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</p:sldMasterIdLst>
  <p:notesMasterIdLst>
    <p:notesMasterId r:id="rId64"/>
  </p:notesMasterIdLst>
  <p:sldIdLst>
    <p:sldId id="256" r:id="rId4"/>
    <p:sldId id="257" r:id="rId5"/>
    <p:sldId id="311" r:id="rId6"/>
    <p:sldId id="268" r:id="rId7"/>
    <p:sldId id="260" r:id="rId8"/>
    <p:sldId id="258" r:id="rId9"/>
    <p:sldId id="259" r:id="rId10"/>
    <p:sldId id="261" r:id="rId11"/>
    <p:sldId id="312" r:id="rId12"/>
    <p:sldId id="273" r:id="rId13"/>
    <p:sldId id="272" r:id="rId14"/>
    <p:sldId id="316" r:id="rId15"/>
    <p:sldId id="315" r:id="rId16"/>
    <p:sldId id="262" r:id="rId17"/>
    <p:sldId id="318" r:id="rId18"/>
    <p:sldId id="264" r:id="rId19"/>
    <p:sldId id="319" r:id="rId20"/>
    <p:sldId id="320" r:id="rId21"/>
    <p:sldId id="265" r:id="rId22"/>
    <p:sldId id="321" r:id="rId23"/>
    <p:sldId id="322" r:id="rId24"/>
    <p:sldId id="323" r:id="rId25"/>
    <p:sldId id="263" r:id="rId26"/>
    <p:sldId id="324" r:id="rId27"/>
    <p:sldId id="266" r:id="rId28"/>
    <p:sldId id="325" r:id="rId29"/>
    <p:sldId id="270" r:id="rId30"/>
    <p:sldId id="326" r:id="rId31"/>
    <p:sldId id="327" r:id="rId32"/>
    <p:sldId id="267" r:id="rId33"/>
    <p:sldId id="274" r:id="rId34"/>
    <p:sldId id="328" r:id="rId35"/>
    <p:sldId id="275" r:id="rId36"/>
    <p:sldId id="329" r:id="rId37"/>
    <p:sldId id="330" r:id="rId38"/>
    <p:sldId id="276" r:id="rId39"/>
    <p:sldId id="277" r:id="rId40"/>
    <p:sldId id="278" r:id="rId41"/>
    <p:sldId id="279" r:id="rId42"/>
    <p:sldId id="331" r:id="rId43"/>
    <p:sldId id="332" r:id="rId44"/>
    <p:sldId id="271" r:id="rId45"/>
    <p:sldId id="333" r:id="rId46"/>
    <p:sldId id="334" r:id="rId47"/>
    <p:sldId id="335" r:id="rId48"/>
    <p:sldId id="336" r:id="rId49"/>
    <p:sldId id="337" r:id="rId50"/>
    <p:sldId id="339" r:id="rId51"/>
    <p:sldId id="280" r:id="rId52"/>
    <p:sldId id="340" r:id="rId53"/>
    <p:sldId id="342" r:id="rId54"/>
    <p:sldId id="284" r:id="rId55"/>
    <p:sldId id="285" r:id="rId56"/>
    <p:sldId id="286" r:id="rId57"/>
    <p:sldId id="343" r:id="rId58"/>
    <p:sldId id="281" r:id="rId59"/>
    <p:sldId id="282" r:id="rId60"/>
    <p:sldId id="283" r:id="rId61"/>
    <p:sldId id="291" r:id="rId62"/>
    <p:sldId id="290" r:id="rId63"/>
  </p:sldIdLst>
  <p:sldSz cx="9144000" cy="5143500" type="screen16x9"/>
  <p:notesSz cx="6858000" cy="9144000"/>
  <p:embeddedFontLst>
    <p:embeddedFont>
      <p:font typeface="Yu Gothic" panose="020B0400000000000000" pitchFamily="34" charset="-128"/>
      <p:regular r:id="rId65"/>
      <p:bold r:id="rId66"/>
    </p:embeddedFont>
    <p:embeddedFont>
      <p:font typeface="Nunito" panose="020B060402020202020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DM Sans" panose="020B0604020202020204" charset="0"/>
      <p:regular r:id="rId77"/>
      <p:bold r:id="rId78"/>
      <p:italic r:id="rId79"/>
      <p:boldItalic r:id="rId80"/>
    </p:embeddedFont>
    <p:embeddedFont>
      <p:font typeface="Anaheim" panose="020B0604020202020204" charset="0"/>
      <p:regular r:id="rId81"/>
    </p:embeddedFont>
    <p:embeddedFont>
      <p:font typeface="Dotum" panose="020B0600000101010101" pitchFamily="34" charset="-127"/>
      <p:regular r:id="rId82"/>
    </p:embeddedFont>
    <p:embeddedFont>
      <p:font typeface="Cambria Math" panose="02040503050406030204" pitchFamily="18" charset="0"/>
      <p:regular r:id="rId83"/>
    </p:embeddedFont>
    <p:embeddedFont>
      <p:font typeface="Assistant" panose="020B0604020202020204" charset="-79"/>
      <p:regular r:id="rId84"/>
      <p:bold r:id="rId85"/>
    </p:embeddedFont>
    <p:embeddedFont>
      <p:font typeface="Tahoma" panose="020B0604030504040204" pitchFamily="34" charset="0"/>
      <p:regular r:id="rId86"/>
      <p:bold r:id="rId87"/>
    </p:embeddedFont>
    <p:embeddedFont>
      <p:font typeface="Epilogue" panose="020B0604020202020204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7E"/>
    <a:srgbClr val="00355C"/>
    <a:srgbClr val="FEDE98"/>
    <a:srgbClr val="9A7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E989E4-7ACC-48FE-B80B-5C15560A8C68}">
  <a:tblStyle styleId="{CCE989E4-7ACC-48FE-B80B-5C15560A8C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40A8AE7-26CE-4C0A-8D89-CCB87C43E23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041" autoAdjust="0"/>
  </p:normalViewPr>
  <p:slideViewPr>
    <p:cSldViewPr snapToGrid="0">
      <p:cViewPr>
        <p:scale>
          <a:sx n="60" d="100"/>
          <a:sy n="60" d="100"/>
        </p:scale>
        <p:origin x="79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7" Type="http://schemas.openxmlformats.org/officeDocument/2006/relationships/slide" Target="slides/slide4.xml"/><Relationship Id="rId71" Type="http://schemas.openxmlformats.org/officeDocument/2006/relationships/font" Target="fonts/font7.fntdata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18.fntdata"/><Relationship Id="rId90" Type="http://schemas.openxmlformats.org/officeDocument/2006/relationships/font" Target="fonts/font26.fntdata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447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53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225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26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192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794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039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40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825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660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303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38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082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671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272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391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2" name="Google Shape;2312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1" name="Google Shape;2381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1905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7149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197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242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953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4106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394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2920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6232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920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g1e71a4a866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6" name="Google Shape;2516;g1e71a4a866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g1e71a4a866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0" name="Google Shape;2540;g1e71a4a866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3721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2965e21148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2965e21148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g1e71a4a8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9" name="Google Shape;2509;g1e71a4a86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2965e21148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2965e21148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6" name="Google Shape;266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76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3806465">
            <a:off x="18020" y="1238196"/>
            <a:ext cx="1136027" cy="1961303"/>
            <a:chOff x="1353097" y="1651879"/>
            <a:chExt cx="906223" cy="1564556"/>
          </a:xfrm>
        </p:grpSpPr>
        <p:sp>
          <p:nvSpPr>
            <p:cNvPr id="10" name="Google Shape;10;p2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29" name="Google Shape;29;p2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151275" y="1144894"/>
            <a:ext cx="3792300" cy="22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151275" y="3407419"/>
            <a:ext cx="24942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13"/>
          <p:cNvGrpSpPr/>
          <p:nvPr/>
        </p:nvGrpSpPr>
        <p:grpSpPr>
          <a:xfrm>
            <a:off x="-62562" y="-727673"/>
            <a:ext cx="9722808" cy="5413524"/>
            <a:chOff x="-157012" y="-727673"/>
            <a:chExt cx="9722808" cy="5413524"/>
          </a:xfrm>
        </p:grpSpPr>
        <p:grpSp>
          <p:nvGrpSpPr>
            <p:cNvPr id="347" name="Google Shape;347;p13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348" name="Google Shape;348;p13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9" name="Google Shape;359;p13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360" name="Google Shape;360;p13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13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13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13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13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13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13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3" name="Google Shape;373;p13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13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375" name="Google Shape;375;p13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3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13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378" name="Google Shape;378;p1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9" name="Google Shape;379;p13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380" name="Google Shape;380;p1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4" name="Google Shape;3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1"/>
          </p:nvPr>
        </p:nvSpPr>
        <p:spPr>
          <a:xfrm>
            <a:off x="720000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2"/>
          </p:nvPr>
        </p:nvSpPr>
        <p:spPr>
          <a:xfrm>
            <a:off x="3419271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3"/>
          </p:nvPr>
        </p:nvSpPr>
        <p:spPr>
          <a:xfrm>
            <a:off x="720000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4"/>
          </p:nvPr>
        </p:nvSpPr>
        <p:spPr>
          <a:xfrm>
            <a:off x="3419271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5"/>
          </p:nvPr>
        </p:nvSpPr>
        <p:spPr>
          <a:xfrm>
            <a:off x="6118549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subTitle" idx="6"/>
          </p:nvPr>
        </p:nvSpPr>
        <p:spPr>
          <a:xfrm>
            <a:off x="6118549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400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400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71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title" idx="13" hasCustomPrompt="1"/>
          </p:nvPr>
        </p:nvSpPr>
        <p:spPr>
          <a:xfrm>
            <a:off x="4204671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3949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6" name="Google Shape;396;p13"/>
          <p:cNvSpPr txBox="1">
            <a:spLocks noGrp="1"/>
          </p:cNvSpPr>
          <p:nvPr>
            <p:ph type="title" idx="15" hasCustomPrompt="1"/>
          </p:nvPr>
        </p:nvSpPr>
        <p:spPr>
          <a:xfrm>
            <a:off x="6903949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16"/>
          </p:nvPr>
        </p:nvSpPr>
        <p:spPr>
          <a:xfrm>
            <a:off x="720000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17"/>
          </p:nvPr>
        </p:nvSpPr>
        <p:spPr>
          <a:xfrm>
            <a:off x="3419271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subTitle" idx="18"/>
          </p:nvPr>
        </p:nvSpPr>
        <p:spPr>
          <a:xfrm>
            <a:off x="6118549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subTitle" idx="19"/>
          </p:nvPr>
        </p:nvSpPr>
        <p:spPr>
          <a:xfrm>
            <a:off x="720000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20"/>
          </p:nvPr>
        </p:nvSpPr>
        <p:spPr>
          <a:xfrm>
            <a:off x="3419271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subTitle" idx="21"/>
          </p:nvPr>
        </p:nvSpPr>
        <p:spPr>
          <a:xfrm>
            <a:off x="6118549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4"/>
          <p:cNvGrpSpPr/>
          <p:nvPr/>
        </p:nvGrpSpPr>
        <p:grpSpPr>
          <a:xfrm rot="-3142942" flipH="1">
            <a:off x="7862822" y="2784606"/>
            <a:ext cx="1136065" cy="1961369"/>
            <a:chOff x="1353097" y="1651879"/>
            <a:chExt cx="906223" cy="1564556"/>
          </a:xfrm>
        </p:grpSpPr>
        <p:sp>
          <p:nvSpPr>
            <p:cNvPr id="405" name="Google Shape;405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9" name="Google Shape;409;p14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410" name="Google Shape;410;p14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4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3" name="Google Shape;423;p14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424" name="Google Shape;424;p1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5" name="Google Shape;425;p14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426" name="Google Shape;426;p1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4571975" y="3252700"/>
            <a:ext cx="36504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1992675" y="1375925"/>
            <a:ext cx="62298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15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434" name="Google Shape;434;p15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435" name="Google Shape;435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9" name="Google Shape;439;p15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440" name="Google Shape;440;p15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15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15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15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15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15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15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5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15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15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15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53" name="Google Shape;453;p15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454" name="Google Shape;454;p15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15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463" name="Google Shape;463;p15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" name="Google Shape;465;p15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466" name="Google Shape;466;p1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7" name="Google Shape;467;p15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468" name="Google Shape;468;p1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>
            <a:off x="808206" y="1341126"/>
            <a:ext cx="3519600" cy="16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subTitle" idx="1"/>
          </p:nvPr>
        </p:nvSpPr>
        <p:spPr>
          <a:xfrm>
            <a:off x="808200" y="3001875"/>
            <a:ext cx="35196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5"/>
          <p:cNvSpPr>
            <a:spLocks noGrp="1"/>
          </p:cNvSpPr>
          <p:nvPr>
            <p:ph type="pic" idx="2"/>
          </p:nvPr>
        </p:nvSpPr>
        <p:spPr>
          <a:xfrm>
            <a:off x="5042900" y="533875"/>
            <a:ext cx="33879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6"/>
          <p:cNvGrpSpPr/>
          <p:nvPr/>
        </p:nvGrpSpPr>
        <p:grpSpPr>
          <a:xfrm>
            <a:off x="-414901" y="360191"/>
            <a:ext cx="9801943" cy="5344822"/>
            <a:chOff x="-414901" y="360191"/>
            <a:chExt cx="9801943" cy="5344822"/>
          </a:xfrm>
        </p:grpSpPr>
        <p:grpSp>
          <p:nvGrpSpPr>
            <p:cNvPr id="477" name="Google Shape;477;p16"/>
            <p:cNvGrpSpPr/>
            <p:nvPr/>
          </p:nvGrpSpPr>
          <p:grpSpPr>
            <a:xfrm rot="-996566">
              <a:off x="-311671" y="572481"/>
              <a:ext cx="1625396" cy="959531"/>
              <a:chOff x="7008442" y="6231192"/>
              <a:chExt cx="1035004" cy="611001"/>
            </a:xfrm>
          </p:grpSpPr>
          <p:sp>
            <p:nvSpPr>
              <p:cNvPr id="478" name="Google Shape;478;p16"/>
              <p:cNvSpPr/>
              <p:nvPr/>
            </p:nvSpPr>
            <p:spPr>
              <a:xfrm>
                <a:off x="7008614" y="6231192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60" y="0"/>
                    </a:cubicBezTo>
                    <a:close/>
                    <a:moveTo>
                      <a:pt x="517373" y="501308"/>
                    </a:moveTo>
                    <a:cubicBezTo>
                      <a:pt x="502863" y="501308"/>
                      <a:pt x="491030" y="489561"/>
                      <a:pt x="491030" y="474964"/>
                    </a:cubicBezTo>
                    <a:cubicBezTo>
                      <a:pt x="491030" y="460367"/>
                      <a:pt x="502776" y="448620"/>
                      <a:pt x="517373" y="448620"/>
                    </a:cubicBezTo>
                    <a:cubicBezTo>
                      <a:pt x="531970" y="448620"/>
                      <a:pt x="543717" y="460367"/>
                      <a:pt x="543717" y="474964"/>
                    </a:cubicBezTo>
                    <a:cubicBezTo>
                      <a:pt x="543717" y="489561"/>
                      <a:pt x="531970" y="501308"/>
                      <a:pt x="517373" y="501308"/>
                    </a:cubicBezTo>
                    <a:close/>
                    <a:moveTo>
                      <a:pt x="609446" y="474964"/>
                    </a:moveTo>
                    <a:cubicBezTo>
                      <a:pt x="609446" y="424091"/>
                      <a:pt x="568247" y="382891"/>
                      <a:pt x="517373" y="382891"/>
                    </a:cubicBezTo>
                    <a:cubicBezTo>
                      <a:pt x="466500" y="382891"/>
                      <a:pt x="425300" y="424091"/>
                      <a:pt x="425300" y="474964"/>
                    </a:cubicBezTo>
                    <a:lnTo>
                      <a:pt x="138283" y="474964"/>
                    </a:lnTo>
                    <a:cubicBezTo>
                      <a:pt x="159444" y="284512"/>
                      <a:pt x="321393" y="135864"/>
                      <a:pt x="517460" y="135864"/>
                    </a:cubicBezTo>
                    <a:cubicBezTo>
                      <a:pt x="713526" y="135864"/>
                      <a:pt x="875475" y="284512"/>
                      <a:pt x="896636" y="474964"/>
                    </a:cubicBezTo>
                    <a:lnTo>
                      <a:pt x="609619" y="4749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7008614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0" y="0"/>
                    </a:moveTo>
                    <a:lnTo>
                      <a:pt x="6573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7016474" y="6658824"/>
                <a:ext cx="64779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779" h="11401" extrusionOk="0">
                    <a:moveTo>
                      <a:pt x="0" y="0"/>
                    </a:moveTo>
                    <a:lnTo>
                      <a:pt x="6478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7039795" y="6571674"/>
                <a:ext cx="61842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842" h="22456" extrusionOk="0">
                    <a:moveTo>
                      <a:pt x="0" y="0"/>
                    </a:moveTo>
                    <a:lnTo>
                      <a:pt x="61843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7077885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0" y="0"/>
                    </a:moveTo>
                    <a:lnTo>
                      <a:pt x="57006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7129623" y="6416030"/>
                <a:ext cx="50441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2322" extrusionOk="0">
                    <a:moveTo>
                      <a:pt x="0" y="0"/>
                    </a:moveTo>
                    <a:lnTo>
                      <a:pt x="50442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7193452" y="6352287"/>
                <a:ext cx="42236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50355" extrusionOk="0">
                    <a:moveTo>
                      <a:pt x="0" y="0"/>
                    </a:moveTo>
                    <a:lnTo>
                      <a:pt x="42236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7267301" y="6300549"/>
                <a:ext cx="32908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908" h="57006" extrusionOk="0">
                    <a:moveTo>
                      <a:pt x="0" y="0"/>
                    </a:moveTo>
                    <a:lnTo>
                      <a:pt x="32908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7349010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0" y="0"/>
                    </a:moveTo>
                    <a:lnTo>
                      <a:pt x="22543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7436160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0" y="0"/>
                    </a:moveTo>
                    <a:lnTo>
                      <a:pt x="11401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7525987" y="6231192"/>
                <a:ext cx="8637" cy="65816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65816" extrusionOk="0">
                    <a:moveTo>
                      <a:pt x="0" y="0"/>
                    </a:moveTo>
                    <a:lnTo>
                      <a:pt x="0" y="6581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7604414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11401" y="0"/>
                    </a:moveTo>
                    <a:lnTo>
                      <a:pt x="0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7680422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22543" y="0"/>
                    </a:moveTo>
                    <a:lnTo>
                      <a:pt x="0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7751852" y="6300549"/>
                <a:ext cx="32821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57006" extrusionOk="0">
                    <a:moveTo>
                      <a:pt x="32822" y="0"/>
                    </a:moveTo>
                    <a:lnTo>
                      <a:pt x="0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7816286" y="6352287"/>
                <a:ext cx="42322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322" h="50355" extrusionOk="0">
                    <a:moveTo>
                      <a:pt x="42323" y="0"/>
                    </a:moveTo>
                    <a:lnTo>
                      <a:pt x="0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7871997" y="6416030"/>
                <a:ext cx="50355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355" h="42322" extrusionOk="0">
                    <a:moveTo>
                      <a:pt x="50355" y="0"/>
                    </a:moveTo>
                    <a:lnTo>
                      <a:pt x="0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7917083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57006" y="0"/>
                    </a:moveTo>
                    <a:lnTo>
                      <a:pt x="0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7950423" y="6571674"/>
                <a:ext cx="61756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756" h="22456" extrusionOk="0">
                    <a:moveTo>
                      <a:pt x="61756" y="0"/>
                    </a:moveTo>
                    <a:lnTo>
                      <a:pt x="0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7970807" y="6658824"/>
                <a:ext cx="64693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693" h="11401" extrusionOk="0">
                    <a:moveTo>
                      <a:pt x="64693" y="0"/>
                    </a:moveTo>
                    <a:lnTo>
                      <a:pt x="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7977631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657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7008442" y="6231279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546" y="26257"/>
                    </a:moveTo>
                    <a:cubicBezTo>
                      <a:pt x="788324" y="26257"/>
                      <a:pt x="1008661" y="246594"/>
                      <a:pt x="1008661" y="517373"/>
                    </a:cubicBezTo>
                    <a:lnTo>
                      <a:pt x="1008661" y="584571"/>
                    </a:lnTo>
                    <a:lnTo>
                      <a:pt x="26430" y="584571"/>
                    </a:lnTo>
                    <a:lnTo>
                      <a:pt x="26430" y="517373"/>
                    </a:lnTo>
                    <a:cubicBezTo>
                      <a:pt x="26430" y="246594"/>
                      <a:pt x="246767" y="26257"/>
                      <a:pt x="517546" y="26257"/>
                    </a:cubicBezTo>
                    <a:moveTo>
                      <a:pt x="109002" y="501308"/>
                    </a:moveTo>
                    <a:lnTo>
                      <a:pt x="451730" y="501308"/>
                    </a:lnTo>
                    <a:lnTo>
                      <a:pt x="451730" y="474964"/>
                    </a:lnTo>
                    <a:cubicBezTo>
                      <a:pt x="451730" y="438687"/>
                      <a:pt x="481269" y="409234"/>
                      <a:pt x="517459" y="409234"/>
                    </a:cubicBezTo>
                    <a:cubicBezTo>
                      <a:pt x="553649" y="409234"/>
                      <a:pt x="583189" y="438774"/>
                      <a:pt x="583189" y="474964"/>
                    </a:cubicBezTo>
                    <a:lnTo>
                      <a:pt x="583189" y="501308"/>
                    </a:lnTo>
                    <a:lnTo>
                      <a:pt x="925916" y="501308"/>
                    </a:lnTo>
                    <a:lnTo>
                      <a:pt x="922634" y="472113"/>
                    </a:lnTo>
                    <a:cubicBezTo>
                      <a:pt x="899659" y="265423"/>
                      <a:pt x="725445" y="109607"/>
                      <a:pt x="517373" y="109607"/>
                    </a:cubicBezTo>
                    <a:cubicBezTo>
                      <a:pt x="309301" y="109607"/>
                      <a:pt x="135001" y="265423"/>
                      <a:pt x="112112" y="472113"/>
                    </a:cubicBezTo>
                    <a:lnTo>
                      <a:pt x="108830" y="501308"/>
                    </a:lnTo>
                    <a:moveTo>
                      <a:pt x="517373" y="527652"/>
                    </a:moveTo>
                    <a:cubicBezTo>
                      <a:pt x="546394" y="527652"/>
                      <a:pt x="569974" y="504072"/>
                      <a:pt x="569974" y="475050"/>
                    </a:cubicBezTo>
                    <a:cubicBezTo>
                      <a:pt x="569974" y="446029"/>
                      <a:pt x="546394" y="422449"/>
                      <a:pt x="517373" y="422449"/>
                    </a:cubicBezTo>
                    <a:cubicBezTo>
                      <a:pt x="488352" y="422449"/>
                      <a:pt x="464772" y="446029"/>
                      <a:pt x="464772" y="475050"/>
                    </a:cubicBezTo>
                    <a:cubicBezTo>
                      <a:pt x="464772" y="504072"/>
                      <a:pt x="488352" y="527652"/>
                      <a:pt x="517373" y="527652"/>
                    </a:cubicBezTo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59" y="0"/>
                    </a:cubicBezTo>
                    <a:lnTo>
                      <a:pt x="517459" y="0"/>
                    </a:lnTo>
                    <a:close/>
                    <a:moveTo>
                      <a:pt x="138196" y="475050"/>
                    </a:moveTo>
                    <a:cubicBezTo>
                      <a:pt x="159358" y="284598"/>
                      <a:pt x="321307" y="135951"/>
                      <a:pt x="517373" y="135951"/>
                    </a:cubicBezTo>
                    <a:cubicBezTo>
                      <a:pt x="713439" y="135951"/>
                      <a:pt x="875388" y="284598"/>
                      <a:pt x="896550" y="475050"/>
                    </a:cubicBezTo>
                    <a:lnTo>
                      <a:pt x="609533" y="475050"/>
                    </a:lnTo>
                    <a:cubicBezTo>
                      <a:pt x="609533" y="424177"/>
                      <a:pt x="568333" y="382977"/>
                      <a:pt x="517459" y="382977"/>
                    </a:cubicBezTo>
                    <a:cubicBezTo>
                      <a:pt x="466585" y="382977"/>
                      <a:pt x="425386" y="424177"/>
                      <a:pt x="425386" y="475050"/>
                    </a:cubicBezTo>
                    <a:lnTo>
                      <a:pt x="138369" y="475050"/>
                    </a:lnTo>
                    <a:close/>
                    <a:moveTo>
                      <a:pt x="517373" y="501394"/>
                    </a:moveTo>
                    <a:cubicBezTo>
                      <a:pt x="502862" y="501394"/>
                      <a:pt x="491029" y="489647"/>
                      <a:pt x="491029" y="475050"/>
                    </a:cubicBezTo>
                    <a:cubicBezTo>
                      <a:pt x="491029" y="460453"/>
                      <a:pt x="502776" y="448707"/>
                      <a:pt x="517373" y="448707"/>
                    </a:cubicBezTo>
                    <a:cubicBezTo>
                      <a:pt x="531970" y="448707"/>
                      <a:pt x="543717" y="460453"/>
                      <a:pt x="543717" y="475050"/>
                    </a:cubicBezTo>
                    <a:cubicBezTo>
                      <a:pt x="543717" y="489647"/>
                      <a:pt x="531970" y="501394"/>
                      <a:pt x="517373" y="501394"/>
                    </a:cubicBezTo>
                    <a:lnTo>
                      <a:pt x="517373" y="501394"/>
                    </a:lnTo>
                    <a:close/>
                  </a:path>
                </a:pathLst>
              </a:custGeom>
              <a:solidFill>
                <a:srgbClr val="05135F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7118567" y="6338640"/>
                <a:ext cx="815013" cy="364493"/>
              </a:xfrm>
              <a:custGeom>
                <a:avLst/>
                <a:gdLst/>
                <a:ahLst/>
                <a:cxnLst/>
                <a:rect l="l" t="t" r="r" b="b"/>
                <a:pathLst>
                  <a:path w="815013" h="364493" extrusionOk="0">
                    <a:moveTo>
                      <a:pt x="0" y="364493"/>
                    </a:moveTo>
                    <a:cubicBezTo>
                      <a:pt x="11055" y="264992"/>
                      <a:pt x="58388" y="173005"/>
                      <a:pt x="133273" y="105461"/>
                    </a:cubicBezTo>
                    <a:cubicBezTo>
                      <a:pt x="208676" y="37486"/>
                      <a:pt x="306105" y="0"/>
                      <a:pt x="407507" y="0"/>
                    </a:cubicBezTo>
                    <a:cubicBezTo>
                      <a:pt x="508908" y="0"/>
                      <a:pt x="606251" y="37486"/>
                      <a:pt x="681740" y="105461"/>
                    </a:cubicBezTo>
                    <a:cubicBezTo>
                      <a:pt x="756625" y="172919"/>
                      <a:pt x="803958" y="264905"/>
                      <a:pt x="815014" y="364493"/>
                    </a:cubicBez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" name="Google Shape;500;p16"/>
            <p:cNvGrpSpPr/>
            <p:nvPr/>
          </p:nvGrpSpPr>
          <p:grpSpPr>
            <a:xfrm rot="3806465">
              <a:off x="7150733" y="3777821"/>
              <a:ext cx="1136027" cy="1961303"/>
              <a:chOff x="1353097" y="1651879"/>
              <a:chExt cx="906223" cy="1564556"/>
            </a:xfrm>
          </p:grpSpPr>
          <p:sp>
            <p:nvSpPr>
              <p:cNvPr id="501" name="Google Shape;501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5" name="Google Shape;505;p16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506" name="Google Shape;506;p16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16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p16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16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16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511;p16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p16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16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p16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515;p16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16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p16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16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9" name="Google Shape;519;p16"/>
            <p:cNvGrpSpPr/>
            <p:nvPr/>
          </p:nvGrpSpPr>
          <p:grpSpPr>
            <a:xfrm rot="-6543674">
              <a:off x="8292249" y="-157959"/>
              <a:ext cx="277067" cy="1927732"/>
              <a:chOff x="5771324" y="4276662"/>
              <a:chExt cx="124377" cy="865369"/>
            </a:xfrm>
          </p:grpSpPr>
          <p:sp>
            <p:nvSpPr>
              <p:cNvPr id="520" name="Google Shape;520;p16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529" name="Google Shape;529;p1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0" name="Google Shape;530;p1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531" name="Google Shape;531;p1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5" name="Google Shape;535;p16"/>
          <p:cNvSpPr txBox="1">
            <a:spLocks noGrp="1"/>
          </p:cNvSpPr>
          <p:nvPr>
            <p:ph type="title"/>
          </p:nvPr>
        </p:nvSpPr>
        <p:spPr>
          <a:xfrm>
            <a:off x="1177200" y="1518783"/>
            <a:ext cx="27003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6"/>
          <p:cNvSpPr txBox="1">
            <a:spLocks noGrp="1"/>
          </p:cNvSpPr>
          <p:nvPr>
            <p:ph type="subTitle" idx="1"/>
          </p:nvPr>
        </p:nvSpPr>
        <p:spPr>
          <a:xfrm>
            <a:off x="1177200" y="2581983"/>
            <a:ext cx="27003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7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539" name="Google Shape;539;p17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540" name="Google Shape;540;p17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" name="Google Shape;547;p17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548" name="Google Shape;548;p1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17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556" name="Google Shape;556;p17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7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7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7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7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7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7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7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7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7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7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0" name="Google Shape;580;p1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581" name="Google Shape;581;p1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2" name="Google Shape;582;p1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583" name="Google Shape;583;p1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7" name="Google Shape;587;p17"/>
          <p:cNvSpPr txBox="1">
            <a:spLocks noGrp="1"/>
          </p:cNvSpPr>
          <p:nvPr>
            <p:ph type="title"/>
          </p:nvPr>
        </p:nvSpPr>
        <p:spPr>
          <a:xfrm>
            <a:off x="5382200" y="1501200"/>
            <a:ext cx="2591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7"/>
          <p:cNvSpPr txBox="1">
            <a:spLocks noGrp="1"/>
          </p:cNvSpPr>
          <p:nvPr>
            <p:ph type="subTitle" idx="1"/>
          </p:nvPr>
        </p:nvSpPr>
        <p:spPr>
          <a:xfrm>
            <a:off x="5382324" y="2562000"/>
            <a:ext cx="2591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18"/>
          <p:cNvGrpSpPr/>
          <p:nvPr/>
        </p:nvGrpSpPr>
        <p:grpSpPr>
          <a:xfrm>
            <a:off x="-157012" y="-727673"/>
            <a:ext cx="9722808" cy="5413524"/>
            <a:chOff x="-157012" y="-727673"/>
            <a:chExt cx="9722808" cy="5413524"/>
          </a:xfrm>
        </p:grpSpPr>
        <p:grpSp>
          <p:nvGrpSpPr>
            <p:cNvPr id="591" name="Google Shape;591;p18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592" name="Google Shape;592;p18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18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2" name="Google Shape;602;p18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603" name="Google Shape;603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7" name="Google Shape;607;p18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608" name="Google Shape;608;p18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18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18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18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18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18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18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18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18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18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18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18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18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21" name="Google Shape;621;p18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622" name="Google Shape;622;p1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3" name="Google Shape;623;p18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624" name="Google Shape;624;p1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8" name="Google Shape;62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8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10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19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632" name="Google Shape;632;p19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633" name="Google Shape;633;p19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9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19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641" name="Google Shape;641;p19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9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9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9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19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19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650" name="Google Shape;650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9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4" name="Google Shape;654;p19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655" name="Google Shape;655;p19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19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19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19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19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19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19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19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19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9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19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19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19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68" name="Google Shape;668;p19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669" name="Google Shape;669;p1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0" name="Google Shape;670;p19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671" name="Google Shape;671;p1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9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9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5" name="Google Shape;67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9"/>
          <p:cNvSpPr txBox="1">
            <a:spLocks noGrp="1"/>
          </p:cNvSpPr>
          <p:nvPr>
            <p:ph type="subTitle" idx="1"/>
          </p:nvPr>
        </p:nvSpPr>
        <p:spPr>
          <a:xfrm>
            <a:off x="4771878" y="3006525"/>
            <a:ext cx="2603100" cy="1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9"/>
          <p:cNvSpPr txBox="1">
            <a:spLocks noGrp="1"/>
          </p:cNvSpPr>
          <p:nvPr>
            <p:ph type="subTitle" idx="2"/>
          </p:nvPr>
        </p:nvSpPr>
        <p:spPr>
          <a:xfrm>
            <a:off x="1783727" y="3006525"/>
            <a:ext cx="2603100" cy="1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9"/>
          <p:cNvSpPr txBox="1">
            <a:spLocks noGrp="1"/>
          </p:cNvSpPr>
          <p:nvPr>
            <p:ph type="subTitle" idx="3"/>
          </p:nvPr>
        </p:nvSpPr>
        <p:spPr>
          <a:xfrm>
            <a:off x="1783727" y="2600025"/>
            <a:ext cx="260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79" name="Google Shape;679;p19"/>
          <p:cNvSpPr txBox="1">
            <a:spLocks noGrp="1"/>
          </p:cNvSpPr>
          <p:nvPr>
            <p:ph type="subTitle" idx="4"/>
          </p:nvPr>
        </p:nvSpPr>
        <p:spPr>
          <a:xfrm>
            <a:off x="4771878" y="2600025"/>
            <a:ext cx="260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20"/>
          <p:cNvGrpSpPr/>
          <p:nvPr/>
        </p:nvGrpSpPr>
        <p:grpSpPr>
          <a:xfrm>
            <a:off x="-187378" y="-223473"/>
            <a:ext cx="9478716" cy="5981800"/>
            <a:chOff x="-187378" y="-223473"/>
            <a:chExt cx="9478716" cy="5981800"/>
          </a:xfrm>
        </p:grpSpPr>
        <p:grpSp>
          <p:nvGrpSpPr>
            <p:cNvPr id="682" name="Google Shape;682;p20"/>
            <p:cNvGrpSpPr/>
            <p:nvPr/>
          </p:nvGrpSpPr>
          <p:grpSpPr>
            <a:xfrm rot="-2021523" flipH="1">
              <a:off x="8390435" y="-326781"/>
              <a:ext cx="305506" cy="2239206"/>
              <a:chOff x="4265846" y="1371340"/>
              <a:chExt cx="126709" cy="928680"/>
            </a:xfrm>
          </p:grpSpPr>
          <p:sp>
            <p:nvSpPr>
              <p:cNvPr id="683" name="Google Shape;683;p20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20"/>
            <p:cNvGrpSpPr/>
            <p:nvPr/>
          </p:nvGrpSpPr>
          <p:grpSpPr>
            <a:xfrm rot="9186830">
              <a:off x="203899" y="4105093"/>
              <a:ext cx="520580" cy="1623257"/>
              <a:chOff x="3419954" y="295999"/>
              <a:chExt cx="265198" cy="826933"/>
            </a:xfrm>
          </p:grpSpPr>
          <p:sp>
            <p:nvSpPr>
              <p:cNvPr id="691" name="Google Shape;691;p20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0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0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0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20"/>
            <p:cNvGrpSpPr/>
            <p:nvPr/>
          </p:nvGrpSpPr>
          <p:grpSpPr>
            <a:xfrm rot="8827366">
              <a:off x="-177640" y="1780024"/>
              <a:ext cx="680576" cy="236683"/>
              <a:chOff x="2832375" y="669000"/>
              <a:chExt cx="491675" cy="215825"/>
            </a:xfrm>
          </p:grpSpPr>
          <p:sp>
            <p:nvSpPr>
              <p:cNvPr id="699" name="Google Shape;699;p20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0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1" name="Google Shape;701;p20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702" name="Google Shape;702;p20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3" name="Google Shape;703;p20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704" name="Google Shape;704;p20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8" name="Google Shape;70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0"/>
          <p:cNvSpPr txBox="1">
            <a:spLocks noGrp="1"/>
          </p:cNvSpPr>
          <p:nvPr>
            <p:ph type="subTitle" idx="1"/>
          </p:nvPr>
        </p:nvSpPr>
        <p:spPr>
          <a:xfrm>
            <a:off x="4824580" y="1439025"/>
            <a:ext cx="3472500" cy="26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20"/>
          <p:cNvSpPr txBox="1">
            <a:spLocks noGrp="1"/>
          </p:cNvSpPr>
          <p:nvPr>
            <p:ph type="subTitle" idx="2"/>
          </p:nvPr>
        </p:nvSpPr>
        <p:spPr>
          <a:xfrm>
            <a:off x="831980" y="1439025"/>
            <a:ext cx="3472500" cy="26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22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767" name="Google Shape;767;p22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768" name="Google Shape;768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2" name="Google Shape;772;p22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773" name="Google Shape;773;p22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22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22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22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22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22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22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22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22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22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22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22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22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6" name="Google Shape;786;p22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787" name="Google Shape;787;p22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22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796" name="Google Shape;796;p22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8" name="Google Shape;798;p22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799" name="Google Shape;799;p22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0" name="Google Shape;800;p22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01" name="Google Shape;801;p22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5" name="Google Shape;80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2"/>
          <p:cNvSpPr txBox="1">
            <a:spLocks noGrp="1"/>
          </p:cNvSpPr>
          <p:nvPr>
            <p:ph type="subTitle" idx="1"/>
          </p:nvPr>
        </p:nvSpPr>
        <p:spPr>
          <a:xfrm>
            <a:off x="937625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2"/>
          <p:cNvSpPr txBox="1">
            <a:spLocks noGrp="1"/>
          </p:cNvSpPr>
          <p:nvPr>
            <p:ph type="subTitle" idx="2"/>
          </p:nvPr>
        </p:nvSpPr>
        <p:spPr>
          <a:xfrm>
            <a:off x="3484348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"/>
          <p:cNvSpPr txBox="1">
            <a:spLocks noGrp="1"/>
          </p:cNvSpPr>
          <p:nvPr>
            <p:ph type="subTitle" idx="3"/>
          </p:nvPr>
        </p:nvSpPr>
        <p:spPr>
          <a:xfrm>
            <a:off x="6031075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2"/>
          <p:cNvSpPr txBox="1">
            <a:spLocks noGrp="1"/>
          </p:cNvSpPr>
          <p:nvPr>
            <p:ph type="subTitle" idx="4"/>
          </p:nvPr>
        </p:nvSpPr>
        <p:spPr>
          <a:xfrm>
            <a:off x="937625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10" name="Google Shape;810;p22"/>
          <p:cNvSpPr txBox="1">
            <a:spLocks noGrp="1"/>
          </p:cNvSpPr>
          <p:nvPr>
            <p:ph type="subTitle" idx="5"/>
          </p:nvPr>
        </p:nvSpPr>
        <p:spPr>
          <a:xfrm>
            <a:off x="3484348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11" name="Google Shape;811;p22"/>
          <p:cNvSpPr txBox="1">
            <a:spLocks noGrp="1"/>
          </p:cNvSpPr>
          <p:nvPr>
            <p:ph type="subTitle" idx="6"/>
          </p:nvPr>
        </p:nvSpPr>
        <p:spPr>
          <a:xfrm>
            <a:off x="6031075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 rot="-996566">
            <a:off x="-311671" y="572481"/>
            <a:ext cx="1625396" cy="959531"/>
            <a:chOff x="7008442" y="6231192"/>
            <a:chExt cx="1035004" cy="611001"/>
          </a:xfrm>
        </p:grpSpPr>
        <p:sp>
          <p:nvSpPr>
            <p:cNvPr id="39" name="Google Shape;39;p3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62" name="Google Shape;62;p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" name="Google Shape;63;p3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64" name="Google Shape;64;p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2031025" y="2455175"/>
            <a:ext cx="50676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3913660" y="1001000"/>
            <a:ext cx="1313700" cy="116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354175" y="3290875"/>
            <a:ext cx="2421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23"/>
          <p:cNvGrpSpPr/>
          <p:nvPr/>
        </p:nvGrpSpPr>
        <p:grpSpPr>
          <a:xfrm>
            <a:off x="-414901" y="240002"/>
            <a:ext cx="10361285" cy="5121989"/>
            <a:chOff x="-414901" y="240002"/>
            <a:chExt cx="10361285" cy="5121989"/>
          </a:xfrm>
        </p:grpSpPr>
        <p:grpSp>
          <p:nvGrpSpPr>
            <p:cNvPr id="814" name="Google Shape;814;p23"/>
            <p:cNvGrpSpPr/>
            <p:nvPr/>
          </p:nvGrpSpPr>
          <p:grpSpPr>
            <a:xfrm rot="8100000">
              <a:off x="339793" y="3792334"/>
              <a:ext cx="520602" cy="1623327"/>
              <a:chOff x="3419954" y="295999"/>
              <a:chExt cx="265198" cy="826933"/>
            </a:xfrm>
          </p:grpSpPr>
          <p:sp>
            <p:nvSpPr>
              <p:cNvPr id="815" name="Google Shape;815;p23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3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23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23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23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23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23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23"/>
            <p:cNvGrpSpPr/>
            <p:nvPr/>
          </p:nvGrpSpPr>
          <p:grpSpPr>
            <a:xfrm rot="4061163">
              <a:off x="8062270" y="504326"/>
              <a:ext cx="1651357" cy="1610454"/>
              <a:chOff x="1825325" y="2131820"/>
              <a:chExt cx="1134823" cy="1106813"/>
            </a:xfrm>
          </p:grpSpPr>
          <p:sp>
            <p:nvSpPr>
              <p:cNvPr id="823" name="Google Shape;823;p23"/>
              <p:cNvSpPr/>
              <p:nvPr/>
            </p:nvSpPr>
            <p:spPr>
              <a:xfrm>
                <a:off x="2202746" y="2480281"/>
                <a:ext cx="365875" cy="381508"/>
              </a:xfrm>
              <a:custGeom>
                <a:avLst/>
                <a:gdLst/>
                <a:ahLst/>
                <a:cxnLst/>
                <a:rect l="l" t="t" r="r" b="b"/>
                <a:pathLst>
                  <a:path w="365875" h="381508" extrusionOk="0">
                    <a:moveTo>
                      <a:pt x="365875" y="0"/>
                    </a:moveTo>
                    <a:lnTo>
                      <a:pt x="0" y="381509"/>
                    </a:lnTo>
                  </a:path>
                </a:pathLst>
              </a:custGeom>
              <a:noFill/>
              <a:ln w="15100" cap="flat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23"/>
              <p:cNvSpPr/>
              <p:nvPr/>
            </p:nvSpPr>
            <p:spPr>
              <a:xfrm>
                <a:off x="2023177" y="2290433"/>
                <a:ext cx="884975" cy="500876"/>
              </a:xfrm>
              <a:custGeom>
                <a:avLst/>
                <a:gdLst/>
                <a:ahLst/>
                <a:cxnLst/>
                <a:rect l="l" t="t" r="r" b="b"/>
                <a:pathLst>
                  <a:path w="884975" h="500876" extrusionOk="0">
                    <a:moveTo>
                      <a:pt x="31612" y="0"/>
                    </a:moveTo>
                    <a:lnTo>
                      <a:pt x="804476" y="408111"/>
                    </a:lnTo>
                    <a:lnTo>
                      <a:pt x="884976" y="474273"/>
                    </a:lnTo>
                    <a:lnTo>
                      <a:pt x="872538" y="500876"/>
                    </a:lnTo>
                    <a:lnTo>
                      <a:pt x="0" y="32994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23"/>
              <p:cNvSpPr/>
              <p:nvPr/>
            </p:nvSpPr>
            <p:spPr>
              <a:xfrm>
                <a:off x="2790344" y="2688788"/>
                <a:ext cx="71768" cy="71768"/>
              </a:xfrm>
              <a:custGeom>
                <a:avLst/>
                <a:gdLst/>
                <a:ahLst/>
                <a:cxnLst/>
                <a:rect l="l" t="t" r="r" b="b"/>
                <a:pathLst>
                  <a:path w="71768" h="71768" extrusionOk="0">
                    <a:moveTo>
                      <a:pt x="11052" y="61753"/>
                    </a:moveTo>
                    <a:cubicBezTo>
                      <a:pt x="-3286" y="48020"/>
                      <a:pt x="-3718" y="25304"/>
                      <a:pt x="10016" y="11052"/>
                    </a:cubicBezTo>
                    <a:cubicBezTo>
                      <a:pt x="23749" y="-3286"/>
                      <a:pt x="46465" y="-3718"/>
                      <a:pt x="60716" y="10016"/>
                    </a:cubicBezTo>
                    <a:cubicBezTo>
                      <a:pt x="75054" y="23749"/>
                      <a:pt x="75486" y="46465"/>
                      <a:pt x="61753" y="60716"/>
                    </a:cubicBezTo>
                    <a:cubicBezTo>
                      <a:pt x="48020" y="75054"/>
                      <a:pt x="25304" y="75486"/>
                      <a:pt x="11052" y="61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3"/>
              <p:cNvSpPr/>
              <p:nvPr/>
            </p:nvSpPr>
            <p:spPr>
              <a:xfrm>
                <a:off x="2899342" y="2774812"/>
                <a:ext cx="60806" cy="47505"/>
              </a:xfrm>
              <a:custGeom>
                <a:avLst/>
                <a:gdLst/>
                <a:ahLst/>
                <a:cxnLst/>
                <a:rect l="l" t="t" r="r" b="b"/>
                <a:pathLst>
                  <a:path w="60806" h="47505" extrusionOk="0">
                    <a:moveTo>
                      <a:pt x="0" y="8637"/>
                    </a:moveTo>
                    <a:lnTo>
                      <a:pt x="60807" y="47505"/>
                    </a:lnTo>
                    <a:lnTo>
                      <a:pt x="4060" y="0"/>
                    </a:lnTo>
                    <a:lnTo>
                      <a:pt x="0" y="86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23"/>
              <p:cNvSpPr/>
              <p:nvPr/>
            </p:nvSpPr>
            <p:spPr>
              <a:xfrm>
                <a:off x="1991564" y="2323428"/>
                <a:ext cx="535684" cy="865714"/>
              </a:xfrm>
              <a:custGeom>
                <a:avLst/>
                <a:gdLst/>
                <a:ahLst/>
                <a:cxnLst/>
                <a:rect l="l" t="t" r="r" b="b"/>
                <a:pathLst>
                  <a:path w="535684" h="865714" extrusionOk="0">
                    <a:moveTo>
                      <a:pt x="0" y="32994"/>
                    </a:moveTo>
                    <a:lnTo>
                      <a:pt x="440156" y="788065"/>
                    </a:lnTo>
                    <a:lnTo>
                      <a:pt x="509599" y="865715"/>
                    </a:lnTo>
                    <a:lnTo>
                      <a:pt x="535684" y="852154"/>
                    </a:lnTo>
                    <a:lnTo>
                      <a:pt x="31612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23"/>
              <p:cNvSpPr/>
              <p:nvPr/>
            </p:nvSpPr>
            <p:spPr>
              <a:xfrm>
                <a:off x="2421909" y="3073092"/>
                <a:ext cx="71705" cy="71705"/>
              </a:xfrm>
              <a:custGeom>
                <a:avLst/>
                <a:gdLst/>
                <a:ahLst/>
                <a:cxnLst/>
                <a:rect l="l" t="t" r="r" b="b"/>
                <a:pathLst>
                  <a:path w="71705" h="71705" extrusionOk="0">
                    <a:moveTo>
                      <a:pt x="60685" y="9984"/>
                    </a:moveTo>
                    <a:cubicBezTo>
                      <a:pt x="46347" y="-3749"/>
                      <a:pt x="23717" y="-3231"/>
                      <a:pt x="9984" y="11021"/>
                    </a:cubicBezTo>
                    <a:cubicBezTo>
                      <a:pt x="-3749" y="25359"/>
                      <a:pt x="-3231" y="47988"/>
                      <a:pt x="11021" y="61721"/>
                    </a:cubicBezTo>
                    <a:cubicBezTo>
                      <a:pt x="25358" y="75455"/>
                      <a:pt x="47988" y="74936"/>
                      <a:pt x="61721" y="60685"/>
                    </a:cubicBezTo>
                    <a:cubicBezTo>
                      <a:pt x="75455" y="46347"/>
                      <a:pt x="74937" y="23717"/>
                      <a:pt x="60685" y="99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23"/>
              <p:cNvSpPr/>
              <p:nvPr/>
            </p:nvSpPr>
            <p:spPr>
              <a:xfrm>
                <a:off x="2511097" y="3179555"/>
                <a:ext cx="49837" cy="59078"/>
              </a:xfrm>
              <a:custGeom>
                <a:avLst/>
                <a:gdLst/>
                <a:ahLst/>
                <a:cxnLst/>
                <a:rect l="l" t="t" r="r" b="b"/>
                <a:pathLst>
                  <a:path w="49837" h="59078" extrusionOk="0">
                    <a:moveTo>
                      <a:pt x="8464" y="0"/>
                    </a:moveTo>
                    <a:lnTo>
                      <a:pt x="49837" y="59079"/>
                    </a:lnTo>
                    <a:lnTo>
                      <a:pt x="0" y="4405"/>
                    </a:lnTo>
                    <a:lnTo>
                      <a:pt x="84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23"/>
              <p:cNvSpPr/>
              <p:nvPr/>
            </p:nvSpPr>
            <p:spPr>
              <a:xfrm>
                <a:off x="1956949" y="2255731"/>
                <a:ext cx="304876" cy="300816"/>
              </a:xfrm>
              <a:custGeom>
                <a:avLst/>
                <a:gdLst/>
                <a:ahLst/>
                <a:cxnLst/>
                <a:rect l="l" t="t" r="r" b="b"/>
                <a:pathLst>
                  <a:path w="304876" h="300816" extrusionOk="0">
                    <a:moveTo>
                      <a:pt x="31765" y="177908"/>
                    </a:moveTo>
                    <a:cubicBezTo>
                      <a:pt x="-9348" y="138436"/>
                      <a:pt x="-10730" y="72879"/>
                      <a:pt x="28656" y="31765"/>
                    </a:cubicBezTo>
                    <a:cubicBezTo>
                      <a:pt x="68128" y="-9348"/>
                      <a:pt x="133685" y="-10730"/>
                      <a:pt x="174799" y="28656"/>
                    </a:cubicBezTo>
                    <a:cubicBezTo>
                      <a:pt x="195528" y="48522"/>
                      <a:pt x="206066" y="74952"/>
                      <a:pt x="206498" y="101555"/>
                    </a:cubicBezTo>
                    <a:lnTo>
                      <a:pt x="304876" y="195874"/>
                    </a:lnTo>
                    <a:cubicBezTo>
                      <a:pt x="304876" y="195874"/>
                      <a:pt x="281210" y="247870"/>
                      <a:pt x="268168" y="261431"/>
                    </a:cubicBezTo>
                    <a:cubicBezTo>
                      <a:pt x="255126" y="274991"/>
                      <a:pt x="204252" y="300817"/>
                      <a:pt x="204252" y="300817"/>
                    </a:cubicBezTo>
                    <a:lnTo>
                      <a:pt x="105873" y="206498"/>
                    </a:lnTo>
                    <a:cubicBezTo>
                      <a:pt x="79271" y="207189"/>
                      <a:pt x="52409" y="197688"/>
                      <a:pt x="31679" y="1778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23"/>
              <p:cNvSpPr/>
              <p:nvPr/>
            </p:nvSpPr>
            <p:spPr>
              <a:xfrm>
                <a:off x="1979562" y="2278345"/>
                <a:ext cx="161423" cy="161423"/>
              </a:xfrm>
              <a:custGeom>
                <a:avLst/>
                <a:gdLst/>
                <a:ahLst/>
                <a:cxnLst/>
                <a:rect l="l" t="t" r="r" b="b"/>
                <a:pathLst>
                  <a:path w="161423" h="161423" extrusionOk="0">
                    <a:moveTo>
                      <a:pt x="24872" y="138970"/>
                    </a:moveTo>
                    <a:cubicBezTo>
                      <a:pt x="57002" y="169805"/>
                      <a:pt x="108135" y="168769"/>
                      <a:pt x="138970" y="136552"/>
                    </a:cubicBezTo>
                    <a:cubicBezTo>
                      <a:pt x="169805" y="104334"/>
                      <a:pt x="168769" y="53288"/>
                      <a:pt x="136552" y="22453"/>
                    </a:cubicBezTo>
                    <a:cubicBezTo>
                      <a:pt x="104421" y="-8382"/>
                      <a:pt x="53288" y="-7346"/>
                      <a:pt x="22453" y="24872"/>
                    </a:cubicBezTo>
                    <a:cubicBezTo>
                      <a:pt x="-8382" y="57089"/>
                      <a:pt x="-7346" y="108135"/>
                      <a:pt x="24872" y="1389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23"/>
              <p:cNvSpPr/>
              <p:nvPr/>
            </p:nvSpPr>
            <p:spPr>
              <a:xfrm rot="8027126">
                <a:off x="1874623" y="2129568"/>
                <a:ext cx="63620" cy="163718"/>
              </a:xfrm>
              <a:custGeom>
                <a:avLst/>
                <a:gdLst/>
                <a:ahLst/>
                <a:cxnLst/>
                <a:rect l="l" t="t" r="r" b="b"/>
                <a:pathLst>
                  <a:path w="63570" h="163590" extrusionOk="0">
                    <a:moveTo>
                      <a:pt x="0" y="0"/>
                    </a:moveTo>
                    <a:lnTo>
                      <a:pt x="63570" y="0"/>
                    </a:lnTo>
                    <a:lnTo>
                      <a:pt x="63570" y="163590"/>
                    </a:lnTo>
                    <a:lnTo>
                      <a:pt x="0" y="1635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 rot="8027126">
                <a:off x="1957606" y="2262178"/>
                <a:ext cx="43479" cy="38379"/>
              </a:xfrm>
              <a:custGeom>
                <a:avLst/>
                <a:gdLst/>
                <a:ahLst/>
                <a:cxnLst/>
                <a:rect l="l" t="t" r="r" b="b"/>
                <a:pathLst>
                  <a:path w="43445" h="38349" extrusionOk="0">
                    <a:moveTo>
                      <a:pt x="0" y="0"/>
                    </a:moveTo>
                    <a:lnTo>
                      <a:pt x="43446" y="0"/>
                    </a:lnTo>
                    <a:lnTo>
                      <a:pt x="43446" y="38350"/>
                    </a:lnTo>
                    <a:lnTo>
                      <a:pt x="0" y="383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23"/>
              <p:cNvSpPr/>
              <p:nvPr/>
            </p:nvSpPr>
            <p:spPr>
              <a:xfrm rot="8027126">
                <a:off x="2370552" y="2586366"/>
                <a:ext cx="30254" cy="169077"/>
              </a:xfrm>
              <a:custGeom>
                <a:avLst/>
                <a:gdLst/>
                <a:ahLst/>
                <a:cxnLst/>
                <a:rect l="l" t="t" r="r" b="b"/>
                <a:pathLst>
                  <a:path w="30230" h="168945" extrusionOk="0">
                    <a:moveTo>
                      <a:pt x="0" y="0"/>
                    </a:moveTo>
                    <a:lnTo>
                      <a:pt x="30230" y="0"/>
                    </a:lnTo>
                    <a:lnTo>
                      <a:pt x="30230" y="168945"/>
                    </a:lnTo>
                    <a:lnTo>
                      <a:pt x="0" y="16894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23"/>
            <p:cNvGrpSpPr/>
            <p:nvPr/>
          </p:nvGrpSpPr>
          <p:grpSpPr>
            <a:xfrm rot="-996566">
              <a:off x="-311671" y="572481"/>
              <a:ext cx="1625396" cy="959531"/>
              <a:chOff x="7008442" y="6231192"/>
              <a:chExt cx="1035004" cy="611001"/>
            </a:xfrm>
          </p:grpSpPr>
          <p:sp>
            <p:nvSpPr>
              <p:cNvPr id="836" name="Google Shape;836;p23"/>
              <p:cNvSpPr/>
              <p:nvPr/>
            </p:nvSpPr>
            <p:spPr>
              <a:xfrm>
                <a:off x="7008614" y="6231192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60" y="0"/>
                    </a:cubicBezTo>
                    <a:close/>
                    <a:moveTo>
                      <a:pt x="517373" y="501308"/>
                    </a:moveTo>
                    <a:cubicBezTo>
                      <a:pt x="502863" y="501308"/>
                      <a:pt x="491030" y="489561"/>
                      <a:pt x="491030" y="474964"/>
                    </a:cubicBezTo>
                    <a:cubicBezTo>
                      <a:pt x="491030" y="460367"/>
                      <a:pt x="502776" y="448620"/>
                      <a:pt x="517373" y="448620"/>
                    </a:cubicBezTo>
                    <a:cubicBezTo>
                      <a:pt x="531970" y="448620"/>
                      <a:pt x="543717" y="460367"/>
                      <a:pt x="543717" y="474964"/>
                    </a:cubicBezTo>
                    <a:cubicBezTo>
                      <a:pt x="543717" y="489561"/>
                      <a:pt x="531970" y="501308"/>
                      <a:pt x="517373" y="501308"/>
                    </a:cubicBezTo>
                    <a:close/>
                    <a:moveTo>
                      <a:pt x="609446" y="474964"/>
                    </a:moveTo>
                    <a:cubicBezTo>
                      <a:pt x="609446" y="424091"/>
                      <a:pt x="568247" y="382891"/>
                      <a:pt x="517373" y="382891"/>
                    </a:cubicBezTo>
                    <a:cubicBezTo>
                      <a:pt x="466500" y="382891"/>
                      <a:pt x="425300" y="424091"/>
                      <a:pt x="425300" y="474964"/>
                    </a:cubicBezTo>
                    <a:lnTo>
                      <a:pt x="138283" y="474964"/>
                    </a:lnTo>
                    <a:cubicBezTo>
                      <a:pt x="159444" y="284512"/>
                      <a:pt x="321393" y="135864"/>
                      <a:pt x="517460" y="135864"/>
                    </a:cubicBezTo>
                    <a:cubicBezTo>
                      <a:pt x="713526" y="135864"/>
                      <a:pt x="875475" y="284512"/>
                      <a:pt x="896636" y="474964"/>
                    </a:cubicBezTo>
                    <a:lnTo>
                      <a:pt x="609619" y="4749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7008614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0" y="0"/>
                    </a:moveTo>
                    <a:lnTo>
                      <a:pt x="6573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7016474" y="6658824"/>
                <a:ext cx="64779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779" h="11401" extrusionOk="0">
                    <a:moveTo>
                      <a:pt x="0" y="0"/>
                    </a:moveTo>
                    <a:lnTo>
                      <a:pt x="6478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7039795" y="6571674"/>
                <a:ext cx="61842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842" h="22456" extrusionOk="0">
                    <a:moveTo>
                      <a:pt x="0" y="0"/>
                    </a:moveTo>
                    <a:lnTo>
                      <a:pt x="61843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7077885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0" y="0"/>
                    </a:moveTo>
                    <a:lnTo>
                      <a:pt x="57006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7129623" y="6416030"/>
                <a:ext cx="50441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2322" extrusionOk="0">
                    <a:moveTo>
                      <a:pt x="0" y="0"/>
                    </a:moveTo>
                    <a:lnTo>
                      <a:pt x="50442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7193452" y="6352287"/>
                <a:ext cx="42236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50355" extrusionOk="0">
                    <a:moveTo>
                      <a:pt x="0" y="0"/>
                    </a:moveTo>
                    <a:lnTo>
                      <a:pt x="42236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7267301" y="6300549"/>
                <a:ext cx="32908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908" h="57006" extrusionOk="0">
                    <a:moveTo>
                      <a:pt x="0" y="0"/>
                    </a:moveTo>
                    <a:lnTo>
                      <a:pt x="32908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7349010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0" y="0"/>
                    </a:moveTo>
                    <a:lnTo>
                      <a:pt x="22543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23"/>
              <p:cNvSpPr/>
              <p:nvPr/>
            </p:nvSpPr>
            <p:spPr>
              <a:xfrm>
                <a:off x="7436160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0" y="0"/>
                    </a:moveTo>
                    <a:lnTo>
                      <a:pt x="11401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3"/>
              <p:cNvSpPr/>
              <p:nvPr/>
            </p:nvSpPr>
            <p:spPr>
              <a:xfrm>
                <a:off x="7525987" y="6231192"/>
                <a:ext cx="8637" cy="65816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65816" extrusionOk="0">
                    <a:moveTo>
                      <a:pt x="0" y="0"/>
                    </a:moveTo>
                    <a:lnTo>
                      <a:pt x="0" y="6581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7604414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11401" y="0"/>
                    </a:moveTo>
                    <a:lnTo>
                      <a:pt x="0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7680422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22543" y="0"/>
                    </a:moveTo>
                    <a:lnTo>
                      <a:pt x="0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7751852" y="6300549"/>
                <a:ext cx="32821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57006" extrusionOk="0">
                    <a:moveTo>
                      <a:pt x="32822" y="0"/>
                    </a:moveTo>
                    <a:lnTo>
                      <a:pt x="0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7816286" y="6352287"/>
                <a:ext cx="42322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322" h="50355" extrusionOk="0">
                    <a:moveTo>
                      <a:pt x="42323" y="0"/>
                    </a:moveTo>
                    <a:lnTo>
                      <a:pt x="0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7871997" y="6416030"/>
                <a:ext cx="50355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355" h="42322" extrusionOk="0">
                    <a:moveTo>
                      <a:pt x="50355" y="0"/>
                    </a:moveTo>
                    <a:lnTo>
                      <a:pt x="0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7917083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57006" y="0"/>
                    </a:moveTo>
                    <a:lnTo>
                      <a:pt x="0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7950423" y="6571674"/>
                <a:ext cx="61756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756" h="22456" extrusionOk="0">
                    <a:moveTo>
                      <a:pt x="61756" y="0"/>
                    </a:moveTo>
                    <a:lnTo>
                      <a:pt x="0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23"/>
              <p:cNvSpPr/>
              <p:nvPr/>
            </p:nvSpPr>
            <p:spPr>
              <a:xfrm>
                <a:off x="7970807" y="6658824"/>
                <a:ext cx="64693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693" h="11401" extrusionOk="0">
                    <a:moveTo>
                      <a:pt x="64693" y="0"/>
                    </a:moveTo>
                    <a:lnTo>
                      <a:pt x="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7977631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657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7008442" y="6231279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546" y="26257"/>
                    </a:moveTo>
                    <a:cubicBezTo>
                      <a:pt x="788324" y="26257"/>
                      <a:pt x="1008661" y="246594"/>
                      <a:pt x="1008661" y="517373"/>
                    </a:cubicBezTo>
                    <a:lnTo>
                      <a:pt x="1008661" y="584571"/>
                    </a:lnTo>
                    <a:lnTo>
                      <a:pt x="26430" y="584571"/>
                    </a:lnTo>
                    <a:lnTo>
                      <a:pt x="26430" y="517373"/>
                    </a:lnTo>
                    <a:cubicBezTo>
                      <a:pt x="26430" y="246594"/>
                      <a:pt x="246767" y="26257"/>
                      <a:pt x="517546" y="26257"/>
                    </a:cubicBezTo>
                    <a:moveTo>
                      <a:pt x="109002" y="501308"/>
                    </a:moveTo>
                    <a:lnTo>
                      <a:pt x="451730" y="501308"/>
                    </a:lnTo>
                    <a:lnTo>
                      <a:pt x="451730" y="474964"/>
                    </a:lnTo>
                    <a:cubicBezTo>
                      <a:pt x="451730" y="438687"/>
                      <a:pt x="481269" y="409234"/>
                      <a:pt x="517459" y="409234"/>
                    </a:cubicBezTo>
                    <a:cubicBezTo>
                      <a:pt x="553649" y="409234"/>
                      <a:pt x="583189" y="438774"/>
                      <a:pt x="583189" y="474964"/>
                    </a:cubicBezTo>
                    <a:lnTo>
                      <a:pt x="583189" y="501308"/>
                    </a:lnTo>
                    <a:lnTo>
                      <a:pt x="925916" y="501308"/>
                    </a:lnTo>
                    <a:lnTo>
                      <a:pt x="922634" y="472113"/>
                    </a:lnTo>
                    <a:cubicBezTo>
                      <a:pt x="899659" y="265423"/>
                      <a:pt x="725445" y="109607"/>
                      <a:pt x="517373" y="109607"/>
                    </a:cubicBezTo>
                    <a:cubicBezTo>
                      <a:pt x="309301" y="109607"/>
                      <a:pt x="135001" y="265423"/>
                      <a:pt x="112112" y="472113"/>
                    </a:cubicBezTo>
                    <a:lnTo>
                      <a:pt x="108830" y="501308"/>
                    </a:lnTo>
                    <a:moveTo>
                      <a:pt x="517373" y="527652"/>
                    </a:moveTo>
                    <a:cubicBezTo>
                      <a:pt x="546394" y="527652"/>
                      <a:pt x="569974" y="504072"/>
                      <a:pt x="569974" y="475050"/>
                    </a:cubicBezTo>
                    <a:cubicBezTo>
                      <a:pt x="569974" y="446029"/>
                      <a:pt x="546394" y="422449"/>
                      <a:pt x="517373" y="422449"/>
                    </a:cubicBezTo>
                    <a:cubicBezTo>
                      <a:pt x="488352" y="422449"/>
                      <a:pt x="464772" y="446029"/>
                      <a:pt x="464772" y="475050"/>
                    </a:cubicBezTo>
                    <a:cubicBezTo>
                      <a:pt x="464772" y="504072"/>
                      <a:pt x="488352" y="527652"/>
                      <a:pt x="517373" y="527652"/>
                    </a:cubicBezTo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59" y="0"/>
                    </a:cubicBezTo>
                    <a:lnTo>
                      <a:pt x="517459" y="0"/>
                    </a:lnTo>
                    <a:close/>
                    <a:moveTo>
                      <a:pt x="138196" y="475050"/>
                    </a:moveTo>
                    <a:cubicBezTo>
                      <a:pt x="159358" y="284598"/>
                      <a:pt x="321307" y="135951"/>
                      <a:pt x="517373" y="135951"/>
                    </a:cubicBezTo>
                    <a:cubicBezTo>
                      <a:pt x="713439" y="135951"/>
                      <a:pt x="875388" y="284598"/>
                      <a:pt x="896550" y="475050"/>
                    </a:cubicBezTo>
                    <a:lnTo>
                      <a:pt x="609533" y="475050"/>
                    </a:lnTo>
                    <a:cubicBezTo>
                      <a:pt x="609533" y="424177"/>
                      <a:pt x="568333" y="382977"/>
                      <a:pt x="517459" y="382977"/>
                    </a:cubicBezTo>
                    <a:cubicBezTo>
                      <a:pt x="466585" y="382977"/>
                      <a:pt x="425386" y="424177"/>
                      <a:pt x="425386" y="475050"/>
                    </a:cubicBezTo>
                    <a:lnTo>
                      <a:pt x="138369" y="475050"/>
                    </a:lnTo>
                    <a:close/>
                    <a:moveTo>
                      <a:pt x="517373" y="501394"/>
                    </a:moveTo>
                    <a:cubicBezTo>
                      <a:pt x="502862" y="501394"/>
                      <a:pt x="491029" y="489647"/>
                      <a:pt x="491029" y="475050"/>
                    </a:cubicBezTo>
                    <a:cubicBezTo>
                      <a:pt x="491029" y="460453"/>
                      <a:pt x="502776" y="448707"/>
                      <a:pt x="517373" y="448707"/>
                    </a:cubicBezTo>
                    <a:cubicBezTo>
                      <a:pt x="531970" y="448707"/>
                      <a:pt x="543717" y="460453"/>
                      <a:pt x="543717" y="475050"/>
                    </a:cubicBezTo>
                    <a:cubicBezTo>
                      <a:pt x="543717" y="489647"/>
                      <a:pt x="531970" y="501394"/>
                      <a:pt x="517373" y="501394"/>
                    </a:cubicBezTo>
                    <a:lnTo>
                      <a:pt x="517373" y="501394"/>
                    </a:lnTo>
                    <a:close/>
                  </a:path>
                </a:pathLst>
              </a:custGeom>
              <a:solidFill>
                <a:srgbClr val="05135F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7118567" y="6338640"/>
                <a:ext cx="815013" cy="364493"/>
              </a:xfrm>
              <a:custGeom>
                <a:avLst/>
                <a:gdLst/>
                <a:ahLst/>
                <a:cxnLst/>
                <a:rect l="l" t="t" r="r" b="b"/>
                <a:pathLst>
                  <a:path w="815013" h="364493" extrusionOk="0">
                    <a:moveTo>
                      <a:pt x="0" y="364493"/>
                    </a:moveTo>
                    <a:cubicBezTo>
                      <a:pt x="11055" y="264992"/>
                      <a:pt x="58388" y="173005"/>
                      <a:pt x="133273" y="105461"/>
                    </a:cubicBezTo>
                    <a:cubicBezTo>
                      <a:pt x="208676" y="37486"/>
                      <a:pt x="306105" y="0"/>
                      <a:pt x="407507" y="0"/>
                    </a:cubicBezTo>
                    <a:cubicBezTo>
                      <a:pt x="508908" y="0"/>
                      <a:pt x="606251" y="37486"/>
                      <a:pt x="681740" y="105461"/>
                    </a:cubicBezTo>
                    <a:cubicBezTo>
                      <a:pt x="756625" y="172919"/>
                      <a:pt x="803958" y="264905"/>
                      <a:pt x="815014" y="364493"/>
                    </a:cubicBez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8" name="Google Shape;858;p23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859" name="Google Shape;859;p2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0" name="Google Shape;860;p23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61" name="Google Shape;861;p2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2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23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65" name="Google Shape;86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23"/>
          <p:cNvSpPr txBox="1">
            <a:spLocks noGrp="1"/>
          </p:cNvSpPr>
          <p:nvPr>
            <p:ph type="subTitle" idx="1"/>
          </p:nvPr>
        </p:nvSpPr>
        <p:spPr>
          <a:xfrm>
            <a:off x="2159029" y="1749825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23"/>
          <p:cNvSpPr txBox="1">
            <a:spLocks noGrp="1"/>
          </p:cNvSpPr>
          <p:nvPr>
            <p:ph type="subTitle" idx="2"/>
          </p:nvPr>
        </p:nvSpPr>
        <p:spPr>
          <a:xfrm>
            <a:off x="5566832" y="1749825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23"/>
          <p:cNvSpPr txBox="1">
            <a:spLocks noGrp="1"/>
          </p:cNvSpPr>
          <p:nvPr>
            <p:ph type="subTitle" idx="3"/>
          </p:nvPr>
        </p:nvSpPr>
        <p:spPr>
          <a:xfrm>
            <a:off x="2159029" y="3392700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"/>
          <p:cNvSpPr txBox="1">
            <a:spLocks noGrp="1"/>
          </p:cNvSpPr>
          <p:nvPr>
            <p:ph type="subTitle" idx="4"/>
          </p:nvPr>
        </p:nvSpPr>
        <p:spPr>
          <a:xfrm>
            <a:off x="5566832" y="3392700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23"/>
          <p:cNvSpPr txBox="1">
            <a:spLocks noGrp="1"/>
          </p:cNvSpPr>
          <p:nvPr>
            <p:ph type="subTitle" idx="5"/>
          </p:nvPr>
        </p:nvSpPr>
        <p:spPr>
          <a:xfrm>
            <a:off x="2159027" y="1320425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1" name="Google Shape;871;p23"/>
          <p:cNvSpPr txBox="1">
            <a:spLocks noGrp="1"/>
          </p:cNvSpPr>
          <p:nvPr>
            <p:ph type="subTitle" idx="6"/>
          </p:nvPr>
        </p:nvSpPr>
        <p:spPr>
          <a:xfrm>
            <a:off x="2159027" y="2963400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2" name="Google Shape;872;p23"/>
          <p:cNvSpPr txBox="1">
            <a:spLocks noGrp="1"/>
          </p:cNvSpPr>
          <p:nvPr>
            <p:ph type="subTitle" idx="7"/>
          </p:nvPr>
        </p:nvSpPr>
        <p:spPr>
          <a:xfrm>
            <a:off x="5566830" y="1320425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3" name="Google Shape;873;p23"/>
          <p:cNvSpPr txBox="1">
            <a:spLocks noGrp="1"/>
          </p:cNvSpPr>
          <p:nvPr>
            <p:ph type="subTitle" idx="8"/>
          </p:nvPr>
        </p:nvSpPr>
        <p:spPr>
          <a:xfrm>
            <a:off x="5566830" y="2963400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24"/>
          <p:cNvGrpSpPr/>
          <p:nvPr/>
        </p:nvGrpSpPr>
        <p:grpSpPr>
          <a:xfrm>
            <a:off x="-76205" y="-152398"/>
            <a:ext cx="9286593" cy="5448574"/>
            <a:chOff x="-304805" y="2"/>
            <a:chExt cx="9286593" cy="5448574"/>
          </a:xfrm>
        </p:grpSpPr>
        <p:grpSp>
          <p:nvGrpSpPr>
            <p:cNvPr id="876" name="Google Shape;876;p24"/>
            <p:cNvGrpSpPr/>
            <p:nvPr/>
          </p:nvGrpSpPr>
          <p:grpSpPr>
            <a:xfrm rot="8827366">
              <a:off x="7747985" y="5046124"/>
              <a:ext cx="680576" cy="236683"/>
              <a:chOff x="3866187" y="-186504"/>
              <a:chExt cx="491675" cy="215825"/>
            </a:xfrm>
          </p:grpSpPr>
          <p:sp>
            <p:nvSpPr>
              <p:cNvPr id="877" name="Google Shape;877;p24"/>
              <p:cNvSpPr/>
              <p:nvPr/>
            </p:nvSpPr>
            <p:spPr>
              <a:xfrm>
                <a:off x="3866187" y="-186504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112412" y="-186504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9" name="Google Shape;879;p24"/>
            <p:cNvGrpSpPr/>
            <p:nvPr/>
          </p:nvGrpSpPr>
          <p:grpSpPr>
            <a:xfrm rot="9432368">
              <a:off x="-10691" y="137925"/>
              <a:ext cx="520584" cy="1623271"/>
              <a:chOff x="3578139" y="320368"/>
              <a:chExt cx="265198" cy="826933"/>
            </a:xfrm>
          </p:grpSpPr>
          <p:sp>
            <p:nvSpPr>
              <p:cNvPr id="880" name="Google Shape;880;p24"/>
              <p:cNvSpPr/>
              <p:nvPr/>
            </p:nvSpPr>
            <p:spPr>
              <a:xfrm>
                <a:off x="3578139" y="325119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3614891" y="320368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3689431" y="1051514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3580601" y="936608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3714652" y="1085631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3659891" y="441895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7" name="Google Shape;887;p24"/>
            <p:cNvGrpSpPr/>
            <p:nvPr/>
          </p:nvGrpSpPr>
          <p:grpSpPr>
            <a:xfrm rot="2021523">
              <a:off x="8080885" y="-103306"/>
              <a:ext cx="305506" cy="2239206"/>
              <a:chOff x="4265846" y="1371340"/>
              <a:chExt cx="126709" cy="928680"/>
            </a:xfrm>
          </p:grpSpPr>
          <p:sp>
            <p:nvSpPr>
              <p:cNvPr id="888" name="Google Shape;888;p24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5" name="Google Shape;895;p24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896" name="Google Shape;896;p2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7" name="Google Shape;897;p24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98" name="Google Shape;898;p2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2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24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24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2" name="Google Shape;90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4"/>
          <p:cNvSpPr txBox="1">
            <a:spLocks noGrp="1"/>
          </p:cNvSpPr>
          <p:nvPr>
            <p:ph type="subTitle" idx="1"/>
          </p:nvPr>
        </p:nvSpPr>
        <p:spPr>
          <a:xfrm>
            <a:off x="1108627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24"/>
          <p:cNvSpPr txBox="1">
            <a:spLocks noGrp="1"/>
          </p:cNvSpPr>
          <p:nvPr>
            <p:ph type="subTitle" idx="2"/>
          </p:nvPr>
        </p:nvSpPr>
        <p:spPr>
          <a:xfrm>
            <a:off x="3579000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24"/>
          <p:cNvSpPr txBox="1">
            <a:spLocks noGrp="1"/>
          </p:cNvSpPr>
          <p:nvPr>
            <p:ph type="subTitle" idx="3"/>
          </p:nvPr>
        </p:nvSpPr>
        <p:spPr>
          <a:xfrm>
            <a:off x="1108627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24"/>
          <p:cNvSpPr txBox="1">
            <a:spLocks noGrp="1"/>
          </p:cNvSpPr>
          <p:nvPr>
            <p:ph type="subTitle" idx="4"/>
          </p:nvPr>
        </p:nvSpPr>
        <p:spPr>
          <a:xfrm>
            <a:off x="3579000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24"/>
          <p:cNvSpPr txBox="1">
            <a:spLocks noGrp="1"/>
          </p:cNvSpPr>
          <p:nvPr>
            <p:ph type="subTitle" idx="5"/>
          </p:nvPr>
        </p:nvSpPr>
        <p:spPr>
          <a:xfrm>
            <a:off x="6049373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24"/>
          <p:cNvSpPr txBox="1">
            <a:spLocks noGrp="1"/>
          </p:cNvSpPr>
          <p:nvPr>
            <p:ph type="subTitle" idx="6"/>
          </p:nvPr>
        </p:nvSpPr>
        <p:spPr>
          <a:xfrm>
            <a:off x="6049373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4"/>
          <p:cNvSpPr txBox="1">
            <a:spLocks noGrp="1"/>
          </p:cNvSpPr>
          <p:nvPr>
            <p:ph type="subTitle" idx="7"/>
          </p:nvPr>
        </p:nvSpPr>
        <p:spPr>
          <a:xfrm>
            <a:off x="1109527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0" name="Google Shape;910;p24"/>
          <p:cNvSpPr txBox="1">
            <a:spLocks noGrp="1"/>
          </p:cNvSpPr>
          <p:nvPr>
            <p:ph type="subTitle" idx="8"/>
          </p:nvPr>
        </p:nvSpPr>
        <p:spPr>
          <a:xfrm>
            <a:off x="3579900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1" name="Google Shape;911;p24"/>
          <p:cNvSpPr txBox="1">
            <a:spLocks noGrp="1"/>
          </p:cNvSpPr>
          <p:nvPr>
            <p:ph type="subTitle" idx="9"/>
          </p:nvPr>
        </p:nvSpPr>
        <p:spPr>
          <a:xfrm>
            <a:off x="6050273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2" name="Google Shape;912;p24"/>
          <p:cNvSpPr txBox="1">
            <a:spLocks noGrp="1"/>
          </p:cNvSpPr>
          <p:nvPr>
            <p:ph type="subTitle" idx="13"/>
          </p:nvPr>
        </p:nvSpPr>
        <p:spPr>
          <a:xfrm>
            <a:off x="1109527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3" name="Google Shape;913;p24"/>
          <p:cNvSpPr txBox="1">
            <a:spLocks noGrp="1"/>
          </p:cNvSpPr>
          <p:nvPr>
            <p:ph type="subTitle" idx="14"/>
          </p:nvPr>
        </p:nvSpPr>
        <p:spPr>
          <a:xfrm>
            <a:off x="3579900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4" name="Google Shape;914;p24"/>
          <p:cNvSpPr txBox="1">
            <a:spLocks noGrp="1"/>
          </p:cNvSpPr>
          <p:nvPr>
            <p:ph type="subTitle" idx="15"/>
          </p:nvPr>
        </p:nvSpPr>
        <p:spPr>
          <a:xfrm>
            <a:off x="6050273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25"/>
          <p:cNvGrpSpPr/>
          <p:nvPr/>
        </p:nvGrpSpPr>
        <p:grpSpPr>
          <a:xfrm rot="3806465">
            <a:off x="275145" y="-266804"/>
            <a:ext cx="1136027" cy="1961303"/>
            <a:chOff x="1353097" y="1651879"/>
            <a:chExt cx="906223" cy="1564556"/>
          </a:xfrm>
        </p:grpSpPr>
        <p:sp>
          <p:nvSpPr>
            <p:cNvPr id="917" name="Google Shape;917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1" name="Google Shape;921;p25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922" name="Google Shape;922;p25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5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25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25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25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25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5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5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5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5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5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25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25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5" name="Google Shape;935;p25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936" name="Google Shape;936;p2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7" name="Google Shape;937;p25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938" name="Google Shape;938;p2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5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5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25"/>
          <p:cNvSpPr txBox="1">
            <a:spLocks noGrp="1"/>
          </p:cNvSpPr>
          <p:nvPr>
            <p:ph type="title" hasCustomPrompt="1"/>
          </p:nvPr>
        </p:nvSpPr>
        <p:spPr>
          <a:xfrm>
            <a:off x="852000" y="828800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3" name="Google Shape;943;p25"/>
          <p:cNvSpPr txBox="1">
            <a:spLocks noGrp="1"/>
          </p:cNvSpPr>
          <p:nvPr>
            <p:ph type="subTitle" idx="1"/>
          </p:nvPr>
        </p:nvSpPr>
        <p:spPr>
          <a:xfrm>
            <a:off x="852000" y="1517716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4" name="Google Shape;944;p25"/>
          <p:cNvSpPr txBox="1">
            <a:spLocks noGrp="1"/>
          </p:cNvSpPr>
          <p:nvPr>
            <p:ph type="title" idx="2" hasCustomPrompt="1"/>
          </p:nvPr>
        </p:nvSpPr>
        <p:spPr>
          <a:xfrm>
            <a:off x="852000" y="2028651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5" name="Google Shape;945;p25"/>
          <p:cNvSpPr txBox="1">
            <a:spLocks noGrp="1"/>
          </p:cNvSpPr>
          <p:nvPr>
            <p:ph type="subTitle" idx="3"/>
          </p:nvPr>
        </p:nvSpPr>
        <p:spPr>
          <a:xfrm>
            <a:off x="852000" y="2717564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4" hasCustomPrompt="1"/>
          </p:nvPr>
        </p:nvSpPr>
        <p:spPr>
          <a:xfrm>
            <a:off x="852000" y="3228502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subTitle" idx="5"/>
          </p:nvPr>
        </p:nvSpPr>
        <p:spPr>
          <a:xfrm>
            <a:off x="852000" y="3917427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950" name="Google Shape;950;p26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951" name="Google Shape;951;p26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26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26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26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26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26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26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8" name="Google Shape;958;p26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959" name="Google Shape;959;p26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26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26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26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26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7" name="Google Shape;967;p26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968" name="Google Shape;968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2" name="Google Shape;972;p26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973" name="Google Shape;973;p26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4" name="Google Shape;974;p26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5" name="Google Shape;975;p26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26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26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26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86" name="Google Shape;986;p2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987" name="Google Shape;987;p2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8" name="Google Shape;988;p2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989" name="Google Shape;989;p2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27"/>
          <p:cNvGrpSpPr/>
          <p:nvPr/>
        </p:nvGrpSpPr>
        <p:grpSpPr>
          <a:xfrm>
            <a:off x="-187378" y="-223473"/>
            <a:ext cx="9478716" cy="5981800"/>
            <a:chOff x="-187378" y="-223473"/>
            <a:chExt cx="9478716" cy="5981800"/>
          </a:xfrm>
        </p:grpSpPr>
        <p:grpSp>
          <p:nvGrpSpPr>
            <p:cNvPr id="996" name="Google Shape;996;p27"/>
            <p:cNvGrpSpPr/>
            <p:nvPr/>
          </p:nvGrpSpPr>
          <p:grpSpPr>
            <a:xfrm rot="-2021523" flipH="1">
              <a:off x="8390435" y="-326781"/>
              <a:ext cx="305506" cy="2239206"/>
              <a:chOff x="4265846" y="1371340"/>
              <a:chExt cx="126709" cy="928680"/>
            </a:xfrm>
          </p:grpSpPr>
          <p:sp>
            <p:nvSpPr>
              <p:cNvPr id="997" name="Google Shape;997;p27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4" name="Google Shape;1004;p27"/>
            <p:cNvGrpSpPr/>
            <p:nvPr/>
          </p:nvGrpSpPr>
          <p:grpSpPr>
            <a:xfrm rot="9186830">
              <a:off x="203899" y="4105093"/>
              <a:ext cx="520580" cy="1623257"/>
              <a:chOff x="3419954" y="295999"/>
              <a:chExt cx="265198" cy="826933"/>
            </a:xfrm>
          </p:grpSpPr>
          <p:sp>
            <p:nvSpPr>
              <p:cNvPr id="1005" name="Google Shape;1005;p2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2" name="Google Shape;1012;p27"/>
            <p:cNvGrpSpPr/>
            <p:nvPr/>
          </p:nvGrpSpPr>
          <p:grpSpPr>
            <a:xfrm rot="8827366">
              <a:off x="-177640" y="1780024"/>
              <a:ext cx="680576" cy="236683"/>
              <a:chOff x="2832375" y="669000"/>
              <a:chExt cx="491675" cy="215825"/>
            </a:xfrm>
          </p:grpSpPr>
          <p:sp>
            <p:nvSpPr>
              <p:cNvPr id="1013" name="Google Shape;1013;p27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5" name="Google Shape;1015;p2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016" name="Google Shape;1016;p2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7" name="Google Shape;1017;p2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018" name="Google Shape;1018;p2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2" name="Google Shape;102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28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1025" name="Google Shape;1025;p28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1026" name="Google Shape;1026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0" name="Google Shape;1030;p28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031" name="Google Shape;1031;p28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28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p28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p28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28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28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28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28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28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28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28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p28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p28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44" name="Google Shape;1044;p28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1045" name="Google Shape;1045;p28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28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28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3" name="Google Shape;1053;p28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1054" name="Google Shape;1054;p28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" name="Google Shape;1056;p28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057" name="Google Shape;1057;p2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8" name="Google Shape;1058;p28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059" name="Google Shape;1059;p2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2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28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28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63" name="Google Shape;1063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29"/>
          <p:cNvGrpSpPr/>
          <p:nvPr/>
        </p:nvGrpSpPr>
        <p:grpSpPr>
          <a:xfrm rot="-7890065" flipH="1">
            <a:off x="-89436" y="-319725"/>
            <a:ext cx="1136071" cy="1961379"/>
            <a:chOff x="1353097" y="1651879"/>
            <a:chExt cx="906223" cy="1564556"/>
          </a:xfrm>
        </p:grpSpPr>
        <p:sp>
          <p:nvSpPr>
            <p:cNvPr id="1066" name="Google Shape;1066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0" name="Google Shape;1070;p2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071" name="Google Shape;1071;p2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2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2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2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2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2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2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2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2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2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2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2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84" name="Google Shape;1084;p29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1085" name="Google Shape;1085;p2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6" name="Google Shape;1086;p29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1087" name="Google Shape;1087;p2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2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29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29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1" name="Google Shape;1091;p29"/>
          <p:cNvSpPr txBox="1">
            <a:spLocks noGrp="1"/>
          </p:cNvSpPr>
          <p:nvPr>
            <p:ph type="title"/>
          </p:nvPr>
        </p:nvSpPr>
        <p:spPr>
          <a:xfrm>
            <a:off x="905844" y="677525"/>
            <a:ext cx="373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9"/>
          <p:cNvSpPr txBox="1">
            <a:spLocks noGrp="1"/>
          </p:cNvSpPr>
          <p:nvPr>
            <p:ph type="subTitle" idx="1"/>
          </p:nvPr>
        </p:nvSpPr>
        <p:spPr>
          <a:xfrm>
            <a:off x="905813" y="1677225"/>
            <a:ext cx="373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29"/>
          <p:cNvSpPr txBox="1"/>
          <p:nvPr/>
        </p:nvSpPr>
        <p:spPr>
          <a:xfrm>
            <a:off x="905830" y="3326325"/>
            <a:ext cx="37329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2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 rot="-8882944">
            <a:off x="8513803" y="554279"/>
            <a:ext cx="520581" cy="1623261"/>
            <a:chOff x="3419954" y="295999"/>
            <a:chExt cx="265198" cy="826933"/>
          </a:xfrm>
        </p:grpSpPr>
        <p:sp>
          <p:nvSpPr>
            <p:cNvPr id="1096" name="Google Shape;1096;p30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1104" name="Google Shape;1104;p30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5" name="Google Shape;1105;p30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1106" name="Google Shape;1106;p30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30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0" name="Google Shape;1110;p30"/>
          <p:cNvGrpSpPr/>
          <p:nvPr/>
        </p:nvGrpSpPr>
        <p:grpSpPr>
          <a:xfrm rot="1577928">
            <a:off x="3511044" y="4117827"/>
            <a:ext cx="1486169" cy="1751386"/>
            <a:chOff x="8034810" y="4372104"/>
            <a:chExt cx="567728" cy="669043"/>
          </a:xfrm>
        </p:grpSpPr>
        <p:sp>
          <p:nvSpPr>
            <p:cNvPr id="1111" name="Google Shape;1111;p30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2" name="Google Shape;1112;p30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113" name="Google Shape;1113;p30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25" name="Google Shape;1125;p30"/>
          <p:cNvGrpSpPr/>
          <p:nvPr/>
        </p:nvGrpSpPr>
        <p:grpSpPr>
          <a:xfrm rot="-996566">
            <a:off x="-633346" y="3026806"/>
            <a:ext cx="1625396" cy="959531"/>
            <a:chOff x="7008442" y="6231192"/>
            <a:chExt cx="1035004" cy="611001"/>
          </a:xfrm>
        </p:grpSpPr>
        <p:sp>
          <p:nvSpPr>
            <p:cNvPr id="1126" name="Google Shape;1126;p3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p31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1150" name="Google Shape;1150;p31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1151" name="Google Shape;1151;p31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31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31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31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31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31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31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8" name="Google Shape;1158;p31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1159" name="Google Shape;1159;p31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31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31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31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31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31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31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7" name="Google Shape;1167;p31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1168" name="Google Shape;1168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2" name="Google Shape;1172;p31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173" name="Google Shape;1173;p31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31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31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31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31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31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31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1185;p31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86" name="Google Shape;1186;p31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187" name="Google Shape;1187;p31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8" name="Google Shape;1188;p31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189" name="Google Shape;1189;p31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9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73" name="Google Shape;73;p4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4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82" name="Google Shape;82;p4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89;p4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90" name="Google Shape;90;p4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4" name="Google Shape;114;p4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15" name="Google Shape;115;p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116;p4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948600" y="1215750"/>
            <a:ext cx="7242900" cy="3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0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6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6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4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4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9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9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8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0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1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5"/>
          <p:cNvGrpSpPr/>
          <p:nvPr/>
        </p:nvGrpSpPr>
        <p:grpSpPr>
          <a:xfrm>
            <a:off x="-157012" y="-727673"/>
            <a:ext cx="9722808" cy="5413524"/>
            <a:chOff x="-157012" y="-727673"/>
            <a:chExt cx="9722808" cy="5413524"/>
          </a:xfrm>
        </p:grpSpPr>
        <p:grpSp>
          <p:nvGrpSpPr>
            <p:cNvPr id="125" name="Google Shape;125;p5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5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129" name="Google Shape;129;p5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5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137" name="Google Shape;137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1" name="Google Shape;141;p5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42" name="Google Shape;142;p5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5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5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5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5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5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5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5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5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5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5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5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5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55" name="Google Shape;155;p5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56" name="Google Shape;156;p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" name="Google Shape;16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3448842" y="361922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2"/>
          </p:nvPr>
        </p:nvSpPr>
        <p:spPr>
          <a:xfrm>
            <a:off x="715100" y="361922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3"/>
          </p:nvPr>
        </p:nvSpPr>
        <p:spPr>
          <a:xfrm>
            <a:off x="3448834" y="316475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4"/>
          </p:nvPr>
        </p:nvSpPr>
        <p:spPr>
          <a:xfrm>
            <a:off x="714899" y="316475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ubTitle" idx="5"/>
          </p:nvPr>
        </p:nvSpPr>
        <p:spPr>
          <a:xfrm>
            <a:off x="6184154" y="3619224"/>
            <a:ext cx="222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ubTitle" idx="6"/>
          </p:nvPr>
        </p:nvSpPr>
        <p:spPr>
          <a:xfrm>
            <a:off x="6184154" y="3164750"/>
            <a:ext cx="2229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472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742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710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12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97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590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914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986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76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6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6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171" name="Google Shape;171;p6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172" name="Google Shape;172;p6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6"/>
            <p:cNvGrpSpPr/>
            <p:nvPr/>
          </p:nvGrpSpPr>
          <p:grpSpPr>
            <a:xfrm rot="-8882944">
              <a:off x="8528503" y="1274254"/>
              <a:ext cx="520581" cy="1623261"/>
              <a:chOff x="3419954" y="295999"/>
              <a:chExt cx="265198" cy="826933"/>
            </a:xfrm>
          </p:grpSpPr>
          <p:sp>
            <p:nvSpPr>
              <p:cNvPr id="180" name="Google Shape;180;p6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6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188" name="Google Shape;188;p6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2" name="Google Shape;212;p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213" name="Google Shape;213;p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4" name="Google Shape;214;p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215" name="Google Shape;215;p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84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7"/>
          <p:cNvGrpSpPr/>
          <p:nvPr/>
        </p:nvGrpSpPr>
        <p:grpSpPr>
          <a:xfrm>
            <a:off x="-90101" y="1046571"/>
            <a:ext cx="9529261" cy="4615163"/>
            <a:chOff x="-90101" y="1046571"/>
            <a:chExt cx="9529261" cy="4615163"/>
          </a:xfrm>
        </p:grpSpPr>
        <p:grpSp>
          <p:nvGrpSpPr>
            <p:cNvPr id="222" name="Google Shape;222;p7"/>
            <p:cNvGrpSpPr/>
            <p:nvPr/>
          </p:nvGrpSpPr>
          <p:grpSpPr>
            <a:xfrm rot="2174940">
              <a:off x="6777973" y="3578213"/>
              <a:ext cx="277069" cy="1927740"/>
              <a:chOff x="5771324" y="4276662"/>
              <a:chExt cx="124377" cy="865369"/>
            </a:xfrm>
          </p:grpSpPr>
          <p:sp>
            <p:nvSpPr>
              <p:cNvPr id="223" name="Google Shape;223;p7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7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7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7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7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240" name="Google Shape;240;p7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4" name="Google Shape;264;p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265" name="Google Shape;265;p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267" name="Google Shape;267;p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1" name="Google Shape;271;p7"/>
          <p:cNvSpPr txBox="1">
            <a:spLocks noGrp="1"/>
          </p:cNvSpPr>
          <p:nvPr>
            <p:ph type="title"/>
          </p:nvPr>
        </p:nvSpPr>
        <p:spPr>
          <a:xfrm>
            <a:off x="1101000" y="445025"/>
            <a:ext cx="56064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7"/>
          <p:cNvSpPr txBox="1">
            <a:spLocks noGrp="1"/>
          </p:cNvSpPr>
          <p:nvPr>
            <p:ph type="subTitle" idx="1"/>
          </p:nvPr>
        </p:nvSpPr>
        <p:spPr>
          <a:xfrm>
            <a:off x="1101000" y="1852700"/>
            <a:ext cx="48795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8"/>
          <p:cNvGrpSpPr/>
          <p:nvPr/>
        </p:nvGrpSpPr>
        <p:grpSpPr>
          <a:xfrm rot="-996566">
            <a:off x="-655221" y="471731"/>
            <a:ext cx="1625396" cy="959531"/>
            <a:chOff x="7008442" y="6231192"/>
            <a:chExt cx="1035004" cy="611001"/>
          </a:xfrm>
        </p:grpSpPr>
        <p:sp>
          <p:nvSpPr>
            <p:cNvPr id="275" name="Google Shape;275;p8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8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298" name="Google Shape;298;p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9" name="Google Shape;299;p8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00" name="Google Shape;300;p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068100" y="1463250"/>
            <a:ext cx="4339500" cy="20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9"/>
          <p:cNvGrpSpPr/>
          <p:nvPr/>
        </p:nvGrpSpPr>
        <p:grpSpPr>
          <a:xfrm rot="9432368">
            <a:off x="294109" y="3100"/>
            <a:ext cx="520584" cy="1623271"/>
            <a:chOff x="3419954" y="295999"/>
            <a:chExt cx="265198" cy="826933"/>
          </a:xfrm>
        </p:grpSpPr>
        <p:sp>
          <p:nvSpPr>
            <p:cNvPr id="307" name="Google Shape;307;p9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315" name="Google Shape;315;p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6" name="Google Shape;316;p9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17" name="Google Shape;317;p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1" name="Google Shape;321;p9"/>
          <p:cNvSpPr txBox="1">
            <a:spLocks noGrp="1"/>
          </p:cNvSpPr>
          <p:nvPr>
            <p:ph type="title"/>
          </p:nvPr>
        </p:nvSpPr>
        <p:spPr>
          <a:xfrm>
            <a:off x="1165975" y="1503075"/>
            <a:ext cx="34782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9"/>
          <p:cNvSpPr txBox="1">
            <a:spLocks noGrp="1"/>
          </p:cNvSpPr>
          <p:nvPr>
            <p:ph type="subTitle" idx="1"/>
          </p:nvPr>
        </p:nvSpPr>
        <p:spPr>
          <a:xfrm>
            <a:off x="1165975" y="2664488"/>
            <a:ext cx="3478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1"/>
          <p:cNvGrpSpPr/>
          <p:nvPr/>
        </p:nvGrpSpPr>
        <p:grpSpPr>
          <a:xfrm rot="-8882944">
            <a:off x="8573928" y="622954"/>
            <a:ext cx="520581" cy="1623261"/>
            <a:chOff x="3419954" y="295999"/>
            <a:chExt cx="265198" cy="826933"/>
          </a:xfrm>
        </p:grpSpPr>
        <p:sp>
          <p:nvSpPr>
            <p:cNvPr id="328" name="Google Shape;328;p11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1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336" name="Google Shape;336;p11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7" name="Google Shape;337;p11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2" name="Google Shape;342;p11"/>
          <p:cNvSpPr txBox="1">
            <a:spLocks noGrp="1"/>
          </p:cNvSpPr>
          <p:nvPr>
            <p:ph type="title" hasCustomPrompt="1"/>
          </p:nvPr>
        </p:nvSpPr>
        <p:spPr>
          <a:xfrm>
            <a:off x="2197686" y="1749083"/>
            <a:ext cx="4750200" cy="11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3" name="Google Shape;343;p11"/>
          <p:cNvSpPr txBox="1">
            <a:spLocks noGrp="1"/>
          </p:cNvSpPr>
          <p:nvPr>
            <p:ph type="subTitle" idx="1"/>
          </p:nvPr>
        </p:nvSpPr>
        <p:spPr>
          <a:xfrm>
            <a:off x="2197686" y="2897333"/>
            <a:ext cx="4750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55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3.png"/><Relationship Id="rId5" Type="http://schemas.microsoft.com/office/2007/relationships/media" Target="../media/media4.mp3"/><Relationship Id="rId15" Type="http://schemas.openxmlformats.org/officeDocument/2006/relationships/image" Target="../media/image87.png"/><Relationship Id="rId10" Type="http://schemas.openxmlformats.org/officeDocument/2006/relationships/notesSlide" Target="../notesSlides/notesSlide4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8.png"/><Relationship Id="rId5" Type="http://schemas.microsoft.com/office/2007/relationships/media" Target="../media/media4.mp3"/><Relationship Id="rId10" Type="http://schemas.openxmlformats.org/officeDocument/2006/relationships/notesSlide" Target="../notesSlides/notesSlide4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0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9.png"/><Relationship Id="rId5" Type="http://schemas.microsoft.com/office/2007/relationships/media" Target="../media/media4.mp3"/><Relationship Id="rId15" Type="http://schemas.openxmlformats.org/officeDocument/2006/relationships/image" Target="../media/image93.png"/><Relationship Id="rId10" Type="http://schemas.openxmlformats.org/officeDocument/2006/relationships/notesSlide" Target="../notesSlides/notesSlide4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5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4.png"/><Relationship Id="rId5" Type="http://schemas.microsoft.com/office/2007/relationships/media" Target="../media/media4.mp3"/><Relationship Id="rId15" Type="http://schemas.openxmlformats.org/officeDocument/2006/relationships/image" Target="../media/image98.png"/><Relationship Id="rId10" Type="http://schemas.openxmlformats.org/officeDocument/2006/relationships/notesSlide" Target="../notesSlides/notesSlide4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NULL"/><Relationship Id="rId17" Type="http://schemas.openxmlformats.org/officeDocument/2006/relationships/image" Target="../media/image99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NULL"/><Relationship Id="rId5" Type="http://schemas.microsoft.com/office/2007/relationships/media" Target="../media/media4.mp3"/><Relationship Id="rId15" Type="http://schemas.openxmlformats.org/officeDocument/2006/relationships/image" Target="NULL"/><Relationship Id="rId10" Type="http://schemas.openxmlformats.org/officeDocument/2006/relationships/notesSlide" Target="../notesSlides/notesSlide4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microsoft.com/office/2007/relationships/hdphoto" Target="../media/hdphoto6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microsoft.com/office/2007/relationships/hdphoto" Target="../media/hdphoto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microsoft.com/office/2007/relationships/hdphoto" Target="../media/hdphoto8.wdp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2.png"/><Relationship Id="rId5" Type="http://schemas.microsoft.com/office/2007/relationships/hdphoto" Target="../media/hdphoto9.wdp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5.png"/><Relationship Id="rId5" Type="http://schemas.microsoft.com/office/2007/relationships/hdphoto" Target="../media/hdphoto10.wdp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35"/>
          <p:cNvGrpSpPr/>
          <p:nvPr/>
        </p:nvGrpSpPr>
        <p:grpSpPr>
          <a:xfrm rot="1577928">
            <a:off x="3511044" y="4117827"/>
            <a:ext cx="1486169" cy="1751386"/>
            <a:chOff x="8034810" y="4372104"/>
            <a:chExt cx="567728" cy="669043"/>
          </a:xfrm>
        </p:grpSpPr>
        <p:sp>
          <p:nvSpPr>
            <p:cNvPr id="1207" name="Google Shape;1207;p35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8" name="Google Shape;1208;p35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209" name="Google Shape;1209;p35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35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35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35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35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35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35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35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35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35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35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35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21" name="Google Shape;1221;p35"/>
          <p:cNvGrpSpPr/>
          <p:nvPr/>
        </p:nvGrpSpPr>
        <p:grpSpPr>
          <a:xfrm rot="-996566">
            <a:off x="7378879" y="3176706"/>
            <a:ext cx="1625396" cy="959531"/>
            <a:chOff x="7008442" y="6231192"/>
            <a:chExt cx="1035004" cy="611001"/>
          </a:xfrm>
        </p:grpSpPr>
        <p:sp>
          <p:nvSpPr>
            <p:cNvPr id="1222" name="Google Shape;1222;p35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272;p33"/>
          <p:cNvSpPr txBox="1">
            <a:spLocks noGrp="1"/>
          </p:cNvSpPr>
          <p:nvPr>
            <p:ph type="ctrTitle"/>
          </p:nvPr>
        </p:nvSpPr>
        <p:spPr>
          <a:xfrm>
            <a:off x="204837" y="1748398"/>
            <a:ext cx="8710997" cy="19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4300" b="1">
                <a:solidFill>
                  <a:srgbClr val="00487E"/>
                </a:solidFill>
                <a:latin typeface="+mn-lt"/>
              </a:rPr>
              <a:t>CHÀO MỪNG CÁC EM </a:t>
            </a:r>
            <a:br>
              <a:rPr lang="en-US" sz="4300" b="1">
                <a:solidFill>
                  <a:srgbClr val="00487E"/>
                </a:solidFill>
                <a:latin typeface="+mn-lt"/>
              </a:rPr>
            </a:br>
            <a:r>
              <a:rPr lang="en-US" sz="4300" b="1">
                <a:solidFill>
                  <a:srgbClr val="00487E"/>
                </a:solidFill>
                <a:latin typeface="+mn-lt"/>
              </a:rPr>
              <a:t>ĐẾN VỚI TIẾT </a:t>
            </a:r>
            <a:r>
              <a:rPr lang="en-US" sz="4300" b="1" smtClean="0">
                <a:solidFill>
                  <a:srgbClr val="00487E"/>
                </a:solidFill>
                <a:latin typeface="+mn-lt"/>
              </a:rPr>
              <a:t>HỌC </a:t>
            </a:r>
            <a:br>
              <a:rPr lang="en-US" sz="4300" b="1" smtClean="0">
                <a:solidFill>
                  <a:srgbClr val="00487E"/>
                </a:solidFill>
                <a:latin typeface="+mn-lt"/>
              </a:rPr>
            </a:br>
            <a:r>
              <a:rPr lang="en-US" sz="4300" b="1" smtClean="0">
                <a:solidFill>
                  <a:srgbClr val="00487E"/>
                </a:solidFill>
                <a:latin typeface="+mn-lt"/>
              </a:rPr>
              <a:t>MÔN TOÁN!</a:t>
            </a:r>
            <a:endParaRPr lang="en-US" sz="4300" b="1">
              <a:solidFill>
                <a:srgbClr val="00487E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1322072" y="519723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Nhận xét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3117" y="1280409"/>
                <a:ext cx="3749040" cy="2921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Các tam giác vuông có cùng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đồng dạng với nhau, nên tỉ số </a:t>
                </a:r>
                <a:r>
                  <a:rPr lang="vi-VN" sz="1900" i="1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cạnh đối và cạnh huyền (cạnh kề và cạnh huyền), cạnh đối và cạnh kề (cạnh kề và cạnh đối)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góc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như nhau.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17" y="1280409"/>
                <a:ext cx="3749040" cy="2921826"/>
              </a:xfrm>
              <a:prstGeom prst="rect">
                <a:avLst/>
              </a:prstGeom>
              <a:blipFill>
                <a:blip r:embed="rId6"/>
                <a:stretch>
                  <a:fillRect l="-1626" r="-1463" b="-2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97" name="Group 2296"/>
          <p:cNvGrpSpPr/>
          <p:nvPr/>
        </p:nvGrpSpPr>
        <p:grpSpPr>
          <a:xfrm>
            <a:off x="5340448" y="1916374"/>
            <a:ext cx="2599453" cy="2158779"/>
            <a:chOff x="5367130" y="1550504"/>
            <a:chExt cx="2599453" cy="2158779"/>
          </a:xfrm>
        </p:grpSpPr>
        <p:sp>
          <p:nvSpPr>
            <p:cNvPr id="2296" name="Rectangle 2295"/>
            <p:cNvSpPr/>
            <p:nvPr/>
          </p:nvSpPr>
          <p:spPr>
            <a:xfrm>
              <a:off x="6420061" y="3348459"/>
              <a:ext cx="142451" cy="158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67130" y="3506525"/>
              <a:ext cx="2599453" cy="0"/>
            </a:xfrm>
            <a:prstGeom prst="line">
              <a:avLst/>
            </a:prstGeom>
            <a:ln w="19050"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5367130" y="1550504"/>
              <a:ext cx="2003729" cy="1956022"/>
            </a:xfrm>
            <a:prstGeom prst="line">
              <a:avLst/>
            </a:prstGeom>
            <a:ln w="19050"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5390986" y="3303766"/>
              <a:ext cx="349857" cy="405517"/>
            </a:xfrm>
            <a:prstGeom prst="arc">
              <a:avLst/>
            </a:prstGeom>
            <a:ln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653704" y="3051204"/>
                  <a:ext cx="405239" cy="3847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 smtClean="0">
                            <a:solidFill>
                              <a:srgbClr val="00487E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>
                    <a:solidFill>
                      <a:srgbClr val="00487E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3704" y="3051204"/>
                  <a:ext cx="405239" cy="3847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6417375" y="2472856"/>
              <a:ext cx="0" cy="1041619"/>
            </a:xfrm>
            <a:prstGeom prst="line">
              <a:avLst/>
            </a:prstGeom>
            <a:ln w="12700">
              <a:solidFill>
                <a:srgbClr val="00487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989246" y="1916264"/>
              <a:ext cx="0" cy="1598211"/>
            </a:xfrm>
            <a:prstGeom prst="line">
              <a:avLst/>
            </a:prstGeom>
            <a:ln w="12700">
              <a:solidFill>
                <a:srgbClr val="00487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/>
            <p:cNvSpPr/>
            <p:nvPr/>
          </p:nvSpPr>
          <p:spPr>
            <a:xfrm>
              <a:off x="6989246" y="3348459"/>
              <a:ext cx="142451" cy="158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98" name="Picture 22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378" y="431745"/>
            <a:ext cx="1151046" cy="1206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173413" flipH="1">
            <a:off x="642178" y="2509716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713637" y="45604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b="1" smtClean="0">
                <a:solidFill>
                  <a:srgbClr val="D84444"/>
                </a:solidFill>
                <a:latin typeface="+mj-lt"/>
              </a:rPr>
              <a:t>GHI NHỚ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Cho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 Xét tam giác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(H.4.5). 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  <a:blipFill>
                <a:blip r:embed="rId3"/>
                <a:stretch>
                  <a:fillRect l="-1776" r="-15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/>
              <p:cNvSpPr/>
              <p:nvPr/>
            </p:nvSpPr>
            <p:spPr>
              <a:xfrm>
                <a:off x="4815322" y="1667859"/>
                <a:ext cx="3342885" cy="287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đối và cạnh huyền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kề và cạnh huyền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  <m: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⁡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5" name="Rectangle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22" y="1667859"/>
                <a:ext cx="3342885" cy="2877711"/>
              </a:xfrm>
              <a:prstGeom prst="rect">
                <a:avLst/>
              </a:prstGeom>
              <a:blipFill>
                <a:blip r:embed="rId4"/>
                <a:stretch>
                  <a:fillRect l="-1460" r="-1642" b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/>
          <p:cNvSpPr/>
          <p:nvPr/>
        </p:nvSpPr>
        <p:spPr>
          <a:xfrm>
            <a:off x="4775409" y="1167545"/>
            <a:ext cx="86273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900"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</a:rPr>
              <a:t>Ta có:</a:t>
            </a:r>
            <a:endParaRPr lang="en-US" sz="190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0338" y="2045129"/>
            <a:ext cx="2043610" cy="2797517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1563371" y="4324749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3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H.4.5</a:t>
            </a:r>
            <a:endParaRPr lang="en-US">
              <a:solidFill>
                <a:srgbClr val="00355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137" grpId="0"/>
      <p:bldP spid="1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173413" flipH="1">
            <a:off x="642178" y="2509716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911;p39"/>
          <p:cNvSpPr txBox="1">
            <a:spLocks noGrp="1"/>
          </p:cNvSpPr>
          <p:nvPr>
            <p:ph type="title"/>
          </p:nvPr>
        </p:nvSpPr>
        <p:spPr>
          <a:xfrm>
            <a:off x="713637" y="45604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b="1" smtClean="0">
                <a:solidFill>
                  <a:srgbClr val="D84444"/>
                </a:solidFill>
                <a:latin typeface="+mj-lt"/>
              </a:rPr>
              <a:t>GHI NHỚ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Cho góc nhọn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. Xét tam giác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𝐴𝐵𝐶</m:t>
                    </m:r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có góc nhọn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bằng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(H.4.5). </a:t>
                </a: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  <a:blipFill>
                <a:blip r:embed="rId3"/>
                <a:stretch>
                  <a:fillRect l="-1776" r="-15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815322" y="1667253"/>
                <a:ext cx="3510067" cy="287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  <a:defRPr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đối và cạnh kề của góc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tang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  <a:defRPr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kề và cạnh đối của góc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tang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22" y="1667253"/>
                <a:ext cx="3510067" cy="2877711"/>
              </a:xfrm>
              <a:prstGeom prst="rect">
                <a:avLst/>
              </a:prstGeom>
              <a:blipFill>
                <a:blip r:embed="rId4"/>
                <a:stretch>
                  <a:fillRect l="-1389" r="-1563" b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775409" y="1167545"/>
            <a:ext cx="86273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  <a:sym typeface="Arial"/>
              </a:rPr>
              <a:t>Ta có: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0338" y="2045129"/>
            <a:ext cx="2043610" cy="279751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563371" y="4324749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35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H.4.5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355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39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3351141" y="395222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Chú ý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7183" y="995914"/>
                <a:ext cx="7646237" cy="2098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huy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1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huy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den>
                      </m:f>
                    </m:oMath>
                  </m:oMathPara>
                </a14:m>
                <a:endParaRPr lang="en-US" sz="1900" i="1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1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9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3" y="995914"/>
                <a:ext cx="7646237" cy="20982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7183" y="3078619"/>
                <a:ext cx="7659046" cy="1561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các tỉ số lượng giác của góc nhọn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góc nhọn luôn dương và bé hơn 1 vì trong tam giác vuông, cạnh huyền dài nhất.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3" y="3078619"/>
                <a:ext cx="7659046" cy="1561966"/>
              </a:xfrm>
              <a:prstGeom prst="rect">
                <a:avLst/>
              </a:prstGeom>
              <a:blipFill>
                <a:blip r:embed="rId4"/>
                <a:stretch>
                  <a:fillRect l="-637" r="-717" b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4374" y="504615"/>
            <a:ext cx="563104" cy="49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623" y="2167048"/>
            <a:ext cx="625191" cy="9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0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1: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vuông</a:t>
                </a:r>
                <a:r>
                  <a:rPr kumimoji="0" lang="en-US" sz="18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=4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</m:oMath>
                </a14:m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(H.4.6)</a:t>
                </a:r>
              </a:p>
              <a:p>
                <a:pPr lvl="0" algn="just" defTabSz="1828800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1800" kern="120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Hãy tính các tỉ số lượng giác </a:t>
                </a:r>
                <a14:m>
                  <m:oMath xmlns:m="http://schemas.openxmlformats.org/officeDocument/2006/math">
                    <m:r>
                      <a:rPr lang="en-US" sz="180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𝑠𝑖𝑛</m:t>
                    </m:r>
                    <m:r>
                      <a:rPr lang="en-US" sz="180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1800" b="0" i="1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0" i="1" kern="120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b="0" i="1" kern="120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vi-VN" sz="18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blipFill>
                <a:blip r:embed="rId3"/>
                <a:stretch>
                  <a:fillRect l="-733" r="-4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32" y="1573075"/>
            <a:ext cx="2966956" cy="2153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97575" y="2171513"/>
                <a:ext cx="4225498" cy="2121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vi-VN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vi-VN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18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Theo </a:t>
                </a:r>
                <a:r>
                  <a:rPr lang="vi-VN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định lí Pythagore</a:t>
                </a: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ta có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=25</m:t>
                      </m:r>
                    </m:oMath>
                  </m:oMathPara>
                </a14:m>
                <a:endParaRPr lang="en-US" sz="1800">
                  <a:solidFill>
                    <a:sysClr val="windowText" lastClr="000000"/>
                  </a:solidFill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en-US" sz="1800">
                    <a:solidFill>
                      <a:sysClr val="windowText" lastClr="000000"/>
                    </a:solidFill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575" y="2171513"/>
                <a:ext cx="4225498" cy="2121735"/>
              </a:xfrm>
              <a:prstGeom prst="rect">
                <a:avLst/>
              </a:prstGeom>
              <a:blipFill>
                <a:blip r:embed="rId5"/>
                <a:stretch>
                  <a:fillRect l="-1154" b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1913;p42"/>
          <p:cNvSpPr/>
          <p:nvPr/>
        </p:nvSpPr>
        <p:spPr>
          <a:xfrm rot="2165">
            <a:off x="4673496" y="155786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Ví dụ 1: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3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(H.4.6)</a:t>
                </a:r>
              </a:p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Hãy tính các tỉ số lượng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𝑠𝑖𝑛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𝑐𝑜𝑠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𝑡𝑎𝑛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vi-VN" sz="18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blipFill>
                <a:blip r:embed="rId3"/>
                <a:stretch>
                  <a:fillRect l="-733" r="-4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32" y="1573075"/>
            <a:ext cx="2966956" cy="2153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97575" y="2117269"/>
                <a:ext cx="3949740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Theo định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nghĩa của tỉ số lượng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ô</m:t>
                    </m:r>
                    <m:r>
                      <m:rPr>
                        <m:sty m:val="p"/>
                      </m:rP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𝑡𝑎𝑛𝑔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, ta có: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575" y="2117269"/>
                <a:ext cx="3949740" cy="867930"/>
              </a:xfrm>
              <a:prstGeom prst="rect">
                <a:avLst/>
              </a:prstGeom>
              <a:blipFill>
                <a:blip r:embed="rId5"/>
                <a:stretch>
                  <a:fillRect l="-1235" r="-1389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1913;p42"/>
          <p:cNvSpPr/>
          <p:nvPr/>
        </p:nvSpPr>
        <p:spPr>
          <a:xfrm rot="2165">
            <a:off x="4673496" y="155786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61786" y="2969701"/>
                <a:ext cx="3492539" cy="1807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800" i="1" smtClean="0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786" y="2969701"/>
                <a:ext cx="3492539" cy="1807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68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367424" y="435444"/>
            <a:ext cx="2046666" cy="446276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1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1"/>
              <p:cNvSpPr>
                <a:spLocks noChangeArrowheads="1"/>
              </p:cNvSpPr>
              <p:nvPr/>
            </p:nvSpPr>
            <p:spPr bwMode="auto">
              <a:xfrm>
                <a:off x="587887" y="951139"/>
                <a:ext cx="3734331" cy="1431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Cho tam 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5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12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Hãy tính các tỉ số lượng giác của góc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87" y="951139"/>
                <a:ext cx="3734331" cy="1431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659464" y="1298000"/>
                <a:ext cx="3999506" cy="3436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Áp 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1800" i="1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e>
                            <m:sup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13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800" i="1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464" y="1298000"/>
                <a:ext cx="3999506" cy="3436838"/>
              </a:xfrm>
              <a:prstGeom prst="rect">
                <a:avLst/>
              </a:prstGeom>
              <a:blipFill>
                <a:blip r:embed="rId4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Google Shape;1913;p42"/>
          <p:cNvSpPr/>
          <p:nvPr/>
        </p:nvSpPr>
        <p:spPr>
          <a:xfrm rot="2165">
            <a:off x="4695375" y="787073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399" y="2418047"/>
            <a:ext cx="1774090" cy="224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670996" y="3977287"/>
            <a:ext cx="641630" cy="896353"/>
            <a:chOff x="7632717" y="249402"/>
            <a:chExt cx="641630" cy="896353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4459776">
              <a:off x="7454260" y="427859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Google Shape;1652;p43"/>
              <p:cNvSpPr/>
              <p:nvPr/>
            </p:nvSpPr>
            <p:spPr>
              <a:xfrm>
                <a:off x="523092" y="480088"/>
                <a:ext cx="8133826" cy="543953"/>
              </a:xfrm>
              <a:prstGeom prst="rect">
                <a:avLst/>
              </a:prstGeom>
              <a:solidFill>
                <a:srgbClr val="FEDE98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50" b="1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Giá trị lượng giác sin, côsin, tang, côtang của các góc </a:t>
                </a:r>
                <a14:m>
                  <m:oMath xmlns:m="http://schemas.openxmlformats.org/officeDocument/2006/math"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1950" b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1950" b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1950" b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</m:oMath>
                </a14:m>
                <a:endParaRPr lang="en-US" sz="195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Google Shape;1652;p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92" y="480088"/>
                <a:ext cx="8133826" cy="5439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67594" y="1283209"/>
                <a:ext cx="7644821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HĐ2.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vuông cân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và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4" y="1283209"/>
                <a:ext cx="7644821" cy="535531"/>
              </a:xfrm>
              <a:prstGeom prst="rect">
                <a:avLst/>
              </a:prstGeom>
              <a:blipFill>
                <a:blip r:embed="rId4"/>
                <a:stretch>
                  <a:fillRect l="-55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696" y="2012534"/>
            <a:ext cx="3401863" cy="22191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67594" y="1769370"/>
                <a:ext cx="3886702" cy="2644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/>
                        <m:t>a</m:t>
                      </m:r>
                      <m:r>
                        <m:rPr>
                          <m:nor/>
                        </m:rPr>
                        <a:rPr lang="en-US" sz="1800" smtClean="0"/>
                        <m:t>) </m:t>
                      </m:r>
                      <m:r>
                        <m:rPr>
                          <m:nor/>
                        </m:rPr>
                        <a:rPr lang="en-US" sz="1800"/>
                        <m:t>H</m:t>
                      </m:r>
                      <m:r>
                        <m:rPr>
                          <m:nor/>
                        </m:rPr>
                        <a:rPr lang="en-US" sz="1800"/>
                        <m:t>ã</m:t>
                      </m:r>
                      <m:r>
                        <m:rPr>
                          <m:nor/>
                        </m:rPr>
                        <a:rPr lang="en-US" sz="1800"/>
                        <m:t>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í</m:t>
                      </m:r>
                      <m:r>
                        <m:rPr>
                          <m:nor/>
                        </m:rPr>
                        <a:rPr lang="en-US" sz="1800"/>
                        <m:t>nh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v</m:t>
                      </m:r>
                      <m:r>
                        <m:rPr>
                          <m:nor/>
                        </m:rPr>
                        <a:rPr lang="en-US" sz="1800"/>
                        <m:t>à 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á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ỉ </m:t>
                      </m:r>
                      <m:r>
                        <m:rPr>
                          <m:nor/>
                        </m:rPr>
                        <a:rPr lang="en-US" sz="1800"/>
                        <m:t>s</m:t>
                      </m:r>
                      <m:r>
                        <m:rPr>
                          <m:nor/>
                        </m:rPr>
                        <a:rPr lang="en-US" sz="1800"/>
                        <m:t>ố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ừ đó </m:t>
                      </m:r>
                      <m:r>
                        <m:rPr>
                          <m:nor/>
                        </m:rPr>
                        <a:rPr lang="en-US" sz="1800"/>
                        <m:t>suy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ra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45°,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45°.</m:t>
                      </m:r>
                    </m:oMath>
                  </m:oMathPara>
                </a14:m>
                <a:endParaRPr lang="en-US" sz="1800"/>
              </a:p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/>
                        <m:t>b</m:t>
                      </m:r>
                      <m:r>
                        <m:rPr>
                          <m:nor/>
                        </m:rPr>
                        <a:rPr lang="en-US" sz="1800"/>
                        <m:t>) </m:t>
                      </m:r>
                      <m:r>
                        <m:rPr>
                          <m:nor/>
                        </m:rPr>
                        <a:rPr lang="en-US" sz="1800"/>
                        <m:t>H</m:t>
                      </m:r>
                      <m:r>
                        <m:rPr>
                          <m:nor/>
                        </m:rPr>
                        <a:rPr lang="en-US" sz="1800"/>
                        <m:t>ã</m:t>
                      </m:r>
                      <m:r>
                        <m:rPr>
                          <m:nor/>
                        </m:rPr>
                        <a:rPr lang="en-US" sz="1800"/>
                        <m:t>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í</m:t>
                      </m:r>
                      <m:r>
                        <m:rPr>
                          <m:nor/>
                        </m:rPr>
                        <a:rPr lang="en-US" sz="1800"/>
                        <m:t>nh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á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ỉ </m:t>
                      </m:r>
                      <m:r>
                        <m:rPr>
                          <m:nor/>
                        </m:rPr>
                        <a:rPr lang="en-US" sz="1800"/>
                        <m:t>s</m:t>
                      </m:r>
                      <m:r>
                        <m:rPr>
                          <m:nor/>
                        </m:rPr>
                        <a:rPr lang="en-US" sz="1800"/>
                        <m:t>ố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ừ đó </m:t>
                      </m:r>
                      <m:r>
                        <m:rPr>
                          <m:nor/>
                        </m:rPr>
                        <a:rPr lang="en-US" sz="1800"/>
                        <m:t>suy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ra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45°,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45°.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4" y="1769370"/>
                <a:ext cx="3886702" cy="26440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565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670996" y="3977287"/>
            <a:ext cx="641630" cy="896353"/>
            <a:chOff x="7632717" y="249402"/>
            <a:chExt cx="641630" cy="896353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4459776">
              <a:off x="7454260" y="427859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27" y="774499"/>
            <a:ext cx="3401863" cy="2219136"/>
          </a:xfrm>
          <a:prstGeom prst="rect">
            <a:avLst/>
          </a:prstGeom>
        </p:spPr>
      </p:pic>
      <p:sp>
        <p:nvSpPr>
          <p:cNvPr id="9" name="Google Shape;1913;p42"/>
          <p:cNvSpPr/>
          <p:nvPr/>
        </p:nvSpPr>
        <p:spPr>
          <a:xfrm rot="2165">
            <a:off x="740786" y="430422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727448" y="625175"/>
                <a:ext cx="3538728" cy="3578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Áp </a:t>
                </a: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8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fName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</m:func>
                        </m:e>
                      </m:func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func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448" y="625175"/>
                <a:ext cx="3538728" cy="3578865"/>
              </a:xfrm>
              <a:prstGeom prst="rect">
                <a:avLst/>
              </a:prstGeom>
              <a:blipFill>
                <a:blip r:embed="rId4"/>
                <a:stretch>
                  <a:fillRect l="-1552" r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50128" y="3002779"/>
                <a:ext cx="3411326" cy="1804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800" smtClean="0">
                          <a:latin typeface="Arial" panose="020B0604020202020204" pitchFamily="34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1800" smtClean="0">
                          <a:latin typeface="Arial" panose="020B0604020202020204" pitchFamily="34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fName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</m:func>
                        </m:e>
                      </m:func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1800" b="0" i="0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    </m:t>
                          </m:r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func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28" y="3002779"/>
                <a:ext cx="3411326" cy="18047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8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/>
              <p:cNvSpPr txBox="1"/>
              <p:nvPr/>
            </p:nvSpPr>
            <p:spPr>
              <a:xfrm>
                <a:off x="593858" y="341377"/>
                <a:ext cx="5441181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HĐ3. </a:t>
                </a:r>
                <a:r>
                  <a:rPr kumimoji="0" lang="en-US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Xét tam giác đều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có</a:t>
                </a:r>
                <a:r>
                  <a:rPr kumimoji="0" lang="en-US" sz="19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cạnh bằng </a:t>
                </a:r>
                <a14:m>
                  <m:oMath xmlns:m="http://schemas.openxmlformats.org/officeDocument/2006/math">
                    <m:r>
                      <a:rPr kumimoji="0" lang="en-US" sz="19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kumimoji="0" lang="en-US" sz="19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</m:oMath>
                </a14:m>
                <a:endParaRPr kumimoji="0" lang="en-US" sz="1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 smtClean="0"/>
                  <a:t>a</a:t>
                </a:r>
                <a:r>
                  <a:rPr lang="en-US" sz="1900"/>
                  <a:t>) Tính đường cao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900"/>
                  <a:t> của tam giác 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1900"/>
                  <a:t>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/>
                  <a:t>b) Tính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/>
                      <m:t>v</m:t>
                    </m:r>
                    <m:r>
                      <m:rPr>
                        <m:nor/>
                      </m:rPr>
                      <a:rPr lang="en-US" sz="1900"/>
                      <m:t>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1900"/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/>
                  <a:t>c) Tính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𝑐𝑜𝑡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/>
                      <m:t>v</m:t>
                    </m:r>
                    <m:r>
                      <m:rPr>
                        <m:nor/>
                      </m:rPr>
                      <a:rPr lang="en-US" sz="1900"/>
                      <m:t>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𝑐𝑜𝑡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°.</m:t>
                    </m:r>
                  </m:oMath>
                </a14:m>
                <a:endParaRPr lang="en-US" sz="1900"/>
              </a:p>
            </p:txBody>
          </p:sp>
        </mc:Choice>
        <mc:Fallback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" y="341377"/>
                <a:ext cx="5441181" cy="2077492"/>
              </a:xfrm>
              <a:prstGeom prst="rect">
                <a:avLst/>
              </a:prstGeom>
              <a:blipFill>
                <a:blip r:embed="rId3"/>
                <a:stretch>
                  <a:fillRect l="-1008" b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692" y="1381031"/>
            <a:ext cx="3157163" cy="3228243"/>
          </a:xfrm>
          <a:prstGeom prst="rect">
            <a:avLst/>
          </a:prstGeom>
        </p:spPr>
      </p:pic>
      <p:sp>
        <p:nvSpPr>
          <p:cNvPr id="72" name="Google Shape;1913;p42"/>
          <p:cNvSpPr/>
          <p:nvPr/>
        </p:nvSpPr>
        <p:spPr>
          <a:xfrm rot="2165">
            <a:off x="749930" y="2605356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93858" y="3163061"/>
                <a:ext cx="4572000" cy="15220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Áp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𝐴𝐻𝐶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có</a:t>
                </a:r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9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𝐴𝐻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𝐻𝐶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" y="3163061"/>
                <a:ext cx="4572000" cy="1522083"/>
              </a:xfrm>
              <a:prstGeom prst="rect">
                <a:avLst/>
              </a:prstGeom>
              <a:blipFill>
                <a:blip r:embed="rId5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181" y="523632"/>
            <a:ext cx="407300" cy="675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1;p39"/>
          <p:cNvSpPr txBox="1">
            <a:spLocks/>
          </p:cNvSpPr>
          <p:nvPr/>
        </p:nvSpPr>
        <p:spPr>
          <a:xfrm>
            <a:off x="703343" y="43743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1179" y="1194848"/>
                <a:ext cx="782182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thể xác định “góc dốc”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một đoạn đường dốc khi biết độ dài của dốc là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độ cao của đỉnh dốc so với đường nằm ngang là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không? (H.41). (Trong các tòa chung cư, người ta thường thiết kế đoạn dốc cho người đi xe lăn với góc dốc bé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79" y="1194848"/>
                <a:ext cx="7821827" cy="1846659"/>
              </a:xfrm>
              <a:prstGeom prst="rect">
                <a:avLst/>
              </a:prstGeom>
              <a:blipFill>
                <a:blip r:embed="rId20"/>
                <a:stretch>
                  <a:fillRect l="-779" r="-701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75265" y="3780916"/>
            <a:ext cx="498675" cy="826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4247" y="3229143"/>
            <a:ext cx="3755690" cy="1475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913;p42"/>
          <p:cNvSpPr/>
          <p:nvPr/>
        </p:nvSpPr>
        <p:spPr>
          <a:xfrm rot="2165">
            <a:off x="695066" y="48451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129784" y="365348"/>
                <a:ext cx="3547872" cy="4409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b</a:t>
                </a:r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) </a:t>
                </a: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784" y="365348"/>
                <a:ext cx="3547872" cy="4409027"/>
              </a:xfrm>
              <a:prstGeom prst="rect">
                <a:avLst/>
              </a:prstGeom>
              <a:blipFill>
                <a:blip r:embed="rId3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2" y="1362743"/>
            <a:ext cx="3157163" cy="32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913;p42"/>
          <p:cNvSpPr/>
          <p:nvPr/>
        </p:nvSpPr>
        <p:spPr>
          <a:xfrm rot="2165">
            <a:off x="695066" y="48451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084064" y="365348"/>
                <a:ext cx="3547872" cy="4385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64" y="365348"/>
                <a:ext cx="3547872" cy="4385688"/>
              </a:xfrm>
              <a:prstGeom prst="rect">
                <a:avLst/>
              </a:prstGeom>
              <a:blipFill>
                <a:blip r:embed="rId3"/>
                <a:stretch>
                  <a:fillRect l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2" y="1362743"/>
            <a:ext cx="3157163" cy="32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752048" flipH="1">
            <a:off x="541867" y="2446855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868114" y="583507"/>
            <a:ext cx="7333857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smtClean="0">
                <a:solidFill>
                  <a:srgbClr val="D84444"/>
                </a:solidFill>
                <a:latin typeface="+mn-lt"/>
              </a:rPr>
              <a:t>B</a:t>
            </a:r>
            <a:r>
              <a:rPr lang="vi-VN" sz="2400" smtClean="0">
                <a:solidFill>
                  <a:srgbClr val="D84444"/>
                </a:solidFill>
                <a:latin typeface="+mn-lt"/>
              </a:rPr>
              <a:t>ảng </a:t>
            </a:r>
            <a:r>
              <a:rPr lang="vi-VN" sz="2400">
                <a:solidFill>
                  <a:srgbClr val="D84444"/>
                </a:solidFill>
                <a:latin typeface="+mn-lt"/>
              </a:rPr>
              <a:t>tỉ số lượng giác của các góc </a:t>
            </a:r>
            <a:r>
              <a:rPr lang="vi-VN" sz="2400">
                <a:solidFill>
                  <a:srgbClr val="D84444"/>
                </a:solidFill>
                <a:latin typeface="+mn-lt"/>
              </a:rPr>
              <a:t>đặc </a:t>
            </a:r>
            <a:r>
              <a:rPr lang="vi-VN" sz="2400" smtClean="0">
                <a:solidFill>
                  <a:srgbClr val="D84444"/>
                </a:solidFill>
                <a:latin typeface="+mn-lt"/>
              </a:rPr>
              <a:t>biệt</a:t>
            </a:r>
            <a:endParaRPr lang="en-US" sz="2400" b="1" dirty="0">
              <a:solidFill>
                <a:srgbClr val="D8444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746840"/>
                  </p:ext>
                </p:extLst>
              </p:nvPr>
            </p:nvGraphicFramePr>
            <p:xfrm>
              <a:off x="1355395" y="1289513"/>
              <a:ext cx="6428802" cy="3205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06560">
                      <a:extLst>
                        <a:ext uri="{9D8B030D-6E8A-4147-A177-3AD203B41FA5}">
                          <a16:colId xmlns:a16="http://schemas.microsoft.com/office/drawing/2014/main" val="2346855584"/>
                        </a:ext>
                      </a:extLst>
                    </a:gridCol>
                    <a:gridCol w="1606560">
                      <a:extLst>
                        <a:ext uri="{9D8B030D-6E8A-4147-A177-3AD203B41FA5}">
                          <a16:colId xmlns:a16="http://schemas.microsoft.com/office/drawing/2014/main" val="2063571203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2524008099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4192249077"/>
                        </a:ext>
                      </a:extLst>
                    </a:gridCol>
                  </a:tblGrid>
                  <a:tr h="465730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Góc </a:t>
                          </a:r>
                          <a14:m>
                            <m:oMath xmlns:m="http://schemas.openxmlformats.org/officeDocument/2006/math"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60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540887"/>
                      </a:ext>
                    </a:extLst>
                  </a:tr>
                  <a:tr h="659954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9700378"/>
                      </a:ext>
                    </a:extLst>
                  </a:tr>
                  <a:tr h="659954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8061960"/>
                      </a:ext>
                    </a:extLst>
                  </a:tr>
                  <a:tr h="660873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19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61554149"/>
                      </a:ext>
                    </a:extLst>
                  </a:tr>
                  <a:tr h="660873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cot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19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084888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746840"/>
                  </p:ext>
                </p:extLst>
              </p:nvPr>
            </p:nvGraphicFramePr>
            <p:xfrm>
              <a:off x="1355395" y="1289513"/>
              <a:ext cx="6428802" cy="3205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06560">
                      <a:extLst>
                        <a:ext uri="{9D8B030D-6E8A-4147-A177-3AD203B41FA5}">
                          <a16:colId xmlns:a16="http://schemas.microsoft.com/office/drawing/2014/main" val="2346855584"/>
                        </a:ext>
                      </a:extLst>
                    </a:gridCol>
                    <a:gridCol w="1606560">
                      <a:extLst>
                        <a:ext uri="{9D8B030D-6E8A-4147-A177-3AD203B41FA5}">
                          <a16:colId xmlns:a16="http://schemas.microsoft.com/office/drawing/2014/main" val="2063571203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2524008099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4192249077"/>
                        </a:ext>
                      </a:extLst>
                    </a:gridCol>
                  </a:tblGrid>
                  <a:tr h="4657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1299" r="-300758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1299" r="-201901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1299" r="-101136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299" r="-1136" b="-5870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540887"/>
                      </a:ext>
                    </a:extLst>
                  </a:tr>
                  <a:tr h="6844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69643" r="-300758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69643" r="-201901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69643" r="-101136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69643" r="-1136" b="-3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9700378"/>
                      </a:ext>
                    </a:extLst>
                  </a:tr>
                  <a:tr h="6844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168142" r="-300758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168142" r="-201901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168142" r="-101136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68142" r="-1136" b="-2008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8061960"/>
                      </a:ext>
                    </a:extLst>
                  </a:tr>
                  <a:tr h="6853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270536" r="-300758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270536" r="-201901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270536" r="-101136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270536" r="-1136" b="-1026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1554149"/>
                      </a:ext>
                    </a:extLst>
                  </a:tr>
                  <a:tr h="6853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367257" r="-300758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367257" r="-201901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367257" r="-101136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367257" r="-1136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084888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4005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2: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vuông</a:t>
                </a:r>
                <a:r>
                  <a:rPr kumimoji="0" lang="en-US" sz="19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9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9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9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e>
                    </m:acc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=30</m:t>
                    </m:r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(H.4.8). Tính các cạnh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900" kern="120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blipFill>
                <a:blip r:embed="rId3"/>
                <a:stretch>
                  <a:fillRect l="-81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Google Shape;1913;p42"/>
          <p:cNvSpPr/>
          <p:nvPr/>
        </p:nvSpPr>
        <p:spPr>
          <a:xfrm rot="2165">
            <a:off x="4597698" y="153371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6484" y="1923512"/>
            <a:ext cx="3149545" cy="2019958"/>
            <a:chOff x="857062" y="1747942"/>
            <a:chExt cx="3149545" cy="20199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62" y="1747942"/>
              <a:ext cx="3149545" cy="161170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094241" y="3383179"/>
              <a:ext cx="768159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kern="1200">
                  <a:solidFill>
                    <a:srgbClr val="00487E"/>
                  </a:solidFill>
                  <a:cs typeface="Arial" panose="020B0604020202020204" pitchFamily="34" charset="0"/>
                </a:rPr>
                <a:t>H.4.8</a:t>
              </a:r>
              <a:endParaRPr lang="en-US" sz="1900">
                <a:solidFill>
                  <a:srgbClr val="00487E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866577" y="1905224"/>
                <a:ext cx="3820223" cy="2924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ó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m:t>𝑠𝑖𝑛𝐶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m:t>𝐵𝐶</m:t>
                          </m:r>
                        </m:den>
                      </m:f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ra</m:t>
                      </m:r>
                    </m:oMath>
                  </m:oMathPara>
                </a14:m>
                <a:endParaRPr lang="en-US" sz="1900" b="0" i="1" kern="1200" smtClean="0">
                  <a:solidFill>
                    <a:sysClr val="windowText" lastClr="0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𝑠𝑖𝑛𝐶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30°</m:t>
                      </m:r>
                    </m:oMath>
                  </m:oMathPara>
                </a14:m>
                <a:endParaRPr lang="en-US" sz="1900" i="1" smtClean="0">
                  <a:latin typeface="+mn-lt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/>
                        <m:t>Theo</m:t>
                      </m:r>
                      <m:r>
                        <m:rPr>
                          <m:nor/>
                        </m:rPr>
                        <a:rPr lang="en-US" sz="1900"/>
                        <m:t> </m:t>
                      </m:r>
                      <m:r>
                        <m:rPr>
                          <m:nor/>
                        </m:rPr>
                        <a:rPr lang="en-US" sz="1900"/>
                        <m:t>b</m:t>
                      </m:r>
                      <m:r>
                        <m:rPr>
                          <m:nor/>
                        </m:rPr>
                        <a:rPr lang="en-US" sz="1900"/>
                        <m:t>ả</m:t>
                      </m:r>
                      <m:r>
                        <m:rPr>
                          <m:nor/>
                        </m:rPr>
                        <a:rPr lang="en-US" sz="1900"/>
                        <m:t>ng</m:t>
                      </m:r>
                      <m:r>
                        <m:rPr>
                          <m:nor/>
                        </m:rPr>
                        <a:rPr lang="en-US" sz="1900"/>
                        <m:t> </m:t>
                      </m:r>
                      <m:r>
                        <m:rPr>
                          <m:nor/>
                        </m:rPr>
                        <a:rPr lang="en-US" sz="1900"/>
                        <m:t>tr</m:t>
                      </m:r>
                      <m:r>
                        <m:rPr>
                          <m:nor/>
                        </m:rPr>
                        <a:rPr lang="en-US" sz="1900"/>
                        <m:t>ê</m:t>
                      </m:r>
                      <m:r>
                        <m:rPr>
                          <m:nor/>
                        </m:rPr>
                        <a:rPr lang="en-US" sz="1900"/>
                        <m:t>n</m:t>
                      </m:r>
                      <m:r>
                        <m:rPr>
                          <m:nor/>
                        </m:rPr>
                        <a:rPr lang="en-US" sz="1900"/>
                        <m:t>,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30°=</m:t>
                      </m:r>
                      <m:f>
                        <m:fPr>
                          <m:ctrlP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900" b="0" i="1" kern="1200" smtClean="0">
                  <a:solidFill>
                    <a:sysClr val="windowText" lastClr="0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900" i="1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577" y="1905224"/>
                <a:ext cx="3820223" cy="29243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oogle Shape;1849;p46"/>
          <p:cNvGrpSpPr/>
          <p:nvPr/>
        </p:nvGrpSpPr>
        <p:grpSpPr>
          <a:xfrm rot="-8299616">
            <a:off x="666206" y="4188488"/>
            <a:ext cx="680557" cy="236672"/>
            <a:chOff x="2832375" y="669000"/>
            <a:chExt cx="491675" cy="215825"/>
          </a:xfrm>
        </p:grpSpPr>
        <p:sp>
          <p:nvSpPr>
            <p:cNvPr id="74" name="Google Shape;1850;p46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1;p46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Ví dụ 2: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Cho tam giác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e>
                    </m:acc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=30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𝐶</m:t>
                    </m:r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  <a:sym typeface="Arial"/>
                  </a:rPr>
                  <a:t> (H.4.8). Tính các cạnh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  <a:sym typeface="Arial"/>
                  </a:rPr>
                  <a:t> theo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blipFill>
                <a:blip r:embed="rId3"/>
                <a:stretch>
                  <a:fillRect l="-81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Google Shape;1913;p42"/>
          <p:cNvSpPr/>
          <p:nvPr/>
        </p:nvSpPr>
        <p:spPr>
          <a:xfrm rot="2165">
            <a:off x="4597698" y="153371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674553" y="2060672"/>
                <a:ext cx="3984815" cy="18361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ự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ta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ó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𝐴</m:t>
                          </m:r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𝐶</m:t>
                          </m:r>
                        </m:num>
                        <m:den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𝐵𝐶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suy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ra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kumimoji="0" lang="en-US" sz="1900" b="0" i="1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𝐴𝐶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𝐵𝐶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</m:t>
                      </m:r>
                      <m:r>
                        <a:rPr kumimoji="0" lang="en-US" sz="1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𝑠𝐶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𝑎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30°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b="0" i="1" kern="12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900" b="0" i="1" kern="12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9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553" y="2060672"/>
                <a:ext cx="3984815" cy="1836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oogle Shape;1849;p46"/>
          <p:cNvGrpSpPr/>
          <p:nvPr/>
        </p:nvGrpSpPr>
        <p:grpSpPr>
          <a:xfrm rot="-8299616">
            <a:off x="666206" y="4188488"/>
            <a:ext cx="680557" cy="236672"/>
            <a:chOff x="2832375" y="669000"/>
            <a:chExt cx="491675" cy="215825"/>
          </a:xfrm>
        </p:grpSpPr>
        <p:sp>
          <p:nvSpPr>
            <p:cNvPr id="74" name="Google Shape;1850;p46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51;p46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06484" y="1923512"/>
            <a:ext cx="3149545" cy="2019958"/>
            <a:chOff x="857062" y="1747942"/>
            <a:chExt cx="3149545" cy="20199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062" y="1747942"/>
              <a:ext cx="3149545" cy="161170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094241" y="3383179"/>
              <a:ext cx="768159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kern="1200">
                  <a:solidFill>
                    <a:srgbClr val="00487E"/>
                  </a:solidFill>
                  <a:cs typeface="Arial" panose="020B0604020202020204" pitchFamily="34" charset="0"/>
                </a:rPr>
                <a:t>H.4.8</a:t>
              </a:r>
              <a:endParaRPr lang="en-US" sz="1900">
                <a:solidFill>
                  <a:srgbClr val="00487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12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367423" y="435444"/>
            <a:ext cx="2046666" cy="446276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2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1"/>
              <p:cNvSpPr>
                <a:spLocks noChangeArrowheads="1"/>
              </p:cNvSpPr>
              <p:nvPr/>
            </p:nvSpPr>
            <p:spPr bwMode="auto">
              <a:xfrm>
                <a:off x="549575" y="918296"/>
                <a:ext cx="3682361" cy="1361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 defTabSz="1828800" eaLnBrk="1" fontAlgn="auto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Cho tam 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US" sz="1800" kern="1200">
                        <a:solidFill>
                          <a:sysClr val="windowText" lastClr="000000"/>
                        </a:solidFill>
                        <a:latin typeface="Arial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1800" kern="1200">
                        <a:solidFill>
                          <a:sysClr val="windowText" lastClr="000000"/>
                        </a:solidFill>
                        <a:latin typeface="Arial"/>
                        <a:cs typeface="Arial" panose="020B0604020202020204" pitchFamily="34" charset="0"/>
                      </a:rPr>
                      <m:t>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kern="1200">
                    <a:solidFill>
                      <a:sysClr val="windowText" lastClr="000000"/>
                    </a:solidFill>
                    <a:latin typeface="Arial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1800" kern="1200">
                    <a:solidFill>
                      <a:sysClr val="windowText" lastClr="000000"/>
                    </a:solidFill>
                    <a:latin typeface="Arial"/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800" kern="1200">
                  <a:solidFill>
                    <a:sysClr val="windowText" lastClr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575" y="918296"/>
                <a:ext cx="3682361" cy="13612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20" y="2450592"/>
            <a:ext cx="2206877" cy="2241605"/>
          </a:xfrm>
          <a:prstGeom prst="rect">
            <a:avLst/>
          </a:prstGeom>
        </p:spPr>
      </p:pic>
      <p:sp>
        <p:nvSpPr>
          <p:cNvPr id="48" name="Google Shape;1913;p42"/>
          <p:cNvSpPr/>
          <p:nvPr/>
        </p:nvSpPr>
        <p:spPr>
          <a:xfrm rot="2165">
            <a:off x="6150488" y="120233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4512563" y="2142406"/>
                <a:ext cx="4123944" cy="2394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Ta có: 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⟺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563" y="2142406"/>
                <a:ext cx="4123944" cy="2394695"/>
              </a:xfrm>
              <a:prstGeom prst="rect">
                <a:avLst/>
              </a:prstGeom>
              <a:blipFill>
                <a:blip r:embed="rId6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oogle Shape;2158;p51"/>
          <p:cNvGrpSpPr/>
          <p:nvPr/>
        </p:nvGrpSpPr>
        <p:grpSpPr>
          <a:xfrm rot="2191565">
            <a:off x="8268663" y="-277247"/>
            <a:ext cx="406504" cy="2080190"/>
            <a:chOff x="4265846" y="1371340"/>
            <a:chExt cx="126709" cy="928680"/>
          </a:xfrm>
        </p:grpSpPr>
        <p:sp>
          <p:nvSpPr>
            <p:cNvPr id="60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39"/>
          <p:cNvSpPr txBox="1">
            <a:spLocks noGrp="1"/>
          </p:cNvSpPr>
          <p:nvPr>
            <p:ph type="title"/>
          </p:nvPr>
        </p:nvSpPr>
        <p:spPr>
          <a:xfrm>
            <a:off x="1384047" y="1758747"/>
            <a:ext cx="6481603" cy="21035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100" smtClean="0">
                <a:latin typeface="+mn-lt"/>
              </a:rPr>
              <a:t>TỈ SỐ LƯỢNG GIÁC CỦA HAI GÓC PHỤ NHAU</a:t>
            </a:r>
            <a:endParaRPr sz="4100">
              <a:latin typeface="+mn-lt"/>
            </a:endParaRPr>
          </a:p>
        </p:txBody>
      </p:sp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850559" y="478317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smtClean="0">
                <a:latin typeface="+mn-lt"/>
              </a:rPr>
              <a:t>02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2582657">
            <a:off x="8061724" y="3403864"/>
            <a:ext cx="961542" cy="1714532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2" name="Google Shape;1552;p39"/>
          <p:cNvSpPr/>
          <p:nvPr/>
        </p:nvSpPr>
        <p:spPr>
          <a:xfrm rot="1701538">
            <a:off x="393746" y="3972754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742526" y="4288044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183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3" grpId="0"/>
      <p:bldP spid="14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03586" y="405385"/>
                <a:ext cx="7644821" cy="137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 algn="just">
                  <a:lnSpc>
                    <a:spcPct val="16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HĐ4.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vuông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𝐴</m:t>
                        </m:r>
                      </m:e>
                    </m:acc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 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𝐵</m:t>
                        </m:r>
                      </m:e>
                    </m:acc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𝛽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(H.4.9). Hãy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viết các tỉ số lượng giác của góc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theo độ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dài các cạnh của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. Trong các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tỉ số đó, cho biết các cặp tỉ số bằng nhau.</a:t>
                </a: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6" y="405385"/>
                <a:ext cx="7644821" cy="1378775"/>
              </a:xfrm>
              <a:prstGeom prst="rect">
                <a:avLst/>
              </a:prstGeom>
              <a:blipFill>
                <a:blip r:embed="rId3"/>
                <a:stretch>
                  <a:fillRect l="-478" r="-718" b="-5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92342" y="2092050"/>
            <a:ext cx="3170195" cy="1868783"/>
            <a:chOff x="856350" y="2080955"/>
            <a:chExt cx="3170195" cy="18687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350" y="2080955"/>
              <a:ext cx="3170195" cy="15302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03854" y="3611184"/>
              <a:ext cx="6751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487E"/>
                  </a:solidFill>
                </a:rPr>
                <a:t>H.4.9</a:t>
              </a:r>
            </a:p>
          </p:txBody>
        </p:sp>
      </p:grpSp>
      <p:sp>
        <p:nvSpPr>
          <p:cNvPr id="17" name="Google Shape;1913;p42"/>
          <p:cNvSpPr/>
          <p:nvPr/>
        </p:nvSpPr>
        <p:spPr>
          <a:xfrm rot="2165">
            <a:off x="4751456" y="209234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006914" y="2635109"/>
                <a:ext cx="3506150" cy="2066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4" y="2635109"/>
                <a:ext cx="3506150" cy="2066335"/>
              </a:xfrm>
              <a:prstGeom prst="rect">
                <a:avLst/>
              </a:prstGeom>
              <a:blipFill>
                <a:blip r:embed="rId5"/>
                <a:stretch>
                  <a:fillRect l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2030" y="674730"/>
            <a:ext cx="3170195" cy="1868783"/>
            <a:chOff x="856350" y="2080955"/>
            <a:chExt cx="3170195" cy="18687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350" y="2080955"/>
              <a:ext cx="3170195" cy="15302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03854" y="3611184"/>
              <a:ext cx="6751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487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H.4.9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087368" y="457229"/>
                <a:ext cx="4572000" cy="40403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Góc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𝛽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thấy: 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368" y="457229"/>
                <a:ext cx="4572000" cy="4040337"/>
              </a:xfrm>
              <a:prstGeom prst="rect">
                <a:avLst/>
              </a:prstGeom>
              <a:blipFill>
                <a:blip r:embed="rId4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oogle Shape;1524;p39"/>
          <p:cNvGrpSpPr/>
          <p:nvPr/>
        </p:nvGrpSpPr>
        <p:grpSpPr>
          <a:xfrm rot="6928688" flipH="1">
            <a:off x="103870" y="3386771"/>
            <a:ext cx="1285474" cy="2255764"/>
            <a:chOff x="1353097" y="1651879"/>
            <a:chExt cx="906223" cy="1564556"/>
          </a:xfrm>
        </p:grpSpPr>
        <p:sp>
          <p:nvSpPr>
            <p:cNvPr id="29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34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141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759099" flipH="1">
            <a:off x="623890" y="2437924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722336" y="574652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smtClean="0">
                <a:solidFill>
                  <a:srgbClr val="D84444"/>
                </a:solidFill>
                <a:latin typeface="+mj-lt"/>
              </a:rPr>
              <a:t>ĐỊNH LÍ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960203" y="1378878"/>
            <a:ext cx="7241767" cy="9694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</a:rPr>
              <a:t>Nếu hai góc phụ nhau thì sin góc này bằng côsin góc kia, tang góc này bằng côtang góc kia.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49869" y="2834388"/>
                <a:ext cx="7080398" cy="116955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000" b="1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</a:t>
                </a:r>
                <a:r>
                  <a:rPr lang="vi-VN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phụ nhau</a:t>
                </a:r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869" y="2834388"/>
                <a:ext cx="7080398" cy="1169551"/>
              </a:xfrm>
              <a:prstGeom prst="rect">
                <a:avLst/>
              </a:prstGeom>
              <a:blipFill>
                <a:blip r:embed="rId3"/>
                <a:stretch>
                  <a:fillRect l="-601" b="-255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977" y="4094773"/>
            <a:ext cx="579167" cy="5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4" name="Google Shape;1524;p39"/>
          <p:cNvGrpSpPr/>
          <p:nvPr/>
        </p:nvGrpSpPr>
        <p:grpSpPr>
          <a:xfrm rot="3806465">
            <a:off x="7766090" y="3589299"/>
            <a:ext cx="1136027" cy="1961303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2" name="Google Shape;1552;p39"/>
          <p:cNvSpPr/>
          <p:nvPr/>
        </p:nvSpPr>
        <p:spPr>
          <a:xfrm rot="1701538">
            <a:off x="8043657" y="1729296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8392437" y="2044586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322;p36"/>
          <p:cNvSpPr txBox="1">
            <a:spLocks noGrp="1"/>
          </p:cNvSpPr>
          <p:nvPr>
            <p:ph type="subTitle" idx="1"/>
          </p:nvPr>
        </p:nvSpPr>
        <p:spPr>
          <a:xfrm>
            <a:off x="847185" y="2328817"/>
            <a:ext cx="7456528" cy="2023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defTabSz="457200">
              <a:lnSpc>
                <a:spcPct val="150000"/>
              </a:lnSpc>
              <a:buClrTx/>
              <a:buSzTx/>
            </a:pPr>
            <a:r>
              <a:rPr lang="vi-VN" sz="3900" b="1">
                <a:solidFill>
                  <a:srgbClr val="C00000"/>
                </a:solidFill>
                <a:latin typeface="Arial" panose="020B0604020202020204" pitchFamily="34" charset="0"/>
                <a:cs typeface="Arial"/>
                <a:sym typeface="Arial"/>
              </a:rPr>
              <a:t>BÀI 11. TỈ SỐ LƯỢNG GIÁC CỦA GÓC NHỌN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661805" y="461094"/>
            <a:ext cx="783636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3900" b="1">
                <a:solidFill>
                  <a:srgbClr val="002948"/>
                </a:solidFill>
                <a:latin typeface="Arial" panose="020B0604020202020204" pitchFamily="34" charset="0"/>
              </a:rPr>
              <a:t>CHƯƠNG IV. HỆ THỨC LƯỢNG TRONG TAM GIÁC VUÔNG</a:t>
            </a:r>
          </a:p>
        </p:txBody>
      </p:sp>
      <p:grpSp>
        <p:nvGrpSpPr>
          <p:cNvPr id="113" name="Google Shape;1757;p46"/>
          <p:cNvGrpSpPr/>
          <p:nvPr/>
        </p:nvGrpSpPr>
        <p:grpSpPr>
          <a:xfrm rot="-1450910">
            <a:off x="1071205" y="4112955"/>
            <a:ext cx="1360747" cy="1687614"/>
            <a:chOff x="8034810" y="4372104"/>
            <a:chExt cx="567728" cy="669043"/>
          </a:xfrm>
        </p:grpSpPr>
        <p:sp>
          <p:nvSpPr>
            <p:cNvPr id="114" name="Google Shape;1758;p46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" name="Google Shape;1759;p46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16" name="Google Shape;1760;p46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761;p46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762;p46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763;p46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764;p46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765;p46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766;p46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767;p46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768;p46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769;p46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770;p46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771;p46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36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heel spokes="1"/>
      </p:transition>
    </mc:Choice>
    <mc:Fallback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 animBg="1"/>
      <p:bldP spid="1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46"/>
          <p:cNvGrpSpPr/>
          <p:nvPr/>
        </p:nvGrpSpPr>
        <p:grpSpPr>
          <a:xfrm rot="2748221">
            <a:off x="368022" y="3966027"/>
            <a:ext cx="949248" cy="1177942"/>
            <a:chOff x="8034810" y="4372104"/>
            <a:chExt cx="567728" cy="669043"/>
          </a:xfrm>
        </p:grpSpPr>
        <p:sp>
          <p:nvSpPr>
            <p:cNvPr id="1758" name="Google Shape;1758;p46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9" name="Google Shape;1759;p46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760" name="Google Shape;1760;p46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46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46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46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46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46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46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46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p46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p46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46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46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40" name="Google Shape;1840;p46"/>
          <p:cNvGrpSpPr/>
          <p:nvPr/>
        </p:nvGrpSpPr>
        <p:grpSpPr>
          <a:xfrm rot="4573059">
            <a:off x="7793898" y="-235058"/>
            <a:ext cx="277067" cy="1927730"/>
            <a:chOff x="5771324" y="4276662"/>
            <a:chExt cx="124377" cy="865369"/>
          </a:xfrm>
        </p:grpSpPr>
        <p:sp>
          <p:nvSpPr>
            <p:cNvPr id="1841" name="Google Shape;1841;p46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46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46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46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46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46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46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46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/>
              <p:cNvSpPr txBox="1"/>
              <p:nvPr/>
            </p:nvSpPr>
            <p:spPr>
              <a:xfrm>
                <a:off x="980301" y="573127"/>
                <a:ext cx="3239450" cy="298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3: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900" kern="1200">
                    <a:latin typeface="Arial" panose="020B0604020202020204" pitchFamily="34" charset="0"/>
                    <a:ea typeface="Open Sans"/>
                  </a:rPr>
                  <a:t>Hãy viết các tỉ số lượng giác sau thành tỉ số lượng giác của các góc nhỏ hơn </a:t>
                </a:r>
                <a14:m>
                  <m:oMath xmlns:m="http://schemas.openxmlformats.org/officeDocument/2006/math">
                    <m:r>
                      <a:rPr lang="en-US" altLang="en-US" sz="1900" i="1" kern="1200">
                        <a:latin typeface="Cambria Math" panose="02040503050406030204" pitchFamily="18" charset="0"/>
                        <a:ea typeface="Open Sans"/>
                        <a:cs typeface="+mn-cs"/>
                      </a:rPr>
                      <m:t>45</m:t>
                    </m:r>
                    <m:r>
                      <a:rPr lang="en-US" altLang="en-US" sz="19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lang="en-US" altLang="en-US" sz="1900" kern="1200">
                    <a:latin typeface="Arial" panose="020B0604020202020204" pitchFamily="34" charset="0"/>
                    <a:ea typeface="Open Sans"/>
                  </a:rPr>
                  <a:t>.</a:t>
                </a:r>
                <a:endParaRPr lang="en-US" altLang="en-US" sz="1900" kern="1200" smtClean="0">
                  <a:latin typeface="Arial" panose="020B0604020202020204" pitchFamily="34" charset="0"/>
                  <a:ea typeface="Open Sans"/>
                </a:endParaRPr>
              </a:p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30′</m:t>
                          </m:r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9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82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lang="vi-VN" altLang="en-US" sz="19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01" y="573127"/>
                <a:ext cx="3239450" cy="2986972"/>
              </a:xfrm>
              <a:prstGeom prst="rect">
                <a:avLst/>
              </a:prstGeom>
              <a:blipFill>
                <a:blip r:embed="rId3"/>
                <a:stretch>
                  <a:fillRect l="-1883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Google Shape;1913;p42"/>
          <p:cNvSpPr/>
          <p:nvPr/>
        </p:nvSpPr>
        <p:spPr>
          <a:xfrm rot="2165">
            <a:off x="4670167" y="80198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535870" y="1425022"/>
                <a:ext cx="4060715" cy="3065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 i="1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 i="1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30′</m:t>
                          </m:r>
                        </m:e>
                      </m:func>
                      <m:r>
                        <a:rPr lang="en-US" sz="1900" b="0" i="1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52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sSup>
                        <m:sSup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900" b="0" i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900" b="0" i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buClrTx/>
                  <a:defRPr/>
                </a:pPr>
                <a:r>
                  <a:rPr lang="en-US" sz="1900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vi-VN" sz="190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1900" b="0" i="0" smtClean="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900" b="0" i="1" smtClean="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30′</m:t>
                        </m:r>
                      </m:e>
                    </m:func>
                  </m:oMath>
                </a14:m>
                <a:endParaRPr lang="en-US" sz="1900" i="1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>
                  <a:solidFill>
                    <a:srgbClr val="C00000"/>
                  </a:solidFill>
                  <a:latin typeface="+mn-lt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9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9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82</m:t>
                        </m:r>
                        <m:r>
                          <a:rPr lang="en-US" sz="1900" i="1">
                            <a:latin typeface="+mn-lt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900" b="0" i="1" smtClean="0"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90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(90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e>
                    </m:func>
                    <m:sSup>
                      <m:sSup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1900" b="0" i="1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1900">
                        <a:solidFill>
                          <a:srgbClr val="FEFEFE">
                            <a:lumMod val="10000"/>
                          </a:srgb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unc>
                      <m:func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0" smtClean="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</m:oMath>
                </a14:m>
                <a:endParaRPr lang="en-US" sz="1900">
                  <a:latin typeface="+mn-lt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870" y="1425022"/>
                <a:ext cx="4060715" cy="30659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" name="Google Shape;2293;p53"/>
          <p:cNvGrpSpPr/>
          <p:nvPr/>
        </p:nvGrpSpPr>
        <p:grpSpPr>
          <a:xfrm>
            <a:off x="4315637" y="735290"/>
            <a:ext cx="888547" cy="679278"/>
            <a:chOff x="3227501" y="3766363"/>
            <a:chExt cx="888547" cy="679278"/>
          </a:xfrm>
        </p:grpSpPr>
        <p:sp>
          <p:nvSpPr>
            <p:cNvPr id="2294" name="Google Shape;2294;p53"/>
            <p:cNvSpPr/>
            <p:nvPr/>
          </p:nvSpPr>
          <p:spPr>
            <a:xfrm rot="-1701538" flipH="1">
              <a:off x="3588378" y="3880093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53"/>
            <p:cNvSpPr/>
            <p:nvPr/>
          </p:nvSpPr>
          <p:spPr>
            <a:xfrm rot="1247444" flipH="1">
              <a:off x="3239539" y="4195383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66876" y="888895"/>
            <a:ext cx="2046666" cy="461665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549028" y="1569769"/>
                <a:ext cx="3682361" cy="2040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kumimoji="0" lang="en-US" sz="2100" b="0" u="none" strike="noStrike" kern="0" cap="none" spc="0" normalizeH="0" noProof="0" smtClean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/>
                  </a:rPr>
                  <a:t>Hãy giải thích tại sao </a:t>
                </a:r>
                <a:endParaRPr lang="en-US" sz="210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100" i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21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0" smtClean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100" i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2100" i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100" i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21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0" smtClean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100" i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2100" b="0" i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</m:oMath>
                  </m:oMathPara>
                </a14:m>
                <a:endParaRPr lang="en-US" sz="2100" b="0" i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35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°=</m:t>
                    </m:r>
                    <m:r>
                      <m:rPr>
                        <m:sty m:val="p"/>
                      </m:rP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55</m:t>
                    </m:r>
                    <m:r>
                      <a:rPr lang="en-US" sz="2100" b="0" i="1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sz="2100" b="0" i="0" u="none" strike="noStrike" kern="0" cap="none" spc="0" normalizeH="0" noProof="0" smtClean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2100" kern="1200">
                  <a:solidFill>
                    <a:schemeClr val="bg1">
                      <a:lumMod val="10000"/>
                    </a:schemeClr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028" y="1569769"/>
                <a:ext cx="3682361" cy="20406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913;p42"/>
          <p:cNvSpPr/>
          <p:nvPr/>
        </p:nvSpPr>
        <p:spPr>
          <a:xfrm rot="2165">
            <a:off x="6245150" y="924973"/>
            <a:ext cx="971676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289540" y="1649066"/>
                <a:ext cx="2882899" cy="24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21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1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21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21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1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21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540" y="1649066"/>
                <a:ext cx="2882899" cy="2492990"/>
              </a:xfrm>
              <a:prstGeom prst="rect">
                <a:avLst/>
              </a:prstGeom>
              <a:blipFill>
                <a:blip r:embed="rId4"/>
                <a:stretch>
                  <a:fillRect l="-2537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780067" y="430711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smtClean="0">
                <a:latin typeface="+mn-lt"/>
              </a:rPr>
              <a:t>03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19803810">
            <a:off x="332529" y="3682731"/>
            <a:ext cx="858502" cy="1480487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226;p36"/>
          <p:cNvSpPr txBox="1">
            <a:spLocks/>
          </p:cNvSpPr>
          <p:nvPr/>
        </p:nvSpPr>
        <p:spPr>
          <a:xfrm>
            <a:off x="941263" y="2774046"/>
            <a:ext cx="8064155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l">
              <a:lnSpc>
                <a:spcPct val="155000"/>
              </a:lnSpc>
            </a:pPr>
            <a:r>
              <a:rPr lang="en-US" sz="3800" smtClean="0">
                <a:latin typeface="+mn-lt"/>
              </a:rPr>
              <a:t>SỬ DỤNG </a:t>
            </a:r>
            <a:r>
              <a:rPr lang="vi-VN" sz="3800" smtClean="0">
                <a:latin typeface="+mn-lt"/>
              </a:rPr>
              <a:t>MÁY TÍNH CẦM TAY</a:t>
            </a:r>
            <a:r>
              <a:rPr lang="en-US" sz="3800" smtClean="0">
                <a:latin typeface="+mn-lt"/>
              </a:rPr>
              <a:t> </a:t>
            </a:r>
            <a:r>
              <a:rPr lang="vi-VN" sz="3800"/>
              <a:t>TÍNH TỈ SỐ LƯỢNG GIÁC </a:t>
            </a:r>
            <a:r>
              <a:rPr lang="vi-VN" sz="3800"/>
              <a:t/>
            </a:r>
            <a:br>
              <a:rPr lang="vi-VN" sz="3800"/>
            </a:br>
            <a:r>
              <a:rPr lang="vi-VN" sz="3800" smtClean="0"/>
              <a:t>CỦA</a:t>
            </a:r>
            <a:r>
              <a:rPr lang="en-US" sz="3800" smtClean="0"/>
              <a:t> MỘT</a:t>
            </a:r>
            <a:r>
              <a:rPr lang="vi-VN" sz="3800" smtClean="0"/>
              <a:t> </a:t>
            </a:r>
            <a:r>
              <a:rPr lang="vi-VN" sz="3800"/>
              <a:t>GÓC NHỌN</a:t>
            </a:r>
            <a:endParaRPr lang="vi-VN" sz="3800">
              <a:latin typeface="+mn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92" y="3567281"/>
            <a:ext cx="1000260" cy="11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24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7" name="Google Shape;2307;p54"/>
          <p:cNvGrpSpPr/>
          <p:nvPr/>
        </p:nvGrpSpPr>
        <p:grpSpPr>
          <a:xfrm>
            <a:off x="8087078" y="3061206"/>
            <a:ext cx="888547" cy="679278"/>
            <a:chOff x="4539976" y="914388"/>
            <a:chExt cx="888547" cy="679278"/>
          </a:xfrm>
        </p:grpSpPr>
        <p:sp>
          <p:nvSpPr>
            <p:cNvPr id="2308" name="Google Shape;2308;p54"/>
            <p:cNvSpPr/>
            <p:nvPr/>
          </p:nvSpPr>
          <p:spPr>
            <a:xfrm rot="1701538">
              <a:off x="4547535" y="10281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54"/>
            <p:cNvSpPr/>
            <p:nvPr/>
          </p:nvSpPr>
          <p:spPr>
            <a:xfrm rot="-1247444">
              <a:off x="4896315" y="13434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604945" y="323891"/>
                <a:ext cx="7926407" cy="100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4: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Dùng MTCT, tính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     (làm tròn đến chữ số thập phân thứ ba).</a:t>
                </a:r>
                <a:endParaRPr lang="vi-VN" altLang="en-US" sz="18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5" y="323891"/>
                <a:ext cx="7926407" cy="1006429"/>
              </a:xfrm>
              <a:prstGeom prst="rect">
                <a:avLst/>
              </a:prstGeom>
              <a:blipFill>
                <a:blip r:embed="rId3"/>
                <a:stretch>
                  <a:fillRect l="-615" r="-77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1913;p42"/>
          <p:cNvSpPr/>
          <p:nvPr/>
        </p:nvSpPr>
        <p:spPr>
          <a:xfrm rot="2165">
            <a:off x="715329" y="1479007"/>
            <a:ext cx="866696" cy="35545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37" y="1528760"/>
            <a:ext cx="5874756" cy="2166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04945" y="3722196"/>
                <a:ext cx="806754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Làm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tròn đến chữ số thập phân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thứ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ba ta được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454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846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289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408</m:t>
                    </m:r>
                  </m:oMath>
                </a14:m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 </a:t>
                </a:r>
                <a:endParaRPr lang="en-US" sz="18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5" y="3722196"/>
                <a:ext cx="8067547" cy="923330"/>
              </a:xfrm>
              <a:prstGeom prst="rect">
                <a:avLst/>
              </a:prstGeom>
              <a:blipFill>
                <a:blip r:embed="rId6"/>
                <a:stretch>
                  <a:fillRect l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3351141" y="431798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Chú ý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89842" y="1290029"/>
                <a:ext cx="6364854" cy="3136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ách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0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20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0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0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20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  <m:r>
                            <a:rPr lang="vi-VN" sz="20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func>
                      <m:r>
                        <a:rPr lang="vi-VN" sz="20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0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0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000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35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vi-VN" sz="2000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o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000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23</m:t>
                                  </m:r>
                                </m:e>
                                <m:sup>
                                  <m:r>
                                    <a:rPr lang="vi-VN" sz="2000" i="1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 sz="2000" smtClean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</a:t>
                </a: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ó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sử dụng góc phụ nhau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phụ của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vi-VN" sz="20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20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Vậy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37</m:t>
                        </m:r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42" y="1290029"/>
                <a:ext cx="6364854" cy="3136436"/>
              </a:xfrm>
              <a:prstGeom prst="rect">
                <a:avLst/>
              </a:prstGeom>
              <a:blipFill>
                <a:blip r:embed="rId3"/>
                <a:stretch>
                  <a:fillRect l="-957" b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662" y="559479"/>
            <a:ext cx="563104" cy="49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274" y="3548904"/>
            <a:ext cx="797798" cy="11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443373" y="403842"/>
            <a:ext cx="1987685" cy="57246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 tập 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599219" y="1091490"/>
            <a:ext cx="3734331" cy="214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lnSpc>
                <a:spcPct val="165000"/>
              </a:lnSpc>
              <a:buClrTx/>
              <a:defRPr/>
            </a:pP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Sử dụng MTCT tính các tỉ số lượng giác và làm tròn kết quả đến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chữ số thập phân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thứ </a:t>
            </a: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ba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:</a:t>
            </a:r>
            <a:endParaRPr lang="vi-VN" altLang="en-US" sz="2000" kern="1200">
              <a:solidFill>
                <a:srgbClr val="000000"/>
              </a:solidFill>
              <a:ea typeface="Open Sans"/>
            </a:endParaRPr>
          </a:p>
        </p:txBody>
      </p:sp>
      <p:sp>
        <p:nvSpPr>
          <p:cNvPr id="48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913;p42"/>
          <p:cNvSpPr/>
          <p:nvPr/>
        </p:nvSpPr>
        <p:spPr>
          <a:xfrm rot="2165">
            <a:off x="4874190" y="889258"/>
            <a:ext cx="1047060" cy="419918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209752" y="1590749"/>
                <a:ext cx="3218688" cy="2841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655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vi-VN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612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69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36</m:t>
                            </m:r>
                          </m:e>
                          <m:sup>
                            <m:r>
                              <a:rPr lang="vi-VN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689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116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752" y="1590749"/>
                <a:ext cx="3218688" cy="2841483"/>
              </a:xfrm>
              <a:prstGeom prst="rect">
                <a:avLst/>
              </a:prstGeom>
              <a:blipFill>
                <a:blip r:embed="rId3"/>
                <a:stretch>
                  <a:fillRect l="-2083" b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47871" y="3262681"/>
                <a:ext cx="358953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69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36</m:t>
                            </m:r>
                          </m:e>
                          <m:sup>
                            <m:r>
                              <a:rPr lang="vi-VN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71" y="3262681"/>
                <a:ext cx="3589535" cy="1169551"/>
              </a:xfrm>
              <a:prstGeom prst="rect">
                <a:avLst/>
              </a:prstGeom>
              <a:blipFill>
                <a:blip r:embed="rId4"/>
                <a:stretch>
                  <a:fillRect l="-1868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01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2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/>
              <p:cNvSpPr txBox="1"/>
              <p:nvPr/>
            </p:nvSpPr>
            <p:spPr>
              <a:xfrm>
                <a:off x="604918" y="229670"/>
                <a:ext cx="7908148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5: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Dùng MTCT, tìm các góc (làm tròn đến phút) biết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vi-VN" sz="180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3214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18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4321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2742</m:t>
                        </m:r>
                      </m:e>
                    </m:func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5384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altLang="en-US" sz="18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8" y="229670"/>
                <a:ext cx="7908148" cy="944746"/>
              </a:xfrm>
              <a:prstGeom prst="rect">
                <a:avLst/>
              </a:prstGeom>
              <a:blipFill>
                <a:blip r:embed="rId3"/>
                <a:stretch>
                  <a:fillRect l="-61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Google Shape;1913;p42"/>
          <p:cNvSpPr/>
          <p:nvPr/>
        </p:nvSpPr>
        <p:spPr>
          <a:xfrm rot="2165">
            <a:off x="605030" y="1307415"/>
            <a:ext cx="866696" cy="35545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Rectangle 71"/>
              <p:cNvSpPr/>
              <p:nvPr/>
            </p:nvSpPr>
            <p:spPr>
              <a:xfrm>
                <a:off x="604942" y="3207975"/>
                <a:ext cx="8067547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Làm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tròn đến phút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ta được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64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vi-VN" sz="180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/>
              </a:p>
            </p:txBody>
          </p:sp>
        </mc:Choice>
        <mc:Fallback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2" y="3207975"/>
                <a:ext cx="8067547" cy="456535"/>
              </a:xfrm>
              <a:prstGeom prst="rect">
                <a:avLst/>
              </a:prstGeom>
              <a:blipFill>
                <a:blip r:embed="rId4"/>
                <a:stretch>
                  <a:fillRect l="-604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9" y="1409127"/>
            <a:ext cx="6535405" cy="17717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70878" y="3785539"/>
                <a:ext cx="7776252" cy="87203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smtClean="0">
                    <a:solidFill>
                      <a:srgbClr val="00487E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Chú ý:</a:t>
                </a:r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Để tìm góc </a:t>
                </a:r>
                <a14:m>
                  <m:oMath xmlns:m="http://schemas.openxmlformats.org/officeDocument/2006/math">
                    <m:r>
                      <a:rPr lang="vi-VN" sz="1800" i="1">
                        <a:solidFill>
                          <a:srgbClr val="00487E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khi biết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ta có thể tìm góc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487E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1800">
                                    <a:solidFill>
                                      <a:srgbClr val="00487E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90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vi-VN" sz="1800">
                                    <a:solidFill>
                                      <a:srgbClr val="00487E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o</m:t>
                                </m:r>
                              </m:sup>
                            </m:sSup>
                            <m:r>
                              <a:rPr lang="vi-VN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vi-VN" sz="1800" i="1">
                        <a:solidFill>
                          <a:srgbClr val="00487E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).</a:t>
                </a:r>
                <a:endParaRPr lang="en-US" sz="1800">
                  <a:solidFill>
                    <a:srgbClr val="00487E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78" y="3785539"/>
                <a:ext cx="7776252" cy="8720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52824" y="4325312"/>
            <a:ext cx="460242" cy="401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animBg="1"/>
      <p:bldP spid="72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56"/>
          <p:cNvGrpSpPr/>
          <p:nvPr/>
        </p:nvGrpSpPr>
        <p:grpSpPr>
          <a:xfrm rot="1870923">
            <a:off x="4408460" y="3864515"/>
            <a:ext cx="750803" cy="734250"/>
            <a:chOff x="3943638" y="3815072"/>
            <a:chExt cx="357933" cy="342676"/>
          </a:xfrm>
        </p:grpSpPr>
        <p:sp>
          <p:nvSpPr>
            <p:cNvPr id="2409" name="Google Shape;2409;p56"/>
            <p:cNvSpPr/>
            <p:nvPr/>
          </p:nvSpPr>
          <p:spPr>
            <a:xfrm>
              <a:off x="4136918" y="3996389"/>
              <a:ext cx="87215" cy="87514"/>
            </a:xfrm>
            <a:custGeom>
              <a:avLst/>
              <a:gdLst/>
              <a:ahLst/>
              <a:cxnLst/>
              <a:rect l="l" t="t" r="r" b="b"/>
              <a:pathLst>
                <a:path w="5825" h="5845" extrusionOk="0">
                  <a:moveTo>
                    <a:pt x="1073" y="0"/>
                  </a:moveTo>
                  <a:lnTo>
                    <a:pt x="1" y="1072"/>
                  </a:lnTo>
                  <a:lnTo>
                    <a:pt x="4752" y="5845"/>
                  </a:lnTo>
                  <a:lnTo>
                    <a:pt x="5824" y="4752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6"/>
            <p:cNvSpPr/>
            <p:nvPr/>
          </p:nvSpPr>
          <p:spPr>
            <a:xfrm>
              <a:off x="4173750" y="4034240"/>
              <a:ext cx="127820" cy="123508"/>
            </a:xfrm>
            <a:custGeom>
              <a:avLst/>
              <a:gdLst/>
              <a:ahLst/>
              <a:cxnLst/>
              <a:rect l="l" t="t" r="r" b="b"/>
              <a:pathLst>
                <a:path w="8537" h="8249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61"/>
                  </a:cubicBezTo>
                  <a:lnTo>
                    <a:pt x="4983" y="7606"/>
                  </a:lnTo>
                  <a:cubicBezTo>
                    <a:pt x="5355" y="8032"/>
                    <a:pt x="5874" y="8248"/>
                    <a:pt x="6396" y="8248"/>
                  </a:cubicBezTo>
                  <a:cubicBezTo>
                    <a:pt x="6879" y="8248"/>
                    <a:pt x="7364" y="8064"/>
                    <a:pt x="7737" y="7690"/>
                  </a:cubicBezTo>
                  <a:lnTo>
                    <a:pt x="7758" y="7690"/>
                  </a:lnTo>
                  <a:cubicBezTo>
                    <a:pt x="8536" y="6912"/>
                    <a:pt x="8494" y="5651"/>
                    <a:pt x="7653" y="4936"/>
                  </a:cubicBez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6"/>
            <p:cNvSpPr/>
            <p:nvPr/>
          </p:nvSpPr>
          <p:spPr>
            <a:xfrm>
              <a:off x="4173750" y="4042969"/>
              <a:ext cx="122460" cy="114779"/>
            </a:xfrm>
            <a:custGeom>
              <a:avLst/>
              <a:gdLst/>
              <a:ahLst/>
              <a:cxnLst/>
              <a:rect l="l" t="t" r="r" b="b"/>
              <a:pathLst>
                <a:path w="8179" h="7666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4983" y="7023"/>
                  </a:lnTo>
                  <a:cubicBezTo>
                    <a:pt x="5366" y="7449"/>
                    <a:pt x="5884" y="7665"/>
                    <a:pt x="6404" y="7665"/>
                  </a:cubicBezTo>
                  <a:cubicBezTo>
                    <a:pt x="6883" y="7665"/>
                    <a:pt x="7364" y="7481"/>
                    <a:pt x="7737" y="7107"/>
                  </a:cubicBezTo>
                  <a:cubicBezTo>
                    <a:pt x="7927" y="6918"/>
                    <a:pt x="8095" y="6666"/>
                    <a:pt x="8179" y="6413"/>
                  </a:cubicBezTo>
                  <a:lnTo>
                    <a:pt x="8179" y="6413"/>
                  </a:lnTo>
                  <a:cubicBezTo>
                    <a:pt x="7964" y="6493"/>
                    <a:pt x="7742" y="6532"/>
                    <a:pt x="7523" y="6532"/>
                  </a:cubicBezTo>
                  <a:cubicBezTo>
                    <a:pt x="6991" y="6532"/>
                    <a:pt x="6476" y="6304"/>
                    <a:pt x="6118" y="5888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6"/>
            <p:cNvSpPr/>
            <p:nvPr/>
          </p:nvSpPr>
          <p:spPr>
            <a:xfrm>
              <a:off x="3943638" y="3815072"/>
              <a:ext cx="268846" cy="245235"/>
            </a:xfrm>
            <a:custGeom>
              <a:avLst/>
              <a:gdLst/>
              <a:ahLst/>
              <a:cxnLst/>
              <a:rect l="l" t="t" r="r" b="b"/>
              <a:pathLst>
                <a:path w="17956" h="16379" extrusionOk="0">
                  <a:moveTo>
                    <a:pt x="8978" y="0"/>
                  </a:moveTo>
                  <a:cubicBezTo>
                    <a:pt x="6886" y="0"/>
                    <a:pt x="4794" y="799"/>
                    <a:pt x="3196" y="2397"/>
                  </a:cubicBezTo>
                  <a:cubicBezTo>
                    <a:pt x="1" y="5593"/>
                    <a:pt x="1" y="10786"/>
                    <a:pt x="3196" y="13981"/>
                  </a:cubicBezTo>
                  <a:cubicBezTo>
                    <a:pt x="4794" y="15579"/>
                    <a:pt x="6886" y="16378"/>
                    <a:pt x="8978" y="16378"/>
                  </a:cubicBezTo>
                  <a:cubicBezTo>
                    <a:pt x="11070" y="16378"/>
                    <a:pt x="13162" y="15579"/>
                    <a:pt x="14760" y="13981"/>
                  </a:cubicBezTo>
                  <a:cubicBezTo>
                    <a:pt x="17955" y="10786"/>
                    <a:pt x="17955" y="5593"/>
                    <a:pt x="14760" y="2397"/>
                  </a:cubicBezTo>
                  <a:cubicBezTo>
                    <a:pt x="13162" y="799"/>
                    <a:pt x="11070" y="0"/>
                    <a:pt x="8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6"/>
            <p:cNvSpPr/>
            <p:nvPr/>
          </p:nvSpPr>
          <p:spPr>
            <a:xfrm>
              <a:off x="3974795" y="3843715"/>
              <a:ext cx="206516" cy="187860"/>
            </a:xfrm>
            <a:custGeom>
              <a:avLst/>
              <a:gdLst/>
              <a:ahLst/>
              <a:cxnLst/>
              <a:rect l="l" t="t" r="r" b="b"/>
              <a:pathLst>
                <a:path w="13793" h="12547" extrusionOk="0">
                  <a:moveTo>
                    <a:pt x="6897" y="0"/>
                  </a:moveTo>
                  <a:cubicBezTo>
                    <a:pt x="5294" y="0"/>
                    <a:pt x="3691" y="610"/>
                    <a:pt x="2461" y="1829"/>
                  </a:cubicBezTo>
                  <a:cubicBezTo>
                    <a:pt x="1" y="4289"/>
                    <a:pt x="1" y="8263"/>
                    <a:pt x="2461" y="10702"/>
                  </a:cubicBezTo>
                  <a:cubicBezTo>
                    <a:pt x="3691" y="11932"/>
                    <a:pt x="5294" y="12547"/>
                    <a:pt x="6897" y="12547"/>
                  </a:cubicBezTo>
                  <a:cubicBezTo>
                    <a:pt x="8500" y="12547"/>
                    <a:pt x="10103" y="11932"/>
                    <a:pt x="11333" y="10702"/>
                  </a:cubicBezTo>
                  <a:cubicBezTo>
                    <a:pt x="13793" y="8263"/>
                    <a:pt x="13793" y="4289"/>
                    <a:pt x="11333" y="1829"/>
                  </a:cubicBezTo>
                  <a:cubicBezTo>
                    <a:pt x="10103" y="610"/>
                    <a:pt x="8500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6"/>
            <p:cNvSpPr/>
            <p:nvPr/>
          </p:nvSpPr>
          <p:spPr>
            <a:xfrm>
              <a:off x="3973538" y="3863538"/>
              <a:ext cx="178817" cy="167857"/>
            </a:xfrm>
            <a:custGeom>
              <a:avLst/>
              <a:gdLst/>
              <a:ahLst/>
              <a:cxnLst/>
              <a:rect l="l" t="t" r="r" b="b"/>
              <a:pathLst>
                <a:path w="11943" h="11211" extrusionOk="0">
                  <a:moveTo>
                    <a:pt x="3134" y="1"/>
                  </a:moveTo>
                  <a:cubicBezTo>
                    <a:pt x="2923" y="148"/>
                    <a:pt x="2734" y="337"/>
                    <a:pt x="2545" y="527"/>
                  </a:cubicBezTo>
                  <a:cubicBezTo>
                    <a:pt x="1" y="3070"/>
                    <a:pt x="148" y="7254"/>
                    <a:pt x="2860" y="9651"/>
                  </a:cubicBezTo>
                  <a:cubicBezTo>
                    <a:pt x="4056" y="10699"/>
                    <a:pt x="5530" y="11211"/>
                    <a:pt x="6995" y="11211"/>
                  </a:cubicBezTo>
                  <a:cubicBezTo>
                    <a:pt x="8853" y="11211"/>
                    <a:pt x="10697" y="10388"/>
                    <a:pt x="11943" y="8789"/>
                  </a:cubicBezTo>
                  <a:lnTo>
                    <a:pt x="11943" y="8789"/>
                  </a:lnTo>
                  <a:cubicBezTo>
                    <a:pt x="10805" y="9668"/>
                    <a:pt x="9455" y="10100"/>
                    <a:pt x="8111" y="10100"/>
                  </a:cubicBezTo>
                  <a:cubicBezTo>
                    <a:pt x="6499" y="10100"/>
                    <a:pt x="4896" y="9479"/>
                    <a:pt x="3680" y="8263"/>
                  </a:cubicBezTo>
                  <a:cubicBezTo>
                    <a:pt x="1452" y="6035"/>
                    <a:pt x="1220" y="2482"/>
                    <a:pt x="3134" y="1"/>
                  </a:cubicBezTo>
                  <a:close/>
                </a:path>
              </a:pathLst>
            </a:custGeom>
            <a:solidFill>
              <a:srgbClr val="212121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6"/>
            <p:cNvSpPr/>
            <p:nvPr/>
          </p:nvSpPr>
          <p:spPr>
            <a:xfrm>
              <a:off x="4028008" y="3869842"/>
              <a:ext cx="102202" cy="29017"/>
            </a:xfrm>
            <a:custGeom>
              <a:avLst/>
              <a:gdLst/>
              <a:ahLst/>
              <a:cxnLst/>
              <a:rect l="l" t="t" r="r" b="b"/>
              <a:pathLst>
                <a:path w="6826" h="1938" extrusionOk="0">
                  <a:moveTo>
                    <a:pt x="3332" y="0"/>
                  </a:moveTo>
                  <a:cubicBezTo>
                    <a:pt x="2171" y="0"/>
                    <a:pt x="1009" y="442"/>
                    <a:pt x="126" y="1325"/>
                  </a:cubicBezTo>
                  <a:cubicBezTo>
                    <a:pt x="0" y="1451"/>
                    <a:pt x="0" y="1661"/>
                    <a:pt x="126" y="1808"/>
                  </a:cubicBezTo>
                  <a:cubicBezTo>
                    <a:pt x="189" y="1872"/>
                    <a:pt x="273" y="1903"/>
                    <a:pt x="360" y="1903"/>
                  </a:cubicBezTo>
                  <a:cubicBezTo>
                    <a:pt x="447" y="1903"/>
                    <a:pt x="536" y="1872"/>
                    <a:pt x="610" y="1808"/>
                  </a:cubicBezTo>
                  <a:cubicBezTo>
                    <a:pt x="1356" y="1052"/>
                    <a:pt x="2344" y="673"/>
                    <a:pt x="3332" y="673"/>
                  </a:cubicBezTo>
                  <a:cubicBezTo>
                    <a:pt x="4321" y="673"/>
                    <a:pt x="5309" y="1052"/>
                    <a:pt x="6055" y="1808"/>
                  </a:cubicBezTo>
                  <a:cubicBezTo>
                    <a:pt x="6131" y="1900"/>
                    <a:pt x="6220" y="1937"/>
                    <a:pt x="6307" y="1937"/>
                  </a:cubicBezTo>
                  <a:cubicBezTo>
                    <a:pt x="6580" y="1937"/>
                    <a:pt x="6826" y="1564"/>
                    <a:pt x="6539" y="1325"/>
                  </a:cubicBezTo>
                  <a:cubicBezTo>
                    <a:pt x="5656" y="442"/>
                    <a:pt x="4494" y="0"/>
                    <a:pt x="333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6"/>
            <p:cNvSpPr/>
            <p:nvPr/>
          </p:nvSpPr>
          <p:spPr>
            <a:xfrm>
              <a:off x="4173750" y="4034240"/>
              <a:ext cx="51640" cy="50936"/>
            </a:xfrm>
            <a:custGeom>
              <a:avLst/>
              <a:gdLst/>
              <a:ahLst/>
              <a:cxnLst/>
              <a:rect l="l" t="t" r="r" b="b"/>
              <a:pathLst>
                <a:path w="3449" h="3402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40"/>
                  </a:cubicBezTo>
                  <a:lnTo>
                    <a:pt x="1304" y="3401"/>
                  </a:lnTo>
                  <a:lnTo>
                    <a:pt x="3448" y="1257"/>
                  </a:ln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6"/>
            <p:cNvSpPr/>
            <p:nvPr/>
          </p:nvSpPr>
          <p:spPr>
            <a:xfrm>
              <a:off x="4173750" y="4042969"/>
              <a:ext cx="36533" cy="42207"/>
            </a:xfrm>
            <a:custGeom>
              <a:avLst/>
              <a:gdLst/>
              <a:ahLst/>
              <a:cxnLst/>
              <a:rect l="l" t="t" r="r" b="b"/>
              <a:pathLst>
                <a:path w="2440" h="2819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1304" y="2818"/>
                  </a:lnTo>
                  <a:lnTo>
                    <a:pt x="2439" y="1662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07840" y="350861"/>
            <a:ext cx="1987685" cy="57246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 tập 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599215" y="895893"/>
            <a:ext cx="4004937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lnSpc>
                <a:spcPct val="165000"/>
              </a:lnSpc>
              <a:buClrTx/>
              <a:defRPr/>
            </a:pP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Sử dụng MTCT tính các tỉ số lượng giác và làm tròn kết quả đến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chữ số thập phân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thứ </a:t>
            </a: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ba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:</a:t>
            </a:r>
            <a:endParaRPr lang="vi-VN" altLang="en-US" sz="2000" kern="1200">
              <a:solidFill>
                <a:srgbClr val="000000"/>
              </a:solidFill>
              <a:ea typeface="Open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708947" y="2499725"/>
                <a:ext cx="2409157" cy="2112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3782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b)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6251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154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253</m:t>
                    </m:r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47" y="2499725"/>
                <a:ext cx="2409157" cy="2112822"/>
              </a:xfrm>
              <a:prstGeom prst="rect">
                <a:avLst/>
              </a:prstGeom>
              <a:blipFill>
                <a:blip r:embed="rId3"/>
                <a:stretch>
                  <a:fillRect l="-2525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Google Shape;1913;p42"/>
          <p:cNvSpPr/>
          <p:nvPr/>
        </p:nvSpPr>
        <p:spPr>
          <a:xfrm rot="2165">
            <a:off x="6315676" y="1118653"/>
            <a:ext cx="1047060" cy="419918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821040" y="1801058"/>
                <a:ext cx="203633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vi-VN" sz="20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     </a:t>
                </a:r>
                <a:endParaRPr lang="en-US" sz="20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51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19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       </a:t>
                </a:r>
                <a:endParaRPr lang="en-US" sz="20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17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040" y="1801058"/>
                <a:ext cx="2036331" cy="2862322"/>
              </a:xfrm>
              <a:prstGeom prst="rect">
                <a:avLst/>
              </a:prstGeom>
              <a:blipFill>
                <a:blip r:embed="rId4"/>
                <a:stretch>
                  <a:fillRect l="-3293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5" grpId="0"/>
      <p:bldP spid="6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686972" y="406651"/>
            <a:ext cx="1789745" cy="552459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23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dụng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790" y="987047"/>
            <a:ext cx="7754112" cy="1792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Trở lại bài toán ở tình huống mở đầu. Trong một toà chung cư, biết đoạn dốc vào sảnh toà nhà dài 4 m, độ cao của đỉnh dốc bằng 0,4 m.</a:t>
            </a:r>
            <a:endParaRPr lang="vi-VN" sz="1900"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a) Hãy tính góc dốc.</a:t>
            </a:r>
            <a:endParaRPr lang="vi-VN" sz="1900"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b) Hỏi góc đó có đúng tiêu chuẩn của dốc cho người đi xe </a:t>
            </a: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lăn </a:t>
            </a:r>
            <a:r>
              <a:rPr lang="vi-VN" sz="19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không?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04790" y="3278844"/>
                <a:ext cx="6355080" cy="1297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</a:rPr>
                        <m:t>)</m:t>
                      </m:r>
                      <m:r>
                        <a:rPr lang="en-US" sz="1900" b="0" i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=0,1</m:t>
                      </m:r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44′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b) Góc dốc đúng tiêu chuẩn đi xe lăn vì bé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90" y="3278844"/>
                <a:ext cx="6355080" cy="1297856"/>
              </a:xfrm>
              <a:prstGeom prst="rect">
                <a:avLst/>
              </a:prstGeom>
              <a:blipFill>
                <a:blip r:embed="rId3"/>
                <a:stretch>
                  <a:fillRect l="-960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1913;p42"/>
          <p:cNvSpPr/>
          <p:nvPr/>
        </p:nvSpPr>
        <p:spPr>
          <a:xfrm rot="2165">
            <a:off x="4132428" y="2999748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" name="Google Shape;1840;p46"/>
          <p:cNvGrpSpPr/>
          <p:nvPr/>
        </p:nvGrpSpPr>
        <p:grpSpPr>
          <a:xfrm rot="13534682">
            <a:off x="8256693" y="3316212"/>
            <a:ext cx="404417" cy="1979920"/>
            <a:chOff x="5771324" y="4276662"/>
            <a:chExt cx="124377" cy="865369"/>
          </a:xfrm>
        </p:grpSpPr>
        <p:sp>
          <p:nvSpPr>
            <p:cNvPr id="26" name="Google Shape;1841;p46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42;p46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843;p46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844;p46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845;p46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846;p46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847;p46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848;p46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9768" y="445327"/>
            <a:ext cx="2384644" cy="5524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TRANH</a:t>
            </a:r>
            <a:r>
              <a:rPr kumimoji="0" lang="en-US" sz="23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LUẬN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51164" y="1093247"/>
                <a:ext cx="7821853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/>
                  <a:t>Để tính khoảng cách giữa hai địa điểm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900"/>
                  <a:t>không đo trực tiếp được, chẳng hạn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1900"/>
                  <a:t> và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 là hai địa điểm ở hai bên sông, người ta lấy điểm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190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1093247"/>
                <a:ext cx="7821853" cy="969496"/>
              </a:xfrm>
              <a:prstGeom prst="rect">
                <a:avLst/>
              </a:prstGeom>
              <a:blipFill>
                <a:blip r:embed="rId3"/>
                <a:stretch>
                  <a:fillRect l="-779" r="-701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51164" y="1973788"/>
                <a:ext cx="4844380" cy="2738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900"/>
                  <a:t>về phía bờ sông có chứa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 sao cho tam giác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900"/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. Ở bên bờ sông chứa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, người ta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1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1900"/>
                  <a:t> và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900" smtClean="0"/>
                  <a:t> </a:t>
                </a:r>
                <a:r>
                  <a:rPr lang="vi-VN" sz="1900"/>
                  <a:t>(H.4.10). Với các dữ liệu đó, đã tính được khoảng cách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1900"/>
                  <a:t> chưa? Nếu được, hãy tính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1900"/>
                  <a:t>, biết</a:t>
                </a:r>
                <a:r>
                  <a:rPr lang="en-US" sz="1900" smtClean="0"/>
                  <a:t>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55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70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9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1973788"/>
                <a:ext cx="4844380" cy="2738570"/>
              </a:xfrm>
              <a:prstGeom prst="rect">
                <a:avLst/>
              </a:prstGeom>
              <a:blipFill>
                <a:blip r:embed="rId4"/>
                <a:stretch>
                  <a:fillRect l="-1258" r="-1132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652750" y="2083458"/>
            <a:ext cx="2663061" cy="2640471"/>
            <a:chOff x="5652750" y="2120034"/>
            <a:chExt cx="2663061" cy="26404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50" y="2120034"/>
              <a:ext cx="2663061" cy="25923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904412" y="4421951"/>
              <a:ext cx="78899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vi-VN" sz="1600" smtClean="0"/>
                <a:t>H.4.10</a:t>
              </a:r>
              <a:endParaRPr lang="en-US" sz="16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0" name="Google Shape;1910;p47"/>
          <p:cNvGrpSpPr/>
          <p:nvPr/>
        </p:nvGrpSpPr>
        <p:grpSpPr>
          <a:xfrm rot="20771554" flipH="1">
            <a:off x="559133" y="2195551"/>
            <a:ext cx="305506" cy="2239206"/>
            <a:chOff x="4265846" y="1371340"/>
            <a:chExt cx="126709" cy="928680"/>
          </a:xfrm>
        </p:grpSpPr>
        <p:sp>
          <p:nvSpPr>
            <p:cNvPr id="1911" name="Google Shape;1911;p47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47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47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47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8" name="Google Shape;1918;p47"/>
          <p:cNvGrpSpPr/>
          <p:nvPr/>
        </p:nvGrpSpPr>
        <p:grpSpPr>
          <a:xfrm rot="5003677" flipH="1">
            <a:off x="7853443" y="-289550"/>
            <a:ext cx="520573" cy="1623235"/>
            <a:chOff x="3419954" y="295999"/>
            <a:chExt cx="265198" cy="826933"/>
          </a:xfrm>
        </p:grpSpPr>
        <p:sp>
          <p:nvSpPr>
            <p:cNvPr id="1919" name="Google Shape;1919;p47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192;p34"/>
          <p:cNvSpPr txBox="1">
            <a:spLocks/>
          </p:cNvSpPr>
          <p:nvPr/>
        </p:nvSpPr>
        <p:spPr>
          <a:xfrm>
            <a:off x="1601184" y="1691694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01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5" name="Google Shape;911;p39"/>
          <p:cNvSpPr txBox="1">
            <a:spLocks/>
          </p:cNvSpPr>
          <p:nvPr/>
        </p:nvSpPr>
        <p:spPr>
          <a:xfrm>
            <a:off x="2001061" y="605299"/>
            <a:ext cx="519706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400"/>
              <a:buFont typeface="Nuni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Nunito"/>
              </a:rPr>
              <a:t>NỘI DUNG BÀI 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6" name="Google Shape;192;p34"/>
          <p:cNvSpPr txBox="1">
            <a:spLocks/>
          </p:cNvSpPr>
          <p:nvPr/>
        </p:nvSpPr>
        <p:spPr>
          <a:xfrm>
            <a:off x="2549322" y="1715953"/>
            <a:ext cx="5065114" cy="63986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lnSpc>
                <a:spcPct val="130000"/>
              </a:lnSpc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Khái niệm tỉ số lượng giác của một góc nhọn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7" name="Google Shape;192;p34"/>
          <p:cNvSpPr txBox="1">
            <a:spLocks/>
          </p:cNvSpPr>
          <p:nvPr/>
        </p:nvSpPr>
        <p:spPr>
          <a:xfrm>
            <a:off x="1602068" y="2715918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02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8" name="Google Shape;192;p34"/>
          <p:cNvSpPr txBox="1">
            <a:spLocks/>
          </p:cNvSpPr>
          <p:nvPr/>
        </p:nvSpPr>
        <p:spPr>
          <a:xfrm>
            <a:off x="2549322" y="2718111"/>
            <a:ext cx="5674203" cy="63986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Tỉ số lượng giác của hai góc phụ nhau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sym typeface="Nunito"/>
            </a:endParaRPr>
          </a:p>
        </p:txBody>
      </p:sp>
      <p:sp>
        <p:nvSpPr>
          <p:cNvPr id="99" name="Google Shape;192;p34"/>
          <p:cNvSpPr txBox="1">
            <a:spLocks/>
          </p:cNvSpPr>
          <p:nvPr/>
        </p:nvSpPr>
        <p:spPr>
          <a:xfrm>
            <a:off x="1601184" y="3749036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03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100" name="Google Shape;192;p34"/>
          <p:cNvSpPr txBox="1">
            <a:spLocks/>
          </p:cNvSpPr>
          <p:nvPr/>
        </p:nvSpPr>
        <p:spPr>
          <a:xfrm>
            <a:off x="2549323" y="3703900"/>
            <a:ext cx="5065114" cy="76654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lnSpc>
                <a:spcPct val="130000"/>
              </a:lnSpc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Sử dụng máy tính cầm tay tính tỉ số lượng giác của một góc nhọn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 animBg="1"/>
      <p:bldP spid="97" grpId="0"/>
      <p:bldP spid="98" grpId="0" animBg="1"/>
      <p:bldP spid="99" grpId="0"/>
      <p:bldP spid="10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" y="2419714"/>
            <a:ext cx="1328724" cy="1554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0138" y="3294434"/>
            <a:ext cx="1184557" cy="132229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31520" y="484693"/>
            <a:ext cx="4108119" cy="184251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Không thể tính </a:t>
            </a: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được </a:t>
            </a:r>
            <a:r>
              <a:rPr lang="vi-VN" sz="1900" smtClean="0">
                <a:solidFill>
                  <a:schemeClr val="bg1">
                    <a:lumMod val="10000"/>
                  </a:schemeClr>
                </a:solidFill>
              </a:rPr>
              <a:t>AB </a:t>
            </a: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vì trong tam giác vuông ABC, theo định lí Pythagore, phải biết được hai cạnh mới tính được cạnh thứ ba.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020056" y="1607289"/>
            <a:ext cx="3410712" cy="1498164"/>
          </a:xfrm>
          <a:prstGeom prst="wedgeRoundRectCallout">
            <a:avLst>
              <a:gd name="adj1" fmla="val 21794"/>
              <a:gd name="adj2" fmla="val 631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Với các dữ liệu đã biết là có thể tính được khoảng cách AB rồi.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0" y="4066576"/>
            <a:ext cx="375818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Em hãy cho biết ý kiến của </a:t>
            </a:r>
            <a:r>
              <a:rPr lang="en-US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mình</a:t>
            </a:r>
            <a:r>
              <a:rPr lang="en-US" sz="19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sz="190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3;p42"/>
          <p:cNvSpPr/>
          <p:nvPr/>
        </p:nvSpPr>
        <p:spPr>
          <a:xfrm rot="2165">
            <a:off x="749147" y="640596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53318" y="1297074"/>
            <a:ext cx="2663061" cy="2640471"/>
            <a:chOff x="5652750" y="2120034"/>
            <a:chExt cx="2663061" cy="26404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50" y="2120034"/>
              <a:ext cx="2663061" cy="25923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904412" y="4421951"/>
              <a:ext cx="78899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vi-VN" sz="1600" smtClean="0"/>
                <a:t>H.4.10</a:t>
              </a:r>
              <a:endParaRPr lang="en-US" sz="16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90288" y="1162494"/>
                <a:ext cx="3995928" cy="3070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 các dữ kiện đã có thì có thể tính được khoảng cách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=70 .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≈100 </m:t>
                    </m:r>
                    <m:r>
                      <m:rPr>
                        <m:sty m:val="p"/>
                      </m:rPr>
                      <a:rPr lang="vi-VN" sz="19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88" y="1162494"/>
                <a:ext cx="3995928" cy="3070199"/>
              </a:xfrm>
              <a:prstGeom prst="rect">
                <a:avLst/>
              </a:prstGeom>
              <a:blipFill>
                <a:blip r:embed="rId5"/>
                <a:stretch>
                  <a:fillRect l="-1372" b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15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Google Shape;2002;p50"/>
          <p:cNvGrpSpPr/>
          <p:nvPr/>
        </p:nvGrpSpPr>
        <p:grpSpPr>
          <a:xfrm rot="-996566">
            <a:off x="7461141" y="4150420"/>
            <a:ext cx="1231690" cy="709534"/>
            <a:chOff x="7008442" y="6231192"/>
            <a:chExt cx="1035004" cy="611001"/>
          </a:xfrm>
        </p:grpSpPr>
        <p:sp>
          <p:nvSpPr>
            <p:cNvPr id="2003" name="Google Shape;2003;p5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5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5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5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5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5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5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5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5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5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5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5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5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3" name="Google Shape;2053;p50"/>
          <p:cNvGrpSpPr/>
          <p:nvPr/>
        </p:nvGrpSpPr>
        <p:grpSpPr>
          <a:xfrm rot="3776744">
            <a:off x="40986" y="3757146"/>
            <a:ext cx="2003546" cy="430052"/>
            <a:chOff x="7017251" y="5781017"/>
            <a:chExt cx="1017558" cy="259118"/>
          </a:xfrm>
        </p:grpSpPr>
        <p:sp>
          <p:nvSpPr>
            <p:cNvPr id="2054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26;p36"/>
          <p:cNvSpPr txBox="1">
            <a:spLocks noGrp="1"/>
          </p:cNvSpPr>
          <p:nvPr>
            <p:ph type="title"/>
          </p:nvPr>
        </p:nvSpPr>
        <p:spPr>
          <a:xfrm>
            <a:off x="1138284" y="595813"/>
            <a:ext cx="685319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>
                <a:solidFill>
                  <a:srgbClr val="C00000"/>
                </a:solidFill>
                <a:latin typeface="+mj-lt"/>
              </a:rPr>
              <a:t>LUYỆN </a:t>
            </a:r>
            <a:r>
              <a:rPr lang="en" sz="7500" smtClean="0">
                <a:solidFill>
                  <a:srgbClr val="C00000"/>
                </a:solidFill>
                <a:latin typeface="+mj-lt"/>
              </a:rPr>
              <a:t>TẬP</a:t>
            </a:r>
            <a:endParaRPr sz="7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5" name="Freeform 14"/>
          <p:cNvSpPr/>
          <p:nvPr/>
        </p:nvSpPr>
        <p:spPr>
          <a:xfrm>
            <a:off x="3723391" y="2909757"/>
            <a:ext cx="1648595" cy="19469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2" y="0"/>
                </a:lnTo>
                <a:lnTo>
                  <a:pt x="5894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59"/>
            <a:ext cx="91440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24" y="517795"/>
            <a:ext cx="3095738" cy="3084723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547" y="62314"/>
            <a:ext cx="421166" cy="4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3133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92628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104577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2" y="263552"/>
            <a:ext cx="8254175" cy="16820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080844" y="380906"/>
                <a:ext cx="690916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4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có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=5;</m:t>
                    </m:r>
                  </m:oMath>
                </a14:m>
                <a:endParaRPr lang="en-US" sz="2400" i="1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số đo góc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44" y="380906"/>
                <a:ext cx="6909160" cy="1354217"/>
              </a:xfrm>
              <a:prstGeom prst="rect">
                <a:avLst/>
              </a:prstGeom>
              <a:blipFill>
                <a:blip r:embed="rId11"/>
                <a:stretch>
                  <a:fillRect l="-1323" b="-4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86622" y="2451315"/>
            <a:ext cx="4127087" cy="9335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6" y="2466056"/>
            <a:ext cx="4127087" cy="9386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44093" y="2598542"/>
                <a:ext cx="2925545" cy="67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52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3" y="2598542"/>
                <a:ext cx="2925545" cy="6719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71180" y="2568673"/>
                <a:ext cx="3098747" cy="713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4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52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180" y="2568673"/>
                <a:ext cx="3098747" cy="71397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9" y="3864459"/>
            <a:ext cx="4127087" cy="9468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2" y="3853723"/>
            <a:ext cx="4127087" cy="9474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347644" y="3976239"/>
                <a:ext cx="216250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644" y="3976239"/>
                <a:ext cx="2162505" cy="7232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29117" y="4004282"/>
                <a:ext cx="2171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117" y="4004282"/>
                <a:ext cx="2171448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9494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14096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6267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3" y="247650"/>
            <a:ext cx="8254175" cy="20308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95265" y="558627"/>
                <a:ext cx="728803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tam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</m:oMath>
                  </m:oMathPara>
                </a14:m>
                <a:endParaRPr lang="en-US" sz="24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=7 </m:t>
                      </m:r>
                      <m:r>
                        <m:rPr>
                          <m:sty m:val="p"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</m:oMath>
                  </m:oMathPara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65" y="558627"/>
                <a:ext cx="7288032" cy="13542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13710" y="2728214"/>
            <a:ext cx="4127087" cy="8775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3" y="2712667"/>
            <a:ext cx="4127087" cy="8823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571632" y="2824557"/>
            <a:ext cx="206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B. 3,5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6705" y="2824558"/>
            <a:ext cx="3098747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240" lvl="0" algn="ctr" defTabSz="457200">
              <a:lnSpc>
                <a:spcPct val="150000"/>
              </a:lnSpc>
              <a:buClrTx/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A. 3 cm</a:t>
            </a:r>
            <a:endParaRPr kumimoji="0" lang="en-US" sz="21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10" y="3968963"/>
            <a:ext cx="4127087" cy="8900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3" y="3958264"/>
            <a:ext cx="4127087" cy="8906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9660" y="4087884"/>
            <a:ext cx="2162505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D. 6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350354" y="4087885"/>
            <a:ext cx="2171448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240" lvl="0" algn="ctr" defTabSz="457200">
              <a:lnSpc>
                <a:spcPct val="150000"/>
              </a:lnSpc>
              <a:buClrTx/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C. 7 cm</a:t>
            </a:r>
            <a:endParaRPr kumimoji="0" lang="en-US" sz="21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5518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99784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0701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2" y="366919"/>
            <a:ext cx="8254175" cy="167589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828640" y="585732"/>
                <a:ext cx="7246904" cy="1146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â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3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m:rPr>
                          <m:nor/>
                        </m:rPr>
                        <a:rPr kumimoji="0" lang="fr-FR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í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á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ị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bi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ể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th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ứ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 sz="2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40" y="585732"/>
                <a:ext cx="7246904" cy="11469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65764" y="3871366"/>
            <a:ext cx="4127087" cy="9626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6" y="2516263"/>
            <a:ext cx="4127087" cy="9679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66533" y="4009809"/>
                <a:ext cx="2925545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33" y="4009809"/>
                <a:ext cx="2925545" cy="6857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27877" y="2657214"/>
                <a:ext cx="3098747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  <m:r>
                        <m:rPr>
                          <m:nor/>
                        </m:rPr>
                        <a:rPr lang="vi-VN" sz="220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877" y="2657214"/>
                <a:ext cx="3098747" cy="6653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9" y="3866701"/>
            <a:ext cx="4127087" cy="9763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65764" y="2501353"/>
            <a:ext cx="4127087" cy="9770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510086" y="4096046"/>
                <a:ext cx="216250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086" y="4096046"/>
                <a:ext cx="2162505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343582" y="2650794"/>
                <a:ext cx="2171448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lang="vi-VN" sz="220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582" y="2650794"/>
                <a:ext cx="2171448" cy="6653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55674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2700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51421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18" y="208687"/>
            <a:ext cx="8254175" cy="26272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96073" y="264164"/>
                <a:ext cx="7488391" cy="251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1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người quan sát ở đài hải đăng cao 150 m so với mực nước biển nhìn thấy một chiếc thuyền ở xa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Biết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góc 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tạo bởi đường thẳng đi qua điểm nhìn và chiếc thuyền với mặt nước 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25</m:t>
                        </m:r>
                      </m:e>
                      <m:sup>
                        <m:r>
                          <a:rPr lang="vi-VN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Hỏi chiếc thuyền đang đứng cách chân hải đ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ăng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bao nhiêu mét? (Làm tròn đến chữ số thập 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hân thứ 2)</a:t>
                </a:r>
                <a:endParaRPr lang="en-US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73" y="264164"/>
                <a:ext cx="7488391" cy="2516073"/>
              </a:xfrm>
              <a:prstGeom prst="rect">
                <a:avLst/>
              </a:prstGeom>
              <a:blipFill>
                <a:blip r:embed="rId11"/>
                <a:stretch>
                  <a:fillRect l="-977" r="-570" b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27792" y="4193787"/>
            <a:ext cx="4127087" cy="7231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2" y="3136629"/>
            <a:ext cx="4127087" cy="7519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5119584" y="4272028"/>
                <a:ext cx="2925545" cy="654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321,68 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584" y="4272028"/>
                <a:ext cx="2925545" cy="6540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32984" y="3222094"/>
                <a:ext cx="3098747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321,67 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984" y="3222094"/>
                <a:ext cx="3098747" cy="5770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86618" y="3162983"/>
            <a:ext cx="4127087" cy="7334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18" y="4194867"/>
            <a:ext cx="4127087" cy="7339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276991" y="3283169"/>
                <a:ext cx="2162505" cy="45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321,66 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vi-VN" sz="2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91" y="3283169"/>
                <a:ext cx="2162505" cy="4549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276991" y="4220281"/>
                <a:ext cx="2171448" cy="636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321,65 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vi-VN" sz="2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91" y="4220281"/>
                <a:ext cx="2171448" cy="6362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34797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870168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92024" y="247650"/>
            <a:ext cx="8769096" cy="33594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15502" y="247650"/>
                <a:ext cx="76538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Câu 5.</a:t>
                </a:r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Tại một vị trí trên bờ, bạn An có thể xác định được khoảng cách hai chiếc thuyền ở vị trí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, vị trí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bằng cách như sau</a:t>
                </a:r>
                <a:r>
                  <a:rPr kumimoji="0" lang="vi-V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2" y="247650"/>
                <a:ext cx="7653812" cy="923330"/>
              </a:xfrm>
              <a:prstGeom prst="rect">
                <a:avLst/>
              </a:prstGeom>
              <a:blipFill>
                <a:blip r:embed="rId11"/>
                <a:stretch>
                  <a:fillRect l="-637" r="-318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0630" y="4004834"/>
            <a:ext cx="1370084" cy="690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750853" y="4014417"/>
            <a:ext cx="1370084" cy="693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-313040" y="4079963"/>
                <a:ext cx="2925545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362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3040" y="4079963"/>
                <a:ext cx="2925545" cy="476734"/>
              </a:xfrm>
              <a:prstGeom prst="rect">
                <a:avLst/>
              </a:prstGeom>
              <a:blipFill>
                <a:blip r:embed="rId12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2776662" y="4087742"/>
                <a:ext cx="1318466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380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662" y="4087742"/>
                <a:ext cx="1318466" cy="476734"/>
              </a:xfrm>
              <a:prstGeom prst="rect">
                <a:avLst/>
              </a:prstGeom>
              <a:blipFill>
                <a:blip r:embed="rId13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351301" y="3994659"/>
            <a:ext cx="1370084" cy="699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051077" y="4025307"/>
            <a:ext cx="1370084" cy="7003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371925" y="4068118"/>
                <a:ext cx="1277217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360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925" y="4068118"/>
                <a:ext cx="1277217" cy="476734"/>
              </a:xfrm>
              <a:prstGeom prst="rect">
                <a:avLst/>
              </a:prstGeom>
              <a:blipFill>
                <a:blip r:embed="rId14"/>
                <a:stretch>
                  <a:fillRect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5104796" y="4089596"/>
                <a:ext cx="1262646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50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796" y="4089596"/>
                <a:ext cx="1262646" cy="476734"/>
              </a:xfrm>
              <a:prstGeom prst="rect">
                <a:avLst/>
              </a:prstGeom>
              <a:blipFill>
                <a:blip r:embed="rId15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  <p:pic>
        <p:nvPicPr>
          <p:cNvPr id="19" name="Picture 18" descr="A triangle with text on it&#10;&#10;Description automatically generated"/>
          <p:cNvPicPr/>
          <p:nvPr/>
        </p:nvPicPr>
        <p:blipFill>
          <a:blip r:embed="rId17"/>
          <a:stretch>
            <a:fillRect/>
          </a:stretch>
        </p:blipFill>
        <p:spPr>
          <a:xfrm>
            <a:off x="6244858" y="1196991"/>
            <a:ext cx="2133600" cy="2232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5502" y="1029815"/>
                <a:ext cx="5496756" cy="2599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Trước tiên, bạn chọn một vị trí trên bờ (điểm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) sao cho ba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thẳng hàng. Sau đó, bạn An di chuyển theo hướng vuông góc với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𝐼𝐴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đến vị trí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𝐾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cách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khoảng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380 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. Bạn dùng giác kế thì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𝐴𝐾𝐵</m:t>
                        </m:r>
                      </m:e>
                    </m:acc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15</m:t>
                        </m:r>
                      </m:e>
                      <m:sup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,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𝐴𝐾𝐼</m:t>
                        </m:r>
                      </m:e>
                    </m:acc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. Hỏi khoảng cách hai chiếc thuyền là bao nhiêu (làm tròn đến mét).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2" y="1029815"/>
                <a:ext cx="5496756" cy="2599301"/>
              </a:xfrm>
              <a:prstGeom prst="rect">
                <a:avLst/>
              </a:prstGeom>
              <a:blipFill>
                <a:blip r:embed="rId18"/>
                <a:stretch>
                  <a:fillRect l="-887" r="-443" b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5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2282" y="422130"/>
            <a:ext cx="7648758" cy="1329238"/>
            <a:chOff x="672282" y="422130"/>
            <a:chExt cx="7648758" cy="1329238"/>
          </a:xfrm>
        </p:grpSpPr>
        <p:grpSp>
          <p:nvGrpSpPr>
            <p:cNvPr id="12" name="Group 11"/>
            <p:cNvGrpSpPr/>
            <p:nvPr/>
          </p:nvGrpSpPr>
          <p:grpSpPr>
            <a:xfrm>
              <a:off x="672282" y="422130"/>
              <a:ext cx="7648758" cy="923330"/>
              <a:chOff x="697373" y="906329"/>
              <a:chExt cx="15297516" cy="1846660"/>
            </a:xfrm>
          </p:grpSpPr>
          <p:sp>
            <p:nvSpPr>
              <p:cNvPr id="13" name="Google Shape;3331;p61"/>
              <p:cNvSpPr txBox="1"/>
              <p:nvPr/>
            </p:nvSpPr>
            <p:spPr>
              <a:xfrm flipH="1">
                <a:off x="825783" y="979481"/>
                <a:ext cx="4982686" cy="858392"/>
              </a:xfrm>
              <a:prstGeom prst="rect">
                <a:avLst/>
              </a:prstGeom>
              <a:solidFill>
                <a:srgbClr val="F4FF5C"/>
              </a:solidFill>
              <a:ln w="9525" cap="flat" cmpd="sng">
                <a:solidFill>
                  <a:srgbClr val="0701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ClrTx/>
                  <a:defRPr/>
                </a:pP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fr-FR" sz="1850" b="1" smtClean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4.1 </a:t>
                </a: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1850" b="1" dirty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 </a:t>
                </a: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lang="fr-FR" sz="1850" b="1" smtClean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tr.73)</a:t>
                </a:r>
                <a:endParaRPr lang="en-US" sz="1850" dirty="0">
                  <a:solidFill>
                    <a:srgbClr val="BFDBF7">
                      <a:lumMod val="2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697373" y="906329"/>
                    <a:ext cx="15297516" cy="18466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 defTabSz="457200"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</a:pPr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                                       Cho tam giác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𝐴𝐵𝐶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vuông tại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𝐴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. Tính các tỉ số lượng </a:t>
                    </a:r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giác sin, côsin, tang, côtang của các góc nhọn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𝐵</m:t>
                        </m:r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 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và </a:t>
                    </a:r>
                    <a14:m>
                      <m:oMath xmlns:m="http://schemas.openxmlformats.org/officeDocument/2006/math">
                        <m:r>
                          <a:rPr lang="en-US" altLang="en-US" sz="1800" b="0" i="1" kern="1200" smtClean="0">
                            <a:latin typeface="Cambria Math" panose="02040503050406030204" pitchFamily="18" charset="0"/>
                            <a:ea typeface="Open Sans"/>
                          </a:rPr>
                          <m:t>𝐶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khi biết:</a:t>
                    </a:r>
                    <a:endParaRPr lang="vi-VN" altLang="en-US" sz="1800" kern="1200">
                      <a:latin typeface="Arial" panose="020B0604020202020204" pitchFamily="34" charset="0"/>
                      <a:ea typeface="Open Sans"/>
                      <a:cs typeface="+mn-cs"/>
                    </a:endParaRPr>
                  </a:p>
                </p:txBody>
              </p:sp>
            </mc:Choice>
            <mc:Fallback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373" y="906329"/>
                    <a:ext cx="15297516" cy="184666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37" r="-637" b="-39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72282" y="1382036"/>
                  <a:ext cx="30135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282" y="1382036"/>
                  <a:ext cx="30135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134752" y="1382036"/>
                  <a:ext cx="3186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752" y="1382036"/>
                  <a:ext cx="318628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Google Shape;1913;p42"/>
          <p:cNvSpPr/>
          <p:nvPr/>
        </p:nvSpPr>
        <p:spPr>
          <a:xfrm rot="2165">
            <a:off x="4047244" y="1925875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31" y="2714810"/>
            <a:ext cx="2874395" cy="17907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80138" y="2577650"/>
                <a:ext cx="3640902" cy="1475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Áp </a:t>
                </a: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ta có: </a:t>
                </a:r>
                <a:endParaRPr lang="en-US" sz="18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cm.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138" y="2577650"/>
                <a:ext cx="3640902" cy="1475404"/>
              </a:xfrm>
              <a:prstGeom prst="rect">
                <a:avLst/>
              </a:prstGeom>
              <a:blipFill>
                <a:blip r:embed="rId8"/>
                <a:stretch>
                  <a:fillRect l="-1508" r="-1340" b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36487" y="2199174"/>
                <a:ext cx="5301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87" y="2199174"/>
                <a:ext cx="530145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39"/>
          <p:cNvSpPr txBox="1">
            <a:spLocks noGrp="1"/>
          </p:cNvSpPr>
          <p:nvPr>
            <p:ph type="title"/>
          </p:nvPr>
        </p:nvSpPr>
        <p:spPr>
          <a:xfrm>
            <a:off x="1359771" y="1347592"/>
            <a:ext cx="6481603" cy="29490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100" smtClean="0">
                <a:latin typeface="+mn-lt"/>
              </a:rPr>
              <a:t>KHÁI NIỆM </a:t>
            </a:r>
            <a:r>
              <a:rPr lang="vi-VN" sz="4100" smtClean="0">
                <a:latin typeface="+mn-lt"/>
              </a:rPr>
              <a:t>TỈ SỐ LƯỢNG GIÁC </a:t>
            </a:r>
            <a:r>
              <a:rPr lang="vi-VN" sz="4100">
                <a:latin typeface="+mn-lt"/>
              </a:rPr>
              <a:t>CỦA </a:t>
            </a:r>
            <a:r>
              <a:rPr lang="en-US" sz="4100" smtClean="0">
                <a:latin typeface="+mn-lt"/>
              </a:rPr>
              <a:t>MỘT </a:t>
            </a:r>
            <a:r>
              <a:rPr lang="vi-VN" sz="4100" smtClean="0">
                <a:latin typeface="+mn-lt"/>
              </a:rPr>
              <a:t>GÓC </a:t>
            </a:r>
            <a:r>
              <a:rPr lang="vi-VN" sz="4100">
                <a:latin typeface="+mn-lt"/>
              </a:rPr>
              <a:t>NHỌN</a:t>
            </a:r>
            <a:endParaRPr sz="4100">
              <a:latin typeface="+mn-lt"/>
            </a:endParaRPr>
          </a:p>
        </p:txBody>
      </p:sp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850559" y="478317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latin typeface="+mn-lt"/>
              </a:rPr>
              <a:t>01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2582657">
            <a:off x="8061724" y="3403864"/>
            <a:ext cx="961542" cy="1714532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2" name="Google Shape;1552;p39"/>
          <p:cNvSpPr/>
          <p:nvPr/>
        </p:nvSpPr>
        <p:spPr>
          <a:xfrm rot="1701538">
            <a:off x="393746" y="3972754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742526" y="4288044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3" grpId="0"/>
      <p:bldP spid="14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541264" y="739593"/>
                <a:ext cx="2231136" cy="3710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264" y="739593"/>
                <a:ext cx="2231136" cy="37106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847" y="1633224"/>
            <a:ext cx="3513681" cy="2188967"/>
          </a:xfrm>
          <a:prstGeom prst="rect">
            <a:avLst/>
          </a:prstGeom>
        </p:spPr>
      </p:pic>
      <p:sp>
        <p:nvSpPr>
          <p:cNvPr id="18" name="Google Shape;1913;p42"/>
          <p:cNvSpPr/>
          <p:nvPr/>
        </p:nvSpPr>
        <p:spPr>
          <a:xfrm rot="2165">
            <a:off x="710964" y="652521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25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2983" y="558786"/>
            <a:ext cx="2221403" cy="27787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259" y="389037"/>
            <a:ext cx="47000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otum" panose="020B0600000101010101" pitchFamily="34" charset="-127"/>
                <a:cs typeface="Times New Roman" panose="02020603050405020304" pitchFamily="18" charset="0"/>
                <a:sym typeface="Arial"/>
              </a:rPr>
              <a:t>b)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919472" y="558786"/>
                <a:ext cx="3429000" cy="3964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có: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472" y="558786"/>
                <a:ext cx="3429000" cy="3964675"/>
              </a:xfrm>
              <a:prstGeom prst="rect">
                <a:avLst/>
              </a:prstGeom>
              <a:blipFill>
                <a:blip r:embed="rId5"/>
                <a:stretch>
                  <a:fillRect l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33259" y="3571157"/>
                <a:ext cx="352089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9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 </a:t>
                </a:r>
                <a:r>
                  <a:rPr lang="vi-VN" sz="19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 định lí Pythagore tính được cạnh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19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59" y="3571157"/>
                <a:ext cx="3520893" cy="923330"/>
              </a:xfrm>
              <a:prstGeom prst="rect">
                <a:avLst/>
              </a:prstGeom>
              <a:blipFill>
                <a:blip r:embed="rId6"/>
                <a:stretch>
                  <a:fillRect l="-1733" r="-1560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00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31;p61"/>
          <p:cNvSpPr txBox="1"/>
          <p:nvPr/>
        </p:nvSpPr>
        <p:spPr>
          <a:xfrm flipH="1">
            <a:off x="829916" y="463143"/>
            <a:ext cx="2580795" cy="429196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19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4.5 </a:t>
            </a: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9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19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19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15125" y="1042205"/>
                <a:ext cx="3239450" cy="3556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a) Viết </a:t>
                </a:r>
                <a:r>
                  <a:rPr kumimoji="0" lang="en-US" alt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các tỉ số lượng giác sau thành tỉ số lượng giác của các góc nhỏ hơn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Open Sans"/>
                        <a:cs typeface="+mn-cs"/>
                        <a:sym typeface="Arial"/>
                      </a:rPr>
                      <m:t>45</m:t>
                    </m:r>
                    <m:r>
                      <a:rPr kumimoji="0" lang="en-US" alt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°</m:t>
                    </m:r>
                  </m:oMath>
                </a14:m>
                <a:r>
                  <a:rPr kumimoji="0" lang="en-US" alt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.</a:t>
                </a:r>
                <a:endParaRPr kumimoji="0" lang="en-US" alt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cs typeface="Arial"/>
                  <a:sym typeface="Arial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55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 </m:t>
                      </m:r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62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</m:oMath>
                  </m:oMathPara>
                </a14:m>
                <a:endParaRPr kumimoji="0" lang="en-US" sz="19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57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9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64</m:t>
                          </m:r>
                          <m: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kumimoji="0" lang="en-US" alt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cs typeface="Arial"/>
                  <a:sym typeface="Arial"/>
                </a:endParaRPr>
              </a:p>
              <a:p>
                <a:pPr lvl="0" algn="just" defTabSz="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b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) 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í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nh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  <m:f>
                        <m:fPr>
                          <m:ctrlPr>
                            <a:rPr lang="en-US" altLang="en-US" sz="1900" kern="1200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  <m:r>
                        <a:rPr lang="en-US" altLang="en-US" sz="1900" b="0" i="1" kern="1200" noProof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en-US" sz="1900" b="0" i="1" kern="1200" noProof="0" smtClean="0">
                  <a:latin typeface="Cambria Math" panose="02040503050406030204" pitchFamily="18" charset="0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1900" b="0" i="0" kern="1200" noProof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m:rPr>
                          <m:sty m:val="p"/>
                        </m:rP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cot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kumimoji="0" lang="vi-VN" altLang="en-US" sz="19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sym typeface="Arial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25" y="1042205"/>
                <a:ext cx="3239450" cy="3556871"/>
              </a:xfrm>
              <a:prstGeom prst="rect">
                <a:avLst/>
              </a:prstGeom>
              <a:blipFill>
                <a:blip r:embed="rId3"/>
                <a:stretch>
                  <a:fillRect l="-1692" r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36008" y="1719075"/>
                <a:ext cx="4069080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endParaRPr lang="en-US" sz="19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62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57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64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26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008" y="1719075"/>
                <a:ext cx="4069080" cy="1353897"/>
              </a:xfrm>
              <a:prstGeom prst="rect">
                <a:avLst/>
              </a:prstGeom>
              <a:blipFill>
                <a:blip r:embed="rId4"/>
                <a:stretch>
                  <a:fillRect l="-14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913;p42"/>
          <p:cNvSpPr/>
          <p:nvPr/>
        </p:nvSpPr>
        <p:spPr>
          <a:xfrm rot="2165">
            <a:off x="6209926" y="104249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36008" y="3149311"/>
                <a:ext cx="2541337" cy="15229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1900" kern="1200" smtClean="0">
                          <a:latin typeface="Arial" panose="020B0604020202020204" pitchFamily="34" charset="0"/>
                          <a:ea typeface="Open Sans"/>
                        </a:rPr>
                        <m:t>b</m:t>
                      </m:r>
                      <m:r>
                        <m:rPr>
                          <m:nor/>
                        </m:rPr>
                        <a:rPr lang="en-US" altLang="en-US" sz="1900" kern="1200" smtClean="0">
                          <a:latin typeface="Arial" panose="020B0604020202020204" pitchFamily="34" charset="0"/>
                          <a:ea typeface="Open Sans"/>
                        </a:rPr>
                        <m:t>)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cot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65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 b="0" i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34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56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008" y="3149311"/>
                <a:ext cx="2541337" cy="15229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331;p61"/>
          <p:cNvSpPr txBox="1"/>
          <p:nvPr/>
        </p:nvSpPr>
        <p:spPr>
          <a:xfrm flipH="1">
            <a:off x="903066" y="558834"/>
            <a:ext cx="2845973" cy="492726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4.6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8187" y="1374146"/>
            <a:ext cx="6949337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sym typeface="Arial"/>
              </a:rPr>
              <a:t>Dùng</a:t>
            </a:r>
            <a:r>
              <a:rPr kumimoji="0" lang="en-US" altLang="en-US" sz="20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sym typeface="Arial"/>
              </a:rPr>
              <a:t> MTCT, tính (làm tròn đến chữ số thập phân thứ ba):</a:t>
            </a:r>
            <a:endParaRPr kumimoji="0" lang="vi-VN" altLang="en-US" sz="20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207008" y="2000813"/>
                <a:ext cx="4572000" cy="2092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2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08" y="2000813"/>
                <a:ext cx="4572000" cy="2092881"/>
              </a:xfrm>
              <a:prstGeom prst="rect">
                <a:avLst/>
              </a:prstGeom>
              <a:blipFill>
                <a:blip r:embed="rId3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221224" y="2000813"/>
                <a:ext cx="4572000" cy="2092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224" y="2000813"/>
                <a:ext cx="4572000" cy="2092881"/>
              </a:xfrm>
              <a:prstGeom prst="rect">
                <a:avLst/>
              </a:prstGeom>
              <a:blipFill>
                <a:blip r:embed="rId4"/>
                <a:stretch>
                  <a:fillRect l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777125" y="2453991"/>
                <a:ext cx="11391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≈0,645</m:t>
                    </m:r>
                  </m:oMath>
                </a14:m>
                <a:r>
                  <a:rPr lang="vi-VN" sz="20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125" y="2453991"/>
                <a:ext cx="113915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777125" y="3074580"/>
                <a:ext cx="1139158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≈0,603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125" y="3074580"/>
                <a:ext cx="1139158" cy="10926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809629" y="2453991"/>
                <a:ext cx="11391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≈2,014</m:t>
                    </m:r>
                  </m:oMath>
                </a14:m>
                <a:r>
                  <a:rPr lang="vi-VN" sz="20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629" y="2453991"/>
                <a:ext cx="113915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779546" y="3065436"/>
                <a:ext cx="1139158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116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546" y="3065436"/>
                <a:ext cx="1139158" cy="10926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3331;p61"/>
          <p:cNvSpPr txBox="1"/>
          <p:nvPr/>
        </p:nvSpPr>
        <p:spPr>
          <a:xfrm flipH="1">
            <a:off x="3193662" y="517554"/>
            <a:ext cx="2845973" cy="570581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4.7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/>
              <p:cNvSpPr txBox="1"/>
              <p:nvPr/>
            </p:nvSpPr>
            <p:spPr>
              <a:xfrm>
                <a:off x="592221" y="1291255"/>
                <a:ext cx="80488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Dùng</a:t>
                </a:r>
                <a:r>
                  <a:rPr kumimoji="0" lang="en-US" altLang="en-US" sz="2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 MTCT, tìm số đo của góc nhọn </a:t>
                </a:r>
                <a14:m>
                  <m:oMath xmlns:m="http://schemas.openxmlformats.org/officeDocument/2006/math">
                    <m:r>
                      <a:rPr kumimoji="0" lang="en-US" alt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Open Sans"/>
                        <a:sym typeface="Arial"/>
                      </a:rPr>
                      <m:t>𝑥</m:t>
                    </m:r>
                  </m:oMath>
                </a14:m>
                <a:r>
                  <a:rPr kumimoji="0" lang="en-US" altLang="en-US" sz="2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 (làm tròn đến phút), biết rằng</a:t>
                </a:r>
                <a:endParaRPr kumimoji="0" lang="vi-VN" altLang="en-US" sz="20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sym typeface="Arial"/>
                </a:endParaRPr>
              </a:p>
            </p:txBody>
          </p:sp>
        </mc:Choice>
        <mc:Fallback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1" y="1291255"/>
                <a:ext cx="8048859" cy="553998"/>
              </a:xfrm>
              <a:prstGeom prst="rect">
                <a:avLst/>
              </a:prstGeom>
              <a:blipFill>
                <a:blip r:embed="rId3"/>
                <a:stretch>
                  <a:fillRect l="-757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/>
              <p:cNvSpPr/>
              <p:nvPr/>
            </p:nvSpPr>
            <p:spPr>
              <a:xfrm>
                <a:off x="1216152" y="1753925"/>
                <a:ext cx="4572000" cy="20743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2368</m:t>
                        </m:r>
                      </m:e>
                    </m:func>
                  </m:oMath>
                </a14:m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2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6224</m:t>
                        </m:r>
                      </m:e>
                    </m:func>
                  </m:oMath>
                </a14:m>
                <a:endParaRPr lang="en-US" sz="2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152" y="1753925"/>
                <a:ext cx="4572000" cy="2074350"/>
              </a:xfrm>
              <a:prstGeom prst="rect">
                <a:avLst/>
              </a:prstGeom>
              <a:blipFill>
                <a:blip r:embed="rId4"/>
                <a:stretch>
                  <a:fillRect l="-1467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Rectangle 78"/>
              <p:cNvSpPr/>
              <p:nvPr/>
            </p:nvSpPr>
            <p:spPr>
              <a:xfrm>
                <a:off x="5230368" y="1753925"/>
                <a:ext cx="4572000" cy="20743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236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154</m:t>
                        </m:r>
                      </m:e>
                    </m:func>
                  </m:oMath>
                </a14:m>
                <a:endParaRPr lang="en-US" sz="2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368" y="1753925"/>
                <a:ext cx="4572000" cy="2074350"/>
              </a:xfrm>
              <a:prstGeom prst="rect">
                <a:avLst/>
              </a:prstGeom>
              <a:blipFill>
                <a:blip r:embed="rId5"/>
                <a:stretch>
                  <a:fillRect l="-1333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91084" y="2710470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84" y="2710470"/>
                <a:ext cx="177612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Rectangle 80"/>
              <p:cNvSpPr/>
              <p:nvPr/>
            </p:nvSpPr>
            <p:spPr>
              <a:xfrm>
                <a:off x="1591083" y="3932375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30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83" y="3932375"/>
                <a:ext cx="177612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Rectangle 83"/>
              <p:cNvSpPr/>
              <p:nvPr/>
            </p:nvSpPr>
            <p:spPr>
              <a:xfrm>
                <a:off x="5557360" y="2710470"/>
                <a:ext cx="16334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360" y="2710470"/>
                <a:ext cx="163345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Rectangle 84"/>
              <p:cNvSpPr/>
              <p:nvPr/>
            </p:nvSpPr>
            <p:spPr>
              <a:xfrm>
                <a:off x="5557359" y="3932375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54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359" y="3932375"/>
                <a:ext cx="17761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/>
      <p:bldP spid="78" grpId="0"/>
      <p:bldP spid="79" grpId="0"/>
      <p:bldP spid="4" grpId="0"/>
      <p:bldP spid="81" grpId="0"/>
      <p:bldP spid="84" grpId="0"/>
      <p:bldP spid="8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Google Shape;2002;p50"/>
          <p:cNvGrpSpPr/>
          <p:nvPr/>
        </p:nvGrpSpPr>
        <p:grpSpPr>
          <a:xfrm rot="-996566">
            <a:off x="7461141" y="4150420"/>
            <a:ext cx="1231690" cy="709534"/>
            <a:chOff x="7008442" y="6231192"/>
            <a:chExt cx="1035004" cy="611001"/>
          </a:xfrm>
        </p:grpSpPr>
        <p:sp>
          <p:nvSpPr>
            <p:cNvPr id="2003" name="Google Shape;2003;p5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5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5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5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5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5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5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5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5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5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5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5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5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3" name="Google Shape;2053;p50"/>
          <p:cNvGrpSpPr/>
          <p:nvPr/>
        </p:nvGrpSpPr>
        <p:grpSpPr>
          <a:xfrm rot="3776744">
            <a:off x="40986" y="3757146"/>
            <a:ext cx="2003546" cy="430052"/>
            <a:chOff x="7017251" y="5781017"/>
            <a:chExt cx="1017558" cy="259118"/>
          </a:xfrm>
        </p:grpSpPr>
        <p:sp>
          <p:nvSpPr>
            <p:cNvPr id="2054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26;p36"/>
          <p:cNvSpPr txBox="1">
            <a:spLocks noGrp="1"/>
          </p:cNvSpPr>
          <p:nvPr>
            <p:ph type="title"/>
          </p:nvPr>
        </p:nvSpPr>
        <p:spPr>
          <a:xfrm>
            <a:off x="1147428" y="595813"/>
            <a:ext cx="685319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>
                <a:solidFill>
                  <a:srgbClr val="C00000"/>
                </a:solidFill>
                <a:latin typeface="+mj-lt"/>
              </a:rPr>
              <a:t>VẬN DỤNG</a:t>
            </a:r>
            <a:endParaRPr sz="7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5" name="Freeform 14"/>
          <p:cNvSpPr/>
          <p:nvPr/>
        </p:nvSpPr>
        <p:spPr>
          <a:xfrm>
            <a:off x="3723391" y="2909757"/>
            <a:ext cx="1648595" cy="19469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2" y="0"/>
                </a:lnTo>
                <a:lnTo>
                  <a:pt x="5894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757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47621" y="349897"/>
            <a:ext cx="7648758" cy="992066"/>
            <a:chOff x="624615" y="859679"/>
            <a:chExt cx="15297516" cy="1984132"/>
          </a:xfrm>
        </p:grpSpPr>
        <p:sp>
          <p:nvSpPr>
            <p:cNvPr id="26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4.2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/>
                <p:cNvSpPr/>
                <p:nvPr/>
              </p:nvSpPr>
              <p:spPr>
                <a:xfrm>
                  <a:off x="624615" y="859679"/>
                  <a:ext cx="15297516" cy="19841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6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tam giác vuông có một góc nhọn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60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cạnh kề với góc</a:t>
                  </a:r>
                  <a:r>
                    <a:rPr lang="en-US" altLang="en-US" sz="1900" kern="1200">
                      <a:ea typeface="Open Sans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1900" i="1" kern="1200">
                          <a:latin typeface="Cambria Math" panose="02040503050406030204" pitchFamily="18" charset="0"/>
                          <a:ea typeface="Open Sans"/>
                        </a:rPr>
                        <m:t>60</m:t>
                      </m:r>
                      <m:r>
                        <a:rPr lang="en-US" altLang="en-US" sz="1900" i="1" kern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</m:t>
                      </m:r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𝑐𝑚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Hãy tính cạnh đối của góc này.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15" y="859679"/>
                  <a:ext cx="15297516" cy="1984132"/>
                </a:xfrm>
                <a:prstGeom prst="rect">
                  <a:avLst/>
                </a:prstGeom>
                <a:blipFill>
                  <a:blip r:embed="rId3"/>
                  <a:stretch>
                    <a:fillRect l="-797" r="-718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Google Shape;1913;p42"/>
          <p:cNvSpPr/>
          <p:nvPr/>
        </p:nvSpPr>
        <p:spPr>
          <a:xfrm rot="2165">
            <a:off x="848323" y="1566921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9969" y="1642004"/>
            <a:ext cx="2066544" cy="30260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952153" y="1902698"/>
                <a:ext cx="3590530" cy="2439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9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153" y="1902698"/>
                <a:ext cx="3590530" cy="2439194"/>
              </a:xfrm>
              <a:prstGeom prst="rect">
                <a:avLst/>
              </a:prstGeom>
              <a:blipFill>
                <a:blip r:embed="rId6"/>
                <a:stretch>
                  <a:fillRect l="-1528" b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47621" y="297241"/>
            <a:ext cx="7648758" cy="1539652"/>
            <a:chOff x="661191" y="845807"/>
            <a:chExt cx="15297516" cy="3079304"/>
          </a:xfrm>
        </p:grpSpPr>
        <p:sp>
          <p:nvSpPr>
            <p:cNvPr id="6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4.3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661191" y="845807"/>
                  <a:ext cx="15297516" cy="30793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6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tam giác vuông có một góc nhọn bằng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30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cạnh đối với góc này bằng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5</m:t>
                      </m:r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𝑐𝑚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Tính độ dài cạnh huyền của tam giác.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91" y="845807"/>
                  <a:ext cx="15297516" cy="3079304"/>
                </a:xfrm>
                <a:prstGeom prst="rect">
                  <a:avLst/>
                </a:prstGeom>
                <a:blipFill>
                  <a:blip r:embed="rId3"/>
                  <a:stretch>
                    <a:fillRect l="-797" r="-718" b="-19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Google Shape;1913;p42"/>
          <p:cNvSpPr/>
          <p:nvPr/>
        </p:nvSpPr>
        <p:spPr>
          <a:xfrm rot="2165">
            <a:off x="830034" y="2004597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992" y="1901989"/>
            <a:ext cx="1801368" cy="27783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5113683" y="1901989"/>
                <a:ext cx="3282696" cy="27783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19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683" y="1901989"/>
                <a:ext cx="3282696" cy="2778389"/>
              </a:xfrm>
              <a:prstGeom prst="rect">
                <a:avLst/>
              </a:prstGeom>
              <a:blipFill>
                <a:blip r:embed="rId6"/>
                <a:stretch>
                  <a:fillRect l="-1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8477" y="288097"/>
            <a:ext cx="7648758" cy="1395190"/>
            <a:chOff x="642903" y="827519"/>
            <a:chExt cx="15297516" cy="2790380"/>
          </a:xfrm>
        </p:grpSpPr>
        <p:sp>
          <p:nvSpPr>
            <p:cNvPr id="7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4.4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642903" y="827519"/>
                  <a:ext cx="15297516" cy="27903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hình chữ nhật có chiều dài và chiều rộng lần lượt là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en-US" sz="1900" i="1" kern="1200" smtClean="0"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lang="en-US" altLang="en-US" sz="1900" b="0" i="1" kern="1200" smtClean="0"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Tính góc giữa đường chéo và cạnh ngắn hơn của hình chữ nhật (sử dụng bảng giá trị lượng giác trang 69).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03" y="827519"/>
                  <a:ext cx="15297516" cy="2790380"/>
                </a:xfrm>
                <a:prstGeom prst="rect">
                  <a:avLst/>
                </a:prstGeom>
                <a:blipFill>
                  <a:blip r:embed="rId3"/>
                  <a:stretch>
                    <a:fillRect l="-717" r="-717" b="-65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Google Shape;1913;p42"/>
          <p:cNvSpPr/>
          <p:nvPr/>
        </p:nvSpPr>
        <p:spPr>
          <a:xfrm rot="2165">
            <a:off x="830035" y="1894918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469" y="2545868"/>
            <a:ext cx="3124323" cy="20133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266944" y="2179891"/>
                <a:ext cx="3017520" cy="237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𝐴𝐶𝐵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9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944" y="2179891"/>
                <a:ext cx="3017520" cy="2370136"/>
              </a:xfrm>
              <a:prstGeom prst="rect">
                <a:avLst/>
              </a:prstGeom>
              <a:blipFill>
                <a:blip r:embed="rId6"/>
                <a:stretch>
                  <a:fillRect l="-1818" b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" name="Google Shape;2795;p70"/>
          <p:cNvGrpSpPr/>
          <p:nvPr/>
        </p:nvGrpSpPr>
        <p:grpSpPr>
          <a:xfrm rot="1678096">
            <a:off x="-273365" y="3210545"/>
            <a:ext cx="1391243" cy="2002284"/>
            <a:chOff x="1453700" y="851050"/>
            <a:chExt cx="700525" cy="1008250"/>
          </a:xfrm>
        </p:grpSpPr>
        <p:sp>
          <p:nvSpPr>
            <p:cNvPr id="2796" name="Google Shape;2796;p70"/>
            <p:cNvSpPr/>
            <p:nvPr/>
          </p:nvSpPr>
          <p:spPr>
            <a:xfrm>
              <a:off x="1453700" y="887750"/>
              <a:ext cx="700525" cy="969875"/>
            </a:xfrm>
            <a:custGeom>
              <a:avLst/>
              <a:gdLst/>
              <a:ahLst/>
              <a:cxnLst/>
              <a:rect l="l" t="t" r="r" b="b"/>
              <a:pathLst>
                <a:path w="28021" h="38795" extrusionOk="0">
                  <a:moveTo>
                    <a:pt x="1" y="0"/>
                  </a:moveTo>
                  <a:lnTo>
                    <a:pt x="1" y="38795"/>
                  </a:lnTo>
                  <a:lnTo>
                    <a:pt x="28021" y="38795"/>
                  </a:lnTo>
                  <a:lnTo>
                    <a:pt x="28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0"/>
            <p:cNvSpPr/>
            <p:nvPr/>
          </p:nvSpPr>
          <p:spPr>
            <a:xfrm>
              <a:off x="1557950" y="1112900"/>
              <a:ext cx="489550" cy="284400"/>
            </a:xfrm>
            <a:custGeom>
              <a:avLst/>
              <a:gdLst/>
              <a:ahLst/>
              <a:cxnLst/>
              <a:rect l="l" t="t" r="r" b="b"/>
              <a:pathLst>
                <a:path w="19582" h="11376" extrusionOk="0">
                  <a:moveTo>
                    <a:pt x="1" y="1"/>
                  </a:moveTo>
                  <a:lnTo>
                    <a:pt x="1" y="11376"/>
                  </a:lnTo>
                  <a:lnTo>
                    <a:pt x="19581" y="11376"/>
                  </a:lnTo>
                  <a:lnTo>
                    <a:pt x="195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0"/>
            <p:cNvSpPr/>
            <p:nvPr/>
          </p:nvSpPr>
          <p:spPr>
            <a:xfrm>
              <a:off x="1557950" y="1473175"/>
              <a:ext cx="489550" cy="47550"/>
            </a:xfrm>
            <a:custGeom>
              <a:avLst/>
              <a:gdLst/>
              <a:ahLst/>
              <a:cxnLst/>
              <a:rect l="l" t="t" r="r" b="b"/>
              <a:pathLst>
                <a:path w="19582" h="1902" extrusionOk="0">
                  <a:moveTo>
                    <a:pt x="1" y="0"/>
                  </a:moveTo>
                  <a:lnTo>
                    <a:pt x="1" y="1901"/>
                  </a:lnTo>
                  <a:lnTo>
                    <a:pt x="19581" y="1901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0"/>
            <p:cNvSpPr/>
            <p:nvPr/>
          </p:nvSpPr>
          <p:spPr>
            <a:xfrm>
              <a:off x="1557950" y="1567400"/>
              <a:ext cx="489550" cy="46725"/>
            </a:xfrm>
            <a:custGeom>
              <a:avLst/>
              <a:gdLst/>
              <a:ahLst/>
              <a:cxnLst/>
              <a:rect l="l" t="t" r="r" b="b"/>
              <a:pathLst>
                <a:path w="19582" h="1869" extrusionOk="0">
                  <a:moveTo>
                    <a:pt x="1" y="0"/>
                  </a:moveTo>
                  <a:lnTo>
                    <a:pt x="1" y="1868"/>
                  </a:lnTo>
                  <a:lnTo>
                    <a:pt x="19581" y="1868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0"/>
            <p:cNvSpPr/>
            <p:nvPr/>
          </p:nvSpPr>
          <p:spPr>
            <a:xfrm>
              <a:off x="1453700" y="887750"/>
              <a:ext cx="700525" cy="93425"/>
            </a:xfrm>
            <a:custGeom>
              <a:avLst/>
              <a:gdLst/>
              <a:ahLst/>
              <a:cxnLst/>
              <a:rect l="l" t="t" r="r" b="b"/>
              <a:pathLst>
                <a:path w="28021" h="3737" extrusionOk="0">
                  <a:moveTo>
                    <a:pt x="1" y="0"/>
                  </a:moveTo>
                  <a:lnTo>
                    <a:pt x="1" y="3736"/>
                  </a:lnTo>
                  <a:lnTo>
                    <a:pt x="28021" y="3736"/>
                  </a:lnTo>
                  <a:lnTo>
                    <a:pt x="28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0"/>
            <p:cNvSpPr/>
            <p:nvPr/>
          </p:nvSpPr>
          <p:spPr>
            <a:xfrm>
              <a:off x="1453700" y="1752525"/>
              <a:ext cx="105950" cy="106775"/>
            </a:xfrm>
            <a:custGeom>
              <a:avLst/>
              <a:gdLst/>
              <a:ahLst/>
              <a:cxnLst/>
              <a:rect l="l" t="t" r="r" b="b"/>
              <a:pathLst>
                <a:path w="4238" h="4271" extrusionOk="0">
                  <a:moveTo>
                    <a:pt x="1" y="1"/>
                  </a:moveTo>
                  <a:lnTo>
                    <a:pt x="1" y="4270"/>
                  </a:lnTo>
                  <a:lnTo>
                    <a:pt x="4237" y="4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0"/>
            <p:cNvSpPr/>
            <p:nvPr/>
          </p:nvSpPr>
          <p:spPr>
            <a:xfrm>
              <a:off x="2048300" y="1752525"/>
              <a:ext cx="105925" cy="106775"/>
            </a:xfrm>
            <a:custGeom>
              <a:avLst/>
              <a:gdLst/>
              <a:ahLst/>
              <a:cxnLst/>
              <a:rect l="l" t="t" r="r" b="b"/>
              <a:pathLst>
                <a:path w="4237" h="4271" extrusionOk="0">
                  <a:moveTo>
                    <a:pt x="4237" y="1"/>
                  </a:moveTo>
                  <a:lnTo>
                    <a:pt x="1" y="4270"/>
                  </a:lnTo>
                  <a:lnTo>
                    <a:pt x="4237" y="4270"/>
                  </a:lnTo>
                  <a:lnTo>
                    <a:pt x="42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0"/>
            <p:cNvSpPr/>
            <p:nvPr/>
          </p:nvSpPr>
          <p:spPr>
            <a:xfrm>
              <a:off x="157212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7" y="3703"/>
                    <a:pt x="401" y="3703"/>
                  </a:cubicBezTo>
                  <a:cubicBezTo>
                    <a:pt x="668" y="3703"/>
                    <a:pt x="835" y="3536"/>
                    <a:pt x="835" y="3303"/>
                  </a:cubicBezTo>
                  <a:lnTo>
                    <a:pt x="835" y="434"/>
                  </a:lnTo>
                  <a:cubicBezTo>
                    <a:pt x="835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0"/>
            <p:cNvSpPr/>
            <p:nvPr/>
          </p:nvSpPr>
          <p:spPr>
            <a:xfrm>
              <a:off x="163550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8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8" y="3703"/>
                    <a:pt x="401" y="3703"/>
                  </a:cubicBezTo>
                  <a:cubicBezTo>
                    <a:pt x="668" y="3703"/>
                    <a:pt x="835" y="3536"/>
                    <a:pt x="835" y="3303"/>
                  </a:cubicBezTo>
                  <a:lnTo>
                    <a:pt x="835" y="434"/>
                  </a:lnTo>
                  <a:cubicBezTo>
                    <a:pt x="835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0"/>
            <p:cNvSpPr/>
            <p:nvPr/>
          </p:nvSpPr>
          <p:spPr>
            <a:xfrm>
              <a:off x="169805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7" y="3703"/>
                    <a:pt x="401" y="3703"/>
                  </a:cubicBezTo>
                  <a:cubicBezTo>
                    <a:pt x="668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0"/>
            <p:cNvSpPr/>
            <p:nvPr/>
          </p:nvSpPr>
          <p:spPr>
            <a:xfrm>
              <a:off x="176060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01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0"/>
            <p:cNvSpPr/>
            <p:nvPr/>
          </p:nvSpPr>
          <p:spPr>
            <a:xfrm>
              <a:off x="182397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8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8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0"/>
            <p:cNvSpPr/>
            <p:nvPr/>
          </p:nvSpPr>
          <p:spPr>
            <a:xfrm>
              <a:off x="188652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0"/>
            <p:cNvSpPr/>
            <p:nvPr/>
          </p:nvSpPr>
          <p:spPr>
            <a:xfrm>
              <a:off x="1949075" y="851050"/>
              <a:ext cx="20850" cy="92600"/>
            </a:xfrm>
            <a:custGeom>
              <a:avLst/>
              <a:gdLst/>
              <a:ahLst/>
              <a:cxnLst/>
              <a:rect l="l" t="t" r="r" b="b"/>
              <a:pathLst>
                <a:path w="834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0"/>
            <p:cNvSpPr/>
            <p:nvPr/>
          </p:nvSpPr>
          <p:spPr>
            <a:xfrm>
              <a:off x="201245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911;p39"/>
          <p:cNvSpPr txBox="1">
            <a:spLocks noGrp="1"/>
          </p:cNvSpPr>
          <p:nvPr>
            <p:ph type="title"/>
          </p:nvPr>
        </p:nvSpPr>
        <p:spPr>
          <a:xfrm>
            <a:off x="1991080" y="593449"/>
            <a:ext cx="5197064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3600">
                <a:solidFill>
                  <a:srgbClr val="D84444"/>
                </a:solidFill>
                <a:latin typeface="+mn-lt"/>
              </a:rPr>
              <a:t>HƯỚNG DẪN VỀ NHÀ</a:t>
            </a:r>
            <a:endParaRPr lang="vi-VN" sz="3600" dirty="0">
              <a:solidFill>
                <a:srgbClr val="D84444"/>
              </a:solidFill>
              <a:latin typeface="+mn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54852" y="1556783"/>
            <a:ext cx="3838711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Ôn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tập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kiến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thức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học.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654852" y="2392342"/>
            <a:ext cx="507129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</a:t>
            </a:r>
            <a:r>
              <a:rPr kumimoji="0" lang="vi-VN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SBT</a:t>
            </a: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654852" y="3227901"/>
            <a:ext cx="67661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100" b="1" i="1" kern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2: Một số hệ thức giữa cạnh, góc trong tam giác vuông và </a:t>
            </a:r>
            <a:r>
              <a:rPr lang="en-US" sz="2100" b="1" i="1" kern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 </a:t>
            </a:r>
            <a:r>
              <a:rPr lang="en-US" sz="2100" b="1" i="1" kern="1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07003" y="548388"/>
            <a:ext cx="367416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Cho tam giác ABC vuông tại A. Xét góc nhọn B. Cạnh AC gọi là cạnh đối của góc B, cạnh AB gọi là cạnh kề của góc B (H.4.2)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374208" y="548388"/>
            <a:ext cx="2501161" cy="3546372"/>
            <a:chOff x="5236893" y="460923"/>
            <a:chExt cx="2501161" cy="3546372"/>
          </a:xfrm>
        </p:grpSpPr>
        <p:sp>
          <p:nvSpPr>
            <p:cNvPr id="24" name="Rectangle 23"/>
            <p:cNvSpPr/>
            <p:nvPr/>
          </p:nvSpPr>
          <p:spPr>
            <a:xfrm>
              <a:off x="7147462" y="3411109"/>
              <a:ext cx="175689" cy="16368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 flipH="1">
              <a:off x="5613621" y="830255"/>
              <a:ext cx="1709530" cy="2744540"/>
            </a:xfrm>
            <a:prstGeom prst="rtTriangle">
              <a:avLst/>
            </a:prstGeom>
            <a:noFill/>
            <a:ln w="28575">
              <a:solidFill>
                <a:srgbClr val="9A7A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99499" y="3316975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236893" y="3316975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147462" y="460923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6575556" y="2002766"/>
              <a:ext cx="1986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của góc B 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22305" y="3668741"/>
              <a:ext cx="19303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kề của góc B 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rot="18165052">
              <a:off x="5561207" y="2002766"/>
              <a:ext cx="12442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huyền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287195" y="4188706"/>
            <a:ext cx="675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9A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H.4.2</a:t>
            </a:r>
            <a:endParaRPr lang="en-US" sz="1600">
              <a:solidFill>
                <a:srgbClr val="9A7A76"/>
              </a:solidFill>
            </a:endParaRPr>
          </a:p>
        </p:txBody>
      </p:sp>
      <p:sp>
        <p:nvSpPr>
          <p:cNvPr id="28" name="Arc 27"/>
          <p:cNvSpPr/>
          <p:nvPr/>
        </p:nvSpPr>
        <p:spPr>
          <a:xfrm>
            <a:off x="5735034" y="3420086"/>
            <a:ext cx="363473" cy="475797"/>
          </a:xfrm>
          <a:prstGeom prst="arc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759" y="3657984"/>
            <a:ext cx="790652" cy="918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7" grpId="0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1" name="Google Shape;2671;p69"/>
          <p:cNvGrpSpPr/>
          <p:nvPr/>
        </p:nvGrpSpPr>
        <p:grpSpPr>
          <a:xfrm rot="-1450910">
            <a:off x="6907575" y="3900641"/>
            <a:ext cx="1486144" cy="1751356"/>
            <a:chOff x="8034810" y="4372104"/>
            <a:chExt cx="567728" cy="669043"/>
          </a:xfrm>
        </p:grpSpPr>
        <p:sp>
          <p:nvSpPr>
            <p:cNvPr id="2672" name="Google Shape;2672;p69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73" name="Google Shape;2673;p69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2674" name="Google Shape;2674;p69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5" name="Google Shape;2675;p69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6" name="Google Shape;2676;p69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7" name="Google Shape;2677;p69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8" name="Google Shape;2678;p69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9" name="Google Shape;2679;p69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0" name="Google Shape;2680;p69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1" name="Google Shape;2681;p69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2" name="Google Shape;2682;p69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69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4" name="Google Shape;2684;p69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5" name="Google Shape;2685;p69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1" name="Google Shape;2751;p69"/>
          <p:cNvGrpSpPr/>
          <p:nvPr/>
        </p:nvGrpSpPr>
        <p:grpSpPr>
          <a:xfrm rot="2021523">
            <a:off x="8002035" y="-399681"/>
            <a:ext cx="305506" cy="2239206"/>
            <a:chOff x="4265846" y="1371340"/>
            <a:chExt cx="126709" cy="928680"/>
          </a:xfrm>
        </p:grpSpPr>
        <p:sp>
          <p:nvSpPr>
            <p:cNvPr id="2752" name="Google Shape;2752;p69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69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9" name="Google Shape;2759;p69"/>
          <p:cNvGrpSpPr/>
          <p:nvPr/>
        </p:nvGrpSpPr>
        <p:grpSpPr>
          <a:xfrm rot="-763439" flipH="1">
            <a:off x="3595508" y="4218226"/>
            <a:ext cx="1651320" cy="1610454"/>
            <a:chOff x="1825325" y="2131820"/>
            <a:chExt cx="1134823" cy="1106813"/>
          </a:xfrm>
        </p:grpSpPr>
        <p:sp>
          <p:nvSpPr>
            <p:cNvPr id="2760" name="Google Shape;2760;p69"/>
            <p:cNvSpPr/>
            <p:nvPr/>
          </p:nvSpPr>
          <p:spPr>
            <a:xfrm>
              <a:off x="2202746" y="2480281"/>
              <a:ext cx="365875" cy="381508"/>
            </a:xfrm>
            <a:custGeom>
              <a:avLst/>
              <a:gdLst/>
              <a:ahLst/>
              <a:cxnLst/>
              <a:rect l="l" t="t" r="r" b="b"/>
              <a:pathLst>
                <a:path w="365875" h="381508" extrusionOk="0">
                  <a:moveTo>
                    <a:pt x="365875" y="0"/>
                  </a:moveTo>
                  <a:lnTo>
                    <a:pt x="0" y="381509"/>
                  </a:lnTo>
                </a:path>
              </a:pathLst>
            </a:custGeom>
            <a:noFill/>
            <a:ln w="1510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2023177" y="2290433"/>
              <a:ext cx="884975" cy="500876"/>
            </a:xfrm>
            <a:custGeom>
              <a:avLst/>
              <a:gdLst/>
              <a:ahLst/>
              <a:cxnLst/>
              <a:rect l="l" t="t" r="r" b="b"/>
              <a:pathLst>
                <a:path w="884975" h="500876" extrusionOk="0">
                  <a:moveTo>
                    <a:pt x="31612" y="0"/>
                  </a:moveTo>
                  <a:lnTo>
                    <a:pt x="804476" y="408111"/>
                  </a:lnTo>
                  <a:lnTo>
                    <a:pt x="884976" y="474273"/>
                  </a:lnTo>
                  <a:lnTo>
                    <a:pt x="872538" y="500876"/>
                  </a:lnTo>
                  <a:lnTo>
                    <a:pt x="0" y="32994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2790344" y="2688788"/>
              <a:ext cx="71768" cy="71768"/>
            </a:xfrm>
            <a:custGeom>
              <a:avLst/>
              <a:gdLst/>
              <a:ahLst/>
              <a:cxnLst/>
              <a:rect l="l" t="t" r="r" b="b"/>
              <a:pathLst>
                <a:path w="71768" h="71768" extrusionOk="0">
                  <a:moveTo>
                    <a:pt x="11052" y="61753"/>
                  </a:moveTo>
                  <a:cubicBezTo>
                    <a:pt x="-3286" y="48020"/>
                    <a:pt x="-3718" y="25304"/>
                    <a:pt x="10016" y="11052"/>
                  </a:cubicBezTo>
                  <a:cubicBezTo>
                    <a:pt x="23749" y="-3286"/>
                    <a:pt x="46465" y="-3718"/>
                    <a:pt x="60716" y="10016"/>
                  </a:cubicBezTo>
                  <a:cubicBezTo>
                    <a:pt x="75054" y="23749"/>
                    <a:pt x="75486" y="46465"/>
                    <a:pt x="61753" y="60716"/>
                  </a:cubicBezTo>
                  <a:cubicBezTo>
                    <a:pt x="48020" y="75054"/>
                    <a:pt x="25304" y="75486"/>
                    <a:pt x="11052" y="617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2899342" y="2774812"/>
              <a:ext cx="60806" cy="47505"/>
            </a:xfrm>
            <a:custGeom>
              <a:avLst/>
              <a:gdLst/>
              <a:ahLst/>
              <a:cxnLst/>
              <a:rect l="l" t="t" r="r" b="b"/>
              <a:pathLst>
                <a:path w="60806" h="47505" extrusionOk="0">
                  <a:moveTo>
                    <a:pt x="0" y="8637"/>
                  </a:moveTo>
                  <a:lnTo>
                    <a:pt x="60807" y="47505"/>
                  </a:lnTo>
                  <a:lnTo>
                    <a:pt x="4060" y="0"/>
                  </a:lnTo>
                  <a:lnTo>
                    <a:pt x="0" y="86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1991564" y="2323428"/>
              <a:ext cx="535684" cy="865714"/>
            </a:xfrm>
            <a:custGeom>
              <a:avLst/>
              <a:gdLst/>
              <a:ahLst/>
              <a:cxnLst/>
              <a:rect l="l" t="t" r="r" b="b"/>
              <a:pathLst>
                <a:path w="535684" h="865714" extrusionOk="0">
                  <a:moveTo>
                    <a:pt x="0" y="32994"/>
                  </a:moveTo>
                  <a:lnTo>
                    <a:pt x="440156" y="788065"/>
                  </a:lnTo>
                  <a:lnTo>
                    <a:pt x="509599" y="865715"/>
                  </a:lnTo>
                  <a:lnTo>
                    <a:pt x="535684" y="852154"/>
                  </a:lnTo>
                  <a:lnTo>
                    <a:pt x="31612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2421909" y="3073092"/>
              <a:ext cx="71705" cy="71705"/>
            </a:xfrm>
            <a:custGeom>
              <a:avLst/>
              <a:gdLst/>
              <a:ahLst/>
              <a:cxnLst/>
              <a:rect l="l" t="t" r="r" b="b"/>
              <a:pathLst>
                <a:path w="71705" h="71705" extrusionOk="0">
                  <a:moveTo>
                    <a:pt x="60685" y="9984"/>
                  </a:moveTo>
                  <a:cubicBezTo>
                    <a:pt x="46347" y="-3749"/>
                    <a:pt x="23717" y="-3231"/>
                    <a:pt x="9984" y="11021"/>
                  </a:cubicBezTo>
                  <a:cubicBezTo>
                    <a:pt x="-3749" y="25359"/>
                    <a:pt x="-3231" y="47988"/>
                    <a:pt x="11021" y="61721"/>
                  </a:cubicBezTo>
                  <a:cubicBezTo>
                    <a:pt x="25358" y="75455"/>
                    <a:pt x="47988" y="74936"/>
                    <a:pt x="61721" y="60685"/>
                  </a:cubicBezTo>
                  <a:cubicBezTo>
                    <a:pt x="75455" y="46347"/>
                    <a:pt x="74937" y="23717"/>
                    <a:pt x="60685" y="9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2511097" y="3179555"/>
              <a:ext cx="49837" cy="59078"/>
            </a:xfrm>
            <a:custGeom>
              <a:avLst/>
              <a:gdLst/>
              <a:ahLst/>
              <a:cxnLst/>
              <a:rect l="l" t="t" r="r" b="b"/>
              <a:pathLst>
                <a:path w="49837" h="59078" extrusionOk="0">
                  <a:moveTo>
                    <a:pt x="8464" y="0"/>
                  </a:moveTo>
                  <a:lnTo>
                    <a:pt x="49837" y="59079"/>
                  </a:lnTo>
                  <a:lnTo>
                    <a:pt x="0" y="4405"/>
                  </a:lnTo>
                  <a:lnTo>
                    <a:pt x="84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1956949" y="2255731"/>
              <a:ext cx="304876" cy="300816"/>
            </a:xfrm>
            <a:custGeom>
              <a:avLst/>
              <a:gdLst/>
              <a:ahLst/>
              <a:cxnLst/>
              <a:rect l="l" t="t" r="r" b="b"/>
              <a:pathLst>
                <a:path w="304876" h="300816" extrusionOk="0">
                  <a:moveTo>
                    <a:pt x="31765" y="177908"/>
                  </a:moveTo>
                  <a:cubicBezTo>
                    <a:pt x="-9348" y="138436"/>
                    <a:pt x="-10730" y="72879"/>
                    <a:pt x="28656" y="31765"/>
                  </a:cubicBezTo>
                  <a:cubicBezTo>
                    <a:pt x="68128" y="-9348"/>
                    <a:pt x="133685" y="-10730"/>
                    <a:pt x="174799" y="28656"/>
                  </a:cubicBezTo>
                  <a:cubicBezTo>
                    <a:pt x="195528" y="48522"/>
                    <a:pt x="206066" y="74952"/>
                    <a:pt x="206498" y="101555"/>
                  </a:cubicBezTo>
                  <a:lnTo>
                    <a:pt x="304876" y="195874"/>
                  </a:lnTo>
                  <a:cubicBezTo>
                    <a:pt x="304876" y="195874"/>
                    <a:pt x="281210" y="247870"/>
                    <a:pt x="268168" y="261431"/>
                  </a:cubicBezTo>
                  <a:cubicBezTo>
                    <a:pt x="255126" y="274991"/>
                    <a:pt x="204252" y="300817"/>
                    <a:pt x="204252" y="300817"/>
                  </a:cubicBezTo>
                  <a:lnTo>
                    <a:pt x="105873" y="206498"/>
                  </a:lnTo>
                  <a:cubicBezTo>
                    <a:pt x="79271" y="207189"/>
                    <a:pt x="52409" y="197688"/>
                    <a:pt x="31679" y="1778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1979562" y="2278345"/>
              <a:ext cx="161423" cy="161423"/>
            </a:xfrm>
            <a:custGeom>
              <a:avLst/>
              <a:gdLst/>
              <a:ahLst/>
              <a:cxnLst/>
              <a:rect l="l" t="t" r="r" b="b"/>
              <a:pathLst>
                <a:path w="161423" h="161423" extrusionOk="0">
                  <a:moveTo>
                    <a:pt x="24872" y="138970"/>
                  </a:moveTo>
                  <a:cubicBezTo>
                    <a:pt x="57002" y="169805"/>
                    <a:pt x="108135" y="168769"/>
                    <a:pt x="138970" y="136552"/>
                  </a:cubicBezTo>
                  <a:cubicBezTo>
                    <a:pt x="169805" y="104334"/>
                    <a:pt x="168769" y="53288"/>
                    <a:pt x="136552" y="22453"/>
                  </a:cubicBezTo>
                  <a:cubicBezTo>
                    <a:pt x="104421" y="-8382"/>
                    <a:pt x="53288" y="-7346"/>
                    <a:pt x="22453" y="24872"/>
                  </a:cubicBezTo>
                  <a:cubicBezTo>
                    <a:pt x="-8382" y="57089"/>
                    <a:pt x="-7346" y="108135"/>
                    <a:pt x="24872" y="1389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69"/>
            <p:cNvSpPr/>
            <p:nvPr/>
          </p:nvSpPr>
          <p:spPr>
            <a:xfrm rot="8027126">
              <a:off x="1874623" y="2129568"/>
              <a:ext cx="63620" cy="163718"/>
            </a:xfrm>
            <a:custGeom>
              <a:avLst/>
              <a:gdLst/>
              <a:ahLst/>
              <a:cxnLst/>
              <a:rect l="l" t="t" r="r" b="b"/>
              <a:pathLst>
                <a:path w="63570" h="163590" extrusionOk="0">
                  <a:moveTo>
                    <a:pt x="0" y="0"/>
                  </a:moveTo>
                  <a:lnTo>
                    <a:pt x="63570" y="0"/>
                  </a:lnTo>
                  <a:lnTo>
                    <a:pt x="63570" y="163590"/>
                  </a:lnTo>
                  <a:lnTo>
                    <a:pt x="0" y="1635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69"/>
            <p:cNvSpPr/>
            <p:nvPr/>
          </p:nvSpPr>
          <p:spPr>
            <a:xfrm rot="8027126">
              <a:off x="1957606" y="2262178"/>
              <a:ext cx="43479" cy="38379"/>
            </a:xfrm>
            <a:custGeom>
              <a:avLst/>
              <a:gdLst/>
              <a:ahLst/>
              <a:cxnLst/>
              <a:rect l="l" t="t" r="r" b="b"/>
              <a:pathLst>
                <a:path w="43445" h="38349" extrusionOk="0">
                  <a:moveTo>
                    <a:pt x="0" y="0"/>
                  </a:moveTo>
                  <a:lnTo>
                    <a:pt x="43446" y="0"/>
                  </a:lnTo>
                  <a:lnTo>
                    <a:pt x="43446" y="38350"/>
                  </a:lnTo>
                  <a:lnTo>
                    <a:pt x="0" y="383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69"/>
            <p:cNvSpPr/>
            <p:nvPr/>
          </p:nvSpPr>
          <p:spPr>
            <a:xfrm rot="8027126">
              <a:off x="2370552" y="2586366"/>
              <a:ext cx="30254" cy="169077"/>
            </a:xfrm>
            <a:custGeom>
              <a:avLst/>
              <a:gdLst/>
              <a:ahLst/>
              <a:cxnLst/>
              <a:rect l="l" t="t" r="r" b="b"/>
              <a:pathLst>
                <a:path w="30230" h="168945" extrusionOk="0">
                  <a:moveTo>
                    <a:pt x="0" y="0"/>
                  </a:moveTo>
                  <a:lnTo>
                    <a:pt x="30230" y="0"/>
                  </a:lnTo>
                  <a:lnTo>
                    <a:pt x="30230" y="168945"/>
                  </a:lnTo>
                  <a:lnTo>
                    <a:pt x="0" y="16894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96112" y="3264408"/>
            <a:ext cx="3630931" cy="941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Google Shape;272;p33"/>
          <p:cNvSpPr txBox="1">
            <a:spLocks/>
          </p:cNvSpPr>
          <p:nvPr/>
        </p:nvSpPr>
        <p:spPr>
          <a:xfrm>
            <a:off x="1189308" y="1308907"/>
            <a:ext cx="6887763" cy="19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 Medium"/>
              <a:buNone/>
              <a:defRPr sz="4500" b="1" i="0" u="none" strike="noStrike" cap="none">
                <a:solidFill>
                  <a:schemeClr val="lt2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ECE4"/>
              </a:buClr>
              <a:buSzPts val="6000"/>
              <a:buFont typeface="Orbitron Medium"/>
              <a:buNone/>
              <a:tabLst/>
              <a:defRPr/>
            </a:pPr>
            <a:r>
              <a:rPr kumimoji="0" lang="vi-VN" sz="4300" b="1" i="0" u="none" strike="noStrike" kern="0" cap="none" spc="0" normalizeH="0" baseline="0" noProof="0">
                <a:ln>
                  <a:noFill/>
                </a:ln>
                <a:solidFill>
                  <a:srgbClr val="00487E"/>
                </a:solidFill>
                <a:effectLst/>
                <a:uLnTx/>
                <a:uFillTx/>
                <a:latin typeface="Arial" panose="020B0604020202020204" pitchFamily="34" charset="0"/>
                <a:cs typeface="Orbitron"/>
                <a:sym typeface="Orbitron"/>
              </a:rPr>
              <a:t>CẢM ƠN CÁC 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ECE4"/>
              </a:buClr>
              <a:buSzPts val="6000"/>
              <a:buFont typeface="Orbitron Medium"/>
              <a:buNone/>
              <a:tabLst/>
              <a:defRPr/>
            </a:pPr>
            <a:r>
              <a:rPr kumimoji="0" lang="vi-VN" sz="4300" b="1" i="0" u="none" strike="noStrike" kern="0" cap="none" spc="0" normalizeH="0" baseline="0" noProof="0">
                <a:ln>
                  <a:noFill/>
                </a:ln>
                <a:solidFill>
                  <a:srgbClr val="00487E"/>
                </a:solidFill>
                <a:effectLst/>
                <a:uLnTx/>
                <a:uFillTx/>
                <a:latin typeface="Arial" panose="020B0604020202020204" pitchFamily="34" charset="0"/>
                <a:cs typeface="Orbitron"/>
                <a:sym typeface="Orbitron"/>
              </a:rPr>
              <a:t>ĐÃ THAM GIA TIẾT HỌC!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8"/>
          <p:cNvGrpSpPr/>
          <p:nvPr/>
        </p:nvGrpSpPr>
        <p:grpSpPr>
          <a:xfrm rot="8827366">
            <a:off x="8440510" y="3481399"/>
            <a:ext cx="680576" cy="236683"/>
            <a:chOff x="2832375" y="669000"/>
            <a:chExt cx="491675" cy="215825"/>
          </a:xfrm>
        </p:grpSpPr>
        <p:sp>
          <p:nvSpPr>
            <p:cNvPr id="1359" name="Google Shape;1359;p38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8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08" y="2167970"/>
            <a:ext cx="653180" cy="913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751" y="547659"/>
            <a:ext cx="3576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Xét góc C của tam giác ABC vuông tại A (H.4.3). Hãy chỉ ra cạnh đối và cạnh kề của góc C.</a:t>
            </a:r>
            <a:endParaRPr lang="en-US" sz="2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625" y="906397"/>
            <a:ext cx="2786375" cy="3436330"/>
          </a:xfrm>
          <a:prstGeom prst="rect">
            <a:avLst/>
          </a:prstGeom>
        </p:spPr>
      </p:pic>
      <p:grpSp>
        <p:nvGrpSpPr>
          <p:cNvPr id="125" name="Google Shape;1576;p40"/>
          <p:cNvGrpSpPr/>
          <p:nvPr/>
        </p:nvGrpSpPr>
        <p:grpSpPr>
          <a:xfrm>
            <a:off x="7749133" y="547659"/>
            <a:ext cx="888547" cy="679278"/>
            <a:chOff x="7746676" y="868788"/>
            <a:chExt cx="888547" cy="679278"/>
          </a:xfrm>
        </p:grpSpPr>
        <p:sp>
          <p:nvSpPr>
            <p:cNvPr id="126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578;p40"/>
            <p:cNvSpPr/>
            <p:nvPr/>
          </p:nvSpPr>
          <p:spPr>
            <a:xfrm rot="-1247444">
              <a:off x="8103015" y="12978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913;p42"/>
          <p:cNvSpPr/>
          <p:nvPr/>
        </p:nvSpPr>
        <p:spPr>
          <a:xfrm rot="2165">
            <a:off x="2040158" y="2787036"/>
            <a:ext cx="1301786" cy="41322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smtClean="0">
                <a:solidFill>
                  <a:schemeClr val="bg1"/>
                </a:solidFill>
              </a:rPr>
              <a:t>Trả lời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2751" y="3500644"/>
            <a:ext cx="3470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Cạnh đối và cạnh kề của góc </a:t>
            </a:r>
            <a:r>
              <a:rPr lang="en-US" sz="2000" smtClean="0"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 C 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lần </a:t>
            </a:r>
            <a:r>
              <a:rPr lang="vi-VN" sz="200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lượt là: </a:t>
            </a:r>
            <a:r>
              <a:rPr lang="en-US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AB 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và</a:t>
            </a:r>
            <a:r>
              <a:rPr lang="en-US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 AC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.</a:t>
            </a:r>
            <a:endParaRPr lang="en-US" sz="200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818238" y="4104969"/>
            <a:ext cx="888547" cy="679278"/>
            <a:chOff x="7746676" y="868788"/>
            <a:chExt cx="888547" cy="679278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-1247444">
              <a:off x="8103015" y="12978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652;p43"/>
              <p:cNvSpPr/>
              <p:nvPr/>
            </p:nvSpPr>
            <p:spPr>
              <a:xfrm>
                <a:off x="1019408" y="654320"/>
                <a:ext cx="7141196" cy="543953"/>
              </a:xfrm>
              <a:prstGeom prst="rect">
                <a:avLst/>
              </a:prstGeom>
              <a:solidFill>
                <a:srgbClr val="FEDE98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b="1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Khái niệm sin, côsin, tang, côtang của góc nhọn </a:t>
                </a:r>
                <a14:m>
                  <m:oMath xmlns:m="http://schemas.openxmlformats.org/officeDocument/2006/math">
                    <m:r>
                      <a:rPr lang="vi-VN" sz="2100" b="1" i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𝛂</m:t>
                    </m:r>
                  </m:oMath>
                </a14:m>
                <a:endParaRPr lang="en-US" sz="21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Google Shape;1652;p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08" y="654320"/>
                <a:ext cx="7141196" cy="5439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7595" y="1530693"/>
                <a:ext cx="7644821" cy="258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6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smtClean="0">
                    <a:solidFill>
                      <a:srgbClr val="C00000"/>
                    </a:solidFill>
                    <a:latin typeface="+mn-lt"/>
                  </a:rPr>
                  <a:t>HĐ1. </a:t>
                </a:r>
                <a:r>
                  <a:rPr lang="en-US" sz="2000" smtClean="0"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000" smtClean="0">
                    <a:latin typeface="+mn-lt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smtClean="0">
                    <a:latin typeface="+mn-lt"/>
                  </a:rPr>
                  <a:t> và tam giác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smtClean="0">
                    <a:latin typeface="+mn-lt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smtClean="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smtClean="0">
                    <a:latin typeface="+mn-lt"/>
                  </a:rPr>
                  <a:t> Chứng minh rằng:</a:t>
                </a:r>
              </a:p>
              <a:p>
                <a:pPr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 ∆</m:t>
                    </m:r>
                    <m:r>
                      <a:rPr lang="vi-VN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i="1">
                    <a:latin typeface="+mn-lt"/>
                    <a:ea typeface="Yu Gothic" panose="020B0400000000000000" pitchFamily="34" charset="-128"/>
                    <a:cs typeface="Cambria Math" panose="02040503050406030204" pitchFamily="18" charset="0"/>
                  </a:rPr>
                  <a:t>∽</a:t>
                </a:r>
                <a:r>
                  <a:rPr lang="en-US" sz="2000" i="1">
                    <a:latin typeface="+mn-lt"/>
                    <a:ea typeface="Yu Gothic" panose="020B0400000000000000" pitchFamily="34" charset="-128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vi-VN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000" smtClean="0">
                  <a:latin typeface="+mn-lt"/>
                  <a:ea typeface="Yu Gothic" panose="020B0400000000000000" pitchFamily="34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.</m:t>
                      </m:r>
                    </m:oMath>
                  </m:oMathPara>
                </a14:m>
                <a:endParaRPr lang="en-US" sz="200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5" y="1530693"/>
                <a:ext cx="7644821" cy="2586414"/>
              </a:xfrm>
              <a:prstGeom prst="rect">
                <a:avLst/>
              </a:prstGeom>
              <a:blipFill>
                <a:blip r:embed="rId7"/>
                <a:stretch>
                  <a:fillRect l="-718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3;p42"/>
          <p:cNvSpPr/>
          <p:nvPr/>
        </p:nvSpPr>
        <p:spPr>
          <a:xfrm rot="2165">
            <a:off x="720242" y="481073"/>
            <a:ext cx="1029128" cy="41322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smtClean="0">
                <a:solidFill>
                  <a:schemeClr val="bg1"/>
                </a:solidFill>
              </a:rPr>
              <a:t>Giải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455" y="1314011"/>
            <a:ext cx="3041653" cy="290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97368" y="572969"/>
                <a:ext cx="3924427" cy="4026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Xét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(giả thiết)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∽</a:t>
                </a:r>
                <a:r>
                  <a:rPr lang="en-US" sz="1800" smtClean="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(g.g)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b) Vì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 nên ta có các </a:t>
                </a:r>
                <a:r>
                  <a:rPr lang="en-US" sz="1800" smtClean="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   </a:t>
                </a:r>
                <a:r>
                  <a:rPr lang="vi-VN" sz="1800" smtClean="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tỉ </a:t>
                </a:r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số: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800" i="1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′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68" y="572969"/>
                <a:ext cx="3924427" cy="4026936"/>
              </a:xfrm>
              <a:prstGeom prst="rect">
                <a:avLst/>
              </a:prstGeom>
              <a:blipFill>
                <a:blip r:embed="rId6"/>
                <a:stretch>
                  <a:fillRect l="-1242" r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31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Functions: Quadratic Functions and Equations - Math - 10th Grade by Slidesgo">
  <a:themeElements>
    <a:clrScheme name="Simple Light">
      <a:dk1>
        <a:srgbClr val="05135F"/>
      </a:dk1>
      <a:lt1>
        <a:srgbClr val="FEFEFE"/>
      </a:lt1>
      <a:dk2>
        <a:srgbClr val="FDBE2A"/>
      </a:dk2>
      <a:lt2>
        <a:srgbClr val="F1A141"/>
      </a:lt2>
      <a:accent1>
        <a:srgbClr val="FADDD9"/>
      </a:accent1>
      <a:accent2>
        <a:srgbClr val="EB6181"/>
      </a:accent2>
      <a:accent3>
        <a:srgbClr val="88D0F3"/>
      </a:accent3>
      <a:accent4>
        <a:srgbClr val="5F5FF6"/>
      </a:accent4>
      <a:accent5>
        <a:srgbClr val="4C5BA5"/>
      </a:accent5>
      <a:accent6>
        <a:srgbClr val="6CC37E"/>
      </a:accent6>
      <a:hlink>
        <a:srgbClr val="0513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1997</Words>
  <PresentationFormat>On-screen Show (16:9)</PresentationFormat>
  <Paragraphs>359</Paragraphs>
  <Slides>60</Slides>
  <Notes>60</Notes>
  <HiddenSlides>0</HiddenSlides>
  <MMClips>21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84" baseType="lpstr">
      <vt:lpstr>Yu Gothic</vt:lpstr>
      <vt:lpstr>Nunito</vt:lpstr>
      <vt:lpstr>Orbitron</vt:lpstr>
      <vt:lpstr>Elsie</vt:lpstr>
      <vt:lpstr>等线 Light</vt:lpstr>
      <vt:lpstr>Calibri Light</vt:lpstr>
      <vt:lpstr>DengXian</vt:lpstr>
      <vt:lpstr>Calibri</vt:lpstr>
      <vt:lpstr>DM Sans</vt:lpstr>
      <vt:lpstr>Anaheim</vt:lpstr>
      <vt:lpstr>Wingdings</vt:lpstr>
      <vt:lpstr>Dotum</vt:lpstr>
      <vt:lpstr>Open Sans</vt:lpstr>
      <vt:lpstr>Arial</vt:lpstr>
      <vt:lpstr>Cambria Math</vt:lpstr>
      <vt:lpstr>Times New Roman</vt:lpstr>
      <vt:lpstr>Assistant</vt:lpstr>
      <vt:lpstr>Tahoma</vt:lpstr>
      <vt:lpstr>Nunito Light</vt:lpstr>
      <vt:lpstr>Epilogue</vt:lpstr>
      <vt:lpstr>Orbitron Medium</vt:lpstr>
      <vt:lpstr>Functions: Quadratic Functions and Equations - Math - 10th Grade by Slidesgo</vt:lpstr>
      <vt:lpstr>1_Office 主题​​</vt:lpstr>
      <vt:lpstr>1_Office Theme</vt:lpstr>
      <vt:lpstr>CHÀO MỪNG CÁC EM  ĐẾN VỚI TIẾT HỌC  MÔN TOÁN!</vt:lpstr>
      <vt:lpstr>PowerPoint Presentation</vt:lpstr>
      <vt:lpstr>PowerPoint Presentation</vt:lpstr>
      <vt:lpstr>PowerPoint Presentation</vt:lpstr>
      <vt:lpstr>KHÁI NIỆM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Nhận xét</vt:lpstr>
      <vt:lpstr>GHI NHỚ</vt:lpstr>
      <vt:lpstr>GHI NHỚ</vt:lpstr>
      <vt:lpstr>Chú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tỉ số lượng giác của các góc đặc biệt</vt:lpstr>
      <vt:lpstr>PowerPoint Presentation</vt:lpstr>
      <vt:lpstr>PowerPoint Presentation</vt:lpstr>
      <vt:lpstr>PowerPoint Presentation</vt:lpstr>
      <vt:lpstr>TỈ SỐ LƯỢNG GIÁC CỦA HAI GÓC PHỤ NHAU</vt:lpstr>
      <vt:lpstr>PowerPoint Presentation</vt:lpstr>
      <vt:lpstr>PowerPoint Presentation</vt:lpstr>
      <vt:lpstr>ĐỊNH LÍ</vt:lpstr>
      <vt:lpstr>PowerPoint Presentation</vt:lpstr>
      <vt:lpstr>PowerPoint Presentation</vt:lpstr>
      <vt:lpstr>03</vt:lpstr>
      <vt:lpstr>PowerPoint Presentation</vt:lpstr>
      <vt:lpstr>Chú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2024-01-21T11:23:59Z</dcterms:modified>
</cp:coreProperties>
</file>