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06" r:id="rId2"/>
    <p:sldId id="407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386" r:id="rId12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614140C-3DC3-4EEC-864D-B1C1869C3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2" y="1539876"/>
            <a:ext cx="117105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10 - 11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SÓNG ÂM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07C8355-631D-478D-886B-4E3CA4259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F42232E1-DAE7-4FAB-A1A6-CB6C34D3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36153EF-E3A2-4EED-A537-493EB7FE4A8C}"/>
              </a:ext>
            </a:extLst>
          </p:cNvPr>
          <p:cNvSpPr/>
          <p:nvPr/>
        </p:nvSpPr>
        <p:spPr>
          <a:xfrm>
            <a:off x="4648897" y="4902625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86313" y="246033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sinh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5273" y="2551462"/>
            <a:ext cx="2973142" cy="1116013"/>
          </a:xfrm>
          <a:custGeom>
            <a:avLst/>
            <a:gdLst>
              <a:gd name="connsiteX0" fmla="*/ 0 w 2230659"/>
              <a:gd name="connsiteY0" fmla="*/ 111533 h 1115329"/>
              <a:gd name="connsiteX1" fmla="*/ 111533 w 2230659"/>
              <a:gd name="connsiteY1" fmla="*/ 0 h 1115329"/>
              <a:gd name="connsiteX2" fmla="*/ 2119126 w 2230659"/>
              <a:gd name="connsiteY2" fmla="*/ 0 h 1115329"/>
              <a:gd name="connsiteX3" fmla="*/ 2230659 w 2230659"/>
              <a:gd name="connsiteY3" fmla="*/ 111533 h 1115329"/>
              <a:gd name="connsiteX4" fmla="*/ 2230659 w 2230659"/>
              <a:gd name="connsiteY4" fmla="*/ 1003796 h 1115329"/>
              <a:gd name="connsiteX5" fmla="*/ 2119126 w 2230659"/>
              <a:gd name="connsiteY5" fmla="*/ 1115329 h 1115329"/>
              <a:gd name="connsiteX6" fmla="*/ 111533 w 2230659"/>
              <a:gd name="connsiteY6" fmla="*/ 1115329 h 1115329"/>
              <a:gd name="connsiteX7" fmla="*/ 0 w 2230659"/>
              <a:gd name="connsiteY7" fmla="*/ 1003796 h 1115329"/>
              <a:gd name="connsiteX8" fmla="*/ 0 w 2230659"/>
              <a:gd name="connsiteY8" fmla="*/ 111533 h 111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659" h="1115329">
                <a:moveTo>
                  <a:pt x="0" y="111533"/>
                </a:moveTo>
                <a:cubicBezTo>
                  <a:pt x="0" y="49935"/>
                  <a:pt x="49935" y="0"/>
                  <a:pt x="111533" y="0"/>
                </a:cubicBezTo>
                <a:lnTo>
                  <a:pt x="2119126" y="0"/>
                </a:lnTo>
                <a:cubicBezTo>
                  <a:pt x="2180724" y="0"/>
                  <a:pt x="2230659" y="49935"/>
                  <a:pt x="2230659" y="111533"/>
                </a:cubicBezTo>
                <a:lnTo>
                  <a:pt x="2230659" y="1003796"/>
                </a:lnTo>
                <a:cubicBezTo>
                  <a:pt x="2230659" y="1065394"/>
                  <a:pt x="2180724" y="1115329"/>
                  <a:pt x="2119126" y="1115329"/>
                </a:cubicBezTo>
                <a:lnTo>
                  <a:pt x="111533" y="1115329"/>
                </a:lnTo>
                <a:cubicBezTo>
                  <a:pt x="49935" y="1115329"/>
                  <a:pt x="0" y="1065394"/>
                  <a:pt x="0" y="1003796"/>
                </a:cubicBezTo>
                <a:lnTo>
                  <a:pt x="0" y="1115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07" tIns="47907" rIns="47907" bIns="4790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Đặc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trưng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của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âm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67070" y="1268761"/>
            <a:ext cx="4435013" cy="1981201"/>
            <a:chOff x="3686777" y="1416374"/>
            <a:chExt cx="3327276" cy="1980208"/>
          </a:xfrm>
        </p:grpSpPr>
        <p:sp>
          <p:nvSpPr>
            <p:cNvPr id="4" name="Freeform 3"/>
            <p:cNvSpPr/>
            <p:nvPr/>
          </p:nvSpPr>
          <p:spPr>
            <a:xfrm rot="18289469">
              <a:off x="2932314" y="2588142"/>
              <a:ext cx="1562903" cy="53977"/>
            </a:xfrm>
            <a:custGeom>
              <a:avLst/>
              <a:gdLst>
                <a:gd name="connsiteX0" fmla="*/ 0 w 1562457"/>
                <a:gd name="connsiteY0" fmla="*/ 27219 h 54438"/>
                <a:gd name="connsiteX1" fmla="*/ 1562457 w 1562457"/>
                <a:gd name="connsiteY1" fmla="*/ 27219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457" h="54438">
                  <a:moveTo>
                    <a:pt x="0" y="27219"/>
                  </a:moveTo>
                  <a:lnTo>
                    <a:pt x="1562457" y="27219"/>
                  </a:lnTo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867" tIns="-11842" rIns="754868" bIns="-11842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4159874" y="1416374"/>
              <a:ext cx="2854179" cy="1115453"/>
            </a:xfrm>
            <a:custGeom>
              <a:avLst/>
              <a:gdLst>
                <a:gd name="connsiteX0" fmla="*/ 0 w 3717839"/>
                <a:gd name="connsiteY0" fmla="*/ 111533 h 1115329"/>
                <a:gd name="connsiteX1" fmla="*/ 111533 w 3717839"/>
                <a:gd name="connsiteY1" fmla="*/ 0 h 1115329"/>
                <a:gd name="connsiteX2" fmla="*/ 3606306 w 3717839"/>
                <a:gd name="connsiteY2" fmla="*/ 0 h 1115329"/>
                <a:gd name="connsiteX3" fmla="*/ 3717839 w 3717839"/>
                <a:gd name="connsiteY3" fmla="*/ 111533 h 1115329"/>
                <a:gd name="connsiteX4" fmla="*/ 3717839 w 3717839"/>
                <a:gd name="connsiteY4" fmla="*/ 1003796 h 1115329"/>
                <a:gd name="connsiteX5" fmla="*/ 3606306 w 3717839"/>
                <a:gd name="connsiteY5" fmla="*/ 1115329 h 1115329"/>
                <a:gd name="connsiteX6" fmla="*/ 111533 w 3717839"/>
                <a:gd name="connsiteY6" fmla="*/ 1115329 h 1115329"/>
                <a:gd name="connsiteX7" fmla="*/ 0 w 3717839"/>
                <a:gd name="connsiteY7" fmla="*/ 1003796 h 1115329"/>
                <a:gd name="connsiteX8" fmla="*/ 0 w 3717839"/>
                <a:gd name="connsiteY8" fmla="*/ 111533 h 111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839" h="1115329">
                  <a:moveTo>
                    <a:pt x="0" y="111533"/>
                  </a:moveTo>
                  <a:cubicBezTo>
                    <a:pt x="0" y="49935"/>
                    <a:pt x="49935" y="0"/>
                    <a:pt x="111533" y="0"/>
                  </a:cubicBezTo>
                  <a:lnTo>
                    <a:pt x="3606306" y="0"/>
                  </a:lnTo>
                  <a:cubicBezTo>
                    <a:pt x="3667904" y="0"/>
                    <a:pt x="3717839" y="49935"/>
                    <a:pt x="3717839" y="111533"/>
                  </a:cubicBezTo>
                  <a:lnTo>
                    <a:pt x="3717839" y="1003796"/>
                  </a:lnTo>
                  <a:cubicBezTo>
                    <a:pt x="3717839" y="1065394"/>
                    <a:pt x="3667904" y="1115329"/>
                    <a:pt x="3606306" y="1115329"/>
                  </a:cubicBezTo>
                  <a:lnTo>
                    <a:pt x="111533" y="1115329"/>
                  </a:lnTo>
                  <a:cubicBezTo>
                    <a:pt x="49935" y="1115329"/>
                    <a:pt x="0" y="1065394"/>
                    <a:pt x="0" y="1003796"/>
                  </a:cubicBezTo>
                  <a:lnTo>
                    <a:pt x="0" y="1115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07" tIns="47907" rIns="47907" bIns="4790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/>
                <a:t>Độ</a:t>
              </a:r>
              <a:r>
                <a:rPr lang="en-US" sz="2400" b="1" dirty="0"/>
                <a:t> </a:t>
              </a:r>
              <a:r>
                <a:rPr lang="en-US" sz="2400" b="1" dirty="0" err="1"/>
                <a:t>cao</a:t>
              </a:r>
              <a:endParaRPr lang="en-US" sz="2400" b="1" dirty="0"/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(</a:t>
              </a:r>
              <a:r>
                <a:rPr lang="en-US" sz="2000" dirty="0" err="1"/>
                <a:t>gắn</a:t>
              </a:r>
              <a:r>
                <a:rPr lang="en-US" sz="2000" dirty="0"/>
                <a:t> </a:t>
              </a:r>
              <a:r>
                <a:rPr lang="en-US" sz="2000" dirty="0" err="1"/>
                <a:t>liền</a:t>
              </a:r>
              <a:r>
                <a:rPr lang="en-US" sz="2000" dirty="0"/>
                <a:t> </a:t>
              </a:r>
              <a:r>
                <a:rPr lang="en-US" sz="2000" dirty="0" err="1"/>
                <a:t>với</a:t>
              </a:r>
              <a:r>
                <a:rPr lang="en-US" sz="2000" dirty="0"/>
                <a:t> </a:t>
              </a:r>
              <a:r>
                <a:rPr lang="en-US" sz="2000" dirty="0" err="1"/>
                <a:t>tần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âm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308415" y="2551462"/>
            <a:ext cx="4993670" cy="1116013"/>
            <a:chOff x="3267863" y="2699004"/>
            <a:chExt cx="3744985" cy="1115329"/>
          </a:xfrm>
        </p:grpSpPr>
        <p:sp>
          <p:nvSpPr>
            <p:cNvPr id="6" name="Freeform 5"/>
            <p:cNvSpPr/>
            <p:nvPr/>
          </p:nvSpPr>
          <p:spPr>
            <a:xfrm>
              <a:off x="3267863" y="3228904"/>
              <a:ext cx="891879" cy="55529"/>
            </a:xfrm>
            <a:custGeom>
              <a:avLst/>
              <a:gdLst>
                <a:gd name="connsiteX0" fmla="*/ 0 w 892263"/>
                <a:gd name="connsiteY0" fmla="*/ 27219 h 54438"/>
                <a:gd name="connsiteX1" fmla="*/ 892263 w 892263"/>
                <a:gd name="connsiteY1" fmla="*/ 27219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2263" h="54438">
                  <a:moveTo>
                    <a:pt x="0" y="27219"/>
                  </a:moveTo>
                  <a:lnTo>
                    <a:pt x="892263" y="27219"/>
                  </a:lnTo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26" tIns="4912" rIns="436524" bIns="4913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59742" y="2699004"/>
              <a:ext cx="2853106" cy="1115329"/>
            </a:xfrm>
            <a:custGeom>
              <a:avLst/>
              <a:gdLst>
                <a:gd name="connsiteX0" fmla="*/ 0 w 3724241"/>
                <a:gd name="connsiteY0" fmla="*/ 111533 h 1115329"/>
                <a:gd name="connsiteX1" fmla="*/ 111533 w 3724241"/>
                <a:gd name="connsiteY1" fmla="*/ 0 h 1115329"/>
                <a:gd name="connsiteX2" fmla="*/ 3612708 w 3724241"/>
                <a:gd name="connsiteY2" fmla="*/ 0 h 1115329"/>
                <a:gd name="connsiteX3" fmla="*/ 3724241 w 3724241"/>
                <a:gd name="connsiteY3" fmla="*/ 111533 h 1115329"/>
                <a:gd name="connsiteX4" fmla="*/ 3724241 w 3724241"/>
                <a:gd name="connsiteY4" fmla="*/ 1003796 h 1115329"/>
                <a:gd name="connsiteX5" fmla="*/ 3612708 w 3724241"/>
                <a:gd name="connsiteY5" fmla="*/ 1115329 h 1115329"/>
                <a:gd name="connsiteX6" fmla="*/ 111533 w 3724241"/>
                <a:gd name="connsiteY6" fmla="*/ 1115329 h 1115329"/>
                <a:gd name="connsiteX7" fmla="*/ 0 w 3724241"/>
                <a:gd name="connsiteY7" fmla="*/ 1003796 h 1115329"/>
                <a:gd name="connsiteX8" fmla="*/ 0 w 3724241"/>
                <a:gd name="connsiteY8" fmla="*/ 111533 h 111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241" h="1115329">
                  <a:moveTo>
                    <a:pt x="0" y="111533"/>
                  </a:moveTo>
                  <a:cubicBezTo>
                    <a:pt x="0" y="49935"/>
                    <a:pt x="49935" y="0"/>
                    <a:pt x="111533" y="0"/>
                  </a:cubicBezTo>
                  <a:lnTo>
                    <a:pt x="3612708" y="0"/>
                  </a:lnTo>
                  <a:cubicBezTo>
                    <a:pt x="3674306" y="0"/>
                    <a:pt x="3724241" y="49935"/>
                    <a:pt x="3724241" y="111533"/>
                  </a:cubicBezTo>
                  <a:lnTo>
                    <a:pt x="3724241" y="1003796"/>
                  </a:lnTo>
                  <a:cubicBezTo>
                    <a:pt x="3724241" y="1065394"/>
                    <a:pt x="3674306" y="1115329"/>
                    <a:pt x="3612708" y="1115329"/>
                  </a:cubicBezTo>
                  <a:lnTo>
                    <a:pt x="111533" y="1115329"/>
                  </a:lnTo>
                  <a:cubicBezTo>
                    <a:pt x="49935" y="1115329"/>
                    <a:pt x="0" y="1065394"/>
                    <a:pt x="0" y="1003796"/>
                  </a:cubicBezTo>
                  <a:lnTo>
                    <a:pt x="0" y="1115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07" tIns="47907" rIns="47907" bIns="4790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/>
                <a:t>Độ</a:t>
              </a:r>
              <a:r>
                <a:rPr lang="en-US" sz="2400" b="1" dirty="0"/>
                <a:t> to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(</a:t>
              </a:r>
              <a:r>
                <a:rPr lang="en-US" sz="2000" dirty="0" err="1"/>
                <a:t>gắn</a:t>
              </a:r>
              <a:r>
                <a:rPr lang="en-US" sz="2000" dirty="0"/>
                <a:t> </a:t>
              </a:r>
              <a:r>
                <a:rPr lang="en-US" sz="2000" dirty="0" err="1"/>
                <a:t>liền</a:t>
              </a:r>
              <a:r>
                <a:rPr lang="en-US" sz="2000" dirty="0"/>
                <a:t> </a:t>
              </a:r>
              <a:r>
                <a:rPr lang="en-US" sz="2000" dirty="0" err="1"/>
                <a:t>với</a:t>
              </a:r>
              <a:r>
                <a:rPr lang="en-US" sz="2000" dirty="0"/>
                <a:t> </a:t>
              </a:r>
              <a:r>
                <a:rPr lang="en-US" sz="2000" dirty="0" err="1"/>
                <a:t>mức</a:t>
              </a:r>
              <a:r>
                <a:rPr lang="en-US" sz="2000" dirty="0"/>
                <a:t> </a:t>
              </a:r>
              <a:r>
                <a:rPr lang="en-US" sz="2000" dirty="0" err="1"/>
                <a:t>cường</a:t>
              </a:r>
              <a:r>
                <a:rPr lang="en-US" sz="2000" dirty="0"/>
                <a:t> </a:t>
              </a:r>
              <a:r>
                <a:rPr lang="en-US" sz="2000" dirty="0" err="1"/>
                <a:t>độ</a:t>
              </a:r>
              <a:r>
                <a:rPr lang="en-US" sz="2000" dirty="0"/>
                <a:t> </a:t>
              </a:r>
              <a:r>
                <a:rPr lang="en-US" sz="2000" dirty="0" err="1"/>
                <a:t>âm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867069" y="2968975"/>
            <a:ext cx="4435016" cy="2328961"/>
            <a:chOff x="3686777" y="3116754"/>
            <a:chExt cx="3326103" cy="2327795"/>
          </a:xfrm>
        </p:grpSpPr>
        <p:sp>
          <p:nvSpPr>
            <p:cNvPr id="9" name="Freeform 8"/>
            <p:cNvSpPr/>
            <p:nvPr/>
          </p:nvSpPr>
          <p:spPr>
            <a:xfrm rot="3310531">
              <a:off x="2932304" y="3871227"/>
              <a:ext cx="1562904" cy="53958"/>
            </a:xfrm>
            <a:custGeom>
              <a:avLst/>
              <a:gdLst>
                <a:gd name="connsiteX0" fmla="*/ 0 w 1562457"/>
                <a:gd name="connsiteY0" fmla="*/ 27219 h 54438"/>
                <a:gd name="connsiteX1" fmla="*/ 1562457 w 1562457"/>
                <a:gd name="connsiteY1" fmla="*/ 27219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457" h="54438">
                  <a:moveTo>
                    <a:pt x="0" y="27219"/>
                  </a:moveTo>
                  <a:lnTo>
                    <a:pt x="1562457" y="27219"/>
                  </a:lnTo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867" tIns="-11842" rIns="754868" bIns="-11842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59706" y="3981508"/>
              <a:ext cx="2853174" cy="1463041"/>
            </a:xfrm>
            <a:custGeom>
              <a:avLst/>
              <a:gdLst>
                <a:gd name="connsiteX0" fmla="*/ 0 w 3730643"/>
                <a:gd name="connsiteY0" fmla="*/ 111533 h 1115329"/>
                <a:gd name="connsiteX1" fmla="*/ 111533 w 3730643"/>
                <a:gd name="connsiteY1" fmla="*/ 0 h 1115329"/>
                <a:gd name="connsiteX2" fmla="*/ 3619110 w 3730643"/>
                <a:gd name="connsiteY2" fmla="*/ 0 h 1115329"/>
                <a:gd name="connsiteX3" fmla="*/ 3730643 w 3730643"/>
                <a:gd name="connsiteY3" fmla="*/ 111533 h 1115329"/>
                <a:gd name="connsiteX4" fmla="*/ 3730643 w 3730643"/>
                <a:gd name="connsiteY4" fmla="*/ 1003796 h 1115329"/>
                <a:gd name="connsiteX5" fmla="*/ 3619110 w 3730643"/>
                <a:gd name="connsiteY5" fmla="*/ 1115329 h 1115329"/>
                <a:gd name="connsiteX6" fmla="*/ 111533 w 3730643"/>
                <a:gd name="connsiteY6" fmla="*/ 1115329 h 1115329"/>
                <a:gd name="connsiteX7" fmla="*/ 0 w 3730643"/>
                <a:gd name="connsiteY7" fmla="*/ 1003796 h 1115329"/>
                <a:gd name="connsiteX8" fmla="*/ 0 w 3730643"/>
                <a:gd name="connsiteY8" fmla="*/ 111533 h 111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0643" h="1115329">
                  <a:moveTo>
                    <a:pt x="0" y="111533"/>
                  </a:moveTo>
                  <a:cubicBezTo>
                    <a:pt x="0" y="49935"/>
                    <a:pt x="49935" y="0"/>
                    <a:pt x="111533" y="0"/>
                  </a:cubicBezTo>
                  <a:lnTo>
                    <a:pt x="3619110" y="0"/>
                  </a:lnTo>
                  <a:cubicBezTo>
                    <a:pt x="3680708" y="0"/>
                    <a:pt x="3730643" y="49935"/>
                    <a:pt x="3730643" y="111533"/>
                  </a:cubicBezTo>
                  <a:lnTo>
                    <a:pt x="3730643" y="1003796"/>
                  </a:lnTo>
                  <a:cubicBezTo>
                    <a:pt x="3730643" y="1065394"/>
                    <a:pt x="3680708" y="1115329"/>
                    <a:pt x="3619110" y="1115329"/>
                  </a:cubicBezTo>
                  <a:lnTo>
                    <a:pt x="111533" y="1115329"/>
                  </a:lnTo>
                  <a:cubicBezTo>
                    <a:pt x="49935" y="1115329"/>
                    <a:pt x="0" y="1065394"/>
                    <a:pt x="0" y="1003796"/>
                  </a:cubicBezTo>
                  <a:lnTo>
                    <a:pt x="0" y="1115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07" tIns="47907" rIns="47907" bIns="4790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/>
                <a:t>Âm</a:t>
              </a:r>
              <a:r>
                <a:rPr lang="en-US" sz="2400" b="1" dirty="0"/>
                <a:t> </a:t>
              </a:r>
              <a:r>
                <a:rPr lang="en-US" sz="2400" b="1" dirty="0" err="1"/>
                <a:t>sắc</a:t>
              </a:r>
              <a:endParaRPr lang="en-US" sz="2400" b="1" dirty="0"/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(</a:t>
              </a:r>
              <a:r>
                <a:rPr lang="en-US" sz="2000" dirty="0" err="1"/>
                <a:t>liên</a:t>
              </a:r>
              <a:r>
                <a:rPr lang="en-US" sz="2000" dirty="0"/>
                <a:t> </a:t>
              </a:r>
              <a:r>
                <a:rPr lang="en-US" sz="2000" dirty="0" err="1"/>
                <a:t>hệ</a:t>
              </a:r>
              <a:r>
                <a:rPr lang="en-US" sz="2000" dirty="0"/>
                <a:t> </a:t>
              </a:r>
              <a:r>
                <a:rPr lang="en-US" sz="2000" dirty="0" err="1"/>
                <a:t>với</a:t>
              </a:r>
              <a:r>
                <a:rPr lang="en-US" sz="2000" dirty="0"/>
                <a:t> </a:t>
              </a:r>
              <a:r>
                <a:rPr lang="en-US" sz="2000" dirty="0" err="1"/>
                <a:t>đồ</a:t>
              </a:r>
              <a:r>
                <a:rPr lang="en-US" sz="2000" dirty="0"/>
                <a:t> </a:t>
              </a:r>
              <a:r>
                <a:rPr lang="en-US" sz="2000" dirty="0" err="1"/>
                <a:t>thị</a:t>
              </a:r>
              <a:r>
                <a:rPr lang="en-US" sz="2000" dirty="0"/>
                <a:t> </a:t>
              </a:r>
              <a:r>
                <a:rPr lang="en-US" sz="2000" dirty="0" err="1"/>
                <a:t>dao</a:t>
              </a:r>
              <a:r>
                <a:rPr lang="en-US" sz="2000" dirty="0"/>
                <a:t> </a:t>
              </a:r>
              <a:r>
                <a:rPr lang="en-US" sz="2000" dirty="0" err="1"/>
                <a:t>động</a:t>
              </a:r>
              <a:r>
                <a:rPr lang="en-US" sz="2000" dirty="0"/>
                <a:t> </a:t>
              </a:r>
              <a:r>
                <a:rPr lang="en-US" sz="2000" dirty="0" err="1"/>
                <a:t>âm</a:t>
              </a:r>
              <a:r>
                <a:rPr lang="en-US" sz="2000" dirty="0"/>
                <a:t>, </a:t>
              </a:r>
              <a:r>
                <a:rPr lang="en-US" sz="2000" dirty="0" err="1"/>
                <a:t>giúp</a:t>
              </a:r>
              <a:r>
                <a:rPr lang="en-US" sz="2000" dirty="0"/>
                <a:t> </a:t>
              </a:r>
              <a:r>
                <a:rPr lang="en-US" sz="2000" dirty="0" err="1"/>
                <a:t>phân</a:t>
              </a:r>
              <a:r>
                <a:rPr lang="en-US" sz="2000" dirty="0"/>
                <a:t> </a:t>
              </a:r>
              <a:r>
                <a:rPr lang="en-US" sz="2000" dirty="0" err="1"/>
                <a:t>biệt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nguồn</a:t>
              </a:r>
              <a:r>
                <a:rPr lang="en-US" sz="2000" dirty="0"/>
                <a:t> </a:t>
              </a:r>
              <a:r>
                <a:rPr lang="en-US" sz="2000" dirty="0" err="1"/>
                <a:t>âm</a:t>
              </a:r>
              <a:r>
                <a:rPr lang="en-US" sz="2000" dirty="0"/>
                <a:t>)</a:t>
              </a:r>
            </a:p>
          </p:txBody>
        </p:sp>
      </p:grpSp>
      <p:pic>
        <p:nvPicPr>
          <p:cNvPr id="21513" name="Picture 9" descr="C:\Users\Thao Uyen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56" y="5486400"/>
            <a:ext cx="362832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 l="15813" t="44792" r="47291" b="31250"/>
          <a:stretch>
            <a:fillRect/>
          </a:stretch>
        </p:blipFill>
        <p:spPr bwMode="auto">
          <a:xfrm>
            <a:off x="203147" y="1143000"/>
            <a:ext cx="3605861" cy="14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1"/>
          <a:stretch>
            <a:fillRect/>
          </a:stretch>
        </p:blipFill>
        <p:spPr bwMode="auto">
          <a:xfrm>
            <a:off x="406294" y="3810000"/>
            <a:ext cx="3148780" cy="2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5"/>
          <a:srcRect l="24597" t="34375" r="57248" b="28125"/>
          <a:stretch>
            <a:fillRect/>
          </a:stretch>
        </p:blipFill>
        <p:spPr bwMode="auto">
          <a:xfrm>
            <a:off x="8430604" y="2971802"/>
            <a:ext cx="3453500" cy="300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AutoShape 3" descr="Mọi người nói chuyện, âm thanh và tai giải phẫu, minh họa 3D y tế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6434" name="Picture 2" descr="Âm là gì? đặc trưng vật lý của âm, đặc trưng sinh lý của â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61" y="225149"/>
            <a:ext cx="3160366" cy="232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1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65702" y="685800"/>
            <a:ext cx="48574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CỐ. DẶN DÒ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hao Uyen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736" y="4419600"/>
            <a:ext cx="9790279" cy="136815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31687" y="481012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1. </a:t>
            </a:r>
            <a:r>
              <a:rPr lang="en-US" altLang="en-US" sz="3200" dirty="0" err="1">
                <a:solidFill>
                  <a:srgbClr val="FFFF00"/>
                </a:solidFill>
              </a:rPr>
              <a:t>Sóng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21" y="1295401"/>
            <a:ext cx="7846556" cy="138499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21" y="3429000"/>
            <a:ext cx="7922736" cy="523220"/>
          </a:xfrm>
          <a:prstGeom prst="rect">
            <a:avLst/>
          </a:prstGeom>
          <a:solidFill>
            <a:srgbClr val="2811A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/>
          <a:srcRect l="55637" t="21875" r="5124" b="42708"/>
          <a:stretch>
            <a:fillRect/>
          </a:stretch>
        </p:blipFill>
        <p:spPr bwMode="auto">
          <a:xfrm>
            <a:off x="8329030" y="1066800"/>
            <a:ext cx="3555074" cy="23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028432" y="5676900"/>
            <a:ext cx="2513945" cy="838200"/>
            <a:chOff x="914400" y="5867400"/>
            <a:chExt cx="2514600" cy="834292"/>
          </a:xfrm>
        </p:grpSpPr>
        <p:pic>
          <p:nvPicPr>
            <p:cNvPr id="10" name="Picture 20" descr="Con Voi Dễ Thương Màu - Miễn Phí vector hình ảnh trên Pixab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5867400"/>
              <a:ext cx="1143000" cy="825500"/>
            </a:xfrm>
            <a:prstGeom prst="rect">
              <a:avLst/>
            </a:prstGeom>
            <a:noFill/>
          </p:spPr>
        </p:pic>
        <p:pic>
          <p:nvPicPr>
            <p:cNvPr id="11" name="Picture 24" descr="KỸ THUẬT NUÔI CHIM BỒ CÂU"/>
            <p:cNvPicPr>
              <a:picLocks noChangeAspect="1" noChangeArrowheads="1"/>
            </p:cNvPicPr>
            <p:nvPr/>
          </p:nvPicPr>
          <p:blipFill>
            <a:blip r:embed="rId6" cstate="print"/>
            <a:srcRect l="19047" t="11429" r="31429" b="15428"/>
            <a:stretch>
              <a:fillRect/>
            </a:stretch>
          </p:blipFill>
          <p:spPr bwMode="auto">
            <a:xfrm>
              <a:off x="2133600" y="5867400"/>
              <a:ext cx="1295400" cy="834292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8072313" y="5638928"/>
            <a:ext cx="2640912" cy="1066672"/>
            <a:chOff x="8000999" y="5833170"/>
            <a:chExt cx="3551811" cy="817670"/>
          </a:xfrm>
        </p:grpSpPr>
        <p:pic>
          <p:nvPicPr>
            <p:cNvPr id="13" name="Picture 2" descr="Giống chó Shiba được chọn đóng cậu Vàng: Ăn cá hồi, ngủ điều hòa ...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00999" y="5833170"/>
              <a:ext cx="1228739" cy="817670"/>
            </a:xfrm>
            <a:prstGeom prst="rect">
              <a:avLst/>
            </a:prstGeom>
            <a:noFill/>
          </p:spPr>
        </p:pic>
        <p:pic>
          <p:nvPicPr>
            <p:cNvPr id="14" name="Picture 10" descr="Nằm mơ thấy con Dơi - đừng nên chủ qua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20200" y="5834106"/>
              <a:ext cx="1219200" cy="816734"/>
            </a:xfrm>
            <a:prstGeom prst="rect">
              <a:avLst/>
            </a:prstGeom>
            <a:noFill/>
          </p:spPr>
        </p:pic>
        <p:pic>
          <p:nvPicPr>
            <p:cNvPr id="15" name="Picture 18" descr="Xuất hiện đàn cá heo tại khu vực biển Ông Đụng - Vườn quốc gia Côn Đả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39399" y="5835902"/>
              <a:ext cx="1113411" cy="814938"/>
            </a:xfrm>
            <a:prstGeom prst="rect">
              <a:avLst/>
            </a:prstGeom>
            <a:noFill/>
          </p:spPr>
        </p:pic>
      </p:grpSp>
      <p:pic>
        <p:nvPicPr>
          <p:cNvPr id="148482" name="Picture 2" descr="NGƯỜI TA ĐÂU THƯƠNG EM - LYLY (Official Music Video) - YouTu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41" y="5593787"/>
            <a:ext cx="2409549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31688" y="413489"/>
            <a:ext cx="2386978" cy="5857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1. </a:t>
            </a:r>
            <a:r>
              <a:rPr lang="en-US" altLang="en-US" sz="3200" dirty="0" err="1">
                <a:solidFill>
                  <a:srgbClr val="FFFF00"/>
                </a:solidFill>
              </a:rPr>
              <a:t>Sóng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287" y="1268761"/>
            <a:ext cx="6814982" cy="224676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541" y="4038600"/>
            <a:ext cx="11748673" cy="19389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aseline="-25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Thao Uyen\Desktop\mút hột gà.jpg.1378873677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65" y="1556792"/>
            <a:ext cx="47469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482475" y="460785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vật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29357" y="2776540"/>
            <a:ext cx="2990070" cy="1120775"/>
          </a:xfrm>
          <a:custGeom>
            <a:avLst/>
            <a:gdLst>
              <a:gd name="connsiteX0" fmla="*/ 0 w 2242305"/>
              <a:gd name="connsiteY0" fmla="*/ 112115 h 1121152"/>
              <a:gd name="connsiteX1" fmla="*/ 112115 w 2242305"/>
              <a:gd name="connsiteY1" fmla="*/ 0 h 1121152"/>
              <a:gd name="connsiteX2" fmla="*/ 2130190 w 2242305"/>
              <a:gd name="connsiteY2" fmla="*/ 0 h 1121152"/>
              <a:gd name="connsiteX3" fmla="*/ 2242305 w 2242305"/>
              <a:gd name="connsiteY3" fmla="*/ 112115 h 1121152"/>
              <a:gd name="connsiteX4" fmla="*/ 2242305 w 2242305"/>
              <a:gd name="connsiteY4" fmla="*/ 1009037 h 1121152"/>
              <a:gd name="connsiteX5" fmla="*/ 2130190 w 2242305"/>
              <a:gd name="connsiteY5" fmla="*/ 1121152 h 1121152"/>
              <a:gd name="connsiteX6" fmla="*/ 112115 w 2242305"/>
              <a:gd name="connsiteY6" fmla="*/ 1121152 h 1121152"/>
              <a:gd name="connsiteX7" fmla="*/ 0 w 2242305"/>
              <a:gd name="connsiteY7" fmla="*/ 1009037 h 1121152"/>
              <a:gd name="connsiteX8" fmla="*/ 0 w 2242305"/>
              <a:gd name="connsiteY8" fmla="*/ 112115 h 112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2305" h="1121152">
                <a:moveTo>
                  <a:pt x="0" y="112115"/>
                </a:moveTo>
                <a:cubicBezTo>
                  <a:pt x="0" y="50196"/>
                  <a:pt x="50196" y="0"/>
                  <a:pt x="112115" y="0"/>
                </a:cubicBezTo>
                <a:lnTo>
                  <a:pt x="2130190" y="0"/>
                </a:lnTo>
                <a:cubicBezTo>
                  <a:pt x="2192109" y="0"/>
                  <a:pt x="2242305" y="50196"/>
                  <a:pt x="2242305" y="112115"/>
                </a:cubicBezTo>
                <a:lnTo>
                  <a:pt x="2242305" y="1009037"/>
                </a:lnTo>
                <a:cubicBezTo>
                  <a:pt x="2242305" y="1070956"/>
                  <a:pt x="2192109" y="1121152"/>
                  <a:pt x="2130190" y="1121152"/>
                </a:cubicBezTo>
                <a:lnTo>
                  <a:pt x="112115" y="1121152"/>
                </a:lnTo>
                <a:cubicBezTo>
                  <a:pt x="50196" y="1121152"/>
                  <a:pt x="0" y="1070956"/>
                  <a:pt x="0" y="1009037"/>
                </a:cubicBezTo>
                <a:lnTo>
                  <a:pt x="0" y="112115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48712" tIns="48712" rIns="48712" bIns="48712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86433" y="1371600"/>
            <a:ext cx="4428111" cy="2085506"/>
            <a:chOff x="4040849" y="1372301"/>
            <a:chExt cx="3322653" cy="2085320"/>
          </a:xfrm>
        </p:grpSpPr>
        <p:sp>
          <p:nvSpPr>
            <p:cNvPr id="4" name="Freeform 3"/>
            <p:cNvSpPr/>
            <p:nvPr/>
          </p:nvSpPr>
          <p:spPr>
            <a:xfrm rot="18289469" flipV="1">
              <a:off x="3313632" y="2612994"/>
              <a:ext cx="1571844" cy="117409"/>
            </a:xfrm>
            <a:custGeom>
              <a:avLst/>
              <a:gdLst>
                <a:gd name="connsiteX0" fmla="*/ 0 w 1570614"/>
                <a:gd name="connsiteY0" fmla="*/ 27246 h 54492"/>
                <a:gd name="connsiteX1" fmla="*/ 1570614 w 1570614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0614" h="54492">
                  <a:moveTo>
                    <a:pt x="0" y="27246"/>
                  </a:moveTo>
                  <a:lnTo>
                    <a:pt x="1570614" y="27246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58742" tIns="-12020" rIns="758741" bIns="-12019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4457760" y="1372301"/>
              <a:ext cx="2905742" cy="1120675"/>
            </a:xfrm>
            <a:custGeom>
              <a:avLst/>
              <a:gdLst>
                <a:gd name="connsiteX0" fmla="*/ 0 w 2906386"/>
                <a:gd name="connsiteY0" fmla="*/ 112115 h 1121152"/>
                <a:gd name="connsiteX1" fmla="*/ 112115 w 2906386"/>
                <a:gd name="connsiteY1" fmla="*/ 0 h 1121152"/>
                <a:gd name="connsiteX2" fmla="*/ 2794271 w 2906386"/>
                <a:gd name="connsiteY2" fmla="*/ 0 h 1121152"/>
                <a:gd name="connsiteX3" fmla="*/ 2906386 w 2906386"/>
                <a:gd name="connsiteY3" fmla="*/ 112115 h 1121152"/>
                <a:gd name="connsiteX4" fmla="*/ 2906386 w 2906386"/>
                <a:gd name="connsiteY4" fmla="*/ 1009037 h 1121152"/>
                <a:gd name="connsiteX5" fmla="*/ 2794271 w 2906386"/>
                <a:gd name="connsiteY5" fmla="*/ 1121152 h 1121152"/>
                <a:gd name="connsiteX6" fmla="*/ 112115 w 2906386"/>
                <a:gd name="connsiteY6" fmla="*/ 1121152 h 1121152"/>
                <a:gd name="connsiteX7" fmla="*/ 0 w 2906386"/>
                <a:gd name="connsiteY7" fmla="*/ 1009037 h 1121152"/>
                <a:gd name="connsiteX8" fmla="*/ 0 w 2906386"/>
                <a:gd name="connsiteY8" fmla="*/ 112115 h 1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6386" h="1121152">
                  <a:moveTo>
                    <a:pt x="0" y="112115"/>
                  </a:moveTo>
                  <a:cubicBezTo>
                    <a:pt x="0" y="50196"/>
                    <a:pt x="50196" y="0"/>
                    <a:pt x="112115" y="0"/>
                  </a:cubicBezTo>
                  <a:lnTo>
                    <a:pt x="2794271" y="0"/>
                  </a:lnTo>
                  <a:cubicBezTo>
                    <a:pt x="2856190" y="0"/>
                    <a:pt x="2906386" y="50196"/>
                    <a:pt x="2906386" y="112115"/>
                  </a:cubicBezTo>
                  <a:lnTo>
                    <a:pt x="2906386" y="1009037"/>
                  </a:lnTo>
                  <a:cubicBezTo>
                    <a:pt x="2906386" y="1070956"/>
                    <a:pt x="2856190" y="1121152"/>
                    <a:pt x="2794271" y="1121152"/>
                  </a:cubicBezTo>
                  <a:lnTo>
                    <a:pt x="112115" y="1121152"/>
                  </a:lnTo>
                  <a:cubicBezTo>
                    <a:pt x="50196" y="1121152"/>
                    <a:pt x="0" y="1070956"/>
                    <a:pt x="0" y="1009037"/>
                  </a:cubicBezTo>
                  <a:lnTo>
                    <a:pt x="0" y="112115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712" tIns="48712" rIns="48712" bIns="4871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âm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019427" y="2743201"/>
            <a:ext cx="4871296" cy="1120775"/>
            <a:chOff x="3765026" y="2742567"/>
            <a:chExt cx="3655621" cy="1121152"/>
          </a:xfrm>
        </p:grpSpPr>
        <p:sp>
          <p:nvSpPr>
            <p:cNvPr id="6" name="Freeform 5"/>
            <p:cNvSpPr/>
            <p:nvPr/>
          </p:nvSpPr>
          <p:spPr>
            <a:xfrm>
              <a:off x="3765026" y="3309496"/>
              <a:ext cx="897232" cy="53993"/>
            </a:xfrm>
            <a:custGeom>
              <a:avLst/>
              <a:gdLst>
                <a:gd name="connsiteX0" fmla="*/ 0 w 896922"/>
                <a:gd name="connsiteY0" fmla="*/ 27246 h 54492"/>
                <a:gd name="connsiteX1" fmla="*/ 896922 w 896922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6922" h="54492">
                  <a:moveTo>
                    <a:pt x="0" y="27246"/>
                  </a:moveTo>
                  <a:lnTo>
                    <a:pt x="896922" y="27246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38738" tIns="4823" rIns="438738" bIns="4823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14571" y="2742567"/>
              <a:ext cx="2906076" cy="1121152"/>
            </a:xfrm>
            <a:custGeom>
              <a:avLst/>
              <a:gdLst>
                <a:gd name="connsiteX0" fmla="*/ 0 w 2906386"/>
                <a:gd name="connsiteY0" fmla="*/ 112115 h 1121152"/>
                <a:gd name="connsiteX1" fmla="*/ 112115 w 2906386"/>
                <a:gd name="connsiteY1" fmla="*/ 0 h 1121152"/>
                <a:gd name="connsiteX2" fmla="*/ 2794271 w 2906386"/>
                <a:gd name="connsiteY2" fmla="*/ 0 h 1121152"/>
                <a:gd name="connsiteX3" fmla="*/ 2906386 w 2906386"/>
                <a:gd name="connsiteY3" fmla="*/ 112115 h 1121152"/>
                <a:gd name="connsiteX4" fmla="*/ 2906386 w 2906386"/>
                <a:gd name="connsiteY4" fmla="*/ 1009037 h 1121152"/>
                <a:gd name="connsiteX5" fmla="*/ 2794271 w 2906386"/>
                <a:gd name="connsiteY5" fmla="*/ 1121152 h 1121152"/>
                <a:gd name="connsiteX6" fmla="*/ 112115 w 2906386"/>
                <a:gd name="connsiteY6" fmla="*/ 1121152 h 1121152"/>
                <a:gd name="connsiteX7" fmla="*/ 0 w 2906386"/>
                <a:gd name="connsiteY7" fmla="*/ 1009037 h 1121152"/>
                <a:gd name="connsiteX8" fmla="*/ 0 w 2906386"/>
                <a:gd name="connsiteY8" fmla="*/ 112115 h 1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6386" h="1121152">
                  <a:moveTo>
                    <a:pt x="0" y="112115"/>
                  </a:moveTo>
                  <a:cubicBezTo>
                    <a:pt x="0" y="50196"/>
                    <a:pt x="50196" y="0"/>
                    <a:pt x="112115" y="0"/>
                  </a:cubicBezTo>
                  <a:lnTo>
                    <a:pt x="2794271" y="0"/>
                  </a:lnTo>
                  <a:cubicBezTo>
                    <a:pt x="2856190" y="0"/>
                    <a:pt x="2906386" y="50196"/>
                    <a:pt x="2906386" y="112115"/>
                  </a:cubicBezTo>
                  <a:lnTo>
                    <a:pt x="2906386" y="1009037"/>
                  </a:lnTo>
                  <a:cubicBezTo>
                    <a:pt x="2906386" y="1070956"/>
                    <a:pt x="2856190" y="1121152"/>
                    <a:pt x="2794271" y="1121152"/>
                  </a:cubicBezTo>
                  <a:lnTo>
                    <a:pt x="112115" y="1121152"/>
                  </a:lnTo>
                  <a:cubicBezTo>
                    <a:pt x="50196" y="1121152"/>
                    <a:pt x="0" y="1070956"/>
                    <a:pt x="0" y="1009037"/>
                  </a:cubicBezTo>
                  <a:lnTo>
                    <a:pt x="0" y="112115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712" tIns="48712" rIns="48712" bIns="4871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âm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5457047" y="3161600"/>
            <a:ext cx="4535252" cy="2029524"/>
            <a:chOff x="4222437" y="3157053"/>
            <a:chExt cx="3401909" cy="2029342"/>
          </a:xfrm>
        </p:grpSpPr>
        <p:sp>
          <p:nvSpPr>
            <p:cNvPr id="8" name="Freeform 7"/>
            <p:cNvSpPr/>
            <p:nvPr/>
          </p:nvSpPr>
          <p:spPr>
            <a:xfrm rot="3310531">
              <a:off x="3396420" y="3983070"/>
              <a:ext cx="1762581" cy="110548"/>
            </a:xfrm>
            <a:custGeom>
              <a:avLst/>
              <a:gdLst>
                <a:gd name="connsiteX0" fmla="*/ 0 w 1570614"/>
                <a:gd name="connsiteY0" fmla="*/ 27246 h 54492"/>
                <a:gd name="connsiteX1" fmla="*/ 1570614 w 1570614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0614" h="54492">
                  <a:moveTo>
                    <a:pt x="0" y="27246"/>
                  </a:moveTo>
                  <a:lnTo>
                    <a:pt x="1570614" y="27246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58742" tIns="-12020" rIns="758742" bIns="-12019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662433" y="4065721"/>
              <a:ext cx="2961913" cy="1120674"/>
            </a:xfrm>
            <a:custGeom>
              <a:avLst/>
              <a:gdLst>
                <a:gd name="connsiteX0" fmla="*/ 0 w 2962398"/>
                <a:gd name="connsiteY0" fmla="*/ 112115 h 1121152"/>
                <a:gd name="connsiteX1" fmla="*/ 112115 w 2962398"/>
                <a:gd name="connsiteY1" fmla="*/ 0 h 1121152"/>
                <a:gd name="connsiteX2" fmla="*/ 2850283 w 2962398"/>
                <a:gd name="connsiteY2" fmla="*/ 0 h 1121152"/>
                <a:gd name="connsiteX3" fmla="*/ 2962398 w 2962398"/>
                <a:gd name="connsiteY3" fmla="*/ 112115 h 1121152"/>
                <a:gd name="connsiteX4" fmla="*/ 2962398 w 2962398"/>
                <a:gd name="connsiteY4" fmla="*/ 1009037 h 1121152"/>
                <a:gd name="connsiteX5" fmla="*/ 2850283 w 2962398"/>
                <a:gd name="connsiteY5" fmla="*/ 1121152 h 1121152"/>
                <a:gd name="connsiteX6" fmla="*/ 112115 w 2962398"/>
                <a:gd name="connsiteY6" fmla="*/ 1121152 h 1121152"/>
                <a:gd name="connsiteX7" fmla="*/ 0 w 2962398"/>
                <a:gd name="connsiteY7" fmla="*/ 1009037 h 1121152"/>
                <a:gd name="connsiteX8" fmla="*/ 0 w 2962398"/>
                <a:gd name="connsiteY8" fmla="*/ 112115 h 1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2398" h="1121152">
                  <a:moveTo>
                    <a:pt x="0" y="112115"/>
                  </a:moveTo>
                  <a:cubicBezTo>
                    <a:pt x="0" y="50196"/>
                    <a:pt x="50196" y="0"/>
                    <a:pt x="112115" y="0"/>
                  </a:cubicBezTo>
                  <a:lnTo>
                    <a:pt x="2850283" y="0"/>
                  </a:lnTo>
                  <a:cubicBezTo>
                    <a:pt x="2912202" y="0"/>
                    <a:pt x="2962398" y="50196"/>
                    <a:pt x="2962398" y="112115"/>
                  </a:cubicBezTo>
                  <a:lnTo>
                    <a:pt x="2962398" y="1009037"/>
                  </a:lnTo>
                  <a:cubicBezTo>
                    <a:pt x="2962398" y="1070956"/>
                    <a:pt x="2912202" y="1121152"/>
                    <a:pt x="2850283" y="1121152"/>
                  </a:cubicBezTo>
                  <a:lnTo>
                    <a:pt x="112115" y="1121152"/>
                  </a:lnTo>
                  <a:cubicBezTo>
                    <a:pt x="50196" y="1121152"/>
                    <a:pt x="0" y="1070956"/>
                    <a:pt x="0" y="1009037"/>
                  </a:cubicBezTo>
                  <a:lnTo>
                    <a:pt x="0" y="112115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712" tIns="48712" rIns="48712" bIns="48712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dao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âm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31688" y="415499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vật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688" y="1341438"/>
            <a:ext cx="756722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6765" y="2036634"/>
            <a:ext cx="806306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73" y="2938116"/>
            <a:ext cx="6527025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2291" y="2954958"/>
            <a:ext cx="291600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20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88058"/>
              </p:ext>
            </p:extLst>
          </p:nvPr>
        </p:nvGraphicFramePr>
        <p:xfrm>
          <a:off x="837981" y="5334000"/>
          <a:ext cx="2539339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760" imgH="393480" progId="Equation.DSMT4">
                  <p:embed/>
                </p:oleObj>
              </mc:Choice>
              <mc:Fallback>
                <p:oleObj name="Equation" r:id="rId3" imgW="119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981" y="5334000"/>
                        <a:ext cx="2539339" cy="1016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4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820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24007"/>
              </p:ext>
            </p:extLst>
          </p:nvPr>
        </p:nvGraphicFramePr>
        <p:xfrm>
          <a:off x="7059992" y="4160934"/>
          <a:ext cx="2104596" cy="85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753" imgH="431613" progId="Equation.DSMT4">
                  <p:embed/>
                </p:oleObj>
              </mc:Choice>
              <mc:Fallback>
                <p:oleObj name="Equation" r:id="rId5" imgW="79975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992" y="4160934"/>
                        <a:ext cx="2104596" cy="8521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28242"/>
              </p:ext>
            </p:extLst>
          </p:nvPr>
        </p:nvGraphicFramePr>
        <p:xfrm>
          <a:off x="9384974" y="4173293"/>
          <a:ext cx="263244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254" imgH="431613" progId="Equation.DSMT4">
                  <p:embed/>
                </p:oleObj>
              </mc:Choice>
              <mc:Fallback>
                <p:oleObj name="Equation" r:id="rId7" imgW="1028254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4974" y="4173293"/>
                        <a:ext cx="2632447" cy="828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7630184" y="5157194"/>
            <a:ext cx="4175095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W/m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20" name="Straight Connector 19"/>
          <p:cNvCxnSpPr>
            <a:stCxn id="11" idx="2"/>
          </p:cNvCxnSpPr>
          <p:nvPr/>
        </p:nvCxnSpPr>
        <p:spPr>
          <a:xfrm rot="5400000">
            <a:off x="8580555" y="3201262"/>
            <a:ext cx="712822" cy="126665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</p:cNvCxnSpPr>
          <p:nvPr/>
        </p:nvCxnSpPr>
        <p:spPr>
          <a:xfrm rot="16200000" flipH="1">
            <a:off x="9875627" y="3172845"/>
            <a:ext cx="636624" cy="124729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2"/>
            <a:endCxn id="10" idx="0"/>
          </p:cNvCxnSpPr>
          <p:nvPr/>
        </p:nvCxnSpPr>
        <p:spPr>
          <a:xfrm rot="5400000">
            <a:off x="4609409" y="1549231"/>
            <a:ext cx="378262" cy="239950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2"/>
            <a:endCxn id="11" idx="0"/>
          </p:cNvCxnSpPr>
          <p:nvPr/>
        </p:nvCxnSpPr>
        <p:spPr>
          <a:xfrm rot="16200000" flipH="1">
            <a:off x="7586742" y="971406"/>
            <a:ext cx="395104" cy="3572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4399" name="Picture 15" descr="Âm là gì? đặc trưng vật lý của âm, đặc trưng sinh lý của â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60" y="337248"/>
            <a:ext cx="2755510" cy="15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688" y="429732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vật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73" y="1340768"/>
            <a:ext cx="553059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2f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3f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-461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7"/>
          <a:stretch>
            <a:fillRect/>
          </a:stretch>
        </p:blipFill>
        <p:spPr bwMode="auto">
          <a:xfrm>
            <a:off x="6475314" y="973808"/>
            <a:ext cx="3708499" cy="31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" name="Picture 1" descr="C:\Users\Admin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681" y="1147011"/>
            <a:ext cx="1218883" cy="1066800"/>
          </a:xfrm>
          <a:prstGeom prst="rect">
            <a:avLst/>
          </a:prstGeom>
          <a:noFill/>
        </p:spPr>
      </p:pic>
      <p:pic>
        <p:nvPicPr>
          <p:cNvPr id="51203" name="Picture 3" descr="1 Máy Tính Truyền Thống Trung Quốc 6 Lỗ Sáo Trúc Đứng SÁO CLARINET ..."/>
          <p:cNvPicPr>
            <a:picLocks noChangeAspect="1" noChangeArrowheads="1"/>
          </p:cNvPicPr>
          <p:nvPr/>
        </p:nvPicPr>
        <p:blipFill>
          <a:blip r:embed="rId4"/>
          <a:srcRect t="14222" r="7556"/>
          <a:stretch>
            <a:fillRect/>
          </a:stretch>
        </p:blipFill>
        <p:spPr bwMode="auto">
          <a:xfrm>
            <a:off x="10412625" y="2830627"/>
            <a:ext cx="1194543" cy="990600"/>
          </a:xfrm>
          <a:prstGeom prst="rect">
            <a:avLst/>
          </a:prstGeom>
          <a:noFill/>
        </p:spPr>
      </p:pic>
      <p:pic>
        <p:nvPicPr>
          <p:cNvPr id="11" name="Picture 2" descr="GIÁO TRÌNH ÂM THANH CHUYÊN NGHIỆP LIVE SOUND REINFORCEMENT – CHƯƠNG 2 - AIC  Tra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6" y="4495800"/>
            <a:ext cx="508766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6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431688" y="381958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sinh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5273" y="2551462"/>
            <a:ext cx="2973142" cy="1116013"/>
          </a:xfrm>
          <a:custGeom>
            <a:avLst/>
            <a:gdLst>
              <a:gd name="connsiteX0" fmla="*/ 0 w 2230659"/>
              <a:gd name="connsiteY0" fmla="*/ 111533 h 1115329"/>
              <a:gd name="connsiteX1" fmla="*/ 111533 w 2230659"/>
              <a:gd name="connsiteY1" fmla="*/ 0 h 1115329"/>
              <a:gd name="connsiteX2" fmla="*/ 2119126 w 2230659"/>
              <a:gd name="connsiteY2" fmla="*/ 0 h 1115329"/>
              <a:gd name="connsiteX3" fmla="*/ 2230659 w 2230659"/>
              <a:gd name="connsiteY3" fmla="*/ 111533 h 1115329"/>
              <a:gd name="connsiteX4" fmla="*/ 2230659 w 2230659"/>
              <a:gd name="connsiteY4" fmla="*/ 1003796 h 1115329"/>
              <a:gd name="connsiteX5" fmla="*/ 2119126 w 2230659"/>
              <a:gd name="connsiteY5" fmla="*/ 1115329 h 1115329"/>
              <a:gd name="connsiteX6" fmla="*/ 111533 w 2230659"/>
              <a:gd name="connsiteY6" fmla="*/ 1115329 h 1115329"/>
              <a:gd name="connsiteX7" fmla="*/ 0 w 2230659"/>
              <a:gd name="connsiteY7" fmla="*/ 1003796 h 1115329"/>
              <a:gd name="connsiteX8" fmla="*/ 0 w 2230659"/>
              <a:gd name="connsiteY8" fmla="*/ 111533 h 111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659" h="1115329">
                <a:moveTo>
                  <a:pt x="0" y="111533"/>
                </a:moveTo>
                <a:cubicBezTo>
                  <a:pt x="0" y="49935"/>
                  <a:pt x="49935" y="0"/>
                  <a:pt x="111533" y="0"/>
                </a:cubicBezTo>
                <a:lnTo>
                  <a:pt x="2119126" y="0"/>
                </a:lnTo>
                <a:cubicBezTo>
                  <a:pt x="2180724" y="0"/>
                  <a:pt x="2230659" y="49935"/>
                  <a:pt x="2230659" y="111533"/>
                </a:cubicBezTo>
                <a:lnTo>
                  <a:pt x="2230659" y="1003796"/>
                </a:lnTo>
                <a:cubicBezTo>
                  <a:pt x="2230659" y="1065394"/>
                  <a:pt x="2180724" y="1115329"/>
                  <a:pt x="2119126" y="1115329"/>
                </a:cubicBezTo>
                <a:lnTo>
                  <a:pt x="111533" y="1115329"/>
                </a:lnTo>
                <a:cubicBezTo>
                  <a:pt x="49935" y="1115329"/>
                  <a:pt x="0" y="1065394"/>
                  <a:pt x="0" y="1003796"/>
                </a:cubicBezTo>
                <a:lnTo>
                  <a:pt x="0" y="1115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07" tIns="47907" rIns="47907" bIns="4790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Đặc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trưng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của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âm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67070" y="1268761"/>
            <a:ext cx="4435013" cy="1981201"/>
            <a:chOff x="3686777" y="1416374"/>
            <a:chExt cx="3327276" cy="1980208"/>
          </a:xfrm>
        </p:grpSpPr>
        <p:sp>
          <p:nvSpPr>
            <p:cNvPr id="4" name="Freeform 3"/>
            <p:cNvSpPr/>
            <p:nvPr/>
          </p:nvSpPr>
          <p:spPr>
            <a:xfrm rot="18289469">
              <a:off x="2932314" y="2588142"/>
              <a:ext cx="1562903" cy="53977"/>
            </a:xfrm>
            <a:custGeom>
              <a:avLst/>
              <a:gdLst>
                <a:gd name="connsiteX0" fmla="*/ 0 w 1562457"/>
                <a:gd name="connsiteY0" fmla="*/ 27219 h 54438"/>
                <a:gd name="connsiteX1" fmla="*/ 1562457 w 1562457"/>
                <a:gd name="connsiteY1" fmla="*/ 27219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2457" h="54438">
                  <a:moveTo>
                    <a:pt x="0" y="27219"/>
                  </a:moveTo>
                  <a:lnTo>
                    <a:pt x="1562457" y="27219"/>
                  </a:lnTo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867" tIns="-11842" rIns="754868" bIns="-11842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4159874" y="1416374"/>
              <a:ext cx="2854179" cy="1115453"/>
            </a:xfrm>
            <a:custGeom>
              <a:avLst/>
              <a:gdLst>
                <a:gd name="connsiteX0" fmla="*/ 0 w 3717839"/>
                <a:gd name="connsiteY0" fmla="*/ 111533 h 1115329"/>
                <a:gd name="connsiteX1" fmla="*/ 111533 w 3717839"/>
                <a:gd name="connsiteY1" fmla="*/ 0 h 1115329"/>
                <a:gd name="connsiteX2" fmla="*/ 3606306 w 3717839"/>
                <a:gd name="connsiteY2" fmla="*/ 0 h 1115329"/>
                <a:gd name="connsiteX3" fmla="*/ 3717839 w 3717839"/>
                <a:gd name="connsiteY3" fmla="*/ 111533 h 1115329"/>
                <a:gd name="connsiteX4" fmla="*/ 3717839 w 3717839"/>
                <a:gd name="connsiteY4" fmla="*/ 1003796 h 1115329"/>
                <a:gd name="connsiteX5" fmla="*/ 3606306 w 3717839"/>
                <a:gd name="connsiteY5" fmla="*/ 1115329 h 1115329"/>
                <a:gd name="connsiteX6" fmla="*/ 111533 w 3717839"/>
                <a:gd name="connsiteY6" fmla="*/ 1115329 h 1115329"/>
                <a:gd name="connsiteX7" fmla="*/ 0 w 3717839"/>
                <a:gd name="connsiteY7" fmla="*/ 1003796 h 1115329"/>
                <a:gd name="connsiteX8" fmla="*/ 0 w 3717839"/>
                <a:gd name="connsiteY8" fmla="*/ 111533 h 111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839" h="1115329">
                  <a:moveTo>
                    <a:pt x="0" y="111533"/>
                  </a:moveTo>
                  <a:cubicBezTo>
                    <a:pt x="0" y="49935"/>
                    <a:pt x="49935" y="0"/>
                    <a:pt x="111533" y="0"/>
                  </a:cubicBezTo>
                  <a:lnTo>
                    <a:pt x="3606306" y="0"/>
                  </a:lnTo>
                  <a:cubicBezTo>
                    <a:pt x="3667904" y="0"/>
                    <a:pt x="3717839" y="49935"/>
                    <a:pt x="3717839" y="111533"/>
                  </a:cubicBezTo>
                  <a:lnTo>
                    <a:pt x="3717839" y="1003796"/>
                  </a:lnTo>
                  <a:cubicBezTo>
                    <a:pt x="3717839" y="1065394"/>
                    <a:pt x="3667904" y="1115329"/>
                    <a:pt x="3606306" y="1115329"/>
                  </a:cubicBezTo>
                  <a:lnTo>
                    <a:pt x="111533" y="1115329"/>
                  </a:lnTo>
                  <a:cubicBezTo>
                    <a:pt x="49935" y="1115329"/>
                    <a:pt x="0" y="1065394"/>
                    <a:pt x="0" y="1003796"/>
                  </a:cubicBezTo>
                  <a:lnTo>
                    <a:pt x="0" y="1115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07" tIns="47907" rIns="47907" bIns="4790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/>
                <a:t>Độ</a:t>
              </a:r>
              <a:r>
                <a:rPr lang="en-US" sz="2400" b="1" dirty="0"/>
                <a:t> </a:t>
              </a:r>
              <a:r>
                <a:rPr lang="en-US" sz="2400" b="1" dirty="0" err="1"/>
                <a:t>cao</a:t>
              </a:r>
              <a:endParaRPr lang="en-US" sz="2400" b="1" dirty="0"/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(</a:t>
              </a:r>
              <a:r>
                <a:rPr lang="en-US" sz="2000" dirty="0" err="1"/>
                <a:t>gắn</a:t>
              </a:r>
              <a:r>
                <a:rPr lang="en-US" sz="2000" dirty="0"/>
                <a:t> </a:t>
              </a:r>
              <a:r>
                <a:rPr lang="en-US" sz="2000" dirty="0" err="1"/>
                <a:t>liền</a:t>
              </a:r>
              <a:r>
                <a:rPr lang="en-US" sz="2000" dirty="0"/>
                <a:t> </a:t>
              </a:r>
              <a:r>
                <a:rPr lang="en-US" sz="2000" dirty="0" err="1"/>
                <a:t>với</a:t>
              </a:r>
              <a:r>
                <a:rPr lang="en-US" sz="2000" dirty="0"/>
                <a:t> </a:t>
              </a:r>
              <a:r>
                <a:rPr lang="en-US" sz="2000" dirty="0" err="1"/>
                <a:t>tần</a:t>
              </a:r>
              <a:r>
                <a:rPr lang="en-US" sz="2000" dirty="0"/>
                <a:t> </a:t>
              </a:r>
              <a:r>
                <a:rPr lang="en-US" sz="2000" dirty="0" err="1"/>
                <a:t>số</a:t>
              </a:r>
              <a:r>
                <a:rPr lang="en-US" sz="2000" dirty="0"/>
                <a:t> </a:t>
              </a:r>
              <a:r>
                <a:rPr lang="en-US" sz="2000" dirty="0" err="1"/>
                <a:t>âm</a:t>
              </a:r>
              <a:r>
                <a:rPr lang="en-US" sz="2000" dirty="0"/>
                <a:t>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 l="15813" t="44792" r="47291" b="31250"/>
          <a:stretch>
            <a:fillRect/>
          </a:stretch>
        </p:blipFill>
        <p:spPr bwMode="auto">
          <a:xfrm>
            <a:off x="722988" y="3675496"/>
            <a:ext cx="6727187" cy="26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AutoShape 3" descr="Mọi người nói chuyện, âm thanh và tai giải phẫu, minh họa 3D y tế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6434" name="Picture 2" descr="Âm là gì? đặc trưng vật lý của âm, đặc trưng sinh lý của â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08" y="3675495"/>
            <a:ext cx="3275747" cy="2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431688" y="399256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sinh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7379" y="1371501"/>
            <a:ext cx="2973142" cy="1116013"/>
          </a:xfrm>
          <a:custGeom>
            <a:avLst/>
            <a:gdLst>
              <a:gd name="connsiteX0" fmla="*/ 0 w 2230659"/>
              <a:gd name="connsiteY0" fmla="*/ 111533 h 1115329"/>
              <a:gd name="connsiteX1" fmla="*/ 111533 w 2230659"/>
              <a:gd name="connsiteY1" fmla="*/ 0 h 1115329"/>
              <a:gd name="connsiteX2" fmla="*/ 2119126 w 2230659"/>
              <a:gd name="connsiteY2" fmla="*/ 0 h 1115329"/>
              <a:gd name="connsiteX3" fmla="*/ 2230659 w 2230659"/>
              <a:gd name="connsiteY3" fmla="*/ 111533 h 1115329"/>
              <a:gd name="connsiteX4" fmla="*/ 2230659 w 2230659"/>
              <a:gd name="connsiteY4" fmla="*/ 1003796 h 1115329"/>
              <a:gd name="connsiteX5" fmla="*/ 2119126 w 2230659"/>
              <a:gd name="connsiteY5" fmla="*/ 1115329 h 1115329"/>
              <a:gd name="connsiteX6" fmla="*/ 111533 w 2230659"/>
              <a:gd name="connsiteY6" fmla="*/ 1115329 h 1115329"/>
              <a:gd name="connsiteX7" fmla="*/ 0 w 2230659"/>
              <a:gd name="connsiteY7" fmla="*/ 1003796 h 1115329"/>
              <a:gd name="connsiteX8" fmla="*/ 0 w 2230659"/>
              <a:gd name="connsiteY8" fmla="*/ 111533 h 111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659" h="1115329">
                <a:moveTo>
                  <a:pt x="0" y="111533"/>
                </a:moveTo>
                <a:cubicBezTo>
                  <a:pt x="0" y="49935"/>
                  <a:pt x="49935" y="0"/>
                  <a:pt x="111533" y="0"/>
                </a:cubicBezTo>
                <a:lnTo>
                  <a:pt x="2119126" y="0"/>
                </a:lnTo>
                <a:cubicBezTo>
                  <a:pt x="2180724" y="0"/>
                  <a:pt x="2230659" y="49935"/>
                  <a:pt x="2230659" y="111533"/>
                </a:cubicBezTo>
                <a:lnTo>
                  <a:pt x="2230659" y="1003796"/>
                </a:lnTo>
                <a:cubicBezTo>
                  <a:pt x="2230659" y="1065394"/>
                  <a:pt x="2180724" y="1115329"/>
                  <a:pt x="2119126" y="1115329"/>
                </a:cubicBezTo>
                <a:lnTo>
                  <a:pt x="111533" y="1115329"/>
                </a:lnTo>
                <a:cubicBezTo>
                  <a:pt x="49935" y="1115329"/>
                  <a:pt x="0" y="1065394"/>
                  <a:pt x="0" y="1003796"/>
                </a:cubicBezTo>
                <a:lnTo>
                  <a:pt x="0" y="1115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07" tIns="47907" rIns="47907" bIns="4790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Đặc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trưng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của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âm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176626" y="1304928"/>
            <a:ext cx="5319396" cy="1116013"/>
            <a:chOff x="3855489" y="1556372"/>
            <a:chExt cx="3989262" cy="1115329"/>
          </a:xfrm>
        </p:grpSpPr>
        <p:sp>
          <p:nvSpPr>
            <p:cNvPr id="6" name="Freeform 5"/>
            <p:cNvSpPr/>
            <p:nvPr/>
          </p:nvSpPr>
          <p:spPr>
            <a:xfrm>
              <a:off x="3855489" y="2134878"/>
              <a:ext cx="1060991" cy="45691"/>
            </a:xfrm>
            <a:custGeom>
              <a:avLst/>
              <a:gdLst>
                <a:gd name="connsiteX0" fmla="*/ 0 w 892263"/>
                <a:gd name="connsiteY0" fmla="*/ 27219 h 54438"/>
                <a:gd name="connsiteX1" fmla="*/ 892263 w 892263"/>
                <a:gd name="connsiteY1" fmla="*/ 27219 h 5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2263" h="54438">
                  <a:moveTo>
                    <a:pt x="0" y="27219"/>
                  </a:moveTo>
                  <a:lnTo>
                    <a:pt x="892263" y="27219"/>
                  </a:lnTo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6526" tIns="4912" rIns="436524" bIns="4913" spcCol="1270" anchor="ctr"/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991645" y="1556372"/>
              <a:ext cx="2853106" cy="1115329"/>
            </a:xfrm>
            <a:custGeom>
              <a:avLst/>
              <a:gdLst>
                <a:gd name="connsiteX0" fmla="*/ 0 w 3724241"/>
                <a:gd name="connsiteY0" fmla="*/ 111533 h 1115329"/>
                <a:gd name="connsiteX1" fmla="*/ 111533 w 3724241"/>
                <a:gd name="connsiteY1" fmla="*/ 0 h 1115329"/>
                <a:gd name="connsiteX2" fmla="*/ 3612708 w 3724241"/>
                <a:gd name="connsiteY2" fmla="*/ 0 h 1115329"/>
                <a:gd name="connsiteX3" fmla="*/ 3724241 w 3724241"/>
                <a:gd name="connsiteY3" fmla="*/ 111533 h 1115329"/>
                <a:gd name="connsiteX4" fmla="*/ 3724241 w 3724241"/>
                <a:gd name="connsiteY4" fmla="*/ 1003796 h 1115329"/>
                <a:gd name="connsiteX5" fmla="*/ 3612708 w 3724241"/>
                <a:gd name="connsiteY5" fmla="*/ 1115329 h 1115329"/>
                <a:gd name="connsiteX6" fmla="*/ 111533 w 3724241"/>
                <a:gd name="connsiteY6" fmla="*/ 1115329 h 1115329"/>
                <a:gd name="connsiteX7" fmla="*/ 0 w 3724241"/>
                <a:gd name="connsiteY7" fmla="*/ 1003796 h 1115329"/>
                <a:gd name="connsiteX8" fmla="*/ 0 w 3724241"/>
                <a:gd name="connsiteY8" fmla="*/ 111533 h 111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241" h="1115329">
                  <a:moveTo>
                    <a:pt x="0" y="111533"/>
                  </a:moveTo>
                  <a:cubicBezTo>
                    <a:pt x="0" y="49935"/>
                    <a:pt x="49935" y="0"/>
                    <a:pt x="111533" y="0"/>
                  </a:cubicBezTo>
                  <a:lnTo>
                    <a:pt x="3612708" y="0"/>
                  </a:lnTo>
                  <a:cubicBezTo>
                    <a:pt x="3674306" y="0"/>
                    <a:pt x="3724241" y="49935"/>
                    <a:pt x="3724241" y="111533"/>
                  </a:cubicBezTo>
                  <a:lnTo>
                    <a:pt x="3724241" y="1003796"/>
                  </a:lnTo>
                  <a:cubicBezTo>
                    <a:pt x="3724241" y="1065394"/>
                    <a:pt x="3674306" y="1115329"/>
                    <a:pt x="3612708" y="1115329"/>
                  </a:cubicBezTo>
                  <a:lnTo>
                    <a:pt x="111533" y="1115329"/>
                  </a:lnTo>
                  <a:cubicBezTo>
                    <a:pt x="49935" y="1115329"/>
                    <a:pt x="0" y="1065394"/>
                    <a:pt x="0" y="1003796"/>
                  </a:cubicBezTo>
                  <a:lnTo>
                    <a:pt x="0" y="11153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907" tIns="47907" rIns="47907" bIns="47907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/>
                <a:t>Độ</a:t>
              </a:r>
              <a:r>
                <a:rPr lang="en-US" sz="2400" b="1" dirty="0"/>
                <a:t> to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(</a:t>
              </a:r>
              <a:r>
                <a:rPr lang="en-US" sz="2000" dirty="0" err="1"/>
                <a:t>gắn</a:t>
              </a:r>
              <a:r>
                <a:rPr lang="en-US" sz="2000" dirty="0"/>
                <a:t> </a:t>
              </a:r>
              <a:r>
                <a:rPr lang="en-US" sz="2000" dirty="0" err="1"/>
                <a:t>liền</a:t>
              </a:r>
              <a:r>
                <a:rPr lang="en-US" sz="2000" dirty="0"/>
                <a:t> </a:t>
              </a:r>
              <a:r>
                <a:rPr lang="en-US" sz="2000" dirty="0" err="1"/>
                <a:t>với</a:t>
              </a:r>
              <a:r>
                <a:rPr lang="en-US" sz="2000" dirty="0"/>
                <a:t> </a:t>
              </a:r>
              <a:r>
                <a:rPr lang="en-US" sz="2000" dirty="0" err="1"/>
                <a:t>mức</a:t>
              </a:r>
              <a:r>
                <a:rPr lang="en-US" sz="2000" dirty="0"/>
                <a:t> </a:t>
              </a:r>
              <a:r>
                <a:rPr lang="en-US" sz="2000" dirty="0" err="1"/>
                <a:t>cường</a:t>
              </a:r>
              <a:r>
                <a:rPr lang="en-US" sz="2000" dirty="0"/>
                <a:t> </a:t>
              </a:r>
              <a:r>
                <a:rPr lang="en-US" sz="2000" dirty="0" err="1"/>
                <a:t>độ</a:t>
              </a:r>
              <a:r>
                <a:rPr lang="en-US" sz="2000" dirty="0"/>
                <a:t> </a:t>
              </a:r>
              <a:r>
                <a:rPr lang="en-US" sz="2000" dirty="0" err="1"/>
                <a:t>âm</a:t>
              </a:r>
              <a:r>
                <a:rPr lang="en-US" sz="2000" dirty="0"/>
                <a:t>)</a:t>
              </a:r>
            </a:p>
          </p:txBody>
        </p:sp>
      </p:grp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/>
          <a:srcRect l="24597" t="34375" r="57248" b="28125"/>
          <a:stretch>
            <a:fillRect/>
          </a:stretch>
        </p:blipFill>
        <p:spPr bwMode="auto">
          <a:xfrm>
            <a:off x="3620492" y="2487514"/>
            <a:ext cx="4875530" cy="42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AutoShape 3" descr="Mọi người nói chuyện, âm thanh và tai giải phẫu, minh họa 3D y tế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10" y="3682595"/>
            <a:ext cx="1923549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2" name="Picture 4" descr="https://loga.vn/FileUpload/images/image-20180916140359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2"/>
          <a:stretch/>
        </p:blipFill>
        <p:spPr bwMode="auto">
          <a:xfrm>
            <a:off x="9410538" y="2503557"/>
            <a:ext cx="2581318" cy="33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1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431688" y="460785"/>
            <a:ext cx="1026950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00"/>
                </a:solidFill>
              </a:rPr>
              <a:t>2. </a:t>
            </a:r>
            <a:r>
              <a:rPr lang="en-US" altLang="en-US" sz="3200" dirty="0" err="1">
                <a:solidFill>
                  <a:srgbClr val="FFFF00"/>
                </a:solidFill>
              </a:rPr>
              <a:t>Các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đặc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trưng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sinh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lý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của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âm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5273" y="2551462"/>
            <a:ext cx="2973142" cy="1116013"/>
          </a:xfrm>
          <a:custGeom>
            <a:avLst/>
            <a:gdLst>
              <a:gd name="connsiteX0" fmla="*/ 0 w 2230659"/>
              <a:gd name="connsiteY0" fmla="*/ 111533 h 1115329"/>
              <a:gd name="connsiteX1" fmla="*/ 111533 w 2230659"/>
              <a:gd name="connsiteY1" fmla="*/ 0 h 1115329"/>
              <a:gd name="connsiteX2" fmla="*/ 2119126 w 2230659"/>
              <a:gd name="connsiteY2" fmla="*/ 0 h 1115329"/>
              <a:gd name="connsiteX3" fmla="*/ 2230659 w 2230659"/>
              <a:gd name="connsiteY3" fmla="*/ 111533 h 1115329"/>
              <a:gd name="connsiteX4" fmla="*/ 2230659 w 2230659"/>
              <a:gd name="connsiteY4" fmla="*/ 1003796 h 1115329"/>
              <a:gd name="connsiteX5" fmla="*/ 2119126 w 2230659"/>
              <a:gd name="connsiteY5" fmla="*/ 1115329 h 1115329"/>
              <a:gd name="connsiteX6" fmla="*/ 111533 w 2230659"/>
              <a:gd name="connsiteY6" fmla="*/ 1115329 h 1115329"/>
              <a:gd name="connsiteX7" fmla="*/ 0 w 2230659"/>
              <a:gd name="connsiteY7" fmla="*/ 1003796 h 1115329"/>
              <a:gd name="connsiteX8" fmla="*/ 0 w 2230659"/>
              <a:gd name="connsiteY8" fmla="*/ 111533 h 111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659" h="1115329">
                <a:moveTo>
                  <a:pt x="0" y="111533"/>
                </a:moveTo>
                <a:cubicBezTo>
                  <a:pt x="0" y="49935"/>
                  <a:pt x="49935" y="0"/>
                  <a:pt x="111533" y="0"/>
                </a:cubicBezTo>
                <a:lnTo>
                  <a:pt x="2119126" y="0"/>
                </a:lnTo>
                <a:cubicBezTo>
                  <a:pt x="2180724" y="0"/>
                  <a:pt x="2230659" y="49935"/>
                  <a:pt x="2230659" y="111533"/>
                </a:cubicBezTo>
                <a:lnTo>
                  <a:pt x="2230659" y="1003796"/>
                </a:lnTo>
                <a:cubicBezTo>
                  <a:pt x="2230659" y="1065394"/>
                  <a:pt x="2180724" y="1115329"/>
                  <a:pt x="2119126" y="1115329"/>
                </a:cubicBezTo>
                <a:lnTo>
                  <a:pt x="111533" y="1115329"/>
                </a:lnTo>
                <a:cubicBezTo>
                  <a:pt x="49935" y="1115329"/>
                  <a:pt x="0" y="1065394"/>
                  <a:pt x="0" y="1003796"/>
                </a:cubicBezTo>
                <a:lnTo>
                  <a:pt x="0" y="1115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07" tIns="47907" rIns="47907" bIns="4790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Đặc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trưng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sinh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của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âm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 rot="18289469">
            <a:off x="3121195" y="2432146"/>
            <a:ext cx="1563687" cy="71947"/>
          </a:xfrm>
          <a:custGeom>
            <a:avLst/>
            <a:gdLst>
              <a:gd name="connsiteX0" fmla="*/ 0 w 1562457"/>
              <a:gd name="connsiteY0" fmla="*/ 27219 h 54438"/>
              <a:gd name="connsiteX1" fmla="*/ 1562457 w 1562457"/>
              <a:gd name="connsiteY1" fmla="*/ 27219 h 5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457" h="54438">
                <a:moveTo>
                  <a:pt x="0" y="27219"/>
                </a:moveTo>
                <a:lnTo>
                  <a:pt x="1562457" y="27219"/>
                </a:lnTo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4867" tIns="-11842" rIns="754868" bIns="-11842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endParaRPr lang="en-US" sz="500"/>
          </a:p>
        </p:txBody>
      </p:sp>
      <p:sp>
        <p:nvSpPr>
          <p:cNvPr id="10" name="Freeform 9"/>
          <p:cNvSpPr/>
          <p:nvPr/>
        </p:nvSpPr>
        <p:spPr bwMode="auto">
          <a:xfrm>
            <a:off x="4537656" y="1246188"/>
            <a:ext cx="3804414" cy="1463774"/>
          </a:xfrm>
          <a:custGeom>
            <a:avLst/>
            <a:gdLst>
              <a:gd name="connsiteX0" fmla="*/ 0 w 3730643"/>
              <a:gd name="connsiteY0" fmla="*/ 111533 h 1115329"/>
              <a:gd name="connsiteX1" fmla="*/ 111533 w 3730643"/>
              <a:gd name="connsiteY1" fmla="*/ 0 h 1115329"/>
              <a:gd name="connsiteX2" fmla="*/ 3619110 w 3730643"/>
              <a:gd name="connsiteY2" fmla="*/ 0 h 1115329"/>
              <a:gd name="connsiteX3" fmla="*/ 3730643 w 3730643"/>
              <a:gd name="connsiteY3" fmla="*/ 111533 h 1115329"/>
              <a:gd name="connsiteX4" fmla="*/ 3730643 w 3730643"/>
              <a:gd name="connsiteY4" fmla="*/ 1003796 h 1115329"/>
              <a:gd name="connsiteX5" fmla="*/ 3619110 w 3730643"/>
              <a:gd name="connsiteY5" fmla="*/ 1115329 h 1115329"/>
              <a:gd name="connsiteX6" fmla="*/ 111533 w 3730643"/>
              <a:gd name="connsiteY6" fmla="*/ 1115329 h 1115329"/>
              <a:gd name="connsiteX7" fmla="*/ 0 w 3730643"/>
              <a:gd name="connsiteY7" fmla="*/ 1003796 h 1115329"/>
              <a:gd name="connsiteX8" fmla="*/ 0 w 3730643"/>
              <a:gd name="connsiteY8" fmla="*/ 111533 h 111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0643" h="1115329">
                <a:moveTo>
                  <a:pt x="0" y="111533"/>
                </a:moveTo>
                <a:cubicBezTo>
                  <a:pt x="0" y="49935"/>
                  <a:pt x="49935" y="0"/>
                  <a:pt x="111533" y="0"/>
                </a:cubicBezTo>
                <a:lnTo>
                  <a:pt x="3619110" y="0"/>
                </a:lnTo>
                <a:cubicBezTo>
                  <a:pt x="3680708" y="0"/>
                  <a:pt x="3730643" y="49935"/>
                  <a:pt x="3730643" y="111533"/>
                </a:cubicBezTo>
                <a:lnTo>
                  <a:pt x="3730643" y="1003796"/>
                </a:lnTo>
                <a:cubicBezTo>
                  <a:pt x="3730643" y="1065394"/>
                  <a:pt x="3680708" y="1115329"/>
                  <a:pt x="3619110" y="1115329"/>
                </a:cubicBezTo>
                <a:lnTo>
                  <a:pt x="111533" y="1115329"/>
                </a:lnTo>
                <a:cubicBezTo>
                  <a:pt x="49935" y="1115329"/>
                  <a:pt x="0" y="1065394"/>
                  <a:pt x="0" y="1003796"/>
                </a:cubicBezTo>
                <a:lnTo>
                  <a:pt x="0" y="1115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907" tIns="47907" rIns="47907" bIns="47907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/>
              <a:t>Âm</a:t>
            </a:r>
            <a:r>
              <a:rPr lang="en-US" sz="2400" b="1" dirty="0"/>
              <a:t> </a:t>
            </a:r>
            <a:r>
              <a:rPr lang="en-US" sz="2400" b="1" dirty="0" err="1"/>
              <a:t>sắc</a:t>
            </a:r>
            <a:endParaRPr lang="en-US" sz="2400" b="1" dirty="0"/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(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dao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,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)</a:t>
            </a:r>
          </a:p>
        </p:txBody>
      </p:sp>
      <p:pic>
        <p:nvPicPr>
          <p:cNvPr id="21513" name="Picture 9" descr="C:\Users\Thao Uyen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70" y="3532222"/>
            <a:ext cx="3047206" cy="2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1"/>
          <a:stretch>
            <a:fillRect/>
          </a:stretch>
        </p:blipFill>
        <p:spPr bwMode="auto">
          <a:xfrm>
            <a:off x="410526" y="3667474"/>
            <a:ext cx="3148780" cy="260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AutoShape 3" descr="Mọi người nói chuyện, âm thanh và tai giải phẫu, minh họa 3D y tế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6436" name="Picture 4" descr="Mạch chỉnh âm sắc S-NE5532 nguồn đôi AC 15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78" y="3658566"/>
            <a:ext cx="2542335" cy="25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15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4|14.3|3.3|54.2|7.8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7.8|4.6|24.6|39.7|48.4|3.3|2|0.9|53|10.4|3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528</Words>
  <PresentationFormat>Tùy chỉnh</PresentationFormat>
  <Paragraphs>56</Paragraphs>
  <Slides>11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2021-09-15T04:34:17Z</dcterms:modified>
</cp:coreProperties>
</file>