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4"/>
  </p:notesMasterIdLst>
  <p:sldIdLst>
    <p:sldId id="4282" r:id="rId4"/>
    <p:sldId id="4380" r:id="rId5"/>
    <p:sldId id="4332" r:id="rId6"/>
    <p:sldId id="4432" r:id="rId7"/>
    <p:sldId id="4302" r:id="rId8"/>
    <p:sldId id="4427" r:id="rId9"/>
    <p:sldId id="4429" r:id="rId10"/>
    <p:sldId id="4428" r:id="rId11"/>
    <p:sldId id="4431" r:id="rId12"/>
    <p:sldId id="4290" r:id="rId13"/>
    <p:sldId id="4297" r:id="rId14"/>
    <p:sldId id="4298" r:id="rId15"/>
    <p:sldId id="4408" r:id="rId16"/>
    <p:sldId id="4410" r:id="rId17"/>
    <p:sldId id="4411" r:id="rId18"/>
    <p:sldId id="4412" r:id="rId19"/>
    <p:sldId id="4413" r:id="rId20"/>
    <p:sldId id="4414" r:id="rId21"/>
    <p:sldId id="4415" r:id="rId22"/>
    <p:sldId id="4416" r:id="rId23"/>
    <p:sldId id="4417" r:id="rId24"/>
    <p:sldId id="4418" r:id="rId25"/>
    <p:sldId id="4419" r:id="rId26"/>
    <p:sldId id="4420" r:id="rId27"/>
    <p:sldId id="4421" r:id="rId28"/>
    <p:sldId id="4422" r:id="rId29"/>
    <p:sldId id="4423" r:id="rId30"/>
    <p:sldId id="4424" r:id="rId31"/>
    <p:sldId id="4425" r:id="rId32"/>
    <p:sldId id="442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Open Sans" panose="020B0606030504020204" pitchFamily="34" charset="0"/>
      <p:regular r:id="rId41"/>
      <p:bold r:id="rId42"/>
      <p:italic r:id="rId43"/>
      <p:boldItalic r:id="rId44"/>
    </p:embeddedFont>
    <p:embeddedFont>
      <p:font typeface="Pangolin" panose="020B0604020202020204" charset="0"/>
      <p:regular r:id="rId45"/>
    </p:embeddedFont>
    <p:embeddedFont>
      <p:font typeface="Roboto" pitchFamily="2" charset="0"/>
      <p:regular r:id="rId46"/>
      <p:bold r:id="rId47"/>
      <p:italic r:id="rId48"/>
      <p:boldItalic r:id="rId49"/>
    </p:embeddedFont>
    <p:embeddedFont>
      <p:font typeface="Roboto Black" pitchFamily="2" charset="0"/>
      <p:regular r:id="rId50"/>
      <p:bold r:id="rId51"/>
      <p:boldItalic r:id="rId5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DD"/>
    <a:srgbClr val="F7F7F7"/>
    <a:srgbClr val="C8E9EC"/>
    <a:srgbClr val="5B9BD5"/>
    <a:srgbClr val="FFF9F3"/>
    <a:srgbClr val="BDD7EE"/>
    <a:srgbClr val="B326DA"/>
    <a:srgbClr val="FFFF00"/>
    <a:srgbClr val="CAE9EE"/>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1137" autoAdjust="0"/>
  </p:normalViewPr>
  <p:slideViewPr>
    <p:cSldViewPr snapToGrid="0">
      <p:cViewPr varScale="1">
        <p:scale>
          <a:sx n="82" d="100"/>
          <a:sy n="82" d="100"/>
        </p:scale>
        <p:origin x="12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Cánh</a:t>
            </a:r>
            <a:r>
              <a:rPr lang="en-US" baseline="0"/>
              <a:t> đồng chong chóng thật là đẹp, chúng ta cũng có thể làm chong chóng để trang trí lớp học, góc học tập của mình. Cùng làm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7052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a:t>, cho HS thảo luận trong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a:t>
            </a:r>
            <a:r>
              <a:rPr lang="en-US" baseline="0"/>
              <a:t>HS sử dụng nhiều loại vật liệu khác nhau để làm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5922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125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8359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318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thực hành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0421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287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phổ</a:t>
            </a:r>
            <a:r>
              <a:rPr lang="en-US" baseline="0"/>
              <a:t> biến luật chơi và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 đúng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8924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664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 đúng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3623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1881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2031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332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4002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tính chi phí đồ chơi bằng cách làm tròn ước lượng đã học ở bài 11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0710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Các bạn cùng chơi, cùng trang trí lớp học nhé</a:t>
            </a:r>
          </a:p>
          <a:p>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2154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6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838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đọc</a:t>
            </a:r>
            <a:r>
              <a:rPr lang="en-US" baseline="0"/>
              <a:t> câu đó, gợi ý cho HS trả lời. Bạn khác nhận xét câu trả lời của bạn, điều chỉnh, bổ sung thêm thông tin về đáp án. Giáo viên dẫn dắt học sinh tìm hiểu về chong chóng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830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hình chong chóng và mô tả về nó, chỉ ra tên của từng bộ phận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bộ phận của chong chóng có tác dụng gì? Nếu không có bộ phận đo thì chong chóng sẽ như thế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nếu gió mạnh, gió nhẹ, gió lặng thì chong chóng sẽ quay như thế nào (quay nhanh, quay chậm, không quay). Nếu không có gió mà muốn chong chóng quay thì em nên làm gì? (dùng quạt hoặc cầm chong chóng chạy)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2045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cho biết cánh chong chóng như thế nào và dự đoán chong chóng nào quay nhanh hơn. Em có thể thử nghiệm nội dung này ở tiết thực hành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5033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cho biết cánh chong chóng như thế nào và dự đoán chong chóng nào quay nhanh hơn. Em có thể thử nghiệm nội dung này ở tiết thực hành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27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940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587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312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98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812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156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1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66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18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200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84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093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3.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878" r="16878"/>
          <a:stretch/>
        </p:blipFill>
        <p:spPr>
          <a:xfrm>
            <a:off x="1062990" y="2050250"/>
            <a:ext cx="4862234" cy="4862234"/>
          </a:xfrm>
          <a:prstGeom prst="ellipse">
            <a:avLst/>
          </a:prstGeom>
          <a:effectLst>
            <a:softEdge rad="127000"/>
          </a:effectLst>
        </p:spPr>
      </p:pic>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56" y="138608"/>
            <a:ext cx="2246550" cy="1550366"/>
          </a:xfrm>
          <a:prstGeom prst="rect">
            <a:avLst/>
          </a:prstGeom>
        </p:spPr>
      </p:pic>
      <p:sp>
        <p:nvSpPr>
          <p:cNvPr id="10" name="TextBox 9"/>
          <p:cNvSpPr txBox="1"/>
          <p:nvPr/>
        </p:nvSpPr>
        <p:spPr>
          <a:xfrm>
            <a:off x="1385901" y="1258379"/>
            <a:ext cx="8858249" cy="1015663"/>
          </a:xfrm>
          <a:prstGeom prst="rect">
            <a:avLst/>
          </a:prstGeom>
          <a:noFill/>
        </p:spPr>
        <p:txBody>
          <a:bodyPr wrap="square" rtlCol="0">
            <a:spAutoFit/>
          </a:bodyPr>
          <a:lstStyle/>
          <a:p>
            <a:pPr lvl="0" algn="ctr">
              <a:defRPr/>
            </a:pPr>
            <a:r>
              <a:rPr lang="en-US" altLang="zh-CN" sz="6000" b="1">
                <a:solidFill>
                  <a:schemeClr val="bg1"/>
                </a:solidFill>
                <a:latin typeface="Roboto Black" panose="02000000000000000000" pitchFamily="2" charset="0"/>
                <a:ea typeface="Roboto Black" panose="02000000000000000000" pitchFamily="2" charset="0"/>
              </a:rPr>
              <a:t>LÀM CHONG CHÓNG</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8515517" y="339204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1</a:t>
            </a:r>
            <a:r>
              <a:rPr kumimoji="0" lang="vi-VN"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endParaRPr kumimoji="0" lang="en-US" sz="4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497552" y="6187202"/>
            <a:ext cx="1058090" cy="510778"/>
          </a:xfrm>
          <a:prstGeom prst="roundRect">
            <a:avLst/>
          </a:prstGeom>
          <a:solidFill>
            <a:srgbClr val="FFF9F3"/>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1" presetClass="entr" presetSubtype="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222744"/>
            <a:ext cx="9973340" cy="4922875"/>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4" name="TextBox 13"/>
          <p:cNvSpPr txBox="1"/>
          <p:nvPr/>
        </p:nvSpPr>
        <p:spPr>
          <a:xfrm>
            <a:off x="1386849" y="1402414"/>
            <a:ext cx="9359905" cy="4524315"/>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Tên các bộ phận chính của chong chóng.</a:t>
            </a:r>
          </a:p>
          <a:p>
            <a:r>
              <a:rPr lang="en-US"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Mối liên hệ giữa các bộ phận của chong chóng.</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Tại sao chong chóng quay </a:t>
            </a:r>
          </a:p>
          <a:p>
            <a:r>
              <a:rPr lang="en-US"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4. Quan sát hình trang 64 sách bài học STEM và cho biết: Trường hợp nào chong chóng quay nhanh hơn? Giải thích.</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1512101" y="1725579"/>
            <a:ext cx="8756672"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Các bộ phận chính của chong chóng là cánh, trục và thân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477026" y="3895404"/>
            <a:ext cx="587007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Gió làm cho chong chóng quay</a:t>
            </a:r>
          </a:p>
        </p:txBody>
      </p:sp>
      <p:sp>
        <p:nvSpPr>
          <p:cNvPr id="18" name="TextBox 17"/>
          <p:cNvSpPr txBox="1"/>
          <p:nvPr/>
        </p:nvSpPr>
        <p:spPr>
          <a:xfrm>
            <a:off x="1512101" y="5005709"/>
            <a:ext cx="8756672"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Chong chóng số 2 và 4 quay nhanh hơn do cánh chong chóng cứng và cong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1065109" y="2431138"/>
            <a:ext cx="10003383" cy="461665"/>
          </a:xfrm>
          <a:prstGeom prst="rect">
            <a:avLst/>
          </a:prstGeom>
          <a:noFill/>
        </p:spPr>
        <p:txBody>
          <a:bodyPr wrap="square" rtlCol="0">
            <a:spAutoFit/>
          </a:bodyPr>
          <a:lstStyle/>
          <a:p>
            <a:pPr lvl="0" algn="just">
              <a:defRPr/>
            </a:pPr>
            <a:r>
              <a:rPr lang="vi-VN" altLang="zh-CN" sz="2400" noProof="0">
                <a:solidFill>
                  <a:srgbClr val="FF0000"/>
                </a:solidFill>
                <a:latin typeface="Roboto" panose="02000000000000000000" pitchFamily="2" charset="0"/>
                <a:ea typeface="Roboto" panose="02000000000000000000" pitchFamily="2" charset="0"/>
              </a:rPr>
              <a:t>Thân để cầm hoặc cắm vào </a:t>
            </a:r>
            <a:r>
              <a:rPr lang="en-US" altLang="zh-CN" sz="2400" noProof="0">
                <a:solidFill>
                  <a:srgbClr val="FF0000"/>
                </a:solidFill>
                <a:latin typeface="Roboto" panose="02000000000000000000" pitchFamily="2" charset="0"/>
                <a:ea typeface="Roboto" panose="02000000000000000000" pitchFamily="2" charset="0"/>
              </a:rPr>
              <a:t>vị trí</a:t>
            </a:r>
            <a:r>
              <a:rPr lang="vi-VN" altLang="zh-CN" sz="2400" noProof="0">
                <a:solidFill>
                  <a:srgbClr val="FF0000"/>
                </a:solidFill>
                <a:latin typeface="Roboto" panose="02000000000000000000" pitchFamily="2" charset="0"/>
                <a:ea typeface="Roboto" panose="02000000000000000000" pitchFamily="2" charset="0"/>
              </a:rPr>
              <a:t> cố định </a:t>
            </a:r>
            <a:r>
              <a:rPr lang="en-US" altLang="zh-CN" sz="2400" noProof="0">
                <a:solidFill>
                  <a:srgbClr val="FF0000"/>
                </a:solidFill>
                <a:latin typeface="Roboto" panose="02000000000000000000" pitchFamily="2" charset="0"/>
                <a:ea typeface="Roboto" panose="02000000000000000000" pitchFamily="2" charset="0"/>
              </a:rPr>
              <a:t>giúp</a:t>
            </a:r>
            <a:r>
              <a:rPr lang="vi-VN" altLang="zh-CN" sz="2400" noProof="0">
                <a:solidFill>
                  <a:srgbClr val="FF0000"/>
                </a:solidFill>
                <a:latin typeface="Roboto" panose="02000000000000000000" pitchFamily="2" charset="0"/>
                <a:ea typeface="Roboto" panose="02000000000000000000" pitchFamily="2" charset="0"/>
              </a:rPr>
              <a:t> chong chóng đứng được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1356804" y="2831980"/>
            <a:ext cx="9681645" cy="461665"/>
          </a:xfrm>
          <a:prstGeom prst="rect">
            <a:avLst/>
          </a:prstGeom>
          <a:noFill/>
        </p:spPr>
        <p:txBody>
          <a:bodyPr wrap="square" rtlCol="0">
            <a:spAutoFit/>
          </a:bodyPr>
          <a:lstStyle/>
          <a:p>
            <a:pPr lvl="0" algn="just">
              <a:defRPr/>
            </a:pPr>
            <a:r>
              <a:rPr lang="vi-VN" altLang="zh-CN" sz="2400" noProof="0">
                <a:solidFill>
                  <a:srgbClr val="FF0000"/>
                </a:solidFill>
                <a:latin typeface="Roboto" panose="02000000000000000000" pitchFamily="2" charset="0"/>
                <a:ea typeface="Roboto" panose="02000000000000000000" pitchFamily="2" charset="0"/>
              </a:rPr>
              <a:t>Trục giúp cố định cánh chong chóng vào thân chóng chóng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386849" y="3216062"/>
            <a:ext cx="8078466"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Cánh chong chóng gồm có 4 cánh đối xứng nhau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7" grpId="0"/>
      <p:bldP spid="18" grpId="0"/>
      <p:bldP spid="12"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66044" y="647214"/>
            <a:ext cx="604910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chemeClr val="bg1"/>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50" y="9741"/>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5187747" y="93845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Roboto Black" panose="02000000000000000000" pitchFamily="2" charset="0"/>
                <a:ea typeface="Roboto Black" panose="02000000000000000000" pitchFamily="2" charset="0"/>
                <a:cs typeface="+mn-cs"/>
              </a:rPr>
              <a:t>BÀI 13</a:t>
            </a:r>
            <a:endParaRPr kumimoji="0" lang="en-US" sz="4000" b="1" i="0" u="none" strike="noStrike" kern="1200" cap="none" spc="0" normalizeH="0" baseline="0" noProof="0" dirty="0">
              <a:ln>
                <a:noFill/>
              </a:ln>
              <a:solidFill>
                <a:srgbClr val="00B0F0"/>
              </a:solidFill>
              <a:effectLst/>
              <a:uLnTx/>
              <a:uFillTx/>
              <a:latin typeface="Roboto Black" panose="02000000000000000000" pitchFamily="2" charset="0"/>
              <a:ea typeface="Roboto Black" panose="02000000000000000000" pitchFamily="2" charset="0"/>
              <a:cs typeface="+mn-cs"/>
            </a:endParaRPr>
          </a:p>
        </p:txBody>
      </p:sp>
      <p:sp>
        <p:nvSpPr>
          <p:cNvPr id="8" name="TextBox 7"/>
          <p:cNvSpPr txBox="1"/>
          <p:nvPr/>
        </p:nvSpPr>
        <p:spPr>
          <a:xfrm>
            <a:off x="1405054" y="1748074"/>
            <a:ext cx="940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CHONG CHÓNG</a:t>
            </a:r>
            <a:endPar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026" name="Picture 2">
            <a:extLst>
              <a:ext uri="{FF2B5EF4-FFF2-40B4-BE49-F238E27FC236}">
                <a16:creationId xmlns:a16="http://schemas.microsoft.com/office/drawing/2014/main" id="{38FBF271-F244-A09D-8381-0DDEB477D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71408">
            <a:off x="255098" y="1347183"/>
            <a:ext cx="3163925" cy="3170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2733E7-A1E3-1470-B4FB-D85D548ECB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13461">
            <a:off x="8632752" y="1023498"/>
            <a:ext cx="4347001" cy="4347001"/>
          </a:xfrm>
          <a:prstGeom prst="rect">
            <a:avLst/>
          </a:prstGeom>
          <a:noFill/>
          <a:extLst>
            <a:ext uri="{909E8E84-426E-40DD-AFC4-6F175D3DCCD1}">
              <a14:hiddenFill xmlns:a14="http://schemas.microsoft.com/office/drawing/2010/main">
                <a:solidFill>
                  <a:srgbClr val="FFFFFF"/>
                </a:solidFill>
              </a14:hiddenFill>
            </a:ext>
          </a:extLst>
        </p:spPr>
      </p:pic>
      <p:pic>
        <p:nvPicPr>
          <p:cNvPr id="3" name="chong chóng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730" b="1024"/>
          <a:stretch/>
        </p:blipFill>
        <p:spPr>
          <a:xfrm>
            <a:off x="2941287" y="2908453"/>
            <a:ext cx="6328731" cy="3459296"/>
          </a:xfrm>
          <a:prstGeom prst="rect">
            <a:avLst/>
          </a:prstGeom>
        </p:spPr>
      </p:pic>
    </p:spTree>
    <p:extLst>
      <p:ext uri="{BB962C8B-B14F-4D97-AF65-F5344CB8AC3E}">
        <p14:creationId xmlns:p14="http://schemas.microsoft.com/office/powerpoint/2010/main" val="142225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9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940127" y="2730398"/>
            <a:ext cx="3818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381687" y="3334379"/>
            <a:ext cx="4955343"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Khi có gió cánh quay đều</a:t>
            </a:r>
            <a:r>
              <a:rPr kumimoji="0" lang="en-US"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36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4" name="TextBox 3">
            <a:extLst>
              <a:ext uri="{FF2B5EF4-FFF2-40B4-BE49-F238E27FC236}">
                <a16:creationId xmlns:a16="http://schemas.microsoft.com/office/drawing/2014/main" id="{4B114E6E-527A-623B-F353-E35425A208FD}"/>
              </a:ext>
            </a:extLst>
          </p:cNvPr>
          <p:cNvSpPr txBox="1"/>
          <p:nvPr/>
        </p:nvSpPr>
        <p:spPr>
          <a:xfrm>
            <a:off x="381686" y="3933887"/>
            <a:ext cx="5733077"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Bền, đẹp, sử dụng được lâu dài</a:t>
            </a:r>
            <a:r>
              <a:rPr kumimoji="0" lang="en-US"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
        <p:nvSpPr>
          <p:cNvPr id="9" name="TextBox 8"/>
          <p:cNvSpPr txBox="1"/>
          <p:nvPr/>
        </p:nvSpPr>
        <p:spPr>
          <a:xfrm>
            <a:off x="2713642" y="1480472"/>
            <a:ext cx="6689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chong chóng</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713642" y="435275"/>
            <a:ext cx="68022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6691"/>
          <a:stretch/>
        </p:blipFill>
        <p:spPr>
          <a:xfrm>
            <a:off x="598983" y="4882936"/>
            <a:ext cx="1460010" cy="126268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907"/>
          <a:stretch/>
        </p:blipFill>
        <p:spPr>
          <a:xfrm>
            <a:off x="3154347" y="4533395"/>
            <a:ext cx="1966522" cy="1928169"/>
          </a:xfrm>
          <a:prstGeom prst="rect">
            <a:avLst/>
          </a:prstGeom>
        </p:spPr>
      </p:pic>
      <p:grpSp>
        <p:nvGrpSpPr>
          <p:cNvPr id="3" name="Group 2"/>
          <p:cNvGrpSpPr/>
          <p:nvPr/>
        </p:nvGrpSpPr>
        <p:grpSpPr>
          <a:xfrm>
            <a:off x="7433650" y="2079650"/>
            <a:ext cx="4432100" cy="3555898"/>
            <a:chOff x="7449908" y="1853621"/>
            <a:chExt cx="4432100" cy="3555898"/>
          </a:xfrm>
        </p:grpSpPr>
        <p:pic>
          <p:nvPicPr>
            <p:cNvPr id="3078" name="Picture 6">
              <a:extLst>
                <a:ext uri="{FF2B5EF4-FFF2-40B4-BE49-F238E27FC236}">
                  <a16:creationId xmlns:a16="http://schemas.microsoft.com/office/drawing/2014/main" id="{9E4A72B8-FE22-3E60-E321-D22CC75C52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45" t="6393" r="13602"/>
            <a:stretch/>
          </p:blipFill>
          <p:spPr bwMode="auto">
            <a:xfrm>
              <a:off x="7449908" y="2066021"/>
              <a:ext cx="4432100" cy="33434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697433" y="1853621"/>
              <a:ext cx="818452" cy="563526"/>
            </a:xfrm>
            <a:prstGeom prst="roundRect">
              <a:avLst>
                <a:gd name="adj" fmla="val 43082"/>
              </a:avLst>
            </a:prstGeom>
            <a:solidFill>
              <a:srgbClr val="E8E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102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8" presetClass="emph" presetSubtype="0" repeatCount="indefinite" fill="hold" nodeType="withEffect">
                                  <p:stCondLst>
                                    <p:cond delay="0"/>
                                  </p:stCondLst>
                                  <p:childTnLst>
                                    <p:animRot by="21600000">
                                      <p:cBhvr>
                                        <p:cTn id="35" dur="2000" fill="hold"/>
                                        <p:tgtEl>
                                          <p:spTgt spid="12"/>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4"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69204" y="1424283"/>
            <a:ext cx="9054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ựa chọn ý tưởng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và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cách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làm</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01940" y="237419"/>
            <a:ext cx="705444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rPr>
              <a:t>CÁCH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098" name="Picture 2">
            <a:extLst>
              <a:ext uri="{FF2B5EF4-FFF2-40B4-BE49-F238E27FC236}">
                <a16:creationId xmlns:a16="http://schemas.microsoft.com/office/drawing/2014/main" id="{2E716632-9CF5-475C-A5F7-65516C6D6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834" y="2041993"/>
            <a:ext cx="4061053" cy="22866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duotone>
              <a:prstClr val="black"/>
              <a:srgbClr val="00B050">
                <a:tint val="45000"/>
                <a:satMod val="400000"/>
              </a:srgbClr>
            </a:duotone>
            <a:extLst>
              <a:ext uri="{28A0092B-C50C-407E-A947-70E740481C1C}">
                <a14:useLocalDpi xmlns:a14="http://schemas.microsoft.com/office/drawing/2010/main" val="0"/>
              </a:ext>
            </a:extLst>
          </a:blip>
          <a:srcRect b="13907"/>
          <a:stretch/>
        </p:blipFill>
        <p:spPr>
          <a:xfrm>
            <a:off x="9269894" y="1403805"/>
            <a:ext cx="1966522" cy="192816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13907"/>
          <a:stretch/>
        </p:blipFill>
        <p:spPr>
          <a:xfrm>
            <a:off x="711508" y="2400453"/>
            <a:ext cx="1966522" cy="1928169"/>
          </a:xfrm>
          <a:prstGeom prst="rect">
            <a:avLst/>
          </a:prstGeom>
        </p:spPr>
      </p:pic>
      <p:pic>
        <p:nvPicPr>
          <p:cNvPr id="12" name="Picture 11"/>
          <p:cNvPicPr>
            <a:picLocks noChangeAspect="1"/>
          </p:cNvPicPr>
          <p:nvPr/>
        </p:nvPicPr>
        <p:blipFill rotWithShape="1">
          <a:blip r:embed="rId5">
            <a:duotone>
              <a:prstClr val="black"/>
              <a:schemeClr val="accent1">
                <a:lumMod val="75000"/>
                <a:tint val="45000"/>
                <a:satMod val="400000"/>
              </a:schemeClr>
            </a:duotone>
            <a:extLst>
              <a:ext uri="{28A0092B-C50C-407E-A947-70E740481C1C}">
                <a14:useLocalDpi xmlns:a14="http://schemas.microsoft.com/office/drawing/2010/main" val="0"/>
              </a:ext>
            </a:extLst>
          </a:blip>
          <a:srcRect b="13907"/>
          <a:stretch/>
        </p:blipFill>
        <p:spPr>
          <a:xfrm>
            <a:off x="4707097" y="4696451"/>
            <a:ext cx="1966522" cy="1928169"/>
          </a:xfrm>
          <a:prstGeom prst="rect">
            <a:avLst/>
          </a:prstGeom>
        </p:spPr>
      </p:pic>
      <p:pic>
        <p:nvPicPr>
          <p:cNvPr id="13" name="Picture 12"/>
          <p:cNvPicPr>
            <a:picLocks noChangeAspect="1"/>
          </p:cNvPicPr>
          <p:nvPr/>
        </p:nvPicPr>
        <p:blipFill rotWithShape="1">
          <a:blip r:embed="rId5">
            <a:duotone>
              <a:prstClr val="black"/>
              <a:srgbClr val="FFFF00">
                <a:tint val="45000"/>
                <a:satMod val="400000"/>
              </a:srgbClr>
            </a:duotone>
            <a:extLst>
              <a:ext uri="{28A0092B-C50C-407E-A947-70E740481C1C}">
                <a14:useLocalDpi xmlns:a14="http://schemas.microsoft.com/office/drawing/2010/main" val="0"/>
              </a:ext>
            </a:extLst>
          </a:blip>
          <a:srcRect b="13907"/>
          <a:stretch/>
        </p:blipFill>
        <p:spPr>
          <a:xfrm>
            <a:off x="1779273" y="4393316"/>
            <a:ext cx="1966522" cy="1928169"/>
          </a:xfrm>
          <a:prstGeom prst="rect">
            <a:avLst/>
          </a:prstGeom>
        </p:spPr>
      </p:pic>
      <p:pic>
        <p:nvPicPr>
          <p:cNvPr id="14" name="Picture 13"/>
          <p:cNvPicPr>
            <a:picLocks noChangeAspect="1"/>
          </p:cNvPicPr>
          <p:nvPr/>
        </p:nvPicPr>
        <p:blipFill rotWithShape="1">
          <a:blip r:embed="rId6">
            <a:duotone>
              <a:prstClr val="black"/>
              <a:srgbClr val="7030A0">
                <a:tint val="45000"/>
                <a:satMod val="400000"/>
              </a:srgb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b="13907"/>
          <a:stretch/>
        </p:blipFill>
        <p:spPr>
          <a:xfrm>
            <a:off x="8286633" y="3505548"/>
            <a:ext cx="1966522" cy="1928169"/>
          </a:xfrm>
          <a:prstGeom prst="rect">
            <a:avLst/>
          </a:prstGeom>
        </p:spPr>
      </p:pic>
    </p:spTree>
    <p:extLst>
      <p:ext uri="{BB962C8B-B14F-4D97-AF65-F5344CB8AC3E}">
        <p14:creationId xmlns:p14="http://schemas.microsoft.com/office/powerpoint/2010/main" val="1767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8" presetClass="emph" presetSubtype="0" repeatCount="indefinite" fill="hold" nodeType="withEffect">
                                  <p:stCondLst>
                                    <p:cond delay="0"/>
                                  </p:stCondLst>
                                  <p:childTnLst>
                                    <p:animRot by="21600000">
                                      <p:cBhvr>
                                        <p:cTn id="15" dur="2000" fill="hold"/>
                                        <p:tgtEl>
                                          <p:spTgt spid="10"/>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8" presetClass="emph" presetSubtype="0" repeatCount="indefinite" fill="hold" nodeType="withEffect">
                                  <p:stCondLst>
                                    <p:cond delay="0"/>
                                  </p:stCondLst>
                                  <p:childTnLst>
                                    <p:animRot by="21600000">
                                      <p:cBhvr>
                                        <p:cTn id="20" dur="2000" fill="hold"/>
                                        <p:tgtEl>
                                          <p:spTgt spid="11"/>
                                        </p:tgtEl>
                                        <p:attrNameLst>
                                          <p:attrName>r</p:attrName>
                                        </p:attrNameLst>
                                      </p:cBhvr>
                                    </p:animRo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8" presetClass="emph" presetSubtype="0" repeatCount="indefinite" fill="hold" nodeType="withEffect">
                                  <p:stCondLst>
                                    <p:cond delay="0"/>
                                  </p:stCondLst>
                                  <p:childTnLst>
                                    <p:animRot by="21600000">
                                      <p:cBhvr>
                                        <p:cTn id="25" dur="2000" fill="hold"/>
                                        <p:tgtEl>
                                          <p:spTgt spid="12"/>
                                        </p:tgtEl>
                                        <p:attrNameLst>
                                          <p:attrName>r</p:attrName>
                                        </p:attrNameLst>
                                      </p:cBhvr>
                                    </p:animRo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8" presetClass="emph" presetSubtype="0" repeatCount="indefinite" fill="hold" nodeType="withEffect">
                                  <p:stCondLst>
                                    <p:cond delay="0"/>
                                  </p:stCondLst>
                                  <p:childTnLst>
                                    <p:animRot by="21600000">
                                      <p:cBhvr>
                                        <p:cTn id="30" dur="2000" fill="hold"/>
                                        <p:tgtEl>
                                          <p:spTgt spid="13"/>
                                        </p:tgtEl>
                                        <p:attrNameLst>
                                          <p:attrName>r</p:attrName>
                                        </p:attrNameLst>
                                      </p:cBhvr>
                                    </p:animRo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8" presetClass="emph" presetSubtype="0" repeatCount="indefinite" fill="hold" nodeType="withEffect">
                                  <p:stCondLst>
                                    <p:cond delay="0"/>
                                  </p:stCondLst>
                                  <p:childTnLst>
                                    <p:animRot by="21600000">
                                      <p:cBhvr>
                                        <p:cTn id="35"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467293"/>
            <a:ext cx="10280476" cy="5100886"/>
          </a:xfrm>
          <a:prstGeom prst="roundRect">
            <a:avLst/>
          </a:prstGeom>
          <a:solidFill>
            <a:srgbClr val="F7F7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58378" y="1737335"/>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6002683" y="1570912"/>
            <a:ext cx="4885057" cy="489364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Nhóm sử dụng vật liệu gì để làm chong chóng?</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2. Mô tả các bước làm chong chóng</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stretch>
            <a:fillRect/>
          </a:stretch>
        </p:blipFill>
        <p:spPr>
          <a:xfrm>
            <a:off x="2062489" y="2718296"/>
            <a:ext cx="2137372" cy="2806120"/>
          </a:xfrm>
          <a:prstGeom prst="rect">
            <a:avLst/>
          </a:prstGeom>
        </p:spPr>
      </p:pic>
    </p:spTree>
    <p:extLst>
      <p:ext uri="{BB962C8B-B14F-4D97-AF65-F5344CB8AC3E}">
        <p14:creationId xmlns:p14="http://schemas.microsoft.com/office/powerpoint/2010/main" val="8188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4044019" y="1410894"/>
            <a:ext cx="503402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3464324" y="569275"/>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0FAEFCE1-959C-BE44-9E87-D0583BEF9FEB}"/>
              </a:ext>
            </a:extLst>
          </p:cNvPr>
          <p:cNvSpPr txBox="1"/>
          <p:nvPr/>
        </p:nvSpPr>
        <p:spPr>
          <a:xfrm>
            <a:off x="2720187" y="1962771"/>
            <a:ext cx="75189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Que tre, giấy bìa, bút màu, bút chì, băng dính hai mặt, đinh ghim,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kéo, keo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dán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122" name="Picture 2">
            <a:extLst>
              <a:ext uri="{FF2B5EF4-FFF2-40B4-BE49-F238E27FC236}">
                <a16:creationId xmlns:a16="http://schemas.microsoft.com/office/drawing/2014/main" id="{FA3B48B2-4789-5843-9CDD-50C846995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345" y="3493463"/>
            <a:ext cx="2424635" cy="18121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1276827-0CA7-D3F3-506A-89CDEB51E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242" y="3197891"/>
            <a:ext cx="3359631" cy="22397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C067C21-B070-04A6-4E16-7D3AE91AD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9199" y="2793768"/>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1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756469" y="1683178"/>
            <a:ext cx="1031202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đồ chơi chong chóng theo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113450" y="606480"/>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8196" name="Picture 4">
            <a:extLst>
              <a:ext uri="{FF2B5EF4-FFF2-40B4-BE49-F238E27FC236}">
                <a16:creationId xmlns:a16="http://schemas.microsoft.com/office/drawing/2014/main" id="{8BA83F55-20F1-3C23-C468-02589FC8C33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250" b="99167" l="22500" r="69453">
                        <a14:foregroundMark x1="53672" y1="27083" x2="62578" y2="31528"/>
                      </a14:backgroundRemoval>
                    </a14:imgEffect>
                  </a14:imgLayer>
                </a14:imgProps>
              </a:ext>
              <a:ext uri="{28A0092B-C50C-407E-A947-70E740481C1C}">
                <a14:useLocalDpi xmlns:a14="http://schemas.microsoft.com/office/drawing/2010/main" val="0"/>
              </a:ext>
            </a:extLst>
          </a:blip>
          <a:srcRect l="20315" t="-522" r="29166"/>
          <a:stretch/>
        </p:blipFill>
        <p:spPr bwMode="auto">
          <a:xfrm>
            <a:off x="7615624" y="2331092"/>
            <a:ext cx="2530550" cy="28323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duotone>
              <a:prstClr val="black"/>
              <a:srgbClr val="00B050">
                <a:tint val="45000"/>
                <a:satMod val="400000"/>
              </a:srgbClr>
            </a:duotone>
            <a:extLst>
              <a:ext uri="{28A0092B-C50C-407E-A947-70E740481C1C}">
                <a14:useLocalDpi xmlns:a14="http://schemas.microsoft.com/office/drawing/2010/main" val="0"/>
              </a:ext>
            </a:extLst>
          </a:blip>
          <a:srcRect b="13907"/>
          <a:stretch/>
        </p:blipFill>
        <p:spPr>
          <a:xfrm>
            <a:off x="521577" y="3662671"/>
            <a:ext cx="1966522" cy="1928169"/>
          </a:xfrm>
          <a:prstGeom prst="rect">
            <a:avLst/>
          </a:prstGeom>
        </p:spPr>
      </p:pic>
      <p:grpSp>
        <p:nvGrpSpPr>
          <p:cNvPr id="3" name="Group 2"/>
          <p:cNvGrpSpPr/>
          <p:nvPr/>
        </p:nvGrpSpPr>
        <p:grpSpPr>
          <a:xfrm>
            <a:off x="3828306" y="2853484"/>
            <a:ext cx="2791721" cy="2470430"/>
            <a:chOff x="3551859" y="2619567"/>
            <a:chExt cx="2791721" cy="2470430"/>
          </a:xfrm>
        </p:grpSpPr>
        <p:pic>
          <p:nvPicPr>
            <p:cNvPr id="7" name="Picture 2">
              <a:extLst>
                <a:ext uri="{FF2B5EF4-FFF2-40B4-BE49-F238E27FC236}">
                  <a16:creationId xmlns:a16="http://schemas.microsoft.com/office/drawing/2014/main" id="{2E716632-9CF5-475C-A5F7-65516C6D6E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1" t="3255" r="36917" b="-3255"/>
            <a:stretch/>
          </p:blipFill>
          <p:spPr bwMode="auto">
            <a:xfrm>
              <a:off x="3551859" y="2803368"/>
              <a:ext cx="2551230" cy="2286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12731" y="2619567"/>
              <a:ext cx="530849" cy="1084521"/>
            </a:xfrm>
            <a:prstGeom prst="rect">
              <a:avLst/>
            </a:prstGeom>
            <a:solidFill>
              <a:srgbClr val="E8E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97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wipe(down)">
                                      <p:cBhvr>
                                        <p:cTn id="2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551476" y="3167526"/>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841457" y="1719206"/>
            <a:ext cx="359016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Tạo một tờ giấy vuông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3296875" y="1285397"/>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949" t="7276" r="19566" b="8943"/>
          <a:stretch/>
        </p:blipFill>
        <p:spPr>
          <a:xfrm>
            <a:off x="4518838" y="2418232"/>
            <a:ext cx="3362032" cy="33430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768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306587" y="733175"/>
            <a:ext cx="4693120"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NẾU THÌ</a:t>
            </a: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3646966" y="1447376"/>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450299" y="2213257"/>
            <a:ext cx="4908398" cy="830997"/>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Chia hai đội nam, nữ. Mỗi bạn có một mảnh giấy nhỏ và bút </a:t>
            </a:r>
          </a:p>
        </p:txBody>
      </p:sp>
      <p:sp>
        <p:nvSpPr>
          <p:cNvPr id="10" name="TextBox 9"/>
          <p:cNvSpPr txBox="1"/>
          <p:nvPr/>
        </p:nvSpPr>
        <p:spPr>
          <a:xfrm>
            <a:off x="450299" y="3303105"/>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Quy định cho bên Nam ghi vào giấy bắt đầu bằng chữ “Nếu” , còn bên nữ bằt đầu bằng chữ “Thì”. </a:t>
            </a:r>
          </a:p>
        </p:txBody>
      </p:sp>
      <p:sp>
        <p:nvSpPr>
          <p:cNvPr id="11" name="TextBox 10"/>
          <p:cNvSpPr txBox="1"/>
          <p:nvPr/>
        </p:nvSpPr>
        <p:spPr>
          <a:xfrm>
            <a:off x="450299" y="4840327"/>
            <a:ext cx="4908398" cy="1569660"/>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Sau 3 phút lần lượt mời 1 bạn Nam lên đọc câu của mình sau đó mời bạn Nữ tiếp tục đọc câu của mình…</a:t>
            </a:r>
          </a:p>
        </p:txBody>
      </p:sp>
      <p:sp>
        <p:nvSpPr>
          <p:cNvPr id="2" name="Rectangle 1"/>
          <p:cNvSpPr/>
          <p:nvPr/>
        </p:nvSpPr>
        <p:spPr>
          <a:xfrm>
            <a:off x="6370852" y="1502069"/>
            <a:ext cx="5491539" cy="5233206"/>
          </a:xfrm>
          <a:prstGeom prst="rect">
            <a:avLst/>
          </a:prstGeom>
          <a:solidFill>
            <a:srgbClr val="FF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155126" y="2672474"/>
            <a:ext cx="3591855" cy="461665"/>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Nếu tôi có cánh...</a:t>
            </a:r>
          </a:p>
        </p:txBody>
      </p:sp>
      <p:sp>
        <p:nvSpPr>
          <p:cNvPr id="13" name="TextBox 12"/>
          <p:cNvSpPr txBox="1"/>
          <p:nvPr/>
        </p:nvSpPr>
        <p:spPr>
          <a:xfrm>
            <a:off x="7262989" y="5351864"/>
            <a:ext cx="3357995" cy="461665"/>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 Thì tôi sẽ bay lượn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3906" y="4181459"/>
            <a:ext cx="1905000" cy="195262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789" y="1638630"/>
            <a:ext cx="1676400" cy="2095500"/>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3169637" y="120232"/>
            <a:ext cx="4931552" cy="584775"/>
          </a:xfrm>
          <a:prstGeom prst="rect">
            <a:avLst/>
          </a:prstGeom>
          <a:noFill/>
        </p:spPr>
        <p:txBody>
          <a:bodyPr wrap="square" rtlCol="0">
            <a:spAutoFit/>
          </a:bodyPr>
          <a:lstStyle/>
          <a:p>
            <a:pPr lvl="0" algn="ctr">
              <a:defRPr/>
            </a:pPr>
            <a:r>
              <a:rPr lang="en-US" altLang="zh-CN" sz="3200" b="1">
                <a:solidFill>
                  <a:schemeClr val="bg1"/>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par>
                          <p:cTn id="49" fill="hold">
                            <p:stCondLst>
                              <p:cond delay="1000"/>
                            </p:stCondLst>
                            <p:childTnLst>
                              <p:par>
                                <p:cTn id="50" presetID="22" presetClass="entr" presetSubtype="2"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par>
                                <p:cTn id="53" presetID="22" presetClass="entr" presetSubtype="2"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right)">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P spid="10" grpId="0"/>
      <p:bldP spid="11" grpId="0"/>
      <p:bldP spid="2" grpId="0" animBg="1"/>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413051" y="1722629"/>
            <a:ext cx="543029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Gấp tờ giấy theo đường kẻ từ góc này sang góc khác, sau đó mở ra</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81653" y="163842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3010280"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0104" t="7150" r="12789" b="7421"/>
          <a:stretch/>
        </p:blipFill>
        <p:spPr>
          <a:xfrm>
            <a:off x="4315597" y="2883048"/>
            <a:ext cx="3245171" cy="32625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064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4" presetClass="entr" presetSubtype="3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ou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3045350" y="189874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1025911" y="3429000"/>
            <a:ext cx="50700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Sử dụng bút chì đánh dấu vị trí cách trung tâm khoảng 2-3 cm như hình</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105" t="8659" r="14274" b="8242"/>
          <a:stretch/>
        </p:blipFill>
        <p:spPr>
          <a:xfrm>
            <a:off x="6230677" y="1893423"/>
            <a:ext cx="3923414" cy="3902149"/>
          </a:xfrm>
          <a:prstGeom prst="rect">
            <a:avLst/>
          </a:prstGeom>
          <a:effectLst>
            <a:outerShdw blurRad="63500" sx="102000" sy="102000" algn="ctr" rotWithShape="0">
              <a:prstClr val="black">
                <a:alpha val="40000"/>
              </a:prstClr>
            </a:outerShdw>
          </a:effectLst>
        </p:spPr>
      </p:pic>
      <p:sp>
        <p:nvSpPr>
          <p:cNvPr id="5" name="Oval 4"/>
          <p:cNvSpPr/>
          <p:nvPr/>
        </p:nvSpPr>
        <p:spPr>
          <a:xfrm>
            <a:off x="7389628" y="2973395"/>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591108" y="2973395"/>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591108" y="4192480"/>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36468" y="4206832"/>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51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6" presetClass="emph" presetSubtype="0" repeatCount="indefinite" fill="hold" grpId="1" nodeType="withEffect">
                                  <p:stCondLst>
                                    <p:cond delay="0"/>
                                  </p:stCondLst>
                                  <p:childTnLst>
                                    <p:animEffect transition="out" filter="fade">
                                      <p:cBhvr>
                                        <p:cTn id="12" dur="1000" tmFilter="0, 0; .2, .5; .8, .5; 1, 0"/>
                                        <p:tgtEl>
                                          <p:spTgt spid="5"/>
                                        </p:tgtEl>
                                      </p:cBhvr>
                                    </p:animEffect>
                                    <p:animScale>
                                      <p:cBhvr>
                                        <p:cTn id="13" dur="500" autoRev="1" fill="hold"/>
                                        <p:tgtEl>
                                          <p:spTgt spid="5"/>
                                        </p:tgtEl>
                                      </p:cBhvr>
                                      <p:by x="105000" y="105000"/>
                                    </p:animScale>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26" presetClass="emph" presetSubtype="0" repeatCount="indefinite" fill="hold" grpId="1" nodeType="withEffect">
                                  <p:stCondLst>
                                    <p:cond delay="0"/>
                                  </p:stCondLst>
                                  <p:childTnLst>
                                    <p:animEffect transition="out" filter="fade">
                                      <p:cBhvr>
                                        <p:cTn id="18" dur="1000" tmFilter="0, 0; .2, .5; .8, .5; 1, 0"/>
                                        <p:tgtEl>
                                          <p:spTgt spid="9"/>
                                        </p:tgtEl>
                                      </p:cBhvr>
                                    </p:animEffect>
                                    <p:animScale>
                                      <p:cBhvr>
                                        <p:cTn id="19" dur="500" autoRev="1" fill="hold"/>
                                        <p:tgtEl>
                                          <p:spTgt spid="9"/>
                                        </p:tgtEl>
                                      </p:cBhvr>
                                      <p:by x="105000" y="105000"/>
                                    </p:animScale>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26" presetClass="emph" presetSubtype="0" repeatCount="indefinite" fill="hold" grpId="1" nodeType="withEffect">
                                  <p:stCondLst>
                                    <p:cond delay="0"/>
                                  </p:stCondLst>
                                  <p:childTnLst>
                                    <p:animEffect transition="out" filter="fade">
                                      <p:cBhvr>
                                        <p:cTn id="24" dur="1000" tmFilter="0, 0; .2, .5; .8, .5; 1, 0"/>
                                        <p:tgtEl>
                                          <p:spTgt spid="11"/>
                                        </p:tgtEl>
                                      </p:cBhvr>
                                    </p:animEffect>
                                    <p:animScale>
                                      <p:cBhvr>
                                        <p:cTn id="25" dur="500" autoRev="1" fill="hold"/>
                                        <p:tgtEl>
                                          <p:spTgt spid="11"/>
                                        </p:tgtEl>
                                      </p:cBhvr>
                                      <p:by x="105000" y="105000"/>
                                    </p:animScale>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26" presetClass="emph" presetSubtype="0" repeatCount="indefinite" fill="hold" grpId="1" nodeType="withEffect">
                                  <p:stCondLst>
                                    <p:cond delay="0"/>
                                  </p:stCondLst>
                                  <p:childTnLst>
                                    <p:animEffect transition="out" filter="fade">
                                      <p:cBhvr>
                                        <p:cTn id="30" dur="1000" tmFilter="0, 0; .2, .5; .8, .5; 1, 0"/>
                                        <p:tgtEl>
                                          <p:spTgt spid="12"/>
                                        </p:tgtEl>
                                      </p:cBhvr>
                                    </p:animEffect>
                                    <p:animScale>
                                      <p:cBhvr>
                                        <p:cTn id="31"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5" grpId="1" animBg="1"/>
      <p:bldP spid="9" grpId="0" animBg="1"/>
      <p:bldP spid="9" grpId="1" animBg="1"/>
      <p:bldP spid="11" grpId="0" animBg="1"/>
      <p:bldP spid="11" grpId="1" animBg="1"/>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7474043" y="1741936"/>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4</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92FCA0B-A2CE-98A2-55ED-B3DDDA626831}"/>
              </a:ext>
            </a:extLst>
          </p:cNvPr>
          <p:cNvSpPr txBox="1"/>
          <p:nvPr/>
        </p:nvSpPr>
        <p:spPr>
          <a:xfrm>
            <a:off x="733701" y="4102733"/>
            <a:ext cx="3793694" cy="1564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1">
            <a:extLst>
              <a:ext uri="{FF2B5EF4-FFF2-40B4-BE49-F238E27FC236}">
                <a16:creationId xmlns:a16="http://schemas.microsoft.com/office/drawing/2014/main" id="{44453364-EF7A-8DFB-5895-92E4E806FDDC}"/>
              </a:ext>
            </a:extLst>
          </p:cNvPr>
          <p:cNvSpPr>
            <a:spLocks noChangeArrowheads="1"/>
          </p:cNvSpPr>
          <p:nvPr/>
        </p:nvSpPr>
        <p:spPr bwMode="auto">
          <a:xfrm>
            <a:off x="4900613" y="3659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495" y="1844440"/>
            <a:ext cx="4525636" cy="4516586"/>
          </a:xfrm>
          <a:prstGeom prst="rect">
            <a:avLst/>
          </a:prstGeom>
        </p:spPr>
      </p:pic>
      <p:sp>
        <p:nvSpPr>
          <p:cNvPr id="14" name="TextBox 13">
            <a:extLst>
              <a:ext uri="{FF2B5EF4-FFF2-40B4-BE49-F238E27FC236}">
                <a16:creationId xmlns:a16="http://schemas.microsoft.com/office/drawing/2014/main" id="{473F98B6-6C1F-E392-73DF-45B0A0105BA7}"/>
              </a:ext>
            </a:extLst>
          </p:cNvPr>
          <p:cNvSpPr txBox="1"/>
          <p:nvPr/>
        </p:nvSpPr>
        <p:spPr>
          <a:xfrm>
            <a:off x="5943600" y="3300487"/>
            <a:ext cx="3757303" cy="1200329"/>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Cắt dọc theo đường gấp.</a:t>
            </a:r>
            <a:br>
              <a:rPr lang="vi-VN" sz="2400">
                <a:solidFill>
                  <a:srgbClr val="002060"/>
                </a:solidFill>
                <a:latin typeface="Roboto" panose="02000000000000000000" pitchFamily="2" charset="0"/>
                <a:ea typeface="Roboto" panose="02000000000000000000" pitchFamily="2" charset="0"/>
                <a:cs typeface="Roboto" panose="02000000000000000000" pitchFamily="2" charset="0"/>
              </a:rPr>
            </a:b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Dừng lại ở </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vị trí</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 đánh dấu bằng bút chì</a:t>
            </a:r>
            <a:endParaRPr lang="vi-VN" sz="36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5" name="Oval 14"/>
          <p:cNvSpPr/>
          <p:nvPr/>
        </p:nvSpPr>
        <p:spPr>
          <a:xfrm>
            <a:off x="3414463" y="3659188"/>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5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6" presetClass="emph" presetSubtype="0" repeatCount="indefinite" fill="hold" grpId="1" nodeType="withEffect">
                                  <p:stCondLst>
                                    <p:cond delay="0"/>
                                  </p:stCondLst>
                                  <p:childTnLst>
                                    <p:animEffect transition="out" filter="fade">
                                      <p:cBhvr>
                                        <p:cTn id="20" dur="1000" tmFilter="0, 0; .2, .5; .8, .5; 1, 0"/>
                                        <p:tgtEl>
                                          <p:spTgt spid="15"/>
                                        </p:tgtEl>
                                      </p:cBhvr>
                                    </p:animEffect>
                                    <p:animScale>
                                      <p:cBhvr>
                                        <p:cTn id="21" dur="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7997941" y="238581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5</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1">
            <a:extLst>
              <a:ext uri="{FF2B5EF4-FFF2-40B4-BE49-F238E27FC236}">
                <a16:creationId xmlns:a16="http://schemas.microsoft.com/office/drawing/2014/main" id="{9F1F0DFD-7B78-F32D-9A88-53D916FC2E22}"/>
              </a:ext>
            </a:extLst>
          </p:cNvPr>
          <p:cNvSpPr>
            <a:spLocks noChangeArrowheads="1"/>
          </p:cNvSpPr>
          <p:nvPr/>
        </p:nvSpPr>
        <p:spPr bwMode="auto">
          <a:xfrm>
            <a:off x="4743450" y="3659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728" y="1661694"/>
            <a:ext cx="4685714" cy="4057143"/>
          </a:xfrm>
          <a:prstGeom prst="rect">
            <a:avLst/>
          </a:prstGeom>
        </p:spPr>
      </p:pic>
      <p:sp>
        <p:nvSpPr>
          <p:cNvPr id="13" name="TextBox 12">
            <a:extLst>
              <a:ext uri="{FF2B5EF4-FFF2-40B4-BE49-F238E27FC236}">
                <a16:creationId xmlns:a16="http://schemas.microsoft.com/office/drawing/2014/main" id="{473F98B6-6C1F-E392-73DF-45B0A0105BA7}"/>
              </a:ext>
            </a:extLst>
          </p:cNvPr>
          <p:cNvSpPr txBox="1"/>
          <p:nvPr/>
        </p:nvSpPr>
        <p:spPr>
          <a:xfrm>
            <a:off x="6393384" y="3668025"/>
            <a:ext cx="3757303"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Dán các góc giấy vào vị trí trung tâm</a:t>
            </a:r>
            <a:endParaRPr lang="vi-VN" sz="36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1489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6940401" y="2308025"/>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6</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79706228-3788-D853-F83B-4109A5D80ED0}"/>
              </a:ext>
            </a:extLst>
          </p:cNvPr>
          <p:cNvSpPr txBox="1"/>
          <p:nvPr/>
        </p:nvSpPr>
        <p:spPr>
          <a:xfrm>
            <a:off x="6106160" y="3812232"/>
            <a:ext cx="43698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Tạo trục chong chóng tại vị trí trung tâm (dùng đinh ghim)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328" y="2209800"/>
            <a:ext cx="3610052" cy="2903597"/>
          </a:xfrm>
          <a:prstGeom prst="rect">
            <a:avLst/>
          </a:prstGeom>
        </p:spPr>
      </p:pic>
    </p:spTree>
    <p:extLst>
      <p:ext uri="{BB962C8B-B14F-4D97-AF65-F5344CB8AC3E}">
        <p14:creationId xmlns:p14="http://schemas.microsoft.com/office/powerpoint/2010/main" val="129034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2281652" y="220980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7</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ACE682B5-E4EA-5E49-26F0-664F03DCE432}"/>
              </a:ext>
            </a:extLst>
          </p:cNvPr>
          <p:cNvSpPr txBox="1"/>
          <p:nvPr/>
        </p:nvSpPr>
        <p:spPr>
          <a:xfrm>
            <a:off x="1360062" y="3581400"/>
            <a:ext cx="45835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Dùng tay xoay chong chóng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để đảm bảo chong chóng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quay dễ dàng.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813" y="1551211"/>
            <a:ext cx="5609524" cy="3942857"/>
          </a:xfrm>
          <a:prstGeom prst="rect">
            <a:avLst/>
          </a:prstGeom>
        </p:spPr>
      </p:pic>
    </p:spTree>
    <p:extLst>
      <p:ext uri="{BB962C8B-B14F-4D97-AF65-F5344CB8AC3E}">
        <p14:creationId xmlns:p14="http://schemas.microsoft.com/office/powerpoint/2010/main" val="10342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2825193" y="26101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8</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4C61596-2E83-E7CF-1CB6-1F3D81E7B758}"/>
              </a:ext>
            </a:extLst>
          </p:cNvPr>
          <p:cNvSpPr txBox="1"/>
          <p:nvPr/>
        </p:nvSpPr>
        <p:spPr>
          <a:xfrm>
            <a:off x="1690849" y="4142702"/>
            <a:ext cx="45006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Gắn đinh ghim lên đầu</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cán dài tạo tay cầm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chong chóng.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050" y="1373365"/>
            <a:ext cx="4353675" cy="4622974"/>
          </a:xfrm>
          <a:prstGeom prst="rect">
            <a:avLst/>
          </a:prstGeom>
        </p:spPr>
      </p:pic>
    </p:spTree>
    <p:extLst>
      <p:ext uri="{BB962C8B-B14F-4D97-AF65-F5344CB8AC3E}">
        <p14:creationId xmlns:p14="http://schemas.microsoft.com/office/powerpoint/2010/main" val="215034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87456" y="398648"/>
            <a:ext cx="99226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TÍNH TOÁN CHI PHÍ 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08"/>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4C61596-2E83-E7CF-1CB6-1F3D81E7B758}"/>
              </a:ext>
            </a:extLst>
          </p:cNvPr>
          <p:cNvSpPr txBox="1"/>
          <p:nvPr/>
        </p:nvSpPr>
        <p:spPr>
          <a:xfrm>
            <a:off x="3829604" y="1383035"/>
            <a:ext cx="5284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 cùng bạn tính chi phí làm đồ chơi chong chóng theo gợi ý dưới đây</a:t>
            </a:r>
          </a:p>
        </p:txBody>
      </p:sp>
      <p:pic>
        <p:nvPicPr>
          <p:cNvPr id="2" name="Picture 1"/>
          <p:cNvPicPr>
            <a:picLocks noChangeAspect="1"/>
          </p:cNvPicPr>
          <p:nvPr/>
        </p:nvPicPr>
        <p:blipFill>
          <a:blip r:embed="rId4"/>
          <a:stretch>
            <a:fillRect/>
          </a:stretch>
        </p:blipFill>
        <p:spPr>
          <a:xfrm>
            <a:off x="435699" y="2434057"/>
            <a:ext cx="11015802" cy="3373441"/>
          </a:xfrm>
          <a:prstGeom prst="rect">
            <a:avLst/>
          </a:prstGeom>
          <a:effectLst>
            <a:softEdge rad="127000"/>
          </a:effectLst>
        </p:spPr>
      </p:pic>
    </p:spTree>
    <p:extLst>
      <p:ext uri="{BB962C8B-B14F-4D97-AF65-F5344CB8AC3E}">
        <p14:creationId xmlns:p14="http://schemas.microsoft.com/office/powerpoint/2010/main" val="201686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4" presetClass="entr" presetSubtype="5"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67023" y="301631"/>
            <a:ext cx="83747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CÙNG BẠN CHƠI ĐỒ CHƠI CHONG CHÓNG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3" y="1187192"/>
            <a:ext cx="7419975" cy="5057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2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60AC30-C3F1-4FA4-8E90-980BE81E3D33}"/>
              </a:ext>
            </a:extLst>
          </p:cNvPr>
          <p:cNvPicPr>
            <a:picLocks noChangeAspect="1"/>
          </p:cNvPicPr>
          <p:nvPr/>
        </p:nvPicPr>
        <p:blipFill>
          <a:blip r:embed="rId3"/>
          <a:stretch>
            <a:fillRect/>
          </a:stretch>
        </p:blipFill>
        <p:spPr>
          <a:xfrm>
            <a:off x="2246550" y="1766184"/>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TextBox 5">
            <a:extLst>
              <a:ext uri="{FF2B5EF4-FFF2-40B4-BE49-F238E27FC236}">
                <a16:creationId xmlns:a16="http://schemas.microsoft.com/office/drawing/2014/main" id="{7E106497-2B4A-C877-8E5B-23D52FC4DFA7}"/>
              </a:ext>
            </a:extLst>
          </p:cNvPr>
          <p:cNvSpPr txBox="1"/>
          <p:nvPr/>
        </p:nvSpPr>
        <p:spPr>
          <a:xfrm>
            <a:off x="4131488" y="1196610"/>
            <a:ext cx="5742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a:t>
            </a:r>
            <a:endPar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18B396BF-ED65-4C71-9254-3F9648CF4CF7}"/>
              </a:ext>
            </a:extLst>
          </p:cNvPr>
          <p:cNvPicPr>
            <a:picLocks noChangeAspect="1"/>
          </p:cNvPicPr>
          <p:nvPr/>
        </p:nvPicPr>
        <p:blipFill rotWithShape="1">
          <a:blip r:embed="rId5"/>
          <a:srcRect l="6827" t="7035" r="5654" b="3542"/>
          <a:stretch/>
        </p:blipFill>
        <p:spPr>
          <a:xfrm>
            <a:off x="6706821" y="3896887"/>
            <a:ext cx="868595" cy="868595"/>
          </a:xfrm>
          <a:prstGeom prst="ellipse">
            <a:avLst/>
          </a:prstGeom>
        </p:spPr>
      </p:pic>
      <p:pic>
        <p:nvPicPr>
          <p:cNvPr id="9" name="Picture 8">
            <a:extLst>
              <a:ext uri="{FF2B5EF4-FFF2-40B4-BE49-F238E27FC236}">
                <a16:creationId xmlns:a16="http://schemas.microsoft.com/office/drawing/2014/main" id="{7B7C0EAF-61B2-7F5F-09F5-0B41C4CC7852}"/>
              </a:ext>
            </a:extLst>
          </p:cNvPr>
          <p:cNvPicPr>
            <a:picLocks noChangeAspect="1"/>
          </p:cNvPicPr>
          <p:nvPr/>
        </p:nvPicPr>
        <p:blipFill rotWithShape="1">
          <a:blip r:embed="rId6"/>
          <a:srcRect l="9571" t="6413" r="10420" b="6660"/>
          <a:stretch/>
        </p:blipFill>
        <p:spPr>
          <a:xfrm>
            <a:off x="7955463" y="4758374"/>
            <a:ext cx="848933" cy="848933"/>
          </a:xfrm>
          <a:prstGeom prst="ellipse">
            <a:avLst/>
          </a:prstGeom>
        </p:spPr>
      </p:pic>
      <p:pic>
        <p:nvPicPr>
          <p:cNvPr id="10" name="Picture 9">
            <a:extLst>
              <a:ext uri="{FF2B5EF4-FFF2-40B4-BE49-F238E27FC236}">
                <a16:creationId xmlns:a16="http://schemas.microsoft.com/office/drawing/2014/main" id="{0E277320-3936-53F0-9B9F-7633E3649FA4}"/>
              </a:ext>
            </a:extLst>
          </p:cNvPr>
          <p:cNvPicPr>
            <a:picLocks noChangeAspect="1"/>
          </p:cNvPicPr>
          <p:nvPr/>
        </p:nvPicPr>
        <p:blipFill rotWithShape="1">
          <a:blip r:embed="rId7"/>
          <a:srcRect l="5642" t="6399" r="6278" b="6897"/>
          <a:stretch/>
        </p:blipFill>
        <p:spPr>
          <a:xfrm>
            <a:off x="9272312" y="4765482"/>
            <a:ext cx="878797" cy="878797"/>
          </a:xfrm>
          <a:prstGeom prst="ellipse">
            <a:avLst/>
          </a:prstGeom>
        </p:spPr>
      </p:pic>
      <p:sp>
        <p:nvSpPr>
          <p:cNvPr id="24" name="TextBox 23">
            <a:extLst>
              <a:ext uri="{FF2B5EF4-FFF2-40B4-BE49-F238E27FC236}">
                <a16:creationId xmlns:a16="http://schemas.microsoft.com/office/drawing/2014/main" id="{7301DE9A-646F-43B8-85D5-FE604EBD41EC}"/>
              </a:ext>
            </a:extLst>
          </p:cNvPr>
          <p:cNvSpPr txBox="1"/>
          <p:nvPr/>
        </p:nvSpPr>
        <p:spPr>
          <a:xfrm>
            <a:off x="3034493" y="4887888"/>
            <a:ext cx="3672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Bền, đẹp, sử dụng được lâu dài</a:t>
            </a: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ndParaRPr>
          </a:p>
        </p:txBody>
      </p:sp>
      <p:sp>
        <p:nvSpPr>
          <p:cNvPr id="25" name="TextBox 24">
            <a:extLst>
              <a:ext uri="{FF2B5EF4-FFF2-40B4-BE49-F238E27FC236}">
                <a16:creationId xmlns:a16="http://schemas.microsoft.com/office/drawing/2014/main" id="{3BA4C325-73FF-8115-7C2C-BD149C7DE07F}"/>
              </a:ext>
            </a:extLst>
          </p:cNvPr>
          <p:cNvSpPr txBox="1"/>
          <p:nvPr/>
        </p:nvSpPr>
        <p:spPr>
          <a:xfrm>
            <a:off x="3076187" y="3973404"/>
            <a:ext cx="30906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Khi có gió cánh quay đều</a:t>
            </a:r>
          </a:p>
        </p:txBody>
      </p:sp>
    </p:spTree>
    <p:extLst>
      <p:ext uri="{BB962C8B-B14F-4D97-AF65-F5344CB8AC3E}">
        <p14:creationId xmlns:p14="http://schemas.microsoft.com/office/powerpoint/2010/main" val="25269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12" name="TextBox 11">
            <a:extLst>
              <a:ext uri="{FF2B5EF4-FFF2-40B4-BE49-F238E27FC236}">
                <a16:creationId xmlns:a16="http://schemas.microsoft.com/office/drawing/2014/main" id="{37A1DD84-D651-C9D7-1D3D-549FE6D4D8FF}"/>
              </a:ext>
            </a:extLst>
          </p:cNvPr>
          <p:cNvSpPr txBox="1"/>
          <p:nvPr/>
        </p:nvSpPr>
        <p:spPr>
          <a:xfrm>
            <a:off x="258328" y="2731612"/>
            <a:ext cx="8740758" cy="1323439"/>
          </a:xfrm>
          <a:prstGeom prst="rect">
            <a:avLst/>
          </a:prstGeom>
          <a:noFill/>
        </p:spPr>
        <p:txBody>
          <a:bodyPr wrap="square" rtlCol="0">
            <a:spAutoFit/>
          </a:bodyPr>
          <a:lstStyle/>
          <a:p>
            <a:pPr lvl="0" algn="ctr">
              <a:defRPr/>
            </a:pPr>
            <a:r>
              <a:rPr lang="en-US" altLang="zh-CN" sz="4000" b="1" noProof="0">
                <a:solidFill>
                  <a:schemeClr val="bg1"/>
                </a:solidFill>
                <a:latin typeface="Roboto" panose="02000000000000000000" pitchFamily="2" charset="0"/>
                <a:ea typeface="Roboto" panose="02000000000000000000" pitchFamily="2" charset="0"/>
              </a:rPr>
              <a:t>CHÚNG TA BẮT ĐẦU </a:t>
            </a:r>
          </a:p>
          <a:p>
            <a:pPr lvl="0" algn="ctr">
              <a:defRPr/>
            </a:pPr>
            <a:r>
              <a:rPr lang="en-US" altLang="zh-CN" sz="4000" b="1" noProof="0">
                <a:solidFill>
                  <a:schemeClr val="bg1"/>
                </a:solidFill>
                <a:latin typeface="Roboto" panose="02000000000000000000" pitchFamily="2" charset="0"/>
                <a:ea typeface="Roboto" panose="02000000000000000000" pitchFamily="2" charset="0"/>
              </a:rPr>
              <a:t>VÀO BÀI HỌC</a:t>
            </a:r>
            <a:endParaRPr kumimoji="0" lang="en-US" altLang="zh-CN" sz="4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5490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24788" y="445501"/>
            <a:ext cx="2566608"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ĐỐ BẠN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grpSp>
        <p:nvGrpSpPr>
          <p:cNvPr id="5" name="Group 4"/>
          <p:cNvGrpSpPr/>
          <p:nvPr/>
        </p:nvGrpSpPr>
        <p:grpSpPr>
          <a:xfrm>
            <a:off x="767188" y="1607630"/>
            <a:ext cx="4889332" cy="3965530"/>
            <a:chOff x="3276472" y="1138097"/>
            <a:chExt cx="3651434" cy="2593927"/>
          </a:xfrm>
        </p:grpSpPr>
        <p:sp>
          <p:nvSpPr>
            <p:cNvPr id="28" name="Freeform 27"/>
            <p:cNvSpPr/>
            <p:nvPr/>
          </p:nvSpPr>
          <p:spPr>
            <a:xfrm>
              <a:off x="3387320" y="1244427"/>
              <a:ext cx="3429738" cy="2366695"/>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solidFill>
              <a:srgbClr val="C8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276472" y="1138097"/>
              <a:ext cx="3651434" cy="25939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548465" y="2555539"/>
            <a:ext cx="3688283" cy="1800493"/>
          </a:xfrm>
          <a:prstGeom prst="rect">
            <a:avLst/>
          </a:prstGeom>
          <a:noFill/>
        </p:spPr>
        <p:txBody>
          <a:bodyPr wrap="square" rtlCol="0">
            <a:spAutoFit/>
          </a:bodyPr>
          <a:lstStyle/>
          <a:p>
            <a:pPr lvl="0" algn="just">
              <a:spcBef>
                <a:spcPts val="600"/>
              </a:spcBef>
              <a:defRPr/>
            </a:pPr>
            <a:r>
              <a:rPr lang="vi-VN" sz="2400">
                <a:solidFill>
                  <a:srgbClr val="002060"/>
                </a:solidFill>
                <a:latin typeface="Roboto" panose="02000000000000000000" pitchFamily="2" charset="0"/>
                <a:ea typeface="Roboto" panose="02000000000000000000" pitchFamily="2" charset="0"/>
              </a:rPr>
              <a:t>Bốn cánh nở đẹp</a:t>
            </a:r>
          </a:p>
          <a:p>
            <a:pPr lvl="0" algn="just">
              <a:spcBef>
                <a:spcPts val="600"/>
              </a:spcBef>
              <a:defRPr/>
            </a:pPr>
            <a:r>
              <a:rPr lang="vi-VN" sz="2400">
                <a:solidFill>
                  <a:srgbClr val="002060"/>
                </a:solidFill>
                <a:latin typeface="Roboto" panose="02000000000000000000" pitchFamily="2" charset="0"/>
                <a:ea typeface="Roboto" panose="02000000000000000000" pitchFamily="2" charset="0"/>
              </a:rPr>
              <a:t>Chẳng khác đoá hoa</a:t>
            </a:r>
          </a:p>
          <a:p>
            <a:pPr lvl="0" algn="just">
              <a:spcBef>
                <a:spcPts val="600"/>
              </a:spcBef>
              <a:defRPr/>
            </a:pPr>
            <a:r>
              <a:rPr lang="vi-VN" sz="2400">
                <a:solidFill>
                  <a:srgbClr val="002060"/>
                </a:solidFill>
                <a:latin typeface="Roboto" panose="02000000000000000000" pitchFamily="2" charset="0"/>
                <a:ea typeface="Roboto" panose="02000000000000000000" pitchFamily="2" charset="0"/>
              </a:rPr>
              <a:t>Gió mát thổi qua</a:t>
            </a:r>
          </a:p>
          <a:p>
            <a:pPr lvl="0" algn="just">
              <a:spcBef>
                <a:spcPts val="600"/>
              </a:spcBef>
              <a:defRPr/>
            </a:pPr>
            <a:r>
              <a:rPr lang="vi-VN" sz="2400">
                <a:solidFill>
                  <a:srgbClr val="002060"/>
                </a:solidFill>
                <a:latin typeface="Roboto" panose="02000000000000000000" pitchFamily="2" charset="0"/>
                <a:ea typeface="Roboto" panose="02000000000000000000" pitchFamily="2" charset="0"/>
              </a:rPr>
              <a:t>Xoay tròn hết cánh</a:t>
            </a:r>
          </a:p>
        </p:txBody>
      </p:sp>
      <p:sp>
        <p:nvSpPr>
          <p:cNvPr id="31" name="TextBox 30"/>
          <p:cNvSpPr txBox="1"/>
          <p:nvPr/>
        </p:nvSpPr>
        <p:spPr>
          <a:xfrm>
            <a:off x="3211853" y="4478378"/>
            <a:ext cx="1822056" cy="461665"/>
          </a:xfrm>
          <a:prstGeom prst="rect">
            <a:avLst/>
          </a:prstGeom>
          <a:noFill/>
        </p:spPr>
        <p:txBody>
          <a:bodyPr wrap="square" rtlCol="0">
            <a:spAutoFit/>
          </a:bodyPr>
          <a:lstStyle/>
          <a:p>
            <a:pPr lvl="0" algn="just">
              <a:defRPr/>
            </a:pPr>
            <a:r>
              <a:rPr lang="vi-VN" sz="2400" b="1" i="1">
                <a:solidFill>
                  <a:srgbClr val="7030A0"/>
                </a:solidFill>
                <a:latin typeface="Roboto" panose="02000000000000000000" pitchFamily="2" charset="0"/>
                <a:ea typeface="Roboto" panose="02000000000000000000" pitchFamily="2" charset="0"/>
              </a:rPr>
              <a:t>Là cái gì?</a:t>
            </a:r>
          </a:p>
        </p:txBody>
      </p:sp>
      <p:sp>
        <p:nvSpPr>
          <p:cNvPr id="32" name="TextBox 31">
            <a:extLst>
              <a:ext uri="{FF2B5EF4-FFF2-40B4-BE49-F238E27FC236}">
                <a16:creationId xmlns:a16="http://schemas.microsoft.com/office/drawing/2014/main" id="{5B1500B4-2A13-B105-884B-9C3A22343CC6}"/>
              </a:ext>
            </a:extLst>
          </p:cNvPr>
          <p:cNvSpPr txBox="1"/>
          <p:nvPr/>
        </p:nvSpPr>
        <p:spPr>
          <a:xfrm>
            <a:off x="6071617" y="5605745"/>
            <a:ext cx="1509396" cy="510778"/>
          </a:xfrm>
          <a:prstGeom prst="roundRect">
            <a:avLst/>
          </a:prstGeom>
          <a:solidFill>
            <a:srgbClr val="FFF9F3"/>
          </a:solid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a:solidFill>
                  <a:srgbClr val="7030A0"/>
                </a:solidFill>
                <a:latin typeface="Roboto Black" panose="02000000000000000000" pitchFamily="2" charset="0"/>
                <a:ea typeface="Roboto Black" panose="02000000000000000000" pitchFamily="2" charset="0"/>
              </a:rPr>
              <a:t>ĐÁP ÁN</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a:stretch>
            <a:fillRect/>
          </a:stretch>
        </p:blipFill>
        <p:spPr>
          <a:xfrm>
            <a:off x="8143563" y="2523640"/>
            <a:ext cx="2344084" cy="2354643"/>
          </a:xfrm>
          <a:prstGeom prst="ellipse">
            <a:avLst/>
          </a:prstGeom>
          <a:ln w="19050">
            <a:solidFill>
              <a:schemeClr val="bg1"/>
            </a:solidFill>
          </a:ln>
        </p:spPr>
      </p:pic>
    </p:spTree>
    <p:extLst>
      <p:ext uri="{BB962C8B-B14F-4D97-AF65-F5344CB8AC3E}">
        <p14:creationId xmlns:p14="http://schemas.microsoft.com/office/powerpoint/2010/main" val="12995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50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nextCondLst>
                <p:cond evt="onClick" delay="0">
                  <p:tgtEl>
                    <p:spTgt spid="32"/>
                  </p:tgtEl>
                </p:cond>
              </p:nextCondLst>
            </p:seq>
          </p:childTnLst>
        </p:cTn>
      </p:par>
    </p:tnLst>
    <p:bldLst>
      <p:bldP spid="117" grpId="0"/>
      <p:bldP spid="30" grpId="0"/>
      <p:bldP spid="31"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8301765" y="3272603"/>
            <a:ext cx="2115878"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634178" y="1638442"/>
            <a:ext cx="4607674" cy="4639251"/>
            <a:chOff x="1173009" y="1638443"/>
            <a:chExt cx="4607674" cy="4639251"/>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656" b="97746" l="7196" r="94045"/>
                      </a14:imgEffect>
                    </a14:imgLayer>
                  </a14:imgProps>
                </a:ext>
                <a:ext uri="{28A0092B-C50C-407E-A947-70E740481C1C}">
                  <a14:useLocalDpi xmlns:a14="http://schemas.microsoft.com/office/drawing/2010/main" val="0"/>
                </a:ext>
              </a:extLst>
            </a:blip>
            <a:srcRect l="7502" t="8375" r="6060" b="2991"/>
            <a:stretch/>
          </p:blipFill>
          <p:spPr>
            <a:xfrm>
              <a:off x="1920282" y="2170868"/>
              <a:ext cx="3113128" cy="3865466"/>
            </a:xfrm>
            <a:prstGeom prst="rect">
              <a:avLst/>
            </a:prstGeom>
          </p:spPr>
        </p:pic>
      </p:grpSp>
      <p:sp>
        <p:nvSpPr>
          <p:cNvPr id="10" name="TextBox 9"/>
          <p:cNvSpPr txBox="1"/>
          <p:nvPr/>
        </p:nvSpPr>
        <p:spPr>
          <a:xfrm>
            <a:off x="5282558" y="2072274"/>
            <a:ext cx="3040911"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Tên các bộ phận chính của đồ chơi chong chóng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5009768" y="4608495"/>
            <a:ext cx="3609083" cy="1569660"/>
          </a:xfrm>
          <a:prstGeom prst="rect">
            <a:avLst/>
          </a:prstGeom>
          <a:noFill/>
        </p:spPr>
        <p:txBody>
          <a:bodyPr wrap="square" rtlCol="0">
            <a:spAutoFit/>
          </a:bodyPr>
          <a:lstStyle/>
          <a:p>
            <a:pPr lvl="0" algn="ctr">
              <a:defRPr/>
            </a:pPr>
            <a:r>
              <a:rPr lang="vi-VN" sz="2400">
                <a:solidFill>
                  <a:srgbClr val="FFFF00"/>
                </a:solidFill>
                <a:latin typeface="Open Sans" panose="020B0606030504020204" pitchFamily="34" charset="0"/>
              </a:rPr>
              <a:t>Bộ phận chính của đồ chơi chong chóng là: cánh chong chóng, thân và trục chong chóng</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822975" y="1716856"/>
            <a:ext cx="1341967" cy="1200329"/>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Cánh</a:t>
            </a:r>
          </a:p>
          <a:p>
            <a:pPr lvl="0" algn="ctr">
              <a:defRPr/>
            </a:pPr>
            <a:r>
              <a:rPr kumimoji="0" lang="vi-VN" altLang="zh-CN" sz="2400" b="0" i="0" u="none" strike="noStrike" kern="1200" cap="none" spc="0" normalizeH="0" baseline="0">
                <a:ln>
                  <a:noFill/>
                </a:ln>
                <a:solidFill>
                  <a:srgbClr val="002060"/>
                </a:solidFill>
                <a:effectLst/>
                <a:uLnTx/>
                <a:uFillTx/>
                <a:latin typeface="Roboto" panose="02000000000000000000" pitchFamily="2" charset="0"/>
                <a:ea typeface="Roboto" panose="02000000000000000000" pitchFamily="2" charset="0"/>
              </a:rPr>
              <a:t>Chong chóng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384932" y="5162493"/>
            <a:ext cx="1341967" cy="461665"/>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Thân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013581" y="2677142"/>
            <a:ext cx="994870" cy="461665"/>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Trục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Down Arrow 3"/>
          <p:cNvSpPr/>
          <p:nvPr/>
        </p:nvSpPr>
        <p:spPr>
          <a:xfrm rot="3003917">
            <a:off x="4135558" y="2658377"/>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4806657">
            <a:off x="2856481" y="5239549"/>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7576543">
            <a:off x="2023427" y="2925706"/>
            <a:ext cx="536276" cy="11769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0" grpId="0"/>
      <p:bldP spid="12" grpId="0"/>
      <p:bldP spid="13" grpId="0"/>
      <p:bldP spid="14" grpId="0"/>
      <p:bldP spid="15" grpId="0"/>
      <p:bldP spid="4"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12512" y="2360699"/>
            <a:ext cx="7779488" cy="3803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18305" y="1899445"/>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22" y="2561568"/>
            <a:ext cx="3471442" cy="3603762"/>
          </a:xfrm>
          <a:prstGeom prst="rect">
            <a:avLst/>
          </a:prstGeom>
        </p:spPr>
      </p:pic>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679556" y="1182667"/>
            <a:ext cx="3852441"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Mô tả mối liên hệ giữa các bộ phận của chong chóng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5883527" y="2844661"/>
            <a:ext cx="5368972" cy="1200329"/>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Thân ch</a:t>
            </a:r>
            <a:r>
              <a:rPr lang="en-US" altLang="zh-CN" sz="2400">
                <a:solidFill>
                  <a:srgbClr val="002060"/>
                </a:solidFill>
                <a:latin typeface="Roboto" panose="02000000000000000000" pitchFamily="2" charset="0"/>
                <a:ea typeface="Roboto" panose="02000000000000000000" pitchFamily="2" charset="0"/>
              </a:rPr>
              <a:t>o</a:t>
            </a:r>
            <a:r>
              <a:rPr lang="vi-VN" altLang="zh-CN" sz="2400" noProof="0">
                <a:solidFill>
                  <a:srgbClr val="002060"/>
                </a:solidFill>
                <a:latin typeface="Roboto" panose="02000000000000000000" pitchFamily="2" charset="0"/>
                <a:ea typeface="Roboto" panose="02000000000000000000" pitchFamily="2" charset="0"/>
              </a:rPr>
              <a:t>ng chóng </a:t>
            </a:r>
            <a:r>
              <a:rPr lang="en-US" altLang="zh-CN" sz="2400" noProof="0">
                <a:solidFill>
                  <a:srgbClr val="002060"/>
                </a:solidFill>
                <a:latin typeface="Roboto" panose="02000000000000000000" pitchFamily="2" charset="0"/>
                <a:ea typeface="Roboto" panose="02000000000000000000" pitchFamily="2" charset="0"/>
              </a:rPr>
              <a:t>dùng </a:t>
            </a:r>
            <a:r>
              <a:rPr lang="vi-VN" altLang="zh-CN" sz="2400" noProof="0">
                <a:solidFill>
                  <a:srgbClr val="002060"/>
                </a:solidFill>
                <a:latin typeface="Roboto" panose="02000000000000000000" pitchFamily="2" charset="0"/>
                <a:ea typeface="Roboto" panose="02000000000000000000" pitchFamily="2" charset="0"/>
              </a:rPr>
              <a:t>để cầm hoặc cắm chong chóng vào </a:t>
            </a:r>
            <a:r>
              <a:rPr lang="en-US" altLang="zh-CN" sz="2400" noProof="0">
                <a:solidFill>
                  <a:srgbClr val="002060"/>
                </a:solidFill>
                <a:latin typeface="Roboto" panose="02000000000000000000" pitchFamily="2" charset="0"/>
                <a:ea typeface="Roboto" panose="02000000000000000000" pitchFamily="2" charset="0"/>
              </a:rPr>
              <a:t>vị trí</a:t>
            </a:r>
            <a:r>
              <a:rPr lang="vi-VN" altLang="zh-CN" sz="2400" noProof="0">
                <a:solidFill>
                  <a:srgbClr val="002060"/>
                </a:solidFill>
                <a:latin typeface="Roboto" panose="02000000000000000000" pitchFamily="2" charset="0"/>
                <a:ea typeface="Roboto" panose="02000000000000000000" pitchFamily="2" charset="0"/>
              </a:rPr>
              <a:t> cố định </a:t>
            </a:r>
            <a:r>
              <a:rPr lang="en-US" altLang="zh-CN" sz="2400" noProof="0">
                <a:solidFill>
                  <a:srgbClr val="002060"/>
                </a:solidFill>
                <a:latin typeface="Roboto" panose="02000000000000000000" pitchFamily="2" charset="0"/>
                <a:ea typeface="Roboto" panose="02000000000000000000" pitchFamily="2" charset="0"/>
              </a:rPr>
              <a:t>giúp</a:t>
            </a:r>
            <a:r>
              <a:rPr lang="vi-VN" altLang="zh-CN" sz="2400" noProof="0">
                <a:solidFill>
                  <a:srgbClr val="002060"/>
                </a:solidFill>
                <a:latin typeface="Roboto" panose="02000000000000000000" pitchFamily="2" charset="0"/>
                <a:ea typeface="Roboto" panose="02000000000000000000" pitchFamily="2" charset="0"/>
              </a:rPr>
              <a:t> chong chóng đứng được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Down Arrow 3"/>
          <p:cNvSpPr/>
          <p:nvPr/>
        </p:nvSpPr>
        <p:spPr>
          <a:xfrm rot="16200000">
            <a:off x="5083187" y="4727330"/>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6" name="Down Arrow 15"/>
          <p:cNvSpPr/>
          <p:nvPr/>
        </p:nvSpPr>
        <p:spPr>
          <a:xfrm rot="16200000">
            <a:off x="5083187" y="2691903"/>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7" name="Down Arrow 16"/>
          <p:cNvSpPr/>
          <p:nvPr/>
        </p:nvSpPr>
        <p:spPr>
          <a:xfrm rot="16200000">
            <a:off x="5055845" y="3793540"/>
            <a:ext cx="536276" cy="8136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5913160" y="4044990"/>
            <a:ext cx="5208497" cy="830997"/>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Trục giúp cố định cánh chong chóng vào thân chóng chóng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5942338" y="4875987"/>
            <a:ext cx="5179319" cy="830997"/>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Cánh chong chóng </a:t>
            </a:r>
            <a:r>
              <a:rPr lang="en-US" altLang="zh-CN" sz="2400">
                <a:solidFill>
                  <a:srgbClr val="002060"/>
                </a:solidFill>
                <a:latin typeface="Roboto" panose="02000000000000000000" pitchFamily="2" charset="0"/>
                <a:ea typeface="Roboto" panose="02000000000000000000" pitchFamily="2" charset="0"/>
              </a:rPr>
              <a:t>gồm có 4 cánh đối xứng nhau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4" grpId="0" animBg="1"/>
      <p:bldP spid="16" grpId="0" animBg="1"/>
      <p:bldP spid="17"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780899" y="1961350"/>
            <a:ext cx="4560125"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Quan sát hình bên và giải thích tại sao chong chóng quay?</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042700" y="3353551"/>
            <a:ext cx="4036521" cy="830997"/>
          </a:xfrm>
          <a:prstGeom prst="rect">
            <a:avLst/>
          </a:prstGeom>
          <a:noFill/>
        </p:spPr>
        <p:txBody>
          <a:bodyPr wrap="square" rtlCol="0">
            <a:spAutoFit/>
          </a:bodyPr>
          <a:lstStyle/>
          <a:p>
            <a:pPr lvl="0">
              <a:defRPr/>
            </a:pPr>
            <a:r>
              <a:rPr lang="en-US" altLang="zh-CN" sz="2400">
                <a:solidFill>
                  <a:srgbClr val="FFFF00"/>
                </a:solidFill>
                <a:latin typeface="Roboto" panose="02000000000000000000" pitchFamily="2" charset="0"/>
                <a:ea typeface="Roboto" panose="02000000000000000000" pitchFamily="2" charset="0"/>
              </a:rPr>
              <a:t>Bạn chạy tạo ra gió làm cho chong chóng quay</a:t>
            </a:r>
            <a:endParaRPr lang="vi-VN" altLang="zh-CN" sz="2400">
              <a:solidFill>
                <a:srgbClr val="FFFF00"/>
              </a:solidFill>
              <a:latin typeface="Roboto" panose="02000000000000000000" pitchFamily="2" charset="0"/>
              <a:ea typeface="Roboto" panose="02000000000000000000" pitchFamily="2" charset="0"/>
            </a:endParaRPr>
          </a:p>
        </p:txBody>
      </p:sp>
      <p:sp>
        <p:nvSpPr>
          <p:cNvPr id="16" name="Down Arrow 15"/>
          <p:cNvSpPr/>
          <p:nvPr/>
        </p:nvSpPr>
        <p:spPr>
          <a:xfrm rot="16200000">
            <a:off x="5654394" y="3536921"/>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291" y="1957481"/>
            <a:ext cx="4863376" cy="4602480"/>
          </a:xfrm>
          <a:prstGeom prst="rect">
            <a:avLst/>
          </a:prstGeom>
          <a:effectLst>
            <a:softEdge rad="63500"/>
          </a:effectLst>
        </p:spPr>
      </p:pic>
    </p:spTree>
    <p:extLst>
      <p:ext uri="{BB962C8B-B14F-4D97-AF65-F5344CB8AC3E}">
        <p14:creationId xmlns:p14="http://schemas.microsoft.com/office/powerpoint/2010/main" val="27703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6"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out)">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92585" y="227522"/>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1136373" y="2039400"/>
            <a:ext cx="5426463"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C</a:t>
            </a:r>
            <a:r>
              <a:rPr lang="vi-VN" sz="2400">
                <a:solidFill>
                  <a:schemeClr val="bg1"/>
                </a:solidFill>
                <a:latin typeface="Roboto" panose="02000000000000000000" pitchFamily="2" charset="0"/>
                <a:ea typeface="Roboto" panose="02000000000000000000" pitchFamily="2" charset="0"/>
              </a:rPr>
              <a:t>hong chóng nào sẽ quay nhanh hơn</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392264" y="4743077"/>
            <a:ext cx="4593265" cy="461665"/>
          </a:xfrm>
          <a:prstGeom prst="rect">
            <a:avLst/>
          </a:prstGeom>
          <a:noFill/>
        </p:spPr>
        <p:txBody>
          <a:bodyPr wrap="square" rtlCol="0">
            <a:spAutoFit/>
          </a:bodyPr>
          <a:lstStyle/>
          <a:p>
            <a:pPr lvl="0">
              <a:defRPr/>
            </a:pPr>
            <a:r>
              <a:rPr lang="en-US" altLang="zh-CN" sz="2400" noProof="0">
                <a:solidFill>
                  <a:srgbClr val="FFFF00"/>
                </a:solidFill>
                <a:latin typeface="Roboto" panose="02000000000000000000" pitchFamily="2" charset="0"/>
                <a:ea typeface="Roboto" panose="02000000000000000000" pitchFamily="2" charset="0"/>
              </a:rPr>
              <a:t>Vì cánh chong chóng số 2 cứng</a:t>
            </a:r>
          </a:p>
        </p:txBody>
      </p:sp>
      <p:sp>
        <p:nvSpPr>
          <p:cNvPr id="16" name="Down Arrow 15"/>
          <p:cNvSpPr/>
          <p:nvPr/>
        </p:nvSpPr>
        <p:spPr>
          <a:xfrm rot="16200000">
            <a:off x="6850761" y="5093392"/>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42808" y="2964400"/>
            <a:ext cx="4892178" cy="461665"/>
          </a:xfrm>
          <a:prstGeom prst="rect">
            <a:avLst/>
          </a:prstGeom>
          <a:noFill/>
        </p:spPr>
        <p:txBody>
          <a:bodyPr wrap="square" rtlCol="0">
            <a:spAutoFit/>
          </a:bodyPr>
          <a:lstStyle/>
          <a:p>
            <a:pPr lvl="0" algn="ctr">
              <a:defRPr/>
            </a:pPr>
            <a:r>
              <a:rPr lang="en-US" altLang="zh-CN" sz="2400" noProof="0">
                <a:solidFill>
                  <a:srgbClr val="FFFF00"/>
                </a:solidFill>
                <a:latin typeface="Roboto" panose="02000000000000000000" pitchFamily="2" charset="0"/>
                <a:ea typeface="Roboto" panose="02000000000000000000" pitchFamily="2" charset="0"/>
              </a:rPr>
              <a:t>C</a:t>
            </a:r>
            <a:r>
              <a:rPr lang="vi-VN" altLang="zh-CN" sz="2400" noProof="0">
                <a:solidFill>
                  <a:srgbClr val="FFFF00"/>
                </a:solidFill>
                <a:latin typeface="Roboto" panose="02000000000000000000" pitchFamily="2" charset="0"/>
                <a:ea typeface="Roboto" panose="02000000000000000000" pitchFamily="2" charset="0"/>
              </a:rPr>
              <a:t>hong chóng </a:t>
            </a:r>
            <a:r>
              <a:rPr lang="en-US" altLang="zh-CN" sz="2400" noProof="0">
                <a:solidFill>
                  <a:srgbClr val="FFFF00"/>
                </a:solidFill>
                <a:latin typeface="Roboto" panose="02000000000000000000" pitchFamily="2" charset="0"/>
                <a:ea typeface="Roboto" panose="02000000000000000000" pitchFamily="2" charset="0"/>
              </a:rPr>
              <a:t>số 2 quay nhanh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951" y="3801097"/>
            <a:ext cx="3323955" cy="3059527"/>
          </a:xfrm>
          <a:prstGeom prst="roundRect">
            <a:avLst>
              <a:gd name="adj" fmla="val 22021"/>
            </a:avLst>
          </a:prstGeom>
        </p:spPr>
      </p:pic>
      <p:pic>
        <p:nvPicPr>
          <p:cNvPr id="2" name="Picture 1"/>
          <p:cNvPicPr>
            <a:picLocks noChangeAspect="1"/>
          </p:cNvPicPr>
          <p:nvPr/>
        </p:nvPicPr>
        <p:blipFill>
          <a:blip r:embed="rId5"/>
          <a:stretch>
            <a:fillRect/>
          </a:stretch>
        </p:blipFill>
        <p:spPr>
          <a:xfrm>
            <a:off x="8046456" y="728964"/>
            <a:ext cx="3272205" cy="2986203"/>
          </a:xfrm>
          <a:prstGeom prst="roundRect">
            <a:avLst/>
          </a:prstGeom>
        </p:spPr>
      </p:pic>
      <p:sp>
        <p:nvSpPr>
          <p:cNvPr id="20" name="TextBox 19"/>
          <p:cNvSpPr txBox="1"/>
          <p:nvPr/>
        </p:nvSpPr>
        <p:spPr>
          <a:xfrm>
            <a:off x="2596661" y="3758225"/>
            <a:ext cx="1893058"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ại sao</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5453" y="863260"/>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245145" y="4027899"/>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2378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26" presetClass="emph" presetSubtype="0" repeatCount="3000" fill="hold" grpId="1" nodeType="withEffect">
                                  <p:stCondLst>
                                    <p:cond delay="0"/>
                                  </p:stCondLst>
                                  <p:childTnLst>
                                    <p:animEffect transition="out" filter="fade">
                                      <p:cBhvr>
                                        <p:cTn id="32" dur="1000" tmFilter="0, 0; .2, .5; .8, .5; 1, 0"/>
                                        <p:tgtEl>
                                          <p:spTgt spid="16"/>
                                        </p:tgtEl>
                                      </p:cBhvr>
                                    </p:animEffect>
                                    <p:animScale>
                                      <p:cBhvr>
                                        <p:cTn id="33" dur="500" autoRev="1" fill="hold"/>
                                        <p:tgtEl>
                                          <p:spTgt spid="16"/>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P spid="16" grpId="1" animBg="1"/>
      <p:bldP spid="18"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0897"/>
          <a:stretch/>
        </p:blipFill>
        <p:spPr>
          <a:xfrm>
            <a:off x="4380613" y="1895815"/>
            <a:ext cx="3536392" cy="3480343"/>
          </a:xfrm>
          <a:prstGeom prst="round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931" y="1895815"/>
            <a:ext cx="3554098" cy="3480343"/>
          </a:xfrm>
          <a:prstGeom prst="roundRect">
            <a:avLst/>
          </a:prstGeom>
        </p:spPr>
      </p:pic>
      <p:sp>
        <p:nvSpPr>
          <p:cNvPr id="117" name="TextBox 116"/>
          <p:cNvSpPr txBox="1"/>
          <p:nvPr/>
        </p:nvSpPr>
        <p:spPr>
          <a:xfrm>
            <a:off x="2692585" y="227522"/>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884164" y="2009834"/>
            <a:ext cx="2999692"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C</a:t>
            </a:r>
            <a:r>
              <a:rPr lang="vi-VN" sz="2400">
                <a:solidFill>
                  <a:schemeClr val="bg1"/>
                </a:solidFill>
                <a:latin typeface="Roboto" panose="02000000000000000000" pitchFamily="2" charset="0"/>
                <a:ea typeface="Roboto" panose="02000000000000000000" pitchFamily="2" charset="0"/>
              </a:rPr>
              <a:t>hong chóng nào sẽ quay nhanh hơn</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93596" y="4910096"/>
            <a:ext cx="3105908" cy="1200329"/>
          </a:xfrm>
          <a:prstGeom prst="rect">
            <a:avLst/>
          </a:prstGeom>
          <a:noFill/>
        </p:spPr>
        <p:txBody>
          <a:bodyPr wrap="square" rtlCol="0">
            <a:spAutoFit/>
          </a:bodyPr>
          <a:lstStyle/>
          <a:p>
            <a:pPr lvl="0" algn="ctr">
              <a:defRPr/>
            </a:pPr>
            <a:r>
              <a:rPr lang="en-US" altLang="zh-CN" sz="2400" noProof="0">
                <a:solidFill>
                  <a:srgbClr val="FFFF00"/>
                </a:solidFill>
                <a:latin typeface="Roboto" panose="02000000000000000000" pitchFamily="2" charset="0"/>
                <a:ea typeface="Roboto" panose="02000000000000000000" pitchFamily="2" charset="0"/>
              </a:rPr>
              <a:t>Vì cánh chong chóng số 4 cong, hứng được nhiều gió</a:t>
            </a:r>
          </a:p>
        </p:txBody>
      </p:sp>
      <p:sp>
        <p:nvSpPr>
          <p:cNvPr id="16" name="Down Arrow 15"/>
          <p:cNvSpPr/>
          <p:nvPr/>
        </p:nvSpPr>
        <p:spPr>
          <a:xfrm rot="10800000">
            <a:off x="9753903" y="5840142"/>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08074" y="3027569"/>
            <a:ext cx="3105908" cy="830997"/>
          </a:xfrm>
          <a:prstGeom prst="rect">
            <a:avLst/>
          </a:prstGeom>
          <a:noFill/>
        </p:spPr>
        <p:txBody>
          <a:bodyPr wrap="square" rtlCol="0">
            <a:spAutoFit/>
          </a:bodyPr>
          <a:lstStyle/>
          <a:p>
            <a:pPr lvl="0" algn="ctr">
              <a:defRPr/>
            </a:pPr>
            <a:r>
              <a:rPr lang="en-US" altLang="zh-CN" sz="2400" noProof="0">
                <a:solidFill>
                  <a:srgbClr val="FFFF00"/>
                </a:solidFill>
                <a:latin typeface="Roboto" panose="02000000000000000000" pitchFamily="2" charset="0"/>
                <a:ea typeface="Roboto" panose="02000000000000000000" pitchFamily="2" charset="0"/>
              </a:rPr>
              <a:t>C</a:t>
            </a:r>
            <a:r>
              <a:rPr lang="vi-VN" altLang="zh-CN" sz="2400" noProof="0">
                <a:solidFill>
                  <a:srgbClr val="FFFF00"/>
                </a:solidFill>
                <a:latin typeface="Roboto" panose="02000000000000000000" pitchFamily="2" charset="0"/>
                <a:ea typeface="Roboto" panose="02000000000000000000" pitchFamily="2" charset="0"/>
              </a:rPr>
              <a:t>hong chóng </a:t>
            </a:r>
            <a:r>
              <a:rPr lang="en-US" altLang="zh-CN" sz="2400" noProof="0">
                <a:solidFill>
                  <a:srgbClr val="FFFF00"/>
                </a:solidFill>
                <a:latin typeface="Roboto" panose="02000000000000000000" pitchFamily="2" charset="0"/>
                <a:ea typeface="Roboto" panose="02000000000000000000" pitchFamily="2" charset="0"/>
              </a:rPr>
              <a:t>số 4 quay nhanh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1414499" y="4124098"/>
            <a:ext cx="1893058"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ại sao</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4503545" y="2085107"/>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467118" y="2044861"/>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2453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6" presetClass="emph" presetSubtype="0" repeatCount="3000" fill="hold" grpId="1" nodeType="withEffect">
                                  <p:stCondLst>
                                    <p:cond delay="0"/>
                                  </p:stCondLst>
                                  <p:childTnLst>
                                    <p:animEffect transition="out" filter="fade">
                                      <p:cBhvr>
                                        <p:cTn id="26" dur="1000" tmFilter="0, 0; .2, .5; .8, .5; 1, 0"/>
                                        <p:tgtEl>
                                          <p:spTgt spid="16"/>
                                        </p:tgtEl>
                                      </p:cBhvr>
                                    </p:animEffect>
                                    <p:animScale>
                                      <p:cBhvr>
                                        <p:cTn id="27" dur="500" autoRev="1" fill="hold"/>
                                        <p:tgtEl>
                                          <p:spTgt spid="1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P spid="16" grpId="1" animBg="1"/>
      <p:bldP spid="18" grpId="0"/>
      <p:bldP spid="20" grpId="0"/>
      <p:bldP spid="21" grpId="0"/>
      <p:bldP spid="2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7130</TotalTime>
  <Words>1569</Words>
  <PresentationFormat>Widescreen</PresentationFormat>
  <Paragraphs>202</Paragraphs>
  <Slides>30</Slides>
  <Notes>30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Roboto</vt:lpstr>
      <vt:lpstr>Pangolin</vt:lpstr>
      <vt:lpstr>Calibri</vt:lpstr>
      <vt:lpstr>Roboto Black</vt:lpstr>
      <vt:lpstr>Calibri Light</vt:lpstr>
      <vt:lpstr>Arial</vt:lpstr>
      <vt:lpstr>Times New Roman</vt:lpstr>
      <vt:lpstr>Open Sans</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2023-09-07T15:14:47Z</dcterms:modified>
</cp:coreProperties>
</file>