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302" r:id="rId3"/>
    <p:sldId id="258" r:id="rId4"/>
    <p:sldId id="303" r:id="rId5"/>
    <p:sldId id="284" r:id="rId6"/>
    <p:sldId id="296" r:id="rId7"/>
    <p:sldId id="305" r:id="rId8"/>
    <p:sldId id="306" r:id="rId9"/>
    <p:sldId id="315" r:id="rId10"/>
    <p:sldId id="313" r:id="rId11"/>
    <p:sldId id="333" r:id="rId12"/>
    <p:sldId id="350" r:id="rId13"/>
    <p:sldId id="348" r:id="rId14"/>
    <p:sldId id="349" r:id="rId15"/>
    <p:sldId id="355" r:id="rId16"/>
    <p:sldId id="353" r:id="rId17"/>
    <p:sldId id="354" r:id="rId18"/>
    <p:sldId id="337" r:id="rId19"/>
    <p:sldId id="345" r:id="rId20"/>
    <p:sldId id="343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0066"/>
    <a:srgbClr val="000099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1" d="100"/>
          <a:sy n="31" d="100"/>
        </p:scale>
        <p:origin x="-996" y="-10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2899-7045-4691-8F64-4BEBB6BD4B4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FB1C-3466-4A23-8134-478037A76F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72" y="2057400"/>
            <a:ext cx="21948776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6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9575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71976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0"/>
            <a:ext cx="20729575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6"/>
            <a:ext cx="20729575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3200401"/>
            <a:ext cx="10898189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9789" y="3200401"/>
            <a:ext cx="10898187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070226"/>
            <a:ext cx="10775950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2" y="4349750"/>
            <a:ext cx="10775950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850" y="3070226"/>
            <a:ext cx="10779124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850" y="4349750"/>
            <a:ext cx="1077912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3226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6" y="546101"/>
            <a:ext cx="1363345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3226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1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4" y="9601201"/>
            <a:ext cx="14631987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4" y="1225550"/>
            <a:ext cx="14631987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4" y="10734675"/>
            <a:ext cx="14631987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1575" y="549275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75"/>
            <a:ext cx="16309976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9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9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9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63677" y="333376"/>
            <a:ext cx="1014482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CÔNG</a:t>
            </a:r>
            <a:r>
              <a:rPr lang="en-US" sz="51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THỨC LƯỢNG GIÁC (TIẾT 3).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617" y="455251"/>
            <a:ext cx="154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9998" y="185947"/>
            <a:ext cx="86433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0" r:id="rId13"/>
    <p:sldLayoutId id="2147483661" r:id="rId14"/>
    <p:sldLayoutId id="2147483663" r:id="rId15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49275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200401"/>
            <a:ext cx="21948776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0"/>
            <a:ext cx="56911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789" y="12712700"/>
            <a:ext cx="77216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9" y="12712700"/>
            <a:ext cx="56911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3" Type="http://schemas.openxmlformats.org/officeDocument/2006/relationships/image" Target="../media/image48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9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w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5" y="-300956"/>
            <a:ext cx="24406148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5"/>
            <a:ext cx="19877575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67" y="1907685"/>
            <a:ext cx="2425571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100999"/>
            <a:ext cx="24400494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6: CUNG VÀ GÓC LƯỢNG GIÁC. CÔNG THỨC LƯỢNG GIÁC 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67388" y="4267199"/>
            <a:ext cx="13632089" cy="1862018"/>
            <a:chOff x="5747658" y="3914360"/>
            <a:chExt cx="13632086" cy="1862017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4753" y="3914360"/>
              <a:ext cx="11827726" cy="186201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7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7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 3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7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 THỨC LƯỢNG GIÁC </a:t>
              </a:r>
              <a:r>
                <a:rPr lang="en-US" sz="67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.</a:t>
              </a:r>
              <a:endParaRPr lang="en-US" sz="67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79" y="-10886"/>
            <a:ext cx="1814126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353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6" y="149818"/>
            <a:ext cx="2238373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534389" y="28279"/>
            <a:ext cx="5122788" cy="26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" y="149818"/>
            <a:ext cx="3848501" cy="2926080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9" y="6466527"/>
            <a:ext cx="14835249" cy="922573"/>
            <a:chOff x="7459670" y="7086600"/>
            <a:chExt cx="14836971" cy="92268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20418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 BIẾN ĐỔI TÍCH THÀNH TỔNG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4" y="7688758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8077200"/>
            <a:ext cx="3537285" cy="945163"/>
            <a:chOff x="7459670" y="8524495"/>
            <a:chExt cx="3537696" cy="945271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1904910" cy="831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2" y="7688758"/>
                  <a:ext cx="676049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21088" y="9753600"/>
            <a:ext cx="9624221" cy="957499"/>
            <a:chOff x="7459670" y="9982200"/>
            <a:chExt cx="6929555" cy="957611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7"/>
              <a:ext cx="5296769" cy="831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20" y="7688758"/>
                  <a:ext cx="922492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2" name="Group 74"/>
          <p:cNvGrpSpPr/>
          <p:nvPr/>
        </p:nvGrpSpPr>
        <p:grpSpPr>
          <a:xfrm>
            <a:off x="2340768" y="11430000"/>
            <a:ext cx="8260067" cy="957499"/>
            <a:chOff x="7459670" y="9982200"/>
            <a:chExt cx="5947347" cy="957611"/>
          </a:xfrm>
        </p:grpSpPr>
        <p:sp>
          <p:nvSpPr>
            <p:cNvPr id="43" name="Rectangle 42"/>
            <p:cNvSpPr/>
            <p:nvPr/>
          </p:nvSpPr>
          <p:spPr>
            <a:xfrm>
              <a:off x="9092456" y="10108717"/>
              <a:ext cx="4314561" cy="831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7" name="Round Same Side Corner Rectangle 4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934301" y="7688758"/>
                  <a:ext cx="55653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877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64769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9271666"/>
            <a:ext cx="22466402" cy="4219709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19611" y="2971800"/>
                <a:ext cx="19867563" cy="481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Biến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đổi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tích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thành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tổng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biểu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thức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sau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ta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được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54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1" y="2971800"/>
                <a:ext cx="19867563" cy="4810035"/>
              </a:xfrm>
              <a:prstGeom prst="rect">
                <a:avLst/>
              </a:prstGeom>
              <a:blipFill rotWithShape="1">
                <a:blip r:embed="rId3"/>
                <a:stretch>
                  <a:fillRect l="-1626" t="-2662" b="-6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4497387" y="5943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231169" y="10265253"/>
                <a:ext cx="15344418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 smtClean="0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54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5400" dirty="0" smtClean="0">
                    <a:effectLst/>
                    <a:latin typeface="Calibri"/>
                    <a:ea typeface="Calibri"/>
                    <a:cs typeface="Times New Roman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−3</m:t>
                        </m:r>
                      </m:e>
                    </m:func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+3</m:t>
                        </m:r>
                      </m:e>
                    </m:func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vi-VN" sz="5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169" y="10265253"/>
                <a:ext cx="15344418" cy="2003625"/>
              </a:xfrm>
              <a:prstGeom prst="rect">
                <a:avLst/>
              </a:prstGeom>
              <a:blipFill rotWithShape="1">
                <a:blip r:embed="rId4"/>
                <a:stretch>
                  <a:fillRect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0593387" y="11604645"/>
                <a:ext cx="5929572" cy="104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11604645"/>
                <a:ext cx="5929572" cy="10479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5620467" y="11532600"/>
            <a:ext cx="2781531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vi-VN" sz="5400" dirty="0"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</a:t>
            </a:r>
            <a:endParaRPr lang="vi-VN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8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64769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9343891"/>
            <a:ext cx="22466402" cy="4219709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4204385" y="5105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246615" y="3191530"/>
                <a:ext cx="16548172" cy="411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A.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B.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C.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615" y="3191530"/>
                <a:ext cx="16548172" cy="4119333"/>
              </a:xfrm>
              <a:prstGeom prst="rect">
                <a:avLst/>
              </a:prstGeom>
              <a:blipFill rotWithShape="1">
                <a:blip r:embed="rId3"/>
                <a:stretch>
                  <a:fillRect l="-1511" t="-237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4017424" y="11913600"/>
            <a:ext cx="4213763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B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07824" y="10358523"/>
                <a:ext cx="984444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en-US" sz="480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24" y="10358523"/>
                <a:ext cx="9844446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757195" y="10134600"/>
                <a:ext cx="6084592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95" y="10134600"/>
                <a:ext cx="6084592" cy="1682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50291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1108722"/>
              <a:chOff x="1311958" y="3405486"/>
              <a:chExt cx="3251532" cy="1108722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103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8001000"/>
            <a:ext cx="22466402" cy="5486400"/>
            <a:chOff x="1270511" y="5394064"/>
            <a:chExt cx="22466403" cy="8581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5830435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394064"/>
              <a:ext cx="3568120" cy="1618878"/>
              <a:chOff x="1224541" y="5763693"/>
              <a:chExt cx="3568120" cy="1618878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083343"/>
                <a:ext cx="160205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576369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5780524"/>
                <a:ext cx="903517" cy="160204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5852533"/>
                <a:ext cx="501902" cy="131550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4698172" y="3962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5987" y="3200400"/>
                <a:ext cx="1883468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Biến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ta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endParaRPr lang="en-US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3200400"/>
                <a:ext cx="18834681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456" t="-3543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756187" y="11658600"/>
            <a:ext cx="2781787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vi-VN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A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9394"/>
              </p:ext>
            </p:extLst>
          </p:nvPr>
        </p:nvGraphicFramePr>
        <p:xfrm>
          <a:off x="5014922" y="8915400"/>
          <a:ext cx="7331921" cy="93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Equation" r:id="rId4" imgW="4749480" imgH="622080" progId="Equation.DSMT4">
                  <p:embed/>
                </p:oleObj>
              </mc:Choice>
              <mc:Fallback>
                <p:oleObj name="Equation" r:id="rId4" imgW="4749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22" y="8915400"/>
                        <a:ext cx="7331921" cy="939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00729"/>
              </p:ext>
            </p:extLst>
          </p:nvPr>
        </p:nvGraphicFramePr>
        <p:xfrm>
          <a:off x="5543548" y="10187766"/>
          <a:ext cx="6481181" cy="65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6" imgW="4444920" imgH="444240" progId="Equation.DSMT4">
                  <p:embed/>
                </p:oleObj>
              </mc:Choice>
              <mc:Fallback>
                <p:oleObj name="Equation" r:id="rId6" imgW="4444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48" y="10187766"/>
                        <a:ext cx="6481181" cy="658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24273"/>
              </p:ext>
            </p:extLst>
          </p:nvPr>
        </p:nvGraphicFramePr>
        <p:xfrm>
          <a:off x="13184188" y="10058401"/>
          <a:ext cx="6781800" cy="70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8" imgW="4635360" imgH="482400" progId="Equation.DSMT4">
                  <p:embed/>
                </p:oleObj>
              </mc:Choice>
              <mc:Fallback>
                <p:oleObj name="Equation" r:id="rId8" imgW="4635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4188" y="10058401"/>
                        <a:ext cx="6781800" cy="703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13886"/>
              </p:ext>
            </p:extLst>
          </p:nvPr>
        </p:nvGraphicFramePr>
        <p:xfrm>
          <a:off x="5678488" y="11201400"/>
          <a:ext cx="93551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10" imgW="4952880" imgH="380880" progId="Equation.DSMT4">
                  <p:embed/>
                </p:oleObj>
              </mc:Choice>
              <mc:Fallback>
                <p:oleObj name="Equation" r:id="rId10" imgW="4952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1201400"/>
                        <a:ext cx="9355137" cy="719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40057"/>
              </p:ext>
            </p:extLst>
          </p:nvPr>
        </p:nvGraphicFramePr>
        <p:xfrm>
          <a:off x="5532728" y="12192000"/>
          <a:ext cx="981067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12" imgW="6019560" imgH="368280" progId="Equation.DSMT4">
                  <p:embed/>
                </p:oleObj>
              </mc:Choice>
              <mc:Fallback>
                <p:oleObj name="Equation" r:id="rId12" imgW="6019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728" y="12192000"/>
                        <a:ext cx="9810671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0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5214785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1072045"/>
              <a:chOff x="1311958" y="3405486"/>
              <a:chExt cx="3251532" cy="1072045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993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8001000"/>
            <a:ext cx="22466402" cy="5490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299385" y="4800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97494" y="3276600"/>
                <a:ext cx="21702294" cy="376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  <a:ea typeface="Times New Roman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  A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vi-VN" sz="4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  C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94" y="3276600"/>
                <a:ext cx="21702294" cy="3762440"/>
              </a:xfrm>
              <a:prstGeom prst="rect">
                <a:avLst/>
              </a:prstGeom>
              <a:blipFill rotWithShape="1">
                <a:blip r:embed="rId2"/>
                <a:stretch>
                  <a:fillRect l="-1152" b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54187" y="11887200"/>
            <a:ext cx="310701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hlinkClick r:id="rId3" action="ppaction://hlinksldjump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hlinkClick r:id="rId3" action="ppaction://hlinksldjump"/>
              </a:rPr>
              <a:t>B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78187" y="8534400"/>
                <a:ext cx="9463262" cy="168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8534400"/>
                <a:ext cx="9463262" cy="1688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2569572" y="8634059"/>
                <a:ext cx="8082215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572" y="8634059"/>
                <a:ext cx="8082215" cy="1682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125787" y="10744200"/>
                <a:ext cx="1089660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(1+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10744200"/>
                <a:ext cx="10896600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422187" y="10515600"/>
                <a:ext cx="9982200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10515600"/>
                <a:ext cx="9982200" cy="16826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6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8005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473463" cy="1157797"/>
              <a:chOff x="1311958" y="3405486"/>
              <a:chExt cx="3473463" cy="1157797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015944" y="2576524"/>
                <a:ext cx="826211" cy="27127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107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8571"/>
                <a:chOff x="1311958" y="3405486"/>
                <a:chExt cx="950173" cy="94857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0"/>
                  <a:ext cx="305189" cy="20292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6" y="3642225"/>
                  <a:ext cx="175395" cy="62053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7543800"/>
            <a:ext cx="22466402" cy="59475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6994187" y="56388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36880" y="3066484"/>
                <a:ext cx="19162908" cy="3668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Cho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góc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nhọn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a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b.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biết</a:t>
                </a:r>
                <a:r>
                  <a:rPr lang="en-US" sz="4800" b="1" i="1" dirty="0">
                    <a:latin typeface="Times New Roman"/>
                    <a:ea typeface="Calibri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Giá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trị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của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800" dirty="0">
                    <a:latin typeface="Calibri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:</a:t>
                </a:r>
                <a:endParaRPr lang="vi-VN" sz="48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13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144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400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144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400</m:t>
                        </m:r>
                      </m:den>
                    </m:f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80" y="3066484"/>
                <a:ext cx="19162908" cy="3668184"/>
              </a:xfrm>
              <a:prstGeom prst="rect">
                <a:avLst/>
              </a:prstGeom>
              <a:blipFill rotWithShape="1">
                <a:blip r:embed="rId2"/>
                <a:stretch>
                  <a:fillRect l="-1431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430587" y="11963400"/>
            <a:ext cx="4144347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D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587226" y="8104003"/>
                <a:ext cx="9673162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5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26" y="8104003"/>
                <a:ext cx="9673162" cy="10479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11587" y="8763000"/>
                <a:ext cx="9637424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8763000"/>
                <a:ext cx="9637424" cy="1682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1679934" y="8915400"/>
                <a:ext cx="10267253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vi-VN" sz="72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934" y="8915400"/>
                <a:ext cx="10267253" cy="1475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535987" y="9982200"/>
                <a:ext cx="9367678" cy="199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87" y="9982200"/>
                <a:ext cx="9367678" cy="1995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44987" y="10744200"/>
                <a:ext cx="70574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10744200"/>
                <a:ext cx="7057453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/>
              <p:cNvSpPr/>
              <p:nvPr/>
            </p:nvSpPr>
            <p:spPr>
              <a:xfrm>
                <a:off x="15698786" y="7772400"/>
                <a:ext cx="8001001" cy="3502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𝑐𝑜𝑠</m:t>
                    </m:r>
                    <m:r>
                      <a:rPr lang="en-US" sz="4800" i="1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 smtClean="0"/>
                  <a:t>=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0" smtClean="0">
                        <a:latin typeface="Cambria Math"/>
                      </a:rPr>
                      <m:t> −1</m:t>
                    </m:r>
                  </m:oMath>
                </a14:m>
                <a:endParaRPr lang="en-US" sz="4800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786" y="7772400"/>
                <a:ext cx="8001001" cy="350228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190999"/>
            <a:chOff x="1268078" y="2438400"/>
            <a:chExt cx="22431709" cy="4190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3833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858000"/>
            <a:ext cx="22466402" cy="6633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732948" y="5167549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912" y="3297398"/>
                <a:ext cx="19151875" cy="2980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13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12" y="3297398"/>
                <a:ext cx="19151875" cy="2980239"/>
              </a:xfrm>
              <a:prstGeom prst="rect">
                <a:avLst/>
              </a:prstGeom>
              <a:blipFill rotWithShape="1">
                <a:blip r:embed="rId3"/>
                <a:stretch>
                  <a:fillRect l="-382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897187" y="11811000"/>
            <a:ext cx="5029199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C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61529"/>
              </p:ext>
            </p:extLst>
          </p:nvPr>
        </p:nvGraphicFramePr>
        <p:xfrm>
          <a:off x="5032374" y="7620001"/>
          <a:ext cx="9904413" cy="15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6502320" imgH="1028520" progId="Equation.DSMT4">
                  <p:embed/>
                </p:oleObj>
              </mc:Choice>
              <mc:Fallback>
                <p:oleObj name="Equation" r:id="rId4" imgW="65023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4" y="7620001"/>
                        <a:ext cx="9904413" cy="1584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0553"/>
              </p:ext>
            </p:extLst>
          </p:nvPr>
        </p:nvGraphicFramePr>
        <p:xfrm>
          <a:off x="5656326" y="9719068"/>
          <a:ext cx="10728261" cy="171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6" imgW="6794280" imgH="1091880" progId="Equation.DSMT4">
                  <p:embed/>
                </p:oleObj>
              </mc:Choice>
              <mc:Fallback>
                <p:oleObj name="Equation" r:id="rId6" imgW="67942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326" y="9719068"/>
                        <a:ext cx="10728261" cy="17169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648199"/>
            <a:chOff x="1268078" y="2438400"/>
            <a:chExt cx="22431709" cy="46481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42906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7772400"/>
            <a:ext cx="22466402" cy="57189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4116387" y="50292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912" y="2917158"/>
                <a:ext cx="18923275" cy="3142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60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       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/>
                    <a:ea typeface="Times New Roman"/>
                    <a:cs typeface="Times New Roman"/>
                  </a:rPr>
                  <a:t>         </a:t>
                </a:r>
                <a:r>
                  <a:rPr lang="en-US" sz="6000" dirty="0" smtClean="0">
                    <a:latin typeface="Times New Roman"/>
                    <a:ea typeface="Times New Roman"/>
                    <a:cs typeface="Times New Roman"/>
                  </a:rPr>
                  <a:t>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12" y="2917158"/>
                <a:ext cx="18923275" cy="3142335"/>
              </a:xfrm>
              <a:prstGeom prst="rect">
                <a:avLst/>
              </a:prstGeom>
              <a:blipFill rotWithShape="1">
                <a:blip r:embed="rId3"/>
                <a:stretch>
                  <a:fillRect l="-1482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732087" y="11887200"/>
            <a:ext cx="2908300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A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443"/>
              </p:ext>
            </p:extLst>
          </p:nvPr>
        </p:nvGraphicFramePr>
        <p:xfrm>
          <a:off x="4804962" y="8686800"/>
          <a:ext cx="4416825" cy="16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2565360" imgH="977760" progId="Equation.DSMT4">
                  <p:embed/>
                </p:oleObj>
              </mc:Choice>
              <mc:Fallback>
                <p:oleObj name="Equation" r:id="rId4" imgW="25653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962" y="8686800"/>
                        <a:ext cx="4416825" cy="1670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87211"/>
              </p:ext>
            </p:extLst>
          </p:nvPr>
        </p:nvGraphicFramePr>
        <p:xfrm>
          <a:off x="9351287" y="10597499"/>
          <a:ext cx="11681500" cy="174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7378560" imgH="1104840" progId="Equation.DSMT4">
                  <p:embed/>
                </p:oleObj>
              </mc:Choice>
              <mc:Fallback>
                <p:oleObj name="Equation" r:id="rId6" imgW="737856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87" y="10597499"/>
                        <a:ext cx="11681500" cy="17469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89"/>
              </p:ext>
            </p:extLst>
          </p:nvPr>
        </p:nvGraphicFramePr>
        <p:xfrm>
          <a:off x="9450387" y="8501516"/>
          <a:ext cx="9144000" cy="178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8" imgW="5270400" imgH="1028520" progId="Equation.DSMT4">
                  <p:embed/>
                </p:oleObj>
              </mc:Choice>
              <mc:Fallback>
                <p:oleObj name="Equation" r:id="rId8" imgW="52704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50387" y="8501516"/>
                        <a:ext cx="9144000" cy="178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8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39623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1" cy="1386187"/>
              <a:chOff x="1311958" y="3405486"/>
              <a:chExt cx="3251531" cy="1386187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98789" y="2893677"/>
                <a:ext cx="1238588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2"/>
                <a:ext cx="2140330" cy="1308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8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1352891"/>
                <a:chOff x="1311958" y="3405486"/>
                <a:chExt cx="950173" cy="135289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364773" cy="607245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725847" y="4151130"/>
                  <a:ext cx="373628" cy="60724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705600"/>
            <a:ext cx="22466402" cy="67857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982209" y="4724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65105" y="3266052"/>
                <a:ext cx="18377482" cy="244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Tích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:</a:t>
                </a:r>
                <a:endParaRPr lang="vi-VN" sz="48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5" y="3266052"/>
                <a:ext cx="18377482" cy="2449966"/>
              </a:xfrm>
              <a:prstGeom prst="rect">
                <a:avLst/>
              </a:prstGeom>
              <a:blipFill rotWithShape="1">
                <a:blip r:embed="rId2"/>
                <a:stretch>
                  <a:fillRect l="-1758" t="-3731" b="-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5851187" y="11707320"/>
            <a:ext cx="2853348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954587" y="7458670"/>
                <a:ext cx="16306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800" b="1" dirty="0" err="1" smtClean="0">
                    <a:latin typeface="Times New Roman"/>
                    <a:ea typeface="Calibri"/>
                  </a:rPr>
                  <a:t>Cách</a:t>
                </a:r>
                <a:r>
                  <a:rPr lang="en-US" sz="4800" b="1" dirty="0" smtClean="0">
                    <a:latin typeface="Times New Roman"/>
                    <a:ea typeface="Calibri"/>
                  </a:rPr>
                  <a:t> 1: </a:t>
                </a:r>
                <a:r>
                  <a:rPr lang="en-US" sz="4800" dirty="0" err="1">
                    <a:latin typeface="Times New Roman"/>
                    <a:ea typeface="Calibri"/>
                  </a:rPr>
                  <a:t>Tự</a:t>
                </a:r>
                <a:r>
                  <a:rPr lang="en-US" sz="4800" dirty="0">
                    <a:latin typeface="Times New Roman"/>
                    <a:ea typeface="Calibri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</a:rPr>
                  <a:t>luận</a:t>
                </a:r>
                <a:r>
                  <a:rPr lang="vi-VN" sz="4800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</m:t>
                    </m:r>
                  </m:oMath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7458670"/>
                <a:ext cx="1630679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720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297986" y="8153400"/>
                <a:ext cx="1356360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0°.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0°.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7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986" y="8153400"/>
                <a:ext cx="13563601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374187" y="9767519"/>
                <a:ext cx="14173200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0°+</m:t>
                            </m:r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6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187" y="9767519"/>
                <a:ext cx="14173200" cy="1589153"/>
              </a:xfrm>
              <a:prstGeom prst="rect">
                <a:avLst/>
              </a:prstGeom>
              <a:blipFill rotWithShape="1"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1999081" y="11372621"/>
            <a:ext cx="142331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4800" b="1" dirty="0">
                <a:latin typeface="Times New Roman"/>
                <a:ea typeface="Times New Roman"/>
                <a:cs typeface="Times New Roman"/>
              </a:rPr>
              <a:t> 2: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Trắc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nghiệm</a:t>
            </a:r>
            <a:r>
              <a:rPr lang="en-US" sz="4800" dirty="0" smtClean="0">
                <a:latin typeface="Calibri"/>
                <a:ea typeface="Times New Roman"/>
                <a:cs typeface="Times New Roman"/>
              </a:rPr>
              <a:t> :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MTCT </a:t>
            </a:r>
            <a:endParaRPr lang="vi-VN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190999"/>
            <a:chOff x="1268078" y="2438400"/>
            <a:chExt cx="22431709" cy="4190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3"/>
              <a:ext cx="22427577" cy="383347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5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858000"/>
            <a:ext cx="22466402" cy="6633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5517585" y="5181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65106" y="3088646"/>
                <a:ext cx="18606081" cy="3117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Tích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smtClean="0">
                    <a:latin typeface="Times New Roman"/>
                    <a:ea typeface="Times New Roman"/>
                    <a:cs typeface="Times New Roman"/>
                  </a:rPr>
                  <a:t>   bằng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   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600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             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6" y="3088646"/>
                <a:ext cx="18606081" cy="3117135"/>
              </a:xfrm>
              <a:prstGeom prst="rect">
                <a:avLst/>
              </a:prstGeom>
              <a:blipFill rotWithShape="1">
                <a:blip r:embed="rId2"/>
                <a:stretch>
                  <a:fillRect l="-1737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87787" y="11887200"/>
            <a:ext cx="368689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A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11387" y="8396857"/>
                <a:ext cx="6378172" cy="128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396857"/>
                <a:ext cx="6378172" cy="1280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697787" y="7417599"/>
                <a:ext cx="8426901" cy="2793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87" y="7417599"/>
                <a:ext cx="8426901" cy="2793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327187" y="7467600"/>
                <a:ext cx="9115583" cy="277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87" y="7467600"/>
                <a:ext cx="9115583" cy="27758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98999" y="9525000"/>
                <a:ext cx="6589788" cy="277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99" y="9525000"/>
                <a:ext cx="6589788" cy="27728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736387" y="9677400"/>
                <a:ext cx="5898278" cy="2392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  <m:func>
                          <m:func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9677400"/>
                <a:ext cx="5898278" cy="23922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7" y="2438402"/>
            <a:ext cx="22633439" cy="3962398"/>
            <a:chOff x="1268077" y="2438400"/>
            <a:chExt cx="22633438" cy="9007890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2"/>
              <a:ext cx="22629305" cy="865036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7" y="2438400"/>
              <a:ext cx="3273938" cy="1640539"/>
              <a:chOff x="1311957" y="3405486"/>
              <a:chExt cx="3273938" cy="164053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43855" y="3048614"/>
                <a:ext cx="1526232" cy="246859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627949"/>
                <a:ext cx="2342308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7" y="3405486"/>
                <a:ext cx="950174" cy="1640538"/>
                <a:chOff x="1311957" y="3405486"/>
                <a:chExt cx="950174" cy="164053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7" y="4151131"/>
                  <a:ext cx="699543" cy="894893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1"/>
                  <a:ext cx="278610" cy="28535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7" y="3849975"/>
                  <a:ext cx="95017" cy="432934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705600"/>
            <a:ext cx="22466402" cy="6785776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8993187" y="4724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541" y="2819400"/>
                <a:ext cx="19159975" cy="2965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            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41" y="2819400"/>
                <a:ext cx="19159975" cy="2965427"/>
              </a:xfrm>
              <a:prstGeom prst="rect">
                <a:avLst/>
              </a:prstGeom>
              <a:blipFill rotWithShape="1">
                <a:blip r:embed="rId2"/>
                <a:stretch>
                  <a:fillRect l="-146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173438" y="11585550"/>
            <a:ext cx="297160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B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852884" y="7694371"/>
                <a:ext cx="10835273" cy="1830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84" y="7694371"/>
                <a:ext cx="10835273" cy="1830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212387" y="11459669"/>
                <a:ext cx="5257800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fName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vi-VN" sz="7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11459669"/>
                <a:ext cx="5257800" cy="1265731"/>
              </a:xfrm>
              <a:prstGeom prst="rect">
                <a:avLst/>
              </a:prstGeom>
              <a:blipFill rotWithShape="1">
                <a:blip r:embed="rId4"/>
                <a:stretch>
                  <a:fillRect l="-6141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06787" y="11260595"/>
                <a:ext cx="618948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11260595"/>
                <a:ext cx="6189482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430587" y="9372600"/>
                <a:ext cx="16281052" cy="212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9372600"/>
                <a:ext cx="16281052" cy="21292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006284" y="7467600"/>
                <a:ext cx="14988903" cy="212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84" y="7467600"/>
                <a:ext cx="14988903" cy="21292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1" y="1572061"/>
            <a:ext cx="19659600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6"/>
            <a:ext cx="16273460" cy="830997"/>
            <a:chOff x="644526" y="2766774"/>
            <a:chExt cx="10253661" cy="10500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5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ĐỔI 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THÀNH TỔNG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56" y="2795826"/>
              <a:ext cx="342602" cy="97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6" y="3747031"/>
            <a:ext cx="22325580" cy="9283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329758" cy="57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45187" y="4971870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4971870"/>
                <a:ext cx="14735492" cy="20097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021387" y="6981819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6981819"/>
                <a:ext cx="14735492" cy="20097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954587" y="9144000"/>
                <a:ext cx="14735492" cy="18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54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9144000"/>
                <a:ext cx="14735492" cy="18815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6" y="1447800"/>
            <a:ext cx="6962773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76416" y="2536433"/>
            <a:ext cx="22325580" cy="5616967"/>
            <a:chOff x="1076414" y="4334859"/>
            <a:chExt cx="22325581" cy="3568169"/>
          </a:xfrm>
        </p:grpSpPr>
        <p:grpSp>
          <p:nvGrpSpPr>
            <p:cNvPr id="3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932119" y="8712046"/>
                <a:ext cx="3013967" cy="60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 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068695" y="3124201"/>
                <a:ext cx="12601892" cy="4692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3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6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6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3124201"/>
                <a:ext cx="12601892" cy="4692247"/>
              </a:xfrm>
              <a:prstGeom prst="rect">
                <a:avLst/>
              </a:prstGeom>
              <a:blipFill rotWithShape="1">
                <a:blip r:embed="rId3"/>
                <a:stretch>
                  <a:fillRect l="-1500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1402392" y="8534402"/>
            <a:ext cx="21999604" cy="4571998"/>
            <a:chOff x="1268077" y="2438400"/>
            <a:chExt cx="22633438" cy="9007890"/>
          </a:xfrm>
        </p:grpSpPr>
        <p:sp>
          <p:nvSpPr>
            <p:cNvPr id="56" name="Rounded Rectangle 55"/>
            <p:cNvSpPr/>
            <p:nvPr/>
          </p:nvSpPr>
          <p:spPr>
            <a:xfrm>
              <a:off x="1272210" y="2795922"/>
              <a:ext cx="22629305" cy="865036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8"/>
            <p:cNvGrpSpPr/>
            <p:nvPr/>
          </p:nvGrpSpPr>
          <p:grpSpPr>
            <a:xfrm>
              <a:off x="1268077" y="2438400"/>
              <a:ext cx="5445293" cy="2598440"/>
              <a:chOff x="1311957" y="3405486"/>
              <a:chExt cx="5445293" cy="2598440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891910" y="2700562"/>
                <a:ext cx="2484130" cy="412259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43586" y="3627949"/>
                <a:ext cx="4513664" cy="181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TOÁN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1"/>
              <p:cNvGrpSpPr/>
              <p:nvPr/>
            </p:nvGrpSpPr>
            <p:grpSpPr>
              <a:xfrm>
                <a:off x="1311957" y="3405486"/>
                <a:ext cx="950174" cy="2598434"/>
                <a:chOff x="1311957" y="3405486"/>
                <a:chExt cx="950174" cy="259843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6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66"/>
                <p:cNvSpPr>
                  <a:spLocks noEditPoints="1"/>
                </p:cNvSpPr>
                <p:nvPr/>
              </p:nvSpPr>
              <p:spPr bwMode="auto">
                <a:xfrm>
                  <a:off x="1311957" y="4151131"/>
                  <a:ext cx="760719" cy="1852789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6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1820865" y="4151131"/>
                  <a:ext cx="278610" cy="28535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1527761" y="3466684"/>
                  <a:ext cx="707716" cy="1610841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1619557" y="3849975"/>
                  <a:ext cx="95017" cy="432934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86" name="Rectangle 85"/>
          <p:cNvSpPr/>
          <p:nvPr/>
        </p:nvSpPr>
        <p:spPr>
          <a:xfrm>
            <a:off x="6471659" y="11506200"/>
            <a:ext cx="15189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3:</a:t>
            </a:r>
            <a:r>
              <a:rPr lang="en-US" sz="4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vi-VN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471659" y="8964204"/>
            <a:ext cx="12427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1</a:t>
            </a: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78587" y="10259604"/>
            <a:ext cx="13117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1" y="1572061"/>
            <a:ext cx="19659600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6"/>
            <a:ext cx="16273460" cy="830997"/>
            <a:chOff x="644526" y="2766774"/>
            <a:chExt cx="10253661" cy="10500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5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ĐỔI 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THÀNH TỔNG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56" y="2795826"/>
              <a:ext cx="342602" cy="97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9787" y="3124200"/>
            <a:ext cx="22274714" cy="6019800"/>
            <a:chOff x="1076414" y="4334859"/>
            <a:chExt cx="22325581" cy="3428277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31199"/>
              <a:ext cx="21868726" cy="3231937"/>
              <a:chOff x="637542" y="1028863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8863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861313"/>
                <a:ext cx="4193447" cy="67571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621853" cy="808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68695" y="3962400"/>
                <a:ext cx="14735492" cy="4850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3962400"/>
                <a:ext cx="14735492" cy="4850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1272674" y="9144001"/>
            <a:ext cx="21841827" cy="3962400"/>
            <a:chOff x="1268078" y="3405486"/>
            <a:chExt cx="21841827" cy="2079873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692473"/>
              <a:ext cx="21841827" cy="179288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1" cy="1087206"/>
              <a:chOff x="1311958" y="3405486"/>
              <a:chExt cx="3251531" cy="1087206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5400000">
                <a:off x="2982603" y="2732300"/>
                <a:ext cx="670960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50670" y="3692473"/>
                <a:ext cx="20345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41308" y="10194835"/>
                <a:ext cx="16924621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33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𝑐𝑜𝑠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−1,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𝑐𝑜𝑠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5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5400" dirty="0">
                        <a:solidFill>
                          <a:srgbClr val="0000CC"/>
                        </a:solidFill>
                      </a:rPr>
                      <m:t>x</m:t>
                    </m:r>
                  </m:oMath>
                </a14:m>
                <a:r>
                  <a:rPr lang="en-US" sz="6000" dirty="0" smtClean="0">
                    <a:solidFill>
                      <a:srgbClr val="003300"/>
                    </a:solidFill>
                  </a:rPr>
                  <a:t>, </a:t>
                </a:r>
                <a:r>
                  <a:rPr lang="en-US" sz="5400" dirty="0" smtClean="0">
                    <a:solidFill>
                      <a:srgbClr val="FF0066"/>
                    </a:solidFill>
                  </a:rPr>
                  <a:t>2sinx.cosx=sin2x,</a:t>
                </a:r>
                <a:endParaRPr lang="en-US" sz="5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08" y="10194835"/>
                <a:ext cx="16924621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620" t="-17160" b="-384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87987" y="11437203"/>
                <a:ext cx="1206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0099"/>
                    </a:solidFill>
                  </a:rPr>
                  <a:t>x = 1-cos2x,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𝑐𝑜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x = 1+cos2x</a:t>
                </a:r>
                <a:endParaRPr lang="en-US" sz="48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11437203"/>
                <a:ext cx="12066184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8972380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777433" cy="536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TOÁN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4" y="1572056"/>
            <a:ext cx="19656043" cy="830997"/>
            <a:chOff x="-288924" y="1892299"/>
            <a:chExt cx="19659599" cy="8309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6021387" y="7989838"/>
            <a:ext cx="18262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 smtClean="0"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b="1" dirty="0">
                <a:latin typeface="Times New Roman"/>
                <a:ea typeface="Times New Roman"/>
                <a:cs typeface="Times New Roman"/>
              </a:rPr>
              <a:t>3: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 smtClean="0"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vi-VN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14459" y="4953000"/>
            <a:ext cx="149421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6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21386" y="6389638"/>
            <a:ext cx="157722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2060" y="2998114"/>
                  <a:ext cx="13565700" cy="1569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Chứng</a:t>
                  </a:r>
                  <a:r>
                    <a:rPr kumimoji="0" lang="pt-BR" sz="48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minh rằng</a:t>
                  </a:r>
                  <a:r>
                    <a:rPr kumimoji="0" lang="pt-BR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𝒔𝒊𝒏𝒙</m:t>
                        </m:r>
                        <m:d>
                          <m:dPr>
                            <m:ctrlP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𝒔𝒊𝒏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oMath>
                    </m:oMathPara>
                  </a14:m>
                  <a:endParaRPr kumimoji="0" lang="pt-BR" sz="40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2060" y="2998114"/>
                  <a:ext cx="13565700" cy="15696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67" t="-856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4281"/>
              </p:ext>
            </p:extLst>
          </p:nvPr>
        </p:nvGraphicFramePr>
        <p:xfrm>
          <a:off x="2516188" y="6400801"/>
          <a:ext cx="16904125" cy="64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4" imgW="8902440" imgH="342720" progId="Equation.DSMT4">
                  <p:embed/>
                </p:oleObj>
              </mc:Choice>
              <mc:Fallback>
                <p:oleObj name="Equation" r:id="rId4" imgW="890244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6400801"/>
                        <a:ext cx="16904125" cy="644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52611"/>
              </p:ext>
            </p:extLst>
          </p:nvPr>
        </p:nvGraphicFramePr>
        <p:xfrm>
          <a:off x="3798461" y="7534606"/>
          <a:ext cx="17419127" cy="75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6" imgW="9169200" imgH="406080" progId="Equation.DSMT4">
                  <p:embed/>
                </p:oleObj>
              </mc:Choice>
              <mc:Fallback>
                <p:oleObj name="Equation" r:id="rId6" imgW="9169200" imgH="406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461" y="7534606"/>
                        <a:ext cx="17419127" cy="75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83705"/>
              </p:ext>
            </p:extLst>
          </p:nvPr>
        </p:nvGraphicFramePr>
        <p:xfrm>
          <a:off x="3735390" y="8839201"/>
          <a:ext cx="2438398" cy="64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8" imgW="1282680" imgH="342720" progId="Equation.DSMT4">
                  <p:embed/>
                </p:oleObj>
              </mc:Choice>
              <mc:Fallback>
                <p:oleObj name="Equation" r:id="rId8" imgW="128268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90" y="8839201"/>
                        <a:ext cx="2438398" cy="64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402388" y="8382000"/>
                <a:ext cx="17297398" cy="3691203"/>
              </a:xfrm>
              <a:prstGeom prst="rect">
                <a:avLst/>
              </a:prstGeom>
              <a:solidFill>
                <a:srgbClr val="000066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Áp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dụng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công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thức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biến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đổi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tích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thành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tổng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với</a:t>
                </a:r>
                <a:endParaRPr lang="en-US" sz="4800" b="0" i="1" dirty="0">
                  <a:solidFill>
                    <a:srgbClr val="FFFF00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𝑠𝑖𝑛𝑥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𝑐𝑜𝑠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=2.</m:t>
                      </m:r>
                      <m:f>
                        <m:fPr>
                          <m:ctrlPr>
                            <a:rPr lang="vi-VN" sz="480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80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=sin3x-sinx</a:t>
                </a:r>
              </a:p>
              <a:p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𝑠𝑖𝑛𝑥𝑐𝑜𝑠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66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𝑠𝑖𝑛𝑥𝑐𝑜𝑠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vi-VN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8" y="8382000"/>
                <a:ext cx="17297398" cy="3691203"/>
              </a:xfrm>
              <a:prstGeom prst="rect">
                <a:avLst/>
              </a:prstGeom>
              <a:blipFill rotWithShape="1">
                <a:blip r:embed="rId10"/>
                <a:stretch>
                  <a:fillRect l="-1586" t="-3795" b="-7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8188563" y="5757624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2608163" y="5605225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7417277" y="5635705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49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41541" y="2698234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97587" y="3657600"/>
                <a:ext cx="163829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5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vi-VN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3657600"/>
                <a:ext cx="16382999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241075" y="6085344"/>
                <a:ext cx="2084911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6000" spc="-16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VT </a:t>
                </a:r>
                <a14:m>
                  <m:oMath xmlns:m="http://schemas.openxmlformats.org/officeDocument/2006/math"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b="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vi-VN" sz="600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b="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endParaRPr lang="en-US" sz="6000" spc="-160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𝑐𝑜𝑠𝑥</m:t>
                          </m:r>
                        </m:e>
                      </m:d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vi-VN" sz="6000" i="1" spc="-250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7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spc="-25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en-US" sz="6000" i="1" spc="-160" dirty="0">
                  <a:solidFill>
                    <a:schemeClr val="tx1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.(đ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𝑝𝑐𝑚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6000" spc="-16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75" y="6085344"/>
                <a:ext cx="20849112" cy="5632311"/>
              </a:xfrm>
              <a:prstGeom prst="rect">
                <a:avLst/>
              </a:prstGeom>
              <a:blipFill rotWithShape="1">
                <a:blip r:embed="rId3"/>
                <a:stretch>
                  <a:fillRect l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Brace 53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8882877" y="59856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xmlns="" id="{C0A4F46B-9E8D-4FE2-9A76-49181B880120}"/>
              </a:ext>
            </a:extLst>
          </p:cNvPr>
          <p:cNvSpPr/>
          <p:nvPr/>
        </p:nvSpPr>
        <p:spPr>
          <a:xfrm rot="16200000">
            <a:off x="13759678" y="6062418"/>
            <a:ext cx="533926" cy="303949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xmlns="" id="{0200B6C7-5FF0-4160-AC2A-017BD8B076F0}"/>
              </a:ext>
            </a:extLst>
          </p:cNvPr>
          <p:cNvSpPr/>
          <p:nvPr/>
        </p:nvSpPr>
        <p:spPr>
          <a:xfrm rot="16200000">
            <a:off x="18937022" y="6121876"/>
            <a:ext cx="533929" cy="277502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13497" y="2698234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21663"/>
              </p:ext>
            </p:extLst>
          </p:nvPr>
        </p:nvGraphicFramePr>
        <p:xfrm>
          <a:off x="6249987" y="3048000"/>
          <a:ext cx="15718708" cy="175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7553160" imgH="841320" progId="Equation.DSMT4">
                  <p:embed/>
                </p:oleObj>
              </mc:Choice>
              <mc:Fallback>
                <p:oleObj name="Equation" r:id="rId3" imgW="755316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9987" y="3048000"/>
                        <a:ext cx="15718708" cy="175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19816" y="6248400"/>
                <a:ext cx="13635738" cy="152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𝑉𝑃</m:t>
                    </m:r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=​​−4</m:t>
                    </m:r>
                    <m:d>
                      <m:d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16" y="6248400"/>
                <a:ext cx="13635738" cy="1522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040187" y="8001000"/>
                <a:ext cx="13159090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=​−2</m:t>
                    </m:r>
                    <m:d>
                      <m:d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sz="5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8001000"/>
                <a:ext cx="13159090" cy="10259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083473" y="9144000"/>
                <a:ext cx="14434714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𝑠𝑖𝑛𝑎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73" y="9144000"/>
                <a:ext cx="14434714" cy="10259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73187" y="10210800"/>
                <a:ext cx="17990815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10210800"/>
                <a:ext cx="17990815" cy="1047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49387" y="11430000"/>
                <a:ext cx="17479570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4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𝑉𝑇</m:t>
                      </m:r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430000"/>
                <a:ext cx="17479570" cy="10479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7350363" y="85764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2074763" y="85002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 rot="10800000" flipH="1" flipV="1">
                <a:off x="14875177" y="6705599"/>
                <a:ext cx="7681610" cy="2057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vi-VN" sz="440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dirty="0" smtClean="0"/>
                  <a:t>Sin(-3a)+sin4a]</a:t>
                </a:r>
                <a:endParaRPr lang="en-US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4875177" y="6705599"/>
                <a:ext cx="7681610" cy="2057400"/>
              </a:xfrm>
              <a:prstGeom prst="roundRect">
                <a:avLst/>
              </a:prstGeom>
              <a:blipFill rotWithShape="1">
                <a:blip r:embed="rId10"/>
                <a:stretch>
                  <a:fillRect r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851453" y="2670773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82632" y="5101451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977324"/>
              </p:ext>
            </p:extLst>
          </p:nvPr>
        </p:nvGraphicFramePr>
        <p:xfrm>
          <a:off x="10001249" y="2819400"/>
          <a:ext cx="12784138" cy="183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Equation" r:id="rId3" imgW="6794280" imgH="977760" progId="Equation.DSMT4">
                  <p:embed/>
                </p:oleObj>
              </mc:Choice>
              <mc:Fallback>
                <p:oleObj name="Equation" r:id="rId3" imgW="67942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249" y="2819400"/>
                        <a:ext cx="12784138" cy="183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66195"/>
              </p:ext>
            </p:extLst>
          </p:nvPr>
        </p:nvGraphicFramePr>
        <p:xfrm>
          <a:off x="3506788" y="6264278"/>
          <a:ext cx="8979211" cy="103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Equation" r:id="rId5" imgW="4609800" imgH="533160" progId="Equation.DSMT4">
                  <p:embed/>
                </p:oleObj>
              </mc:Choice>
              <mc:Fallback>
                <p:oleObj name="Equation" r:id="rId5" imgW="460980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6264278"/>
                        <a:ext cx="8979211" cy="1032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42138"/>
              </p:ext>
            </p:extLst>
          </p:nvPr>
        </p:nvGraphicFramePr>
        <p:xfrm>
          <a:off x="4649787" y="7301500"/>
          <a:ext cx="5267586" cy="10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7" imgW="2882880" imgH="533160" progId="Equation.DSMT4">
                  <p:embed/>
                </p:oleObj>
              </mc:Choice>
              <mc:Fallback>
                <p:oleObj name="Equation" r:id="rId7" imgW="2882880" imgH="533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7301500"/>
                        <a:ext cx="5267586" cy="100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14651"/>
              </p:ext>
            </p:extLst>
          </p:nvPr>
        </p:nvGraphicFramePr>
        <p:xfrm>
          <a:off x="4649787" y="8534400"/>
          <a:ext cx="5836444" cy="77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9" imgW="3073320" imgH="406080" progId="Equation.DSMT4">
                  <p:embed/>
                </p:oleObj>
              </mc:Choice>
              <mc:Fallback>
                <p:oleObj name="Equation" r:id="rId9" imgW="3073320" imgH="406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8534400"/>
                        <a:ext cx="5836444" cy="771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99633"/>
              </p:ext>
            </p:extLst>
          </p:nvPr>
        </p:nvGraphicFramePr>
        <p:xfrm>
          <a:off x="4649787" y="9418001"/>
          <a:ext cx="6553200" cy="64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11" imgW="3682800" imgH="355320" progId="Equation.DSMT4">
                  <p:embed/>
                </p:oleObj>
              </mc:Choice>
              <mc:Fallback>
                <p:oleObj name="Equation" r:id="rId11" imgW="3682800" imgH="3553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9418001"/>
                        <a:ext cx="6553200" cy="640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53308"/>
              </p:ext>
            </p:extLst>
          </p:nvPr>
        </p:nvGraphicFramePr>
        <p:xfrm>
          <a:off x="4602163" y="9829800"/>
          <a:ext cx="8401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13" imgW="4457520" imgH="977760" progId="Equation.DSMT4">
                  <p:embed/>
                </p:oleObj>
              </mc:Choice>
              <mc:Fallback>
                <p:oleObj name="Equation" r:id="rId13" imgW="4457520" imgH="9777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9829800"/>
                        <a:ext cx="8401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80170"/>
              </p:ext>
            </p:extLst>
          </p:nvPr>
        </p:nvGraphicFramePr>
        <p:xfrm>
          <a:off x="13336587" y="9906000"/>
          <a:ext cx="8382000" cy="185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15" imgW="4419360" imgH="977760" progId="Equation.DSMT4">
                  <p:embed/>
                </p:oleObj>
              </mc:Choice>
              <mc:Fallback>
                <p:oleObj name="Equation" r:id="rId15" imgW="4419360" imgH="9777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587" y="9906000"/>
                        <a:ext cx="8382000" cy="185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603749" y="2668441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55187" y="2743200"/>
                <a:ext cx="1463198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  <a:p>
                <a:r>
                  <a:rPr lang="vi-VN" sz="4800" dirty="0">
                    <a:solidFill>
                      <a:schemeClr val="tx1"/>
                    </a:solidFill>
                  </a:rPr>
                  <a:t>   </a:t>
                </a:r>
                <a:endParaRPr lang="en-US" sz="4800" dirty="0" smtClean="0">
                  <a:solidFill>
                    <a:schemeClr val="tx1"/>
                  </a:solidFill>
                </a:endParaRPr>
              </a:p>
              <a:p>
                <a:r>
                  <a:rPr lang="vi-VN" sz="4800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sz="4800" dirty="0">
                    <a:solidFill>
                      <a:schemeClr val="tx1"/>
                    </a:solidFill>
                  </a:rPr>
                  <a:t>Vận dụng tính: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87" y="2743200"/>
                <a:ext cx="1463198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708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587" y="6185595"/>
                <a:ext cx="148097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𝑉𝑇</m:t>
                      </m:r>
                      <m:r>
                        <a:rPr lang="en-US" sz="480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6185595"/>
                <a:ext cx="14809732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20787" y="6706182"/>
                <a:ext cx="12726008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+2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𝑐𝑜𝑠𝑥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706182"/>
                <a:ext cx="12726008" cy="17520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983787" y="7071991"/>
                <a:ext cx="100468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𝑐𝑜𝑠𝑥</m:t>
                          </m:r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7071991"/>
                <a:ext cx="1004681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433057" y="7059204"/>
                <a:ext cx="4514130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057" y="7059204"/>
                <a:ext cx="4514130" cy="941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344987" y="8507004"/>
                <a:ext cx="11193711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8507004"/>
                <a:ext cx="11193711" cy="941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90291" y="9989403"/>
                <a:ext cx="186710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6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6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+2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91" y="9989403"/>
                <a:ext cx="18671096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51543" y="10808646"/>
                <a:ext cx="13847444" cy="168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3.2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43" y="10808646"/>
                <a:ext cx="13847444" cy="16881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744786" y="8499770"/>
            <a:ext cx="4534435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dirty="0" err="1" smtClean="0">
                <a:latin typeface="Calibri"/>
                <a:ea typeface="Calibri"/>
                <a:cs typeface="Times New Roman"/>
              </a:rPr>
              <a:t>Vận</a:t>
            </a:r>
            <a:r>
              <a:rPr lang="en-US" sz="4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800" dirty="0" err="1" smtClean="0">
                <a:latin typeface="Calibri"/>
                <a:ea typeface="Calibri"/>
                <a:cs typeface="Times New Roman"/>
              </a:rPr>
              <a:t>dụng</a:t>
            </a:r>
            <a:endParaRPr lang="vi-VN" sz="4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2677</Words>
  <Application>Microsoft Office PowerPoint</Application>
  <PresentationFormat>Custom</PresentationFormat>
  <Paragraphs>218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hp8440p</cp:lastModifiedBy>
  <cp:revision>106</cp:revision>
  <dcterms:created xsi:type="dcterms:W3CDTF">2013-08-31T11:42:51Z</dcterms:created>
  <dcterms:modified xsi:type="dcterms:W3CDTF">2020-03-31T15:39:40Z</dcterms:modified>
</cp:coreProperties>
</file>