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4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4B7E1-4DEE-4F24-B8E4-DD550029BE41}" type="datetimeFigureOut">
              <a:rPr lang="vi-VN" smtClean="0"/>
              <a:t>15/10/2019</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BFA09-8D20-42BC-9F0F-DC44C7EA35A4}" type="slidenum">
              <a:rPr lang="vi-VN" smtClean="0"/>
              <a:t>‹#›</a:t>
            </a:fld>
            <a:endParaRPr lang="vi-VN"/>
          </a:p>
        </p:txBody>
      </p:sp>
    </p:spTree>
    <p:extLst>
      <p:ext uri="{BB962C8B-B14F-4D97-AF65-F5344CB8AC3E}">
        <p14:creationId xmlns:p14="http://schemas.microsoft.com/office/powerpoint/2010/main" val="427025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E03BFA09-8D20-42BC-9F0F-DC44C7EA35A4}" type="slidenum">
              <a:rPr lang="vi-VN" smtClean="0"/>
              <a:t>3</a:t>
            </a:fld>
            <a:endParaRPr lang="vi-VN"/>
          </a:p>
        </p:txBody>
      </p:sp>
    </p:spTree>
    <p:extLst>
      <p:ext uri="{BB962C8B-B14F-4D97-AF65-F5344CB8AC3E}">
        <p14:creationId xmlns:p14="http://schemas.microsoft.com/office/powerpoint/2010/main" val="347296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D4A3FF-5325-42A2-A5A6-765217FDA0F7}" type="datetimeFigureOut">
              <a:rPr lang="vi-VN" smtClean="0"/>
              <a:t>15/10/2019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310705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A3FF-5325-42A2-A5A6-765217FDA0F7}" type="datetimeFigureOut">
              <a:rPr lang="vi-VN" smtClean="0"/>
              <a:t>15/10/2019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98228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A3FF-5325-42A2-A5A6-765217FDA0F7}" type="datetimeFigureOut">
              <a:rPr lang="vi-VN" smtClean="0"/>
              <a:t>15/10/2019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236876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4A3FF-5325-42A2-A5A6-765217FDA0F7}" type="datetimeFigureOut">
              <a:rPr lang="vi-VN" smtClean="0"/>
              <a:t>15/10/2019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83404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4A3FF-5325-42A2-A5A6-765217FDA0F7}" type="datetimeFigureOut">
              <a:rPr lang="vi-VN" smtClean="0"/>
              <a:t>15/10/2019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355306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D4A3FF-5325-42A2-A5A6-765217FDA0F7}" type="datetimeFigureOut">
              <a:rPr lang="vi-VN" smtClean="0"/>
              <a:t>15/10/2019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1914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D4A3FF-5325-42A2-A5A6-765217FDA0F7}" type="datetimeFigureOut">
              <a:rPr lang="vi-VN" smtClean="0"/>
              <a:t>15/10/2019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52085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D4A3FF-5325-42A2-A5A6-765217FDA0F7}" type="datetimeFigureOut">
              <a:rPr lang="vi-VN" smtClean="0"/>
              <a:t>15/10/2019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148482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A3FF-5325-42A2-A5A6-765217FDA0F7}" type="datetimeFigureOut">
              <a:rPr lang="vi-VN" smtClean="0"/>
              <a:t>15/10/2019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170335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A3FF-5325-42A2-A5A6-765217FDA0F7}" type="datetimeFigureOut">
              <a:rPr lang="vi-VN" smtClean="0"/>
              <a:t>15/10/2019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369330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A3FF-5325-42A2-A5A6-765217FDA0F7}" type="datetimeFigureOut">
              <a:rPr lang="vi-VN" smtClean="0"/>
              <a:t>15/10/2019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371293-ADD4-4019-A558-6D129CEDB358}" type="slidenum">
              <a:rPr lang="vi-VN" smtClean="0"/>
              <a:t>‹#›</a:t>
            </a:fld>
            <a:endParaRPr lang="vi-VN"/>
          </a:p>
        </p:txBody>
      </p:sp>
    </p:spTree>
    <p:extLst>
      <p:ext uri="{BB962C8B-B14F-4D97-AF65-F5344CB8AC3E}">
        <p14:creationId xmlns:p14="http://schemas.microsoft.com/office/powerpoint/2010/main" val="221576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4A3FF-5325-42A2-A5A6-765217FDA0F7}" type="datetimeFigureOut">
              <a:rPr lang="vi-VN" smtClean="0"/>
              <a:t>15/10/2019</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1293-ADD4-4019-A558-6D129CEDB358}" type="slidenum">
              <a:rPr lang="vi-VN" smtClean="0"/>
              <a:t>‹#›</a:t>
            </a:fld>
            <a:endParaRPr lang="vi-VN"/>
          </a:p>
        </p:txBody>
      </p:sp>
    </p:spTree>
    <p:extLst>
      <p:ext uri="{BB962C8B-B14F-4D97-AF65-F5344CB8AC3E}">
        <p14:creationId xmlns:p14="http://schemas.microsoft.com/office/powerpoint/2010/main" val="1794191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4.jpg"/><Relationship Id="rId12"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2.xml"/><Relationship Id="rId11" Type="http://schemas.microsoft.com/office/2007/relationships/hdphoto" Target="../media/hdphoto2.wdp"/><Relationship Id="rId5" Type="http://schemas.openxmlformats.org/officeDocument/2006/relationships/slide" Target="slide1.xml"/><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image" Target="../media/image11.jpeg"/><Relationship Id="rId3" Type="http://schemas.openxmlformats.org/officeDocument/2006/relationships/image" Target="../media/image9.png"/><Relationship Id="rId21" Type="http://schemas.microsoft.com/office/2007/relationships/hdphoto" Target="../media/hdphoto4.wdp"/><Relationship Id="rId7" Type="http://schemas.openxmlformats.org/officeDocument/2006/relationships/slide" Target="slide5.xml"/><Relationship Id="rId12" Type="http://schemas.openxmlformats.org/officeDocument/2006/relationships/image" Target="../media/image10.png"/><Relationship Id="rId17"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3.xml"/><Relationship Id="rId20"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9.xml"/><Relationship Id="rId24" Type="http://schemas.openxmlformats.org/officeDocument/2006/relationships/image" Target="../media/image15.gif"/><Relationship Id="rId5" Type="http://schemas.openxmlformats.org/officeDocument/2006/relationships/image" Target="../media/image7.png"/><Relationship Id="rId15" Type="http://schemas.openxmlformats.org/officeDocument/2006/relationships/slide" Target="slide12.xml"/><Relationship Id="rId23" Type="http://schemas.microsoft.com/office/2007/relationships/hdphoto" Target="../media/hdphoto3.wdp"/><Relationship Id="rId10" Type="http://schemas.openxmlformats.org/officeDocument/2006/relationships/slide" Target="slide8.xml"/><Relationship Id="rId19" Type="http://schemas.openxmlformats.org/officeDocument/2006/relationships/image" Target="../media/image12.jpeg"/><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10.xml"/><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8390" y="0"/>
            <a:ext cx="7889735" cy="6858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268124" y="5054600"/>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3200401" y="5524043"/>
            <a:ext cx="5308260" cy="584775"/>
          </a:xfrm>
          <a:prstGeom prst="rect">
            <a:avLst/>
          </a:prstGeom>
          <a:noFill/>
        </p:spPr>
        <p:txBody>
          <a:bodyPr wrap="square" lIns="91440" tIns="45720" rIns="91440" bIns="45720">
            <a:spAutoFit/>
          </a:bodyPr>
          <a:lstStyle/>
          <a:p>
            <a:pPr algn="ctr"/>
            <a:r>
              <a:rPr lang="en-US" sz="32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ẾCH XANH QUA SÔNG</a:t>
            </a:r>
            <a:endParaRPr lang="en-US" sz="3200" b="1" cap="none" spc="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endParaRPr>
          </a:p>
        </p:txBody>
      </p:sp>
      <p:pic>
        <p:nvPicPr>
          <p:cNvPr id="7" name="Picture 6">
            <a:hlinkClick r:id="rId6" action="ppaction://hlinksldjump"/>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9825" y="0"/>
            <a:ext cx="1571625" cy="1571625"/>
          </a:xfrm>
          <a:prstGeom prst="rect">
            <a:avLst/>
          </a:prstGeom>
        </p:spPr>
      </p:pic>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0474" y="3165144"/>
            <a:ext cx="2104021" cy="1670445"/>
          </a:xfrm>
          <a:prstGeom prst="rect">
            <a:avLst/>
          </a:prstGeom>
        </p:spPr>
      </p:pic>
      <p:pic>
        <p:nvPicPr>
          <p:cNvPr id="9" name="Picture 8"/>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28640" y="2923670"/>
            <a:ext cx="1783698" cy="1911919"/>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 uri="{28A0092B-C50C-407E-A947-70E740481C1C}">
                <a14:useLocalDpi xmlns:a14="http://schemas.microsoft.com/office/drawing/2010/main" val="0"/>
              </a:ext>
            </a:extLst>
          </a:blip>
          <a:stretch>
            <a:fillRect/>
          </a:stretch>
        </p:blipFill>
        <p:spPr>
          <a:xfrm>
            <a:off x="359329" y="4436959"/>
            <a:ext cx="1524405" cy="508135"/>
          </a:xfrm>
          <a:prstGeom prst="rect">
            <a:avLst/>
          </a:prstGeom>
        </p:spPr>
      </p:pic>
      <p:pic>
        <p:nvPicPr>
          <p:cNvPr id="12" name="Picture 11"/>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67" b="96667" l="17556" r="79000">
                        <a14:foregroundMark x1="35222" y1="19167" x2="35222" y2="19167"/>
                        <a14:foregroundMark x1="40667" y1="14667" x2="40667" y2="14667"/>
                        <a14:foregroundMark x1="39778" y1="13833" x2="39778" y2="13833"/>
                        <a14:foregroundMark x1="37000" y1="9167" x2="37000" y2="9167"/>
                        <a14:foregroundMark x1="39667" y1="12000" x2="39667" y2="12000"/>
                        <a14:foregroundMark x1="38778" y1="13833" x2="38778" y2="13833"/>
                        <a14:foregroundMark x1="34889" y1="23500" x2="34889" y2="23500"/>
                        <a14:foregroundMark x1="37222" y1="21500" x2="37222" y2="21500"/>
                        <a14:foregroundMark x1="39778" y1="21333" x2="39778" y2="21333"/>
                        <a14:foregroundMark x1="36111" y1="11833" x2="36111" y2="11833"/>
                        <a14:foregroundMark x1="54889" y1="12000" x2="54889" y2="12000"/>
                        <a14:foregroundMark x1="42444" y1="20000" x2="42444" y2="20000"/>
                        <a14:foregroundMark x1="35778" y1="24000" x2="35778" y2="24000"/>
                        <a14:foregroundMark x1="39667" y1="24167" x2="39667" y2="24167"/>
                        <a14:foregroundMark x1="54111" y1="23167" x2="54111" y2="23167"/>
                        <a14:foregroundMark x1="59222" y1="15167" x2="59222" y2="15167"/>
                        <a14:foregroundMark x1="54333" y1="9500" x2="54333" y2="9500"/>
                        <a14:foregroundMark x1="53222" y1="18000" x2="54333" y2="16500"/>
                        <a14:foregroundMark x1="57000" y1="13833" x2="57000" y2="13833"/>
                        <a14:foregroundMark x1="56800" y1="21200" x2="56800" y2="21200"/>
                        <a14:foregroundMark x1="57600" y1="11600" x2="57600" y2="11600"/>
                        <a14:foregroundMark x1="57600" y1="6800" x2="57600" y2="6800"/>
                        <a14:foregroundMark x1="39467" y1="7200" x2="39467" y2="7200"/>
                      </a14:backgroundRemoval>
                    </a14:imgEffect>
                  </a14:imgLayer>
                </a14:imgProps>
              </a:ext>
              <a:ext uri="{28A0092B-C50C-407E-A947-70E740481C1C}">
                <a14:useLocalDpi xmlns:a14="http://schemas.microsoft.com/office/drawing/2010/main" val="0"/>
              </a:ext>
            </a:extLst>
          </a:blip>
          <a:srcRect l="19926" t="-889" r="20667" b="889"/>
          <a:stretch/>
        </p:blipFill>
        <p:spPr>
          <a:xfrm>
            <a:off x="491939" y="3219434"/>
            <a:ext cx="1391795" cy="1561863"/>
          </a:xfrm>
          <a:prstGeom prst="rect">
            <a:avLst/>
          </a:prstGeom>
        </p:spPr>
      </p:pic>
    </p:spTree>
    <p:extLst>
      <p:ext uri="{BB962C8B-B14F-4D97-AF65-F5344CB8AC3E}">
        <p14:creationId xmlns:p14="http://schemas.microsoft.com/office/powerpoint/2010/main" val="13658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2B.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228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228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17"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38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3B.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17"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1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4B.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flipH="1">
            <a:off x="4685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21" name="B"/>
          <p:cNvSpPr/>
          <p:nvPr/>
        </p:nvSpPr>
        <p:spPr>
          <a:xfrm>
            <a:off x="158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15"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81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5B.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63394"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17"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86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Ã¬nh áº£nh cÃ³ liÃªn quan"/>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24541" y="438599"/>
            <a:ext cx="4975225" cy="5189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0843" y="1913766"/>
            <a:ext cx="3951514"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HẸN GẶP LẠI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7314" y="5103674"/>
            <a:ext cx="7467600" cy="1754326"/>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TOÁN HỌA</a:t>
            </a:r>
          </a:p>
          <a:p>
            <a:r>
              <a:rPr lang="en-US" sz="3600" b="1" smtClean="0">
                <a:solidFill>
                  <a:srgbClr val="FF0000"/>
                </a:solidFill>
                <a:latin typeface="Times New Roman" panose="02020603050405020304" pitchFamily="18" charset="0"/>
                <a:cs typeface="Times New Roman" panose="02020603050405020304" pitchFamily="18" charset="0"/>
              </a:rPr>
              <a:t>Nhận thiết kế bài giảng thi GVDG</a:t>
            </a:r>
          </a:p>
          <a:p>
            <a:r>
              <a:rPr lang="en-US" sz="3600" b="1" smtClean="0">
                <a:solidFill>
                  <a:srgbClr val="FF0000"/>
                </a:solidFill>
                <a:latin typeface="Times New Roman" panose="02020603050405020304" pitchFamily="18" charset="0"/>
                <a:cs typeface="Times New Roman" panose="02020603050405020304" pitchFamily="18" charset="0"/>
              </a:rPr>
              <a:t>Cung cấp tài liệu word TOÁN THCS</a:t>
            </a:r>
            <a:endParaRPr lang="vi-VN" sz="36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87" y="1501878"/>
            <a:ext cx="2759530" cy="3311435"/>
          </a:xfrm>
          <a:prstGeom prst="rect">
            <a:avLst/>
          </a:prstGeom>
        </p:spPr>
      </p:pic>
      <p:sp>
        <p:nvSpPr>
          <p:cNvPr id="8" name="TextBox 7"/>
          <p:cNvSpPr txBox="1"/>
          <p:nvPr/>
        </p:nvSpPr>
        <p:spPr>
          <a:xfrm>
            <a:off x="609600" y="139631"/>
            <a:ext cx="9002487" cy="523220"/>
          </a:xfrm>
          <a:prstGeom prst="rect">
            <a:avLst/>
          </a:prstGeom>
          <a:noFill/>
        </p:spPr>
        <p:txBody>
          <a:bodyPr wrap="square" rtlCol="0">
            <a:spAutoFit/>
          </a:bodyPr>
          <a:lstStyle/>
          <a:p>
            <a:r>
              <a:rPr lang="en-US" sz="2800" b="1" i="1" smtClean="0">
                <a:solidFill>
                  <a:srgbClr val="00B050"/>
                </a:solidFill>
                <a:latin typeface="Times New Roman" panose="02020603050405020304" pitchFamily="18" charset="0"/>
                <a:cs typeface="Times New Roman" panose="02020603050405020304" pitchFamily="18" charset="0"/>
              </a:rPr>
              <a:t>XIN CẢM ƠN THẦY CÔ ĐÃ ỦNG HỘ SẢN PHẨM</a:t>
            </a:r>
            <a:endParaRPr lang="vi-VN" sz="2800" b="1" i="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par>
                                <p:cTn id="9" presetID="26" presetClass="emph" presetSubtype="0" repeatCount="indefinite" fill="hold" nodeType="withEffect">
                                  <p:stCondLst>
                                    <p:cond delay="0"/>
                                  </p:stCondLst>
                                  <p:childTnLst>
                                    <p:animEffect transition="out" filter="fade">
                                      <p:cBhvr>
                                        <p:cTn id="10" dur="500" tmFilter="0, 0; .2, .5; .8, .5; 1, 0"/>
                                        <p:tgtEl>
                                          <p:spTgt spid="4098"/>
                                        </p:tgtEl>
                                      </p:cBhvr>
                                    </p:animEffect>
                                    <p:animScale>
                                      <p:cBhvr>
                                        <p:cTn id="11" dur="250" autoRev="1" fill="hold"/>
                                        <p:tgtEl>
                                          <p:spTgt spid="4098"/>
                                        </p:tgtEl>
                                      </p:cBhvr>
                                      <p:by x="105000" y="105000"/>
                                    </p:animScale>
                                  </p:childTnLst>
                                </p:cTn>
                              </p:par>
                              <p:par>
                                <p:cTn id="12" presetID="16" presetClass="emph" presetSubtype="0" repeatCount="indefinite" fill="hold" grpId="0" nodeType="withEffect">
                                  <p:stCondLst>
                                    <p:cond delay="0"/>
                                  </p:stCondLst>
                                  <p:iterate type="lt">
                                    <p:tmPct val="4000"/>
                                  </p:iterate>
                                  <p:childTnLst>
                                    <p:set>
                                      <p:cBhvr override="childStyle">
                                        <p:cTn id="13" dur="500" fill="hold"/>
                                        <p:tgtEl>
                                          <p:spTgt spid="6"/>
                                        </p:tgtEl>
                                        <p:attrNameLst>
                                          <p:attrName>style.color</p:attrName>
                                        </p:attrNameLst>
                                      </p:cBhvr>
                                      <p:to>
                                        <p:clrVal>
                                          <a:schemeClr val="accent2"/>
                                        </p:clrVal>
                                      </p:to>
                                    </p:set>
                                    <p:set>
                                      <p:cBhvr>
                                        <p:cTn id="14" dur="500" fill="hold"/>
                                        <p:tgtEl>
                                          <p:spTgt spid="6"/>
                                        </p:tgtEl>
                                        <p:attrNameLst>
                                          <p:attrName>fillcolor</p:attrName>
                                        </p:attrNameLst>
                                      </p:cBhvr>
                                      <p:to>
                                        <p:clrVal>
                                          <a:schemeClr val="accent2"/>
                                        </p:clrVal>
                                      </p:to>
                                    </p:set>
                                    <p:set>
                                      <p:cBhvr>
                                        <p:cTn id="15" dur="500" fill="hold"/>
                                        <p:tgtEl>
                                          <p:spTgt spid="6"/>
                                        </p:tgtEl>
                                        <p:attrNameLst>
                                          <p:attrName>fill.type</p:attrName>
                                        </p:attrNameLst>
                                      </p:cBhvr>
                                      <p:to>
                                        <p:strVal val="solid"/>
                                      </p:to>
                                    </p:set>
                                  </p:childTnLst>
                                </p:cTn>
                              </p:par>
                              <p:par>
                                <p:cTn id="16" presetID="16" presetClass="emph" presetSubtype="0" repeatCount="indefinite" fill="hold" grpId="0" nodeType="withEffect">
                                  <p:stCondLst>
                                    <p:cond delay="0"/>
                                  </p:stCondLst>
                                  <p:iterate type="lt">
                                    <p:tmPct val="4000"/>
                                  </p:iterate>
                                  <p:childTnLst>
                                    <p:set>
                                      <p:cBhvr override="childStyle">
                                        <p:cTn id="17" dur="500" fill="hold"/>
                                        <p:tgtEl>
                                          <p:spTgt spid="8"/>
                                        </p:tgtEl>
                                        <p:attrNameLst>
                                          <p:attrName>style.color</p:attrName>
                                        </p:attrNameLst>
                                      </p:cBhvr>
                                      <p:to>
                                        <p:clrVal>
                                          <a:schemeClr val="accent2"/>
                                        </p:clrVal>
                                      </p:to>
                                    </p:set>
                                    <p:set>
                                      <p:cBhvr>
                                        <p:cTn id="18" dur="500" fill="hold"/>
                                        <p:tgtEl>
                                          <p:spTgt spid="8"/>
                                        </p:tgtEl>
                                        <p:attrNameLst>
                                          <p:attrName>fillcolor</p:attrName>
                                        </p:attrNameLst>
                                      </p:cBhvr>
                                      <p:to>
                                        <p:clrVal>
                                          <a:schemeClr val="accent2"/>
                                        </p:clrVal>
                                      </p:to>
                                    </p:set>
                                    <p:set>
                                      <p:cBhvr>
                                        <p:cTn id="1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44286"/>
            <a:ext cx="8001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GIỚI THIỆU – LUẬT CHƠI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2515" y="1578428"/>
            <a:ext cx="8001000" cy="2677656"/>
          </a:xfrm>
          <a:prstGeom prst="rect">
            <a:avLst/>
          </a:prstGeom>
          <a:noFill/>
        </p:spPr>
        <p:txBody>
          <a:bodyPr wrap="square" rtlCol="0">
            <a:spAutoFit/>
          </a:bodyPr>
          <a:lstStyle/>
          <a:p>
            <a:pPr algn="just"/>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Có 2 chú ếch thi xem ai qua sông nhanh hơn. Để qua sông, mỗi chú ếch phải nhảy 5 bước, ở mỗi bước nhảy, các chú ếch phải vượt qua 1 câu hỏi. Hai đội chơi hãy giúp chú ếch của đội mình về đích sớm bằng cách vượt qua các câu hỏi để chú ếch có thêm những bước nhảy về đích nhé!</a:t>
            </a:r>
          </a:p>
        </p:txBody>
      </p:sp>
    </p:spTree>
    <p:extLst>
      <p:ext uri="{BB962C8B-B14F-4D97-AF65-F5344CB8AC3E}">
        <p14:creationId xmlns:p14="http://schemas.microsoft.com/office/powerpoint/2010/main" val="1945331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p:nvSpPr>
        <p:spPr>
          <a:xfrm>
            <a:off x="3508092" y="310616"/>
            <a:ext cx="1077013" cy="44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latin typeface="Times New Roman" panose="02020603050405020304" pitchFamily="18" charset="0"/>
                <a:cs typeface="Times New Roman" panose="02020603050405020304" pitchFamily="18" charset="0"/>
              </a:rPr>
              <a:t>ĐỘI A</a:t>
            </a:r>
            <a:endParaRPr lang="vi-VN">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062777" y="421863"/>
            <a:ext cx="1232137" cy="44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latin typeface="Times New Roman" panose="02020603050405020304" pitchFamily="18" charset="0"/>
                <a:cs typeface="Times New Roman" panose="02020603050405020304" pitchFamily="18" charset="0"/>
              </a:rPr>
              <a:t>ĐỘI B</a:t>
            </a:r>
            <a:endParaRPr lang="vi-VN">
              <a:solidFill>
                <a:srgbClr val="FF0000"/>
              </a:solidFill>
              <a:latin typeface="Times New Roman" panose="02020603050405020304" pitchFamily="18" charset="0"/>
              <a:cs typeface="Times New Roman" panose="02020603050405020304" pitchFamily="18" charset="0"/>
            </a:endParaRPr>
          </a:p>
        </p:txBody>
      </p:sp>
      <p:pic>
        <p:nvPicPr>
          <p:cNvPr id="9" name="Picture 8">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3060700" y="1731916"/>
            <a:ext cx="1524405" cy="508135"/>
          </a:xfrm>
          <a:prstGeom prst="rect">
            <a:avLst/>
          </a:prstGeom>
        </p:spPr>
      </p:pic>
      <p:pic>
        <p:nvPicPr>
          <p:cNvPr id="10" name="Picture 9">
            <a:hlinkClick r:id="rId7" action="ppaction://hlinksldjump"/>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536295" y="2521936"/>
            <a:ext cx="1524405" cy="508135"/>
          </a:xfrm>
          <a:prstGeom prst="rect">
            <a:avLst/>
          </a:prstGeom>
        </p:spPr>
      </p:pic>
      <p:pic>
        <p:nvPicPr>
          <p:cNvPr id="11" name="Picture 10">
            <a:hlinkClick r:id="rId8" action="ppaction://hlinksldjump"/>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3047595" y="3161377"/>
            <a:ext cx="1524405" cy="508135"/>
          </a:xfrm>
          <a:prstGeom prst="rect">
            <a:avLst/>
          </a:prstGeom>
        </p:spPr>
      </p:pic>
      <p:pic>
        <p:nvPicPr>
          <p:cNvPr id="12" name="Picture 11">
            <a:hlinkClick r:id="rId9" action="ppaction://hlinksldjump"/>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880019" y="3795783"/>
            <a:ext cx="1524405" cy="508135"/>
          </a:xfrm>
          <a:prstGeom prst="rect">
            <a:avLst/>
          </a:prstGeom>
        </p:spPr>
      </p:pic>
      <p:pic>
        <p:nvPicPr>
          <p:cNvPr id="13" name="Picture 12">
            <a:hlinkClick r:id="rId10" action="ppaction://hlinksldjump"/>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968500" y="5084049"/>
            <a:ext cx="1524405" cy="508135"/>
          </a:xfrm>
          <a:prstGeom prst="rect">
            <a:avLst/>
          </a:prstGeom>
        </p:spPr>
      </p:pic>
      <p:pic>
        <p:nvPicPr>
          <p:cNvPr id="14" name="Picture 13">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89937" y="1392661"/>
            <a:ext cx="1524405" cy="508135"/>
          </a:xfrm>
          <a:prstGeom prst="rect">
            <a:avLst/>
          </a:prstGeom>
        </p:spPr>
      </p:pic>
      <p:pic>
        <p:nvPicPr>
          <p:cNvPr id="15" name="Picture 14">
            <a:hlinkClick r:id="rId13"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3159" y="2749613"/>
            <a:ext cx="1524405" cy="508135"/>
          </a:xfrm>
          <a:prstGeom prst="rect">
            <a:avLst/>
          </a:prstGeom>
        </p:spPr>
      </p:pic>
      <p:pic>
        <p:nvPicPr>
          <p:cNvPr id="16" name="Picture 15">
            <a:hlinkClick r:id="rId14"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2572" y="2176899"/>
            <a:ext cx="1524405" cy="508135"/>
          </a:xfrm>
          <a:prstGeom prst="rect">
            <a:avLst/>
          </a:prstGeom>
        </p:spPr>
      </p:pic>
      <p:pic>
        <p:nvPicPr>
          <p:cNvPr id="17" name="Picture 16">
            <a:hlinkClick r:id="rId15"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0542" y="3896717"/>
            <a:ext cx="1524405" cy="508135"/>
          </a:xfrm>
          <a:prstGeom prst="rect">
            <a:avLst/>
          </a:prstGeom>
        </p:spPr>
      </p:pic>
      <p:pic>
        <p:nvPicPr>
          <p:cNvPr id="18" name="Picture 17">
            <a:hlinkClick r:id="rId16"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3159" y="5084049"/>
            <a:ext cx="1524405" cy="508135"/>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5624" y="3995570"/>
            <a:ext cx="1528292" cy="509431"/>
          </a:xfrm>
          <a:prstGeom prst="rect">
            <a:avLst/>
          </a:prstGeom>
        </p:spPr>
      </p:pic>
      <p:grpSp>
        <p:nvGrpSpPr>
          <p:cNvPr id="26" name="Group 25"/>
          <p:cNvGrpSpPr/>
          <p:nvPr/>
        </p:nvGrpSpPr>
        <p:grpSpPr>
          <a:xfrm>
            <a:off x="49177" y="171168"/>
            <a:ext cx="1760806" cy="2578445"/>
            <a:chOff x="49177" y="171168"/>
            <a:chExt cx="1760806" cy="2578445"/>
          </a:xfrm>
        </p:grpSpPr>
        <p:pic>
          <p:nvPicPr>
            <p:cNvPr id="1026" name="Picture 2" descr="HÃ¬nh áº£nh cÃ³ liÃªn quan">
              <a:hlinkClick r:id="rId17" action="ppaction://hlinksldjump"/>
            </p:cNvPr>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9177" y="1323360"/>
              <a:ext cx="1760806" cy="1426253"/>
            </a:xfrm>
            <a:prstGeom prst="rect">
              <a:avLst/>
            </a:prstGeom>
            <a:noFill/>
            <a:extLst>
              <a:ext uri="{909E8E84-426E-40DD-AFC4-6F175D3DCCD1}">
                <a14:hiddenFill xmlns:a14="http://schemas.microsoft.com/office/drawing/2010/main">
                  <a:solidFill>
                    <a:srgbClr val="FFFFFF"/>
                  </a:solidFill>
                </a14:hiddenFill>
              </a:ext>
            </a:extLst>
          </p:spPr>
        </p:pic>
        <p:sp>
          <p:nvSpPr>
            <p:cNvPr id="25" name="Oval Callout 24"/>
            <p:cNvSpPr/>
            <p:nvPr/>
          </p:nvSpPr>
          <p:spPr>
            <a:xfrm>
              <a:off x="180299" y="171168"/>
              <a:ext cx="1014125" cy="982486"/>
            </a:xfrm>
            <a:prstGeom prst="wedgeEllipseCallout">
              <a:avLst>
                <a:gd name="adj1" fmla="val 25008"/>
                <a:gd name="adj2" fmla="val 83882"/>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smtClean="0">
                  <a:solidFill>
                    <a:srgbClr val="002060"/>
                  </a:solidFill>
                </a:rPr>
                <a:t>CỐ LÊN</a:t>
              </a:r>
              <a:endParaRPr lang="vi-VN" b="1">
                <a:solidFill>
                  <a:srgbClr val="002060"/>
                </a:solidFill>
              </a:endParaRPr>
            </a:p>
          </p:txBody>
        </p:sp>
      </p:grpSp>
      <p:sp>
        <p:nvSpPr>
          <p:cNvPr id="27" name="TextBox 26"/>
          <p:cNvSpPr txBox="1"/>
          <p:nvPr/>
        </p:nvSpPr>
        <p:spPr>
          <a:xfrm>
            <a:off x="2558284" y="1756130"/>
            <a:ext cx="916118" cy="369332"/>
          </a:xfrm>
          <a:prstGeom prst="rect">
            <a:avLst/>
          </a:prstGeom>
          <a:noFill/>
        </p:spPr>
        <p:txBody>
          <a:bodyPr wrap="square" rtlCol="0">
            <a:spAutoFit/>
          </a:bodyPr>
          <a:lstStyle/>
          <a:p>
            <a:pPr algn="ctr"/>
            <a:r>
              <a:rPr lang="en-US" b="1" smtClean="0">
                <a:solidFill>
                  <a:srgbClr val="FF0000"/>
                </a:solidFill>
              </a:rPr>
              <a:t>1</a:t>
            </a:r>
            <a:endParaRPr lang="vi-VN" b="1">
              <a:solidFill>
                <a:srgbClr val="FF0000"/>
              </a:solidFill>
            </a:endParaRPr>
          </a:p>
        </p:txBody>
      </p:sp>
      <p:sp>
        <p:nvSpPr>
          <p:cNvPr id="29" name="TextBox 28"/>
          <p:cNvSpPr txBox="1"/>
          <p:nvPr/>
        </p:nvSpPr>
        <p:spPr>
          <a:xfrm>
            <a:off x="2614482" y="2563386"/>
            <a:ext cx="916118" cy="369332"/>
          </a:xfrm>
          <a:prstGeom prst="rect">
            <a:avLst/>
          </a:prstGeom>
          <a:noFill/>
        </p:spPr>
        <p:txBody>
          <a:bodyPr wrap="square" rtlCol="0">
            <a:spAutoFit/>
          </a:bodyPr>
          <a:lstStyle/>
          <a:p>
            <a:pPr algn="ctr"/>
            <a:r>
              <a:rPr lang="en-US" b="1" smtClean="0">
                <a:solidFill>
                  <a:srgbClr val="FF0000"/>
                </a:solidFill>
              </a:rPr>
              <a:t>2</a:t>
            </a:r>
            <a:endParaRPr lang="vi-VN" b="1">
              <a:solidFill>
                <a:srgbClr val="FF0000"/>
              </a:solidFill>
            </a:endParaRPr>
          </a:p>
        </p:txBody>
      </p:sp>
      <p:sp>
        <p:nvSpPr>
          <p:cNvPr id="30" name="TextBox 29"/>
          <p:cNvSpPr txBox="1"/>
          <p:nvPr/>
        </p:nvSpPr>
        <p:spPr>
          <a:xfrm>
            <a:off x="3152874" y="5166817"/>
            <a:ext cx="916118" cy="369332"/>
          </a:xfrm>
          <a:prstGeom prst="rect">
            <a:avLst/>
          </a:prstGeom>
          <a:noFill/>
        </p:spPr>
        <p:txBody>
          <a:bodyPr wrap="square" rtlCol="0">
            <a:spAutoFit/>
          </a:bodyPr>
          <a:lstStyle/>
          <a:p>
            <a:pPr algn="ctr"/>
            <a:r>
              <a:rPr lang="en-US" b="1" smtClean="0">
                <a:solidFill>
                  <a:srgbClr val="FF0000"/>
                </a:solidFill>
              </a:rPr>
              <a:t>5</a:t>
            </a:r>
            <a:endParaRPr lang="vi-VN" b="1">
              <a:solidFill>
                <a:srgbClr val="FF0000"/>
              </a:solidFill>
            </a:endParaRPr>
          </a:p>
        </p:txBody>
      </p:sp>
      <p:sp>
        <p:nvSpPr>
          <p:cNvPr id="31" name="TextBox 30"/>
          <p:cNvSpPr txBox="1"/>
          <p:nvPr/>
        </p:nvSpPr>
        <p:spPr>
          <a:xfrm>
            <a:off x="3031966" y="3875446"/>
            <a:ext cx="916118" cy="369332"/>
          </a:xfrm>
          <a:prstGeom prst="rect">
            <a:avLst/>
          </a:prstGeom>
          <a:noFill/>
        </p:spPr>
        <p:txBody>
          <a:bodyPr wrap="square" rtlCol="0">
            <a:spAutoFit/>
          </a:bodyPr>
          <a:lstStyle/>
          <a:p>
            <a:pPr algn="ctr"/>
            <a:r>
              <a:rPr lang="en-US" b="1" smtClean="0">
                <a:solidFill>
                  <a:srgbClr val="FF0000"/>
                </a:solidFill>
              </a:rPr>
              <a:t>4</a:t>
            </a:r>
            <a:endParaRPr lang="vi-VN" b="1">
              <a:solidFill>
                <a:srgbClr val="FF0000"/>
              </a:solidFill>
            </a:endParaRPr>
          </a:p>
        </p:txBody>
      </p:sp>
      <p:sp>
        <p:nvSpPr>
          <p:cNvPr id="32" name="TextBox 31"/>
          <p:cNvSpPr txBox="1"/>
          <p:nvPr/>
        </p:nvSpPr>
        <p:spPr>
          <a:xfrm>
            <a:off x="4147170" y="3222119"/>
            <a:ext cx="916118" cy="369332"/>
          </a:xfrm>
          <a:prstGeom prst="rect">
            <a:avLst/>
          </a:prstGeom>
          <a:noFill/>
        </p:spPr>
        <p:txBody>
          <a:bodyPr wrap="square" rtlCol="0">
            <a:spAutoFit/>
          </a:bodyPr>
          <a:lstStyle/>
          <a:p>
            <a:pPr algn="ctr"/>
            <a:r>
              <a:rPr lang="en-US" b="1" smtClean="0">
                <a:solidFill>
                  <a:srgbClr val="FF0000"/>
                </a:solidFill>
              </a:rPr>
              <a:t>3</a:t>
            </a:r>
            <a:endParaRPr lang="vi-VN" b="1">
              <a:solidFill>
                <a:srgbClr val="FF0000"/>
              </a:solidFill>
            </a:endParaRPr>
          </a:p>
        </p:txBody>
      </p:sp>
      <p:sp>
        <p:nvSpPr>
          <p:cNvPr id="33" name="TextBox 32"/>
          <p:cNvSpPr txBox="1"/>
          <p:nvPr/>
        </p:nvSpPr>
        <p:spPr>
          <a:xfrm>
            <a:off x="5914737" y="1699776"/>
            <a:ext cx="916118" cy="369332"/>
          </a:xfrm>
          <a:prstGeom prst="rect">
            <a:avLst/>
          </a:prstGeom>
          <a:noFill/>
        </p:spPr>
        <p:txBody>
          <a:bodyPr wrap="square" rtlCol="0">
            <a:spAutoFit/>
          </a:bodyPr>
          <a:lstStyle/>
          <a:p>
            <a:pPr algn="ctr"/>
            <a:r>
              <a:rPr lang="en-US" b="1" smtClean="0">
                <a:solidFill>
                  <a:srgbClr val="0070C0"/>
                </a:solidFill>
              </a:rPr>
              <a:t>1</a:t>
            </a:r>
            <a:endParaRPr lang="vi-VN" b="1">
              <a:solidFill>
                <a:srgbClr val="0070C0"/>
              </a:solidFill>
            </a:endParaRPr>
          </a:p>
        </p:txBody>
      </p:sp>
      <p:sp>
        <p:nvSpPr>
          <p:cNvPr id="34" name="TextBox 33"/>
          <p:cNvSpPr txBox="1"/>
          <p:nvPr/>
        </p:nvSpPr>
        <p:spPr>
          <a:xfrm>
            <a:off x="6845799" y="2238648"/>
            <a:ext cx="916118" cy="369332"/>
          </a:xfrm>
          <a:prstGeom prst="rect">
            <a:avLst/>
          </a:prstGeom>
          <a:noFill/>
        </p:spPr>
        <p:txBody>
          <a:bodyPr wrap="square" rtlCol="0">
            <a:spAutoFit/>
          </a:bodyPr>
          <a:lstStyle/>
          <a:p>
            <a:pPr algn="ctr"/>
            <a:r>
              <a:rPr lang="en-US" b="1" smtClean="0">
                <a:solidFill>
                  <a:srgbClr val="0070C0"/>
                </a:solidFill>
              </a:rPr>
              <a:t>2</a:t>
            </a:r>
            <a:endParaRPr lang="vi-VN" b="1">
              <a:solidFill>
                <a:srgbClr val="0070C0"/>
              </a:solidFill>
            </a:endParaRPr>
          </a:p>
        </p:txBody>
      </p:sp>
      <p:sp>
        <p:nvSpPr>
          <p:cNvPr id="35" name="TextBox 34"/>
          <p:cNvSpPr txBox="1"/>
          <p:nvPr/>
        </p:nvSpPr>
        <p:spPr>
          <a:xfrm>
            <a:off x="4376730" y="5126481"/>
            <a:ext cx="916118" cy="369332"/>
          </a:xfrm>
          <a:prstGeom prst="rect">
            <a:avLst/>
          </a:prstGeom>
          <a:noFill/>
        </p:spPr>
        <p:txBody>
          <a:bodyPr wrap="square" rtlCol="0">
            <a:spAutoFit/>
          </a:bodyPr>
          <a:lstStyle/>
          <a:p>
            <a:pPr algn="ctr"/>
            <a:r>
              <a:rPr lang="en-US" b="1" smtClean="0">
                <a:solidFill>
                  <a:srgbClr val="0070C0"/>
                </a:solidFill>
              </a:rPr>
              <a:t>5</a:t>
            </a:r>
            <a:endParaRPr lang="vi-VN" b="1">
              <a:solidFill>
                <a:srgbClr val="0070C0"/>
              </a:solidFill>
            </a:endParaRPr>
          </a:p>
        </p:txBody>
      </p:sp>
      <p:sp>
        <p:nvSpPr>
          <p:cNvPr id="36" name="TextBox 35"/>
          <p:cNvSpPr txBox="1"/>
          <p:nvPr/>
        </p:nvSpPr>
        <p:spPr>
          <a:xfrm>
            <a:off x="3797764" y="3971967"/>
            <a:ext cx="916118" cy="369332"/>
          </a:xfrm>
          <a:prstGeom prst="rect">
            <a:avLst/>
          </a:prstGeom>
          <a:noFill/>
        </p:spPr>
        <p:txBody>
          <a:bodyPr wrap="square" rtlCol="0">
            <a:spAutoFit/>
          </a:bodyPr>
          <a:lstStyle/>
          <a:p>
            <a:pPr algn="ctr"/>
            <a:r>
              <a:rPr lang="en-US" b="1" smtClean="0">
                <a:solidFill>
                  <a:srgbClr val="0070C0"/>
                </a:solidFill>
              </a:rPr>
              <a:t>4</a:t>
            </a:r>
            <a:endParaRPr lang="vi-VN" b="1">
              <a:solidFill>
                <a:srgbClr val="0070C0"/>
              </a:solidFill>
            </a:endParaRPr>
          </a:p>
        </p:txBody>
      </p:sp>
      <p:sp>
        <p:nvSpPr>
          <p:cNvPr id="37" name="TextBox 36"/>
          <p:cNvSpPr txBox="1"/>
          <p:nvPr/>
        </p:nvSpPr>
        <p:spPr>
          <a:xfrm>
            <a:off x="4376730" y="2776003"/>
            <a:ext cx="916118" cy="369332"/>
          </a:xfrm>
          <a:prstGeom prst="rect">
            <a:avLst/>
          </a:prstGeom>
          <a:noFill/>
        </p:spPr>
        <p:txBody>
          <a:bodyPr wrap="square" rtlCol="0">
            <a:spAutoFit/>
          </a:bodyPr>
          <a:lstStyle/>
          <a:p>
            <a:pPr algn="ctr"/>
            <a:r>
              <a:rPr lang="en-US" b="1" smtClean="0">
                <a:solidFill>
                  <a:srgbClr val="0070C0"/>
                </a:solidFill>
              </a:rPr>
              <a:t>3</a:t>
            </a:r>
            <a:endParaRPr lang="vi-VN" b="1">
              <a:solidFill>
                <a:srgbClr val="0070C0"/>
              </a:solidFill>
            </a:endParaRPr>
          </a:p>
        </p:txBody>
      </p:sp>
      <p:pic>
        <p:nvPicPr>
          <p:cNvPr id="38" name="Picture 37"/>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3371" y="3637523"/>
            <a:ext cx="949103" cy="753521"/>
          </a:xfrm>
          <a:prstGeom prst="rect">
            <a:avLst/>
          </a:prstGeom>
        </p:spPr>
      </p:pic>
      <p:pic>
        <p:nvPicPr>
          <p:cNvPr id="39" name="Ech A"/>
          <p:cNvPicPr>
            <a:picLocks noChangeAspect="1"/>
          </p:cNvPicPr>
          <p:nvPr/>
        </p:nvPicPr>
        <p:blipFill>
          <a:blip r:embed="rId20" cstate="print">
            <a:clrChange>
              <a:clrFrom>
                <a:srgbClr val="FEFEFE"/>
              </a:clrFrom>
              <a:clrTo>
                <a:srgbClr val="FEFEFE">
                  <a:alpha val="0"/>
                </a:srgbClr>
              </a:clrTo>
            </a:clrChange>
            <a:extLst>
              <a:ext uri="{BEBA8EAE-BF5A-486C-A8C5-ECC9F3942E4B}">
                <a14:imgProps xmlns:a14="http://schemas.microsoft.com/office/drawing/2010/main">
                  <a14:imgLayer r:embed="rId21">
                    <a14:imgEffect>
                      <a14:backgroundRemoval t="149" b="100000" l="6070" r="96166">
                        <a14:foregroundMark x1="38818" y1="31744" x2="38818" y2="31744"/>
                        <a14:foregroundMark x1="37380" y1="32042" x2="37380" y2="32042"/>
                        <a14:foregroundMark x1="62460" y1="31446" x2="62460" y2="31446"/>
                        <a14:foregroundMark x1="61022" y1="31744" x2="61022" y2="31744"/>
                        <a14:foregroundMark x1="59585" y1="30402" x2="59585" y2="30402"/>
                        <a14:foregroundMark x1="61981" y1="34128" x2="61981" y2="34128"/>
                        <a14:foregroundMark x1="62460" y1="34575" x2="62460" y2="34575"/>
                        <a14:foregroundMark x1="41214" y1="31148" x2="41214" y2="31148"/>
                        <a14:foregroundMark x1="36422" y1="33532" x2="36422" y2="33532"/>
                        <a14:foregroundMark x1="57668" y1="31595" x2="57668" y2="31595"/>
                      </a14:backgroundRemoval>
                    </a14:imgEffect>
                  </a14:imgLayer>
                </a14:imgProps>
              </a:ext>
              <a:ext uri="{28A0092B-C50C-407E-A947-70E740481C1C}">
                <a14:useLocalDpi xmlns:a14="http://schemas.microsoft.com/office/drawing/2010/main" val="0"/>
              </a:ext>
            </a:extLst>
          </a:blip>
          <a:stretch>
            <a:fillRect/>
          </a:stretch>
        </p:blipFill>
        <p:spPr>
          <a:xfrm>
            <a:off x="2317261" y="46540"/>
            <a:ext cx="885091" cy="948716"/>
          </a:xfrm>
          <a:prstGeom prst="rect">
            <a:avLst/>
          </a:prstGeom>
        </p:spPr>
      </p:pic>
      <p:pic>
        <p:nvPicPr>
          <p:cNvPr id="40" name="Ech B"/>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167" b="96667" l="17556" r="79000">
                        <a14:foregroundMark x1="35222" y1="19167" x2="35222" y2="19167"/>
                        <a14:foregroundMark x1="40667" y1="14667" x2="40667" y2="14667"/>
                        <a14:foregroundMark x1="39778" y1="13833" x2="39778" y2="13833"/>
                        <a14:foregroundMark x1="37000" y1="9167" x2="37000" y2="9167"/>
                        <a14:foregroundMark x1="39667" y1="12000" x2="39667" y2="12000"/>
                        <a14:foregroundMark x1="38778" y1="13833" x2="38778" y2="13833"/>
                        <a14:foregroundMark x1="34889" y1="23500" x2="34889" y2="23500"/>
                        <a14:foregroundMark x1="37222" y1="21500" x2="37222" y2="21500"/>
                        <a14:foregroundMark x1="39778" y1="21333" x2="39778" y2="21333"/>
                        <a14:foregroundMark x1="36111" y1="11833" x2="36111" y2="11833"/>
                        <a14:foregroundMark x1="54889" y1="12000" x2="54889" y2="12000"/>
                        <a14:foregroundMark x1="42444" y1="20000" x2="42444" y2="20000"/>
                        <a14:foregroundMark x1="35778" y1="24000" x2="35778" y2="24000"/>
                        <a14:foregroundMark x1="39667" y1="24167" x2="39667" y2="24167"/>
                        <a14:foregroundMark x1="54111" y1="23167" x2="54111" y2="23167"/>
                        <a14:foregroundMark x1="59222" y1="15167" x2="59222" y2="15167"/>
                        <a14:foregroundMark x1="54333" y1="9500" x2="54333" y2="9500"/>
                        <a14:foregroundMark x1="53222" y1="18000" x2="54333" y2="16500"/>
                        <a14:foregroundMark x1="57000" y1="13833" x2="57000" y2="13833"/>
                        <a14:foregroundMark x1="56800" y1="21200" x2="56800" y2="21200"/>
                        <a14:foregroundMark x1="57600" y1="11600" x2="57600" y2="11600"/>
                        <a14:foregroundMark x1="57600" y1="6800" x2="57600" y2="6800"/>
                        <a14:foregroundMark x1="39467" y1="7200" x2="39467" y2="7200"/>
                      </a14:backgroundRemoval>
                    </a14:imgEffect>
                  </a14:imgLayer>
                </a14:imgProps>
              </a:ext>
              <a:ext uri="{28A0092B-C50C-407E-A947-70E740481C1C}">
                <a14:useLocalDpi xmlns:a14="http://schemas.microsoft.com/office/drawing/2010/main" val="0"/>
              </a:ext>
            </a:extLst>
          </a:blip>
          <a:srcRect l="19926" t="-889" r="20667" b="889"/>
          <a:stretch/>
        </p:blipFill>
        <p:spPr>
          <a:xfrm>
            <a:off x="5869663" y="256182"/>
            <a:ext cx="678605" cy="761526"/>
          </a:xfrm>
          <a:prstGeom prst="rect">
            <a:avLst/>
          </a:prstGeom>
        </p:spPr>
      </p:pic>
      <p:sp>
        <p:nvSpPr>
          <p:cNvPr id="28" name="TextBox 27"/>
          <p:cNvSpPr txBox="1"/>
          <p:nvPr/>
        </p:nvSpPr>
        <p:spPr>
          <a:xfrm>
            <a:off x="8020594" y="3320000"/>
            <a:ext cx="785949" cy="276999"/>
          </a:xfrm>
          <a:prstGeom prst="rect">
            <a:avLst/>
          </a:prstGeom>
          <a:noFill/>
        </p:spPr>
        <p:txBody>
          <a:bodyPr wrap="square" rtlCol="0">
            <a:spAutoFit/>
          </a:bodyPr>
          <a:lstStyle/>
          <a:p>
            <a:pPr algn="ctr"/>
            <a:r>
              <a:rPr lang="en-US" sz="1200" b="1" smtClean="0">
                <a:solidFill>
                  <a:srgbClr val="FFFF00"/>
                </a:solidFill>
              </a:rPr>
              <a:t>HAHA</a:t>
            </a:r>
            <a:endParaRPr lang="vi-VN" sz="1200" b="1">
              <a:solidFill>
                <a:srgbClr val="FFFF00"/>
              </a:solidFill>
            </a:endParaRPr>
          </a:p>
        </p:txBody>
      </p:sp>
      <p:pic>
        <p:nvPicPr>
          <p:cNvPr id="42" name="Picture 4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3946" y="3507145"/>
            <a:ext cx="2594508" cy="3113410"/>
          </a:xfrm>
          <a:prstGeom prst="rect">
            <a:avLst/>
          </a:prstGeom>
        </p:spPr>
      </p:pic>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460424" y="3669512"/>
            <a:ext cx="2594508" cy="3113410"/>
          </a:xfrm>
          <a:prstGeom prst="rect">
            <a:avLst/>
          </a:prstGeom>
        </p:spPr>
      </p:pic>
    </p:spTree>
    <p:extLst>
      <p:ext uri="{BB962C8B-B14F-4D97-AF65-F5344CB8AC3E}">
        <p14:creationId xmlns:p14="http://schemas.microsoft.com/office/powerpoint/2010/main" val="20111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8"/>
                                        </p:tgtEl>
                                        <p:attrNameLst>
                                          <p:attrName>r</p:attrName>
                                        </p:attrNameLst>
                                      </p:cBhvr>
                                    </p:animRot>
                                    <p:animRot by="-240000">
                                      <p:cBhvr>
                                        <p:cTn id="13" dur="200" fill="hold">
                                          <p:stCondLst>
                                            <p:cond delay="200"/>
                                          </p:stCondLst>
                                        </p:cTn>
                                        <p:tgtEl>
                                          <p:spTgt spid="38"/>
                                        </p:tgtEl>
                                        <p:attrNameLst>
                                          <p:attrName>r</p:attrName>
                                        </p:attrNameLst>
                                      </p:cBhvr>
                                    </p:animRot>
                                    <p:animRot by="240000">
                                      <p:cBhvr>
                                        <p:cTn id="14" dur="200" fill="hold">
                                          <p:stCondLst>
                                            <p:cond delay="400"/>
                                          </p:stCondLst>
                                        </p:cTn>
                                        <p:tgtEl>
                                          <p:spTgt spid="38"/>
                                        </p:tgtEl>
                                        <p:attrNameLst>
                                          <p:attrName>r</p:attrName>
                                        </p:attrNameLst>
                                      </p:cBhvr>
                                    </p:animRot>
                                    <p:animRot by="-240000">
                                      <p:cBhvr>
                                        <p:cTn id="15" dur="200" fill="hold">
                                          <p:stCondLst>
                                            <p:cond delay="600"/>
                                          </p:stCondLst>
                                        </p:cTn>
                                        <p:tgtEl>
                                          <p:spTgt spid="38"/>
                                        </p:tgtEl>
                                        <p:attrNameLst>
                                          <p:attrName>r</p:attrName>
                                        </p:attrNameLst>
                                      </p:cBhvr>
                                    </p:animRot>
                                    <p:animRot by="120000">
                                      <p:cBhvr>
                                        <p:cTn id="16" dur="200" fill="hold">
                                          <p:stCondLst>
                                            <p:cond delay="800"/>
                                          </p:stCondLst>
                                        </p:cTn>
                                        <p:tgtEl>
                                          <p:spTgt spid="3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9"/>
                                        </p:tgtEl>
                                        <p:attrNameLst>
                                          <p:attrName>r</p:attrName>
                                        </p:attrNameLst>
                                      </p:cBhvr>
                                    </p:animRot>
                                    <p:animRot by="-240000">
                                      <p:cBhvr>
                                        <p:cTn id="19" dur="200" fill="hold">
                                          <p:stCondLst>
                                            <p:cond delay="200"/>
                                          </p:stCondLst>
                                        </p:cTn>
                                        <p:tgtEl>
                                          <p:spTgt spid="39"/>
                                        </p:tgtEl>
                                        <p:attrNameLst>
                                          <p:attrName>r</p:attrName>
                                        </p:attrNameLst>
                                      </p:cBhvr>
                                    </p:animRot>
                                    <p:animRot by="240000">
                                      <p:cBhvr>
                                        <p:cTn id="20" dur="200" fill="hold">
                                          <p:stCondLst>
                                            <p:cond delay="400"/>
                                          </p:stCondLst>
                                        </p:cTn>
                                        <p:tgtEl>
                                          <p:spTgt spid="39"/>
                                        </p:tgtEl>
                                        <p:attrNameLst>
                                          <p:attrName>r</p:attrName>
                                        </p:attrNameLst>
                                      </p:cBhvr>
                                    </p:animRot>
                                    <p:animRot by="-240000">
                                      <p:cBhvr>
                                        <p:cTn id="21" dur="200" fill="hold">
                                          <p:stCondLst>
                                            <p:cond delay="600"/>
                                          </p:stCondLst>
                                        </p:cTn>
                                        <p:tgtEl>
                                          <p:spTgt spid="39"/>
                                        </p:tgtEl>
                                        <p:attrNameLst>
                                          <p:attrName>r</p:attrName>
                                        </p:attrNameLst>
                                      </p:cBhvr>
                                    </p:animRot>
                                    <p:animRot by="120000">
                                      <p:cBhvr>
                                        <p:cTn id="22" dur="200" fill="hold">
                                          <p:stCondLst>
                                            <p:cond delay="800"/>
                                          </p:stCondLst>
                                        </p:cTn>
                                        <p:tgtEl>
                                          <p:spTgt spid="39"/>
                                        </p:tgtEl>
                                        <p:attrNameLst>
                                          <p:attrName>r</p:attrName>
                                        </p:attrNameLst>
                                      </p:cBhvr>
                                    </p:animRot>
                                  </p:childTnLst>
                                </p:cTn>
                              </p:par>
                              <p:par>
                                <p:cTn id="23" presetID="1" presetClass="emph" presetSubtype="2" repeatCount="indefinite" fill="hold" nodeType="withEffect">
                                  <p:stCondLst>
                                    <p:cond delay="0"/>
                                  </p:stCondLst>
                                  <p:childTnLst>
                                    <p:animClr clrSpc="rgb" dir="cw">
                                      <p:cBhvr>
                                        <p:cTn id="24" dur="2000" fill="hold"/>
                                        <p:tgtEl>
                                          <p:spTgt spid="28"/>
                                        </p:tgtEl>
                                        <p:attrNameLst>
                                          <p:attrName>fillcolor</p:attrName>
                                        </p:attrNameLst>
                                      </p:cBhvr>
                                      <p:to>
                                        <a:schemeClr val="accent2"/>
                                      </p:to>
                                    </p:animClr>
                                    <p:set>
                                      <p:cBhvr>
                                        <p:cTn id="25" dur="2000" fill="hold"/>
                                        <p:tgtEl>
                                          <p:spTgt spid="28"/>
                                        </p:tgtEl>
                                        <p:attrNameLst>
                                          <p:attrName>fill.type</p:attrName>
                                        </p:attrNameLst>
                                      </p:cBhvr>
                                      <p:to>
                                        <p:strVal val="solid"/>
                                      </p:to>
                                    </p:set>
                                    <p:set>
                                      <p:cBhvr>
                                        <p:cTn id="26" dur="2000" fill="hold"/>
                                        <p:tgtEl>
                                          <p:spTgt spid="28"/>
                                        </p:tgtEl>
                                        <p:attrNameLst>
                                          <p:attrName>fill.on</p:attrName>
                                        </p:attrNameLst>
                                      </p:cBhvr>
                                      <p:to>
                                        <p:strVal val="true"/>
                                      </p:to>
                                    </p:se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40"/>
                                        </p:tgtEl>
                                        <p:attrNameLst>
                                          <p:attrName>r</p:attrName>
                                        </p:attrNameLst>
                                      </p:cBhvr>
                                    </p:animRot>
                                    <p:animRot by="-240000">
                                      <p:cBhvr>
                                        <p:cTn id="29" dur="200" fill="hold">
                                          <p:stCondLst>
                                            <p:cond delay="200"/>
                                          </p:stCondLst>
                                        </p:cTn>
                                        <p:tgtEl>
                                          <p:spTgt spid="40"/>
                                        </p:tgtEl>
                                        <p:attrNameLst>
                                          <p:attrName>r</p:attrName>
                                        </p:attrNameLst>
                                      </p:cBhvr>
                                    </p:animRot>
                                    <p:animRot by="240000">
                                      <p:cBhvr>
                                        <p:cTn id="30" dur="200" fill="hold">
                                          <p:stCondLst>
                                            <p:cond delay="400"/>
                                          </p:stCondLst>
                                        </p:cTn>
                                        <p:tgtEl>
                                          <p:spTgt spid="40"/>
                                        </p:tgtEl>
                                        <p:attrNameLst>
                                          <p:attrName>r</p:attrName>
                                        </p:attrNameLst>
                                      </p:cBhvr>
                                    </p:animRot>
                                    <p:animRot by="-240000">
                                      <p:cBhvr>
                                        <p:cTn id="31" dur="200" fill="hold">
                                          <p:stCondLst>
                                            <p:cond delay="600"/>
                                          </p:stCondLst>
                                        </p:cTn>
                                        <p:tgtEl>
                                          <p:spTgt spid="40"/>
                                        </p:tgtEl>
                                        <p:attrNameLst>
                                          <p:attrName>r</p:attrName>
                                        </p:attrNameLst>
                                      </p:cBhvr>
                                    </p:animRot>
                                    <p:animRot by="120000">
                                      <p:cBhvr>
                                        <p:cTn id="32"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9"/>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3.88889E-6 4.07407E-6 L 0.10468 0.18287 " pathEditMode="relative" rAng="0" ptsTypes="AA">
                                      <p:cBhvr>
                                        <p:cTn id="37" dur="2000" fill="hold"/>
                                        <p:tgtEl>
                                          <p:spTgt spid="39"/>
                                        </p:tgtEl>
                                        <p:attrNameLst>
                                          <p:attrName>ppt_x</p:attrName>
                                          <p:attrName>ppt_y</p:attrName>
                                        </p:attrNameLst>
                                      </p:cBhvr>
                                      <p:rCtr x="5226" y="9144"/>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10468 0.18287 L -0.04393 0.28888 " pathEditMode="relative" rAng="0" ptsTypes="AA">
                                      <p:cBhvr>
                                        <p:cTn id="41" dur="2000" fill="hold"/>
                                        <p:tgtEl>
                                          <p:spTgt spid="39"/>
                                        </p:tgtEl>
                                        <p:attrNameLst>
                                          <p:attrName>ppt_x</p:attrName>
                                          <p:attrName>ppt_y</p:attrName>
                                        </p:attrNameLst>
                                      </p:cBhvr>
                                      <p:rCtr x="-7431" y="5301"/>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0.04392 0.28889 L 0.1151 0.39328 " pathEditMode="relative" rAng="0" ptsTypes="AA">
                                      <p:cBhvr>
                                        <p:cTn id="45" dur="2000" fill="hold"/>
                                        <p:tgtEl>
                                          <p:spTgt spid="39"/>
                                        </p:tgtEl>
                                        <p:attrNameLst>
                                          <p:attrName>ppt_x</p:attrName>
                                          <p:attrName>ppt_y</p:attrName>
                                        </p:attrNameLst>
                                      </p:cBhvr>
                                      <p:rCtr x="8524" y="5880"/>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1151 0.39328 L -0.01667 0.49236 " pathEditMode="relative" rAng="0" ptsTypes="AA">
                                      <p:cBhvr>
                                        <p:cTn id="49" dur="2000" fill="hold"/>
                                        <p:tgtEl>
                                          <p:spTgt spid="39"/>
                                        </p:tgtEl>
                                        <p:attrNameLst>
                                          <p:attrName>ppt_x</p:attrName>
                                          <p:attrName>ppt_y</p:attrName>
                                        </p:attrNameLst>
                                      </p:cBhvr>
                                      <p:rCtr x="-6354" y="5324"/>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01667 0.49237 L 0.00052 0.67152 " pathEditMode="relative" rAng="0" ptsTypes="AA">
                                      <p:cBhvr>
                                        <p:cTn id="53" dur="2000" fill="hold"/>
                                        <p:tgtEl>
                                          <p:spTgt spid="39"/>
                                        </p:tgtEl>
                                        <p:attrNameLst>
                                          <p:attrName>ppt_x</p:attrName>
                                          <p:attrName>ppt_y</p:attrName>
                                        </p:attrNameLst>
                                      </p:cBhvr>
                                      <p:rCtr x="938" y="9583"/>
                                    </p:animMotion>
                                  </p:childTnLst>
                                </p:cTn>
                              </p:par>
                            </p:childTnLst>
                          </p:cTn>
                        </p:par>
                        <p:par>
                          <p:cTn id="54" fill="hold">
                            <p:stCondLst>
                              <p:cond delay="2000"/>
                            </p:stCondLst>
                            <p:childTnLst>
                              <p:par>
                                <p:cTn id="55" presetID="41" presetClass="path" presetSubtype="0" accel="50000" decel="50000" fill="hold" nodeType="afterEffect">
                                  <p:stCondLst>
                                    <p:cond delay="0"/>
                                  </p:stCondLst>
                                  <p:childTnLst>
                                    <p:animMotion origin="layout" path="M 0.00052 0.67153 C 0.0026 0.66621 0.01059 0.66158 0.01336 0.66158 C 0.0309 0.66158 0.04895 0.74422 0.04895 0.82778 C 0.04895 0.78542 0.05746 0.74422 0.06649 0.74422 C 0.075 0.74422 0.08368 0.78611 0.08368 0.82778 C 0.08368 0.80672 0.08854 0.78542 0.09253 0.78542 C 0.09722 0.78542 0.10191 0.80625 0.10191 0.82778 C 0.10191 0.81667 0.10382 0.80672 0.10659 0.80672 C 0.10868 0.80672 0.11059 0.81736 0.11059 0.82778 C 0.11059 0.82176 0.11198 0.81667 0.11336 0.81667 C 0.11336 0.8169 0.11545 0.82199 0.11545 0.82778 C 0.11545 0.82454 0.11597 0.82176 0.11684 0.82176 C 0.11684 0.82107 0.11736 0.82431 0.11736 0.82778 C 0.11736 0.82593 0.11736 0.82454 0.11823 0.82454 C 0.11823 0.82547 0.11875 0.82616 0.11875 0.82778 C 0.11875 0.82685 0.11875 0.82593 0.11875 0.82547 C 0.11944 0.82547 0.11944 0.82593 0.11944 0.82685 C 0.11996 0.82685 0.11996 0.82616 0.11996 0.82547 C 0.12066 0.82547 0.12066 0.82593 0.12066 0.82685 " pathEditMode="relative" rAng="0" ptsTypes="AAAAAAAAAAAAAAAAAAA">
                                      <p:cBhvr>
                                        <p:cTn id="56" dur="2000" fill="hold"/>
                                        <p:tgtEl>
                                          <p:spTgt spid="39"/>
                                        </p:tgtEl>
                                        <p:attrNameLst>
                                          <p:attrName>ppt_x</p:attrName>
                                          <p:attrName>ppt_y</p:attrName>
                                        </p:attrNameLst>
                                      </p:cBhvr>
                                      <p:rCtr x="6007" y="7315"/>
                                    </p:animMotion>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childTnLst>
              </p:cTn>
              <p:nextCondLst>
                <p:cond evt="onClick" delay="0">
                  <p:tgtEl>
                    <p:spTgt spid="39"/>
                  </p:tgtEl>
                </p:cond>
              </p:nextCondLst>
            </p:seq>
            <p:seq concurrent="1" nextAc="seek">
              <p:cTn id="61" restart="whenNotActive" fill="hold" evtFilter="cancelBubble" nodeType="interactiveSeq">
                <p:stCondLst>
                  <p:cond evt="onClick" delay="0">
                    <p:tgtEl>
                      <p:spTgt spid="40"/>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05556E-6 -4.07407E-6 L 0.01129 0.12801 " pathEditMode="relative" rAng="0" ptsTypes="AA">
                                      <p:cBhvr>
                                        <p:cTn id="65" dur="2000" fill="hold"/>
                                        <p:tgtEl>
                                          <p:spTgt spid="40"/>
                                        </p:tgtEl>
                                        <p:attrNameLst>
                                          <p:attrName>ppt_x</p:attrName>
                                          <p:attrName>ppt_y</p:attrName>
                                        </p:attrNameLst>
                                      </p:cBhvr>
                                      <p:rCtr x="556" y="6389"/>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01129 0.12801 L 0.21719 0.24051 " pathEditMode="relative" rAng="0" ptsTypes="AA">
                                      <p:cBhvr>
                                        <p:cTn id="69" dur="2000" fill="hold"/>
                                        <p:tgtEl>
                                          <p:spTgt spid="40"/>
                                        </p:tgtEl>
                                        <p:attrNameLst>
                                          <p:attrName>ppt_x</p:attrName>
                                          <p:attrName>ppt_y</p:attrName>
                                        </p:attrNameLst>
                                      </p:cBhvr>
                                      <p:rCtr x="10295" y="6505"/>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0.21719 0.24051 L -0.06718 0.32199 " pathEditMode="relative" rAng="0" ptsTypes="AA">
                                      <p:cBhvr>
                                        <p:cTn id="73" dur="2000" fill="hold"/>
                                        <p:tgtEl>
                                          <p:spTgt spid="40"/>
                                        </p:tgtEl>
                                        <p:attrNameLst>
                                          <p:attrName>ppt_x</p:attrName>
                                          <p:attrName>ppt_y</p:attrName>
                                        </p:attrNameLst>
                                      </p:cBhvr>
                                      <p:rCtr x="-13993" y="4259"/>
                                    </p:animMotion>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0.06719 0.32199 L -0.11614 0.48982 " pathEditMode="relative" rAng="0" ptsTypes="AA">
                                      <p:cBhvr>
                                        <p:cTn id="77" dur="2000" fill="hold"/>
                                        <p:tgtEl>
                                          <p:spTgt spid="40"/>
                                        </p:tgtEl>
                                        <p:attrNameLst>
                                          <p:attrName>ppt_x</p:attrName>
                                          <p:attrName>ppt_y</p:attrName>
                                        </p:attrNameLst>
                                      </p:cBhvr>
                                      <p:rCtr x="-2552" y="8750"/>
                                    </p:animMotion>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11615 0.48981 L -0.05746 0.67547 " pathEditMode="relative" rAng="0" ptsTypes="AA">
                                      <p:cBhvr>
                                        <p:cTn id="81" dur="2000" fill="hold"/>
                                        <p:tgtEl>
                                          <p:spTgt spid="40"/>
                                        </p:tgtEl>
                                        <p:attrNameLst>
                                          <p:attrName>ppt_x</p:attrName>
                                          <p:attrName>ppt_y</p:attrName>
                                        </p:attrNameLst>
                                      </p:cBhvr>
                                      <p:rCtr x="3594" y="10046"/>
                                    </p:animMotion>
                                  </p:childTnLst>
                                </p:cTn>
                              </p:par>
                            </p:childTnLst>
                          </p:cTn>
                        </p:par>
                        <p:par>
                          <p:cTn id="82" fill="hold">
                            <p:stCondLst>
                              <p:cond delay="2000"/>
                            </p:stCondLst>
                            <p:childTnLst>
                              <p:par>
                                <p:cTn id="83" presetID="41" presetClass="path" presetSubtype="0" accel="50000" decel="50000" fill="hold" nodeType="afterEffect">
                                  <p:stCondLst>
                                    <p:cond delay="0"/>
                                  </p:stCondLst>
                                  <p:childTnLst>
                                    <p:animMotion origin="layout" path="M -0.05747 0.67546 C -0.05955 0.67037 -0.06615 0.66574 -0.0684 0.66574 C -0.08299 0.66574 -0.09792 0.74259 -0.09792 0.81944 C -0.09792 0.78055 -0.10556 0.74259 -0.11267 0.74259 C -0.12014 0.74259 -0.12726 0.78125 -0.12726 0.81944 C -0.12726 0.80023 -0.1309 0.78055 -0.1349 0.78055 C -0.13854 0.78055 -0.14236 0.79953 -0.14236 0.81944 C -0.14236 0.80949 -0.1441 0.80023 -0.14601 0.80023 C -0.14792 0.80023 -0.14983 0.81018 -0.14983 0.81944 C -0.14983 0.81435 -0.1507 0.80949 -0.15156 0.80949 C -0.15226 0.80949 -0.15347 0.81458 -0.15347 0.81944 C -0.15347 0.81689 -0.15399 0.81435 -0.15452 0.81435 C -0.15452 0.81365 -0.15556 0.81666 -0.15556 0.81944 C -0.15556 0.81805 -0.15556 0.81689 -0.15608 0.81689 C -0.15608 0.81736 -0.15642 0.81805 -0.15642 0.81944 C -0.15642 0.81875 -0.15642 0.81805 -0.15642 0.81736 C -0.15695 0.81736 -0.15695 0.81805 -0.15695 0.81875 C -0.15747 0.81875 -0.15747 0.81805 -0.15747 0.81736 C -0.15781 0.81736 -0.15781 0.81805 -0.15781 0.81875 " pathEditMode="relative" rAng="0" ptsTypes="AAAAAAAAAAAAAAAAAAA">
                                      <p:cBhvr>
                                        <p:cTn id="84" dur="2000" fill="hold"/>
                                        <p:tgtEl>
                                          <p:spTgt spid="40"/>
                                        </p:tgtEl>
                                        <p:attrNameLst>
                                          <p:attrName>ppt_x</p:attrName>
                                          <p:attrName>ppt_y</p:attrName>
                                        </p:attrNameLst>
                                      </p:cBhvr>
                                      <p:rCtr x="-5017" y="6713"/>
                                    </p:animMotion>
                                  </p:childTnLst>
                                </p:cTn>
                              </p:par>
                            </p:childTnLst>
                          </p:cTn>
                        </p:par>
                        <p:par>
                          <p:cTn id="85" fill="hold">
                            <p:stCondLst>
                              <p:cond delay="4000"/>
                            </p:stCondLst>
                            <p:childTnLst>
                              <p:par>
                                <p:cTn id="86" presetID="10" presetClass="entr" presetSubtype="0"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childTnLst>
                    </p:cTn>
                  </p:par>
                </p:childTnLst>
              </p:cTn>
              <p:nextCondLst>
                <p:cond evt="onClick" delay="0">
                  <p:tgtEl>
                    <p:spTgt spid="4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ms.lichngaytot.com/medias/standard/2019/2/25/hinh-anh-ech-trong-van-hoa-cac-nuoc.jpg">
            <a:hlinkClick r:id="rId4" action="ppaction://hlinksldjump"/>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1. THẦY CÔ NHẬP CÂU HỎI VÀO ĐÂY</a:t>
              </a:r>
              <a:endParaRPr lang="vi-VN"/>
            </a:p>
          </p:txBody>
        </p:sp>
        <p:pic>
          <p:nvPicPr>
            <p:cNvPr id="8" name="Picture 4" descr="HÃ¬nh áº£nh cÃ³ liÃ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ĐÁP ÁN ĐÚNG</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SAI</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ĐÁP ÁN SAI</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SAI</a:t>
            </a:r>
            <a:endParaRPr lang="vi-VN"/>
          </a:p>
        </p:txBody>
      </p:sp>
    </p:spTree>
    <p:extLst>
      <p:ext uri="{BB962C8B-B14F-4D97-AF65-F5344CB8AC3E}">
        <p14:creationId xmlns:p14="http://schemas.microsoft.com/office/powerpoint/2010/main" val="4077113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2.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228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ĐÚNG</a:t>
            </a:r>
            <a:endParaRPr lang="vi-VN"/>
          </a:p>
        </p:txBody>
      </p:sp>
      <p:sp>
        <p:nvSpPr>
          <p:cNvPr id="14" name="B"/>
          <p:cNvSpPr/>
          <p:nvPr/>
        </p:nvSpPr>
        <p:spPr>
          <a:xfrm>
            <a:off x="228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SAI</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SAI</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ĐÁP ÁN </a:t>
            </a:r>
            <a:r>
              <a:rPr lang="en-US" smtClean="0"/>
              <a:t>SAI</a:t>
            </a:r>
            <a:endParaRPr lang="vi-VN"/>
          </a:p>
        </p:txBody>
      </p:sp>
      <p:pic>
        <p:nvPicPr>
          <p:cNvPr id="17"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03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3.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21"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15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4.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flipH="1">
            <a:off x="4685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21" name="B"/>
          <p:cNvSpPr/>
          <p:nvPr/>
        </p:nvSpPr>
        <p:spPr>
          <a:xfrm>
            <a:off x="158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25"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62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ms.lichngaytot.com/medias/standard/2019/2/25/hinh-anh-ech-trong-van-hoa-cac-nuoc.jpg">
            <a:hlinkClick r:id="rId4" action="ppaction://hlinksldjump"/>
          </p:cNvPr>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5. THẦY CÔ NHẬP CÂU HỎI VÀO ĐÂY</a:t>
              </a:r>
              <a:endParaRPr lang="vi-VN"/>
            </a:p>
          </p:txBody>
        </p:sp>
        <p:pic>
          <p:nvPicPr>
            <p:cNvPr id="8" name="Picture 4" descr="HÃ¬nh áº£nh cÃ³ liÃ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Tree>
    <p:extLst>
      <p:ext uri="{BB962C8B-B14F-4D97-AF65-F5344CB8AC3E}">
        <p14:creationId xmlns:p14="http://schemas.microsoft.com/office/powerpoint/2010/main" val="64339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8349" y="576943"/>
            <a:ext cx="8234137" cy="2933699"/>
            <a:chOff x="909863" y="587829"/>
            <a:chExt cx="8234137" cy="2933699"/>
          </a:xfrm>
        </p:grpSpPr>
        <p:sp>
          <p:nvSpPr>
            <p:cNvPr id="5" name="Rectangle 4"/>
            <p:cNvSpPr/>
            <p:nvPr/>
          </p:nvSpPr>
          <p:spPr>
            <a:xfrm>
              <a:off x="909863" y="789214"/>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1B. THẦY CÔ NHẬP CÂU HỎI VÀO ĐÂY</a:t>
              </a:r>
              <a:endParaRPr lang="vi-VN"/>
            </a:p>
          </p:txBody>
        </p:sp>
        <p:pic>
          <p:nvPicPr>
            <p:cNvPr id="8" name="Picture 4" descr="HÃ¬nh áº£nh cÃ³ liÃ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458" y="587829"/>
              <a:ext cx="1567542" cy="1567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
          <p:cNvSpPr/>
          <p:nvPr/>
        </p:nvSpPr>
        <p:spPr>
          <a:xfrm>
            <a:off x="141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Đ</a:t>
            </a:r>
            <a:endParaRPr lang="vi-VN"/>
          </a:p>
        </p:txBody>
      </p:sp>
      <p:sp>
        <p:nvSpPr>
          <p:cNvPr id="14" name="B"/>
          <p:cNvSpPr/>
          <p:nvPr/>
        </p:nvSpPr>
        <p:spPr>
          <a:xfrm>
            <a:off x="163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5" name="C"/>
          <p:cNvSpPr/>
          <p:nvPr/>
        </p:nvSpPr>
        <p:spPr>
          <a:xfrm flipH="1">
            <a:off x="4663394"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sp>
        <p:nvSpPr>
          <p:cNvPr id="16" name="D"/>
          <p:cNvSpPr/>
          <p:nvPr/>
        </p:nvSpPr>
        <p:spPr>
          <a:xfrm flipH="1">
            <a:off x="4685165"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S</a:t>
            </a:r>
            <a:endParaRPr lang="vi-VN"/>
          </a:p>
        </p:txBody>
      </p:sp>
      <p:pic>
        <p:nvPicPr>
          <p:cNvPr id="17" name="Picture 2" descr="https://cms.lichngaytot.com/medias/standard/2019/2/25/hinh-anh-ech-trong-van-hoa-cac-nuoc.jpg">
            <a:hlinkClick r:id="rId5" action="ppaction://hlinksldjump"/>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0"/>
            <a:ext cx="988332" cy="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74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273</Words>
  <Application>Microsoft Office PowerPoint</Application>
  <PresentationFormat>On-screen Show (4:3)</PresentationFormat>
  <Paragraphs>73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30</cp:revision>
  <dcterms:created xsi:type="dcterms:W3CDTF">2019-09-13T15:33:54Z</dcterms:created>
  <dcterms:modified xsi:type="dcterms:W3CDTF">2019-10-15T09:55:37Z</dcterms:modified>
</cp:coreProperties>
</file>