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994" r:id="rId2"/>
    <p:sldId id="808" r:id="rId3"/>
    <p:sldId id="809" r:id="rId4"/>
    <p:sldId id="937" r:id="rId5"/>
    <p:sldId id="852" r:id="rId6"/>
    <p:sldId id="995" r:id="rId7"/>
    <p:sldId id="815" r:id="rId8"/>
    <p:sldId id="951" r:id="rId9"/>
    <p:sldId id="996" r:id="rId10"/>
    <p:sldId id="897" r:id="rId11"/>
    <p:sldId id="997" r:id="rId12"/>
    <p:sldId id="970" r:id="rId13"/>
    <p:sldId id="990" r:id="rId14"/>
    <p:sldId id="998" r:id="rId15"/>
    <p:sldId id="999" r:id="rId16"/>
    <p:sldId id="1000" r:id="rId17"/>
    <p:sldId id="1001" r:id="rId18"/>
    <p:sldId id="1002" r:id="rId19"/>
    <p:sldId id="1003" r:id="rId20"/>
    <p:sldId id="1004" r:id="rId21"/>
    <p:sldId id="1005" r:id="rId22"/>
    <p:sldId id="1006" r:id="rId23"/>
    <p:sldId id="1007" r:id="rId24"/>
    <p:sldId id="1008" r:id="rId25"/>
    <p:sldId id="1009" r:id="rId26"/>
    <p:sldId id="1010" r:id="rId27"/>
    <p:sldId id="1011" r:id="rId28"/>
    <p:sldId id="1012" r:id="rId29"/>
    <p:sldId id="1013" r:id="rId30"/>
    <p:sldId id="1014" r:id="rId31"/>
    <p:sldId id="1015" r:id="rId32"/>
    <p:sldId id="1016" r:id="rId33"/>
    <p:sldId id="1017" r:id="rId34"/>
    <p:sldId id="1018" r:id="rId35"/>
    <p:sldId id="1019" r:id="rId36"/>
    <p:sldId id="1020" r:id="rId37"/>
    <p:sldId id="1021" r:id="rId38"/>
    <p:sldId id="1022" r:id="rId39"/>
    <p:sldId id="1023" r:id="rId40"/>
    <p:sldId id="1024" r:id="rId41"/>
    <p:sldId id="1025" r:id="rId42"/>
    <p:sldId id="1026" r:id="rId43"/>
    <p:sldId id="1027" r:id="rId44"/>
    <p:sldId id="1028" r:id="rId45"/>
    <p:sldId id="1029" r:id="rId46"/>
    <p:sldId id="1030" r:id="rId47"/>
    <p:sldId id="1031" r:id="rId48"/>
    <p:sldId id="1032" r:id="rId49"/>
    <p:sldId id="1033" r:id="rId50"/>
    <p:sldId id="1034" r:id="rId51"/>
    <p:sldId id="1035" r:id="rId52"/>
    <p:sldId id="1036" r:id="rId53"/>
    <p:sldId id="1037" r:id="rId54"/>
    <p:sldId id="1038" r:id="rId55"/>
    <p:sldId id="1039" r:id="rId56"/>
    <p:sldId id="723" r:id="rId5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94"/>
            <p14:sldId id="808"/>
            <p14:sldId id="809"/>
            <p14:sldId id="937"/>
            <p14:sldId id="852"/>
            <p14:sldId id="995"/>
            <p14:sldId id="815"/>
            <p14:sldId id="951"/>
            <p14:sldId id="996"/>
            <p14:sldId id="897"/>
            <p14:sldId id="997"/>
            <p14:sldId id="970"/>
            <p14:sldId id="990"/>
            <p14:sldId id="998"/>
            <p14:sldId id="999"/>
            <p14:sldId id="1000"/>
            <p14:sldId id="1001"/>
            <p14:sldId id="1002"/>
            <p14:sldId id="1003"/>
            <p14:sldId id="1004"/>
            <p14:sldId id="1005"/>
            <p14:sldId id="1006"/>
            <p14:sldId id="1007"/>
            <p14:sldId id="1008"/>
            <p14:sldId id="1009"/>
            <p14:sldId id="1010"/>
            <p14:sldId id="1011"/>
            <p14:sldId id="1012"/>
            <p14:sldId id="1013"/>
            <p14:sldId id="1014"/>
            <p14:sldId id="1015"/>
            <p14:sldId id="1016"/>
            <p14:sldId id="1017"/>
            <p14:sldId id="1018"/>
            <p14:sldId id="1019"/>
            <p14:sldId id="1020"/>
            <p14:sldId id="1021"/>
            <p14:sldId id="1022"/>
            <p14:sldId id="1023"/>
            <p14:sldId id="1024"/>
            <p14:sldId id="1025"/>
            <p14:sldId id="1026"/>
            <p14:sldId id="1027"/>
            <p14:sldId id="1028"/>
            <p14:sldId id="1029"/>
            <p14:sldId id="1030"/>
            <p14:sldId id="1031"/>
            <p14:sldId id="1032"/>
            <p14:sldId id="1033"/>
            <p14:sldId id="1034"/>
            <p14:sldId id="1035"/>
            <p14:sldId id="1036"/>
            <p14:sldId id="1037"/>
            <p14:sldId id="1038"/>
            <p14:sldId id="1039"/>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1D5E75"/>
    <a:srgbClr val="255997"/>
    <a:srgbClr val="FDEDD3"/>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5" Type="http://schemas.openxmlformats.org/officeDocument/2006/relationships/image" Target="../media/image108.wmf"/><Relationship Id="rId4" Type="http://schemas.openxmlformats.org/officeDocument/2006/relationships/image" Target="../media/image10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 Id="rId5" Type="http://schemas.openxmlformats.org/officeDocument/2006/relationships/image" Target="../media/image131.wmf"/><Relationship Id="rId4" Type="http://schemas.openxmlformats.org/officeDocument/2006/relationships/image" Target="../media/image13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13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 Id="rId6" Type="http://schemas.openxmlformats.org/officeDocument/2006/relationships/image" Target="../media/image145.wmf"/><Relationship Id="rId5" Type="http://schemas.openxmlformats.org/officeDocument/2006/relationships/image" Target="../media/image144.wmf"/><Relationship Id="rId4" Type="http://schemas.openxmlformats.org/officeDocument/2006/relationships/image" Target="../media/image14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47.wmf"/><Relationship Id="rId1" Type="http://schemas.openxmlformats.org/officeDocument/2006/relationships/image" Target="../media/image14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 Id="rId4" Type="http://schemas.openxmlformats.org/officeDocument/2006/relationships/image" Target="../media/image15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53.wmf"/><Relationship Id="rId1" Type="http://schemas.openxmlformats.org/officeDocument/2006/relationships/image" Target="NULL"/><Relationship Id="rId4" Type="http://schemas.openxmlformats.org/officeDocument/2006/relationships/image" Target="../media/image15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 Id="rId6" Type="http://schemas.openxmlformats.org/officeDocument/2006/relationships/image" Target="../media/image162.wmf"/><Relationship Id="rId5" Type="http://schemas.openxmlformats.org/officeDocument/2006/relationships/image" Target="../media/image161.wmf"/><Relationship Id="rId4" Type="http://schemas.openxmlformats.org/officeDocument/2006/relationships/image" Target="../media/image16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7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 Id="rId5" Type="http://schemas.openxmlformats.org/officeDocument/2006/relationships/image" Target="../media/image101.wmf"/><Relationship Id="rId4" Type="http://schemas.openxmlformats.org/officeDocument/2006/relationships/image" Target="../media/image10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13/03/2024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56</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13/03/2024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13/03/2024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13/03/2024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13/03/2024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oleObject" Target="../embeddings/oleObject13.bin"/><Relationship Id="rId3" Type="http://schemas.openxmlformats.org/officeDocument/2006/relationships/notesSlide" Target="../notesSlides/notesSlide12.xml"/><Relationship Id="rId7" Type="http://schemas.openxmlformats.org/officeDocument/2006/relationships/image" Target="../media/image43.png"/><Relationship Id="rId12"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9.wmf"/><Relationship Id="rId11" Type="http://schemas.openxmlformats.org/officeDocument/2006/relationships/oleObject" Target="../embeddings/oleObject12.bin"/><Relationship Id="rId5" Type="http://schemas.openxmlformats.org/officeDocument/2006/relationships/oleObject" Target="../embeddings/oleObject10.bin"/><Relationship Id="rId10" Type="http://schemas.openxmlformats.org/officeDocument/2006/relationships/image" Target="../media/image40.wmf"/><Relationship Id="rId4" Type="http://schemas.openxmlformats.org/officeDocument/2006/relationships/image" Target="../media/image14.png"/><Relationship Id="rId9" Type="http://schemas.openxmlformats.org/officeDocument/2006/relationships/oleObject" Target="../embeddings/oleObject11.bin"/><Relationship Id="rId14" Type="http://schemas.openxmlformats.org/officeDocument/2006/relationships/image" Target="../media/image42.w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notesSlide" Target="../notesSlides/notesSlide15.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7.wmf"/><Relationship Id="rId5" Type="http://schemas.openxmlformats.org/officeDocument/2006/relationships/oleObject" Target="../embeddings/oleObject14.bin"/><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4.png"/><Relationship Id="rId7" Type="http://schemas.openxmlformats.org/officeDocument/2006/relationships/image" Target="../media/image490.png"/><Relationship Id="rId2" Type="http://schemas.openxmlformats.org/officeDocument/2006/relationships/notesSlide" Target="../notesSlides/notesSlide16.xml"/><Relationship Id="rId1" Type="http://schemas.openxmlformats.org/officeDocument/2006/relationships/slideLayout" Target="../slideLayouts/slideLayout2.xml"/><Relationship Id="rId11" Type="http://schemas.openxmlformats.org/officeDocument/2006/relationships/image" Target="../media/image53.png"/><Relationship Id="rId5" Type="http://schemas.openxmlformats.org/officeDocument/2006/relationships/image" Target="../media/image49.png"/><Relationship Id="rId10" Type="http://schemas.openxmlformats.org/officeDocument/2006/relationships/image" Target="../media/image52.png"/><Relationship Id="rId4" Type="http://schemas.openxmlformats.org/officeDocument/2006/relationships/image" Target="../media/image15.png"/><Relationship Id="rId9" Type="http://schemas.openxmlformats.org/officeDocument/2006/relationships/image" Target="../media/image50.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53.wmf"/><Relationship Id="rId3" Type="http://schemas.openxmlformats.org/officeDocument/2006/relationships/notesSlide" Target="../notesSlides/notesSlide17.xml"/><Relationship Id="rId7" Type="http://schemas.openxmlformats.org/officeDocument/2006/relationships/image" Target="../media/image54.emf"/><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8.png"/><Relationship Id="rId11" Type="http://schemas.openxmlformats.org/officeDocument/2006/relationships/image" Target="../media/image52.wmf"/><Relationship Id="rId5" Type="http://schemas.openxmlformats.org/officeDocument/2006/relationships/image" Target="../media/image27.png"/><Relationship Id="rId10" Type="http://schemas.openxmlformats.org/officeDocument/2006/relationships/oleObject" Target="../embeddings/oleObject16.bin"/><Relationship Id="rId4" Type="http://schemas.openxmlformats.org/officeDocument/2006/relationships/image" Target="../media/image14.png"/><Relationship Id="rId9" Type="http://schemas.openxmlformats.org/officeDocument/2006/relationships/image" Target="../media/image51.wmf"/></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22.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14.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2.xml"/><Relationship Id="rId11" Type="http://schemas.openxmlformats.org/officeDocument/2006/relationships/image" Target="../media/image68.png"/><Relationship Id="rId5" Type="http://schemas.openxmlformats.org/officeDocument/2006/relationships/image" Target="../media/image60.png"/><Relationship Id="rId10" Type="http://schemas.openxmlformats.org/officeDocument/2006/relationships/image" Target="../media/image67.png"/><Relationship Id="rId4" Type="http://schemas.openxmlformats.org/officeDocument/2006/relationships/image" Target="../media/image15.png"/><Relationship Id="rId9" Type="http://schemas.openxmlformats.org/officeDocument/2006/relationships/image" Target="../media/image66.png"/></Relationships>
</file>

<file path=ppt/slides/_rels/slide23.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14.png"/><Relationship Id="rId7" Type="http://schemas.openxmlformats.org/officeDocument/2006/relationships/image" Target="../media/image70.png"/><Relationship Id="rId12"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2.xml"/><Relationship Id="rId11" Type="http://schemas.openxmlformats.org/officeDocument/2006/relationships/image" Target="../media/image15.png"/><Relationship Id="rId10" Type="http://schemas.openxmlformats.org/officeDocument/2006/relationships/image" Target="../media/image72.png"/><Relationship Id="rId9" Type="http://schemas.openxmlformats.org/officeDocument/2006/relationships/image" Target="../media/image71.png"/></Relationships>
</file>

<file path=ppt/slides/_rels/slide24.xml.rels><?xml version="1.0" encoding="UTF-8" standalone="yes"?>
<Relationships xmlns="http://schemas.openxmlformats.org/package/2006/relationships"><Relationship Id="rId8" Type="http://schemas.openxmlformats.org/officeDocument/2006/relationships/image" Target="../media/image66.emf"/><Relationship Id="rId13" Type="http://schemas.openxmlformats.org/officeDocument/2006/relationships/image" Target="../media/image73.png"/><Relationship Id="rId3" Type="http://schemas.openxmlformats.org/officeDocument/2006/relationships/notesSlide" Target="../notesSlides/notesSlide24.xml"/><Relationship Id="rId7" Type="http://schemas.openxmlformats.org/officeDocument/2006/relationships/image" Target="../media/image65.png"/><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8.png"/><Relationship Id="rId11" Type="http://schemas.openxmlformats.org/officeDocument/2006/relationships/oleObject" Target="../embeddings/oleObject19.bin"/><Relationship Id="rId5" Type="http://schemas.openxmlformats.org/officeDocument/2006/relationships/image" Target="../media/image27.png"/><Relationship Id="rId10" Type="http://schemas.openxmlformats.org/officeDocument/2006/relationships/image" Target="../media/image63.wmf"/><Relationship Id="rId4" Type="http://schemas.openxmlformats.org/officeDocument/2006/relationships/image" Target="../media/image14.png"/><Relationship Id="rId9"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77.wmf"/><Relationship Id="rId18" Type="http://schemas.openxmlformats.org/officeDocument/2006/relationships/image" Target="../media/image65.png"/><Relationship Id="rId3" Type="http://schemas.openxmlformats.org/officeDocument/2006/relationships/notesSlide" Target="../notesSlides/notesSlide25.xml"/><Relationship Id="rId7" Type="http://schemas.openxmlformats.org/officeDocument/2006/relationships/image" Target="../media/image74.wmf"/><Relationship Id="rId12" Type="http://schemas.openxmlformats.org/officeDocument/2006/relationships/oleObject" Target="../embeddings/oleObject23.bin"/><Relationship Id="rId17"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image" Target="../media/image27.png"/><Relationship Id="rId1" Type="http://schemas.openxmlformats.org/officeDocument/2006/relationships/vmlDrawing" Target="../drawings/vmlDrawing7.vml"/><Relationship Id="rId6" Type="http://schemas.openxmlformats.org/officeDocument/2006/relationships/oleObject" Target="../embeddings/oleObject20.bin"/><Relationship Id="rId11" Type="http://schemas.openxmlformats.org/officeDocument/2006/relationships/image" Target="../media/image76.wmf"/><Relationship Id="rId5" Type="http://schemas.openxmlformats.org/officeDocument/2006/relationships/image" Target="../media/image66.emf"/><Relationship Id="rId15" Type="http://schemas.openxmlformats.org/officeDocument/2006/relationships/image" Target="../media/image78.wmf"/><Relationship Id="rId10" Type="http://schemas.openxmlformats.org/officeDocument/2006/relationships/oleObject" Target="../embeddings/oleObject22.bin"/><Relationship Id="rId4" Type="http://schemas.openxmlformats.org/officeDocument/2006/relationships/image" Target="../media/image14.png"/><Relationship Id="rId9" Type="http://schemas.openxmlformats.org/officeDocument/2006/relationships/image" Target="../media/image75.wmf"/><Relationship Id="rId1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3.e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7.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33.xml"/><Relationship Id="rId7" Type="http://schemas.openxmlformats.org/officeDocument/2006/relationships/image" Target="../media/image85.wmf"/><Relationship Id="rId12" Type="http://schemas.openxmlformats.org/officeDocument/2006/relationships/image" Target="../media/image88.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5.bin"/><Relationship Id="rId11" Type="http://schemas.openxmlformats.org/officeDocument/2006/relationships/image" Target="../media/image87.wmf"/><Relationship Id="rId5" Type="http://schemas.openxmlformats.org/officeDocument/2006/relationships/image" Target="../media/image15.png"/><Relationship Id="rId10" Type="http://schemas.openxmlformats.org/officeDocument/2006/relationships/oleObject" Target="../embeddings/oleObject27.bin"/><Relationship Id="rId4" Type="http://schemas.openxmlformats.org/officeDocument/2006/relationships/image" Target="../media/image14.png"/><Relationship Id="rId9" Type="http://schemas.openxmlformats.org/officeDocument/2006/relationships/image" Target="../media/image86.wmf"/></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36.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3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14.png"/><Relationship Id="rId7" Type="http://schemas.openxmlformats.org/officeDocument/2006/relationships/image" Target="../media/image96.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01.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oleObject" Target="../embeddings/oleObject30.bin"/><Relationship Id="rId18" Type="http://schemas.openxmlformats.org/officeDocument/2006/relationships/image" Target="../media/image101.wmf"/><Relationship Id="rId3" Type="http://schemas.openxmlformats.org/officeDocument/2006/relationships/notesSlide" Target="../notesSlides/notesSlide39.xml"/><Relationship Id="rId7" Type="http://schemas.openxmlformats.org/officeDocument/2006/relationships/image" Target="../media/image102.png"/><Relationship Id="rId12" Type="http://schemas.openxmlformats.org/officeDocument/2006/relationships/image" Target="../media/image98.wmf"/><Relationship Id="rId17" Type="http://schemas.openxmlformats.org/officeDocument/2006/relationships/oleObject" Target="../embeddings/oleObject32.bin"/><Relationship Id="rId2" Type="http://schemas.openxmlformats.org/officeDocument/2006/relationships/slideLayout" Target="../slideLayouts/slideLayout2.xml"/><Relationship Id="rId16" Type="http://schemas.openxmlformats.org/officeDocument/2006/relationships/image" Target="../media/image100.wmf"/><Relationship Id="rId1" Type="http://schemas.openxmlformats.org/officeDocument/2006/relationships/vmlDrawing" Target="../drawings/vmlDrawing9.vml"/><Relationship Id="rId6" Type="http://schemas.openxmlformats.org/officeDocument/2006/relationships/image" Target="../media/image28.png"/><Relationship Id="rId11" Type="http://schemas.openxmlformats.org/officeDocument/2006/relationships/oleObject" Target="../embeddings/oleObject29.bin"/><Relationship Id="rId5" Type="http://schemas.openxmlformats.org/officeDocument/2006/relationships/image" Target="../media/image27.png"/><Relationship Id="rId15" Type="http://schemas.openxmlformats.org/officeDocument/2006/relationships/oleObject" Target="../embeddings/oleObject31.bin"/><Relationship Id="rId10" Type="http://schemas.openxmlformats.org/officeDocument/2006/relationships/image" Target="../media/image103.emf"/><Relationship Id="rId4" Type="http://schemas.openxmlformats.org/officeDocument/2006/relationships/image" Target="../media/image9.png"/><Relationship Id="rId9" Type="http://schemas.openxmlformats.org/officeDocument/2006/relationships/image" Target="../media/image97.wmf"/><Relationship Id="rId14" Type="http://schemas.openxmlformats.org/officeDocument/2006/relationships/image" Target="../media/image99.w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107.wmf"/><Relationship Id="rId18" Type="http://schemas.openxmlformats.org/officeDocument/2006/relationships/image" Target="../media/image109.png"/><Relationship Id="rId3" Type="http://schemas.openxmlformats.org/officeDocument/2006/relationships/notesSlide" Target="../notesSlides/notesSlide40.xml"/><Relationship Id="rId7" Type="http://schemas.openxmlformats.org/officeDocument/2006/relationships/image" Target="../media/image103.emf"/><Relationship Id="rId12" Type="http://schemas.openxmlformats.org/officeDocument/2006/relationships/oleObject" Target="../embeddings/oleObject36.bin"/><Relationship Id="rId17"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image" Target="../media/image27.png"/><Relationship Id="rId1" Type="http://schemas.openxmlformats.org/officeDocument/2006/relationships/vmlDrawing" Target="../drawings/vmlDrawing10.vml"/><Relationship Id="rId6" Type="http://schemas.openxmlformats.org/officeDocument/2006/relationships/image" Target="../media/image104.wmf"/><Relationship Id="rId11" Type="http://schemas.openxmlformats.org/officeDocument/2006/relationships/image" Target="../media/image106.wmf"/><Relationship Id="rId5" Type="http://schemas.openxmlformats.org/officeDocument/2006/relationships/oleObject" Target="../embeddings/oleObject33.bin"/><Relationship Id="rId15" Type="http://schemas.openxmlformats.org/officeDocument/2006/relationships/image" Target="../media/image108.wmf"/><Relationship Id="rId10" Type="http://schemas.openxmlformats.org/officeDocument/2006/relationships/oleObject" Target="../embeddings/oleObject35.bin"/><Relationship Id="rId4" Type="http://schemas.openxmlformats.org/officeDocument/2006/relationships/image" Target="../media/image14.png"/><Relationship Id="rId9" Type="http://schemas.openxmlformats.org/officeDocument/2006/relationships/image" Target="../media/image105.wmf"/><Relationship Id="rId14" Type="http://schemas.openxmlformats.org/officeDocument/2006/relationships/oleObject" Target="../embeddings/oleObject37.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41.xml"/><Relationship Id="rId7" Type="http://schemas.openxmlformats.org/officeDocument/2006/relationships/image" Target="../media/image113.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4.png"/><Relationship Id="rId9" Type="http://schemas.openxmlformats.org/officeDocument/2006/relationships/image" Target="../media/image110.wmf"/></Relationships>
</file>

<file path=ppt/slides/_rels/slide4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5.png"/><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13" Type="http://schemas.openxmlformats.org/officeDocument/2006/relationships/image" Target="../media/image116.wmf"/><Relationship Id="rId18" Type="http://schemas.openxmlformats.org/officeDocument/2006/relationships/image" Target="../media/image120.png"/><Relationship Id="rId3" Type="http://schemas.openxmlformats.org/officeDocument/2006/relationships/notesSlide" Target="../notesSlides/notesSlide43.xml"/><Relationship Id="rId12" Type="http://schemas.openxmlformats.org/officeDocument/2006/relationships/oleObject" Target="../embeddings/oleObject39.bin"/><Relationship Id="rId17" Type="http://schemas.openxmlformats.org/officeDocument/2006/relationships/image" Target="../media/image118.wmf"/><Relationship Id="rId2" Type="http://schemas.openxmlformats.org/officeDocument/2006/relationships/slideLayout" Target="../slideLayouts/slideLayout2.xml"/><Relationship Id="rId16" Type="http://schemas.openxmlformats.org/officeDocument/2006/relationships/oleObject" Target="../embeddings/oleObject41.bin"/><Relationship Id="rId1" Type="http://schemas.openxmlformats.org/officeDocument/2006/relationships/vmlDrawing" Target="../drawings/vmlDrawing12.vml"/><Relationship Id="rId11" Type="http://schemas.openxmlformats.org/officeDocument/2006/relationships/image" Target="../media/image129.png"/><Relationship Id="rId5" Type="http://schemas.openxmlformats.org/officeDocument/2006/relationships/image" Target="../media/image119.emf"/><Relationship Id="rId15" Type="http://schemas.openxmlformats.org/officeDocument/2006/relationships/image" Target="../media/image117.wmf"/><Relationship Id="rId10" Type="http://schemas.openxmlformats.org/officeDocument/2006/relationships/image" Target="../media/image128.png"/><Relationship Id="rId19"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27.png"/><Relationship Id="rId14" Type="http://schemas.openxmlformats.org/officeDocument/2006/relationships/oleObject" Target="../embeddings/oleObject40.bin"/></Relationships>
</file>

<file path=ppt/slides/_rels/slide4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124.wmf"/><Relationship Id="rId3" Type="http://schemas.openxmlformats.org/officeDocument/2006/relationships/notesSlide" Target="../notesSlides/notesSlide45.xml"/><Relationship Id="rId7" Type="http://schemas.openxmlformats.org/officeDocument/2006/relationships/image" Target="../media/image126.emf"/><Relationship Id="rId12"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9.png"/><Relationship Id="rId11" Type="http://schemas.openxmlformats.org/officeDocument/2006/relationships/image" Target="../media/image123.wmf"/><Relationship Id="rId5" Type="http://schemas.openxmlformats.org/officeDocument/2006/relationships/image" Target="../media/image125.png"/><Relationship Id="rId10" Type="http://schemas.openxmlformats.org/officeDocument/2006/relationships/oleObject" Target="../embeddings/oleObject43.bin"/><Relationship Id="rId4" Type="http://schemas.openxmlformats.org/officeDocument/2006/relationships/image" Target="../media/image134.png"/><Relationship Id="rId9" Type="http://schemas.openxmlformats.org/officeDocument/2006/relationships/image" Target="../media/image122.wmf"/></Relationships>
</file>

<file path=ppt/slides/_rels/slide46.xml.rels><?xml version="1.0" encoding="UTF-8" standalone="yes"?>
<Relationships xmlns="http://schemas.openxmlformats.org/package/2006/relationships"><Relationship Id="rId8" Type="http://schemas.openxmlformats.org/officeDocument/2006/relationships/image" Target="../media/image127.wmf"/><Relationship Id="rId13" Type="http://schemas.openxmlformats.org/officeDocument/2006/relationships/oleObject" Target="../embeddings/oleObject48.bin"/><Relationship Id="rId3" Type="http://schemas.openxmlformats.org/officeDocument/2006/relationships/notesSlide" Target="../notesSlides/notesSlide46.xml"/><Relationship Id="rId7" Type="http://schemas.openxmlformats.org/officeDocument/2006/relationships/oleObject" Target="../embeddings/oleObject45.bin"/><Relationship Id="rId12" Type="http://schemas.openxmlformats.org/officeDocument/2006/relationships/image" Target="../media/image129.wmf"/><Relationship Id="rId2" Type="http://schemas.openxmlformats.org/officeDocument/2006/relationships/slideLayout" Target="../slideLayouts/slideLayout2.xml"/><Relationship Id="rId16" Type="http://schemas.openxmlformats.org/officeDocument/2006/relationships/image" Target="../media/image131.wmf"/><Relationship Id="rId1" Type="http://schemas.openxmlformats.org/officeDocument/2006/relationships/vmlDrawing" Target="../drawings/vmlDrawing14.vml"/><Relationship Id="rId6" Type="http://schemas.openxmlformats.org/officeDocument/2006/relationships/image" Target="../media/image126.emf"/><Relationship Id="rId11" Type="http://schemas.openxmlformats.org/officeDocument/2006/relationships/oleObject" Target="../embeddings/oleObject47.bin"/><Relationship Id="rId5" Type="http://schemas.openxmlformats.org/officeDocument/2006/relationships/image" Target="../media/image125.png"/><Relationship Id="rId15" Type="http://schemas.openxmlformats.org/officeDocument/2006/relationships/oleObject" Target="../embeddings/oleObject49.bin"/><Relationship Id="rId10" Type="http://schemas.openxmlformats.org/officeDocument/2006/relationships/image" Target="../media/image128.wmf"/><Relationship Id="rId4" Type="http://schemas.openxmlformats.org/officeDocument/2006/relationships/image" Target="../media/image141.png"/><Relationship Id="rId9" Type="http://schemas.openxmlformats.org/officeDocument/2006/relationships/oleObject" Target="../embeddings/oleObject46.bin"/><Relationship Id="rId14" Type="http://schemas.openxmlformats.org/officeDocument/2006/relationships/image" Target="../media/image130.wmf"/></Relationships>
</file>

<file path=ppt/slides/_rels/slide47.xml.rels><?xml version="1.0" encoding="UTF-8" standalone="yes"?>
<Relationships xmlns="http://schemas.openxmlformats.org/package/2006/relationships"><Relationship Id="rId8" Type="http://schemas.openxmlformats.org/officeDocument/2006/relationships/image" Target="../media/image132.wmf"/><Relationship Id="rId13" Type="http://schemas.openxmlformats.org/officeDocument/2006/relationships/image" Target="../media/image134.wmf"/><Relationship Id="rId18" Type="http://schemas.openxmlformats.org/officeDocument/2006/relationships/image" Target="../media/image136.wmf"/><Relationship Id="rId3" Type="http://schemas.openxmlformats.org/officeDocument/2006/relationships/notesSlide" Target="../notesSlides/notesSlide47.xml"/><Relationship Id="rId7" Type="http://schemas.openxmlformats.org/officeDocument/2006/relationships/oleObject" Target="../embeddings/oleObject50.bin"/><Relationship Id="rId12" Type="http://schemas.openxmlformats.org/officeDocument/2006/relationships/oleObject" Target="../embeddings/oleObject52.bin"/><Relationship Id="rId17" Type="http://schemas.openxmlformats.org/officeDocument/2006/relationships/oleObject" Target="../embeddings/oleObject54.bin"/><Relationship Id="rId2" Type="http://schemas.openxmlformats.org/officeDocument/2006/relationships/slideLayout" Target="../slideLayouts/slideLayout2.xml"/><Relationship Id="rId16" Type="http://schemas.openxmlformats.org/officeDocument/2006/relationships/image" Target="../media/image139.png"/><Relationship Id="rId20" Type="http://schemas.openxmlformats.org/officeDocument/2006/relationships/image" Target="../media/image137.wmf"/><Relationship Id="rId1" Type="http://schemas.openxmlformats.org/officeDocument/2006/relationships/vmlDrawing" Target="../drawings/vmlDrawing15.vml"/><Relationship Id="rId6" Type="http://schemas.openxmlformats.org/officeDocument/2006/relationships/image" Target="../media/image9.png"/><Relationship Id="rId11" Type="http://schemas.openxmlformats.org/officeDocument/2006/relationships/image" Target="../media/image133.wmf"/><Relationship Id="rId5" Type="http://schemas.openxmlformats.org/officeDocument/2006/relationships/image" Target="../media/image125.png"/><Relationship Id="rId15" Type="http://schemas.openxmlformats.org/officeDocument/2006/relationships/image" Target="../media/image135.wmf"/><Relationship Id="rId10" Type="http://schemas.openxmlformats.org/officeDocument/2006/relationships/oleObject" Target="../embeddings/oleObject51.bin"/><Relationship Id="rId19" Type="http://schemas.openxmlformats.org/officeDocument/2006/relationships/oleObject" Target="../embeddings/oleObject55.bin"/><Relationship Id="rId4" Type="http://schemas.openxmlformats.org/officeDocument/2006/relationships/image" Target="../media/image148.png"/><Relationship Id="rId9" Type="http://schemas.openxmlformats.org/officeDocument/2006/relationships/image" Target="../media/image138.emf"/><Relationship Id="rId14" Type="http://schemas.openxmlformats.org/officeDocument/2006/relationships/oleObject" Target="../embeddings/oleObject53.bin"/></Relationships>
</file>

<file path=ppt/slides/_rels/slide48.xml.rels><?xml version="1.0" encoding="UTF-8" standalone="yes"?>
<Relationships xmlns="http://schemas.openxmlformats.org/package/2006/relationships"><Relationship Id="rId8" Type="http://schemas.openxmlformats.org/officeDocument/2006/relationships/image" Target="../media/image140.wmf"/><Relationship Id="rId13" Type="http://schemas.openxmlformats.org/officeDocument/2006/relationships/image" Target="../media/image142.wmf"/><Relationship Id="rId18" Type="http://schemas.openxmlformats.org/officeDocument/2006/relationships/oleObject" Target="../embeddings/oleObject61.bin"/><Relationship Id="rId3" Type="http://schemas.openxmlformats.org/officeDocument/2006/relationships/notesSlide" Target="../notesSlides/notesSlide48.xml"/><Relationship Id="rId7" Type="http://schemas.openxmlformats.org/officeDocument/2006/relationships/oleObject" Target="../embeddings/oleObject56.bin"/><Relationship Id="rId12" Type="http://schemas.openxmlformats.org/officeDocument/2006/relationships/oleObject" Target="../embeddings/oleObject58.bin"/><Relationship Id="rId17" Type="http://schemas.openxmlformats.org/officeDocument/2006/relationships/image" Target="../media/image144.wmf"/><Relationship Id="rId2" Type="http://schemas.openxmlformats.org/officeDocument/2006/relationships/slideLayout" Target="../slideLayouts/slideLayout2.xml"/><Relationship Id="rId16" Type="http://schemas.openxmlformats.org/officeDocument/2006/relationships/oleObject" Target="../embeddings/oleObject60.bin"/><Relationship Id="rId1" Type="http://schemas.openxmlformats.org/officeDocument/2006/relationships/vmlDrawing" Target="../drawings/vmlDrawing16.vml"/><Relationship Id="rId6" Type="http://schemas.openxmlformats.org/officeDocument/2006/relationships/image" Target="../media/image9.png"/><Relationship Id="rId11" Type="http://schemas.openxmlformats.org/officeDocument/2006/relationships/image" Target="../media/image141.wmf"/><Relationship Id="rId5" Type="http://schemas.openxmlformats.org/officeDocument/2006/relationships/image" Target="../media/image125.png"/><Relationship Id="rId15" Type="http://schemas.openxmlformats.org/officeDocument/2006/relationships/image" Target="../media/image143.wmf"/><Relationship Id="rId10" Type="http://schemas.openxmlformats.org/officeDocument/2006/relationships/oleObject" Target="../embeddings/oleObject57.bin"/><Relationship Id="rId19" Type="http://schemas.openxmlformats.org/officeDocument/2006/relationships/image" Target="../media/image145.wmf"/><Relationship Id="rId4" Type="http://schemas.openxmlformats.org/officeDocument/2006/relationships/image" Target="../media/image148.png"/><Relationship Id="rId9" Type="http://schemas.openxmlformats.org/officeDocument/2006/relationships/image" Target="../media/image138.emf"/><Relationship Id="rId14" Type="http://schemas.openxmlformats.org/officeDocument/2006/relationships/oleObject" Target="../embeddings/oleObject59.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notesSlide" Target="../notesSlides/notesSlide49.xml"/><Relationship Id="rId7" Type="http://schemas.openxmlformats.org/officeDocument/2006/relationships/image" Target="../media/image146.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62.bin"/><Relationship Id="rId11" Type="http://schemas.openxmlformats.org/officeDocument/2006/relationships/image" Target="../media/image160.png"/><Relationship Id="rId5" Type="http://schemas.openxmlformats.org/officeDocument/2006/relationships/image" Target="../media/image9.png"/><Relationship Id="rId10" Type="http://schemas.openxmlformats.org/officeDocument/2006/relationships/image" Target="../media/image148.emf"/><Relationship Id="rId4" Type="http://schemas.openxmlformats.org/officeDocument/2006/relationships/image" Target="../media/image125.png"/><Relationship Id="rId9" Type="http://schemas.openxmlformats.org/officeDocument/2006/relationships/image" Target="../media/image147.wmf"/></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microsoft.com/office/2007/relationships/hdphoto" Target="../media/hdphoto1.wdp"/></Relationships>
</file>

<file path=ppt/slides/_rels/slide50.xml.rels><?xml version="1.0" encoding="UTF-8" standalone="yes"?>
<Relationships xmlns="http://schemas.openxmlformats.org/package/2006/relationships"><Relationship Id="rId8" Type="http://schemas.openxmlformats.org/officeDocument/2006/relationships/image" Target="../media/image148.emf"/><Relationship Id="rId13" Type="http://schemas.openxmlformats.org/officeDocument/2006/relationships/oleObject" Target="../embeddings/oleObject67.bin"/><Relationship Id="rId3" Type="http://schemas.openxmlformats.org/officeDocument/2006/relationships/notesSlide" Target="../notesSlides/notesSlide50.xml"/><Relationship Id="rId7" Type="http://schemas.openxmlformats.org/officeDocument/2006/relationships/image" Target="../media/image149.wmf"/><Relationship Id="rId12" Type="http://schemas.openxmlformats.org/officeDocument/2006/relationships/image" Target="../media/image151.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64.bin"/><Relationship Id="rId11" Type="http://schemas.openxmlformats.org/officeDocument/2006/relationships/oleObject" Target="../embeddings/oleObject66.bin"/><Relationship Id="rId5" Type="http://schemas.openxmlformats.org/officeDocument/2006/relationships/image" Target="../media/image9.png"/><Relationship Id="rId10" Type="http://schemas.openxmlformats.org/officeDocument/2006/relationships/image" Target="../media/image150.wmf"/><Relationship Id="rId4" Type="http://schemas.openxmlformats.org/officeDocument/2006/relationships/image" Target="../media/image125.png"/><Relationship Id="rId9" Type="http://schemas.openxmlformats.org/officeDocument/2006/relationships/oleObject" Target="../embeddings/oleObject65.bin"/><Relationship Id="rId14" Type="http://schemas.openxmlformats.org/officeDocument/2006/relationships/image" Target="../media/image152.wmf"/></Relationships>
</file>

<file path=ppt/slides/_rels/slide51.xml.rels><?xml version="1.0" encoding="UTF-8" standalone="yes"?>
<Relationships xmlns="http://schemas.openxmlformats.org/package/2006/relationships"><Relationship Id="rId8" Type="http://schemas.openxmlformats.org/officeDocument/2006/relationships/image" Target="../media/image156.emf"/><Relationship Id="rId13" Type="http://schemas.openxmlformats.org/officeDocument/2006/relationships/oleObject" Target="../embeddings/oleObject70.bin"/><Relationship Id="rId3" Type="http://schemas.openxmlformats.org/officeDocument/2006/relationships/notesSlide" Target="../notesSlides/notesSlide51.xml"/><Relationship Id="rId7" Type="http://schemas.openxmlformats.org/officeDocument/2006/relationships/image" Target="NULL"/><Relationship Id="rId12" Type="http://schemas.openxmlformats.org/officeDocument/2006/relationships/image" Target="../media/image153.wmf"/><Relationship Id="rId2" Type="http://schemas.openxmlformats.org/officeDocument/2006/relationships/slideLayout" Target="../slideLayouts/slideLayout2.xml"/><Relationship Id="rId16" Type="http://schemas.openxmlformats.org/officeDocument/2006/relationships/image" Target="../media/image155.wmf"/><Relationship Id="rId1" Type="http://schemas.openxmlformats.org/officeDocument/2006/relationships/vmlDrawing" Target="../drawings/vmlDrawing19.vml"/><Relationship Id="rId6" Type="http://schemas.openxmlformats.org/officeDocument/2006/relationships/oleObject" Target="../embeddings/oleObject68.bin"/><Relationship Id="rId11" Type="http://schemas.openxmlformats.org/officeDocument/2006/relationships/oleObject" Target="../embeddings/oleObject69.bin"/><Relationship Id="rId5" Type="http://schemas.openxmlformats.org/officeDocument/2006/relationships/image" Target="../media/image9.png"/><Relationship Id="rId15" Type="http://schemas.openxmlformats.org/officeDocument/2006/relationships/oleObject" Target="../embeddings/oleObject71.bin"/><Relationship Id="rId10" Type="http://schemas.openxmlformats.org/officeDocument/2006/relationships/image" Target="../media/image171.png"/><Relationship Id="rId4" Type="http://schemas.openxmlformats.org/officeDocument/2006/relationships/image" Target="../media/image125.png"/><Relationship Id="rId9" Type="http://schemas.openxmlformats.org/officeDocument/2006/relationships/image" Target="../media/image170.png"/><Relationship Id="rId14" Type="http://schemas.openxmlformats.org/officeDocument/2006/relationships/image" Target="../media/image154.wmf"/></Relationships>
</file>

<file path=ppt/slides/_rels/slide52.xml.rels><?xml version="1.0" encoding="UTF-8" standalone="yes"?>
<Relationships xmlns="http://schemas.openxmlformats.org/package/2006/relationships"><Relationship Id="rId8" Type="http://schemas.openxmlformats.org/officeDocument/2006/relationships/image" Target="../media/image156.emf"/><Relationship Id="rId13" Type="http://schemas.openxmlformats.org/officeDocument/2006/relationships/oleObject" Target="../embeddings/oleObject75.bin"/><Relationship Id="rId18" Type="http://schemas.openxmlformats.org/officeDocument/2006/relationships/image" Target="../media/image162.wmf"/><Relationship Id="rId3" Type="http://schemas.openxmlformats.org/officeDocument/2006/relationships/notesSlide" Target="../notesSlides/notesSlide52.xml"/><Relationship Id="rId7" Type="http://schemas.openxmlformats.org/officeDocument/2006/relationships/image" Target="../media/image157.wmf"/><Relationship Id="rId12" Type="http://schemas.openxmlformats.org/officeDocument/2006/relationships/image" Target="../media/image159.wmf"/><Relationship Id="rId17" Type="http://schemas.openxmlformats.org/officeDocument/2006/relationships/oleObject" Target="../embeddings/oleObject77.bin"/><Relationship Id="rId2" Type="http://schemas.openxmlformats.org/officeDocument/2006/relationships/slideLayout" Target="../slideLayouts/slideLayout2.xml"/><Relationship Id="rId16" Type="http://schemas.openxmlformats.org/officeDocument/2006/relationships/image" Target="../media/image161.wmf"/><Relationship Id="rId1" Type="http://schemas.openxmlformats.org/officeDocument/2006/relationships/vmlDrawing" Target="../drawings/vmlDrawing20.vml"/><Relationship Id="rId6" Type="http://schemas.openxmlformats.org/officeDocument/2006/relationships/oleObject" Target="../embeddings/oleObject72.bin"/><Relationship Id="rId11" Type="http://schemas.openxmlformats.org/officeDocument/2006/relationships/oleObject" Target="../embeddings/oleObject74.bin"/><Relationship Id="rId5" Type="http://schemas.openxmlformats.org/officeDocument/2006/relationships/image" Target="../media/image9.png"/><Relationship Id="rId15" Type="http://schemas.openxmlformats.org/officeDocument/2006/relationships/oleObject" Target="../embeddings/oleObject76.bin"/><Relationship Id="rId10" Type="http://schemas.openxmlformats.org/officeDocument/2006/relationships/image" Target="../media/image158.wmf"/><Relationship Id="rId4" Type="http://schemas.openxmlformats.org/officeDocument/2006/relationships/image" Target="../media/image125.png"/><Relationship Id="rId9" Type="http://schemas.openxmlformats.org/officeDocument/2006/relationships/oleObject" Target="../embeddings/oleObject73.bin"/><Relationship Id="rId14" Type="http://schemas.openxmlformats.org/officeDocument/2006/relationships/image" Target="../media/image160.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image" Target="../media/image165.wmf"/><Relationship Id="rId3" Type="http://schemas.openxmlformats.org/officeDocument/2006/relationships/notesSlide" Target="../notesSlides/notesSlide53.xml"/><Relationship Id="rId7" Type="http://schemas.openxmlformats.org/officeDocument/2006/relationships/image" Target="../media/image167.emf"/><Relationship Id="rId12"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66.png"/><Relationship Id="rId11" Type="http://schemas.openxmlformats.org/officeDocument/2006/relationships/image" Target="../media/image164.wmf"/><Relationship Id="rId5" Type="http://schemas.openxmlformats.org/officeDocument/2006/relationships/image" Target="../media/image9.png"/><Relationship Id="rId10" Type="http://schemas.openxmlformats.org/officeDocument/2006/relationships/oleObject" Target="../embeddings/oleObject79.bin"/><Relationship Id="rId4" Type="http://schemas.openxmlformats.org/officeDocument/2006/relationships/image" Target="../media/image125.png"/><Relationship Id="rId9" Type="http://schemas.openxmlformats.org/officeDocument/2006/relationships/image" Target="../media/image163.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170.wmf"/><Relationship Id="rId3" Type="http://schemas.openxmlformats.org/officeDocument/2006/relationships/notesSlide" Target="../notesSlides/notesSlide54.xml"/><Relationship Id="rId7" Type="http://schemas.openxmlformats.org/officeDocument/2006/relationships/image" Target="../media/image167.emf"/><Relationship Id="rId12"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66.png"/><Relationship Id="rId11" Type="http://schemas.openxmlformats.org/officeDocument/2006/relationships/image" Target="../media/image169.wmf"/><Relationship Id="rId5" Type="http://schemas.openxmlformats.org/officeDocument/2006/relationships/image" Target="../media/image9.png"/><Relationship Id="rId10" Type="http://schemas.openxmlformats.org/officeDocument/2006/relationships/oleObject" Target="../embeddings/oleObject82.bin"/><Relationship Id="rId4" Type="http://schemas.openxmlformats.org/officeDocument/2006/relationships/image" Target="../media/image125.png"/><Relationship Id="rId9" Type="http://schemas.openxmlformats.org/officeDocument/2006/relationships/image" Target="../media/image168.w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171.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84.bin"/><Relationship Id="rId5" Type="http://schemas.openxmlformats.org/officeDocument/2006/relationships/image" Target="../media/image9.png"/><Relationship Id="rId4" Type="http://schemas.openxmlformats.org/officeDocument/2006/relationships/image" Target="../media/image125.png"/></Relationships>
</file>

<file path=ppt/slides/_rels/slide56.xml.rels><?xml version="1.0" encoding="UTF-8" standalone="yes"?>
<Relationships xmlns="http://schemas.openxmlformats.org/package/2006/relationships"><Relationship Id="rId3" Type="http://schemas.openxmlformats.org/officeDocument/2006/relationships/image" Target="../media/image172.jp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4.wmf"/><Relationship Id="rId3" Type="http://schemas.openxmlformats.org/officeDocument/2006/relationships/notesSlide" Target="../notesSlides/notesSlide7.xml"/><Relationship Id="rId7" Type="http://schemas.openxmlformats.org/officeDocument/2006/relationships/oleObject" Target="../embeddings/oleObject1.bin"/><Relationship Id="rId12" Type="http://schemas.openxmlformats.org/officeDocument/2006/relationships/oleObject" Target="../embeddings/oleObject3.bin"/><Relationship Id="rId17"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image" Target="../media/image23.wmf"/><Relationship Id="rId5" Type="http://schemas.openxmlformats.org/officeDocument/2006/relationships/image" Target="../media/image28.png"/><Relationship Id="rId15" Type="http://schemas.openxmlformats.org/officeDocument/2006/relationships/image" Target="../media/image25.wmf"/><Relationship Id="rId10" Type="http://schemas.openxmlformats.org/officeDocument/2006/relationships/oleObject" Target="../embeddings/oleObject2.bin"/><Relationship Id="rId4" Type="http://schemas.openxmlformats.org/officeDocument/2006/relationships/image" Target="../media/image27.png"/><Relationship Id="rId9" Type="http://schemas.openxmlformats.org/officeDocument/2006/relationships/image" Target="../media/image29.emf"/><Relationship Id="rId1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oleObject" Target="../embeddings/oleObject9.bin"/><Relationship Id="rId3" Type="http://schemas.openxmlformats.org/officeDocument/2006/relationships/notesSlide" Target="../notesSlides/notesSlide8.xml"/><Relationship Id="rId7" Type="http://schemas.openxmlformats.org/officeDocument/2006/relationships/image" Target="../media/image30.wmf"/><Relationship Id="rId12"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oleObject" Target="../embeddings/oleObject8.bin"/><Relationship Id="rId5" Type="http://schemas.openxmlformats.org/officeDocument/2006/relationships/image" Target="../media/image34.png"/><Relationship Id="rId10" Type="http://schemas.openxmlformats.org/officeDocument/2006/relationships/image" Target="../media/image31.wmf"/><Relationship Id="rId4" Type="http://schemas.openxmlformats.org/officeDocument/2006/relationships/image" Target="../media/image14.png"/><Relationship Id="rId9" Type="http://schemas.openxmlformats.org/officeDocument/2006/relationships/oleObject" Target="../embeddings/oleObject7.bin"/><Relationship Id="rId14" Type="http://schemas.openxmlformats.org/officeDocument/2006/relationships/image" Target="../media/image33.w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561012" y="2466969"/>
            <a:ext cx="6248399" cy="885831"/>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549" y="1544644"/>
            <a:ext cx="5515841" cy="9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8426" y="2356139"/>
            <a:ext cx="1336386" cy="14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831" r="4342" b="23595"/>
          <a:stretch/>
        </p:blipFill>
        <p:spPr bwMode="auto">
          <a:xfrm>
            <a:off x="5676900" y="2552701"/>
            <a:ext cx="60388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4291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225651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61999"/>
            <a:ext cx="11658599" cy="1329381"/>
            <a:chOff x="227012" y="761999"/>
            <a:chExt cx="11658599" cy="1329381"/>
          </a:xfrm>
        </p:grpSpPr>
        <p:sp>
          <p:nvSpPr>
            <p:cNvPr id="14" name="Rounded Rectangle 13"/>
            <p:cNvSpPr/>
            <p:nvPr/>
          </p:nvSpPr>
          <p:spPr>
            <a:xfrm>
              <a:off x="1714586" y="761999"/>
              <a:ext cx="10171025" cy="1329381"/>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762000"/>
              <a:ext cx="9982200"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tứ diện OABC có OA vuông góc với OB và OC. Chứng minh rằng các mặt phẳng (OAB) và (OAC) cùng vuông góc với mặt phẳng (OBC)</a:t>
              </a:r>
              <a:endParaRPr lang="vi-VN" sz="2600" b="1">
                <a:latin typeface="Arial" pitchFamily="34" charset="0"/>
                <a:cs typeface="Arial" pitchFamily="34" charset="0"/>
              </a:endParaRPr>
            </a:p>
          </p:txBody>
        </p:sp>
      </p:grpSp>
      <mc:AlternateContent xmlns:mc="http://schemas.openxmlformats.org/markup-compatibility/2006">
        <mc:Choice xmlns:a14="http://schemas.microsoft.com/office/drawing/2010/main" Requires="a14">
          <p:sp>
            <p:nvSpPr>
              <p:cNvPr id="22" name="TextBox 21"/>
              <p:cNvSpPr txBox="1"/>
              <p:nvPr/>
            </p:nvSpPr>
            <p:spPr>
              <a:xfrm>
                <a:off x="828214" y="2819400"/>
                <a:ext cx="7323598" cy="477054"/>
              </a:xfrm>
              <a:prstGeom prst="rect">
                <a:avLst/>
              </a:prstGeom>
              <a:noFill/>
            </p:spPr>
            <p:txBody>
              <a:bodyPr wrap="square" rtlCol="0">
                <a:spAutoFit/>
              </a:bodyPr>
              <a:lstStyle/>
              <a:p>
                <a:pPr algn="just"/>
                <a:r>
                  <a:rPr lang="en-US" sz="2500" b="1" smtClean="0">
                    <a:latin typeface="Arial" pitchFamily="34" charset="0"/>
                    <a:cs typeface="Arial" pitchFamily="34" charset="0"/>
                  </a:rPr>
                  <a:t>Do OA vuông góc với OB nên </a:t>
                </a:r>
                <a14:m>
                  <m:oMath xmlns:m="http://schemas.openxmlformats.org/officeDocument/2006/math">
                    <m:r>
                      <a:rPr lang="en-US" sz="2500" b="1" i="1" smtClean="0">
                        <a:latin typeface="Cambria Math"/>
                        <a:cs typeface="Arial" pitchFamily="34" charset="0"/>
                      </a:rPr>
                      <m:t>𝑶</m:t>
                    </m:r>
                    <m:r>
                      <a:rPr lang="en-US" sz="2500" b="1" i="1">
                        <a:latin typeface="Cambria Math"/>
                        <a:cs typeface="Arial" pitchFamily="34" charset="0"/>
                      </a:rPr>
                      <m:t>𝑨</m:t>
                    </m:r>
                    <m:r>
                      <a:rPr lang="en-US" sz="2500" b="1" i="1">
                        <a:latin typeface="Cambria Math"/>
                        <a:ea typeface="Cambria Math"/>
                        <a:cs typeface="Arial" pitchFamily="34" charset="0"/>
                      </a:rPr>
                      <m:t>⊥(</m:t>
                    </m:r>
                    <m:r>
                      <a:rPr lang="en-US" sz="2500" b="1" i="1" smtClean="0">
                        <a:latin typeface="Cambria Math"/>
                        <a:ea typeface="Cambria Math"/>
                        <a:cs typeface="Arial" pitchFamily="34" charset="0"/>
                      </a:rPr>
                      <m:t>𝑶</m:t>
                    </m:r>
                    <m:r>
                      <a:rPr lang="en-US" sz="2500" b="1" i="1">
                        <a:latin typeface="Cambria Math"/>
                        <a:ea typeface="Cambria Math"/>
                        <a:cs typeface="Arial" pitchFamily="34" charset="0"/>
                      </a:rPr>
                      <m:t>𝑩𝑪</m:t>
                    </m:r>
                    <m:r>
                      <a:rPr lang="en-US" sz="2500" b="1" i="1">
                        <a:latin typeface="Cambria Math"/>
                        <a:ea typeface="Cambria Math"/>
                        <a:cs typeface="Arial" pitchFamily="34" charset="0"/>
                      </a:rPr>
                      <m:t>)</m:t>
                    </m:r>
                  </m:oMath>
                </a14:m>
                <a:r>
                  <a:rPr lang="en-US" sz="2500" b="1" smtClean="0">
                    <a:latin typeface="Arial" pitchFamily="34" charset="0"/>
                    <a:cs typeface="Arial" pitchFamily="34" charset="0"/>
                  </a:rPr>
                  <a:t> </a:t>
                </a:r>
                <a:endParaRPr lang="en-US" sz="2500" b="1">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828214" y="2819400"/>
                <a:ext cx="7323598" cy="477054"/>
              </a:xfrm>
              <a:prstGeom prst="rect">
                <a:avLst/>
              </a:prstGeom>
              <a:blipFill rotWithShape="1">
                <a:blip r:embed="rId5"/>
                <a:stretch>
                  <a:fillRect l="-1415" t="-8974" b="-29487"/>
                </a:stretch>
              </a:blipFill>
            </p:spPr>
            <p:txBody>
              <a:bodyPr/>
              <a:lstStyle/>
              <a:p>
                <a:r>
                  <a:rPr lang="en-US">
                    <a:noFill/>
                  </a:rPr>
                  <a:t> </a:t>
                </a:r>
              </a:p>
            </p:txBody>
          </p:sp>
        </mc:Fallback>
      </mc:AlternateContent>
      <p:sp>
        <p:nvSpPr>
          <p:cNvPr id="25" name="TextBox 24"/>
          <p:cNvSpPr txBox="1"/>
          <p:nvPr/>
        </p:nvSpPr>
        <p:spPr>
          <a:xfrm>
            <a:off x="828214" y="3305200"/>
            <a:ext cx="6942598" cy="1246495"/>
          </a:xfrm>
          <a:prstGeom prst="rect">
            <a:avLst/>
          </a:prstGeom>
          <a:noFill/>
        </p:spPr>
        <p:txBody>
          <a:bodyPr wrap="square" rtlCol="0">
            <a:spAutoFit/>
          </a:bodyPr>
          <a:lstStyle/>
          <a:p>
            <a:pPr algn="just"/>
            <a:r>
              <a:rPr lang="en-US" sz="2500" b="1" smtClean="0">
                <a:latin typeface="Arial" pitchFamily="34" charset="0"/>
                <a:cs typeface="Arial" pitchFamily="34" charset="0"/>
              </a:rPr>
              <a:t>Mặt khác các mặt phẳng (OAB) , (OAC) chứa OA. </a:t>
            </a:r>
            <a:r>
              <a:rPr lang="en-US" sz="2500" b="1" smtClean="0">
                <a:latin typeface="Arial" pitchFamily="34" charset="0"/>
                <a:cs typeface="Arial" pitchFamily="34" charset="0"/>
              </a:rPr>
              <a:t>Do </a:t>
            </a:r>
            <a:r>
              <a:rPr lang="en-US" sz="2500" b="1" smtClean="0">
                <a:latin typeface="Arial" pitchFamily="34" charset="0"/>
                <a:cs typeface="Arial" pitchFamily="34" charset="0"/>
              </a:rPr>
              <a:t>đó chúng cùng vuông góc với mặt phẳng (OBC)</a:t>
            </a:r>
            <a:endParaRPr lang="en-US" sz="2500" b="1">
              <a:latin typeface="Arial" pitchFamily="34" charset="0"/>
              <a:cs typeface="Arial" pitchFamily="34" charset="0"/>
            </a:endParaRPr>
          </a:p>
        </p:txBody>
      </p:sp>
      <p:sp>
        <p:nvSpPr>
          <p:cNvPr id="21" name="AutoShape 4"/>
          <p:cNvSpPr>
            <a:spLocks noChangeArrowheads="1"/>
          </p:cNvSpPr>
          <p:nvPr/>
        </p:nvSpPr>
        <p:spPr bwMode="gray">
          <a:xfrm>
            <a:off x="447213" y="95249"/>
            <a:ext cx="5875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ĐIỂU KIỆN HAI MẶT PHẲNG VUÔNG GÓC </a:t>
            </a:r>
            <a:endParaRPr lang="vi-VN" sz="1900" b="1">
              <a:solidFill>
                <a:schemeClr val="bg1"/>
              </a:solidFill>
              <a:latin typeface="Arial" pitchFamily="34" charset="0"/>
              <a:cs typeface="Arial" pitchFamily="34" charset="0"/>
            </a:endParaRPr>
          </a:p>
        </p:txBody>
      </p:sp>
      <p:pic>
        <p:nvPicPr>
          <p:cNvPr id="57376" name="Picture 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9749" y="2228436"/>
            <a:ext cx="366712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376"/>
                                        </p:tgtEl>
                                        <p:attrNameLst>
                                          <p:attrName>style.visibility</p:attrName>
                                        </p:attrNameLst>
                                      </p:cBhvr>
                                      <p:to>
                                        <p:strVal val="visible"/>
                                      </p:to>
                                    </p:set>
                                    <p:animEffect transition="in" filter="wipe(left)">
                                      <p:cBhvr>
                                        <p:cTn id="7" dur="500"/>
                                        <p:tgtEl>
                                          <p:spTgt spid="573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801" y="259381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62000"/>
            <a:ext cx="11582400" cy="1749891"/>
            <a:chOff x="227012" y="762000"/>
            <a:chExt cx="11582400" cy="1749891"/>
          </a:xfrm>
        </p:grpSpPr>
        <p:sp>
          <p:nvSpPr>
            <p:cNvPr id="13" name="Rounded Rectangle 12"/>
            <p:cNvSpPr/>
            <p:nvPr/>
          </p:nvSpPr>
          <p:spPr>
            <a:xfrm>
              <a:off x="1979612" y="762000"/>
              <a:ext cx="9829800" cy="1749891"/>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1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762000"/>
              <a:ext cx="9448800" cy="172352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Trong HĐ1 của Bài 23, ta đã nhận ra rằng đường thẳng nối các bản lề của cửa phòng vuông góc với sàn nhà. Hãy giải thích vì sao trong quá trình đóng – mở, cánh cửa luôn vuông góc với sàn nhà</a:t>
              </a:r>
              <a:r>
                <a:rPr lang="vi-VN" sz="2600" b="1" smtClean="0">
                  <a:latin typeface="Arial" pitchFamily="34" charset="0"/>
                  <a:cs typeface="Arial" pitchFamily="34" charset="0"/>
                </a:rPr>
                <a:t>.</a:t>
              </a:r>
              <a:endParaRPr lang="vi-VN" sz="2600" b="1" i="1">
                <a:latin typeface="Arial" pitchFamily="34" charset="0"/>
                <a:cs typeface="Arial" pitchFamily="34" charset="0"/>
              </a:endParaRPr>
            </a:p>
          </p:txBody>
        </p:sp>
      </p:grpSp>
      <p:sp>
        <p:nvSpPr>
          <p:cNvPr id="11" name="TextBox 10"/>
          <p:cNvSpPr txBox="1"/>
          <p:nvPr/>
        </p:nvSpPr>
        <p:spPr>
          <a:xfrm>
            <a:off x="227012" y="3048000"/>
            <a:ext cx="8712139" cy="1785104"/>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Trong một phòng, mặt sàn và các mặt tường đều vuông góc với nhau. Khi cánh cửa được đóng lại, thì mặt cửa cũng vuông góc với cả mặt sàn và mặt tường, nên đường thẳng nối bán lề của cánh cửa và cạnh của phòng sẽ là đường thẳng vuông góc với sàn nhà</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25" name="AutoShape 4"/>
          <p:cNvSpPr>
            <a:spLocks noChangeArrowheads="1"/>
          </p:cNvSpPr>
          <p:nvPr/>
        </p:nvSpPr>
        <p:spPr bwMode="gray">
          <a:xfrm>
            <a:off x="447213" y="95249"/>
            <a:ext cx="5875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ĐIỂU KIỆN HAI MẶT PHẲNG VUÔNG GÓC </a:t>
            </a:r>
            <a:endParaRPr lang="vi-VN" sz="1900" b="1">
              <a:solidFill>
                <a:schemeClr val="bg1"/>
              </a:solidFill>
              <a:latin typeface="Arial" pitchFamily="34" charset="0"/>
              <a:cs typeface="Arial" pitchFamily="34" charset="0"/>
            </a:endParaRPr>
          </a:p>
        </p:txBody>
      </p:sp>
      <p:sp>
        <p:nvSpPr>
          <p:cNvPr id="26" name="TextBox 25"/>
          <p:cNvSpPr txBox="1"/>
          <p:nvPr/>
        </p:nvSpPr>
        <p:spPr>
          <a:xfrm>
            <a:off x="480952" y="4833104"/>
            <a:ext cx="8458199" cy="1785104"/>
          </a:xfrm>
          <a:prstGeom prst="rect">
            <a:avLst/>
          </a:prstGeom>
          <a:noFill/>
        </p:spPr>
        <p:txBody>
          <a:bodyPr wrap="square" rtlCol="0">
            <a:spAutoFit/>
          </a:bodyPr>
          <a:lstStyle/>
          <a:p>
            <a:pPr algn="just"/>
            <a:r>
              <a:rPr lang="vi-VN" sz="2200" b="1">
                <a:latin typeface="Arial" pitchFamily="34" charset="0"/>
                <a:cs typeface="Arial" pitchFamily="34" charset="0"/>
              </a:rPr>
              <a:t>Trong quá trình đóng - mở cánh cửa, bán lề của cánh cửa vẫn cố định với mặt tường, nên đường thẳng nối bán lề của cánh cửa và cạnh của phòng vẫn là đường thẳng vuông góc với sàn nhà. Từ đó suy ra, trong quá trình đóng - mở, cánh cửa luôn vuông góc với sàn nhà</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389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1012" y="2706687"/>
            <a:ext cx="2249487"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669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left)">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8942" y="32385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39749" y="3615749"/>
            <a:ext cx="2074926" cy="492443"/>
          </a:xfrm>
          <a:prstGeom prst="rect">
            <a:avLst/>
          </a:prstGeom>
          <a:noFill/>
        </p:spPr>
        <p:txBody>
          <a:bodyPr wrap="square" rtlCol="0">
            <a:spAutoFit/>
          </a:bodyPr>
          <a:lstStyle/>
          <a:p>
            <a:pPr algn="just"/>
            <a:r>
              <a:rPr lang="en-US" sz="2600" b="1" smtClean="0">
                <a:latin typeface="Arial" pitchFamily="34" charset="0"/>
                <a:cs typeface="Arial" pitchFamily="34" charset="0"/>
              </a:rPr>
              <a:t>a) Ta có : </a:t>
            </a:r>
            <a:endParaRPr lang="vi-VN" sz="2600" b="1" baseline="30000">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4059156482"/>
              </p:ext>
            </p:extLst>
          </p:nvPr>
        </p:nvGraphicFramePr>
        <p:xfrm>
          <a:off x="2131805" y="3520280"/>
          <a:ext cx="2239741" cy="1736471"/>
        </p:xfrm>
        <a:graphic>
          <a:graphicData uri="http://schemas.openxmlformats.org/presentationml/2006/ole">
            <mc:AlternateContent xmlns:mc="http://schemas.openxmlformats.org/markup-compatibility/2006">
              <mc:Choice xmlns:v="urn:schemas-microsoft-com:vml" Requires="v">
                <p:oleObj spid="_x0000_s37147" name="Equation" r:id="rId5" imgW="952200" imgH="736560" progId="Equation.DSMT4">
                  <p:embed/>
                </p:oleObj>
              </mc:Choice>
              <mc:Fallback>
                <p:oleObj name="Equation" r:id="rId5" imgW="952200" imgH="736560" progId="Equation.DSMT4">
                  <p:embed/>
                  <p:pic>
                    <p:nvPicPr>
                      <p:cNvPr id="0" name=""/>
                      <p:cNvPicPr>
                        <a:picLocks noChangeAspect="1" noChangeArrowheads="1"/>
                      </p:cNvPicPr>
                      <p:nvPr/>
                    </p:nvPicPr>
                    <p:blipFill>
                      <a:blip r:embed="rId6"/>
                      <a:srcRect/>
                      <a:stretch>
                        <a:fillRect/>
                      </a:stretch>
                    </p:blipFill>
                    <p:spPr bwMode="auto">
                      <a:xfrm>
                        <a:off x="2131805" y="3520280"/>
                        <a:ext cx="2239741" cy="173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
          <p:cNvGrpSpPr/>
          <p:nvPr/>
        </p:nvGrpSpPr>
        <p:grpSpPr>
          <a:xfrm>
            <a:off x="289088" y="761999"/>
            <a:ext cx="11558425" cy="2415303"/>
            <a:chOff x="289088" y="761999"/>
            <a:chExt cx="11558425" cy="2415303"/>
          </a:xfrm>
        </p:grpSpPr>
        <p:sp>
          <p:nvSpPr>
            <p:cNvPr id="17" name="Rounded Rectangle 16"/>
            <p:cNvSpPr/>
            <p:nvPr/>
          </p:nvSpPr>
          <p:spPr>
            <a:xfrm>
              <a:off x="289088" y="761999"/>
              <a:ext cx="11558425" cy="2415303"/>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838200"/>
              <a:ext cx="11239500" cy="2339102"/>
            </a:xfrm>
            <a:prstGeom prst="rect">
              <a:avLst/>
            </a:prstGeom>
            <a:noFill/>
          </p:spPr>
          <p:txBody>
            <a:bodyPr wrap="square" rtlCol="0">
              <a:spAutoFit/>
            </a:bodyPr>
            <a:lstStyle/>
            <a:p>
              <a:r>
                <a:rPr lang="en-US" sz="2600" b="1" smtClean="0">
                  <a:latin typeface="Arial" pitchFamily="34" charset="0"/>
                  <a:cs typeface="Arial" pitchFamily="34" charset="0"/>
                </a:rPr>
                <a:t>	  </a:t>
              </a:r>
              <a:r>
                <a:rPr lang="vi-VN" b="1">
                  <a:latin typeface="Arial" pitchFamily="34" charset="0"/>
                  <a:cs typeface="Arial" pitchFamily="34" charset="0"/>
                </a:rPr>
                <a:t>Cho hai mặt phẳng (P) và (Q) vuông góc với nhau. Kẻ đường thẳng a thuộc (P) và vuông góc với giao tuyến </a:t>
              </a:r>
              <a:r>
                <a:rPr lang="el-GR" b="1" smtClean="0">
                  <a:latin typeface="Arial" pitchFamily="34" charset="0"/>
                  <a:cs typeface="Arial" pitchFamily="34" charset="0"/>
                </a:rPr>
                <a:t>Δ</a:t>
              </a:r>
              <a:r>
                <a:rPr lang="en-US" b="1" smtClean="0">
                  <a:latin typeface="Arial" pitchFamily="34" charset="0"/>
                  <a:cs typeface="Arial" pitchFamily="34" charset="0"/>
                </a:rPr>
                <a:t> </a:t>
              </a:r>
              <a:r>
                <a:rPr lang="vi-VN" b="1" smtClean="0">
                  <a:latin typeface="Arial" pitchFamily="34" charset="0"/>
                  <a:cs typeface="Arial" pitchFamily="34" charset="0"/>
                </a:rPr>
                <a:t>của </a:t>
              </a:r>
              <a:r>
                <a:rPr lang="vi-VN" b="1">
                  <a:latin typeface="Arial" pitchFamily="34" charset="0"/>
                  <a:cs typeface="Arial" pitchFamily="34" charset="0"/>
                </a:rPr>
                <a:t>(P) và (Q). Gọi O là giao điểm của a và </a:t>
              </a:r>
              <a:r>
                <a:rPr lang="el-GR" b="1" smtClean="0">
                  <a:latin typeface="Arial" pitchFamily="34" charset="0"/>
                  <a:cs typeface="Arial" pitchFamily="34" charset="0"/>
                </a:rPr>
                <a:t>Δ. </a:t>
              </a:r>
              <a:r>
                <a:rPr lang="vi-VN" b="1">
                  <a:latin typeface="Arial" pitchFamily="34" charset="0"/>
                  <a:cs typeface="Arial" pitchFamily="34" charset="0"/>
                </a:rPr>
                <a:t>Trong mặt phẳng (Q), gọi b là đường thẳng vuông góc với </a:t>
              </a:r>
              <a:r>
                <a:rPr lang="el-GR" b="1" smtClean="0">
                  <a:latin typeface="Arial" pitchFamily="34" charset="0"/>
                  <a:cs typeface="Arial" pitchFamily="34" charset="0"/>
                </a:rPr>
                <a:t>Δ</a:t>
              </a:r>
              <a:r>
                <a:rPr lang="en-US" b="1" smtClean="0">
                  <a:latin typeface="Arial" pitchFamily="34" charset="0"/>
                  <a:cs typeface="Arial" pitchFamily="34" charset="0"/>
                </a:rPr>
                <a:t> </a:t>
              </a:r>
              <a:r>
                <a:rPr lang="vi-VN" b="1" smtClean="0">
                  <a:latin typeface="Arial" pitchFamily="34" charset="0"/>
                  <a:cs typeface="Arial" pitchFamily="34" charset="0"/>
                </a:rPr>
                <a:t>tại </a:t>
              </a:r>
              <a:r>
                <a:rPr lang="vi-VN" b="1">
                  <a:latin typeface="Arial" pitchFamily="34" charset="0"/>
                  <a:cs typeface="Arial" pitchFamily="34" charset="0"/>
                </a:rPr>
                <a:t>O</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pt-BR" b="1" smtClean="0">
                  <a:latin typeface="Arial" pitchFamily="34" charset="0"/>
                  <a:cs typeface="Arial" pitchFamily="34" charset="0"/>
                </a:rPr>
                <a:t>Tính </a:t>
              </a:r>
              <a:r>
                <a:rPr lang="pt-BR" b="1">
                  <a:latin typeface="Arial" pitchFamily="34" charset="0"/>
                  <a:cs typeface="Arial" pitchFamily="34" charset="0"/>
                </a:rPr>
                <a:t>góc giữa a và b</a:t>
              </a:r>
              <a:r>
                <a:rPr lang="pt-BR" b="1" smtClean="0">
                  <a:latin typeface="Arial" pitchFamily="34" charset="0"/>
                  <a:cs typeface="Arial" pitchFamily="34" charset="0"/>
                </a:rPr>
                <a:t>.</a:t>
              </a:r>
            </a:p>
            <a:p>
              <a:pPr marL="457200" indent="-457200">
                <a:buAutoNum type="alphaLcParenR"/>
              </a:pPr>
              <a:r>
                <a:rPr lang="vi-VN" b="1">
                  <a:latin typeface="Arial" pitchFamily="34" charset="0"/>
                  <a:cs typeface="Arial" pitchFamily="34" charset="0"/>
                </a:rPr>
                <a:t>Tìm mỗi quan hệ giữa a và (Q</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3686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r="18820" b="27119"/>
            <a:stretch/>
          </p:blipFill>
          <p:spPr bwMode="auto">
            <a:xfrm>
              <a:off x="426575" y="761999"/>
              <a:ext cx="1524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AutoShape 4"/>
          <p:cNvSpPr>
            <a:spLocks noChangeArrowheads="1"/>
          </p:cNvSpPr>
          <p:nvPr/>
        </p:nvSpPr>
        <p:spPr bwMode="gray">
          <a:xfrm>
            <a:off x="447213" y="95249"/>
            <a:ext cx="6128273"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TÍNH CHẤT HAI MẶT PHẲNG VUÔNG GÓC .</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8094662" y="3328571"/>
            <a:ext cx="3562350" cy="2843629"/>
            <a:chOff x="8151812" y="3328571"/>
            <a:chExt cx="3562350" cy="2843629"/>
          </a:xfrm>
        </p:grpSpPr>
        <p:sp>
          <p:nvSpPr>
            <p:cNvPr id="12" name="TextBox 11"/>
            <p:cNvSpPr txBox="1"/>
            <p:nvPr/>
          </p:nvSpPr>
          <p:spPr>
            <a:xfrm>
              <a:off x="9599612" y="5833646"/>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7.48</a:t>
              </a:r>
              <a:endParaRPr lang="en-US" sz="1600" b="1">
                <a:solidFill>
                  <a:schemeClr val="accent6">
                    <a:lumMod val="75000"/>
                  </a:schemeClr>
                </a:solidFill>
                <a:latin typeface="Arial" pitchFamily="34" charset="0"/>
                <a:cs typeface="Arial" pitchFamily="34" charset="0"/>
              </a:endParaRPr>
            </a:p>
          </p:txBody>
        </p:sp>
        <p:pic>
          <p:nvPicPr>
            <p:cNvPr id="36924" name="Picture 6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1812" y="3328571"/>
              <a:ext cx="35623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0" name="Object 19"/>
          <p:cNvGraphicFramePr>
            <a:graphicFrameLocks noChangeAspect="1"/>
          </p:cNvGraphicFramePr>
          <p:nvPr>
            <p:extLst>
              <p:ext uri="{D42A27DB-BD31-4B8C-83A1-F6EECF244321}">
                <p14:modId xmlns:p14="http://schemas.microsoft.com/office/powerpoint/2010/main" val="2250645433"/>
              </p:ext>
            </p:extLst>
          </p:nvPr>
        </p:nvGraphicFramePr>
        <p:xfrm>
          <a:off x="4203064" y="4144315"/>
          <a:ext cx="2958148" cy="478298"/>
        </p:xfrm>
        <a:graphic>
          <a:graphicData uri="http://schemas.openxmlformats.org/presentationml/2006/ole">
            <mc:AlternateContent xmlns:mc="http://schemas.openxmlformats.org/markup-compatibility/2006">
              <mc:Choice xmlns:v="urn:schemas-microsoft-com:vml" Requires="v">
                <p:oleObj spid="_x0000_s37148" name="Equation" r:id="rId9" imgW="1257120" imgH="203040" progId="Equation.DSMT4">
                  <p:embed/>
                </p:oleObj>
              </mc:Choice>
              <mc:Fallback>
                <p:oleObj name="Equation" r:id="rId9" imgW="1257120" imgH="203040" progId="Equation.DSMT4">
                  <p:embed/>
                  <p:pic>
                    <p:nvPicPr>
                      <p:cNvPr id="0" name=""/>
                      <p:cNvPicPr>
                        <a:picLocks noChangeAspect="1" noChangeArrowheads="1"/>
                      </p:cNvPicPr>
                      <p:nvPr/>
                    </p:nvPicPr>
                    <p:blipFill>
                      <a:blip r:embed="rId10"/>
                      <a:srcRect/>
                      <a:stretch>
                        <a:fillRect/>
                      </a:stretch>
                    </p:blipFill>
                    <p:spPr bwMode="auto">
                      <a:xfrm>
                        <a:off x="4203064" y="4144315"/>
                        <a:ext cx="2958148" cy="47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20679420"/>
              </p:ext>
            </p:extLst>
          </p:nvPr>
        </p:nvGraphicFramePr>
        <p:xfrm>
          <a:off x="760412" y="5300662"/>
          <a:ext cx="6332538" cy="566738"/>
        </p:xfrm>
        <a:graphic>
          <a:graphicData uri="http://schemas.openxmlformats.org/presentationml/2006/ole">
            <mc:AlternateContent xmlns:mc="http://schemas.openxmlformats.org/markup-compatibility/2006">
              <mc:Choice xmlns:v="urn:schemas-microsoft-com:vml" Requires="v">
                <p:oleObj spid="_x0000_s37149" name="Equation" r:id="rId11" imgW="2692080" imgH="241200" progId="Equation.DSMT4">
                  <p:embed/>
                </p:oleObj>
              </mc:Choice>
              <mc:Fallback>
                <p:oleObj name="Equation" r:id="rId11" imgW="2692080" imgH="241200" progId="Equation.DSMT4">
                  <p:embed/>
                  <p:pic>
                    <p:nvPicPr>
                      <p:cNvPr id="0" name=""/>
                      <p:cNvPicPr>
                        <a:picLocks noChangeAspect="1" noChangeArrowheads="1"/>
                      </p:cNvPicPr>
                      <p:nvPr/>
                    </p:nvPicPr>
                    <p:blipFill>
                      <a:blip r:embed="rId12"/>
                      <a:srcRect/>
                      <a:stretch>
                        <a:fillRect/>
                      </a:stretch>
                    </p:blipFill>
                    <p:spPr bwMode="auto">
                      <a:xfrm>
                        <a:off x="760412" y="5300662"/>
                        <a:ext cx="63325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655679597"/>
              </p:ext>
            </p:extLst>
          </p:nvPr>
        </p:nvGraphicFramePr>
        <p:xfrm>
          <a:off x="2132012" y="6002923"/>
          <a:ext cx="5526087" cy="566737"/>
        </p:xfrm>
        <a:graphic>
          <a:graphicData uri="http://schemas.openxmlformats.org/presentationml/2006/ole">
            <mc:AlternateContent xmlns:mc="http://schemas.openxmlformats.org/markup-compatibility/2006">
              <mc:Choice xmlns:v="urn:schemas-microsoft-com:vml" Requires="v">
                <p:oleObj spid="_x0000_s37150" name="Equation" r:id="rId13" imgW="2349360" imgH="241200" progId="Equation.DSMT4">
                  <p:embed/>
                </p:oleObj>
              </mc:Choice>
              <mc:Fallback>
                <p:oleObj name="Equation" r:id="rId13" imgW="2349360" imgH="241200" progId="Equation.DSMT4">
                  <p:embed/>
                  <p:pic>
                    <p:nvPicPr>
                      <p:cNvPr id="0" name=""/>
                      <p:cNvPicPr>
                        <a:picLocks noChangeAspect="1" noChangeArrowheads="1"/>
                      </p:cNvPicPr>
                      <p:nvPr/>
                    </p:nvPicPr>
                    <p:blipFill>
                      <a:blip r:embed="rId14"/>
                      <a:srcRect/>
                      <a:stretch>
                        <a:fillRect/>
                      </a:stretch>
                    </p:blipFill>
                    <p:spPr bwMode="auto">
                      <a:xfrm>
                        <a:off x="2132012" y="6002923"/>
                        <a:ext cx="552608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501649" y="6043940"/>
            <a:ext cx="2074926" cy="492443"/>
          </a:xfrm>
          <a:prstGeom prst="rect">
            <a:avLst/>
          </a:prstGeom>
          <a:noFill/>
        </p:spPr>
        <p:txBody>
          <a:bodyPr wrap="square" rtlCol="0">
            <a:spAutoFit/>
          </a:bodyPr>
          <a:lstStyle/>
          <a:p>
            <a:pPr algn="just"/>
            <a:r>
              <a:rPr lang="en-US" sz="2600" b="1" smtClean="0">
                <a:latin typeface="Arial" pitchFamily="34" charset="0"/>
                <a:cs typeface="Arial" pitchFamily="34" charset="0"/>
              </a:rPr>
              <a:t>b) Ta có : </a:t>
            </a:r>
            <a:endParaRPr lang="vi-VN" sz="2600" b="1" baseline="30000">
              <a:latin typeface="Arial" pitchFamily="34" charset="0"/>
              <a:cs typeface="Arial" pitchFamily="34" charset="0"/>
            </a:endParaRPr>
          </a:p>
        </p:txBody>
      </p:sp>
    </p:spTree>
    <p:extLst>
      <p:ext uri="{BB962C8B-B14F-4D97-AF65-F5344CB8AC3E}">
        <p14:creationId xmlns:p14="http://schemas.microsoft.com/office/powerpoint/2010/main" val="1143573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9411" y="714375"/>
            <a:ext cx="11207251" cy="1820316"/>
            <a:chOff x="379411" y="836861"/>
            <a:chExt cx="11207251" cy="1820316"/>
          </a:xfrm>
        </p:grpSpPr>
        <p:sp>
          <p:nvSpPr>
            <p:cNvPr id="21" name="Rounded Rectangle 20"/>
            <p:cNvSpPr/>
            <p:nvPr/>
          </p:nvSpPr>
          <p:spPr>
            <a:xfrm>
              <a:off x="379411" y="836861"/>
              <a:ext cx="11125201" cy="1724025"/>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4" y="1039624"/>
              <a:ext cx="9920188" cy="1292662"/>
            </a:xfrm>
            <a:prstGeom prst="rect">
              <a:avLst/>
            </a:prstGeom>
            <a:noFill/>
          </p:spPr>
          <p:txBody>
            <a:bodyPr wrap="square" rtlCol="0">
              <a:spAutoFit/>
            </a:bodyPr>
            <a:lstStyle/>
            <a:p>
              <a:pPr marL="457200" indent="-457200">
                <a:buFont typeface="Wingdings" pitchFamily="2" charset="2"/>
                <a:buChar char="v"/>
              </a:pPr>
              <a:r>
                <a:rPr lang="en-US" sz="2600" b="1" smtClean="0">
                  <a:latin typeface="Arial" pitchFamily="34" charset="0"/>
                  <a:cs typeface="Arial" pitchFamily="34" charset="0"/>
                </a:rPr>
                <a:t>Với hai mặt phẳng vuông góc với nhau, bất kì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nào nằm trong mặt phẳng này mà vuông góc với giao tuyến thì cũng vuông góc với mặt phẳng kia</a:t>
              </a:r>
              <a:endParaRPr lang="vi-VN" sz="2600"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61612" y="1341686"/>
              <a:ext cx="1225050" cy="1315491"/>
            </a:xfrm>
            <a:prstGeom prst="rect">
              <a:avLst/>
            </a:prstGeom>
          </p:spPr>
        </p:pic>
      </p:grpSp>
      <p:sp>
        <p:nvSpPr>
          <p:cNvPr id="11" name="AutoShape 4"/>
          <p:cNvSpPr>
            <a:spLocks noChangeArrowheads="1"/>
          </p:cNvSpPr>
          <p:nvPr/>
        </p:nvSpPr>
        <p:spPr bwMode="gray">
          <a:xfrm>
            <a:off x="447213" y="95249"/>
            <a:ext cx="6128273"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TÍNH CHẤT HAI MẶT PHẲNG VUÔNG GÓC .</a:t>
            </a:r>
            <a:endParaRPr lang="vi-VN" sz="1900" b="1">
              <a:solidFill>
                <a:schemeClr val="bg1"/>
              </a:solidFill>
              <a:latin typeface="Arial" pitchFamily="34" charset="0"/>
              <a:cs typeface="Arial" pitchFamily="34" charset="0"/>
            </a:endParaRPr>
          </a:p>
        </p:txBody>
      </p:sp>
      <p:grpSp>
        <p:nvGrpSpPr>
          <p:cNvPr id="14" name="Group 13"/>
          <p:cNvGrpSpPr/>
          <p:nvPr/>
        </p:nvGrpSpPr>
        <p:grpSpPr>
          <a:xfrm>
            <a:off x="3772743" y="2534691"/>
            <a:ext cx="3562350" cy="2843629"/>
            <a:chOff x="8151812" y="3328571"/>
            <a:chExt cx="3562350" cy="2843629"/>
          </a:xfrm>
        </p:grpSpPr>
        <p:sp>
          <p:nvSpPr>
            <p:cNvPr id="15" name="TextBox 14"/>
            <p:cNvSpPr txBox="1"/>
            <p:nvPr/>
          </p:nvSpPr>
          <p:spPr>
            <a:xfrm>
              <a:off x="9599612" y="5833646"/>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7.48</a:t>
              </a:r>
              <a:endParaRPr lang="en-US" sz="1600" b="1">
                <a:solidFill>
                  <a:schemeClr val="accent6">
                    <a:lumMod val="75000"/>
                  </a:schemeClr>
                </a:solidFill>
                <a:latin typeface="Arial" pitchFamily="34" charset="0"/>
                <a:cs typeface="Arial" pitchFamily="34" charset="0"/>
              </a:endParaRPr>
            </a:p>
          </p:txBody>
        </p:sp>
        <p:pic>
          <p:nvPicPr>
            <p:cNvPr id="16" name="Picture 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1812" y="3328571"/>
              <a:ext cx="35623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447213" y="5791200"/>
            <a:ext cx="11514599" cy="861774"/>
          </a:xfrm>
          <a:prstGeom prst="rect">
            <a:avLst/>
          </a:prstGeom>
          <a:solidFill>
            <a:schemeClr val="accent1">
              <a:lumMod val="20000"/>
              <a:lumOff val="80000"/>
            </a:schemeClr>
          </a:solidFill>
        </p:spPr>
        <p:txBody>
          <a:bodyPr wrap="square" rtlCol="0">
            <a:spAutoFit/>
          </a:bodyPr>
          <a:lstStyle/>
          <a:p>
            <a:pPr algn="just"/>
            <a:r>
              <a:rPr lang="en-US" b="1" smtClean="0">
                <a:latin typeface="Arial" pitchFamily="34" charset="0"/>
                <a:cs typeface="Arial" pitchFamily="34" charset="0"/>
              </a:rPr>
              <a:t>Cho 2 mặt phẳng (P) và (Q) vuông góc với nhau. Mỗi </a:t>
            </a:r>
            <a:r>
              <a:rPr lang="vi-VN" b="1" smtClean="0">
                <a:latin typeface="Arial" pitchFamily="34" charset="0"/>
                <a:cs typeface="Arial" pitchFamily="34" charset="0"/>
              </a:rPr>
              <a:t>đường thẳng</a:t>
            </a:r>
            <a:r>
              <a:rPr lang="en-US" b="1" smtClean="0">
                <a:latin typeface="Arial" pitchFamily="34" charset="0"/>
                <a:cs typeface="Arial" pitchFamily="34" charset="0"/>
              </a:rPr>
              <a:t> qua điểm O thuộc (P) và vuông góc với (Q) thì </a:t>
            </a:r>
            <a:r>
              <a:rPr lang="vi-VN" b="1" smtClean="0">
                <a:latin typeface="Arial" pitchFamily="34" charset="0"/>
                <a:cs typeface="Arial" pitchFamily="34" charset="0"/>
              </a:rPr>
              <a:t>đường thẳng</a:t>
            </a:r>
            <a:r>
              <a:rPr lang="en-US" b="1" smtClean="0">
                <a:latin typeface="Arial" pitchFamily="34" charset="0"/>
                <a:cs typeface="Arial" pitchFamily="34" charset="0"/>
              </a:rPr>
              <a:t> đó thuộc mặt phẳng (P)</a:t>
            </a:r>
            <a:endParaRPr lang="vi-VN" b="1">
              <a:latin typeface="Arial" pitchFamily="34" charset="0"/>
              <a:cs typeface="Arial" pitchFamily="34" charset="0"/>
            </a:endParaRPr>
          </a:p>
        </p:txBody>
      </p:sp>
      <p:sp>
        <p:nvSpPr>
          <p:cNvPr id="12" name="Rectangle 11"/>
          <p:cNvSpPr/>
          <p:nvPr/>
        </p:nvSpPr>
        <p:spPr>
          <a:xfrm>
            <a:off x="573186" y="5209043"/>
            <a:ext cx="1524000" cy="457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itchFamily="34" charset="0"/>
                <a:cs typeface="Arial" pitchFamily="34" charset="0"/>
              </a:rPr>
              <a:t>Nhận xét</a:t>
            </a:r>
            <a:endParaRPr lang="en-US" sz="2000" b="1">
              <a:latin typeface="Arial" pitchFamily="34" charset="0"/>
              <a:cs typeface="Arial" pitchFamily="34" charset="0"/>
            </a:endParaRPr>
          </a:p>
        </p:txBody>
      </p:sp>
    </p:spTree>
    <p:extLst>
      <p:ext uri="{BB962C8B-B14F-4D97-AF65-F5344CB8AC3E}">
        <p14:creationId xmlns:p14="http://schemas.microsoft.com/office/powerpoint/2010/main" val="26531889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6612" y="331313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89088" y="3615749"/>
            <a:ext cx="8091324" cy="1154162"/>
          </a:xfrm>
          <a:prstGeom prst="rect">
            <a:avLst/>
          </a:prstGeom>
          <a:noFill/>
        </p:spPr>
        <p:txBody>
          <a:bodyPr wrap="square" rtlCol="0">
            <a:spAutoFit/>
          </a:bodyPr>
          <a:lstStyle/>
          <a:p>
            <a:pPr algn="just"/>
            <a:r>
              <a:rPr lang="vi-VN" sz="2300" b="1">
                <a:latin typeface="Arial" pitchFamily="34" charset="0"/>
                <a:cs typeface="Arial" pitchFamily="34" charset="0"/>
              </a:rPr>
              <a:t>a) Vì O là một điểm thuộc a là giao tuyến của hai mặt phẳng (P), (Q) và a' là đường thẳng qua O và vuông góc với (R</a:t>
            </a:r>
            <a:r>
              <a:rPr lang="vi-VN" sz="2300" b="1" smtClean="0">
                <a:latin typeface="Arial" pitchFamily="34" charset="0"/>
                <a:cs typeface="Arial" pitchFamily="34" charset="0"/>
              </a:rPr>
              <a:t>).</a:t>
            </a:r>
            <a:r>
              <a:rPr lang="en-US" sz="2300" b="1">
                <a:latin typeface="Arial" pitchFamily="34" charset="0"/>
                <a:cs typeface="Arial" pitchFamily="34" charset="0"/>
              </a:rPr>
              <a:t> Như </a:t>
            </a:r>
            <a:r>
              <a:rPr lang="en-US" sz="2300" b="1" smtClean="0">
                <a:latin typeface="Arial" pitchFamily="34" charset="0"/>
                <a:cs typeface="Arial" pitchFamily="34" charset="0"/>
              </a:rPr>
              <a:t>vậy a</a:t>
            </a:r>
            <a:r>
              <a:rPr lang="en-US" sz="2300" b="1">
                <a:latin typeface="Arial" pitchFamily="34" charset="0"/>
                <a:cs typeface="Arial" pitchFamily="34" charset="0"/>
              </a:rPr>
              <a:t>' có nằm trong các mặt phẳng (P), (Q</a:t>
            </a:r>
            <a:r>
              <a:rPr lang="en-US" sz="2300" b="1" smtClean="0">
                <a:latin typeface="Arial" pitchFamily="34" charset="0"/>
                <a:cs typeface="Arial" pitchFamily="34" charset="0"/>
              </a:rPr>
              <a:t>).</a:t>
            </a:r>
            <a:endParaRPr lang="en-US" sz="2300" b="1">
              <a:latin typeface="Arial" pitchFamily="34" charset="0"/>
              <a:cs typeface="Arial" pitchFamily="34" charset="0"/>
            </a:endParaRPr>
          </a:p>
        </p:txBody>
      </p:sp>
      <p:sp>
        <p:nvSpPr>
          <p:cNvPr id="13" name="AutoShape 4"/>
          <p:cNvSpPr>
            <a:spLocks noChangeArrowheads="1"/>
          </p:cNvSpPr>
          <p:nvPr/>
        </p:nvSpPr>
        <p:spPr bwMode="gray">
          <a:xfrm>
            <a:off x="447213" y="95249"/>
            <a:ext cx="6128273"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TÍNH CHẤT HAI MẶT PHẲNG VUÔNG GÓC .</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289088" y="714374"/>
            <a:ext cx="11558425" cy="2415303"/>
            <a:chOff x="289088" y="761999"/>
            <a:chExt cx="11558425" cy="2415303"/>
          </a:xfrm>
        </p:grpSpPr>
        <p:sp>
          <p:nvSpPr>
            <p:cNvPr id="17" name="Rounded Rectangle 16"/>
            <p:cNvSpPr/>
            <p:nvPr/>
          </p:nvSpPr>
          <p:spPr>
            <a:xfrm>
              <a:off x="289088" y="761999"/>
              <a:ext cx="11558425" cy="2415303"/>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838200"/>
              <a:ext cx="11239500" cy="2339102"/>
            </a:xfrm>
            <a:prstGeom prst="rect">
              <a:avLst/>
            </a:prstGeom>
            <a:noFill/>
          </p:spPr>
          <p:txBody>
            <a:bodyPr wrap="square" rtlCol="0">
              <a:spAutoFit/>
            </a:bodyPr>
            <a:lstStyle/>
            <a:p>
              <a:r>
                <a:rPr lang="en-US" sz="2600" b="1" smtClean="0">
                  <a:latin typeface="Arial" pitchFamily="34" charset="0"/>
                  <a:cs typeface="Arial" pitchFamily="34" charset="0"/>
                </a:rPr>
                <a:t>	  </a:t>
              </a:r>
              <a:r>
                <a:rPr lang="vi-VN" b="1">
                  <a:latin typeface="Arial" pitchFamily="34" charset="0"/>
                  <a:cs typeface="Arial" pitchFamily="34" charset="0"/>
                </a:rPr>
                <a:t>Cho hai mặt phẳng (P) và (Q) cắt nhau theo giao tuyến a và cùng vuông góc với mặt phẳng (R). Gọi O là một điểm thuộc a và a' là đường thẳng qua O và vuông góc với (R</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Hỏi </a:t>
              </a:r>
              <a:r>
                <a:rPr lang="vi-VN" b="1">
                  <a:latin typeface="Arial" pitchFamily="34" charset="0"/>
                  <a:cs typeface="Arial" pitchFamily="34" charset="0"/>
                </a:rPr>
                <a:t>a' có nằm trong các mặt phẳng (P), (Q) hay không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Tìm mối quan hệ giữa a và a</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Tìm mối quan hệ giữa a và (R</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288" y="808831"/>
              <a:ext cx="1614324"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p:cNvGrpSpPr/>
          <p:nvPr/>
        </p:nvGrpSpPr>
        <p:grpSpPr>
          <a:xfrm>
            <a:off x="8380412" y="3276600"/>
            <a:ext cx="3562350" cy="2667000"/>
            <a:chOff x="8161337" y="3390900"/>
            <a:chExt cx="3562350" cy="2667000"/>
          </a:xfrm>
        </p:grpSpPr>
        <p:sp>
          <p:nvSpPr>
            <p:cNvPr id="12" name="TextBox 11"/>
            <p:cNvSpPr txBox="1"/>
            <p:nvPr/>
          </p:nvSpPr>
          <p:spPr>
            <a:xfrm>
              <a:off x="9294812" y="5719346"/>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7.49</a:t>
              </a:r>
              <a:endParaRPr lang="en-US" sz="1600" b="1">
                <a:solidFill>
                  <a:schemeClr val="accent6">
                    <a:lumMod val="75000"/>
                  </a:schemeClr>
                </a:solidFill>
                <a:latin typeface="Arial" pitchFamily="34" charset="0"/>
                <a:cs typeface="Arial" pitchFamily="34" charset="0"/>
              </a:endParaRPr>
            </a:p>
          </p:txBody>
        </p:sp>
        <p:pic>
          <p:nvPicPr>
            <p:cNvPr id="4096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1337" y="3390900"/>
              <a:ext cx="35623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24"/>
          <p:cNvSpPr txBox="1"/>
          <p:nvPr/>
        </p:nvSpPr>
        <p:spPr>
          <a:xfrm>
            <a:off x="289088" y="4823237"/>
            <a:ext cx="8091324" cy="1154162"/>
          </a:xfrm>
          <a:prstGeom prst="rect">
            <a:avLst/>
          </a:prstGeom>
          <a:noFill/>
        </p:spPr>
        <p:txBody>
          <a:bodyPr wrap="square" rtlCol="0">
            <a:spAutoFit/>
          </a:bodyPr>
          <a:lstStyle/>
          <a:p>
            <a:pPr algn="just"/>
            <a:r>
              <a:rPr lang="vi-VN" sz="2300" b="1">
                <a:latin typeface="Arial" pitchFamily="34" charset="0"/>
                <a:cs typeface="Arial" pitchFamily="34" charset="0"/>
              </a:rPr>
              <a:t>b) Vì a' có nằm trong các mặt phẳng (P), (Q) nên a’ là giao tuyến của hai mặt phẳng (P), (Q) do đó a trùng a' (do a cũng là giao tuyến của hai mặt phẳng (P), (Q</a:t>
            </a:r>
            <a:r>
              <a:rPr lang="vi-VN" sz="2300" b="1" smtClean="0">
                <a:latin typeface="Arial" pitchFamily="34" charset="0"/>
                <a:cs typeface="Arial" pitchFamily="34" charset="0"/>
              </a:rPr>
              <a:t>)).</a:t>
            </a:r>
            <a:endParaRPr lang="vi-VN" sz="2300" b="1">
              <a:latin typeface="Arial" pitchFamily="34" charset="0"/>
              <a:cs typeface="Arial" pitchFamily="34" charset="0"/>
            </a:endParaRPr>
          </a:p>
        </p:txBody>
      </p:sp>
      <p:sp>
        <p:nvSpPr>
          <p:cNvPr id="26" name="TextBox 25"/>
          <p:cNvSpPr txBox="1"/>
          <p:nvPr/>
        </p:nvSpPr>
        <p:spPr>
          <a:xfrm>
            <a:off x="289088" y="6030724"/>
            <a:ext cx="8853324" cy="446276"/>
          </a:xfrm>
          <a:prstGeom prst="rect">
            <a:avLst/>
          </a:prstGeom>
          <a:noFill/>
        </p:spPr>
        <p:txBody>
          <a:bodyPr wrap="square" rtlCol="0">
            <a:spAutoFit/>
          </a:bodyPr>
          <a:lstStyle/>
          <a:p>
            <a:pPr algn="just"/>
            <a:r>
              <a:rPr lang="pt-BR" sz="2300" b="1">
                <a:latin typeface="Arial" pitchFamily="34" charset="0"/>
                <a:cs typeface="Arial" pitchFamily="34" charset="0"/>
              </a:rPr>
              <a:t>c) a vuông góc với (R) do a trùng a’ và a’ vuông góc với (R</a:t>
            </a:r>
            <a:r>
              <a:rPr lang="pt-BR" sz="2300" b="1" smtClean="0">
                <a:latin typeface="Arial" pitchFamily="34" charset="0"/>
                <a:cs typeface="Arial" pitchFamily="34" charset="0"/>
              </a:rPr>
              <a:t>).</a:t>
            </a:r>
            <a:endParaRPr lang="pt-BR" sz="2300" b="1">
              <a:latin typeface="Arial" pitchFamily="34" charset="0"/>
              <a:cs typeface="Arial" pitchFamily="34" charset="0"/>
            </a:endParaRPr>
          </a:p>
        </p:txBody>
      </p:sp>
    </p:spTree>
    <p:extLst>
      <p:ext uri="{BB962C8B-B14F-4D97-AF65-F5344CB8AC3E}">
        <p14:creationId xmlns:p14="http://schemas.microsoft.com/office/powerpoint/2010/main" val="32378091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9411" y="714375"/>
            <a:ext cx="11207251" cy="1820316"/>
            <a:chOff x="379411" y="836861"/>
            <a:chExt cx="11207251" cy="1820316"/>
          </a:xfrm>
        </p:grpSpPr>
        <p:sp>
          <p:nvSpPr>
            <p:cNvPr id="21" name="Rounded Rectangle 20"/>
            <p:cNvSpPr/>
            <p:nvPr/>
          </p:nvSpPr>
          <p:spPr>
            <a:xfrm>
              <a:off x="379411" y="836861"/>
              <a:ext cx="11125201" cy="1724025"/>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4" y="1039624"/>
              <a:ext cx="9920188" cy="1292662"/>
            </a:xfrm>
            <a:prstGeom prst="rect">
              <a:avLst/>
            </a:prstGeom>
            <a:noFill/>
          </p:spPr>
          <p:txBody>
            <a:bodyPr wrap="square" rtlCol="0">
              <a:spAutoFit/>
            </a:bodyPr>
            <a:lstStyle/>
            <a:p>
              <a:pPr marL="457200" indent="-457200">
                <a:buFont typeface="Wingdings" pitchFamily="2" charset="2"/>
                <a:buChar char="v"/>
              </a:pPr>
              <a:r>
                <a:rPr lang="en-US" sz="2600" b="1" smtClean="0">
                  <a:latin typeface="Arial" pitchFamily="34" charset="0"/>
                  <a:cs typeface="Arial" pitchFamily="34" charset="0"/>
                </a:rPr>
                <a:t>Nếu hai mặt phẳng cắt nhau và cùng vuông góc với một mặt phẳng thứ ba thì giao tuyến của chúng vuông góc với mặt phẳng thứ ba đó.</a:t>
              </a:r>
              <a:endParaRPr lang="vi-VN" sz="26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361612" y="1341686"/>
              <a:ext cx="1225050" cy="1315491"/>
            </a:xfrm>
            <a:prstGeom prst="rect">
              <a:avLst/>
            </a:prstGeom>
          </p:spPr>
        </p:pic>
      </p:grpSp>
      <p:sp>
        <p:nvSpPr>
          <p:cNvPr id="11" name="AutoShape 4"/>
          <p:cNvSpPr>
            <a:spLocks noChangeArrowheads="1"/>
          </p:cNvSpPr>
          <p:nvPr/>
        </p:nvSpPr>
        <p:spPr bwMode="gray">
          <a:xfrm>
            <a:off x="447213" y="95249"/>
            <a:ext cx="6128273"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TÍNH CHẤT HAI MẶT PHẲNG VUÔNG GÓC .</a:t>
            </a:r>
            <a:endParaRPr lang="vi-VN" sz="1900" b="1">
              <a:solidFill>
                <a:schemeClr val="bg1"/>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61505005"/>
              </p:ext>
            </p:extLst>
          </p:nvPr>
        </p:nvGraphicFramePr>
        <p:xfrm>
          <a:off x="6018212" y="2838450"/>
          <a:ext cx="3394364" cy="1578841"/>
        </p:xfrm>
        <a:graphic>
          <a:graphicData uri="http://schemas.openxmlformats.org/presentationml/2006/ole">
            <mc:AlternateContent xmlns:mc="http://schemas.openxmlformats.org/markup-compatibility/2006">
              <mc:Choice xmlns:v="urn:schemas-microsoft-com:vml" Requires="v">
                <p:oleObj spid="_x0000_s42042" name="Equation" r:id="rId5" imgW="1587240" imgH="736560" progId="Equation.DSMT4">
                  <p:embed/>
                </p:oleObj>
              </mc:Choice>
              <mc:Fallback>
                <p:oleObj name="Equation" r:id="rId5" imgW="1587240" imgH="736560" progId="Equation.DSMT4">
                  <p:embed/>
                  <p:pic>
                    <p:nvPicPr>
                      <p:cNvPr id="0" name="Object 22"/>
                      <p:cNvPicPr>
                        <a:picLocks noChangeAspect="1" noChangeArrowheads="1"/>
                      </p:cNvPicPr>
                      <p:nvPr/>
                    </p:nvPicPr>
                    <p:blipFill>
                      <a:blip r:embed="rId6"/>
                      <a:srcRect/>
                      <a:stretch>
                        <a:fillRect/>
                      </a:stretch>
                    </p:blipFill>
                    <p:spPr bwMode="auto">
                      <a:xfrm>
                        <a:off x="6018212" y="2838450"/>
                        <a:ext cx="3394364" cy="157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2012" y="2667000"/>
            <a:ext cx="35623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431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990"/>
                                        </p:tgtEl>
                                        <p:attrNameLst>
                                          <p:attrName>style.visibility</p:attrName>
                                        </p:attrNameLst>
                                      </p:cBhvr>
                                      <p:to>
                                        <p:strVal val="visible"/>
                                      </p:to>
                                    </p:set>
                                    <p:animEffect transition="in" filter="wipe(left)">
                                      <p:cBhvr>
                                        <p:cTn id="11" dur="500"/>
                                        <p:tgtEl>
                                          <p:spTgt spid="4199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012" y="2821586"/>
            <a:ext cx="1268614"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61999"/>
            <a:ext cx="11658599" cy="1969749"/>
            <a:chOff x="227012" y="761999"/>
            <a:chExt cx="11658599" cy="1969749"/>
          </a:xfrm>
        </p:grpSpPr>
        <p:sp>
          <p:nvSpPr>
            <p:cNvPr id="18" name="Rounded Rectangle 17"/>
            <p:cNvSpPr/>
            <p:nvPr/>
          </p:nvSpPr>
          <p:spPr>
            <a:xfrm>
              <a:off x="1714586" y="761999"/>
              <a:ext cx="10171025" cy="1969749"/>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827212" y="762000"/>
                  <a:ext cx="9982200" cy="1969748"/>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Cho hình chóp S.ABCD có đáy là hình chữ nhật và SA </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 (ABCD) . Gọi B’,C’,D’ tương ứng là hình chiếu của A trên SB, SC, SD. </a:t>
                  </a:r>
                </a:p>
                <a:p>
                  <a:pPr algn="just"/>
                  <a:r>
                    <a:rPr lang="en-US" b="1" smtClean="0">
                      <a:latin typeface="Arial" pitchFamily="34" charset="0"/>
                      <a:cs typeface="Arial" pitchFamily="34" charset="0"/>
                    </a:rPr>
                    <a:t>Chứng minh rằng :</a:t>
                  </a:r>
                </a:p>
                <a:p>
                  <a:pPr marL="514350" indent="-514350" algn="just">
                    <a:buAutoNum type="alphaLcParenR"/>
                  </a:pPr>
                  <a:r>
                    <a:rPr lang="en-US" b="1" smtClean="0">
                      <a:latin typeface="Arial" pitchFamily="34" charset="0"/>
                      <a:cs typeface="Arial" pitchFamily="34" charset="0"/>
                    </a:rPr>
                    <a:t>(SBC)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(SAB) , AB’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(SBC) , AD’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(SCD)</a:t>
                  </a:r>
                </a:p>
                <a:p>
                  <a:pPr marL="514350" indent="-514350" algn="just">
                    <a:buAutoNum type="alphaLcParenR"/>
                  </a:pPr>
                  <a:r>
                    <a:rPr lang="en-US" b="1" smtClean="0">
                      <a:latin typeface="Arial" pitchFamily="34" charset="0"/>
                      <a:cs typeface="Arial" pitchFamily="34" charset="0"/>
                    </a:rPr>
                    <a:t>Các điểm A, B’, C’, D’ cùng thuộc một mặt phẳng </a:t>
                  </a:r>
                  <a:endParaRPr lang="vi-VN"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827212" y="762000"/>
                  <a:ext cx="9982200" cy="1969748"/>
                </a:xfrm>
                <a:prstGeom prst="rect">
                  <a:avLst/>
                </a:prstGeom>
                <a:blipFill rotWithShape="1">
                  <a:blip r:embed="rId5"/>
                  <a:stretch>
                    <a:fillRect l="-672" t="-1548" r="-611" b="-557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p:cNvSpPr txBox="1"/>
              <p:nvPr/>
            </p:nvSpPr>
            <p:spPr>
              <a:xfrm>
                <a:off x="632128" y="3200400"/>
                <a:ext cx="7573658" cy="461665"/>
              </a:xfrm>
              <a:prstGeom prst="rect">
                <a:avLst/>
              </a:prstGeom>
              <a:noFill/>
            </p:spPr>
            <p:txBody>
              <a:bodyPr wrap="square" rtlCol="0">
                <a:spAutoFit/>
              </a:bodyPr>
              <a:lstStyle/>
              <a:p>
                <a:pPr algn="just"/>
                <a:r>
                  <a:rPr lang="en-US" b="1" smtClean="0">
                    <a:latin typeface="Arial" pitchFamily="34" charset="0"/>
                    <a:cs typeface="Arial" pitchFamily="34" charset="0"/>
                  </a:rPr>
                  <a:t>a) Vì BC</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SA và BC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AB nên BC</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(SAB)</a:t>
                </a:r>
                <a:endParaRPr lang="en-US"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32128" y="3200400"/>
                <a:ext cx="7573658" cy="461665"/>
              </a:xfrm>
              <a:prstGeom prst="rect">
                <a:avLst/>
              </a:prstGeom>
              <a:blipFill rotWithShape="1">
                <a:blip r:embed="rId7"/>
                <a:stretch>
                  <a:fillRect l="-1288" t="-11842" b="-27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908016" y="3686200"/>
                <a:ext cx="7047710" cy="830997"/>
              </a:xfrm>
              <a:prstGeom prst="rect">
                <a:avLst/>
              </a:prstGeom>
              <a:noFill/>
            </p:spPr>
            <p:txBody>
              <a:bodyPr wrap="square" rtlCol="0">
                <a:spAutoFit/>
              </a:bodyPr>
              <a:lstStyle/>
              <a:p>
                <a:pPr algn="just"/>
                <a:r>
                  <a:rPr lang="en-US" b="1" smtClean="0">
                    <a:latin typeface="Arial" pitchFamily="34" charset="0"/>
                    <a:cs typeface="Arial" pitchFamily="34" charset="0"/>
                  </a:rPr>
                  <a:t>Do đó (SBC)</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(SAB) . </a:t>
                </a:r>
                <a:r>
                  <a:rPr lang="vi-VN" b="1" smtClean="0">
                    <a:latin typeface="Arial" pitchFamily="34" charset="0"/>
                    <a:cs typeface="Arial" pitchFamily="34" charset="0"/>
                  </a:rPr>
                  <a:t>Đường thẳng</a:t>
                </a:r>
                <a:r>
                  <a:rPr lang="en-US" b="1" smtClean="0">
                    <a:latin typeface="Arial" pitchFamily="34" charset="0"/>
                    <a:cs typeface="Arial" pitchFamily="34" charset="0"/>
                  </a:rPr>
                  <a:t> AB’ thuộc (SAB) và vuông góc với SB nên AB’</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(SBC)</a:t>
                </a:r>
                <a:endParaRPr lang="en-US"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908016" y="3686200"/>
                <a:ext cx="7047710" cy="830997"/>
              </a:xfrm>
              <a:prstGeom prst="rect">
                <a:avLst/>
              </a:prstGeom>
              <a:blipFill rotWithShape="1">
                <a:blip r:embed="rId8"/>
                <a:stretch>
                  <a:fillRect l="-1384" t="-5147" r="-1298" b="-15441"/>
                </a:stretch>
              </a:blipFill>
            </p:spPr>
            <p:txBody>
              <a:bodyPr/>
              <a:lstStyle/>
              <a:p>
                <a:r>
                  <a:rPr lang="en-US">
                    <a:noFill/>
                  </a:rPr>
                  <a:t> </a:t>
                </a:r>
              </a:p>
            </p:txBody>
          </p:sp>
        </mc:Fallback>
      </mc:AlternateContent>
      <p:sp>
        <p:nvSpPr>
          <p:cNvPr id="14" name="AutoShape 4"/>
          <p:cNvSpPr>
            <a:spLocks noChangeArrowheads="1"/>
          </p:cNvSpPr>
          <p:nvPr/>
        </p:nvSpPr>
        <p:spPr bwMode="gray">
          <a:xfrm>
            <a:off x="447213" y="95249"/>
            <a:ext cx="6128273"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TÍNH CHẤT HAI MẶT PHẲNG VUÔNG GÓC .</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8818562" y="2795633"/>
            <a:ext cx="2990850" cy="3293477"/>
            <a:chOff x="8818562" y="2795633"/>
            <a:chExt cx="2990850" cy="3293477"/>
          </a:xfrm>
        </p:grpSpPr>
        <p:pic>
          <p:nvPicPr>
            <p:cNvPr id="4301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18562" y="2795633"/>
              <a:ext cx="29908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9371012" y="5750556"/>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7.50</a:t>
              </a:r>
              <a:endParaRPr lang="en-US" sz="1600" b="1">
                <a:solidFill>
                  <a:schemeClr val="accent6">
                    <a:lumMod val="75000"/>
                  </a:schemeClr>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0" name="TextBox 19"/>
              <p:cNvSpPr txBox="1"/>
              <p:nvPr/>
            </p:nvSpPr>
            <p:spPr>
              <a:xfrm>
                <a:off x="908016" y="4519340"/>
                <a:ext cx="7047710" cy="461665"/>
              </a:xfrm>
              <a:prstGeom prst="rect">
                <a:avLst/>
              </a:prstGeom>
              <a:noFill/>
            </p:spPr>
            <p:txBody>
              <a:bodyPr wrap="square" rtlCol="0">
                <a:spAutoFit/>
              </a:bodyPr>
              <a:lstStyle/>
              <a:p>
                <a:pPr algn="just"/>
                <a:r>
                  <a:rPr lang="en-US" b="1" smtClean="0">
                    <a:latin typeface="Arial" pitchFamily="34" charset="0"/>
                    <a:cs typeface="Arial" pitchFamily="34" charset="0"/>
                  </a:rPr>
                  <a:t>Tương tự AD’</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r>
                      <a:rPr lang="en-US" b="1" i="1" smtClean="0">
                        <a:latin typeface="Cambria Math"/>
                        <a:ea typeface="Cambria Math"/>
                        <a:cs typeface="Arial" pitchFamily="34" charset="0"/>
                      </a:rPr>
                      <m:t> </m:t>
                    </m:r>
                  </m:oMath>
                </a14:m>
                <a:r>
                  <a:rPr lang="en-US" b="1" smtClean="0">
                    <a:latin typeface="Arial" pitchFamily="34" charset="0"/>
                    <a:cs typeface="Arial" pitchFamily="34" charset="0"/>
                  </a:rPr>
                  <a:t>(SCD)</a:t>
                </a:r>
                <a:endParaRPr lang="en-US"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908016" y="4519340"/>
                <a:ext cx="7047710" cy="461665"/>
              </a:xfrm>
              <a:prstGeom prst="rect">
                <a:avLst/>
              </a:prstGeom>
              <a:blipFill rotWithShape="1">
                <a:blip r:embed="rId10"/>
                <a:stretch>
                  <a:fillRect l="-1384" t="-11842" b="-27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32128" y="4981005"/>
                <a:ext cx="7573658" cy="1200329"/>
              </a:xfrm>
              <a:prstGeom prst="rect">
                <a:avLst/>
              </a:prstGeom>
              <a:noFill/>
            </p:spPr>
            <p:txBody>
              <a:bodyPr wrap="square" rtlCol="0">
                <a:spAutoFit/>
              </a:bodyPr>
              <a:lstStyle/>
              <a:p>
                <a:pPr algn="just"/>
                <a:r>
                  <a:rPr lang="en-US" b="1" smtClean="0">
                    <a:latin typeface="Arial" pitchFamily="34" charset="0"/>
                    <a:cs typeface="Arial" pitchFamily="34" charset="0"/>
                  </a:rPr>
                  <a:t>b) Từ câu a ta có AB’</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SA, AD’</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SC. Các </a:t>
                </a:r>
                <a:r>
                  <a:rPr lang="vi-VN" b="1" smtClean="0">
                    <a:latin typeface="Arial" pitchFamily="34" charset="0"/>
                    <a:cs typeface="Arial" pitchFamily="34" charset="0"/>
                  </a:rPr>
                  <a:t>đường thẳng</a:t>
                </a:r>
                <a:r>
                  <a:rPr lang="en-US" b="1" smtClean="0">
                    <a:latin typeface="Arial" pitchFamily="34" charset="0"/>
                    <a:cs typeface="Arial" pitchFamily="34" charset="0"/>
                  </a:rPr>
                  <a:t> AB’, AC’, AD’ cùng qua A và vuông góc với SC nên cùng thuộc một mặt phẳng.</a:t>
                </a:r>
                <a:endParaRPr lang="en-US"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32128" y="4981005"/>
                <a:ext cx="7573658" cy="1200329"/>
              </a:xfrm>
              <a:prstGeom prst="rect">
                <a:avLst/>
              </a:prstGeom>
              <a:blipFill rotWithShape="1">
                <a:blip r:embed="rId11"/>
                <a:stretch>
                  <a:fillRect l="-1288" t="-4569" r="-1208" b="-11168"/>
                </a:stretch>
              </a:blipFill>
            </p:spPr>
            <p:txBody>
              <a:bodyPr/>
              <a:lstStyle/>
              <a:p>
                <a:r>
                  <a:rPr lang="en-US">
                    <a:noFill/>
                  </a:rPr>
                  <a:t> </a:t>
                </a:r>
              </a:p>
            </p:txBody>
          </p:sp>
        </mc:Fallback>
      </mc:AlternateContent>
      <p:sp>
        <p:nvSpPr>
          <p:cNvPr id="27" name="TextBox 26"/>
          <p:cNvSpPr txBox="1"/>
          <p:nvPr/>
        </p:nvSpPr>
        <p:spPr>
          <a:xfrm>
            <a:off x="632128" y="6105729"/>
            <a:ext cx="8205484" cy="461665"/>
          </a:xfrm>
          <a:prstGeom prst="rect">
            <a:avLst/>
          </a:prstGeom>
          <a:noFill/>
        </p:spPr>
        <p:txBody>
          <a:bodyPr wrap="square" rtlCol="0">
            <a:spAutoFit/>
          </a:bodyPr>
          <a:lstStyle/>
          <a:p>
            <a:pPr algn="just"/>
            <a:r>
              <a:rPr lang="en-US" b="1" smtClean="0">
                <a:latin typeface="Arial" pitchFamily="34" charset="0"/>
                <a:cs typeface="Arial" pitchFamily="34" charset="0"/>
              </a:rPr>
              <a:t>Do đó 4 điểm A, B’, C’, D’ cùng thuộc một mặt phẳng </a:t>
            </a:r>
            <a:endParaRPr lang="en-US" b="1">
              <a:latin typeface="Arial" pitchFamily="34" charset="0"/>
              <a:cs typeface="Arial" pitchFamily="34" charset="0"/>
            </a:endParaRPr>
          </a:p>
        </p:txBody>
      </p:sp>
    </p:spTree>
    <p:extLst>
      <p:ext uri="{BB962C8B-B14F-4D97-AF65-F5344CB8AC3E}">
        <p14:creationId xmlns:p14="http://schemas.microsoft.com/office/powerpoint/2010/main" val="1519497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0"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0043" y="25292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27012" y="762000"/>
            <a:ext cx="11696128" cy="1676401"/>
            <a:chOff x="227012" y="762000"/>
            <a:chExt cx="11696128" cy="1676401"/>
          </a:xfrm>
        </p:grpSpPr>
        <p:sp>
          <p:nvSpPr>
            <p:cNvPr id="18" name="Rounded Rectangle 17"/>
            <p:cNvSpPr/>
            <p:nvPr/>
          </p:nvSpPr>
          <p:spPr>
            <a:xfrm>
              <a:off x="1979611" y="762001"/>
              <a:ext cx="9943529" cy="1676400"/>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055811" y="762000"/>
              <a:ext cx="9829801" cy="1600416"/>
            </a:xfrm>
            <a:prstGeom prst="rect">
              <a:avLst/>
            </a:prstGeom>
            <a:noFill/>
          </p:spPr>
          <p:txBody>
            <a:bodyPr wrap="square" lIns="121899" tIns="60949" rIns="121899" bIns="60949" rtlCol="0">
              <a:spAutoFit/>
            </a:bodyPr>
            <a:lstStyle/>
            <a:p>
              <a:pPr algn="just"/>
              <a:r>
                <a:rPr lang="vi-VN" b="1" smtClean="0">
                  <a:latin typeface="Arial" pitchFamily="34" charset="0"/>
                  <a:cs typeface="Arial" pitchFamily="34" charset="0"/>
                </a:rPr>
                <a:t>Với giả thiết như ở Ví dụ 3, chứng minh rằng:</a:t>
              </a:r>
              <a:endParaRPr lang="en-US" b="1" smtClean="0">
                <a:latin typeface="Arial" pitchFamily="34" charset="0"/>
                <a:cs typeface="Arial" pitchFamily="34" charset="0"/>
              </a:endParaRPr>
            </a:p>
            <a:p>
              <a:pPr marL="457200" indent="-457200" algn="just">
                <a:buAutoNum type="alphaLcParenR"/>
              </a:pPr>
              <a:r>
                <a:rPr lang="vi-VN" b="1" smtClean="0">
                  <a:latin typeface="Arial" pitchFamily="34" charset="0"/>
                  <a:cs typeface="Arial" pitchFamily="34" charset="0"/>
                </a:rPr>
                <a:t>Các </a:t>
              </a:r>
              <a:r>
                <a:rPr lang="vi-VN" b="1">
                  <a:latin typeface="Arial" pitchFamily="34" charset="0"/>
                  <a:cs typeface="Arial" pitchFamily="34" charset="0"/>
                </a:rPr>
                <a:t>mặt phẳng (AB'C'D</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và </a:t>
              </a:r>
              <a:r>
                <a:rPr lang="vi-VN" b="1">
                  <a:latin typeface="Arial" pitchFamily="34" charset="0"/>
                  <a:cs typeface="Arial" pitchFamily="34" charset="0"/>
                </a:rPr>
                <a:t>(ABCD) cùng vuông góc </a:t>
              </a:r>
              <a:r>
                <a:rPr lang="vi-VN" b="1" smtClean="0">
                  <a:latin typeface="Arial" pitchFamily="34" charset="0"/>
                  <a:cs typeface="Arial" pitchFamily="34" charset="0"/>
                </a:rPr>
                <a:t>(</a:t>
              </a:r>
              <a:r>
                <a:rPr lang="vi-VN" b="1">
                  <a:latin typeface="Arial" pitchFamily="34" charset="0"/>
                  <a:cs typeface="Arial" pitchFamily="34" charset="0"/>
                </a:rPr>
                <a:t>SAC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Giao tuyển của hai mặt phẳng (AB'C'D') và (ABCD) là đường thẳng đi qua A, nằm trong mặt phẳng (ABCD) và vuông </a:t>
              </a:r>
              <a:r>
                <a:rPr lang="vi-VN" b="1" smtClean="0">
                  <a:latin typeface="Arial" pitchFamily="34" charset="0"/>
                  <a:cs typeface="Arial" pitchFamily="34" charset="0"/>
                </a:rPr>
                <a:t>gócAC.</a:t>
              </a:r>
              <a:endParaRPr lang="vi-VN" b="1">
                <a:latin typeface="Arial" pitchFamily="34" charset="0"/>
                <a:cs typeface="Arial" pitchFamily="34" charset="0"/>
              </a:endParaRPr>
            </a:p>
          </p:txBody>
        </p:sp>
      </p:grpSp>
      <p:sp>
        <p:nvSpPr>
          <p:cNvPr id="11" name="TextBox 10"/>
          <p:cNvSpPr txBox="1"/>
          <p:nvPr/>
        </p:nvSpPr>
        <p:spPr>
          <a:xfrm>
            <a:off x="496001" y="2923675"/>
            <a:ext cx="7467599" cy="830997"/>
          </a:xfrm>
          <a:prstGeom prst="rect">
            <a:avLst/>
          </a:prstGeom>
          <a:noFill/>
        </p:spPr>
        <p:txBody>
          <a:bodyPr wrap="square" rtlCol="0">
            <a:spAutoFit/>
          </a:bodyPr>
          <a:lstStyle/>
          <a:p>
            <a:pPr algn="just"/>
            <a:r>
              <a:rPr lang="vi-VN" sz="2200" b="1">
                <a:latin typeface="Arial" pitchFamily="34" charset="0"/>
                <a:cs typeface="Arial" pitchFamily="34" charset="0"/>
              </a:rPr>
              <a:t>a) </a:t>
            </a:r>
            <a:r>
              <a:rPr lang="vi-VN" b="1">
                <a:latin typeface="Arial" pitchFamily="34" charset="0"/>
                <a:cs typeface="Arial" pitchFamily="34" charset="0"/>
              </a:rPr>
              <a:t>Từ ví dụ 3b ta có AB’, AC’ cùng đi qua A </a:t>
            </a:r>
            <a:r>
              <a:rPr lang="vi-VN" b="1" smtClean="0">
                <a:latin typeface="Arial" pitchFamily="34" charset="0"/>
                <a:cs typeface="Arial" pitchFamily="34" charset="0"/>
              </a:rPr>
              <a:t>vuông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góc </a:t>
            </a:r>
            <a:r>
              <a:rPr lang="vi-VN" b="1">
                <a:latin typeface="Arial" pitchFamily="34" charset="0"/>
                <a:cs typeface="Arial" pitchFamily="34" charset="0"/>
              </a:rPr>
              <a:t>với </a:t>
            </a:r>
            <a:r>
              <a:rPr lang="vi-VN" b="1" smtClean="0">
                <a:latin typeface="Arial" pitchFamily="34" charset="0"/>
                <a:cs typeface="Arial" pitchFamily="34" charset="0"/>
              </a:rPr>
              <a:t>SC</a:t>
            </a:r>
            <a:endParaRPr lang="vi-VN" b="1">
              <a:latin typeface="Arial" pitchFamily="34" charset="0"/>
              <a:cs typeface="Arial" pitchFamily="34" charset="0"/>
            </a:endParaRPr>
          </a:p>
        </p:txBody>
      </p:sp>
      <p:pic>
        <p:nvPicPr>
          <p:cNvPr id="4403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4212" y="2438400"/>
            <a:ext cx="3618929" cy="378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429230827"/>
              </p:ext>
            </p:extLst>
          </p:nvPr>
        </p:nvGraphicFramePr>
        <p:xfrm>
          <a:off x="2295126" y="3657600"/>
          <a:ext cx="2986088" cy="478473"/>
        </p:xfrm>
        <a:graphic>
          <a:graphicData uri="http://schemas.openxmlformats.org/presentationml/2006/ole">
            <mc:AlternateContent xmlns:mc="http://schemas.openxmlformats.org/markup-compatibility/2006">
              <mc:Choice xmlns:v="urn:schemas-microsoft-com:vml" Requires="v">
                <p:oleObj spid="_x0000_s44178" name="Equation" r:id="rId8" imgW="1269720" imgH="203040" progId="Equation.DSMT4">
                  <p:embed/>
                </p:oleObj>
              </mc:Choice>
              <mc:Fallback>
                <p:oleObj name="Equation" r:id="rId8" imgW="1269720" imgH="203040" progId="Equation.DSMT4">
                  <p:embed/>
                  <p:pic>
                    <p:nvPicPr>
                      <p:cNvPr id="0" name="Object 1"/>
                      <p:cNvPicPr>
                        <a:picLocks noChangeAspect="1" noChangeArrowheads="1"/>
                      </p:cNvPicPr>
                      <p:nvPr/>
                    </p:nvPicPr>
                    <p:blipFill>
                      <a:blip r:embed="rId9"/>
                      <a:srcRect/>
                      <a:stretch>
                        <a:fillRect/>
                      </a:stretch>
                    </p:blipFill>
                    <p:spPr bwMode="auto">
                      <a:xfrm>
                        <a:off x="2295126" y="3657600"/>
                        <a:ext cx="2986088" cy="47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25823857"/>
              </p:ext>
            </p:extLst>
          </p:nvPr>
        </p:nvGraphicFramePr>
        <p:xfrm>
          <a:off x="2118518" y="4191000"/>
          <a:ext cx="5195094" cy="478473"/>
        </p:xfrm>
        <a:graphic>
          <a:graphicData uri="http://schemas.openxmlformats.org/presentationml/2006/ole">
            <mc:AlternateContent xmlns:mc="http://schemas.openxmlformats.org/markup-compatibility/2006">
              <mc:Choice xmlns:v="urn:schemas-microsoft-com:vml" Requires="v">
                <p:oleObj spid="_x0000_s44179" name="Equation" r:id="rId10" imgW="2209680" imgH="203040" progId="Equation.DSMT4">
                  <p:embed/>
                </p:oleObj>
              </mc:Choice>
              <mc:Fallback>
                <p:oleObj name="Equation" r:id="rId10" imgW="2209680" imgH="203040" progId="Equation.DSMT4">
                  <p:embed/>
                  <p:pic>
                    <p:nvPicPr>
                      <p:cNvPr id="0" name=""/>
                      <p:cNvPicPr>
                        <a:picLocks noChangeAspect="1" noChangeArrowheads="1"/>
                      </p:cNvPicPr>
                      <p:nvPr/>
                    </p:nvPicPr>
                    <p:blipFill>
                      <a:blip r:embed="rId11"/>
                      <a:srcRect/>
                      <a:stretch>
                        <a:fillRect/>
                      </a:stretch>
                    </p:blipFill>
                    <p:spPr bwMode="auto">
                      <a:xfrm>
                        <a:off x="2118518" y="4191000"/>
                        <a:ext cx="5195094" cy="47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476951" y="4778375"/>
            <a:ext cx="1274061" cy="430887"/>
          </a:xfrm>
          <a:prstGeom prst="rect">
            <a:avLst/>
          </a:prstGeom>
          <a:noFill/>
        </p:spPr>
        <p:txBody>
          <a:bodyPr wrap="square" rtlCol="0">
            <a:spAutoFit/>
          </a:bodyPr>
          <a:lstStyle/>
          <a:p>
            <a:pPr algn="just"/>
            <a:r>
              <a:rPr lang="en-US" sz="2200"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1310506257"/>
              </p:ext>
            </p:extLst>
          </p:nvPr>
        </p:nvGraphicFramePr>
        <p:xfrm>
          <a:off x="1494569" y="4778375"/>
          <a:ext cx="6865938" cy="479425"/>
        </p:xfrm>
        <a:graphic>
          <a:graphicData uri="http://schemas.openxmlformats.org/presentationml/2006/ole">
            <mc:AlternateContent xmlns:mc="http://schemas.openxmlformats.org/markup-compatibility/2006">
              <mc:Choice xmlns:v="urn:schemas-microsoft-com:vml" Requires="v">
                <p:oleObj spid="_x0000_s44180" name="Equation" r:id="rId12" imgW="2920680" imgH="203040" progId="Equation.DSMT4">
                  <p:embed/>
                </p:oleObj>
              </mc:Choice>
              <mc:Fallback>
                <p:oleObj name="Equation" r:id="rId12" imgW="2920680" imgH="203040" progId="Equation.DSMT4">
                  <p:embed/>
                  <p:pic>
                    <p:nvPicPr>
                      <p:cNvPr id="0" name=""/>
                      <p:cNvPicPr>
                        <a:picLocks noChangeAspect="1" noChangeArrowheads="1"/>
                      </p:cNvPicPr>
                      <p:nvPr/>
                    </p:nvPicPr>
                    <p:blipFill>
                      <a:blip r:embed="rId13"/>
                      <a:srcRect/>
                      <a:stretch>
                        <a:fillRect/>
                      </a:stretch>
                    </p:blipFill>
                    <p:spPr bwMode="auto">
                      <a:xfrm>
                        <a:off x="1494569" y="4778375"/>
                        <a:ext cx="68659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447213" y="5341203"/>
            <a:ext cx="7264618" cy="830997"/>
          </a:xfrm>
          <a:prstGeom prst="rect">
            <a:avLst/>
          </a:prstGeom>
          <a:noFill/>
        </p:spPr>
        <p:txBody>
          <a:bodyPr wrap="square" rtlCol="0">
            <a:spAutoFit/>
          </a:bodyPr>
          <a:lstStyle/>
          <a:p>
            <a:pPr algn="just"/>
            <a:r>
              <a:rPr lang="en-US" b="1" smtClean="0">
                <a:latin typeface="Arial" pitchFamily="34" charset="0"/>
                <a:cs typeface="Arial" pitchFamily="34" charset="0"/>
              </a:rPr>
              <a:t>Do đó các mặt phẳng (AB’C’D’) và (ABCD) cùng vuông góc với (SAC)</a:t>
            </a:r>
            <a:endParaRPr lang="vi-VN" sz="2800" b="1">
              <a:latin typeface="Arial" pitchFamily="34" charset="0"/>
              <a:cs typeface="Arial" pitchFamily="34" charset="0"/>
            </a:endParaRPr>
          </a:p>
        </p:txBody>
      </p:sp>
      <p:sp>
        <p:nvSpPr>
          <p:cNvPr id="17" name="AutoShape 4"/>
          <p:cNvSpPr>
            <a:spLocks noChangeArrowheads="1"/>
          </p:cNvSpPr>
          <p:nvPr/>
        </p:nvSpPr>
        <p:spPr bwMode="gray">
          <a:xfrm>
            <a:off x="447213" y="95249"/>
            <a:ext cx="6128273"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TÍNH CHẤT HAI MẶT PHẲNG VUÔNG GÓC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69299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left)">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3628" y="2643671"/>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62000"/>
            <a:ext cx="11658600" cy="1676401"/>
            <a:chOff x="227012" y="762000"/>
            <a:chExt cx="11658600" cy="1676401"/>
          </a:xfrm>
        </p:grpSpPr>
        <p:sp>
          <p:nvSpPr>
            <p:cNvPr id="14" name="Rounded Rectangle 13"/>
            <p:cNvSpPr/>
            <p:nvPr/>
          </p:nvSpPr>
          <p:spPr>
            <a:xfrm>
              <a:off x="1979612" y="762001"/>
              <a:ext cx="9829800" cy="1676400"/>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055811" y="762000"/>
              <a:ext cx="9829801" cy="1600416"/>
            </a:xfrm>
            <a:prstGeom prst="rect">
              <a:avLst/>
            </a:prstGeom>
            <a:noFill/>
          </p:spPr>
          <p:txBody>
            <a:bodyPr wrap="square" lIns="121899" tIns="60949" rIns="121899" bIns="60949" rtlCol="0">
              <a:spAutoFit/>
            </a:bodyPr>
            <a:lstStyle/>
            <a:p>
              <a:pPr algn="just"/>
              <a:r>
                <a:rPr lang="vi-VN" b="1" smtClean="0">
                  <a:latin typeface="Arial" pitchFamily="34" charset="0"/>
                  <a:cs typeface="Arial" pitchFamily="34" charset="0"/>
                </a:rPr>
                <a:t>Với giả thiết như ở Ví dụ 3, chứng minh rằng:</a:t>
              </a:r>
              <a:endParaRPr lang="en-US" b="1" smtClean="0">
                <a:latin typeface="Arial" pitchFamily="34" charset="0"/>
                <a:cs typeface="Arial" pitchFamily="34" charset="0"/>
              </a:endParaRPr>
            </a:p>
            <a:p>
              <a:pPr marL="457200" indent="-457200" algn="just">
                <a:buAutoNum type="alphaLcParenR"/>
              </a:pPr>
              <a:r>
                <a:rPr lang="vi-VN" b="1" smtClean="0">
                  <a:latin typeface="Arial" pitchFamily="34" charset="0"/>
                  <a:cs typeface="Arial" pitchFamily="34" charset="0"/>
                </a:rPr>
                <a:t>Các </a:t>
              </a:r>
              <a:r>
                <a:rPr lang="vi-VN" b="1">
                  <a:latin typeface="Arial" pitchFamily="34" charset="0"/>
                  <a:cs typeface="Arial" pitchFamily="34" charset="0"/>
                </a:rPr>
                <a:t>mặt phẳng (AB'C'D</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và </a:t>
              </a:r>
              <a:r>
                <a:rPr lang="vi-VN" b="1">
                  <a:latin typeface="Arial" pitchFamily="34" charset="0"/>
                  <a:cs typeface="Arial" pitchFamily="34" charset="0"/>
                </a:rPr>
                <a:t>(ABCD) cùng vuông góc </a:t>
              </a:r>
              <a:r>
                <a:rPr lang="vi-VN" b="1" smtClean="0">
                  <a:latin typeface="Arial" pitchFamily="34" charset="0"/>
                  <a:cs typeface="Arial" pitchFamily="34" charset="0"/>
                </a:rPr>
                <a:t>(</a:t>
              </a:r>
              <a:r>
                <a:rPr lang="vi-VN" b="1">
                  <a:latin typeface="Arial" pitchFamily="34" charset="0"/>
                  <a:cs typeface="Arial" pitchFamily="34" charset="0"/>
                </a:rPr>
                <a:t>SAC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Giao tuyển của hai mặt phẳng (AB'C'D') và (ABCD) là đường thẳng đi qua A, nằm trong mặt phẳng (ABCD) và vuông </a:t>
              </a:r>
              <a:r>
                <a:rPr lang="vi-VN" b="1" smtClean="0">
                  <a:latin typeface="Arial" pitchFamily="34" charset="0"/>
                  <a:cs typeface="Arial" pitchFamily="34" charset="0"/>
                </a:rPr>
                <a:t>gócAC.</a:t>
              </a:r>
              <a:endParaRPr lang="vi-VN" b="1">
                <a:latin typeface="Arial" pitchFamily="34" charset="0"/>
                <a:cs typeface="Arial" pitchFamily="34" charset="0"/>
              </a:endParaRPr>
            </a:p>
          </p:txBody>
        </p:sp>
      </p:grpSp>
      <p:pic>
        <p:nvPicPr>
          <p:cNvPr id="4403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4212" y="2438400"/>
            <a:ext cx="3618929" cy="378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97888" y="3085742"/>
            <a:ext cx="7264618" cy="1200329"/>
          </a:xfrm>
          <a:prstGeom prst="rect">
            <a:avLst/>
          </a:prstGeom>
          <a:noFill/>
        </p:spPr>
        <p:txBody>
          <a:bodyPr wrap="square" rtlCol="0">
            <a:spAutoFit/>
          </a:bodyPr>
          <a:lstStyle/>
          <a:p>
            <a:pPr algn="just"/>
            <a:r>
              <a:rPr lang="en-US" b="1">
                <a:latin typeface="Arial" pitchFamily="34" charset="0"/>
                <a:cs typeface="Arial" pitchFamily="34" charset="0"/>
              </a:rPr>
              <a:t>b) Vì (AB'C'D') và (ABCD) cùng vuông góc với (SAC) nên giao tuyến của hai mặt phẳng (AB'C'D') và (ABCD) vuông góc với (SAC</a:t>
            </a:r>
            <a:r>
              <a:rPr lang="en-US" b="1" smtClean="0">
                <a:latin typeface="Arial" pitchFamily="34" charset="0"/>
                <a:cs typeface="Arial" pitchFamily="34" charset="0"/>
              </a:rPr>
              <a:t>)</a:t>
            </a:r>
            <a:endParaRPr lang="en-US" b="1">
              <a:latin typeface="Arial" pitchFamily="34" charset="0"/>
              <a:cs typeface="Arial" pitchFamily="34" charset="0"/>
            </a:endParaRPr>
          </a:p>
        </p:txBody>
      </p:sp>
      <p:sp>
        <p:nvSpPr>
          <p:cNvPr id="18" name="TextBox 17"/>
          <p:cNvSpPr txBox="1"/>
          <p:nvPr/>
        </p:nvSpPr>
        <p:spPr>
          <a:xfrm>
            <a:off x="697888" y="4362271"/>
            <a:ext cx="7264618" cy="1200329"/>
          </a:xfrm>
          <a:prstGeom prst="rect">
            <a:avLst/>
          </a:prstGeom>
          <a:noFill/>
        </p:spPr>
        <p:txBody>
          <a:bodyPr wrap="square" rtlCol="0">
            <a:spAutoFit/>
          </a:bodyPr>
          <a:lstStyle/>
          <a:p>
            <a:pPr algn="just"/>
            <a:r>
              <a:rPr lang="vi-VN" b="1">
                <a:latin typeface="Arial" pitchFamily="34" charset="0"/>
                <a:cs typeface="Arial" pitchFamily="34" charset="0"/>
              </a:rPr>
              <a:t>Vậy giao tuyển của hai mặt phẳng (AB'C'D') và (ABCD) là đường thẳng đi qua A, nằm trong mặt phẳng (ABCD) và vuông góc với AC</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3" name="AutoShape 4"/>
          <p:cNvSpPr>
            <a:spLocks noChangeArrowheads="1"/>
          </p:cNvSpPr>
          <p:nvPr/>
        </p:nvSpPr>
        <p:spPr bwMode="gray">
          <a:xfrm>
            <a:off x="447213" y="95249"/>
            <a:ext cx="6128273"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TÍNH CHẤT HAI MẶT PHẲNG VUÔNG GÓC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50591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6612" y="331313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89088" y="3577649"/>
            <a:ext cx="8091324" cy="800219"/>
          </a:xfrm>
          <a:prstGeom prst="rect">
            <a:avLst/>
          </a:prstGeom>
          <a:noFill/>
        </p:spPr>
        <p:txBody>
          <a:bodyPr wrap="square" rtlCol="0">
            <a:spAutoFit/>
          </a:bodyPr>
          <a:lstStyle/>
          <a:p>
            <a:pPr algn="just"/>
            <a:r>
              <a:rPr lang="vi-VN" sz="2300" b="1">
                <a:latin typeface="Arial" pitchFamily="34" charset="0"/>
                <a:cs typeface="Arial" pitchFamily="34" charset="0"/>
              </a:rPr>
              <a:t>a) Theo tài liệu nói trên, góc xOy trong hình nên có số đo từ 100° đến 105</a:t>
            </a:r>
            <a:r>
              <a:rPr lang="vi-VN" sz="2300" b="1" smtClean="0">
                <a:latin typeface="Arial" pitchFamily="34" charset="0"/>
                <a:cs typeface="Arial" pitchFamily="34" charset="0"/>
              </a:rPr>
              <a:t>°</a:t>
            </a:r>
            <a:endParaRPr lang="vi-VN" sz="2300" b="1">
              <a:latin typeface="Arial" pitchFamily="34" charset="0"/>
              <a:cs typeface="Arial" pitchFamily="34" charset="0"/>
            </a:endParaRPr>
          </a:p>
        </p:txBody>
      </p:sp>
      <p:sp>
        <p:nvSpPr>
          <p:cNvPr id="13" name="AutoShape 4"/>
          <p:cNvSpPr>
            <a:spLocks noChangeArrowheads="1"/>
          </p:cNvSpPr>
          <p:nvPr/>
        </p:nvSpPr>
        <p:spPr bwMode="gray">
          <a:xfrm>
            <a:off x="447213" y="95249"/>
            <a:ext cx="2751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4 . GÓC NHỊ DIỆN .</a:t>
            </a:r>
            <a:endParaRPr lang="vi-VN" sz="1900" b="1">
              <a:solidFill>
                <a:schemeClr val="bg1"/>
              </a:solidFill>
              <a:latin typeface="Arial" pitchFamily="34" charset="0"/>
              <a:cs typeface="Arial" pitchFamily="34" charset="0"/>
            </a:endParaRPr>
          </a:p>
        </p:txBody>
      </p:sp>
      <p:sp>
        <p:nvSpPr>
          <p:cNvPr id="25" name="TextBox 24"/>
          <p:cNvSpPr txBox="1"/>
          <p:nvPr/>
        </p:nvSpPr>
        <p:spPr>
          <a:xfrm>
            <a:off x="289088" y="4267200"/>
            <a:ext cx="8319924" cy="1508105"/>
          </a:xfrm>
          <a:prstGeom prst="rect">
            <a:avLst/>
          </a:prstGeom>
          <a:noFill/>
        </p:spPr>
        <p:txBody>
          <a:bodyPr wrap="square" rtlCol="0">
            <a:spAutoFit/>
          </a:bodyPr>
          <a:lstStyle/>
          <a:p>
            <a:pPr algn="just"/>
            <a:r>
              <a:rPr lang="vi-VN" sz="2300" b="1">
                <a:latin typeface="Arial" pitchFamily="34" charset="0"/>
                <a:cs typeface="Arial" pitchFamily="34" charset="0"/>
              </a:rPr>
              <a:t>b) Vì các tia Ox, Oy được vẽ tương ứng trên mặt ghế, lưng ghế đồng thời vuông góc với giao tuyến a của mặt ghế và lưng ghế nên góc giữa lưng ghế và mặt ghế là góc giữa Ox và Oy mà góc xOy có số đo từ 100° đến 105</a:t>
            </a:r>
            <a:r>
              <a:rPr lang="vi-VN" sz="2300" b="1" smtClean="0">
                <a:latin typeface="Arial" pitchFamily="34" charset="0"/>
                <a:cs typeface="Arial" pitchFamily="34" charset="0"/>
              </a:rPr>
              <a:t>°</a:t>
            </a:r>
            <a:endParaRPr lang="vi-VN" sz="2300" b="1">
              <a:latin typeface="Arial" pitchFamily="34" charset="0"/>
              <a:cs typeface="Arial" pitchFamily="34" charset="0"/>
            </a:endParaRPr>
          </a:p>
        </p:txBody>
      </p:sp>
      <p:sp>
        <p:nvSpPr>
          <p:cNvPr id="26" name="TextBox 25"/>
          <p:cNvSpPr txBox="1"/>
          <p:nvPr/>
        </p:nvSpPr>
        <p:spPr>
          <a:xfrm>
            <a:off x="289088" y="5703838"/>
            <a:ext cx="8319924" cy="1154162"/>
          </a:xfrm>
          <a:prstGeom prst="rect">
            <a:avLst/>
          </a:prstGeom>
          <a:noFill/>
        </p:spPr>
        <p:txBody>
          <a:bodyPr wrap="square" rtlCol="0">
            <a:spAutoFit/>
          </a:bodyPr>
          <a:lstStyle/>
          <a:p>
            <a:pPr algn="just"/>
            <a:r>
              <a:rPr lang="vi-VN" sz="2300" b="1">
                <a:latin typeface="Arial" pitchFamily="34" charset="0"/>
                <a:cs typeface="Arial" pitchFamily="34" charset="0"/>
              </a:rPr>
              <a:t>Do đó nếu thiết kế theo hướng dẫn đó thì góc giữa mặt phẳng chứa mặt ghế và mặt phẳng chứa lưng ghế có thể nhận số đo 75</a:t>
            </a:r>
            <a:r>
              <a:rPr lang="vi-VN" sz="2300" b="1" baseline="30000">
                <a:latin typeface="Arial" pitchFamily="34" charset="0"/>
                <a:cs typeface="Arial" pitchFamily="34" charset="0"/>
              </a:rPr>
              <a:t>0</a:t>
            </a:r>
            <a:r>
              <a:rPr lang="vi-VN" sz="2300" b="1">
                <a:latin typeface="Arial" pitchFamily="34" charset="0"/>
                <a:cs typeface="Arial" pitchFamily="34" charset="0"/>
              </a:rPr>
              <a:t> đến </a:t>
            </a:r>
            <a:r>
              <a:rPr lang="vi-VN" sz="2300" b="1" smtClean="0">
                <a:latin typeface="Arial" pitchFamily="34" charset="0"/>
                <a:cs typeface="Arial" pitchFamily="34" charset="0"/>
              </a:rPr>
              <a:t>80</a:t>
            </a:r>
            <a:r>
              <a:rPr lang="vi-VN" sz="2300" b="1" baseline="30000" smtClean="0">
                <a:latin typeface="Arial" pitchFamily="34" charset="0"/>
                <a:cs typeface="Arial" pitchFamily="34" charset="0"/>
              </a:rPr>
              <a:t>0</a:t>
            </a:r>
            <a:endParaRPr lang="vi-VN" sz="2300" b="1" baseline="30000">
              <a:latin typeface="Arial" pitchFamily="34" charset="0"/>
              <a:cs typeface="Arial" pitchFamily="34" charset="0"/>
            </a:endParaRPr>
          </a:p>
        </p:txBody>
      </p:sp>
      <p:grpSp>
        <p:nvGrpSpPr>
          <p:cNvPr id="2" name="Group 1"/>
          <p:cNvGrpSpPr/>
          <p:nvPr/>
        </p:nvGrpSpPr>
        <p:grpSpPr>
          <a:xfrm>
            <a:off x="289088" y="685799"/>
            <a:ext cx="11558425" cy="2562226"/>
            <a:chOff x="289088" y="685799"/>
            <a:chExt cx="11558425" cy="2562226"/>
          </a:xfrm>
        </p:grpSpPr>
        <p:sp>
          <p:nvSpPr>
            <p:cNvPr id="17" name="Rounded Rectangle 16"/>
            <p:cNvSpPr/>
            <p:nvPr/>
          </p:nvSpPr>
          <p:spPr>
            <a:xfrm>
              <a:off x="289088" y="685799"/>
              <a:ext cx="11558425" cy="2562226"/>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704850"/>
              <a:ext cx="11239500" cy="2523768"/>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200" b="1">
                  <a:latin typeface="Arial" pitchFamily="34" charset="0"/>
                  <a:cs typeface="Arial" pitchFamily="34" charset="0"/>
                </a:rPr>
                <a:t>Một tài liệu hướng dẫn rằng đối với ghế bàn ăn, nên thiết kế lưng ghế tạo với mặt ghế một góc có số đo từ 100° đến 105°. Trong Hình 7.51, các tia Ox, Oy được vẽ tương ứng trên mặt ghế, lưng ghế đồng thời vuông góc với giao tuyến a của mặt ghế và lưng ghế</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Theo </a:t>
              </a:r>
              <a:r>
                <a:rPr lang="vi-VN" sz="2200" b="1">
                  <a:latin typeface="Arial" pitchFamily="34" charset="0"/>
                  <a:cs typeface="Arial" pitchFamily="34" charset="0"/>
                </a:rPr>
                <a:t>tài liệu nói trên, góc nào trong hình nên có số đo từ 100° đến 105</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Nếu thiết kế theo hướng dẫn đó thì góc giữa mặt phẳng chứa mặt ghế và mặt phẳng chứa lưng ghế có thể nhận số đo từ bao nhiêu đến bao nhiêu độ</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4505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6211" b="33661"/>
            <a:stretch/>
          </p:blipFill>
          <p:spPr bwMode="auto">
            <a:xfrm>
              <a:off x="417050" y="695325"/>
              <a:ext cx="1414462"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9218612" y="3452241"/>
            <a:ext cx="2420970" cy="3119560"/>
            <a:chOff x="9218612" y="3452241"/>
            <a:chExt cx="2420970" cy="3119560"/>
          </a:xfrm>
        </p:grpSpPr>
        <p:sp>
          <p:nvSpPr>
            <p:cNvPr id="12" name="TextBox 11"/>
            <p:cNvSpPr txBox="1"/>
            <p:nvPr/>
          </p:nvSpPr>
          <p:spPr>
            <a:xfrm>
              <a:off x="9828212" y="6233247"/>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7.51</a:t>
              </a:r>
              <a:endParaRPr lang="en-US" sz="1600" b="1">
                <a:solidFill>
                  <a:schemeClr val="accent6">
                    <a:lumMod val="75000"/>
                  </a:schemeClr>
                </a:solidFill>
                <a:latin typeface="Arial" pitchFamily="34" charset="0"/>
                <a:cs typeface="Arial" pitchFamily="34" charset="0"/>
              </a:endParaRPr>
            </a:p>
          </p:txBody>
        </p:sp>
        <p:pic>
          <p:nvPicPr>
            <p:cNvPr id="450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8612" y="3452241"/>
              <a:ext cx="2420970" cy="2719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939886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012" y="800457"/>
            <a:ext cx="7239000" cy="2399944"/>
            <a:chOff x="282575" y="840611"/>
            <a:chExt cx="7239000" cy="2399944"/>
          </a:xfrm>
        </p:grpSpPr>
        <p:sp>
          <p:nvSpPr>
            <p:cNvPr id="3" name="Rounded Rectangle 2"/>
            <p:cNvSpPr/>
            <p:nvPr/>
          </p:nvSpPr>
          <p:spPr>
            <a:xfrm>
              <a:off x="282575" y="840611"/>
              <a:ext cx="7239000" cy="2399944"/>
            </a:xfrm>
            <a:prstGeom prst="roundRect">
              <a:avLst>
                <a:gd name="adj" fmla="val 4061"/>
              </a:avLst>
            </a:prstGeom>
            <a:solidFill>
              <a:schemeClr val="accent4">
                <a:lumMod val="5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60375" y="1090583"/>
              <a:ext cx="6603999" cy="1692771"/>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sz="2600" b="1" smtClean="0">
                  <a:solidFill>
                    <a:schemeClr val="bg1"/>
                  </a:solidFill>
                  <a:latin typeface="Arial" pitchFamily="34" charset="0"/>
                  <a:cs typeface="Arial" pitchFamily="34" charset="0"/>
                </a:rPr>
                <a:t>Ta có thể gắn cho mỗi vị trí trên Trái Đất một cặp số , được gọi là vĩ độ và kinh độ. Mỗi vị trí trên Trái Đất hoàn toàn xác định khi biết vĩ độ và kinh độ của nó</a:t>
              </a:r>
              <a:endParaRPr lang="vi-VN" sz="2600" b="1">
                <a:solidFill>
                  <a:schemeClr val="bg1"/>
                </a:solidFill>
                <a:latin typeface="Arial" pitchFamily="34" charset="0"/>
                <a:cs typeface="Arial" pitchFamily="34" charset="0"/>
              </a:endParaRPr>
            </a:p>
          </p:txBody>
        </p:sp>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1598612" y="4038600"/>
            <a:ext cx="7602539" cy="1842164"/>
            <a:chOff x="1517435" y="4512859"/>
            <a:chExt cx="7602539" cy="1842164"/>
          </a:xfrm>
        </p:grpSpPr>
        <p:sp>
          <p:nvSpPr>
            <p:cNvPr id="20" name="AutoShape 26"/>
            <p:cNvSpPr>
              <a:spLocks noChangeArrowheads="1"/>
            </p:cNvSpPr>
            <p:nvPr/>
          </p:nvSpPr>
          <p:spPr bwMode="auto">
            <a:xfrm>
              <a:off x="1517435" y="4512859"/>
              <a:ext cx="6535739" cy="1842164"/>
            </a:xfrm>
            <a:prstGeom prst="cloudCallout">
              <a:avLst>
                <a:gd name="adj1" fmla="val 15297"/>
                <a:gd name="adj2" fmla="val 12005"/>
              </a:avLst>
            </a:prstGeom>
            <a:solidFill>
              <a:schemeClr val="accent6">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21" name="TextBox 20"/>
            <p:cNvSpPr txBox="1"/>
            <p:nvPr/>
          </p:nvSpPr>
          <p:spPr>
            <a:xfrm>
              <a:off x="2033374" y="4817659"/>
              <a:ext cx="5582733" cy="1292662"/>
            </a:xfrm>
            <a:prstGeom prst="rect">
              <a:avLst/>
            </a:prstGeom>
            <a:noFill/>
          </p:spPr>
          <p:txBody>
            <a:bodyPr wrap="square" rtlCol="0">
              <a:spAutoFit/>
            </a:bodyPr>
            <a:lstStyle/>
            <a:p>
              <a:pPr algn="ctr"/>
              <a:r>
                <a:rPr lang="en-US" sz="2600" b="1" smtClean="0">
                  <a:solidFill>
                    <a:schemeClr val="tx2">
                      <a:lumMod val="75000"/>
                    </a:schemeClr>
                  </a:solidFill>
                  <a:latin typeface="Arial" pitchFamily="34" charset="0"/>
                  <a:cs typeface="Arial" pitchFamily="34" charset="0"/>
                </a:rPr>
                <a:t>Trong bài học này, ta có thể hiểu và diễn đạt chính xác các khái niệm đó.</a:t>
              </a:r>
              <a:endParaRPr lang="vi-VN" sz="2600" b="1">
                <a:solidFill>
                  <a:schemeClr val="tx2">
                    <a:lumMod val="75000"/>
                  </a:schemeClr>
                </a:solidFill>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66013" y="4518546"/>
              <a:ext cx="1653961" cy="1836477"/>
            </a:xfrm>
            <a:prstGeom prst="rect">
              <a:avLst/>
            </a:prstGeom>
          </p:spPr>
        </p:pic>
      </p:gr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4845" y="762000"/>
            <a:ext cx="4176661" cy="313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9395"/>
                                        </p:tgtEl>
                                        <p:attrNameLst>
                                          <p:attrName>style.visibility</p:attrName>
                                        </p:attrNameLst>
                                      </p:cBhvr>
                                      <p:to>
                                        <p:strVal val="visible"/>
                                      </p:to>
                                    </p:set>
                                    <p:animEffect transition="in" filter="wipe(left)">
                                      <p:cBhvr>
                                        <p:cTn id="11" dur="500"/>
                                        <p:tgtEl>
                                          <p:spTgt spid="5939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p:cNvSpPr>
            <a:spLocks noChangeArrowheads="1"/>
          </p:cNvSpPr>
          <p:nvPr/>
        </p:nvSpPr>
        <p:spPr bwMode="gray">
          <a:xfrm>
            <a:off x="447213" y="95249"/>
            <a:ext cx="2751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4 . GÓC NHỊ DIỆN .</a:t>
            </a:r>
            <a:endParaRPr lang="vi-VN" sz="1900" b="1">
              <a:solidFill>
                <a:schemeClr val="bg1"/>
              </a:solidFill>
              <a:latin typeface="Arial" pitchFamily="34" charset="0"/>
              <a:cs typeface="Arial" pitchFamily="34" charset="0"/>
            </a:endParaRPr>
          </a:p>
        </p:txBody>
      </p:sp>
      <p:grpSp>
        <p:nvGrpSpPr>
          <p:cNvPr id="14" name="Group 13"/>
          <p:cNvGrpSpPr/>
          <p:nvPr/>
        </p:nvGrpSpPr>
        <p:grpSpPr>
          <a:xfrm>
            <a:off x="379411" y="714375"/>
            <a:ext cx="11207251" cy="1952625"/>
            <a:chOff x="379411" y="836861"/>
            <a:chExt cx="11207251" cy="1952625"/>
          </a:xfrm>
        </p:grpSpPr>
        <p:sp>
          <p:nvSpPr>
            <p:cNvPr id="16" name="Rounded Rectangle 15"/>
            <p:cNvSpPr/>
            <p:nvPr/>
          </p:nvSpPr>
          <p:spPr>
            <a:xfrm>
              <a:off x="379411" y="836861"/>
              <a:ext cx="11125201" cy="1952625"/>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0" name="TextBox 19"/>
            <p:cNvSpPr txBox="1"/>
            <p:nvPr/>
          </p:nvSpPr>
          <p:spPr>
            <a:xfrm>
              <a:off x="593824" y="1039624"/>
              <a:ext cx="9920188" cy="1692771"/>
            </a:xfrm>
            <a:prstGeom prst="rect">
              <a:avLst/>
            </a:prstGeom>
            <a:noFill/>
          </p:spPr>
          <p:txBody>
            <a:bodyPr wrap="square" rtlCol="0">
              <a:spAutoFit/>
            </a:bodyPr>
            <a:lstStyle/>
            <a:p>
              <a:pPr marL="457200" indent="-457200">
                <a:buFont typeface="Wingdings" pitchFamily="2" charset="2"/>
                <a:buChar char="v"/>
              </a:pPr>
              <a:r>
                <a:rPr lang="en-US" sz="2600" b="1" smtClean="0">
                  <a:latin typeface="Arial" pitchFamily="34" charset="0"/>
                  <a:cs typeface="Arial" pitchFamily="34" charset="0"/>
                </a:rPr>
                <a:t>Hình gồm hai nửa mặt phẳng (P), (Q) có chung bờ a được gọi là một </a:t>
              </a:r>
              <a:r>
                <a:rPr lang="en-US" sz="2600" b="1" i="1" smtClean="0">
                  <a:solidFill>
                    <a:srgbClr val="C00000"/>
                  </a:solidFill>
                  <a:latin typeface="Arial" pitchFamily="34" charset="0"/>
                  <a:cs typeface="Arial" pitchFamily="34" charset="0"/>
                </a:rPr>
                <a:t>góc nhị diện</a:t>
              </a:r>
              <a:r>
                <a:rPr lang="en-US" sz="2600" b="1" smtClean="0">
                  <a:latin typeface="Arial" pitchFamily="34" charset="0"/>
                  <a:cs typeface="Arial" pitchFamily="34" charset="0"/>
                </a:rPr>
                <a:t>, kí hiệu là [P,a,Q] .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và các nửa mặt phẳng (P), (Q) tương ứng được gọi là cạnh và các mặt của góc nhị diện đó.</a:t>
              </a:r>
              <a:endParaRPr lang="vi-VN" sz="2600" b="1">
                <a:latin typeface="Arial" pitchFamily="34" charset="0"/>
                <a:cs typeface="Arial"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61612" y="1341686"/>
              <a:ext cx="1225050" cy="1315491"/>
            </a:xfrm>
            <a:prstGeom prst="rect">
              <a:avLst/>
            </a:prstGeom>
          </p:spPr>
        </p:pic>
      </p:grpSp>
      <p:grpSp>
        <p:nvGrpSpPr>
          <p:cNvPr id="3" name="Group 2"/>
          <p:cNvGrpSpPr/>
          <p:nvPr/>
        </p:nvGrpSpPr>
        <p:grpSpPr>
          <a:xfrm>
            <a:off x="3946046" y="2752725"/>
            <a:ext cx="3991928" cy="2462629"/>
            <a:chOff x="3946046" y="2752725"/>
            <a:chExt cx="3991928" cy="2462629"/>
          </a:xfrm>
        </p:grpSpPr>
        <p:pic>
          <p:nvPicPr>
            <p:cNvPr id="460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6046" y="2752725"/>
              <a:ext cx="3991928" cy="212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408612" y="487680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7.52</a:t>
              </a:r>
              <a:endParaRPr lang="en-US" sz="1600" b="1">
                <a:solidFill>
                  <a:schemeClr val="accent6">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29994058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p:cNvSpPr>
            <a:spLocks noChangeArrowheads="1"/>
          </p:cNvSpPr>
          <p:nvPr/>
        </p:nvSpPr>
        <p:spPr bwMode="gray">
          <a:xfrm>
            <a:off x="447213" y="95249"/>
            <a:ext cx="2751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4 . GÓC NHỊ DIỆN .</a:t>
            </a:r>
            <a:endParaRPr lang="vi-VN" sz="1900" b="1">
              <a:solidFill>
                <a:schemeClr val="bg1"/>
              </a:solidFill>
              <a:latin typeface="Arial" pitchFamily="34" charset="0"/>
              <a:cs typeface="Arial" pitchFamily="34" charset="0"/>
            </a:endParaRPr>
          </a:p>
        </p:txBody>
      </p:sp>
      <p:grpSp>
        <p:nvGrpSpPr>
          <p:cNvPr id="14" name="Group 13"/>
          <p:cNvGrpSpPr/>
          <p:nvPr/>
        </p:nvGrpSpPr>
        <p:grpSpPr>
          <a:xfrm>
            <a:off x="379411" y="714375"/>
            <a:ext cx="7924801" cy="3039808"/>
            <a:chOff x="379411" y="836861"/>
            <a:chExt cx="7924801" cy="3039808"/>
          </a:xfrm>
        </p:grpSpPr>
        <p:sp>
          <p:nvSpPr>
            <p:cNvPr id="16" name="Rounded Rectangle 15"/>
            <p:cNvSpPr/>
            <p:nvPr/>
          </p:nvSpPr>
          <p:spPr>
            <a:xfrm>
              <a:off x="379411" y="836861"/>
              <a:ext cx="7620001" cy="2887116"/>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0" name="TextBox 19"/>
            <p:cNvSpPr txBox="1"/>
            <p:nvPr/>
          </p:nvSpPr>
          <p:spPr>
            <a:xfrm>
              <a:off x="531812" y="884486"/>
              <a:ext cx="7323599" cy="2677656"/>
            </a:xfrm>
            <a:prstGeom prst="rect">
              <a:avLst/>
            </a:prstGeom>
            <a:noFill/>
          </p:spPr>
          <p:txBody>
            <a:bodyPr wrap="square" rtlCol="0">
              <a:spAutoFit/>
            </a:bodyPr>
            <a:lstStyle/>
            <a:p>
              <a:r>
                <a:rPr lang="en-US" b="1">
                  <a:latin typeface="Arial" pitchFamily="34" charset="0"/>
                  <a:cs typeface="Arial" pitchFamily="34" charset="0"/>
                </a:rPr>
                <a:t>Từ một điểm O bất kì thuộc cạnh a của góc nhị diện [P,a,O], vẽ các tia Ox, Oy tương ứng thuộc (P) , (Q) và vuông góc với a. Góc xOy được gọi là một góc phẳng của góc nhị diện [P,a,O</a:t>
              </a:r>
              <a:r>
                <a:rPr lang="en-US" b="1" smtClean="0">
                  <a:latin typeface="Arial" pitchFamily="34" charset="0"/>
                  <a:cs typeface="Arial" pitchFamily="34" charset="0"/>
                </a:rPr>
                <a:t>] (gọi tắt là </a:t>
              </a:r>
              <a:r>
                <a:rPr lang="en-US" b="1" i="1" smtClean="0">
                  <a:solidFill>
                    <a:srgbClr val="C00000"/>
                  </a:solidFill>
                  <a:latin typeface="Arial" pitchFamily="34" charset="0"/>
                  <a:cs typeface="Arial" pitchFamily="34" charset="0"/>
                </a:rPr>
                <a:t>góc phẳng nhị diện</a:t>
              </a:r>
              <a:r>
                <a:rPr lang="en-US" b="1" smtClean="0">
                  <a:latin typeface="Arial" pitchFamily="34" charset="0"/>
                  <a:cs typeface="Arial" pitchFamily="34" charset="0"/>
                </a:rPr>
                <a:t>). Số đo của góc xOy không phụ thuộc vào vị trí của O trên a, được gọi </a:t>
              </a:r>
              <a:br>
                <a:rPr lang="en-US" b="1" smtClean="0">
                  <a:latin typeface="Arial" pitchFamily="34" charset="0"/>
                  <a:cs typeface="Arial" pitchFamily="34" charset="0"/>
                </a:rPr>
              </a:br>
              <a:r>
                <a:rPr lang="en-US" b="1" smtClean="0">
                  <a:latin typeface="Arial" pitchFamily="34" charset="0"/>
                  <a:cs typeface="Arial" pitchFamily="34" charset="0"/>
                </a:rPr>
                <a:t>là số đo của góc nhị diện </a:t>
              </a:r>
              <a:r>
                <a:rPr lang="en-US" b="1">
                  <a:latin typeface="Arial" pitchFamily="34" charset="0"/>
                  <a:cs typeface="Arial" pitchFamily="34" charset="0"/>
                </a:rPr>
                <a:t>[P,a,O], </a:t>
              </a:r>
              <a:endParaRPr lang="vi-VN" b="1">
                <a:latin typeface="Arial" pitchFamily="34" charset="0"/>
                <a:cs typeface="Arial"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291774" y="2789486"/>
              <a:ext cx="1012438" cy="1087183"/>
            </a:xfrm>
            <a:prstGeom prst="rect">
              <a:avLst/>
            </a:prstGeom>
          </p:spPr>
        </p:pic>
      </p:grpSp>
      <p:grpSp>
        <p:nvGrpSpPr>
          <p:cNvPr id="2" name="Group 1"/>
          <p:cNvGrpSpPr/>
          <p:nvPr/>
        </p:nvGrpSpPr>
        <p:grpSpPr>
          <a:xfrm>
            <a:off x="8304212" y="990600"/>
            <a:ext cx="3629025" cy="2322030"/>
            <a:chOff x="8304212" y="990600"/>
            <a:chExt cx="3629025" cy="2322030"/>
          </a:xfrm>
        </p:grpSpPr>
        <p:sp>
          <p:nvSpPr>
            <p:cNvPr id="22" name="TextBox 21"/>
            <p:cNvSpPr txBox="1"/>
            <p:nvPr/>
          </p:nvSpPr>
          <p:spPr>
            <a:xfrm>
              <a:off x="9599612" y="2974076"/>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7.53</a:t>
              </a:r>
              <a:endParaRPr lang="en-US" sz="1600" b="1">
                <a:solidFill>
                  <a:schemeClr val="accent6">
                    <a:lumMod val="75000"/>
                  </a:schemeClr>
                </a:solidFill>
                <a:latin typeface="Arial" pitchFamily="34" charset="0"/>
                <a:cs typeface="Arial" pitchFamily="34" charset="0"/>
              </a:endParaRPr>
            </a:p>
          </p:txBody>
        </p:sp>
        <p:pic>
          <p:nvPicPr>
            <p:cNvPr id="471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4212" y="990600"/>
              <a:ext cx="362902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1065212" y="3957935"/>
            <a:ext cx="1751038" cy="461665"/>
          </a:xfrm>
          <a:prstGeom prst="rect">
            <a:avLst/>
          </a:prstGeom>
          <a:noFill/>
        </p:spPr>
        <p:txBody>
          <a:bodyPr wrap="square" rtlCol="0">
            <a:spAutoFit/>
          </a:bodyPr>
          <a:lstStyle/>
          <a:p>
            <a:pPr marL="342900" indent="-342900" algn="just">
              <a:buFont typeface="Wingdings" pitchFamily="2" charset="2"/>
              <a:buChar char="q"/>
            </a:pPr>
            <a:r>
              <a:rPr lang="en-US" b="1" i="1" smtClean="0">
                <a:solidFill>
                  <a:srgbClr val="C00000"/>
                </a:solidFill>
                <a:latin typeface="Arial" pitchFamily="34" charset="0"/>
                <a:cs typeface="Arial" pitchFamily="34" charset="0"/>
              </a:rPr>
              <a:t>Chú ý :</a:t>
            </a:r>
            <a:endParaRPr lang="en-US" b="1" i="1">
              <a:solidFill>
                <a:srgbClr val="C00000"/>
              </a:solidFill>
              <a:latin typeface="Arial" pitchFamily="34" charset="0"/>
              <a:cs typeface="Arial" pitchFamily="34" charset="0"/>
            </a:endParaRPr>
          </a:p>
        </p:txBody>
      </p:sp>
      <p:sp>
        <p:nvSpPr>
          <p:cNvPr id="17" name="TextBox 16"/>
          <p:cNvSpPr txBox="1"/>
          <p:nvPr/>
        </p:nvSpPr>
        <p:spPr>
          <a:xfrm>
            <a:off x="990575" y="4343400"/>
            <a:ext cx="10895037" cy="769441"/>
          </a:xfrm>
          <a:prstGeom prst="rect">
            <a:avLst/>
          </a:prstGeom>
          <a:noFill/>
        </p:spPr>
        <p:txBody>
          <a:bodyPr wrap="square" rtlCol="0">
            <a:spAutoFit/>
          </a:bodyPr>
          <a:lstStyle/>
          <a:p>
            <a:pPr marL="342900" indent="-342900" algn="just">
              <a:buFont typeface="Arial" pitchFamily="34" charset="0"/>
              <a:buChar char="•"/>
            </a:pPr>
            <a:r>
              <a:rPr lang="en-US" sz="2200" b="1" smtClean="0">
                <a:latin typeface="Arial" pitchFamily="34" charset="0"/>
                <a:cs typeface="Arial" pitchFamily="34" charset="0"/>
              </a:rPr>
              <a:t>Số đo của góc nhị diện có thể nhận giá trị từ 0</a:t>
            </a:r>
            <a:r>
              <a:rPr lang="en-US" sz="2200" b="1" baseline="30000" smtClean="0">
                <a:latin typeface="Arial" pitchFamily="34" charset="0"/>
                <a:cs typeface="Arial" pitchFamily="34" charset="0"/>
              </a:rPr>
              <a:t>0</a:t>
            </a:r>
            <a:r>
              <a:rPr lang="en-US" sz="2200" b="1" smtClean="0">
                <a:latin typeface="Arial" pitchFamily="34" charset="0"/>
                <a:cs typeface="Arial" pitchFamily="34" charset="0"/>
              </a:rPr>
              <a:t> đến 180</a:t>
            </a:r>
            <a:r>
              <a:rPr lang="en-US" sz="2200" b="1" baseline="30000" smtClean="0">
                <a:latin typeface="Arial" pitchFamily="34" charset="0"/>
                <a:cs typeface="Arial" pitchFamily="34" charset="0"/>
              </a:rPr>
              <a:t>0</a:t>
            </a:r>
            <a:r>
              <a:rPr lang="en-US" sz="2200" b="1" smtClean="0">
                <a:latin typeface="Arial" pitchFamily="34" charset="0"/>
                <a:cs typeface="Arial" pitchFamily="34" charset="0"/>
              </a:rPr>
              <a:t> . Góc nhị diện được gọi là vuông, nhọn, tù nếu có số đo tương ứng bằng, nhỏ hơn, lớn hơn 90</a:t>
            </a:r>
            <a:r>
              <a:rPr lang="en-US" sz="2200" b="1" baseline="30000" smtClean="0">
                <a:latin typeface="Arial" pitchFamily="34" charset="0"/>
                <a:cs typeface="Arial" pitchFamily="34" charset="0"/>
              </a:rPr>
              <a:t>0</a:t>
            </a:r>
            <a:endParaRPr lang="en-US" sz="2200" b="1">
              <a:latin typeface="Arial" pitchFamily="34" charset="0"/>
              <a:cs typeface="Arial" pitchFamily="34" charset="0"/>
            </a:endParaRPr>
          </a:p>
        </p:txBody>
      </p:sp>
      <p:sp>
        <p:nvSpPr>
          <p:cNvPr id="18" name="TextBox 17"/>
          <p:cNvSpPr txBox="1"/>
          <p:nvPr/>
        </p:nvSpPr>
        <p:spPr>
          <a:xfrm>
            <a:off x="990575" y="5100637"/>
            <a:ext cx="10895037" cy="769441"/>
          </a:xfrm>
          <a:prstGeom prst="rect">
            <a:avLst/>
          </a:prstGeom>
          <a:noFill/>
        </p:spPr>
        <p:txBody>
          <a:bodyPr wrap="square" rtlCol="0">
            <a:spAutoFit/>
          </a:bodyPr>
          <a:lstStyle/>
          <a:p>
            <a:pPr marL="342900" indent="-342900" algn="just">
              <a:buFont typeface="Arial" pitchFamily="34" charset="0"/>
              <a:buChar char="•"/>
            </a:pPr>
            <a:r>
              <a:rPr lang="en-US" sz="2200" b="1" smtClean="0">
                <a:latin typeface="Arial" pitchFamily="34" charset="0"/>
                <a:cs typeface="Arial" pitchFamily="34" charset="0"/>
              </a:rPr>
              <a:t>Đối với 2 điểm M, N không phụ thuộc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 ta kí hiệu [M,a,N] là góc nhị diện có cạnh a và các mặt tương ứng chứa M, N.</a:t>
            </a:r>
            <a:endParaRPr lang="en-US" sz="2200" b="1">
              <a:latin typeface="Arial" pitchFamily="34" charset="0"/>
              <a:cs typeface="Arial" pitchFamily="34" charset="0"/>
            </a:endParaRPr>
          </a:p>
        </p:txBody>
      </p:sp>
      <p:sp>
        <p:nvSpPr>
          <p:cNvPr id="19" name="TextBox 18"/>
          <p:cNvSpPr txBox="1"/>
          <p:nvPr/>
        </p:nvSpPr>
        <p:spPr>
          <a:xfrm>
            <a:off x="990575" y="5851029"/>
            <a:ext cx="10895037" cy="769441"/>
          </a:xfrm>
          <a:prstGeom prst="rect">
            <a:avLst/>
          </a:prstGeom>
          <a:noFill/>
        </p:spPr>
        <p:txBody>
          <a:bodyPr wrap="square" rtlCol="0">
            <a:spAutoFit/>
          </a:bodyPr>
          <a:lstStyle/>
          <a:p>
            <a:pPr marL="342900" indent="-342900" algn="just">
              <a:buFont typeface="Arial" pitchFamily="34" charset="0"/>
              <a:buChar char="•"/>
            </a:pPr>
            <a:r>
              <a:rPr lang="en-US" sz="2200" b="1" smtClean="0">
                <a:latin typeface="Arial" pitchFamily="34" charset="0"/>
                <a:cs typeface="Arial" pitchFamily="34" charset="0"/>
              </a:rPr>
              <a:t>Hai mặt phẳng cắt nhau tạo thành 4 góc nhị diện. Nếu một trong 4 góc đó là góc nhị diện vuông thì các góc nhị diện còn lại cũng là góc nhị diện vuông.</a:t>
            </a:r>
            <a:endParaRPr lang="en-US" sz="2200" b="1">
              <a:latin typeface="Arial" pitchFamily="34" charset="0"/>
              <a:cs typeface="Arial" pitchFamily="34" charset="0"/>
            </a:endParaRPr>
          </a:p>
        </p:txBody>
      </p:sp>
      <p:cxnSp>
        <p:nvCxnSpPr>
          <p:cNvPr id="5" name="Straight Connector 4"/>
          <p:cNvCxnSpPr/>
          <p:nvPr/>
        </p:nvCxnSpPr>
        <p:spPr>
          <a:xfrm>
            <a:off x="836612" y="4387154"/>
            <a:ext cx="0" cy="2196405"/>
          </a:xfrm>
          <a:prstGeom prst="line">
            <a:avLst/>
          </a:prstGeom>
          <a:ln w="57150" cmpd="thinThick">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1968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012" y="2821586"/>
            <a:ext cx="1268614"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33424"/>
            <a:ext cx="11658599" cy="2005336"/>
            <a:chOff x="227012" y="761999"/>
            <a:chExt cx="11658599" cy="2005336"/>
          </a:xfrm>
        </p:grpSpPr>
        <p:sp>
          <p:nvSpPr>
            <p:cNvPr id="20" name="Rounded Rectangle 19"/>
            <p:cNvSpPr/>
            <p:nvPr/>
          </p:nvSpPr>
          <p:spPr>
            <a:xfrm>
              <a:off x="1714586" y="761999"/>
              <a:ext cx="10171025" cy="1969749"/>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4</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827212" y="762000"/>
                  <a:ext cx="9982200" cy="2005335"/>
                </a:xfrm>
                <a:prstGeom prst="rect">
                  <a:avLst/>
                </a:prstGeom>
                <a:noFill/>
              </p:spPr>
              <p:txBody>
                <a:bodyPr wrap="square" lIns="121899" tIns="60949" rIns="121899" bIns="60949" rtlCol="0">
                  <a:spAutoFit/>
                </a:bodyPr>
                <a:lstStyle/>
                <a:p>
                  <a:pPr algn="just"/>
                  <a:r>
                    <a:rPr lang="en-US" sz="2200" b="1" smtClean="0">
                      <a:latin typeface="Arial" pitchFamily="34" charset="0"/>
                      <a:cs typeface="Arial" pitchFamily="34" charset="0"/>
                    </a:rPr>
                    <a:t>Cho hình chóp S.ABCD có SA</a:t>
                  </a:r>
                  <a14:m>
                    <m:oMath xmlns:m="http://schemas.openxmlformats.org/officeDocument/2006/math">
                      <m:r>
                        <a:rPr lang="en-US" sz="2200" b="1" i="1" smtClean="0">
                          <a:latin typeface="Cambria Math"/>
                          <a:ea typeface="Cambria Math"/>
                          <a:cs typeface="Arial" pitchFamily="34" charset="0"/>
                        </a:rPr>
                        <m:t>⊥</m:t>
                      </m:r>
                    </m:oMath>
                  </a14:m>
                  <a:r>
                    <a:rPr lang="en-US" sz="2200" b="1" i="0" smtClean="0">
                      <a:latin typeface="+mj-lt"/>
                      <a:ea typeface="Cambria Math"/>
                      <a:cs typeface="Arial" pitchFamily="34" charset="0"/>
                    </a:rPr>
                    <a:t>(ABCD), đáy ABCD là hình thoi có cạnh là a, </a:t>
                  </a:r>
                  <a:br>
                    <a:rPr lang="en-US" sz="2200" b="1" i="0" smtClean="0">
                      <a:latin typeface="+mj-lt"/>
                      <a:ea typeface="Cambria Math"/>
                      <a:cs typeface="Arial" pitchFamily="34" charset="0"/>
                    </a:rPr>
                  </a:br>
                  <a:r>
                    <a:rPr lang="en-US" sz="2200" b="1" i="0" smtClean="0">
                      <a:latin typeface="+mj-lt"/>
                      <a:ea typeface="Cambria Math"/>
                      <a:cs typeface="Arial" pitchFamily="34" charset="0"/>
                    </a:rPr>
                    <a:t>AC = a, SA = </a:t>
                  </a:r>
                  <a14:m>
                    <m:oMath xmlns:m="http://schemas.openxmlformats.org/officeDocument/2006/math">
                      <m:f>
                        <m:fPr>
                          <m:ctrlPr>
                            <a:rPr lang="en-US" sz="2200" b="1" i="1" smtClean="0">
                              <a:latin typeface="Cambria Math"/>
                              <a:ea typeface="Cambria Math"/>
                              <a:cs typeface="Arial" pitchFamily="34" charset="0"/>
                            </a:rPr>
                          </m:ctrlPr>
                        </m:fPr>
                        <m:num>
                          <m:r>
                            <a:rPr lang="en-US" sz="2200" b="1" i="1" smtClean="0">
                              <a:latin typeface="Cambria Math"/>
                              <a:ea typeface="Cambria Math"/>
                              <a:cs typeface="Arial" pitchFamily="34" charset="0"/>
                            </a:rPr>
                            <m:t>𝟏</m:t>
                          </m:r>
                        </m:num>
                        <m:den>
                          <m:r>
                            <a:rPr lang="en-US" sz="2200" b="1" i="1" smtClean="0">
                              <a:latin typeface="Cambria Math"/>
                              <a:ea typeface="Cambria Math"/>
                              <a:cs typeface="Arial" pitchFamily="34" charset="0"/>
                            </a:rPr>
                            <m:t>𝟐</m:t>
                          </m:r>
                        </m:den>
                      </m:f>
                    </m:oMath>
                  </a14:m>
                  <a:r>
                    <a:rPr lang="en-US" sz="2200" b="1" smtClean="0">
                      <a:latin typeface="Arial" pitchFamily="34" charset="0"/>
                      <a:cs typeface="Arial" pitchFamily="34" charset="0"/>
                    </a:rPr>
                    <a:t>a . Gọi O là giao điểm của 2 đường chéo hình thoi ABCD và H là hình chiếu của O trên SC.</a:t>
                  </a:r>
                </a:p>
                <a:p>
                  <a:pPr marL="457200" indent="-457200" algn="just">
                    <a:buAutoNum type="alphaLcParenR"/>
                  </a:pPr>
                  <a:r>
                    <a:rPr lang="en-US" sz="2200" b="1" smtClean="0">
                      <a:latin typeface="Arial" pitchFamily="34" charset="0"/>
                      <a:cs typeface="Arial" pitchFamily="34" charset="0"/>
                    </a:rPr>
                    <a:t>Tính số đo của các góc nhị diện [B,SA,D] ; [S,BD,A]; [S,BD,C]</a:t>
                  </a:r>
                </a:p>
                <a:p>
                  <a:pPr marL="457200" indent="-457200" algn="just">
                    <a:buAutoNum type="alphaLcParenR"/>
                  </a:pPr>
                  <a:r>
                    <a:rPr lang="en-US" sz="2200" b="1" smtClean="0">
                      <a:latin typeface="Arial" pitchFamily="34" charset="0"/>
                      <a:cs typeface="Arial" pitchFamily="34" charset="0"/>
                    </a:rPr>
                    <a:t>Chứng minh rằng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𝑩𝑯𝑫</m:t>
                          </m:r>
                        </m:e>
                      </m:acc>
                      <m:r>
                        <a:rPr lang="en-US" sz="2200" b="1" i="1" smtClean="0">
                          <a:latin typeface="Cambria Math"/>
                          <a:cs typeface="Arial" pitchFamily="34" charset="0"/>
                        </a:rPr>
                        <m:t> </m:t>
                      </m:r>
                    </m:oMath>
                  </a14:m>
                  <a:r>
                    <a:rPr lang="en-US" sz="2200" b="1" smtClean="0">
                      <a:latin typeface="Arial" pitchFamily="34" charset="0"/>
                      <a:cs typeface="Arial" pitchFamily="34" charset="0"/>
                    </a:rPr>
                    <a:t>là một góc phẳng của góc nhị diện [B,SC,D]</a:t>
                  </a:r>
                  <a:endParaRPr lang="vi-VN" sz="2200"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827212" y="762000"/>
                  <a:ext cx="9982200" cy="2005335"/>
                </a:xfrm>
                <a:prstGeom prst="rect">
                  <a:avLst/>
                </a:prstGeom>
                <a:blipFill rotWithShape="1">
                  <a:blip r:embed="rId5"/>
                  <a:stretch>
                    <a:fillRect l="-489" t="-1216" r="-489" b="-304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p:cNvSpPr txBox="1"/>
              <p:nvPr/>
            </p:nvSpPr>
            <p:spPr>
              <a:xfrm>
                <a:off x="447213" y="3200400"/>
                <a:ext cx="7758573" cy="840871"/>
              </a:xfrm>
              <a:prstGeom prst="rect">
                <a:avLst/>
              </a:prstGeom>
              <a:noFill/>
            </p:spPr>
            <p:txBody>
              <a:bodyPr wrap="square" rtlCol="0">
                <a:spAutoFit/>
              </a:bodyPr>
              <a:lstStyle/>
              <a:p>
                <a:pPr algn="just"/>
                <a:r>
                  <a:rPr lang="en-US" b="1" smtClean="0">
                    <a:latin typeface="Arial" pitchFamily="34" charset="0"/>
                    <a:cs typeface="Arial" pitchFamily="34" charset="0"/>
                  </a:rPr>
                  <a:t>a) Vì SA</a:t>
                </a:r>
                <a:r>
                  <a:rPr lang="en-US" b="1" smtClean="0">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(ABCD) nên AB và AD vuông góc với SA, vậy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𝑩𝑨𝑫</m:t>
                        </m:r>
                      </m:e>
                    </m:acc>
                  </m:oMath>
                </a14:m>
                <a:r>
                  <a:rPr lang="en-US" b="1" smtClean="0">
                    <a:latin typeface="Arial" pitchFamily="34" charset="0"/>
                    <a:cs typeface="Arial" pitchFamily="34" charset="0"/>
                  </a:rPr>
                  <a:t> là một góc phẳng của góc nhị diện</a:t>
                </a:r>
                <a:endParaRPr lang="en-US"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47213" y="3200400"/>
                <a:ext cx="7758573" cy="840871"/>
              </a:xfrm>
              <a:prstGeom prst="rect">
                <a:avLst/>
              </a:prstGeom>
              <a:blipFill rotWithShape="1">
                <a:blip r:embed="rId7"/>
                <a:stretch>
                  <a:fillRect l="-1178" t="-6522" r="-1257" b="-15942"/>
                </a:stretch>
              </a:blipFill>
            </p:spPr>
            <p:txBody>
              <a:bodyPr/>
              <a:lstStyle/>
              <a:p>
                <a:r>
                  <a:rPr lang="en-US">
                    <a:noFill/>
                  </a:rPr>
                  <a:t> </a:t>
                </a:r>
              </a:p>
            </p:txBody>
          </p:sp>
        </mc:Fallback>
      </mc:AlternateContent>
      <p:sp>
        <p:nvSpPr>
          <p:cNvPr id="18" name="AutoShape 4"/>
          <p:cNvSpPr>
            <a:spLocks noChangeArrowheads="1"/>
          </p:cNvSpPr>
          <p:nvPr/>
        </p:nvSpPr>
        <p:spPr bwMode="gray">
          <a:xfrm>
            <a:off x="447213" y="95249"/>
            <a:ext cx="2751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4 . GÓC NHỊ DIỆN .</a:t>
            </a:r>
            <a:endParaRPr lang="vi-VN" sz="1900" b="1">
              <a:solidFill>
                <a:schemeClr val="bg1"/>
              </a:solidFill>
              <a:latin typeface="Arial" pitchFamily="34" charset="0"/>
              <a:cs typeface="Arial" pitchFamily="34" charset="0"/>
            </a:endParaRPr>
          </a:p>
        </p:txBody>
      </p:sp>
      <p:grpSp>
        <p:nvGrpSpPr>
          <p:cNvPr id="5" name="Group 4"/>
          <p:cNvGrpSpPr/>
          <p:nvPr/>
        </p:nvGrpSpPr>
        <p:grpSpPr>
          <a:xfrm>
            <a:off x="8304212" y="2723197"/>
            <a:ext cx="3604260" cy="3753803"/>
            <a:chOff x="8317864" y="2840636"/>
            <a:chExt cx="3604260" cy="3753803"/>
          </a:xfrm>
        </p:grpSpPr>
        <p:pic>
          <p:nvPicPr>
            <p:cNvPr id="4813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7864" y="2840636"/>
              <a:ext cx="3604260" cy="367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9156064" y="6255885"/>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7.54</a:t>
              </a:r>
              <a:endParaRPr lang="en-US" sz="1600" b="1">
                <a:solidFill>
                  <a:schemeClr val="accent6">
                    <a:lumMod val="75000"/>
                  </a:schemeClr>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8" name="TextBox 27"/>
              <p:cNvSpPr txBox="1"/>
              <p:nvPr/>
            </p:nvSpPr>
            <p:spPr>
              <a:xfrm>
                <a:off x="447213" y="4041271"/>
                <a:ext cx="7758573" cy="862608"/>
              </a:xfrm>
              <a:prstGeom prst="rect">
                <a:avLst/>
              </a:prstGeom>
              <a:noFill/>
            </p:spPr>
            <p:txBody>
              <a:bodyPr wrap="square" rtlCol="0">
                <a:spAutoFit/>
              </a:bodyPr>
              <a:lstStyle/>
              <a:p>
                <a:pPr algn="just"/>
                <a:r>
                  <a:rPr lang="en-US" b="1" smtClean="0">
                    <a:latin typeface="Arial" pitchFamily="34" charset="0"/>
                    <a:cs typeface="Arial" pitchFamily="34" charset="0"/>
                  </a:rPr>
                  <a:t>Hình thoi ABCD có cạnh bằng a và AC = a nên các tam giác ABC, ACD đều, do đó </a:t>
                </a:r>
                <a14:m>
                  <m:oMath xmlns:m="http://schemas.openxmlformats.org/officeDocument/2006/math">
                    <m:acc>
                      <m:accPr>
                        <m:chr m:val="̂"/>
                        <m:ctrlPr>
                          <a:rPr lang="en-US" b="1" i="1">
                            <a:latin typeface="Cambria Math"/>
                            <a:cs typeface="Arial" pitchFamily="34" charset="0"/>
                          </a:rPr>
                        </m:ctrlPr>
                      </m:accPr>
                      <m:e>
                        <m:r>
                          <a:rPr lang="en-US" b="1" i="1">
                            <a:latin typeface="Cambria Math"/>
                            <a:cs typeface="Arial" pitchFamily="34" charset="0"/>
                          </a:rPr>
                          <m:t>𝑩𝑨𝑫</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𝟏𝟐𝟎</m:t>
                        </m:r>
                      </m:e>
                      <m:sup>
                        <m:r>
                          <a:rPr lang="en-US" b="1" i="1" smtClean="0">
                            <a:latin typeface="Cambria Math"/>
                            <a:cs typeface="Arial" pitchFamily="34" charset="0"/>
                          </a:rPr>
                          <m:t>𝟎</m:t>
                        </m:r>
                      </m:sup>
                    </m:sSup>
                  </m:oMath>
                </a14:m>
                <a:r>
                  <a:rPr lang="en-US" b="1" smtClean="0">
                    <a:latin typeface="Arial" pitchFamily="34" charset="0"/>
                    <a:cs typeface="Arial" pitchFamily="34" charset="0"/>
                  </a:rPr>
                  <a:t> </a:t>
                </a:r>
                <a:endParaRPr lang="en-US" b="1">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47213" y="4041271"/>
                <a:ext cx="7758573" cy="862608"/>
              </a:xfrm>
              <a:prstGeom prst="rect">
                <a:avLst/>
              </a:prstGeom>
              <a:blipFill rotWithShape="1">
                <a:blip r:embed="rId9"/>
                <a:stretch>
                  <a:fillRect l="-1178" t="-4965" r="-1257" b="-13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26575" y="4902383"/>
                <a:ext cx="7758573" cy="470000"/>
              </a:xfrm>
              <a:prstGeom prst="rect">
                <a:avLst/>
              </a:prstGeom>
              <a:noFill/>
            </p:spPr>
            <p:txBody>
              <a:bodyPr wrap="square" rtlCol="0">
                <a:spAutoFit/>
              </a:bodyPr>
              <a:lstStyle/>
              <a:p>
                <a:pPr algn="just"/>
                <a:r>
                  <a:rPr lang="en-US" b="1" smtClean="0">
                    <a:latin typeface="Arial" pitchFamily="34" charset="0"/>
                    <a:cs typeface="Arial" pitchFamily="34" charset="0"/>
                  </a:rPr>
                  <a:t>Vậy số đo của góc nhị diện [B, SA, D] = </a:t>
                </a:r>
                <a14:m>
                  <m:oMath xmlns:m="http://schemas.openxmlformats.org/officeDocument/2006/math">
                    <m:sSup>
                      <m:sSupPr>
                        <m:ctrlPr>
                          <a:rPr lang="en-US" b="1" i="1">
                            <a:latin typeface="Cambria Math"/>
                            <a:cs typeface="Arial" pitchFamily="34" charset="0"/>
                          </a:rPr>
                        </m:ctrlPr>
                      </m:sSupPr>
                      <m:e>
                        <m:r>
                          <a:rPr lang="en-US" b="1" i="1">
                            <a:latin typeface="Cambria Math"/>
                            <a:cs typeface="Arial" pitchFamily="34" charset="0"/>
                          </a:rPr>
                          <m:t>𝟏𝟐𝟎</m:t>
                        </m:r>
                      </m:e>
                      <m:sup>
                        <m:r>
                          <a:rPr lang="en-US" b="1" i="1">
                            <a:latin typeface="Cambria Math"/>
                            <a:cs typeface="Arial" pitchFamily="34" charset="0"/>
                          </a:rPr>
                          <m:t>𝟎</m:t>
                        </m:r>
                      </m:sup>
                    </m:sSup>
                  </m:oMath>
                </a14:m>
                <a:r>
                  <a:rPr lang="en-US" b="1">
                    <a:latin typeface="Arial" pitchFamily="34" charset="0"/>
                    <a:cs typeface="Arial" pitchFamily="34" charset="0"/>
                  </a:rPr>
                  <a:t> </a:t>
                </a:r>
                <a:r>
                  <a:rPr lang="en-US" b="1" smtClean="0">
                    <a:latin typeface="Arial" pitchFamily="34" charset="0"/>
                    <a:cs typeface="Arial" pitchFamily="34" charset="0"/>
                  </a:rPr>
                  <a:t> </a:t>
                </a:r>
                <a:endParaRPr lang="en-US"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26575" y="4902383"/>
                <a:ext cx="7758573" cy="470000"/>
              </a:xfrm>
              <a:prstGeom prst="rect">
                <a:avLst/>
              </a:prstGeom>
              <a:blipFill rotWithShape="1">
                <a:blip r:embed="rId10"/>
                <a:stretch>
                  <a:fillRect l="-1257" t="-7792"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26574" y="5391716"/>
                <a:ext cx="7758573" cy="830997"/>
              </a:xfrm>
              <a:prstGeom prst="rect">
                <a:avLst/>
              </a:prstGeom>
              <a:noFill/>
            </p:spPr>
            <p:txBody>
              <a:bodyPr wrap="square" rtlCol="0">
                <a:spAutoFit/>
              </a:bodyPr>
              <a:lstStyle/>
              <a:p>
                <a:pPr algn="just"/>
                <a:r>
                  <a:rPr lang="en-US" b="1" smtClean="0">
                    <a:latin typeface="Arial" pitchFamily="34" charset="0"/>
                    <a:cs typeface="Arial" pitchFamily="34" charset="0"/>
                  </a:rPr>
                  <a:t>Vì BD</a:t>
                </a:r>
                <a:r>
                  <a:rPr lang="en-US" b="1" smtClean="0">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AC và </a:t>
                </a:r>
                <a:r>
                  <a:rPr lang="en-US" b="1">
                    <a:latin typeface="Arial" pitchFamily="34" charset="0"/>
                    <a:cs typeface="Arial" pitchFamily="34" charset="0"/>
                  </a:rPr>
                  <a:t>BD</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SA nên </a:t>
                </a:r>
                <a:r>
                  <a:rPr lang="en-US" b="1">
                    <a:latin typeface="Arial" pitchFamily="34" charset="0"/>
                    <a:cs typeface="Arial" pitchFamily="34" charset="0"/>
                  </a:rPr>
                  <a:t>BD</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(SAC) , vậy AC và SO vuông góc với BD</a:t>
                </a:r>
                <a:endParaRPr lang="en-US" b="1">
                  <a:latin typeface="Arial" pitchFamily="34" charset="0"/>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26574" y="5391716"/>
                <a:ext cx="7758573" cy="830997"/>
              </a:xfrm>
              <a:prstGeom prst="rect">
                <a:avLst/>
              </a:prstGeom>
              <a:blipFill rotWithShape="1">
                <a:blip r:embed="rId11"/>
                <a:stretch>
                  <a:fillRect l="-1257" t="-6569" r="-1178"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26573" y="6206551"/>
                <a:ext cx="8563439" cy="473976"/>
              </a:xfrm>
              <a:prstGeom prst="rect">
                <a:avLst/>
              </a:prstGeom>
              <a:noFill/>
            </p:spPr>
            <p:txBody>
              <a:bodyPr wrap="square" rtlCol="0">
                <a:spAutoFit/>
              </a:bodyPr>
              <a:lstStyle/>
              <a:p>
                <a:pPr algn="just"/>
                <a:r>
                  <a:rPr lang="en-US" b="1" smtClean="0">
                    <a:latin typeface="Arial" pitchFamily="34" charset="0"/>
                    <a:cs typeface="Arial" pitchFamily="34" charset="0"/>
                  </a:rPr>
                  <a:t>Suy ra </a:t>
                </a:r>
                <a14:m>
                  <m:oMath xmlns:m="http://schemas.openxmlformats.org/officeDocument/2006/math">
                    <m:acc>
                      <m:accPr>
                        <m:chr m:val="̂"/>
                        <m:ctrlPr>
                          <a:rPr lang="en-US" b="1" i="1">
                            <a:latin typeface="Cambria Math"/>
                            <a:cs typeface="Arial" pitchFamily="34" charset="0"/>
                          </a:rPr>
                        </m:ctrlPr>
                      </m:accPr>
                      <m:e>
                        <m:r>
                          <a:rPr lang="en-US" b="1" i="1" smtClean="0">
                            <a:latin typeface="Cambria Math"/>
                            <a:cs typeface="Arial" pitchFamily="34" charset="0"/>
                          </a:rPr>
                          <m:t>𝑨𝑶𝑺</m:t>
                        </m:r>
                      </m:e>
                    </m:acc>
                  </m:oMath>
                </a14:m>
                <a:r>
                  <a:rPr lang="en-US" b="1" smtClean="0">
                    <a:latin typeface="Arial" pitchFamily="34" charset="0"/>
                    <a:cs typeface="Arial" pitchFamily="34" charset="0"/>
                  </a:rPr>
                  <a:t>  là một góc phẳng của góc nhị diện</a:t>
                </a:r>
                <a:r>
                  <a:rPr lang="en-US" b="1">
                    <a:latin typeface="Arial" pitchFamily="34" charset="0"/>
                    <a:cs typeface="Arial" pitchFamily="34" charset="0"/>
                  </a:rPr>
                  <a:t> </a:t>
                </a:r>
                <a:r>
                  <a:rPr lang="en-US" b="1" smtClean="0">
                    <a:latin typeface="Arial" pitchFamily="34" charset="0"/>
                    <a:cs typeface="Arial" pitchFamily="34" charset="0"/>
                  </a:rPr>
                  <a:t>[S,BD,C] </a:t>
                </a:r>
                <a:endParaRPr lang="en-US" b="1">
                  <a:latin typeface="Arial" pitchFamily="34" charset="0"/>
                  <a:cs typeface="Arial"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26573" y="6206551"/>
                <a:ext cx="8563439" cy="473976"/>
              </a:xfrm>
              <a:prstGeom prst="rect">
                <a:avLst/>
              </a:prstGeom>
              <a:blipFill rotWithShape="1">
                <a:blip r:embed="rId12"/>
                <a:stretch>
                  <a:fillRect l="-1139" t="-6410" b="-29487"/>
                </a:stretch>
              </a:blipFill>
            </p:spPr>
            <p:txBody>
              <a:bodyPr/>
              <a:lstStyle/>
              <a:p>
                <a:r>
                  <a:rPr lang="en-US">
                    <a:noFill/>
                  </a:rPr>
                  <a:t> </a:t>
                </a:r>
              </a:p>
            </p:txBody>
          </p:sp>
        </mc:Fallback>
      </mc:AlternateContent>
    </p:spTree>
    <p:extLst>
      <p:ext uri="{BB962C8B-B14F-4D97-AF65-F5344CB8AC3E}">
        <p14:creationId xmlns:p14="http://schemas.microsoft.com/office/powerpoint/2010/main" val="8497993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012" y="2821586"/>
            <a:ext cx="1268614"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447213" y="3200400"/>
                <a:ext cx="7758573" cy="1025024"/>
              </a:xfrm>
              <a:prstGeom prst="rect">
                <a:avLst/>
              </a:prstGeom>
              <a:noFill/>
            </p:spPr>
            <p:txBody>
              <a:bodyPr wrap="square" rtlCol="0">
                <a:spAutoFit/>
              </a:bodyPr>
              <a:lstStyle/>
              <a:p>
                <a:pPr algn="just"/>
                <a:r>
                  <a:rPr lang="en-US" b="1" smtClean="0">
                    <a:latin typeface="Arial" pitchFamily="34" charset="0"/>
                    <a:cs typeface="Arial" pitchFamily="34" charset="0"/>
                  </a:rPr>
                  <a:t>Tam giác SAO vuông tại A và có </a:t>
                </a:r>
                <a14:m>
                  <m:oMath xmlns:m="http://schemas.openxmlformats.org/officeDocument/2006/math">
                    <m:r>
                      <a:rPr lang="en-US" b="1" i="1" smtClean="0">
                        <a:latin typeface="Cambria Math"/>
                        <a:cs typeface="Arial" pitchFamily="34" charset="0"/>
                      </a:rPr>
                      <m:t>𝑺𝑨</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𝟐</m:t>
                        </m:r>
                      </m:den>
                    </m:f>
                    <m:r>
                      <a:rPr lang="en-US" b="1" i="1" smtClean="0">
                        <a:latin typeface="Cambria Math"/>
                        <a:cs typeface="Arial" pitchFamily="34" charset="0"/>
                      </a:rPr>
                      <m:t>𝒂</m:t>
                    </m:r>
                    <m:r>
                      <a:rPr lang="en-US" b="1" i="1" smtClean="0">
                        <a:latin typeface="Cambria Math"/>
                        <a:cs typeface="Arial" pitchFamily="34" charset="0"/>
                      </a:rPr>
                      <m:t>=</m:t>
                    </m:r>
                    <m:r>
                      <a:rPr lang="en-US" b="1" i="1" smtClean="0">
                        <a:latin typeface="Cambria Math"/>
                        <a:cs typeface="Arial" pitchFamily="34" charset="0"/>
                      </a:rPr>
                      <m:t>𝑨𝑶</m:t>
                    </m:r>
                  </m:oMath>
                </a14:m>
                <a:r>
                  <a:rPr lang="en-US" b="1" smtClean="0">
                    <a:latin typeface="Arial" pitchFamily="34" charset="0"/>
                    <a:cs typeface="Arial" pitchFamily="34" charset="0"/>
                  </a:rPr>
                  <a:t> nên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𝑨𝑶𝑺</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𝟒𝟓</m:t>
                        </m:r>
                      </m:e>
                      <m:sup>
                        <m:r>
                          <a:rPr lang="en-US" b="1" i="1" smtClean="0">
                            <a:latin typeface="Cambria Math"/>
                            <a:cs typeface="Arial" pitchFamily="34" charset="0"/>
                          </a:rPr>
                          <m:t>𝟎</m:t>
                        </m:r>
                      </m:sup>
                    </m:sSup>
                  </m:oMath>
                </a14:m>
                <a:r>
                  <a:rPr lang="en-US" b="1" smtClean="0">
                    <a:latin typeface="Arial" pitchFamily="34" charset="0"/>
                    <a:cs typeface="Arial" pitchFamily="34" charset="0"/>
                  </a:rPr>
                  <a:t>. Suy ra </a:t>
                </a:r>
                <a14:m>
                  <m:oMath xmlns:m="http://schemas.openxmlformats.org/officeDocument/2006/math">
                    <m:acc>
                      <m:accPr>
                        <m:chr m:val="̂"/>
                        <m:ctrlPr>
                          <a:rPr lang="en-US" b="1" i="1">
                            <a:latin typeface="Cambria Math"/>
                            <a:cs typeface="Arial" pitchFamily="34" charset="0"/>
                          </a:rPr>
                        </m:ctrlPr>
                      </m:accPr>
                      <m:e>
                        <m:r>
                          <a:rPr lang="en-US" b="1" i="1" smtClean="0">
                            <a:latin typeface="Cambria Math"/>
                            <a:cs typeface="Arial" pitchFamily="34" charset="0"/>
                          </a:rPr>
                          <m:t>𝑪</m:t>
                        </m:r>
                        <m:r>
                          <a:rPr lang="en-US" b="1" i="1">
                            <a:latin typeface="Cambria Math"/>
                            <a:cs typeface="Arial" pitchFamily="34" charset="0"/>
                          </a:rPr>
                          <m:t>𝑶𝑺</m:t>
                        </m:r>
                      </m:e>
                    </m:acc>
                    <m:r>
                      <a:rPr lang="en-US" b="1" i="1">
                        <a:latin typeface="Cambria Math"/>
                        <a:cs typeface="Arial" pitchFamily="34" charset="0"/>
                      </a:rPr>
                      <m:t>=</m:t>
                    </m:r>
                    <m:sSup>
                      <m:sSupPr>
                        <m:ctrlPr>
                          <a:rPr lang="en-US" b="1" i="1">
                            <a:latin typeface="Cambria Math"/>
                            <a:cs typeface="Arial" pitchFamily="34" charset="0"/>
                          </a:rPr>
                        </m:ctrlPr>
                      </m:sSupPr>
                      <m:e>
                        <m:r>
                          <a:rPr lang="en-US" b="1" i="1" smtClean="0">
                            <a:latin typeface="Cambria Math"/>
                            <a:cs typeface="Arial" pitchFamily="34" charset="0"/>
                          </a:rPr>
                          <m:t>𝟏𝟖𝟎</m:t>
                        </m:r>
                      </m:e>
                      <m:sup>
                        <m:r>
                          <a:rPr lang="en-US" b="1" i="1">
                            <a:latin typeface="Cambria Math"/>
                            <a:cs typeface="Arial" pitchFamily="34" charset="0"/>
                          </a:rPr>
                          <m:t>𝟎</m:t>
                        </m:r>
                      </m:sup>
                    </m:sSup>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𝑨𝑶𝑺</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𝟏𝟑𝟓</m:t>
                        </m:r>
                      </m:e>
                      <m:sup>
                        <m:r>
                          <a:rPr lang="en-US" b="1" i="1" smtClean="0">
                            <a:latin typeface="Cambria Math"/>
                            <a:cs typeface="Arial" pitchFamily="34" charset="0"/>
                          </a:rPr>
                          <m:t>𝟎</m:t>
                        </m:r>
                      </m:sup>
                    </m:sSup>
                  </m:oMath>
                </a14:m>
                <a:endParaRPr lang="en-US"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47213" y="3200400"/>
                <a:ext cx="7758573" cy="1025024"/>
              </a:xfrm>
              <a:prstGeom prst="rect">
                <a:avLst/>
              </a:prstGeom>
              <a:blipFill rotWithShape="1">
                <a:blip r:embed="rId7"/>
                <a:stretch>
                  <a:fillRect l="-1178" r="-1257" b="-11310"/>
                </a:stretch>
              </a:blipFill>
            </p:spPr>
            <p:txBody>
              <a:bodyPr/>
              <a:lstStyle/>
              <a:p>
                <a:r>
                  <a:rPr lang="en-US">
                    <a:noFill/>
                  </a:rPr>
                  <a:t> </a:t>
                </a:r>
              </a:p>
            </p:txBody>
          </p:sp>
        </mc:Fallback>
      </mc:AlternateContent>
      <p:sp>
        <p:nvSpPr>
          <p:cNvPr id="18" name="AutoShape 4"/>
          <p:cNvSpPr>
            <a:spLocks noChangeArrowheads="1"/>
          </p:cNvSpPr>
          <p:nvPr/>
        </p:nvSpPr>
        <p:spPr bwMode="gray">
          <a:xfrm>
            <a:off x="447213" y="95249"/>
            <a:ext cx="2751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4 . GÓC NHỊ DIỆN .</a:t>
            </a:r>
            <a:endParaRPr lang="vi-VN" sz="1900" b="1">
              <a:solidFill>
                <a:schemeClr val="bg1"/>
              </a:solidFill>
              <a:latin typeface="Arial" pitchFamily="34" charset="0"/>
              <a:cs typeface="Arial" pitchFamily="34" charset="0"/>
            </a:endParaRPr>
          </a:p>
        </p:txBody>
      </p:sp>
      <p:grpSp>
        <p:nvGrpSpPr>
          <p:cNvPr id="5" name="Group 4"/>
          <p:cNvGrpSpPr/>
          <p:nvPr/>
        </p:nvGrpSpPr>
        <p:grpSpPr>
          <a:xfrm>
            <a:off x="8304212" y="2723197"/>
            <a:ext cx="3604260" cy="3753803"/>
            <a:chOff x="8317864" y="2840636"/>
            <a:chExt cx="3604260" cy="3753803"/>
          </a:xfrm>
        </p:grpSpPr>
        <p:pic>
          <p:nvPicPr>
            <p:cNvPr id="4813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7864" y="2840636"/>
              <a:ext cx="3604260" cy="367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9232264" y="6255885"/>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7.54</a:t>
              </a:r>
              <a:endParaRPr lang="en-US" sz="1600" b="1">
                <a:solidFill>
                  <a:schemeClr val="accent6">
                    <a:lumMod val="75000"/>
                  </a:schemeClr>
                </a:solidFill>
                <a:latin typeface="Arial" pitchFamily="34" charset="0"/>
                <a:cs typeface="Arial" pitchFamily="34" charset="0"/>
              </a:endParaRPr>
            </a:p>
          </p:txBody>
        </p:sp>
      </p:grpSp>
      <p:sp>
        <p:nvSpPr>
          <p:cNvPr id="20" name="TextBox 19"/>
          <p:cNvSpPr txBox="1"/>
          <p:nvPr/>
        </p:nvSpPr>
        <p:spPr>
          <a:xfrm>
            <a:off x="447213" y="4251464"/>
            <a:ext cx="7758573" cy="830997"/>
          </a:xfrm>
          <a:prstGeom prst="rect">
            <a:avLst/>
          </a:prstGeom>
          <a:noFill/>
        </p:spPr>
        <p:txBody>
          <a:bodyPr wrap="square" rtlCol="0">
            <a:spAutoFit/>
          </a:bodyPr>
          <a:lstStyle/>
          <a:p>
            <a:pPr algn="just"/>
            <a:r>
              <a:rPr lang="en-US" b="1" smtClean="0">
                <a:latin typeface="Arial" pitchFamily="34" charset="0"/>
                <a:cs typeface="Arial" pitchFamily="34" charset="0"/>
              </a:rPr>
              <a:t>Vậy góc nhị diện [S,BD,A], [S,BD,C] tương ứng có các số đo là 45</a:t>
            </a:r>
            <a:r>
              <a:rPr lang="en-US" b="1" baseline="30000" smtClean="0">
                <a:latin typeface="Arial" pitchFamily="34" charset="0"/>
                <a:cs typeface="Arial" pitchFamily="34" charset="0"/>
              </a:rPr>
              <a:t>0</a:t>
            </a:r>
            <a:r>
              <a:rPr lang="en-US" b="1" smtClean="0">
                <a:latin typeface="Arial" pitchFamily="34" charset="0"/>
                <a:cs typeface="Arial" pitchFamily="34" charset="0"/>
              </a:rPr>
              <a:t> , 135</a:t>
            </a:r>
            <a:r>
              <a:rPr lang="en-US" b="1" baseline="30000" smtClean="0">
                <a:latin typeface="Arial" pitchFamily="34" charset="0"/>
                <a:cs typeface="Arial" pitchFamily="34" charset="0"/>
              </a:rPr>
              <a:t>0</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447213" y="5108501"/>
                <a:ext cx="7758573" cy="461665"/>
              </a:xfrm>
              <a:prstGeom prst="rect">
                <a:avLst/>
              </a:prstGeom>
              <a:noFill/>
            </p:spPr>
            <p:txBody>
              <a:bodyPr wrap="square" rtlCol="0">
                <a:spAutoFit/>
              </a:bodyPr>
              <a:lstStyle/>
              <a:p>
                <a:pPr algn="just"/>
                <a:r>
                  <a:rPr lang="en-US" b="1">
                    <a:latin typeface="Arial" pitchFamily="34" charset="0"/>
                    <a:cs typeface="Arial" pitchFamily="34" charset="0"/>
                  </a:rPr>
                  <a:t>b) Theo chứng minh trên , BD</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a:latin typeface="Arial" pitchFamily="34" charset="0"/>
                    <a:cs typeface="Arial" pitchFamily="34" charset="0"/>
                  </a:rPr>
                  <a:t> (SAC</a:t>
                </a:r>
                <a:r>
                  <a:rPr lang="en-US" b="1" smtClean="0">
                    <a:latin typeface="Arial" pitchFamily="34" charset="0"/>
                    <a:cs typeface="Arial" pitchFamily="34" charset="0"/>
                  </a:rPr>
                  <a:t>) nên </a:t>
                </a:r>
                <a:r>
                  <a:rPr lang="en-US" b="1">
                    <a:latin typeface="Arial" pitchFamily="34" charset="0"/>
                    <a:cs typeface="Arial" pitchFamily="34" charset="0"/>
                  </a:rPr>
                  <a:t>BD</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SC </a:t>
                </a:r>
                <a:endParaRPr lang="en-US"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47213" y="5108501"/>
                <a:ext cx="7758573" cy="461665"/>
              </a:xfrm>
              <a:prstGeom prst="rect">
                <a:avLst/>
              </a:prstGeom>
              <a:blipFill rotWithShape="1">
                <a:blip r:embed="rId9"/>
                <a:stretch>
                  <a:fillRect l="-1178" t="-11842" b="-27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47212" y="5596207"/>
                <a:ext cx="7758573" cy="840871"/>
              </a:xfrm>
              <a:prstGeom prst="rect">
                <a:avLst/>
              </a:prstGeom>
              <a:noFill/>
            </p:spPr>
            <p:txBody>
              <a:bodyPr wrap="square" rtlCol="0">
                <a:spAutoFit/>
              </a:bodyPr>
              <a:lstStyle/>
              <a:p>
                <a:pPr algn="just"/>
                <a:r>
                  <a:rPr lang="en-US" b="1" smtClean="0">
                    <a:latin typeface="Arial" pitchFamily="34" charset="0"/>
                    <a:cs typeface="Arial" pitchFamily="34" charset="0"/>
                  </a:rPr>
                  <a:t>Mặt khác OH</a:t>
                </a:r>
                <a:r>
                  <a:rPr lang="en-US" b="1" smtClean="0">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SC nên SC</a:t>
                </a:r>
                <a:r>
                  <a:rPr lang="en-US" b="1" smtClean="0">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(BOD) . Do đó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𝑩𝑯𝑫</m:t>
                        </m:r>
                      </m:e>
                    </m:acc>
                    <m:r>
                      <a:rPr lang="en-US" b="1" i="1" smtClean="0">
                        <a:latin typeface="Cambria Math"/>
                        <a:cs typeface="Arial" pitchFamily="34" charset="0"/>
                      </a:rPr>
                      <m:t> </m:t>
                    </m:r>
                  </m:oMath>
                </a14:m>
                <a:r>
                  <a:rPr lang="en-US" b="1" smtClean="0">
                    <a:latin typeface="Arial" pitchFamily="34" charset="0"/>
                    <a:cs typeface="Arial" pitchFamily="34" charset="0"/>
                  </a:rPr>
                  <a:t>là một góc phẳng của góc nhị diện [B,SC,D]</a:t>
                </a:r>
                <a:endParaRPr lang="en-US"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47212" y="5596207"/>
                <a:ext cx="7758573" cy="840871"/>
              </a:xfrm>
              <a:prstGeom prst="rect">
                <a:avLst/>
              </a:prstGeom>
              <a:blipFill rotWithShape="1">
                <a:blip r:embed="rId10"/>
                <a:stretch>
                  <a:fillRect l="-1178" t="-5072" r="-16418" b="-15942"/>
                </a:stretch>
              </a:blipFill>
            </p:spPr>
            <p:txBody>
              <a:bodyPr/>
              <a:lstStyle/>
              <a:p>
                <a:r>
                  <a:rPr lang="en-US">
                    <a:noFill/>
                  </a:rPr>
                  <a:t> </a:t>
                </a:r>
              </a:p>
            </p:txBody>
          </p:sp>
        </mc:Fallback>
      </mc:AlternateContent>
      <p:grpSp>
        <p:nvGrpSpPr>
          <p:cNvPr id="26" name="Group 25"/>
          <p:cNvGrpSpPr/>
          <p:nvPr/>
        </p:nvGrpSpPr>
        <p:grpSpPr>
          <a:xfrm>
            <a:off x="227012" y="685800"/>
            <a:ext cx="11658599" cy="2005336"/>
            <a:chOff x="227012" y="761999"/>
            <a:chExt cx="11658599" cy="2005336"/>
          </a:xfrm>
        </p:grpSpPr>
        <p:sp>
          <p:nvSpPr>
            <p:cNvPr id="27" name="Rounded Rectangle 26"/>
            <p:cNvSpPr/>
            <p:nvPr/>
          </p:nvSpPr>
          <p:spPr>
            <a:xfrm>
              <a:off x="1714586" y="761999"/>
              <a:ext cx="10171025" cy="1969749"/>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8"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4</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30" name="TextBox 29"/>
                <p:cNvSpPr txBox="1"/>
                <p:nvPr/>
              </p:nvSpPr>
              <p:spPr>
                <a:xfrm>
                  <a:off x="1827212" y="762000"/>
                  <a:ext cx="9982200" cy="2005335"/>
                </a:xfrm>
                <a:prstGeom prst="rect">
                  <a:avLst/>
                </a:prstGeom>
                <a:noFill/>
              </p:spPr>
              <p:txBody>
                <a:bodyPr wrap="square" lIns="121899" tIns="60949" rIns="121899" bIns="60949" rtlCol="0">
                  <a:spAutoFit/>
                </a:bodyPr>
                <a:lstStyle/>
                <a:p>
                  <a:pPr algn="just"/>
                  <a:r>
                    <a:rPr lang="en-US" sz="2200" b="1" smtClean="0">
                      <a:latin typeface="Arial" pitchFamily="34" charset="0"/>
                      <a:cs typeface="Arial" pitchFamily="34" charset="0"/>
                    </a:rPr>
                    <a:t>Cho hình chóp S.ABCD có SA</a:t>
                  </a:r>
                  <a14:m>
                    <m:oMath xmlns:m="http://schemas.openxmlformats.org/officeDocument/2006/math">
                      <m:r>
                        <a:rPr lang="en-US" sz="2200" b="1" i="1" smtClean="0">
                          <a:latin typeface="Cambria Math"/>
                          <a:ea typeface="Cambria Math"/>
                          <a:cs typeface="Arial" pitchFamily="34" charset="0"/>
                        </a:rPr>
                        <m:t>⊥</m:t>
                      </m:r>
                    </m:oMath>
                  </a14:m>
                  <a:r>
                    <a:rPr lang="en-US" sz="2200" b="1" i="0" smtClean="0">
                      <a:latin typeface="+mj-lt"/>
                      <a:ea typeface="Cambria Math"/>
                      <a:cs typeface="Arial" pitchFamily="34" charset="0"/>
                    </a:rPr>
                    <a:t>(ABCD), đáy ABCD là hình thoi có cạnh là a, </a:t>
                  </a:r>
                  <a:br>
                    <a:rPr lang="en-US" sz="2200" b="1" i="0" smtClean="0">
                      <a:latin typeface="+mj-lt"/>
                      <a:ea typeface="Cambria Math"/>
                      <a:cs typeface="Arial" pitchFamily="34" charset="0"/>
                    </a:rPr>
                  </a:br>
                  <a:r>
                    <a:rPr lang="en-US" sz="2200" b="1" i="0" smtClean="0">
                      <a:latin typeface="+mj-lt"/>
                      <a:ea typeface="Cambria Math"/>
                      <a:cs typeface="Arial" pitchFamily="34" charset="0"/>
                    </a:rPr>
                    <a:t>AC = a, SA = </a:t>
                  </a:r>
                  <a14:m>
                    <m:oMath xmlns:m="http://schemas.openxmlformats.org/officeDocument/2006/math">
                      <m:f>
                        <m:fPr>
                          <m:ctrlPr>
                            <a:rPr lang="en-US" sz="2200" b="1" i="1" smtClean="0">
                              <a:latin typeface="Cambria Math"/>
                              <a:ea typeface="Cambria Math"/>
                              <a:cs typeface="Arial" pitchFamily="34" charset="0"/>
                            </a:rPr>
                          </m:ctrlPr>
                        </m:fPr>
                        <m:num>
                          <m:r>
                            <a:rPr lang="en-US" sz="2200" b="1" i="1" smtClean="0">
                              <a:latin typeface="Cambria Math"/>
                              <a:ea typeface="Cambria Math"/>
                              <a:cs typeface="Arial" pitchFamily="34" charset="0"/>
                            </a:rPr>
                            <m:t>𝟏</m:t>
                          </m:r>
                        </m:num>
                        <m:den>
                          <m:r>
                            <a:rPr lang="en-US" sz="2200" b="1" i="1" smtClean="0">
                              <a:latin typeface="Cambria Math"/>
                              <a:ea typeface="Cambria Math"/>
                              <a:cs typeface="Arial" pitchFamily="34" charset="0"/>
                            </a:rPr>
                            <m:t>𝟐</m:t>
                          </m:r>
                        </m:den>
                      </m:f>
                    </m:oMath>
                  </a14:m>
                  <a:r>
                    <a:rPr lang="en-US" sz="2200" b="1" smtClean="0">
                      <a:latin typeface="Arial" pitchFamily="34" charset="0"/>
                      <a:cs typeface="Arial" pitchFamily="34" charset="0"/>
                    </a:rPr>
                    <a:t>a . Gọi O là giao điểm của 2 đường chéo hình thoi ABCD và H là hình chiếu của O trên SC.</a:t>
                  </a:r>
                </a:p>
                <a:p>
                  <a:pPr marL="457200" indent="-457200" algn="just">
                    <a:buAutoNum type="alphaLcParenR"/>
                  </a:pPr>
                  <a:r>
                    <a:rPr lang="en-US" sz="2200" b="1" smtClean="0">
                      <a:latin typeface="Arial" pitchFamily="34" charset="0"/>
                      <a:cs typeface="Arial" pitchFamily="34" charset="0"/>
                    </a:rPr>
                    <a:t>Tính số đo của các góc nhị diện [B,SA,D] ; [S,BD,A]; [S,BD,C]</a:t>
                  </a:r>
                </a:p>
                <a:p>
                  <a:pPr marL="457200" indent="-457200" algn="just">
                    <a:buAutoNum type="alphaLcParenR"/>
                  </a:pPr>
                  <a:r>
                    <a:rPr lang="en-US" sz="2200" b="1" smtClean="0">
                      <a:latin typeface="Arial" pitchFamily="34" charset="0"/>
                      <a:cs typeface="Arial" pitchFamily="34" charset="0"/>
                    </a:rPr>
                    <a:t>Chứng minh rằng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𝑩𝑯𝑫</m:t>
                          </m:r>
                        </m:e>
                      </m:acc>
                      <m:r>
                        <a:rPr lang="en-US" sz="2200" b="1" i="1" smtClean="0">
                          <a:latin typeface="Cambria Math"/>
                          <a:cs typeface="Arial" pitchFamily="34" charset="0"/>
                        </a:rPr>
                        <m:t> </m:t>
                      </m:r>
                    </m:oMath>
                  </a14:m>
                  <a:r>
                    <a:rPr lang="en-US" sz="2200" b="1" smtClean="0">
                      <a:latin typeface="Arial" pitchFamily="34" charset="0"/>
                      <a:cs typeface="Arial" pitchFamily="34" charset="0"/>
                    </a:rPr>
                    <a:t>là một góc phẳng của góc nhị diện [B,SC,D]</a:t>
                  </a:r>
                  <a:endParaRPr lang="vi-VN" sz="2200" b="1">
                    <a:latin typeface="Arial" pitchFamily="34" charset="0"/>
                    <a:cs typeface="Arial" pitchFamily="34"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1827212" y="762000"/>
                  <a:ext cx="9982200" cy="2005335"/>
                </a:xfrm>
                <a:prstGeom prst="rect">
                  <a:avLst/>
                </a:prstGeom>
                <a:blipFill rotWithShape="1">
                  <a:blip r:embed="rId12"/>
                  <a:stretch>
                    <a:fillRect l="-489" t="-1524" r="-489" b="-3049"/>
                  </a:stretch>
                </a:blipFill>
              </p:spPr>
              <p:txBody>
                <a:bodyPr/>
                <a:lstStyle/>
                <a:p>
                  <a:r>
                    <a:rPr lang="en-US">
                      <a:noFill/>
                    </a:rPr>
                    <a:t> </a:t>
                  </a:r>
                </a:p>
              </p:txBody>
            </p:sp>
          </mc:Fallback>
        </mc:AlternateContent>
      </p:grpSp>
    </p:spTree>
    <p:extLst>
      <p:ext uri="{BB962C8B-B14F-4D97-AF65-F5344CB8AC3E}">
        <p14:creationId xmlns:p14="http://schemas.microsoft.com/office/powerpoint/2010/main" val="22853956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1"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6243" y="295885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23900"/>
            <a:ext cx="11658600" cy="2134536"/>
            <a:chOff x="227012" y="723900"/>
            <a:chExt cx="11658600" cy="2134536"/>
          </a:xfrm>
        </p:grpSpPr>
        <p:sp>
          <p:nvSpPr>
            <p:cNvPr id="18" name="Rounded Rectangle 17"/>
            <p:cNvSpPr/>
            <p:nvPr/>
          </p:nvSpPr>
          <p:spPr>
            <a:xfrm>
              <a:off x="1979612" y="762000"/>
              <a:ext cx="9829800" cy="2096435"/>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4</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0" name="TextBox 9"/>
                <p:cNvSpPr txBox="1"/>
                <p:nvPr/>
              </p:nvSpPr>
              <p:spPr>
                <a:xfrm>
                  <a:off x="2055811" y="723900"/>
                  <a:ext cx="9829801" cy="2134536"/>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Cho hình chóp S.ABCD có SA</a:t>
                  </a:r>
                  <a:r>
                    <a:rPr lang="en-US" b="1" smtClean="0">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(ABC) , AB = AC = a,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𝑩𝑨𝑪</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𝟏𝟐𝟎</m:t>
                          </m:r>
                        </m:e>
                        <m:sup>
                          <m:r>
                            <a:rPr lang="en-US" b="1" i="1" smtClean="0">
                              <a:latin typeface="Cambria Math"/>
                              <a:cs typeface="Arial" pitchFamily="34" charset="0"/>
                            </a:rPr>
                            <m:t>𝟎</m:t>
                          </m:r>
                        </m:sup>
                      </m:sSup>
                    </m:oMath>
                  </a14:m>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𝑺𝑨</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𝒂</m:t>
                          </m:r>
                        </m:num>
                        <m:den>
                          <m:r>
                            <a:rPr lang="en-US" b="1" i="1" smtClean="0">
                              <a:latin typeface="Cambria Math"/>
                              <a:cs typeface="Arial" pitchFamily="34" charset="0"/>
                            </a:rPr>
                            <m:t>𝟐</m:t>
                          </m:r>
                          <m:rad>
                            <m:radPr>
                              <m:degHide m:val="on"/>
                              <m:ctrlPr>
                                <a:rPr lang="en-US" b="1" i="1" smtClean="0">
                                  <a:latin typeface="Cambria Math"/>
                                  <a:cs typeface="Arial" pitchFamily="34" charset="0"/>
                                </a:rPr>
                              </m:ctrlPr>
                            </m:radPr>
                            <m:deg/>
                            <m:e>
                              <m:r>
                                <a:rPr lang="en-US" b="1" i="1" smtClean="0">
                                  <a:latin typeface="Cambria Math"/>
                                  <a:cs typeface="Arial" pitchFamily="34" charset="0"/>
                                </a:rPr>
                                <m:t>𝟑</m:t>
                              </m:r>
                            </m:e>
                          </m:rad>
                        </m:den>
                      </m:f>
                    </m:oMath>
                  </a14:m>
                  <a:r>
                    <a:rPr lang="en-US" b="1" smtClean="0">
                      <a:latin typeface="Arial" pitchFamily="34" charset="0"/>
                      <a:cs typeface="Arial" pitchFamily="34" charset="0"/>
                    </a:rPr>
                    <a:t> . Gọi M là trung điểm của BC.</a:t>
                  </a:r>
                </a:p>
                <a:p>
                  <a:pPr marL="457200" indent="-457200" algn="just">
                    <a:buAutoNum type="alphaLcPeriod"/>
                  </a:pPr>
                  <a:r>
                    <a:rPr lang="en-US" b="1" smtClean="0">
                      <a:latin typeface="Arial" pitchFamily="34" charset="0"/>
                      <a:cs typeface="Arial" pitchFamily="34" charset="0"/>
                    </a:rPr>
                    <a:t>Chứng minh rằng </a:t>
                  </a:r>
                  <a14:m>
                    <m:oMath xmlns:m="http://schemas.openxmlformats.org/officeDocument/2006/math">
                      <m:acc>
                        <m:accPr>
                          <m:chr m:val="̂"/>
                          <m:ctrlPr>
                            <a:rPr lang="en-US" b="1" i="1">
                              <a:latin typeface="Cambria Math"/>
                              <a:cs typeface="Arial" pitchFamily="34" charset="0"/>
                            </a:rPr>
                          </m:ctrlPr>
                        </m:accPr>
                        <m:e>
                          <m:r>
                            <a:rPr lang="en-US" b="1" i="1" smtClean="0">
                              <a:latin typeface="Cambria Math"/>
                              <a:cs typeface="Arial" pitchFamily="34" charset="0"/>
                            </a:rPr>
                            <m:t>𝑺𝑴𝑨</m:t>
                          </m:r>
                        </m:e>
                      </m:acc>
                    </m:oMath>
                  </a14:m>
                  <a:r>
                    <a:rPr lang="en-US" b="1" smtClean="0">
                      <a:latin typeface="Arial" pitchFamily="34" charset="0"/>
                      <a:cs typeface="Arial" pitchFamily="34" charset="0"/>
                    </a:rPr>
                    <a:t> là một góc phẳng của góc nhị diện [S,BC,A]  </a:t>
                  </a:r>
                </a:p>
                <a:p>
                  <a:pPr marL="457200" indent="-457200" algn="just">
                    <a:buAutoNum type="alphaLcPeriod"/>
                  </a:pPr>
                  <a:r>
                    <a:rPr lang="en-US" b="1" smtClean="0">
                      <a:latin typeface="Arial" pitchFamily="34" charset="0"/>
                      <a:cs typeface="Arial" pitchFamily="34" charset="0"/>
                    </a:rPr>
                    <a:t>Tính số đo của góc nhị diện [S,BC,A]</a:t>
                  </a:r>
                  <a:endParaRPr lang="vi-VN" b="1">
                    <a:latin typeface="Arial" pitchFamily="34" charset="0"/>
                    <a:cs typeface="Arial"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2055811" y="723900"/>
                  <a:ext cx="9829801" cy="2134536"/>
                </a:xfrm>
                <a:prstGeom prst="rect">
                  <a:avLst/>
                </a:prstGeom>
                <a:blipFill rotWithShape="1">
                  <a:blip r:embed="rId7"/>
                  <a:stretch>
                    <a:fillRect l="-620" t="-1429" r="-5208" b="-4857"/>
                  </a:stretch>
                </a:blipFill>
              </p:spPr>
              <p:txBody>
                <a:bodyPr/>
                <a:lstStyle/>
                <a:p>
                  <a:r>
                    <a:rPr lang="en-US">
                      <a:noFill/>
                    </a:rPr>
                    <a:t> </a:t>
                  </a:r>
                </a:p>
              </p:txBody>
            </p:sp>
          </mc:Fallback>
        </mc:AlternateContent>
      </p:grpSp>
      <p:sp>
        <p:nvSpPr>
          <p:cNvPr id="23" name="TextBox 22"/>
          <p:cNvSpPr txBox="1"/>
          <p:nvPr/>
        </p:nvSpPr>
        <p:spPr>
          <a:xfrm>
            <a:off x="697888" y="3352800"/>
            <a:ext cx="7264618" cy="830997"/>
          </a:xfrm>
          <a:prstGeom prst="rect">
            <a:avLst/>
          </a:prstGeom>
          <a:noFill/>
        </p:spPr>
        <p:txBody>
          <a:bodyPr wrap="square" rtlCol="0">
            <a:spAutoFit/>
          </a:bodyPr>
          <a:lstStyle/>
          <a:p>
            <a:pPr algn="just"/>
            <a:r>
              <a:rPr lang="vi-VN" b="1">
                <a:latin typeface="Arial" pitchFamily="34" charset="0"/>
                <a:cs typeface="Arial" pitchFamily="34" charset="0"/>
              </a:rPr>
              <a:t>a) Xét tam giác ABC có AB = AC =&gt; tam giác ABC cân tại A mà M là trung điểm </a:t>
            </a:r>
            <a:r>
              <a:rPr lang="vi-VN" b="1" smtClean="0">
                <a:latin typeface="Arial" pitchFamily="34" charset="0"/>
                <a:cs typeface="Arial" pitchFamily="34" charset="0"/>
              </a:rPr>
              <a:t>BC</a:t>
            </a:r>
            <a:endParaRPr lang="vi-VN" b="1">
              <a:latin typeface="Arial" pitchFamily="34" charset="0"/>
              <a:cs typeface="Arial" pitchFamily="34" charset="0"/>
            </a:endParaRPr>
          </a:p>
        </p:txBody>
      </p:sp>
      <p:sp>
        <p:nvSpPr>
          <p:cNvPr id="13" name="AutoShape 4"/>
          <p:cNvSpPr>
            <a:spLocks noChangeArrowheads="1"/>
          </p:cNvSpPr>
          <p:nvPr/>
        </p:nvSpPr>
        <p:spPr bwMode="gray">
          <a:xfrm>
            <a:off x="447213" y="95249"/>
            <a:ext cx="2751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4 . GÓC NHỊ DIỆN .</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8380412" y="2967037"/>
            <a:ext cx="3489008" cy="3509963"/>
            <a:chOff x="8380412" y="2967037"/>
            <a:chExt cx="3489008" cy="3509963"/>
          </a:xfrm>
        </p:grpSpPr>
        <p:pic>
          <p:nvPicPr>
            <p:cNvPr id="5018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0412" y="2967037"/>
              <a:ext cx="3489008"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9477216" y="6138446"/>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7.55</a:t>
              </a:r>
              <a:endParaRPr lang="en-US" sz="1600" b="1">
                <a:solidFill>
                  <a:schemeClr val="accent6">
                    <a:lumMod val="75000"/>
                  </a:schemeClr>
                </a:solidFill>
                <a:latin typeface="Arial" pitchFamily="34" charset="0"/>
                <a:cs typeface="Arial" pitchFamily="34" charset="0"/>
              </a:endParaRPr>
            </a:p>
          </p:txBody>
        </p:sp>
      </p:grpSp>
      <p:graphicFrame>
        <p:nvGraphicFramePr>
          <p:cNvPr id="3" name="Object 2"/>
          <p:cNvGraphicFramePr>
            <a:graphicFrameLocks noChangeAspect="1"/>
          </p:cNvGraphicFramePr>
          <p:nvPr>
            <p:extLst>
              <p:ext uri="{D42A27DB-BD31-4B8C-83A1-F6EECF244321}">
                <p14:modId xmlns:p14="http://schemas.microsoft.com/office/powerpoint/2010/main" val="330736625"/>
              </p:ext>
            </p:extLst>
          </p:nvPr>
        </p:nvGraphicFramePr>
        <p:xfrm>
          <a:off x="1235898" y="4267200"/>
          <a:ext cx="4154488" cy="1035050"/>
        </p:xfrm>
        <a:graphic>
          <a:graphicData uri="http://schemas.openxmlformats.org/presentationml/2006/ole">
            <mc:AlternateContent xmlns:mc="http://schemas.openxmlformats.org/markup-compatibility/2006">
              <mc:Choice xmlns:v="urn:schemas-microsoft-com:vml" Requires="v">
                <p:oleObj spid="_x0000_s50261" name="Equation" r:id="rId9" imgW="1942920" imgH="482400" progId="Equation.DSMT4">
                  <p:embed/>
                </p:oleObj>
              </mc:Choice>
              <mc:Fallback>
                <p:oleObj name="Equation" r:id="rId9" imgW="1942920" imgH="482400" progId="Equation.DSMT4">
                  <p:embed/>
                  <p:pic>
                    <p:nvPicPr>
                      <p:cNvPr id="0" name="Object 1"/>
                      <p:cNvPicPr>
                        <a:picLocks noChangeAspect="1" noChangeArrowheads="1"/>
                      </p:cNvPicPr>
                      <p:nvPr/>
                    </p:nvPicPr>
                    <p:blipFill>
                      <a:blip r:embed="rId10"/>
                      <a:srcRect/>
                      <a:stretch>
                        <a:fillRect/>
                      </a:stretch>
                    </p:blipFill>
                    <p:spPr bwMode="auto">
                      <a:xfrm>
                        <a:off x="1235898" y="4267200"/>
                        <a:ext cx="4154488"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266460131"/>
              </p:ext>
            </p:extLst>
          </p:nvPr>
        </p:nvGraphicFramePr>
        <p:xfrm>
          <a:off x="3218686" y="5105400"/>
          <a:ext cx="4098925" cy="436563"/>
        </p:xfrm>
        <a:graphic>
          <a:graphicData uri="http://schemas.openxmlformats.org/presentationml/2006/ole">
            <mc:AlternateContent xmlns:mc="http://schemas.openxmlformats.org/markup-compatibility/2006">
              <mc:Choice xmlns:v="urn:schemas-microsoft-com:vml" Requires="v">
                <p:oleObj spid="_x0000_s50262" name="Equation" r:id="rId11" imgW="1917360" imgH="203040" progId="Equation.DSMT4">
                  <p:embed/>
                </p:oleObj>
              </mc:Choice>
              <mc:Fallback>
                <p:oleObj name="Equation" r:id="rId11" imgW="1917360" imgH="203040" progId="Equation.DSMT4">
                  <p:embed/>
                  <p:pic>
                    <p:nvPicPr>
                      <p:cNvPr id="0" name=""/>
                      <p:cNvPicPr>
                        <a:picLocks noChangeAspect="1" noChangeArrowheads="1"/>
                      </p:cNvPicPr>
                      <p:nvPr/>
                    </p:nvPicPr>
                    <p:blipFill>
                      <a:blip r:embed="rId12"/>
                      <a:srcRect/>
                      <a:stretch>
                        <a:fillRect/>
                      </a:stretch>
                    </p:blipFill>
                    <p:spPr bwMode="auto">
                      <a:xfrm>
                        <a:off x="3218686" y="5105400"/>
                        <a:ext cx="40989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22" name="TextBox 21"/>
              <p:cNvSpPr txBox="1"/>
              <p:nvPr/>
            </p:nvSpPr>
            <p:spPr>
              <a:xfrm>
                <a:off x="697888" y="5648325"/>
                <a:ext cx="7264618" cy="843308"/>
              </a:xfrm>
              <a:prstGeom prst="rect">
                <a:avLst/>
              </a:prstGeom>
              <a:noFill/>
            </p:spPr>
            <p:txBody>
              <a:bodyPr wrap="square" rtlCol="0">
                <a:spAutoFit/>
              </a:bodyPr>
              <a:lstStyle/>
              <a:p>
                <a:pPr algn="just"/>
                <a:r>
                  <a:rPr lang="pl-PL" b="1" smtClean="0">
                    <a:latin typeface="Arial" pitchFamily="34" charset="0"/>
                    <a:cs typeface="Arial" pitchFamily="34" charset="0"/>
                  </a:rPr>
                  <a:t>Từ (1), (2) </a:t>
                </a:r>
                <a:r>
                  <a:rPr lang="pl-PL" b="1">
                    <a:latin typeface="Arial" pitchFamily="34" charset="0"/>
                    <a:cs typeface="Arial" pitchFamily="34" charset="0"/>
                  </a:rPr>
                  <a:t>ta </a:t>
                </a:r>
                <a:r>
                  <a:rPr lang="pl-PL" b="1" smtClean="0">
                    <a:latin typeface="Arial" pitchFamily="34" charset="0"/>
                    <a:cs typeface="Arial" pitchFamily="34" charset="0"/>
                  </a:rPr>
                  <a:t>có</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𝑺𝑴𝑨</m:t>
                        </m:r>
                      </m:e>
                    </m:acc>
                  </m:oMath>
                </a14:m>
                <a:r>
                  <a:rPr lang="en-US" b="1" smtClean="0">
                    <a:latin typeface="Arial" pitchFamily="34" charset="0"/>
                    <a:cs typeface="Arial" pitchFamily="34" charset="0"/>
                  </a:rPr>
                  <a:t> là một góc phẳng của góc nhị diện </a:t>
                </a:r>
                <a:r>
                  <a:rPr lang="en-US" smtClean="0">
                    <a:latin typeface="Arial" pitchFamily="34" charset="0"/>
                    <a:cs typeface="Arial" pitchFamily="34" charset="0"/>
                  </a:rPr>
                  <a:t>[</a:t>
                </a:r>
                <a:r>
                  <a:rPr lang="en-US" b="1" smtClean="0">
                    <a:latin typeface="Arial" pitchFamily="34" charset="0"/>
                    <a:cs typeface="Arial" pitchFamily="34" charset="0"/>
                  </a:rPr>
                  <a:t>S,BC,A</a:t>
                </a:r>
                <a:r>
                  <a:rPr lang="en-US" smtClean="0">
                    <a:latin typeface="Arial" pitchFamily="34" charset="0"/>
                    <a:cs typeface="Arial" pitchFamily="34" charset="0"/>
                  </a:rPr>
                  <a:t>]</a:t>
                </a:r>
                <a:endParaRPr lang="vi-VN">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697888" y="5648325"/>
                <a:ext cx="7264618" cy="843308"/>
              </a:xfrm>
              <a:prstGeom prst="rect">
                <a:avLst/>
              </a:prstGeom>
              <a:blipFill rotWithShape="1">
                <a:blip r:embed="rId13"/>
                <a:stretch>
                  <a:fillRect l="-1258" t="-3623" r="-1258" b="-16667"/>
                </a:stretch>
              </a:blipFill>
            </p:spPr>
            <p:txBody>
              <a:bodyPr/>
              <a:lstStyle/>
              <a:p>
                <a:r>
                  <a:rPr lang="en-US">
                    <a:noFill/>
                  </a:rPr>
                  <a:t> </a:t>
                </a:r>
              </a:p>
            </p:txBody>
          </p:sp>
        </mc:Fallback>
      </mc:AlternateContent>
    </p:spTree>
    <p:extLst>
      <p:ext uri="{BB962C8B-B14F-4D97-AF65-F5344CB8AC3E}">
        <p14:creationId xmlns:p14="http://schemas.microsoft.com/office/powerpoint/2010/main" val="21442838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6243" y="295885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31812" y="3319046"/>
            <a:ext cx="7264618" cy="461665"/>
          </a:xfrm>
          <a:prstGeom prst="rect">
            <a:avLst/>
          </a:prstGeom>
          <a:noFill/>
        </p:spPr>
        <p:txBody>
          <a:bodyPr wrap="square" rtlCol="0">
            <a:spAutoFit/>
          </a:bodyPr>
          <a:lstStyle/>
          <a:p>
            <a:pPr algn="just"/>
            <a:r>
              <a:rPr lang="vi-VN" b="1">
                <a:latin typeface="Arial" pitchFamily="34" charset="0"/>
                <a:cs typeface="Arial" pitchFamily="34" charset="0"/>
              </a:rPr>
              <a:t>b) Xét tam giác ABC cân tại A </a:t>
            </a:r>
            <a:r>
              <a:rPr lang="vi-VN" b="1" smtClean="0">
                <a:latin typeface="Arial" pitchFamily="34" charset="0"/>
                <a:cs typeface="Arial" pitchFamily="34" charset="0"/>
              </a:rPr>
              <a:t>có</a:t>
            </a:r>
            <a:endParaRPr lang="vi-VN" b="1">
              <a:latin typeface="Arial" pitchFamily="34" charset="0"/>
              <a:cs typeface="Arial" pitchFamily="34" charset="0"/>
            </a:endParaRPr>
          </a:p>
        </p:txBody>
      </p:sp>
      <p:sp>
        <p:nvSpPr>
          <p:cNvPr id="13" name="AutoShape 4"/>
          <p:cNvSpPr>
            <a:spLocks noChangeArrowheads="1"/>
          </p:cNvSpPr>
          <p:nvPr/>
        </p:nvSpPr>
        <p:spPr bwMode="gray">
          <a:xfrm>
            <a:off x="447213" y="95249"/>
            <a:ext cx="2751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4 . GÓC NHỊ DIỆN .</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8380412" y="2967037"/>
            <a:ext cx="3489008" cy="3509963"/>
            <a:chOff x="8380412" y="2967037"/>
            <a:chExt cx="3489008" cy="3509963"/>
          </a:xfrm>
        </p:grpSpPr>
        <p:pic>
          <p:nvPicPr>
            <p:cNvPr id="5018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0412" y="2967037"/>
              <a:ext cx="3489008"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9477216" y="601980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7.55</a:t>
              </a:r>
              <a:endParaRPr lang="en-US" sz="1600" b="1">
                <a:solidFill>
                  <a:schemeClr val="accent6">
                    <a:lumMod val="75000"/>
                  </a:schemeClr>
                </a:solidFill>
                <a:latin typeface="Arial" pitchFamily="34" charset="0"/>
                <a:cs typeface="Arial" pitchFamily="34" charset="0"/>
              </a:endParaRPr>
            </a:p>
          </p:txBody>
        </p:sp>
      </p:grpSp>
      <p:graphicFrame>
        <p:nvGraphicFramePr>
          <p:cNvPr id="3" name="Object 2"/>
          <p:cNvGraphicFramePr>
            <a:graphicFrameLocks noChangeAspect="1"/>
          </p:cNvGraphicFramePr>
          <p:nvPr>
            <p:extLst>
              <p:ext uri="{D42A27DB-BD31-4B8C-83A1-F6EECF244321}">
                <p14:modId xmlns:p14="http://schemas.microsoft.com/office/powerpoint/2010/main" val="3974302631"/>
              </p:ext>
            </p:extLst>
          </p:nvPr>
        </p:nvGraphicFramePr>
        <p:xfrm>
          <a:off x="766580" y="3856911"/>
          <a:ext cx="3584575" cy="571500"/>
        </p:xfrm>
        <a:graphic>
          <a:graphicData uri="http://schemas.openxmlformats.org/presentationml/2006/ole">
            <mc:AlternateContent xmlns:mc="http://schemas.openxmlformats.org/markup-compatibility/2006">
              <mc:Choice xmlns:v="urn:schemas-microsoft-com:vml" Requires="v">
                <p:oleObj spid="_x0000_s51405" name="Equation" r:id="rId6" imgW="1676160" imgH="266400" progId="Equation.DSMT4">
                  <p:embed/>
                </p:oleObj>
              </mc:Choice>
              <mc:Fallback>
                <p:oleObj name="Equation" r:id="rId6" imgW="1676160" imgH="266400" progId="Equation.DSMT4">
                  <p:embed/>
                  <p:pic>
                    <p:nvPicPr>
                      <p:cNvPr id="0" name=""/>
                      <p:cNvPicPr>
                        <a:picLocks noChangeAspect="1" noChangeArrowheads="1"/>
                      </p:cNvPicPr>
                      <p:nvPr/>
                    </p:nvPicPr>
                    <p:blipFill>
                      <a:blip r:embed="rId7"/>
                      <a:srcRect/>
                      <a:stretch>
                        <a:fillRect/>
                      </a:stretch>
                    </p:blipFill>
                    <p:spPr bwMode="auto">
                      <a:xfrm>
                        <a:off x="766580" y="3856911"/>
                        <a:ext cx="3584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099506213"/>
              </p:ext>
            </p:extLst>
          </p:nvPr>
        </p:nvGraphicFramePr>
        <p:xfrm>
          <a:off x="766580" y="4474746"/>
          <a:ext cx="4370387" cy="901700"/>
        </p:xfrm>
        <a:graphic>
          <a:graphicData uri="http://schemas.openxmlformats.org/presentationml/2006/ole">
            <mc:AlternateContent xmlns:mc="http://schemas.openxmlformats.org/markup-compatibility/2006">
              <mc:Choice xmlns:v="urn:schemas-microsoft-com:vml" Requires="v">
                <p:oleObj spid="_x0000_s51406" name="Equation" r:id="rId8" imgW="2044440" imgH="419040" progId="Equation.DSMT4">
                  <p:embed/>
                </p:oleObj>
              </mc:Choice>
              <mc:Fallback>
                <p:oleObj name="Equation" r:id="rId8" imgW="2044440" imgH="419040" progId="Equation.DSMT4">
                  <p:embed/>
                  <p:pic>
                    <p:nvPicPr>
                      <p:cNvPr id="0" name=""/>
                      <p:cNvPicPr>
                        <a:picLocks noChangeAspect="1" noChangeArrowheads="1"/>
                      </p:cNvPicPr>
                      <p:nvPr/>
                    </p:nvPicPr>
                    <p:blipFill>
                      <a:blip r:embed="rId9"/>
                      <a:srcRect/>
                      <a:stretch>
                        <a:fillRect/>
                      </a:stretch>
                    </p:blipFill>
                    <p:spPr bwMode="auto">
                      <a:xfrm>
                        <a:off x="766580" y="4474746"/>
                        <a:ext cx="43703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37205896"/>
              </p:ext>
            </p:extLst>
          </p:nvPr>
        </p:nvGraphicFramePr>
        <p:xfrm>
          <a:off x="5332412" y="4432300"/>
          <a:ext cx="1546225" cy="901700"/>
        </p:xfrm>
        <a:graphic>
          <a:graphicData uri="http://schemas.openxmlformats.org/presentationml/2006/ole">
            <mc:AlternateContent xmlns:mc="http://schemas.openxmlformats.org/markup-compatibility/2006">
              <mc:Choice xmlns:v="urn:schemas-microsoft-com:vml" Requires="v">
                <p:oleObj spid="_x0000_s51407" name="Equation" r:id="rId10" imgW="723600" imgH="419040" progId="Equation.DSMT4">
                  <p:embed/>
                </p:oleObj>
              </mc:Choice>
              <mc:Fallback>
                <p:oleObj name="Equation" r:id="rId10" imgW="723600" imgH="419040" progId="Equation.DSMT4">
                  <p:embed/>
                  <p:pic>
                    <p:nvPicPr>
                      <p:cNvPr id="0" name=""/>
                      <p:cNvPicPr>
                        <a:picLocks noChangeAspect="1" noChangeArrowheads="1"/>
                      </p:cNvPicPr>
                      <p:nvPr/>
                    </p:nvPicPr>
                    <p:blipFill>
                      <a:blip r:embed="rId11"/>
                      <a:srcRect/>
                      <a:stretch>
                        <a:fillRect/>
                      </a:stretch>
                    </p:blipFill>
                    <p:spPr bwMode="auto">
                      <a:xfrm>
                        <a:off x="5332412" y="4432300"/>
                        <a:ext cx="15462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601628367"/>
              </p:ext>
            </p:extLst>
          </p:nvPr>
        </p:nvGraphicFramePr>
        <p:xfrm>
          <a:off x="766580" y="5445125"/>
          <a:ext cx="4532312" cy="955675"/>
        </p:xfrm>
        <a:graphic>
          <a:graphicData uri="http://schemas.openxmlformats.org/presentationml/2006/ole">
            <mc:AlternateContent xmlns:mc="http://schemas.openxmlformats.org/markup-compatibility/2006">
              <mc:Choice xmlns:v="urn:schemas-microsoft-com:vml" Requires="v">
                <p:oleObj spid="_x0000_s51408" name="Equation" r:id="rId12" imgW="2120760" imgH="444240" progId="Equation.DSMT4">
                  <p:embed/>
                </p:oleObj>
              </mc:Choice>
              <mc:Fallback>
                <p:oleObj name="Equation" r:id="rId12" imgW="2120760" imgH="444240" progId="Equation.DSMT4">
                  <p:embed/>
                  <p:pic>
                    <p:nvPicPr>
                      <p:cNvPr id="0" name=""/>
                      <p:cNvPicPr>
                        <a:picLocks noChangeAspect="1" noChangeArrowheads="1"/>
                      </p:cNvPicPr>
                      <p:nvPr/>
                    </p:nvPicPr>
                    <p:blipFill>
                      <a:blip r:embed="rId13"/>
                      <a:srcRect/>
                      <a:stretch>
                        <a:fillRect/>
                      </a:stretch>
                    </p:blipFill>
                    <p:spPr bwMode="auto">
                      <a:xfrm>
                        <a:off x="766580" y="5445125"/>
                        <a:ext cx="45323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521490040"/>
              </p:ext>
            </p:extLst>
          </p:nvPr>
        </p:nvGraphicFramePr>
        <p:xfrm>
          <a:off x="5286985" y="5445125"/>
          <a:ext cx="2959100" cy="955675"/>
        </p:xfrm>
        <a:graphic>
          <a:graphicData uri="http://schemas.openxmlformats.org/presentationml/2006/ole">
            <mc:AlternateContent xmlns:mc="http://schemas.openxmlformats.org/markup-compatibility/2006">
              <mc:Choice xmlns:v="urn:schemas-microsoft-com:vml" Requires="v">
                <p:oleObj spid="_x0000_s51409" name="Equation" r:id="rId14" imgW="1384200" imgH="444240" progId="Equation.DSMT4">
                  <p:embed/>
                </p:oleObj>
              </mc:Choice>
              <mc:Fallback>
                <p:oleObj name="Equation" r:id="rId14" imgW="1384200" imgH="444240" progId="Equation.DSMT4">
                  <p:embed/>
                  <p:pic>
                    <p:nvPicPr>
                      <p:cNvPr id="0" name=""/>
                      <p:cNvPicPr>
                        <a:picLocks noChangeAspect="1" noChangeArrowheads="1"/>
                      </p:cNvPicPr>
                      <p:nvPr/>
                    </p:nvPicPr>
                    <p:blipFill>
                      <a:blip r:embed="rId15"/>
                      <a:srcRect/>
                      <a:stretch>
                        <a:fillRect/>
                      </a:stretch>
                    </p:blipFill>
                    <p:spPr bwMode="auto">
                      <a:xfrm>
                        <a:off x="5286985" y="5445125"/>
                        <a:ext cx="29591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 name="Group 21"/>
          <p:cNvGrpSpPr/>
          <p:nvPr/>
        </p:nvGrpSpPr>
        <p:grpSpPr>
          <a:xfrm>
            <a:off x="227012" y="723900"/>
            <a:ext cx="11658600" cy="2134536"/>
            <a:chOff x="227012" y="723900"/>
            <a:chExt cx="11658600" cy="2134536"/>
          </a:xfrm>
        </p:grpSpPr>
        <p:sp>
          <p:nvSpPr>
            <p:cNvPr id="25" name="Rounded Rectangle 24"/>
            <p:cNvSpPr/>
            <p:nvPr/>
          </p:nvSpPr>
          <p:spPr>
            <a:xfrm>
              <a:off x="1979612" y="762000"/>
              <a:ext cx="9829800" cy="2096435"/>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4</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8" name="Picture 4"/>
            <p:cNvPicPr>
              <a:picLocks noChangeAspect="1" noChangeArrowheads="1"/>
            </p:cNvPicPr>
            <p:nvPr/>
          </p:nvPicPr>
          <p:blipFill rotWithShape="1">
            <a:blip r:embed="rId17">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9" name="TextBox 28"/>
                <p:cNvSpPr txBox="1"/>
                <p:nvPr/>
              </p:nvSpPr>
              <p:spPr>
                <a:xfrm>
                  <a:off x="2055811" y="723900"/>
                  <a:ext cx="9829801" cy="2134536"/>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Cho hình chóp S.ABCD có SA</a:t>
                  </a:r>
                  <a:r>
                    <a:rPr lang="en-US" b="1" smtClean="0">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(ABC) , AB = AC = a,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𝑩𝑨𝑪</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𝟏𝟐𝟎</m:t>
                          </m:r>
                        </m:e>
                        <m:sup>
                          <m:r>
                            <a:rPr lang="en-US" b="1" i="1" smtClean="0">
                              <a:latin typeface="Cambria Math"/>
                              <a:cs typeface="Arial" pitchFamily="34" charset="0"/>
                            </a:rPr>
                            <m:t>𝟎</m:t>
                          </m:r>
                        </m:sup>
                      </m:sSup>
                    </m:oMath>
                  </a14:m>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𝑺𝑨</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𝒂</m:t>
                          </m:r>
                        </m:num>
                        <m:den>
                          <m:r>
                            <a:rPr lang="en-US" b="1" i="1" smtClean="0">
                              <a:latin typeface="Cambria Math"/>
                              <a:cs typeface="Arial" pitchFamily="34" charset="0"/>
                            </a:rPr>
                            <m:t>𝟐</m:t>
                          </m:r>
                          <m:rad>
                            <m:radPr>
                              <m:degHide m:val="on"/>
                              <m:ctrlPr>
                                <a:rPr lang="en-US" b="1" i="1" smtClean="0">
                                  <a:latin typeface="Cambria Math"/>
                                  <a:cs typeface="Arial" pitchFamily="34" charset="0"/>
                                </a:rPr>
                              </m:ctrlPr>
                            </m:radPr>
                            <m:deg/>
                            <m:e>
                              <m:r>
                                <a:rPr lang="en-US" b="1" i="1" smtClean="0">
                                  <a:latin typeface="Cambria Math"/>
                                  <a:cs typeface="Arial" pitchFamily="34" charset="0"/>
                                </a:rPr>
                                <m:t>𝟑</m:t>
                              </m:r>
                            </m:e>
                          </m:rad>
                        </m:den>
                      </m:f>
                    </m:oMath>
                  </a14:m>
                  <a:r>
                    <a:rPr lang="en-US" b="1" smtClean="0">
                      <a:latin typeface="Arial" pitchFamily="34" charset="0"/>
                      <a:cs typeface="Arial" pitchFamily="34" charset="0"/>
                    </a:rPr>
                    <a:t> . Gọi M là trung điểm của BC.</a:t>
                  </a:r>
                </a:p>
                <a:p>
                  <a:pPr marL="457200" indent="-457200" algn="just">
                    <a:buAutoNum type="alphaLcPeriod"/>
                  </a:pPr>
                  <a:r>
                    <a:rPr lang="en-US" b="1" smtClean="0">
                      <a:latin typeface="Arial" pitchFamily="34" charset="0"/>
                      <a:cs typeface="Arial" pitchFamily="34" charset="0"/>
                    </a:rPr>
                    <a:t>Chứng minh rằng </a:t>
                  </a:r>
                  <a14:m>
                    <m:oMath xmlns:m="http://schemas.openxmlformats.org/officeDocument/2006/math">
                      <m:acc>
                        <m:accPr>
                          <m:chr m:val="̂"/>
                          <m:ctrlPr>
                            <a:rPr lang="en-US" b="1" i="1">
                              <a:latin typeface="Cambria Math"/>
                              <a:cs typeface="Arial" pitchFamily="34" charset="0"/>
                            </a:rPr>
                          </m:ctrlPr>
                        </m:accPr>
                        <m:e>
                          <m:r>
                            <a:rPr lang="en-US" b="1" i="1" smtClean="0">
                              <a:latin typeface="Cambria Math"/>
                              <a:cs typeface="Arial" pitchFamily="34" charset="0"/>
                            </a:rPr>
                            <m:t>𝑺𝑴𝑨</m:t>
                          </m:r>
                        </m:e>
                      </m:acc>
                    </m:oMath>
                  </a14:m>
                  <a:r>
                    <a:rPr lang="en-US" b="1" smtClean="0">
                      <a:latin typeface="Arial" pitchFamily="34" charset="0"/>
                      <a:cs typeface="Arial" pitchFamily="34" charset="0"/>
                    </a:rPr>
                    <a:t> là một góc phẳng của góc nhị diện [S,BC,A]  </a:t>
                  </a:r>
                </a:p>
                <a:p>
                  <a:pPr marL="457200" indent="-457200" algn="just">
                    <a:buAutoNum type="alphaLcPeriod"/>
                  </a:pPr>
                  <a:r>
                    <a:rPr lang="en-US" b="1" smtClean="0">
                      <a:latin typeface="Arial" pitchFamily="34" charset="0"/>
                      <a:cs typeface="Arial" pitchFamily="34" charset="0"/>
                    </a:rPr>
                    <a:t>Tính số đo của góc nhị diện [S,BC,A]</a:t>
                  </a:r>
                  <a:endParaRPr lang="vi-VN" b="1">
                    <a:latin typeface="Arial" pitchFamily="34" charset="0"/>
                    <a:cs typeface="Arial" pitchFamily="34" charset="0"/>
                  </a:endParaRPr>
                </a:p>
              </p:txBody>
            </p:sp>
          </mc:Choice>
          <mc:Fallback>
            <p:sp>
              <p:nvSpPr>
                <p:cNvPr id="29" name="TextBox 28"/>
                <p:cNvSpPr txBox="1">
                  <a:spLocks noRot="1" noChangeAspect="1" noMove="1" noResize="1" noEditPoints="1" noAdjustHandles="1" noChangeArrowheads="1" noChangeShapeType="1" noTextEdit="1"/>
                </p:cNvSpPr>
                <p:nvPr/>
              </p:nvSpPr>
              <p:spPr>
                <a:xfrm>
                  <a:off x="2055811" y="723900"/>
                  <a:ext cx="9829801" cy="2134536"/>
                </a:xfrm>
                <a:prstGeom prst="rect">
                  <a:avLst/>
                </a:prstGeom>
                <a:blipFill rotWithShape="1">
                  <a:blip r:embed="rId18"/>
                  <a:stretch>
                    <a:fillRect l="-620" t="-1429" r="-5208" b="-4857"/>
                  </a:stretch>
                </a:blipFill>
              </p:spPr>
              <p:txBody>
                <a:bodyPr/>
                <a:lstStyle/>
                <a:p>
                  <a:r>
                    <a:rPr lang="en-US">
                      <a:noFill/>
                    </a:rPr>
                    <a:t> </a:t>
                  </a:r>
                </a:p>
              </p:txBody>
            </p:sp>
          </mc:Fallback>
        </mc:AlternateContent>
      </p:grpSp>
    </p:spTree>
    <p:extLst>
      <p:ext uri="{BB962C8B-B14F-4D97-AF65-F5344CB8AC3E}">
        <p14:creationId xmlns:p14="http://schemas.microsoft.com/office/powerpoint/2010/main" val="19728735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p:cNvSpPr>
            <a:spLocks noChangeArrowheads="1"/>
          </p:cNvSpPr>
          <p:nvPr/>
        </p:nvSpPr>
        <p:spPr bwMode="gray">
          <a:xfrm>
            <a:off x="447213" y="95249"/>
            <a:ext cx="5189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5 . MỘT SỐ HÌNH LĂNG TRỤ ĐẶC BIỆT</a:t>
            </a:r>
            <a:endParaRPr lang="vi-VN" sz="1900" b="1">
              <a:solidFill>
                <a:schemeClr val="bg1"/>
              </a:solidFill>
              <a:latin typeface="Arial" pitchFamily="34" charset="0"/>
              <a:cs typeface="Arial" pitchFamily="34" charset="0"/>
            </a:endParaRPr>
          </a:p>
        </p:txBody>
      </p:sp>
      <p:sp>
        <p:nvSpPr>
          <p:cNvPr id="22" name="TextBox 21"/>
          <p:cNvSpPr txBox="1"/>
          <p:nvPr/>
        </p:nvSpPr>
        <p:spPr>
          <a:xfrm>
            <a:off x="417050" y="762000"/>
            <a:ext cx="3513599" cy="461665"/>
          </a:xfrm>
          <a:prstGeom prst="rect">
            <a:avLst/>
          </a:prstGeom>
          <a:noFill/>
        </p:spPr>
        <p:txBody>
          <a:bodyPr wrap="square" rtlCol="0">
            <a:spAutoFit/>
          </a:bodyPr>
          <a:lstStyle/>
          <a:p>
            <a:pPr algn="just"/>
            <a:r>
              <a:rPr lang="en-US" b="1" smtClean="0">
                <a:solidFill>
                  <a:srgbClr val="C00000"/>
                </a:solidFill>
                <a:latin typeface="Arial" pitchFamily="34" charset="0"/>
                <a:cs typeface="Arial" pitchFamily="34" charset="0"/>
              </a:rPr>
              <a:t>a) Hình lăng trụ đứng</a:t>
            </a:r>
            <a:endParaRPr lang="en-US" b="1">
              <a:solidFill>
                <a:srgbClr val="C00000"/>
              </a:solidFill>
              <a:latin typeface="Arial" pitchFamily="34" charset="0"/>
              <a:cs typeface="Arial" pitchFamily="34" charset="0"/>
            </a:endParaRPr>
          </a:p>
        </p:txBody>
      </p:sp>
      <p:grpSp>
        <p:nvGrpSpPr>
          <p:cNvPr id="4" name="Group 3"/>
          <p:cNvGrpSpPr/>
          <p:nvPr/>
        </p:nvGrpSpPr>
        <p:grpSpPr>
          <a:xfrm>
            <a:off x="663574" y="1340352"/>
            <a:ext cx="7620001" cy="1052048"/>
            <a:chOff x="684212" y="1919752"/>
            <a:chExt cx="7620001" cy="1052048"/>
          </a:xfrm>
        </p:grpSpPr>
        <p:sp>
          <p:nvSpPr>
            <p:cNvPr id="26" name="Rounded Rectangle 25"/>
            <p:cNvSpPr/>
            <p:nvPr/>
          </p:nvSpPr>
          <p:spPr>
            <a:xfrm>
              <a:off x="684212" y="1919752"/>
              <a:ext cx="7620001" cy="1052048"/>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7" name="TextBox 26"/>
            <p:cNvSpPr txBox="1"/>
            <p:nvPr/>
          </p:nvSpPr>
          <p:spPr>
            <a:xfrm>
              <a:off x="836613" y="1967377"/>
              <a:ext cx="7323599" cy="830997"/>
            </a:xfrm>
            <a:prstGeom prst="rect">
              <a:avLst/>
            </a:prstGeom>
            <a:noFill/>
          </p:spPr>
          <p:txBody>
            <a:bodyPr wrap="square" rtlCol="0">
              <a:spAutoFit/>
            </a:bodyPr>
            <a:lstStyle/>
            <a:p>
              <a:r>
                <a:rPr lang="en-US" b="1" smtClean="0">
                  <a:latin typeface="Arial" pitchFamily="34" charset="0"/>
                  <a:cs typeface="Arial" pitchFamily="34" charset="0"/>
                </a:rPr>
                <a:t>Hình lăng trụ đứng là hình lăng trụ có các cạnh bên vuông góc với mặt đáy.</a:t>
              </a:r>
              <a:endParaRPr lang="vi-VN" b="1">
                <a:latin typeface="Arial" pitchFamily="34" charset="0"/>
                <a:cs typeface="Arial" pitchFamily="34" charset="0"/>
              </a:endParaRPr>
            </a:p>
          </p:txBody>
        </p:sp>
      </p:grpSp>
      <p:grpSp>
        <p:nvGrpSpPr>
          <p:cNvPr id="6" name="Group 5"/>
          <p:cNvGrpSpPr/>
          <p:nvPr/>
        </p:nvGrpSpPr>
        <p:grpSpPr>
          <a:xfrm>
            <a:off x="8761412" y="907583"/>
            <a:ext cx="2694940" cy="1875473"/>
            <a:chOff x="8761412" y="907583"/>
            <a:chExt cx="2694940" cy="1875473"/>
          </a:xfrm>
        </p:grpSpPr>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1412" y="907583"/>
              <a:ext cx="1372553" cy="187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0160952" y="1697099"/>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7.58</a:t>
              </a:r>
              <a:endParaRPr lang="en-US" sz="1600" b="1">
                <a:solidFill>
                  <a:schemeClr val="accent6">
                    <a:lumMod val="75000"/>
                  </a:schemeClr>
                </a:solidFill>
                <a:latin typeface="Arial" pitchFamily="34" charset="0"/>
                <a:cs typeface="Arial" pitchFamily="34" charset="0"/>
              </a:endParaRPr>
            </a:p>
          </p:txBody>
        </p:sp>
      </p:grpSp>
      <p:grpSp>
        <p:nvGrpSpPr>
          <p:cNvPr id="7" name="Group 6"/>
          <p:cNvGrpSpPr/>
          <p:nvPr/>
        </p:nvGrpSpPr>
        <p:grpSpPr>
          <a:xfrm>
            <a:off x="417050" y="2934636"/>
            <a:ext cx="11239962" cy="1063725"/>
            <a:chOff x="417050" y="2934636"/>
            <a:chExt cx="11239962" cy="1063725"/>
          </a:xfrm>
        </p:grpSpPr>
        <p:sp>
          <p:nvSpPr>
            <p:cNvPr id="33" name="Rounded Rectangle 32"/>
            <p:cNvSpPr/>
            <p:nvPr/>
          </p:nvSpPr>
          <p:spPr>
            <a:xfrm>
              <a:off x="417050" y="2934636"/>
              <a:ext cx="11239962" cy="106372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30" name="TextBox 29"/>
            <p:cNvSpPr txBox="1"/>
            <p:nvPr/>
          </p:nvSpPr>
          <p:spPr>
            <a:xfrm>
              <a:off x="488948" y="3055203"/>
              <a:ext cx="10820400" cy="830997"/>
            </a:xfrm>
            <a:prstGeom prst="rect">
              <a:avLst/>
            </a:prstGeom>
            <a:noFill/>
          </p:spPr>
          <p:txBody>
            <a:bodyPr wrap="square" rtlCol="0">
              <a:spAutoFit/>
            </a:bodyPr>
            <a:lstStyle/>
            <a:p>
              <a:pPr algn="just"/>
              <a:r>
                <a:rPr lang="en-US" sz="2000" b="1" smtClean="0">
                  <a:solidFill>
                    <a:srgbClr val="C00000"/>
                  </a:solidFill>
                  <a:latin typeface="Arial" pitchFamily="34" charset="0"/>
                  <a:cs typeface="Arial" pitchFamily="34" charset="0"/>
                </a:rPr>
                <a:t>HĐ 6</a:t>
              </a:r>
              <a:r>
                <a:rPr lang="en-US" b="1" smtClean="0">
                  <a:solidFill>
                    <a:srgbClr val="C00000"/>
                  </a:solidFill>
                  <a:latin typeface="Arial" pitchFamily="34" charset="0"/>
                  <a:cs typeface="Arial" pitchFamily="34" charset="0"/>
                </a:rPr>
                <a:t>:</a:t>
              </a:r>
              <a:r>
                <a:rPr lang="en-US" b="1" smtClean="0">
                  <a:latin typeface="Arial" pitchFamily="34" charset="0"/>
                  <a:cs typeface="Arial" pitchFamily="34" charset="0"/>
                </a:rPr>
                <a:t> </a:t>
              </a:r>
              <a:r>
                <a:rPr lang="vi-VN" b="1">
                  <a:latin typeface="Arial" pitchFamily="34" charset="0"/>
                  <a:cs typeface="Arial" pitchFamily="34" charset="0"/>
                </a:rPr>
                <a:t>Các mặt bên của lăng trụ đứng là các hình gì và các mặt bên đó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có </a:t>
              </a:r>
              <a:r>
                <a:rPr lang="vi-VN" b="1">
                  <a:latin typeface="Arial" pitchFamily="34" charset="0"/>
                  <a:cs typeface="Arial" pitchFamily="34" charset="0"/>
                </a:rPr>
                <a:t>vuông góc với mặt đáy không? Vì sao</a:t>
              </a:r>
              <a:r>
                <a:rPr lang="vi-VN" b="1" smtClean="0">
                  <a:latin typeface="Arial" pitchFamily="34" charset="0"/>
                  <a:cs typeface="Arial" pitchFamily="34" charset="0"/>
                </a:rPr>
                <a:t>?</a:t>
              </a:r>
              <a:endParaRPr lang="vi-VN" b="1">
                <a:latin typeface="Arial" pitchFamily="34" charset="0"/>
                <a:cs typeface="Arial" pitchFamily="34" charset="0"/>
              </a:endParaRPr>
            </a:p>
          </p:txBody>
        </p:sp>
      </p:grpSp>
      <p:sp>
        <p:nvSpPr>
          <p:cNvPr id="31" name="TextBox 30"/>
          <p:cNvSpPr txBox="1"/>
          <p:nvPr/>
        </p:nvSpPr>
        <p:spPr>
          <a:xfrm>
            <a:off x="488948" y="4655403"/>
            <a:ext cx="10820400" cy="461665"/>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Các mặt bên của hình lăng trụ đứng là hình chữ nhật</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32"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12" y="416060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815975" y="5181600"/>
            <a:ext cx="10482260" cy="830997"/>
          </a:xfrm>
          <a:prstGeom prst="rect">
            <a:avLst/>
          </a:prstGeom>
          <a:noFill/>
        </p:spPr>
        <p:txBody>
          <a:bodyPr wrap="square" rtlCol="0">
            <a:spAutoFit/>
          </a:bodyPr>
          <a:lstStyle/>
          <a:p>
            <a:pPr algn="just"/>
            <a:r>
              <a:rPr lang="vi-VN" b="1">
                <a:latin typeface="Arial" pitchFamily="34" charset="0"/>
                <a:cs typeface="Arial" pitchFamily="34" charset="0"/>
              </a:rPr>
              <a:t>Vì hình lăng trụ đứng có cạnh bên vuông góc với mặt đáy nên các mặt bên có vuông góc với mặt đáy</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35826438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p:cNvSpPr>
            <a:spLocks noChangeArrowheads="1"/>
          </p:cNvSpPr>
          <p:nvPr/>
        </p:nvSpPr>
        <p:spPr bwMode="gray">
          <a:xfrm>
            <a:off x="447213" y="95249"/>
            <a:ext cx="5189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5 . MỘT SỐ HÌNH LĂNG TRỤ ĐẶC BIỆT</a:t>
            </a:r>
            <a:endParaRPr lang="vi-VN" sz="1900" b="1">
              <a:solidFill>
                <a:schemeClr val="bg1"/>
              </a:solidFill>
              <a:latin typeface="Arial" pitchFamily="34" charset="0"/>
              <a:cs typeface="Arial" pitchFamily="34" charset="0"/>
            </a:endParaRPr>
          </a:p>
        </p:txBody>
      </p:sp>
      <p:sp>
        <p:nvSpPr>
          <p:cNvPr id="22" name="TextBox 21"/>
          <p:cNvSpPr txBox="1"/>
          <p:nvPr/>
        </p:nvSpPr>
        <p:spPr>
          <a:xfrm>
            <a:off x="417050" y="762000"/>
            <a:ext cx="3513599" cy="461665"/>
          </a:xfrm>
          <a:prstGeom prst="rect">
            <a:avLst/>
          </a:prstGeom>
          <a:noFill/>
        </p:spPr>
        <p:txBody>
          <a:bodyPr wrap="square" rtlCol="0">
            <a:spAutoFit/>
          </a:bodyPr>
          <a:lstStyle/>
          <a:p>
            <a:pPr algn="just"/>
            <a:r>
              <a:rPr lang="en-US" b="1" smtClean="0">
                <a:solidFill>
                  <a:srgbClr val="C00000"/>
                </a:solidFill>
                <a:latin typeface="Arial" pitchFamily="34" charset="0"/>
                <a:cs typeface="Arial" pitchFamily="34" charset="0"/>
              </a:rPr>
              <a:t>b) Hình lăng trụ đều.</a:t>
            </a:r>
            <a:endParaRPr lang="en-US" b="1">
              <a:solidFill>
                <a:srgbClr val="C00000"/>
              </a:solidFill>
              <a:latin typeface="Arial" pitchFamily="34" charset="0"/>
              <a:cs typeface="Arial" pitchFamily="34" charset="0"/>
            </a:endParaRPr>
          </a:p>
        </p:txBody>
      </p:sp>
      <p:grpSp>
        <p:nvGrpSpPr>
          <p:cNvPr id="4" name="Group 3"/>
          <p:cNvGrpSpPr/>
          <p:nvPr/>
        </p:nvGrpSpPr>
        <p:grpSpPr>
          <a:xfrm>
            <a:off x="663574" y="1340352"/>
            <a:ext cx="7620001" cy="1052048"/>
            <a:chOff x="684212" y="1919752"/>
            <a:chExt cx="7620001" cy="1052048"/>
          </a:xfrm>
        </p:grpSpPr>
        <p:sp>
          <p:nvSpPr>
            <p:cNvPr id="26" name="Rounded Rectangle 25"/>
            <p:cNvSpPr/>
            <p:nvPr/>
          </p:nvSpPr>
          <p:spPr>
            <a:xfrm>
              <a:off x="684212" y="1919752"/>
              <a:ext cx="7620001" cy="1052048"/>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7" name="TextBox 26"/>
            <p:cNvSpPr txBox="1"/>
            <p:nvPr/>
          </p:nvSpPr>
          <p:spPr>
            <a:xfrm>
              <a:off x="836613" y="1967377"/>
              <a:ext cx="7323599" cy="892552"/>
            </a:xfrm>
            <a:prstGeom prst="rect">
              <a:avLst/>
            </a:prstGeom>
            <a:noFill/>
          </p:spPr>
          <p:txBody>
            <a:bodyPr wrap="square" rtlCol="0">
              <a:spAutoFit/>
            </a:bodyPr>
            <a:lstStyle/>
            <a:p>
              <a:r>
                <a:rPr lang="en-US" sz="2600" b="1" smtClean="0">
                  <a:latin typeface="Arial" pitchFamily="34" charset="0"/>
                  <a:cs typeface="Arial" pitchFamily="34" charset="0"/>
                </a:rPr>
                <a:t>Hình lăng trụ đều là hình lăng trụ đứng có đáy là đa giác đều.</a:t>
              </a:r>
              <a:endParaRPr lang="vi-VN" sz="2600" b="1">
                <a:latin typeface="Arial" pitchFamily="34" charset="0"/>
                <a:cs typeface="Arial" pitchFamily="34" charset="0"/>
              </a:endParaRPr>
            </a:p>
          </p:txBody>
        </p:sp>
      </p:grpSp>
      <p:grpSp>
        <p:nvGrpSpPr>
          <p:cNvPr id="7" name="Group 6"/>
          <p:cNvGrpSpPr/>
          <p:nvPr/>
        </p:nvGrpSpPr>
        <p:grpSpPr>
          <a:xfrm>
            <a:off x="417050" y="2934636"/>
            <a:ext cx="11239962" cy="1063725"/>
            <a:chOff x="417050" y="2934636"/>
            <a:chExt cx="11239962" cy="1063725"/>
          </a:xfrm>
        </p:grpSpPr>
        <p:sp>
          <p:nvSpPr>
            <p:cNvPr id="33" name="Rounded Rectangle 32"/>
            <p:cNvSpPr/>
            <p:nvPr/>
          </p:nvSpPr>
          <p:spPr>
            <a:xfrm>
              <a:off x="417050" y="2934636"/>
              <a:ext cx="11239962" cy="106372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30" name="TextBox 29"/>
            <p:cNvSpPr txBox="1"/>
            <p:nvPr/>
          </p:nvSpPr>
          <p:spPr>
            <a:xfrm>
              <a:off x="488948" y="3055203"/>
              <a:ext cx="10820400" cy="830997"/>
            </a:xfrm>
            <a:prstGeom prst="rect">
              <a:avLst/>
            </a:prstGeom>
            <a:noFill/>
          </p:spPr>
          <p:txBody>
            <a:bodyPr wrap="square" rtlCol="0">
              <a:spAutoFit/>
            </a:bodyPr>
            <a:lstStyle/>
            <a:p>
              <a:pPr algn="just"/>
              <a:r>
                <a:rPr lang="en-US" sz="2000" b="1" smtClean="0">
                  <a:solidFill>
                    <a:srgbClr val="C00000"/>
                  </a:solidFill>
                  <a:latin typeface="Arial" pitchFamily="34" charset="0"/>
                  <a:cs typeface="Arial" pitchFamily="34" charset="0"/>
                </a:rPr>
                <a:t>HĐ 7</a:t>
              </a:r>
              <a:r>
                <a:rPr lang="en-US" sz="2000" b="1" smtClean="0">
                  <a:solidFill>
                    <a:schemeClr val="accent2">
                      <a:lumMod val="75000"/>
                    </a:schemeClr>
                  </a:solidFill>
                  <a:latin typeface="Arial" pitchFamily="34" charset="0"/>
                  <a:cs typeface="Arial" pitchFamily="34" charset="0"/>
                </a:rPr>
                <a:t> </a:t>
              </a:r>
              <a:r>
                <a:rPr lang="en-US" b="1" smtClean="0">
                  <a:solidFill>
                    <a:srgbClr val="C00000"/>
                  </a:solidFill>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Các mặt bên của hình lăng trụ đều có phải là các hình chữ nhật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có cùng kích thước hay không? Vì sao?</a:t>
              </a:r>
              <a:endParaRPr lang="vi-VN" b="1">
                <a:latin typeface="Arial" pitchFamily="34" charset="0"/>
                <a:cs typeface="Arial" pitchFamily="34" charset="0"/>
              </a:endParaRPr>
            </a:p>
          </p:txBody>
        </p:sp>
      </p:grpSp>
      <p:sp>
        <p:nvSpPr>
          <p:cNvPr id="31" name="TextBox 30"/>
          <p:cNvSpPr txBox="1"/>
          <p:nvPr/>
        </p:nvSpPr>
        <p:spPr>
          <a:xfrm>
            <a:off x="488948" y="4495800"/>
            <a:ext cx="10820400" cy="1200329"/>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Lăng trụ đều có các cạnh bên bằng nhau, đáy là đa giác đều nên các cạnh đáy bằng nhau do đó các mặt bên của hình lăng trụ đều có phải là các hình chữ nhật có cùng kích thước</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3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416060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8505380" y="838200"/>
            <a:ext cx="2950972" cy="1878616"/>
            <a:chOff x="8505380" y="838200"/>
            <a:chExt cx="2950972" cy="1878616"/>
          </a:xfrm>
        </p:grpSpPr>
        <p:sp>
          <p:nvSpPr>
            <p:cNvPr id="29" name="TextBox 28"/>
            <p:cNvSpPr txBox="1"/>
            <p:nvPr/>
          </p:nvSpPr>
          <p:spPr>
            <a:xfrm>
              <a:off x="10160952" y="1697099"/>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7.59</a:t>
              </a:r>
              <a:endParaRPr lang="en-US" sz="1600" b="1">
                <a:solidFill>
                  <a:schemeClr val="accent6">
                    <a:lumMod val="75000"/>
                  </a:schemeClr>
                </a:solidFill>
                <a:latin typeface="Arial" pitchFamily="34" charset="0"/>
                <a:cs typeface="Arial" pitchFamily="34" charset="0"/>
              </a:endParaRPr>
            </a:p>
          </p:txBody>
        </p:sp>
        <p:pic>
          <p:nvPicPr>
            <p:cNvPr id="532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5380" y="838200"/>
              <a:ext cx="1475232" cy="187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912811" y="5716804"/>
            <a:ext cx="10210801" cy="878622"/>
            <a:chOff x="684212" y="1919752"/>
            <a:chExt cx="10210801" cy="878622"/>
          </a:xfrm>
        </p:grpSpPr>
        <p:sp>
          <p:nvSpPr>
            <p:cNvPr id="20" name="Rounded Rectangle 19"/>
            <p:cNvSpPr/>
            <p:nvPr/>
          </p:nvSpPr>
          <p:spPr>
            <a:xfrm>
              <a:off x="684212" y="1919752"/>
              <a:ext cx="10210801" cy="878622"/>
            </a:xfrm>
            <a:prstGeom prst="roundRect">
              <a:avLst>
                <a:gd name="adj" fmla="val 3662"/>
              </a:avLst>
            </a:prstGeom>
            <a:solidFill>
              <a:schemeClr val="bg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836613" y="1967377"/>
              <a:ext cx="9906000" cy="830997"/>
            </a:xfrm>
            <a:prstGeom prst="rect">
              <a:avLst/>
            </a:prstGeom>
            <a:noFill/>
          </p:spPr>
          <p:txBody>
            <a:bodyPr wrap="square" rtlCol="0">
              <a:spAutoFit/>
            </a:bodyPr>
            <a:lstStyle/>
            <a:p>
              <a:r>
                <a:rPr lang="en-US" b="1" smtClean="0">
                  <a:solidFill>
                    <a:srgbClr val="C00000"/>
                  </a:solidFill>
                  <a:latin typeface="Arial" pitchFamily="34" charset="0"/>
                  <a:cs typeface="Arial" pitchFamily="34" charset="0"/>
                </a:rPr>
                <a:t>Hình lăng trụ đều </a:t>
              </a:r>
              <a:r>
                <a:rPr lang="en-US" b="1" smtClean="0">
                  <a:latin typeface="Arial" pitchFamily="34" charset="0"/>
                  <a:cs typeface="Arial" pitchFamily="34" charset="0"/>
                </a:rPr>
                <a:t>có các mặt bên là các hình chữ nhật có cùng kích thước.</a:t>
              </a:r>
              <a:endParaRPr lang="vi-VN" b="1">
                <a:latin typeface="Arial" pitchFamily="34" charset="0"/>
                <a:cs typeface="Arial" pitchFamily="34" charset="0"/>
              </a:endParaRPr>
            </a:p>
          </p:txBody>
        </p:sp>
      </p:grpSp>
    </p:spTree>
    <p:extLst>
      <p:ext uri="{BB962C8B-B14F-4D97-AF65-F5344CB8AC3E}">
        <p14:creationId xmlns:p14="http://schemas.microsoft.com/office/powerpoint/2010/main" val="776242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p:cNvSpPr>
            <a:spLocks noChangeArrowheads="1"/>
          </p:cNvSpPr>
          <p:nvPr/>
        </p:nvSpPr>
        <p:spPr bwMode="gray">
          <a:xfrm>
            <a:off x="447213" y="95249"/>
            <a:ext cx="5189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5 . MỘT SỐ HÌNH LĂNG TRỤ ĐẶC BIỆT</a:t>
            </a:r>
            <a:endParaRPr lang="vi-VN" sz="1900" b="1">
              <a:solidFill>
                <a:schemeClr val="bg1"/>
              </a:solidFill>
              <a:latin typeface="Arial" pitchFamily="34" charset="0"/>
              <a:cs typeface="Arial" pitchFamily="34" charset="0"/>
            </a:endParaRPr>
          </a:p>
        </p:txBody>
      </p:sp>
      <p:sp>
        <p:nvSpPr>
          <p:cNvPr id="22" name="TextBox 21"/>
          <p:cNvSpPr txBox="1"/>
          <p:nvPr/>
        </p:nvSpPr>
        <p:spPr>
          <a:xfrm>
            <a:off x="417050" y="762000"/>
            <a:ext cx="3513599" cy="461665"/>
          </a:xfrm>
          <a:prstGeom prst="rect">
            <a:avLst/>
          </a:prstGeom>
          <a:noFill/>
        </p:spPr>
        <p:txBody>
          <a:bodyPr wrap="square" rtlCol="0">
            <a:spAutoFit/>
          </a:bodyPr>
          <a:lstStyle/>
          <a:p>
            <a:pPr algn="just"/>
            <a:r>
              <a:rPr lang="en-US" b="1" smtClean="0">
                <a:solidFill>
                  <a:srgbClr val="C00000"/>
                </a:solidFill>
                <a:latin typeface="Arial" pitchFamily="34" charset="0"/>
                <a:cs typeface="Arial" pitchFamily="34" charset="0"/>
              </a:rPr>
              <a:t>c) Hình hộp đứng.</a:t>
            </a:r>
            <a:endParaRPr lang="en-US" b="1">
              <a:solidFill>
                <a:srgbClr val="C00000"/>
              </a:solidFill>
              <a:latin typeface="Arial" pitchFamily="34" charset="0"/>
              <a:cs typeface="Arial" pitchFamily="34" charset="0"/>
            </a:endParaRPr>
          </a:p>
        </p:txBody>
      </p:sp>
      <p:grpSp>
        <p:nvGrpSpPr>
          <p:cNvPr id="4" name="Group 3"/>
          <p:cNvGrpSpPr/>
          <p:nvPr/>
        </p:nvGrpSpPr>
        <p:grpSpPr>
          <a:xfrm>
            <a:off x="663574" y="1340352"/>
            <a:ext cx="7620001" cy="1052048"/>
            <a:chOff x="684212" y="1919752"/>
            <a:chExt cx="7620001" cy="1052048"/>
          </a:xfrm>
        </p:grpSpPr>
        <p:sp>
          <p:nvSpPr>
            <p:cNvPr id="26" name="Rounded Rectangle 25"/>
            <p:cNvSpPr/>
            <p:nvPr/>
          </p:nvSpPr>
          <p:spPr>
            <a:xfrm>
              <a:off x="684212" y="1919752"/>
              <a:ext cx="7620001" cy="1052048"/>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7" name="TextBox 26"/>
            <p:cNvSpPr txBox="1"/>
            <p:nvPr/>
          </p:nvSpPr>
          <p:spPr>
            <a:xfrm>
              <a:off x="836613" y="1967377"/>
              <a:ext cx="7323599" cy="892552"/>
            </a:xfrm>
            <a:prstGeom prst="rect">
              <a:avLst/>
            </a:prstGeom>
            <a:noFill/>
          </p:spPr>
          <p:txBody>
            <a:bodyPr wrap="square" rtlCol="0">
              <a:spAutoFit/>
            </a:bodyPr>
            <a:lstStyle/>
            <a:p>
              <a:r>
                <a:rPr lang="en-US" sz="2600" b="1" smtClean="0">
                  <a:latin typeface="Arial" pitchFamily="34" charset="0"/>
                  <a:cs typeface="Arial" pitchFamily="34" charset="0"/>
                </a:rPr>
                <a:t>Hình </a:t>
              </a:r>
              <a:r>
                <a:rPr lang="en-US" sz="2600" b="1">
                  <a:latin typeface="Arial" pitchFamily="34" charset="0"/>
                  <a:cs typeface="Arial" pitchFamily="34" charset="0"/>
                </a:rPr>
                <a:t>hộp đứng </a:t>
              </a:r>
              <a:r>
                <a:rPr lang="en-US" sz="2600" b="1" smtClean="0">
                  <a:latin typeface="Arial" pitchFamily="34" charset="0"/>
                  <a:cs typeface="Arial" pitchFamily="34" charset="0"/>
                </a:rPr>
                <a:t>là hình lăng trụ đứng có đáy là hình bình hành .</a:t>
              </a:r>
              <a:endParaRPr lang="vi-VN" sz="2600" b="1">
                <a:latin typeface="Arial" pitchFamily="34" charset="0"/>
                <a:cs typeface="Arial" pitchFamily="34" charset="0"/>
              </a:endParaRPr>
            </a:p>
          </p:txBody>
        </p:sp>
      </p:grpSp>
      <p:grpSp>
        <p:nvGrpSpPr>
          <p:cNvPr id="7" name="Group 6"/>
          <p:cNvGrpSpPr/>
          <p:nvPr/>
        </p:nvGrpSpPr>
        <p:grpSpPr>
          <a:xfrm>
            <a:off x="417050" y="2934636"/>
            <a:ext cx="11239962" cy="1063725"/>
            <a:chOff x="417050" y="2934636"/>
            <a:chExt cx="11239962" cy="1063725"/>
          </a:xfrm>
        </p:grpSpPr>
        <p:sp>
          <p:nvSpPr>
            <p:cNvPr id="33" name="Rounded Rectangle 32"/>
            <p:cNvSpPr/>
            <p:nvPr/>
          </p:nvSpPr>
          <p:spPr>
            <a:xfrm>
              <a:off x="417050" y="2934636"/>
              <a:ext cx="11239962" cy="106372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30" name="TextBox 29"/>
            <p:cNvSpPr txBox="1"/>
            <p:nvPr/>
          </p:nvSpPr>
          <p:spPr>
            <a:xfrm>
              <a:off x="488948" y="3055203"/>
              <a:ext cx="10820400" cy="830997"/>
            </a:xfrm>
            <a:prstGeom prst="rect">
              <a:avLst/>
            </a:prstGeom>
            <a:noFill/>
          </p:spPr>
          <p:txBody>
            <a:bodyPr wrap="square" rtlCol="0">
              <a:spAutoFit/>
            </a:bodyPr>
            <a:lstStyle/>
            <a:p>
              <a:pPr algn="just"/>
              <a:r>
                <a:rPr lang="en-US" sz="2000" b="1" smtClean="0">
                  <a:solidFill>
                    <a:srgbClr val="C00000"/>
                  </a:solidFill>
                  <a:latin typeface="Arial" pitchFamily="34" charset="0"/>
                  <a:cs typeface="Arial" pitchFamily="34" charset="0"/>
                </a:rPr>
                <a:t>HĐ 8 </a:t>
              </a:r>
              <a:r>
                <a:rPr lang="en-US" b="1" smtClean="0">
                  <a:solidFill>
                    <a:srgbClr val="C00000"/>
                  </a:solidFill>
                  <a:latin typeface="Arial" pitchFamily="34" charset="0"/>
                  <a:cs typeface="Arial" pitchFamily="34" charset="0"/>
                </a:rPr>
                <a:t>: </a:t>
              </a:r>
              <a:r>
                <a:rPr lang="vi-VN" b="1">
                  <a:latin typeface="Arial" pitchFamily="34" charset="0"/>
                  <a:cs typeface="Arial" pitchFamily="34" charset="0"/>
                </a:rPr>
                <a:t>Trong 6 mặt của hình hộp đứng, có ít nhất bao nhiêu mặt là hình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chữ </a:t>
              </a:r>
              <a:r>
                <a:rPr lang="vi-VN" b="1">
                  <a:latin typeface="Arial" pitchFamily="34" charset="0"/>
                  <a:cs typeface="Arial" pitchFamily="34" charset="0"/>
                </a:rPr>
                <a:t>nhật? Vì sao</a:t>
              </a:r>
              <a:r>
                <a:rPr lang="vi-VN" b="1" smtClean="0">
                  <a:latin typeface="Arial" pitchFamily="34" charset="0"/>
                  <a:cs typeface="Arial" pitchFamily="34" charset="0"/>
                </a:rPr>
                <a:t>?</a:t>
              </a:r>
              <a:endParaRPr lang="vi-VN" b="1">
                <a:latin typeface="Arial" pitchFamily="34" charset="0"/>
                <a:cs typeface="Arial" pitchFamily="34" charset="0"/>
              </a:endParaRPr>
            </a:p>
          </p:txBody>
        </p:sp>
      </p:grpSp>
      <p:sp>
        <p:nvSpPr>
          <p:cNvPr id="31" name="TextBox 30"/>
          <p:cNvSpPr txBox="1"/>
          <p:nvPr/>
        </p:nvSpPr>
        <p:spPr>
          <a:xfrm>
            <a:off x="488948" y="4495800"/>
            <a:ext cx="10820400" cy="1200329"/>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Trong 6 mặt của hình hộp đứng, ít nhất 4 mặt là hình chữ nhật vì hình hộp là hình lăng trụ có đáy là hình bình hành và hình lăng trụ đứng có các cạnh bên vuông góc với đáy nên các mặt bên là hình chữ nhật</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3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416060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1065211" y="5793004"/>
            <a:ext cx="8915401" cy="760196"/>
            <a:chOff x="684212" y="1919752"/>
            <a:chExt cx="8915401" cy="760196"/>
          </a:xfrm>
        </p:grpSpPr>
        <p:sp>
          <p:nvSpPr>
            <p:cNvPr id="20" name="Rounded Rectangle 19"/>
            <p:cNvSpPr/>
            <p:nvPr/>
          </p:nvSpPr>
          <p:spPr>
            <a:xfrm>
              <a:off x="684212" y="1919752"/>
              <a:ext cx="8915401" cy="760196"/>
            </a:xfrm>
            <a:prstGeom prst="roundRect">
              <a:avLst>
                <a:gd name="adj" fmla="val 3662"/>
              </a:avLst>
            </a:prstGeom>
            <a:solidFill>
              <a:schemeClr val="bg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912813" y="2070348"/>
              <a:ext cx="8226456" cy="461665"/>
            </a:xfrm>
            <a:prstGeom prst="rect">
              <a:avLst/>
            </a:prstGeom>
            <a:noFill/>
          </p:spPr>
          <p:txBody>
            <a:bodyPr wrap="square" rtlCol="0">
              <a:spAutoFit/>
            </a:bodyPr>
            <a:lstStyle/>
            <a:p>
              <a:r>
                <a:rPr lang="en-US" b="1" smtClean="0">
                  <a:latin typeface="Arial" pitchFamily="34" charset="0"/>
                  <a:cs typeface="Arial" pitchFamily="34" charset="0"/>
                </a:rPr>
                <a:t>Hình hộp đứng có các mặt bên là các hình chữ nhật</a:t>
              </a:r>
              <a:endParaRPr lang="vi-VN" b="1">
                <a:latin typeface="Arial" pitchFamily="34" charset="0"/>
                <a:cs typeface="Arial" pitchFamily="34" charset="0"/>
              </a:endParaRPr>
            </a:p>
          </p:txBody>
        </p:sp>
      </p:grpSp>
      <p:grpSp>
        <p:nvGrpSpPr>
          <p:cNvPr id="3" name="Group 2"/>
          <p:cNvGrpSpPr/>
          <p:nvPr/>
        </p:nvGrpSpPr>
        <p:grpSpPr>
          <a:xfrm>
            <a:off x="8450325" y="880966"/>
            <a:ext cx="3006027" cy="1970818"/>
            <a:chOff x="8450325" y="880966"/>
            <a:chExt cx="3006027" cy="1970818"/>
          </a:xfrm>
        </p:grpSpPr>
        <p:sp>
          <p:nvSpPr>
            <p:cNvPr id="29" name="TextBox 28"/>
            <p:cNvSpPr txBox="1"/>
            <p:nvPr/>
          </p:nvSpPr>
          <p:spPr>
            <a:xfrm>
              <a:off x="10160952" y="1697099"/>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7.60</a:t>
              </a:r>
              <a:endParaRPr lang="en-US" sz="1600" b="1">
                <a:solidFill>
                  <a:schemeClr val="accent6">
                    <a:lumMod val="75000"/>
                  </a:schemeClr>
                </a:solidFill>
                <a:latin typeface="Arial" pitchFamily="34" charset="0"/>
                <a:cs typeface="Arial" pitchFamily="34" charset="0"/>
              </a:endParaRPr>
            </a:p>
          </p:txBody>
        </p:sp>
        <p:pic>
          <p:nvPicPr>
            <p:cNvPr id="542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0325" y="880966"/>
              <a:ext cx="1682687" cy="197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067968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p:cNvSpPr>
            <a:spLocks noChangeArrowheads="1"/>
          </p:cNvSpPr>
          <p:nvPr/>
        </p:nvSpPr>
        <p:spPr bwMode="gray">
          <a:xfrm>
            <a:off x="447213" y="95249"/>
            <a:ext cx="5189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5 . MỘT SỐ HÌNH LĂNG TRỤ ĐẶC BIỆT</a:t>
            </a:r>
            <a:endParaRPr lang="vi-VN" sz="1900" b="1">
              <a:solidFill>
                <a:schemeClr val="bg1"/>
              </a:solidFill>
              <a:latin typeface="Arial" pitchFamily="34" charset="0"/>
              <a:cs typeface="Arial" pitchFamily="34" charset="0"/>
            </a:endParaRPr>
          </a:p>
        </p:txBody>
      </p:sp>
      <p:sp>
        <p:nvSpPr>
          <p:cNvPr id="22" name="TextBox 21"/>
          <p:cNvSpPr txBox="1"/>
          <p:nvPr/>
        </p:nvSpPr>
        <p:spPr>
          <a:xfrm>
            <a:off x="417050" y="640140"/>
            <a:ext cx="3513599" cy="461665"/>
          </a:xfrm>
          <a:prstGeom prst="rect">
            <a:avLst/>
          </a:prstGeom>
          <a:noFill/>
        </p:spPr>
        <p:txBody>
          <a:bodyPr wrap="square" rtlCol="0">
            <a:spAutoFit/>
          </a:bodyPr>
          <a:lstStyle/>
          <a:p>
            <a:pPr algn="just"/>
            <a:r>
              <a:rPr lang="en-US" b="1" smtClean="0">
                <a:solidFill>
                  <a:srgbClr val="C00000"/>
                </a:solidFill>
                <a:latin typeface="Arial" pitchFamily="34" charset="0"/>
                <a:cs typeface="Arial" pitchFamily="34" charset="0"/>
              </a:rPr>
              <a:t>d) Hình hộp chữ nhật.</a:t>
            </a:r>
            <a:endParaRPr lang="en-US" b="1">
              <a:solidFill>
                <a:srgbClr val="C00000"/>
              </a:solidFill>
              <a:latin typeface="Arial" pitchFamily="34" charset="0"/>
              <a:cs typeface="Arial" pitchFamily="34" charset="0"/>
            </a:endParaRPr>
          </a:p>
        </p:txBody>
      </p:sp>
      <p:grpSp>
        <p:nvGrpSpPr>
          <p:cNvPr id="4" name="Group 3"/>
          <p:cNvGrpSpPr/>
          <p:nvPr/>
        </p:nvGrpSpPr>
        <p:grpSpPr>
          <a:xfrm>
            <a:off x="663574" y="1218492"/>
            <a:ext cx="7620001" cy="1052048"/>
            <a:chOff x="684212" y="1919752"/>
            <a:chExt cx="7620001" cy="1052048"/>
          </a:xfrm>
        </p:grpSpPr>
        <p:sp>
          <p:nvSpPr>
            <p:cNvPr id="26" name="Rounded Rectangle 25"/>
            <p:cNvSpPr/>
            <p:nvPr/>
          </p:nvSpPr>
          <p:spPr>
            <a:xfrm>
              <a:off x="684212" y="1919752"/>
              <a:ext cx="7620001" cy="1052048"/>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7" name="TextBox 26"/>
            <p:cNvSpPr txBox="1"/>
            <p:nvPr/>
          </p:nvSpPr>
          <p:spPr>
            <a:xfrm>
              <a:off x="836613" y="1967377"/>
              <a:ext cx="7323599" cy="892552"/>
            </a:xfrm>
            <a:prstGeom prst="rect">
              <a:avLst/>
            </a:prstGeom>
            <a:noFill/>
          </p:spPr>
          <p:txBody>
            <a:bodyPr wrap="square" rtlCol="0">
              <a:spAutoFit/>
            </a:bodyPr>
            <a:lstStyle/>
            <a:p>
              <a:r>
                <a:rPr lang="en-US" sz="2600" b="1">
                  <a:latin typeface="Arial" pitchFamily="34" charset="0"/>
                  <a:cs typeface="Arial" pitchFamily="34" charset="0"/>
                </a:rPr>
                <a:t>Hình hộp chữ nhật </a:t>
              </a:r>
              <a:r>
                <a:rPr lang="en-US" sz="2600" b="1" smtClean="0">
                  <a:latin typeface="Arial" pitchFamily="34" charset="0"/>
                  <a:cs typeface="Arial" pitchFamily="34" charset="0"/>
                </a:rPr>
                <a:t>là hình hộp đứng có đáy là hình chữ nhật .</a:t>
              </a:r>
              <a:endParaRPr lang="vi-VN" sz="2600" b="1">
                <a:latin typeface="Arial" pitchFamily="34" charset="0"/>
                <a:cs typeface="Arial" pitchFamily="34" charset="0"/>
              </a:endParaRPr>
            </a:p>
          </p:txBody>
        </p:sp>
      </p:grpSp>
      <p:grpSp>
        <p:nvGrpSpPr>
          <p:cNvPr id="7" name="Group 6"/>
          <p:cNvGrpSpPr/>
          <p:nvPr/>
        </p:nvGrpSpPr>
        <p:grpSpPr>
          <a:xfrm>
            <a:off x="417050" y="2590800"/>
            <a:ext cx="11539998" cy="1320896"/>
            <a:chOff x="417050" y="2934636"/>
            <a:chExt cx="11539998" cy="1320896"/>
          </a:xfrm>
        </p:grpSpPr>
        <p:sp>
          <p:nvSpPr>
            <p:cNvPr id="33" name="Rounded Rectangle 32"/>
            <p:cNvSpPr/>
            <p:nvPr/>
          </p:nvSpPr>
          <p:spPr>
            <a:xfrm>
              <a:off x="417050" y="2934636"/>
              <a:ext cx="11539998" cy="1320896"/>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30" name="TextBox 29"/>
            <p:cNvSpPr txBox="1"/>
            <p:nvPr/>
          </p:nvSpPr>
          <p:spPr>
            <a:xfrm>
              <a:off x="565148" y="2971800"/>
              <a:ext cx="11244264" cy="1200329"/>
            </a:xfrm>
            <a:prstGeom prst="rect">
              <a:avLst/>
            </a:prstGeom>
            <a:noFill/>
          </p:spPr>
          <p:txBody>
            <a:bodyPr wrap="square" rtlCol="0">
              <a:spAutoFit/>
            </a:bodyPr>
            <a:lstStyle/>
            <a:p>
              <a:pPr algn="just"/>
              <a:r>
                <a:rPr lang="en-US" sz="2000" b="1" smtClean="0">
                  <a:solidFill>
                    <a:srgbClr val="C00000"/>
                  </a:solidFill>
                  <a:latin typeface="Arial" pitchFamily="34" charset="0"/>
                  <a:cs typeface="Arial" pitchFamily="34" charset="0"/>
                </a:rPr>
                <a:t>HĐ 9 </a:t>
              </a:r>
              <a:r>
                <a:rPr lang="en-US" b="1" smtClean="0">
                  <a:solidFill>
                    <a:srgbClr val="C00000"/>
                  </a:solidFill>
                  <a:latin typeface="Arial" pitchFamily="34" charset="0"/>
                  <a:cs typeface="Arial" pitchFamily="34" charset="0"/>
                </a:rPr>
                <a:t>: </a:t>
              </a:r>
              <a:r>
                <a:rPr lang="vi-VN" b="1">
                  <a:latin typeface="Arial" pitchFamily="34" charset="0"/>
                  <a:cs typeface="Arial" pitchFamily="34" charset="0"/>
                </a:rPr>
                <a:t>a) Hình hộp chữ nhật có bao nhiêu mặt là hình chữ nhật? Vì sao</a:t>
              </a:r>
              <a:r>
                <a:rPr lang="vi-VN" b="1" smtClean="0">
                  <a:latin typeface="Arial" pitchFamily="34" charset="0"/>
                  <a:cs typeface="Arial" pitchFamily="34" charset="0"/>
                </a:rPr>
                <a:t>?</a:t>
              </a:r>
              <a:endParaRPr lang="en-US" b="1" smtClean="0">
                <a:latin typeface="Arial" pitchFamily="34" charset="0"/>
                <a:cs typeface="Arial" pitchFamily="34" charset="0"/>
              </a:endParaRPr>
            </a:p>
            <a:p>
              <a:pPr algn="just"/>
              <a:r>
                <a:rPr lang="en-US" b="1" smtClean="0">
                  <a:latin typeface="Arial" pitchFamily="34" charset="0"/>
                  <a:cs typeface="Arial" pitchFamily="34" charset="0"/>
                </a:rPr>
                <a:t>b) </a:t>
              </a:r>
              <a:r>
                <a:rPr lang="vi-VN" b="1" smtClean="0">
                  <a:latin typeface="Arial" pitchFamily="34" charset="0"/>
                  <a:cs typeface="Arial" pitchFamily="34" charset="0"/>
                </a:rPr>
                <a:t>Các </a:t>
              </a:r>
              <a:r>
                <a:rPr lang="vi-VN" b="1">
                  <a:latin typeface="Arial" pitchFamily="34" charset="0"/>
                  <a:cs typeface="Arial" pitchFamily="34" charset="0"/>
                </a:rPr>
                <a:t>đường chéo của hình hộp chữ nhật có bằng nhau và cắt nhau tại trung điểm mỗi đường hay không? Vì sao</a:t>
              </a:r>
              <a:r>
                <a:rPr lang="vi-VN" b="1" smtClean="0">
                  <a:latin typeface="Arial" pitchFamily="34" charset="0"/>
                  <a:cs typeface="Arial" pitchFamily="34" charset="0"/>
                </a:rPr>
                <a:t>?</a:t>
              </a:r>
              <a:endParaRPr lang="vi-VN" b="1">
                <a:latin typeface="Arial" pitchFamily="34" charset="0"/>
                <a:cs typeface="Arial" pitchFamily="34" charset="0"/>
              </a:endParaRPr>
            </a:p>
          </p:txBody>
        </p:sp>
      </p:grpSp>
      <p:sp>
        <p:nvSpPr>
          <p:cNvPr id="31" name="TextBox 30"/>
          <p:cNvSpPr txBox="1"/>
          <p:nvPr/>
        </p:nvSpPr>
        <p:spPr>
          <a:xfrm>
            <a:off x="488948" y="4387767"/>
            <a:ext cx="11320464" cy="830997"/>
          </a:xfrm>
          <a:prstGeom prst="rect">
            <a:avLst/>
          </a:prstGeom>
          <a:noFill/>
        </p:spPr>
        <p:txBody>
          <a:bodyPr wrap="square" rtlCol="0">
            <a:spAutoFit/>
          </a:bodyPr>
          <a:lstStyle/>
          <a:p>
            <a:pPr algn="just"/>
            <a:r>
              <a:rPr lang="vi-VN" b="1">
                <a:latin typeface="Arial" pitchFamily="34" charset="0"/>
                <a:cs typeface="Arial" pitchFamily="34" charset="0"/>
              </a:rPr>
              <a:t>a) Hình hộp chữ nhật có 6 mặt là hình chữ nhật vì hình hộp đứng có các mặt bên là hình chữ nhật và hình hộp chữ nhật có đáy là hình chữ nhât</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3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405257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8419606" y="762000"/>
            <a:ext cx="3537442" cy="1717263"/>
            <a:chOff x="8419606" y="990600"/>
            <a:chExt cx="3537442" cy="1717263"/>
          </a:xfrm>
        </p:grpSpPr>
        <p:sp>
          <p:nvSpPr>
            <p:cNvPr id="29" name="TextBox 28"/>
            <p:cNvSpPr txBox="1"/>
            <p:nvPr/>
          </p:nvSpPr>
          <p:spPr>
            <a:xfrm>
              <a:off x="10661648" y="1679954"/>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7.61</a:t>
              </a:r>
              <a:endParaRPr lang="en-US" sz="1600" b="1">
                <a:solidFill>
                  <a:schemeClr val="accent6">
                    <a:lumMod val="75000"/>
                  </a:schemeClr>
                </a:solidFill>
                <a:latin typeface="Arial" pitchFamily="34" charset="0"/>
                <a:cs typeface="Arial" pitchFamily="34" charset="0"/>
              </a:endParaRPr>
            </a:p>
          </p:txBody>
        </p:sp>
        <p:pic>
          <p:nvPicPr>
            <p:cNvPr id="55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9606" y="990600"/>
              <a:ext cx="2201323" cy="171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488948" y="5218764"/>
            <a:ext cx="11320464" cy="1569660"/>
          </a:xfrm>
          <a:prstGeom prst="rect">
            <a:avLst/>
          </a:prstGeom>
          <a:noFill/>
        </p:spPr>
        <p:txBody>
          <a:bodyPr wrap="square" rtlCol="0">
            <a:spAutoFit/>
          </a:bodyPr>
          <a:lstStyle/>
          <a:p>
            <a:pPr algn="just"/>
            <a:r>
              <a:rPr lang="vi-VN" b="1">
                <a:latin typeface="Arial" pitchFamily="34" charset="0"/>
                <a:cs typeface="Arial" pitchFamily="34" charset="0"/>
              </a:rPr>
              <a:t>b) Các đường chéo của hình hộp chữ nhật có bằng nhau và cắt nhau tại trung điểm mỗi đường. Điều này bởi vì cứ 2 đường chéo bất kì của hình hộp chữ nhật đều xác định nằm trong 1 một hình chữ nhật và là 2 đường chéo của hình chữ nhật đó</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23632486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216" y="707025"/>
            <a:ext cx="11400298" cy="1426575"/>
            <a:chOff x="447216" y="1086761"/>
            <a:chExt cx="11400298" cy="1426575"/>
          </a:xfrm>
        </p:grpSpPr>
        <p:sp>
          <p:nvSpPr>
            <p:cNvPr id="17" name="Rounded Rectangle 16"/>
            <p:cNvSpPr/>
            <p:nvPr/>
          </p:nvSpPr>
          <p:spPr>
            <a:xfrm>
              <a:off x="447216" y="1086761"/>
              <a:ext cx="11400298" cy="1426575"/>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098814"/>
              <a:ext cx="11163301" cy="1231106"/>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vi-VN" b="1">
                  <a:latin typeface="Arial" pitchFamily="34" charset="0"/>
                  <a:cs typeface="Arial" pitchFamily="34" charset="0"/>
                </a:rPr>
                <a:t>Cho hai mặt phẳng (P) và (Q). Lấy hai đường thẳng a, a' cùng vuông góc với (P), hai đường thẳng b, b' cùng vuông góc với (Q). Tìm mối quan hệ giữa các góc (a,b) và (a', b</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3873" b="34426"/>
            <a:stretch/>
          </p:blipFill>
          <p:spPr bwMode="auto">
            <a:xfrm>
              <a:off x="825792" y="1122686"/>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9412" y="2286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3" y="95249"/>
            <a:ext cx="7933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GÓC GIỮA HAI MẶT PHẲNG, HAI MẶT PHẲNG VUÔNG GÓC </a:t>
            </a:r>
            <a:endParaRPr lang="vi-VN" sz="1900" b="1">
              <a:solidFill>
                <a:schemeClr val="bg1"/>
              </a:solidFill>
              <a:latin typeface="Arial" pitchFamily="34" charset="0"/>
              <a:cs typeface="Arial" pitchFamily="34" charset="0"/>
            </a:endParaRPr>
          </a:p>
        </p:txBody>
      </p:sp>
      <p:sp>
        <p:nvSpPr>
          <p:cNvPr id="11" name="TextBox 10"/>
          <p:cNvSpPr txBox="1"/>
          <p:nvPr/>
        </p:nvSpPr>
        <p:spPr>
          <a:xfrm>
            <a:off x="379412" y="2676435"/>
            <a:ext cx="6629400" cy="1246495"/>
          </a:xfrm>
          <a:prstGeom prst="rect">
            <a:avLst/>
          </a:prstGeom>
          <a:noFill/>
        </p:spPr>
        <p:txBody>
          <a:bodyPr wrap="square" rtlCol="0">
            <a:spAutoFit/>
          </a:bodyPr>
          <a:lstStyle/>
          <a:p>
            <a:pPr marL="342900" indent="-342900" algn="just">
              <a:buFont typeface="Wingdings" pitchFamily="2" charset="2"/>
              <a:buChar char="v"/>
            </a:pPr>
            <a:r>
              <a:rPr lang="vi-VN" sz="2500" b="1">
                <a:latin typeface="Arial" pitchFamily="34" charset="0"/>
                <a:cs typeface="Arial" pitchFamily="34" charset="0"/>
              </a:rPr>
              <a:t>Vì hai đường thẳng a, a' cùng vuông góc với (P), hai đường thẳng b, b' cùng vuông góc với (Q) nên a // a',  b // b</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p:grpSp>
        <p:nvGrpSpPr>
          <p:cNvPr id="4" name="Group 3"/>
          <p:cNvGrpSpPr/>
          <p:nvPr/>
        </p:nvGrpSpPr>
        <p:grpSpPr>
          <a:xfrm>
            <a:off x="7332662" y="2456775"/>
            <a:ext cx="4476750" cy="2462637"/>
            <a:chOff x="7308848" y="2931535"/>
            <a:chExt cx="4476750" cy="2462637"/>
          </a:xfrm>
        </p:grpSpPr>
        <p:pic>
          <p:nvPicPr>
            <p:cNvPr id="25048" name="Picture 47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848" y="2931535"/>
              <a:ext cx="4476750" cy="224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8685212" y="5055618"/>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7.44</a:t>
              </a:r>
              <a:endParaRPr lang="en-US" sz="1600" b="1">
                <a:solidFill>
                  <a:schemeClr val="accent6">
                    <a:lumMod val="75000"/>
                  </a:schemeClr>
                </a:solidFill>
                <a:latin typeface="Arial" pitchFamily="34" charset="0"/>
                <a:cs typeface="Arial" pitchFamily="34" charset="0"/>
              </a:endParaRPr>
            </a:p>
          </p:txBody>
        </p:sp>
      </p:grpSp>
      <p:sp>
        <p:nvSpPr>
          <p:cNvPr id="15" name="TextBox 14"/>
          <p:cNvSpPr txBox="1"/>
          <p:nvPr/>
        </p:nvSpPr>
        <p:spPr>
          <a:xfrm>
            <a:off x="760705" y="3986868"/>
            <a:ext cx="2895600" cy="477054"/>
          </a:xfrm>
          <a:prstGeom prst="rect">
            <a:avLst/>
          </a:prstGeom>
          <a:noFill/>
        </p:spPr>
        <p:txBody>
          <a:bodyPr wrap="square" rtlCol="0">
            <a:spAutoFit/>
          </a:bodyPr>
          <a:lstStyle/>
          <a:p>
            <a:pPr algn="just"/>
            <a:r>
              <a:rPr lang="vi-VN" sz="2500" b="1">
                <a:latin typeface="Arial" pitchFamily="34" charset="0"/>
                <a:cs typeface="Arial" pitchFamily="34" charset="0"/>
              </a:rPr>
              <a:t>Vậy </a:t>
            </a:r>
            <a:r>
              <a:rPr lang="vi-VN" sz="2500" b="1">
                <a:solidFill>
                  <a:srgbClr val="C00000"/>
                </a:solidFill>
                <a:latin typeface="Arial" pitchFamily="34" charset="0"/>
                <a:cs typeface="Arial" pitchFamily="34" charset="0"/>
              </a:rPr>
              <a:t>(a,b) = (a', b')</a:t>
            </a: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p:cNvSpPr>
            <a:spLocks noChangeArrowheads="1"/>
          </p:cNvSpPr>
          <p:nvPr/>
        </p:nvSpPr>
        <p:spPr bwMode="gray">
          <a:xfrm>
            <a:off x="447213" y="95249"/>
            <a:ext cx="5189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5 . MỘT SỐ HÌNH LĂNG TRỤ ĐẶC BIỆT</a:t>
            </a:r>
            <a:endParaRPr lang="vi-VN" sz="1900" b="1">
              <a:solidFill>
                <a:schemeClr val="bg1"/>
              </a:solidFill>
              <a:latin typeface="Arial" pitchFamily="34" charset="0"/>
              <a:cs typeface="Arial" pitchFamily="34" charset="0"/>
            </a:endParaRPr>
          </a:p>
        </p:txBody>
      </p:sp>
      <p:sp>
        <p:nvSpPr>
          <p:cNvPr id="22" name="TextBox 21"/>
          <p:cNvSpPr txBox="1"/>
          <p:nvPr/>
        </p:nvSpPr>
        <p:spPr>
          <a:xfrm>
            <a:off x="417050" y="640140"/>
            <a:ext cx="3513599" cy="461665"/>
          </a:xfrm>
          <a:prstGeom prst="rect">
            <a:avLst/>
          </a:prstGeom>
          <a:noFill/>
        </p:spPr>
        <p:txBody>
          <a:bodyPr wrap="square" rtlCol="0">
            <a:spAutoFit/>
          </a:bodyPr>
          <a:lstStyle/>
          <a:p>
            <a:pPr algn="just"/>
            <a:r>
              <a:rPr lang="en-US" b="1" smtClean="0">
                <a:solidFill>
                  <a:srgbClr val="C00000"/>
                </a:solidFill>
                <a:latin typeface="Arial" pitchFamily="34" charset="0"/>
                <a:cs typeface="Arial" pitchFamily="34" charset="0"/>
              </a:rPr>
              <a:t>d) Hình hộp chữ nhật.</a:t>
            </a:r>
            <a:endParaRPr lang="en-US" b="1">
              <a:solidFill>
                <a:srgbClr val="C00000"/>
              </a:solidFill>
              <a:latin typeface="Arial" pitchFamily="34" charset="0"/>
              <a:cs typeface="Arial" pitchFamily="34" charset="0"/>
            </a:endParaRPr>
          </a:p>
        </p:txBody>
      </p:sp>
      <p:grpSp>
        <p:nvGrpSpPr>
          <p:cNvPr id="4" name="Group 3"/>
          <p:cNvGrpSpPr/>
          <p:nvPr/>
        </p:nvGrpSpPr>
        <p:grpSpPr>
          <a:xfrm>
            <a:off x="663574" y="1218492"/>
            <a:ext cx="8402638" cy="1753308"/>
            <a:chOff x="684212" y="1919752"/>
            <a:chExt cx="8402638" cy="1753308"/>
          </a:xfrm>
        </p:grpSpPr>
        <p:sp>
          <p:nvSpPr>
            <p:cNvPr id="26" name="Rounded Rectangle 25"/>
            <p:cNvSpPr/>
            <p:nvPr/>
          </p:nvSpPr>
          <p:spPr>
            <a:xfrm>
              <a:off x="684212" y="1919752"/>
              <a:ext cx="8402638" cy="1753308"/>
            </a:xfrm>
            <a:prstGeom prst="roundRect">
              <a:avLst>
                <a:gd name="adj" fmla="val 3662"/>
              </a:avLst>
            </a:prstGeom>
            <a:solidFill>
              <a:schemeClr val="bg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7" name="TextBox 26"/>
            <p:cNvSpPr txBox="1"/>
            <p:nvPr/>
          </p:nvSpPr>
          <p:spPr>
            <a:xfrm>
              <a:off x="836613" y="1967377"/>
              <a:ext cx="8097837" cy="1569660"/>
            </a:xfrm>
            <a:prstGeom prst="rect">
              <a:avLst/>
            </a:prstGeom>
            <a:noFill/>
          </p:spPr>
          <p:txBody>
            <a:bodyPr wrap="square" rtlCol="0">
              <a:spAutoFit/>
            </a:bodyPr>
            <a:lstStyle/>
            <a:p>
              <a:pPr algn="just"/>
              <a:r>
                <a:rPr lang="en-US" b="1">
                  <a:solidFill>
                    <a:schemeClr val="accent5">
                      <a:lumMod val="50000"/>
                    </a:schemeClr>
                  </a:solidFill>
                  <a:latin typeface="Arial" pitchFamily="34" charset="0"/>
                  <a:cs typeface="Arial" pitchFamily="34" charset="0"/>
                </a:rPr>
                <a:t>Hình hộp chữ nhật </a:t>
              </a:r>
              <a:r>
                <a:rPr lang="en-US" b="1" smtClean="0">
                  <a:latin typeface="Arial" pitchFamily="34" charset="0"/>
                  <a:cs typeface="Arial" pitchFamily="34" charset="0"/>
                </a:rPr>
                <a:t>có các mặt bên là hình chữ nhật. Các </a:t>
              </a:r>
              <a:r>
                <a:rPr lang="vi-VN" b="1" smtClean="0">
                  <a:latin typeface="Arial" pitchFamily="34" charset="0"/>
                  <a:cs typeface="Arial" pitchFamily="34" charset="0"/>
                </a:rPr>
                <a:t>đường chéo</a:t>
              </a:r>
              <a:r>
                <a:rPr lang="en-US" b="1" smtClean="0">
                  <a:latin typeface="Arial" pitchFamily="34" charset="0"/>
                  <a:cs typeface="Arial" pitchFamily="34" charset="0"/>
                </a:rPr>
                <a:t> của hình hộp chữ nhật có độ dài bằng nhau và chúng cắt nhau tại trung điểm của mỗi đường.</a:t>
              </a:r>
              <a:endParaRPr lang="vi-VN" b="1">
                <a:latin typeface="Arial" pitchFamily="34" charset="0"/>
                <a:cs typeface="Arial" pitchFamily="34" charset="0"/>
              </a:endParaRPr>
            </a:p>
          </p:txBody>
        </p:sp>
      </p:grpSp>
      <p:grpSp>
        <p:nvGrpSpPr>
          <p:cNvPr id="2" name="Group 1"/>
          <p:cNvGrpSpPr/>
          <p:nvPr/>
        </p:nvGrpSpPr>
        <p:grpSpPr>
          <a:xfrm>
            <a:off x="9523412" y="1130380"/>
            <a:ext cx="2201323" cy="2047083"/>
            <a:chOff x="8419606" y="990600"/>
            <a:chExt cx="2201323" cy="2047083"/>
          </a:xfrm>
        </p:grpSpPr>
        <p:sp>
          <p:nvSpPr>
            <p:cNvPr id="29" name="TextBox 28"/>
            <p:cNvSpPr txBox="1"/>
            <p:nvPr/>
          </p:nvSpPr>
          <p:spPr>
            <a:xfrm>
              <a:off x="8872567" y="2699129"/>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7.61</a:t>
              </a:r>
              <a:endParaRPr lang="en-US" sz="1600" b="1">
                <a:solidFill>
                  <a:schemeClr val="accent6">
                    <a:lumMod val="75000"/>
                  </a:schemeClr>
                </a:solidFill>
                <a:latin typeface="Arial" pitchFamily="34" charset="0"/>
                <a:cs typeface="Arial" pitchFamily="34" charset="0"/>
              </a:endParaRPr>
            </a:p>
          </p:txBody>
        </p:sp>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606" y="990600"/>
              <a:ext cx="2201323" cy="171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382237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424" y="2286000"/>
            <a:ext cx="1268614"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28019"/>
            <a:ext cx="11658599" cy="1329381"/>
            <a:chOff x="227012" y="685800"/>
            <a:chExt cx="11658599" cy="1329381"/>
          </a:xfrm>
        </p:grpSpPr>
        <p:sp>
          <p:nvSpPr>
            <p:cNvPr id="15" name="Rounded Rectangle 14"/>
            <p:cNvSpPr/>
            <p:nvPr/>
          </p:nvSpPr>
          <p:spPr>
            <a:xfrm>
              <a:off x="1714586" y="685800"/>
              <a:ext cx="10171025" cy="1329381"/>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695326"/>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01270" y="1129356"/>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5</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905493"/>
              <a:ext cx="9982200" cy="92330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hình hộp chữ nhật ABCD.A’B’C’D’. Chứng minh rằng AA’C’C là một hình chữ nhật </a:t>
              </a:r>
              <a:endParaRPr lang="vi-VN" sz="2600" b="1">
                <a:latin typeface="Arial" pitchFamily="34" charset="0"/>
                <a:cs typeface="Arial" pitchFamily="34" charset="0"/>
              </a:endParaRPr>
            </a:p>
          </p:txBody>
        </p:sp>
      </p:grpSp>
      <p:sp>
        <p:nvSpPr>
          <p:cNvPr id="22" name="TextBox 21"/>
          <p:cNvSpPr txBox="1"/>
          <p:nvPr/>
        </p:nvSpPr>
        <p:spPr>
          <a:xfrm>
            <a:off x="567242" y="2687888"/>
            <a:ext cx="7758573" cy="830997"/>
          </a:xfrm>
          <a:prstGeom prst="rect">
            <a:avLst/>
          </a:prstGeom>
          <a:noFill/>
        </p:spPr>
        <p:txBody>
          <a:bodyPr wrap="square" rtlCol="0">
            <a:spAutoFit/>
          </a:bodyPr>
          <a:lstStyle/>
          <a:p>
            <a:pPr algn="just"/>
            <a:r>
              <a:rPr lang="en-US" b="1" smtClean="0">
                <a:latin typeface="Arial" pitchFamily="34" charset="0"/>
                <a:cs typeface="Arial" pitchFamily="34" charset="0"/>
              </a:rPr>
              <a:t>Ta có : AA’ = CC’ và AA’ // CC’ . Do đó ACC’A’ là một hình bình hành.</a:t>
            </a:r>
            <a:endParaRPr lang="en-US" b="1">
              <a:latin typeface="Arial" pitchFamily="34" charset="0"/>
              <a:cs typeface="Arial" pitchFamily="34" charset="0"/>
            </a:endParaRPr>
          </a:p>
        </p:txBody>
      </p:sp>
      <p:sp>
        <p:nvSpPr>
          <p:cNvPr id="26" name="AutoShape 4"/>
          <p:cNvSpPr>
            <a:spLocks noChangeArrowheads="1"/>
          </p:cNvSpPr>
          <p:nvPr/>
        </p:nvSpPr>
        <p:spPr bwMode="gray">
          <a:xfrm>
            <a:off x="447213" y="95249"/>
            <a:ext cx="5189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5 . MỘT SỐ HÌNH LĂNG TRỤ ĐẶC BIỆT</a:t>
            </a:r>
            <a:endParaRPr lang="vi-VN" sz="19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556129" y="3588603"/>
                <a:ext cx="7758573" cy="830997"/>
              </a:xfrm>
              <a:prstGeom prst="rect">
                <a:avLst/>
              </a:prstGeom>
              <a:noFill/>
            </p:spPr>
            <p:txBody>
              <a:bodyPr wrap="square" rtlCol="0">
                <a:spAutoFit/>
              </a:bodyPr>
              <a:lstStyle/>
              <a:p>
                <a:pPr algn="just"/>
                <a:r>
                  <a:rPr lang="en-US" b="1" smtClean="0">
                    <a:latin typeface="Arial" pitchFamily="34" charset="0"/>
                    <a:cs typeface="Arial" pitchFamily="34" charset="0"/>
                  </a:rPr>
                  <a:t>Mặt khác AA’</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(A’B’C’D’) nên AA’</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A’C’. Do đó ACC’A’ là một hình chữ nhật .</a:t>
                </a:r>
                <a:endParaRPr lang="en-US"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56129" y="3588603"/>
                <a:ext cx="7758573" cy="830997"/>
              </a:xfrm>
              <a:prstGeom prst="rect">
                <a:avLst/>
              </a:prstGeom>
              <a:blipFill rotWithShape="1">
                <a:blip r:embed="rId6"/>
                <a:stretch>
                  <a:fillRect l="-1178" t="-6618" r="-1257" b="-16912"/>
                </a:stretch>
              </a:blipFill>
            </p:spPr>
            <p:txBody>
              <a:bodyPr/>
              <a:lstStyle/>
              <a:p>
                <a:r>
                  <a:rPr lang="en-US">
                    <a:noFill/>
                  </a:rPr>
                  <a:t> </a:t>
                </a:r>
              </a:p>
            </p:txBody>
          </p:sp>
        </mc:Fallback>
      </mc:AlternateContent>
      <p:grpSp>
        <p:nvGrpSpPr>
          <p:cNvPr id="2" name="Group 1"/>
          <p:cNvGrpSpPr/>
          <p:nvPr/>
        </p:nvGrpSpPr>
        <p:grpSpPr>
          <a:xfrm>
            <a:off x="8542337" y="2257425"/>
            <a:ext cx="3495675" cy="3186529"/>
            <a:chOff x="8609012" y="2257425"/>
            <a:chExt cx="3495675" cy="3186529"/>
          </a:xfrm>
        </p:grpSpPr>
        <p:sp>
          <p:nvSpPr>
            <p:cNvPr id="16" name="TextBox 15"/>
            <p:cNvSpPr txBox="1"/>
            <p:nvPr/>
          </p:nvSpPr>
          <p:spPr>
            <a:xfrm>
              <a:off x="9765347" y="510540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7.62</a:t>
              </a:r>
              <a:endParaRPr lang="en-US" sz="1600" b="1">
                <a:solidFill>
                  <a:schemeClr val="accent6">
                    <a:lumMod val="75000"/>
                  </a:schemeClr>
                </a:solidFill>
                <a:latin typeface="Arial" pitchFamily="34" charset="0"/>
                <a:cs typeface="Arial" pitchFamily="34" charset="0"/>
              </a:endParaRPr>
            </a:p>
          </p:txBody>
        </p:sp>
        <p:pic>
          <p:nvPicPr>
            <p:cNvPr id="5734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09012" y="2257425"/>
              <a:ext cx="34956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949272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p:cNvSpPr>
            <a:spLocks noChangeArrowheads="1"/>
          </p:cNvSpPr>
          <p:nvPr/>
        </p:nvSpPr>
        <p:spPr bwMode="gray">
          <a:xfrm>
            <a:off x="447213" y="95249"/>
            <a:ext cx="5189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5 . MỘT SỐ HÌNH LĂNG TRỤ ĐẶC BIỆT</a:t>
            </a:r>
            <a:endParaRPr lang="vi-VN" sz="1900" b="1">
              <a:solidFill>
                <a:schemeClr val="bg1"/>
              </a:solidFill>
              <a:latin typeface="Arial" pitchFamily="34" charset="0"/>
              <a:cs typeface="Arial" pitchFamily="34" charset="0"/>
            </a:endParaRPr>
          </a:p>
        </p:txBody>
      </p:sp>
      <p:sp>
        <p:nvSpPr>
          <p:cNvPr id="22" name="TextBox 21"/>
          <p:cNvSpPr txBox="1"/>
          <p:nvPr/>
        </p:nvSpPr>
        <p:spPr>
          <a:xfrm>
            <a:off x="417050" y="640140"/>
            <a:ext cx="3513599" cy="461665"/>
          </a:xfrm>
          <a:prstGeom prst="rect">
            <a:avLst/>
          </a:prstGeom>
          <a:noFill/>
        </p:spPr>
        <p:txBody>
          <a:bodyPr wrap="square" rtlCol="0">
            <a:spAutoFit/>
          </a:bodyPr>
          <a:lstStyle/>
          <a:p>
            <a:pPr algn="just"/>
            <a:r>
              <a:rPr lang="en-US" b="1" smtClean="0">
                <a:solidFill>
                  <a:srgbClr val="C00000"/>
                </a:solidFill>
                <a:latin typeface="Arial" pitchFamily="34" charset="0"/>
                <a:cs typeface="Arial" pitchFamily="34" charset="0"/>
              </a:rPr>
              <a:t>e) Hình lập phương.</a:t>
            </a:r>
            <a:endParaRPr lang="en-US" b="1">
              <a:solidFill>
                <a:srgbClr val="C00000"/>
              </a:solidFill>
              <a:latin typeface="Arial" pitchFamily="34" charset="0"/>
              <a:cs typeface="Arial" pitchFamily="34" charset="0"/>
            </a:endParaRPr>
          </a:p>
        </p:txBody>
      </p:sp>
      <p:grpSp>
        <p:nvGrpSpPr>
          <p:cNvPr id="4" name="Group 3"/>
          <p:cNvGrpSpPr/>
          <p:nvPr/>
        </p:nvGrpSpPr>
        <p:grpSpPr>
          <a:xfrm>
            <a:off x="663574" y="1218492"/>
            <a:ext cx="7620001" cy="1052048"/>
            <a:chOff x="684212" y="1919752"/>
            <a:chExt cx="7620001" cy="1052048"/>
          </a:xfrm>
        </p:grpSpPr>
        <p:sp>
          <p:nvSpPr>
            <p:cNvPr id="26" name="Rounded Rectangle 25"/>
            <p:cNvSpPr/>
            <p:nvPr/>
          </p:nvSpPr>
          <p:spPr>
            <a:xfrm>
              <a:off x="684212" y="1919752"/>
              <a:ext cx="7620001" cy="1052048"/>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7" name="TextBox 26"/>
            <p:cNvSpPr txBox="1"/>
            <p:nvPr/>
          </p:nvSpPr>
          <p:spPr>
            <a:xfrm>
              <a:off x="836613" y="1967377"/>
              <a:ext cx="7323599" cy="892552"/>
            </a:xfrm>
            <a:prstGeom prst="rect">
              <a:avLst/>
            </a:prstGeom>
            <a:noFill/>
          </p:spPr>
          <p:txBody>
            <a:bodyPr wrap="square" rtlCol="0">
              <a:spAutoFit/>
            </a:bodyPr>
            <a:lstStyle/>
            <a:p>
              <a:r>
                <a:rPr lang="vi-VN" sz="2600" b="1">
                  <a:latin typeface="Arial" pitchFamily="34" charset="0"/>
                  <a:cs typeface="Arial" pitchFamily="34" charset="0"/>
                </a:rPr>
                <a:t>Hình lập </a:t>
              </a:r>
              <a:r>
                <a:rPr lang="vi-VN" sz="2600" b="1" smtClean="0">
                  <a:latin typeface="Arial" pitchFamily="34" charset="0"/>
                  <a:cs typeface="Arial" pitchFamily="34" charset="0"/>
                </a:rPr>
                <a:t>phương</a:t>
              </a:r>
              <a:r>
                <a:rPr lang="en-US" sz="2600" b="1" smtClean="0">
                  <a:latin typeface="Arial" pitchFamily="34" charset="0"/>
                  <a:cs typeface="Arial" pitchFamily="34" charset="0"/>
                </a:rPr>
                <a:t> là hình hộp chữ nhật có tất cả các cạnh bằng nhau.</a:t>
              </a:r>
              <a:endParaRPr lang="vi-VN" sz="2600" b="1">
                <a:latin typeface="Arial" pitchFamily="34" charset="0"/>
                <a:cs typeface="Arial" pitchFamily="34" charset="0"/>
              </a:endParaRPr>
            </a:p>
          </p:txBody>
        </p:sp>
      </p:grpSp>
      <p:grpSp>
        <p:nvGrpSpPr>
          <p:cNvPr id="7" name="Group 6"/>
          <p:cNvGrpSpPr/>
          <p:nvPr/>
        </p:nvGrpSpPr>
        <p:grpSpPr>
          <a:xfrm>
            <a:off x="417050" y="2590800"/>
            <a:ext cx="11468562" cy="914400"/>
            <a:chOff x="417050" y="2934636"/>
            <a:chExt cx="11468562" cy="914400"/>
          </a:xfrm>
        </p:grpSpPr>
        <p:sp>
          <p:nvSpPr>
            <p:cNvPr id="33" name="Rounded Rectangle 32"/>
            <p:cNvSpPr/>
            <p:nvPr/>
          </p:nvSpPr>
          <p:spPr>
            <a:xfrm>
              <a:off x="417050" y="2934636"/>
              <a:ext cx="11405410" cy="914400"/>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30" name="TextBox 29"/>
            <p:cNvSpPr txBox="1"/>
            <p:nvPr/>
          </p:nvSpPr>
          <p:spPr>
            <a:xfrm>
              <a:off x="641348" y="3082571"/>
              <a:ext cx="11244264" cy="523220"/>
            </a:xfrm>
            <a:prstGeom prst="rect">
              <a:avLst/>
            </a:prstGeom>
            <a:noFill/>
          </p:spPr>
          <p:txBody>
            <a:bodyPr wrap="square" rtlCol="0">
              <a:spAutoFit/>
            </a:bodyPr>
            <a:lstStyle/>
            <a:p>
              <a:pPr algn="just"/>
              <a:r>
                <a:rPr lang="en-US" b="1" smtClean="0">
                  <a:solidFill>
                    <a:srgbClr val="C00000"/>
                  </a:solidFill>
                  <a:latin typeface="Arial" pitchFamily="34" charset="0"/>
                  <a:cs typeface="Arial" pitchFamily="34" charset="0"/>
                </a:rPr>
                <a:t>HĐ 10 </a:t>
              </a:r>
              <a:r>
                <a:rPr lang="en-US" sz="2800" b="1" smtClean="0">
                  <a:solidFill>
                    <a:srgbClr val="C00000"/>
                  </a:solidFill>
                  <a:latin typeface="Arial" pitchFamily="34" charset="0"/>
                  <a:cs typeface="Arial" pitchFamily="34" charset="0"/>
                </a:rPr>
                <a:t>: </a:t>
              </a:r>
              <a:r>
                <a:rPr lang="en-US" sz="2800" b="1" smtClean="0">
                  <a:latin typeface="Arial" pitchFamily="34" charset="0"/>
                  <a:cs typeface="Arial" pitchFamily="34" charset="0"/>
                </a:rPr>
                <a:t>Các mặt của một hình lập phương là các hình gì? Vì sao ?</a:t>
              </a:r>
              <a:endParaRPr lang="vi-VN" sz="2800" b="1">
                <a:latin typeface="Arial" pitchFamily="34" charset="0"/>
                <a:cs typeface="Arial" pitchFamily="34" charset="0"/>
              </a:endParaRPr>
            </a:p>
          </p:txBody>
        </p:sp>
      </p:grpSp>
      <p:sp>
        <p:nvSpPr>
          <p:cNvPr id="31" name="TextBox 30"/>
          <p:cNvSpPr txBox="1"/>
          <p:nvPr/>
        </p:nvSpPr>
        <p:spPr>
          <a:xfrm>
            <a:off x="488948" y="4114800"/>
            <a:ext cx="11320464" cy="830997"/>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Các mặt của một hình lập phương là các hình vuông do hình hộp chữ nhật có các mặt là hình chữ nhật và có các cạnh bằng nhau</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3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869" y="368102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1179511" y="5183404"/>
            <a:ext cx="8455057" cy="760196"/>
            <a:chOff x="684212" y="1919752"/>
            <a:chExt cx="8455057" cy="760196"/>
          </a:xfrm>
        </p:grpSpPr>
        <p:sp>
          <p:nvSpPr>
            <p:cNvPr id="18" name="Rounded Rectangle 17"/>
            <p:cNvSpPr/>
            <p:nvPr/>
          </p:nvSpPr>
          <p:spPr>
            <a:xfrm>
              <a:off x="684212" y="1919752"/>
              <a:ext cx="7505701" cy="760196"/>
            </a:xfrm>
            <a:prstGeom prst="roundRect">
              <a:avLst>
                <a:gd name="adj" fmla="val 3662"/>
              </a:avLst>
            </a:prstGeom>
            <a:solidFill>
              <a:schemeClr val="bg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9" name="TextBox 18"/>
            <p:cNvSpPr txBox="1"/>
            <p:nvPr/>
          </p:nvSpPr>
          <p:spPr>
            <a:xfrm>
              <a:off x="912813" y="2070348"/>
              <a:ext cx="8226456" cy="461665"/>
            </a:xfrm>
            <a:prstGeom prst="rect">
              <a:avLst/>
            </a:prstGeom>
            <a:noFill/>
          </p:spPr>
          <p:txBody>
            <a:bodyPr wrap="square" rtlCol="0">
              <a:spAutoFit/>
            </a:bodyPr>
            <a:lstStyle/>
            <a:p>
              <a:r>
                <a:rPr lang="en-US" b="1" smtClean="0">
                  <a:latin typeface="Arial" pitchFamily="34" charset="0"/>
                  <a:cs typeface="Arial" pitchFamily="34" charset="0"/>
                </a:rPr>
                <a:t>Hình lập phương có các mặt là hình vuông.</a:t>
              </a:r>
              <a:endParaRPr lang="vi-VN" b="1">
                <a:latin typeface="Arial" pitchFamily="34" charset="0"/>
                <a:cs typeface="Arial" pitchFamily="34" charset="0"/>
              </a:endParaRPr>
            </a:p>
          </p:txBody>
        </p:sp>
      </p:grpSp>
      <p:grpSp>
        <p:nvGrpSpPr>
          <p:cNvPr id="3" name="Group 2"/>
          <p:cNvGrpSpPr/>
          <p:nvPr/>
        </p:nvGrpSpPr>
        <p:grpSpPr>
          <a:xfrm>
            <a:off x="8761412" y="838200"/>
            <a:ext cx="3061048" cy="1567434"/>
            <a:chOff x="8896000" y="838200"/>
            <a:chExt cx="3061048" cy="1567434"/>
          </a:xfrm>
        </p:grpSpPr>
        <p:sp>
          <p:nvSpPr>
            <p:cNvPr id="29" name="TextBox 28"/>
            <p:cNvSpPr txBox="1"/>
            <p:nvPr/>
          </p:nvSpPr>
          <p:spPr>
            <a:xfrm>
              <a:off x="10661648" y="1451354"/>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7.62</a:t>
              </a:r>
              <a:endParaRPr lang="en-US" sz="1600" b="1">
                <a:solidFill>
                  <a:schemeClr val="accent6">
                    <a:lumMod val="75000"/>
                  </a:schemeClr>
                </a:solidFill>
                <a:latin typeface="Arial" pitchFamily="34" charset="0"/>
                <a:cs typeface="Arial" pitchFamily="34" charset="0"/>
              </a:endParaRPr>
            </a:p>
          </p:txBody>
        </p:sp>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6000" y="838200"/>
              <a:ext cx="1694212" cy="156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810634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2812" y="2286000"/>
            <a:ext cx="1268614"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28019"/>
            <a:ext cx="11658599" cy="1329381"/>
            <a:chOff x="227012" y="728019"/>
            <a:chExt cx="11658599" cy="1329381"/>
          </a:xfrm>
        </p:grpSpPr>
        <p:sp>
          <p:nvSpPr>
            <p:cNvPr id="25" name="Rounded Rectangle 24"/>
            <p:cNvSpPr/>
            <p:nvPr/>
          </p:nvSpPr>
          <p:spPr>
            <a:xfrm>
              <a:off x="1714586" y="728019"/>
              <a:ext cx="10171025" cy="1329381"/>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 y="73754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701270" y="117157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6</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905493"/>
              <a:ext cx="9982200" cy="92330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hình lập phương ABCD.A’B’C’D’. Chứng minh rằng A’BD là tam giác đều.</a:t>
              </a:r>
              <a:endParaRPr lang="vi-VN" sz="2600" b="1">
                <a:latin typeface="Arial" pitchFamily="34" charset="0"/>
                <a:cs typeface="Arial" pitchFamily="34" charset="0"/>
              </a:endParaRPr>
            </a:p>
          </p:txBody>
        </p:sp>
      </p:grpSp>
      <p:sp>
        <p:nvSpPr>
          <p:cNvPr id="22" name="TextBox 21"/>
          <p:cNvSpPr txBox="1"/>
          <p:nvPr/>
        </p:nvSpPr>
        <p:spPr>
          <a:xfrm>
            <a:off x="303212" y="2687888"/>
            <a:ext cx="8022603"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Gọi a là độ dài các cạnh của hình lập phương</a:t>
            </a:r>
            <a:endParaRPr lang="en-US" b="1">
              <a:latin typeface="Arial" pitchFamily="34" charset="0"/>
              <a:cs typeface="Arial" pitchFamily="34" charset="0"/>
            </a:endParaRPr>
          </a:p>
        </p:txBody>
      </p:sp>
      <p:sp>
        <p:nvSpPr>
          <p:cNvPr id="26" name="AutoShape 4"/>
          <p:cNvSpPr>
            <a:spLocks noChangeArrowheads="1"/>
          </p:cNvSpPr>
          <p:nvPr/>
        </p:nvSpPr>
        <p:spPr bwMode="gray">
          <a:xfrm>
            <a:off x="447213" y="95249"/>
            <a:ext cx="5189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5 . MỘT SỐ HÌNH LĂNG TRỤ ĐẶC BIỆT</a:t>
            </a:r>
            <a:endParaRPr lang="vi-VN" sz="1900" b="1">
              <a:solidFill>
                <a:schemeClr val="bg1"/>
              </a:solidFill>
              <a:latin typeface="Arial" pitchFamily="34" charset="0"/>
              <a:cs typeface="Arial" pitchFamily="34" charset="0"/>
            </a:endParaRPr>
          </a:p>
        </p:txBody>
      </p:sp>
      <p:sp>
        <p:nvSpPr>
          <p:cNvPr id="27" name="TextBox 26"/>
          <p:cNvSpPr txBox="1"/>
          <p:nvPr/>
        </p:nvSpPr>
        <p:spPr>
          <a:xfrm>
            <a:off x="556128" y="3173104"/>
            <a:ext cx="7900484" cy="461665"/>
          </a:xfrm>
          <a:prstGeom prst="rect">
            <a:avLst/>
          </a:prstGeom>
          <a:noFill/>
        </p:spPr>
        <p:txBody>
          <a:bodyPr wrap="square" rtlCol="0">
            <a:spAutoFit/>
          </a:bodyPr>
          <a:lstStyle/>
          <a:p>
            <a:pPr algn="just"/>
            <a:r>
              <a:rPr lang="en-US" b="1">
                <a:latin typeface="Arial" pitchFamily="34" charset="0"/>
                <a:cs typeface="Arial" pitchFamily="34" charset="0"/>
              </a:rPr>
              <a:t>Do các mặt của hình lập </a:t>
            </a:r>
            <a:r>
              <a:rPr lang="en-US" b="1" smtClean="0">
                <a:latin typeface="Arial" pitchFamily="34" charset="0"/>
                <a:cs typeface="Arial" pitchFamily="34" charset="0"/>
              </a:rPr>
              <a:t>phương là các hình vuông :</a:t>
            </a:r>
            <a:endParaRPr lang="en-US" b="1">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928129804"/>
              </p:ext>
            </p:extLst>
          </p:nvPr>
        </p:nvGraphicFramePr>
        <p:xfrm>
          <a:off x="1508125" y="3634769"/>
          <a:ext cx="3665538" cy="544513"/>
        </p:xfrm>
        <a:graphic>
          <a:graphicData uri="http://schemas.openxmlformats.org/presentationml/2006/ole">
            <mc:AlternateContent xmlns:mc="http://schemas.openxmlformats.org/markup-compatibility/2006">
              <mc:Choice xmlns:v="urn:schemas-microsoft-com:vml" Requires="v">
                <p:oleObj spid="_x0000_s59494" name="Equation" r:id="rId6" imgW="1714320" imgH="253800" progId="Equation.DSMT4">
                  <p:embed/>
                </p:oleObj>
              </mc:Choice>
              <mc:Fallback>
                <p:oleObj name="Equation" r:id="rId6" imgW="1714320" imgH="253800" progId="Equation.DSMT4">
                  <p:embed/>
                  <p:pic>
                    <p:nvPicPr>
                      <p:cNvPr id="0" name="Object 2"/>
                      <p:cNvPicPr>
                        <a:picLocks noChangeAspect="1" noChangeArrowheads="1"/>
                      </p:cNvPicPr>
                      <p:nvPr/>
                    </p:nvPicPr>
                    <p:blipFill>
                      <a:blip r:embed="rId7"/>
                      <a:srcRect/>
                      <a:stretch>
                        <a:fillRect/>
                      </a:stretch>
                    </p:blipFill>
                    <p:spPr bwMode="auto">
                      <a:xfrm>
                        <a:off x="1508125" y="3634769"/>
                        <a:ext cx="366553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30119585"/>
              </p:ext>
            </p:extLst>
          </p:nvPr>
        </p:nvGraphicFramePr>
        <p:xfrm>
          <a:off x="1508125" y="4234354"/>
          <a:ext cx="3475037" cy="544512"/>
        </p:xfrm>
        <a:graphic>
          <a:graphicData uri="http://schemas.openxmlformats.org/presentationml/2006/ole">
            <mc:AlternateContent xmlns:mc="http://schemas.openxmlformats.org/markup-compatibility/2006">
              <mc:Choice xmlns:v="urn:schemas-microsoft-com:vml" Requires="v">
                <p:oleObj spid="_x0000_s59495" name="Equation" r:id="rId8" imgW="1625400" imgH="253800" progId="Equation.DSMT4">
                  <p:embed/>
                </p:oleObj>
              </mc:Choice>
              <mc:Fallback>
                <p:oleObj name="Equation" r:id="rId8" imgW="1625400" imgH="253800" progId="Equation.DSMT4">
                  <p:embed/>
                  <p:pic>
                    <p:nvPicPr>
                      <p:cNvPr id="0" name=""/>
                      <p:cNvPicPr>
                        <a:picLocks noChangeAspect="1" noChangeArrowheads="1"/>
                      </p:cNvPicPr>
                      <p:nvPr/>
                    </p:nvPicPr>
                    <p:blipFill>
                      <a:blip r:embed="rId9"/>
                      <a:srcRect/>
                      <a:stretch>
                        <a:fillRect/>
                      </a:stretch>
                    </p:blipFill>
                    <p:spPr bwMode="auto">
                      <a:xfrm>
                        <a:off x="1508125" y="4234354"/>
                        <a:ext cx="347503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050391348"/>
              </p:ext>
            </p:extLst>
          </p:nvPr>
        </p:nvGraphicFramePr>
        <p:xfrm>
          <a:off x="1508125" y="4833938"/>
          <a:ext cx="3582988" cy="542925"/>
        </p:xfrm>
        <a:graphic>
          <a:graphicData uri="http://schemas.openxmlformats.org/presentationml/2006/ole">
            <mc:AlternateContent xmlns:mc="http://schemas.openxmlformats.org/markup-compatibility/2006">
              <mc:Choice xmlns:v="urn:schemas-microsoft-com:vml" Requires="v">
                <p:oleObj spid="_x0000_s59496" name="Equation" r:id="rId10" imgW="1676160" imgH="253800" progId="Equation.DSMT4">
                  <p:embed/>
                </p:oleObj>
              </mc:Choice>
              <mc:Fallback>
                <p:oleObj name="Equation" r:id="rId10" imgW="1676160" imgH="253800" progId="Equation.DSMT4">
                  <p:embed/>
                  <p:pic>
                    <p:nvPicPr>
                      <p:cNvPr id="0" name=""/>
                      <p:cNvPicPr>
                        <a:picLocks noChangeAspect="1" noChangeArrowheads="1"/>
                      </p:cNvPicPr>
                      <p:nvPr/>
                    </p:nvPicPr>
                    <p:blipFill>
                      <a:blip r:embed="rId11"/>
                      <a:srcRect/>
                      <a:stretch>
                        <a:fillRect/>
                      </a:stretch>
                    </p:blipFill>
                    <p:spPr bwMode="auto">
                      <a:xfrm>
                        <a:off x="1508125" y="4833938"/>
                        <a:ext cx="35829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478136" y="5443954"/>
            <a:ext cx="8511876" cy="461665"/>
          </a:xfrm>
          <a:prstGeom prst="rect">
            <a:avLst/>
          </a:prstGeom>
          <a:noFill/>
        </p:spPr>
        <p:txBody>
          <a:bodyPr wrap="square" rtlCol="0">
            <a:spAutoFit/>
          </a:bodyPr>
          <a:lstStyle/>
          <a:p>
            <a:pPr algn="just"/>
            <a:r>
              <a:rPr lang="en-US" b="1" smtClean="0">
                <a:latin typeface="Arial" pitchFamily="34" charset="0"/>
                <a:cs typeface="Arial" pitchFamily="34" charset="0"/>
              </a:rPr>
              <a:t>Tam giác A’BD có 3 cạnh bằng nhau nên tam giác đều</a:t>
            </a:r>
            <a:endParaRPr lang="en-US" b="1">
              <a:latin typeface="Arial" pitchFamily="34" charset="0"/>
              <a:cs typeface="Arial" pitchFamily="34" charset="0"/>
            </a:endParaRPr>
          </a:p>
        </p:txBody>
      </p:sp>
      <p:grpSp>
        <p:nvGrpSpPr>
          <p:cNvPr id="6" name="Group 5"/>
          <p:cNvGrpSpPr/>
          <p:nvPr/>
        </p:nvGrpSpPr>
        <p:grpSpPr>
          <a:xfrm>
            <a:off x="8455225" y="2286000"/>
            <a:ext cx="3495675" cy="3286958"/>
            <a:chOff x="8455225" y="2286000"/>
            <a:chExt cx="3495675" cy="3286958"/>
          </a:xfrm>
        </p:grpSpPr>
        <p:sp>
          <p:nvSpPr>
            <p:cNvPr id="16" name="TextBox 15"/>
            <p:cNvSpPr txBox="1"/>
            <p:nvPr/>
          </p:nvSpPr>
          <p:spPr>
            <a:xfrm>
              <a:off x="9447212" y="5234404"/>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7.64</a:t>
              </a:r>
              <a:endParaRPr lang="en-US" sz="1600" b="1">
                <a:solidFill>
                  <a:schemeClr val="accent6">
                    <a:lumMod val="75000"/>
                  </a:schemeClr>
                </a:solidFill>
                <a:latin typeface="Arial" pitchFamily="34" charset="0"/>
                <a:cs typeface="Arial" pitchFamily="34" charset="0"/>
              </a:endParaRPr>
            </a:p>
          </p:txBody>
        </p:sp>
        <p:pic>
          <p:nvPicPr>
            <p:cNvPr id="59400"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55225" y="2286000"/>
              <a:ext cx="34956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203406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1412" y="33528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50812" y="28575"/>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979613" y="152401"/>
            <a:ext cx="9953730" cy="1676400"/>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055812" y="228384"/>
            <a:ext cx="9725130" cy="1600416"/>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Từ một tấm tôn hình chữ nhật, tại 4 góc bác Hùng cắt bỏ đi 4 hình vuông có cũng kích thước và sau đó hàn gắn các mép tại các góc như Hình 7.65. Giải thích vì sao bằng cách đó, bác Hùng nhận được chiếc thùng không nắp có dạng hình hộp chữ nhật</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37" y="111026"/>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82" y="299912"/>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836612" y="3657600"/>
            <a:ext cx="10593404" cy="1200329"/>
          </a:xfrm>
          <a:prstGeom prst="rect">
            <a:avLst/>
          </a:prstGeom>
          <a:noFill/>
        </p:spPr>
        <p:txBody>
          <a:bodyPr wrap="square" rtlCol="0">
            <a:spAutoFit/>
          </a:bodyPr>
          <a:lstStyle/>
          <a:p>
            <a:pPr algn="just"/>
            <a:r>
              <a:rPr lang="vi-VN" b="1">
                <a:latin typeface="Arial" pitchFamily="34" charset="0"/>
                <a:cs typeface="Arial" pitchFamily="34" charset="0"/>
              </a:rPr>
              <a:t>Do các hình vuông được cắt ra từ tấm tôn góc ban đầu có kích thước giống nhau, do đó khi ghép các mép lại với nhau, ta sẽ có được đường biên của chiếc hộp chữ nhật. </a:t>
            </a:r>
          </a:p>
        </p:txBody>
      </p:sp>
      <p:sp>
        <p:nvSpPr>
          <p:cNvPr id="22" name="Rectangle 21"/>
          <p:cNvSpPr/>
          <p:nvPr/>
        </p:nvSpPr>
        <p:spPr>
          <a:xfrm>
            <a:off x="684212" y="685800"/>
            <a:ext cx="547522"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grpSp>
        <p:nvGrpSpPr>
          <p:cNvPr id="3" name="Group 2"/>
          <p:cNvGrpSpPr/>
          <p:nvPr/>
        </p:nvGrpSpPr>
        <p:grpSpPr>
          <a:xfrm>
            <a:off x="3586162" y="1905000"/>
            <a:ext cx="6742112" cy="1398427"/>
            <a:chOff x="3586162" y="1905000"/>
            <a:chExt cx="6742112" cy="1398427"/>
          </a:xfrm>
        </p:grpSpPr>
        <p:sp>
          <p:nvSpPr>
            <p:cNvPr id="12" name="TextBox 11"/>
            <p:cNvSpPr txBox="1"/>
            <p:nvPr/>
          </p:nvSpPr>
          <p:spPr>
            <a:xfrm>
              <a:off x="6323012" y="2964873"/>
              <a:ext cx="1457325"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7.65</a:t>
              </a:r>
              <a:endParaRPr lang="en-US" sz="1600" b="1">
                <a:solidFill>
                  <a:schemeClr val="accent6">
                    <a:lumMod val="75000"/>
                  </a:schemeClr>
                </a:solidFill>
                <a:latin typeface="Arial" pitchFamily="34" charset="0"/>
                <a:cs typeface="Arial" pitchFamily="34" charset="0"/>
              </a:endParaRPr>
            </a:p>
          </p:txBody>
        </p:sp>
        <p:pic>
          <p:nvPicPr>
            <p:cNvPr id="604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6162" y="1905000"/>
              <a:ext cx="6742112"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836612" y="4800600"/>
            <a:ext cx="10593404" cy="1200329"/>
          </a:xfrm>
          <a:prstGeom prst="rect">
            <a:avLst/>
          </a:prstGeom>
          <a:noFill/>
        </p:spPr>
        <p:txBody>
          <a:bodyPr wrap="square" rtlCol="0">
            <a:spAutoFit/>
          </a:bodyPr>
          <a:lstStyle/>
          <a:p>
            <a:pPr algn="just"/>
            <a:r>
              <a:rPr lang="vi-VN" b="1" smtClean="0">
                <a:latin typeface="Arial" pitchFamily="34" charset="0"/>
                <a:cs typeface="Arial" pitchFamily="34" charset="0"/>
              </a:rPr>
              <a:t>Các </a:t>
            </a:r>
            <a:r>
              <a:rPr lang="vi-VN" b="1">
                <a:latin typeface="Arial" pitchFamily="34" charset="0"/>
                <a:cs typeface="Arial" pitchFamily="34" charset="0"/>
              </a:rPr>
              <a:t>cạnh của hình vuông trùng với các cạnh của hộp chữ nhật, do đó khi các mặt được ghép lại với nhau, chúng sẽ tạo thành các mặt của hộp chữ nhật. </a:t>
            </a:r>
          </a:p>
        </p:txBody>
      </p:sp>
      <p:sp>
        <p:nvSpPr>
          <p:cNvPr id="24" name="TextBox 23"/>
          <p:cNvSpPr txBox="1"/>
          <p:nvPr/>
        </p:nvSpPr>
        <p:spPr>
          <a:xfrm>
            <a:off x="836612" y="5943600"/>
            <a:ext cx="10593404" cy="830997"/>
          </a:xfrm>
          <a:prstGeom prst="rect">
            <a:avLst/>
          </a:prstGeom>
          <a:noFill/>
        </p:spPr>
        <p:txBody>
          <a:bodyPr wrap="square" rtlCol="0">
            <a:spAutoFit/>
          </a:bodyPr>
          <a:lstStyle/>
          <a:p>
            <a:pPr algn="just"/>
            <a:r>
              <a:rPr lang="vi-VN" b="1" smtClean="0">
                <a:latin typeface="Arial" pitchFamily="34" charset="0"/>
                <a:cs typeface="Arial" pitchFamily="34" charset="0"/>
              </a:rPr>
              <a:t>Vì </a:t>
            </a:r>
            <a:r>
              <a:rPr lang="vi-VN" b="1">
                <a:latin typeface="Arial" pitchFamily="34" charset="0"/>
                <a:cs typeface="Arial" pitchFamily="34" charset="0"/>
              </a:rPr>
              <a:t>vậy, bằng cách này, bác Hùng đã tạo ra một chiếc thùng hình hộp chữ nhật từ một tấm tôn hình chữ nhật ban đầu</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8168172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5411" y="260817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68450" y="3014008"/>
            <a:ext cx="7253124" cy="1938992"/>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Tháp lớn tại Bảo tàng Louvre ở Paris có dạng hình chóp với các cạnh bên bằng nhau nên hình chiếu của đỉnh trên đáy tháp sẽ cách đều 4 đỉnh ở đáy mà đáy là hình vuông do đó hình chiếu của đỉnh là tâm của đáy tháp</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3" name="AutoShape 4"/>
          <p:cNvSpPr>
            <a:spLocks noChangeArrowheads="1"/>
          </p:cNvSpPr>
          <p:nvPr/>
        </p:nvSpPr>
        <p:spPr bwMode="gray">
          <a:xfrm>
            <a:off x="447213" y="95249"/>
            <a:ext cx="6104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6. HÌNH CHÓP ĐỀU VÀ HÌNH CHÓP CỤT ĐỀU</a:t>
            </a:r>
            <a:endParaRPr lang="vi-VN" sz="1900" b="1">
              <a:solidFill>
                <a:schemeClr val="bg1"/>
              </a:solidFill>
              <a:latin typeface="Arial" pitchFamily="34" charset="0"/>
              <a:cs typeface="Arial" pitchFamily="34" charset="0"/>
            </a:endParaRPr>
          </a:p>
        </p:txBody>
      </p:sp>
      <p:grpSp>
        <p:nvGrpSpPr>
          <p:cNvPr id="5" name="Group 4"/>
          <p:cNvGrpSpPr/>
          <p:nvPr/>
        </p:nvGrpSpPr>
        <p:grpSpPr>
          <a:xfrm>
            <a:off x="289088" y="761999"/>
            <a:ext cx="11558425" cy="1676401"/>
            <a:chOff x="289088" y="685799"/>
            <a:chExt cx="11558425" cy="1676401"/>
          </a:xfrm>
        </p:grpSpPr>
        <p:sp>
          <p:nvSpPr>
            <p:cNvPr id="17" name="Rounded Rectangle 16"/>
            <p:cNvSpPr/>
            <p:nvPr/>
          </p:nvSpPr>
          <p:spPr>
            <a:xfrm>
              <a:off x="289088" y="685799"/>
              <a:ext cx="11558425" cy="16764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704850"/>
              <a:ext cx="11239500" cy="1600438"/>
            </a:xfrm>
            <a:prstGeom prst="rect">
              <a:avLst/>
            </a:prstGeom>
            <a:noFill/>
          </p:spPr>
          <p:txBody>
            <a:bodyPr wrap="square" rtlCol="0">
              <a:spAutoFit/>
            </a:bodyPr>
            <a:lstStyle/>
            <a:p>
              <a:r>
                <a:rPr lang="en-US" sz="2600" b="1" smtClean="0">
                  <a:latin typeface="Arial" pitchFamily="34" charset="0"/>
                  <a:cs typeface="Arial" pitchFamily="34" charset="0"/>
                </a:rPr>
                <a:t>	  </a:t>
              </a:r>
              <a:r>
                <a:rPr lang="vi-VN" b="1">
                  <a:latin typeface="Arial" pitchFamily="34" charset="0"/>
                  <a:cs typeface="Arial" pitchFamily="34" charset="0"/>
                </a:rPr>
                <a:t>Tháp lớn tại Bảo tàng Louvre ở Paris (H.7.66) (với kết cấu kính và kim loại) có dạng hình chóp với đây là hình vuông có cạnh bằng 34 m, các cạnh bên bằng nhau và có độ dài xấp xỉ 32,3 m (theo Wikipedia.org</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Giải thích vì sao hình chiếu của đỉnh trên đây là tâm của đáy tháp</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614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88" y="704850"/>
              <a:ext cx="176672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083882" y="2528045"/>
            <a:ext cx="3763631" cy="2835658"/>
            <a:chOff x="8083882" y="2528045"/>
            <a:chExt cx="3763631" cy="2835658"/>
          </a:xfrm>
        </p:grpSpPr>
        <p:sp>
          <p:nvSpPr>
            <p:cNvPr id="12" name="TextBox 11"/>
            <p:cNvSpPr txBox="1"/>
            <p:nvPr/>
          </p:nvSpPr>
          <p:spPr>
            <a:xfrm>
              <a:off x="9523412" y="5025149"/>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7.66</a:t>
              </a:r>
              <a:endParaRPr lang="en-US" sz="1600" b="1">
                <a:solidFill>
                  <a:schemeClr val="accent6">
                    <a:lumMod val="75000"/>
                  </a:schemeClr>
                </a:solidFill>
                <a:latin typeface="Arial" pitchFamily="34" charset="0"/>
                <a:cs typeface="Arial" pitchFamily="34" charset="0"/>
              </a:endParaRPr>
            </a:p>
          </p:txBody>
        </p:sp>
        <p:pic>
          <p:nvPicPr>
            <p:cNvPr id="614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882" y="2528045"/>
              <a:ext cx="3763631" cy="2354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168686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p:cNvSpPr>
            <a:spLocks noChangeArrowheads="1"/>
          </p:cNvSpPr>
          <p:nvPr/>
        </p:nvSpPr>
        <p:spPr bwMode="gray">
          <a:xfrm>
            <a:off x="447213" y="95249"/>
            <a:ext cx="6104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6. HÌNH CHÓP ĐỀU VÀ HÌNH CHÓP CỤT ĐỀU</a:t>
            </a:r>
            <a:endParaRPr lang="vi-VN" sz="1900" b="1">
              <a:solidFill>
                <a:schemeClr val="bg1"/>
              </a:solidFill>
              <a:latin typeface="Arial" pitchFamily="34" charset="0"/>
              <a:cs typeface="Arial" pitchFamily="34" charset="0"/>
            </a:endParaRPr>
          </a:p>
        </p:txBody>
      </p:sp>
      <p:grpSp>
        <p:nvGrpSpPr>
          <p:cNvPr id="14" name="Group 13"/>
          <p:cNvGrpSpPr/>
          <p:nvPr/>
        </p:nvGrpSpPr>
        <p:grpSpPr>
          <a:xfrm>
            <a:off x="417050" y="838200"/>
            <a:ext cx="7620001" cy="1052048"/>
            <a:chOff x="684212" y="1919752"/>
            <a:chExt cx="7620001" cy="1052048"/>
          </a:xfrm>
        </p:grpSpPr>
        <p:sp>
          <p:nvSpPr>
            <p:cNvPr id="16" name="Rounded Rectangle 15"/>
            <p:cNvSpPr/>
            <p:nvPr/>
          </p:nvSpPr>
          <p:spPr>
            <a:xfrm>
              <a:off x="684212" y="1919752"/>
              <a:ext cx="7620001" cy="1052048"/>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0" name="TextBox 19"/>
            <p:cNvSpPr txBox="1"/>
            <p:nvPr/>
          </p:nvSpPr>
          <p:spPr>
            <a:xfrm>
              <a:off x="836613" y="1967377"/>
              <a:ext cx="7323599" cy="892552"/>
            </a:xfrm>
            <a:prstGeom prst="rect">
              <a:avLst/>
            </a:prstGeom>
            <a:noFill/>
          </p:spPr>
          <p:txBody>
            <a:bodyPr wrap="square" rtlCol="0">
              <a:spAutoFit/>
            </a:bodyPr>
            <a:lstStyle/>
            <a:p>
              <a:r>
                <a:rPr lang="vi-VN" sz="2600" b="1">
                  <a:solidFill>
                    <a:schemeClr val="accent2">
                      <a:lumMod val="75000"/>
                    </a:schemeClr>
                  </a:solidFill>
                  <a:latin typeface="Arial" pitchFamily="34" charset="0"/>
                  <a:cs typeface="Arial" pitchFamily="34" charset="0"/>
                </a:rPr>
                <a:t>Hình </a:t>
              </a:r>
              <a:r>
                <a:rPr lang="en-US" sz="2600" b="1" smtClean="0">
                  <a:solidFill>
                    <a:schemeClr val="accent2">
                      <a:lumMod val="75000"/>
                    </a:schemeClr>
                  </a:solidFill>
                  <a:latin typeface="Arial" pitchFamily="34" charset="0"/>
                  <a:cs typeface="Arial" pitchFamily="34" charset="0"/>
                </a:rPr>
                <a:t>chóp đều </a:t>
              </a:r>
              <a:r>
                <a:rPr lang="en-US" sz="2600" b="1" smtClean="0">
                  <a:latin typeface="Arial" pitchFamily="34" charset="0"/>
                  <a:cs typeface="Arial" pitchFamily="34" charset="0"/>
                </a:rPr>
                <a:t>là hình chóp có đáy là đa giác đều và các cạnh bên bằng nhau.</a:t>
              </a:r>
              <a:endParaRPr lang="vi-VN" sz="2600" b="1">
                <a:latin typeface="Arial" pitchFamily="34" charset="0"/>
                <a:cs typeface="Arial" pitchFamily="34" charset="0"/>
              </a:endParaRPr>
            </a:p>
          </p:txBody>
        </p:sp>
      </p:grpSp>
      <p:sp>
        <p:nvSpPr>
          <p:cNvPr id="21" name="TextBox 20"/>
          <p:cNvSpPr txBox="1"/>
          <p:nvPr/>
        </p:nvSpPr>
        <p:spPr>
          <a:xfrm>
            <a:off x="436100" y="2133600"/>
            <a:ext cx="7253124" cy="1938992"/>
          </a:xfrm>
          <a:prstGeom prst="rect">
            <a:avLst/>
          </a:prstGeom>
          <a:noFill/>
        </p:spPr>
        <p:txBody>
          <a:bodyPr wrap="square" rtlCol="0">
            <a:spAutoFit/>
          </a:bodyPr>
          <a:lstStyle/>
          <a:p>
            <a:pPr marL="342900" indent="-342900" algn="just">
              <a:buFont typeface="Wingdings" pitchFamily="2" charset="2"/>
              <a:buChar char="q"/>
            </a:pPr>
            <a:r>
              <a:rPr lang="en-US" b="1" smtClean="0">
                <a:solidFill>
                  <a:schemeClr val="accent6">
                    <a:lumMod val="75000"/>
                  </a:schemeClr>
                </a:solidFill>
                <a:latin typeface="Arial" pitchFamily="34" charset="0"/>
                <a:cs typeface="Arial" pitchFamily="34" charset="0"/>
              </a:rPr>
              <a:t>Chú ý : </a:t>
            </a:r>
            <a:r>
              <a:rPr lang="en-US" b="1" smtClean="0">
                <a:latin typeface="Arial" pitchFamily="34" charset="0"/>
                <a:cs typeface="Arial" pitchFamily="34" charset="0"/>
              </a:rPr>
              <a:t>Tương tự như đối với hình chóp, khi đáy của hình chóp đều là tam giác đều, hình vuông , ngũ giác đều … đôi khi ta cũng gọi rõ chúng tương ứng là chóp tam giác đều, tứ giác đều, ngũ giác đều …</a:t>
            </a:r>
            <a:endParaRPr lang="vi-VN" b="1">
              <a:latin typeface="Arial" pitchFamily="34" charset="0"/>
              <a:cs typeface="Arial" pitchFamily="34" charset="0"/>
            </a:endParaRPr>
          </a:p>
        </p:txBody>
      </p:sp>
      <p:grpSp>
        <p:nvGrpSpPr>
          <p:cNvPr id="2" name="Group 1"/>
          <p:cNvGrpSpPr/>
          <p:nvPr/>
        </p:nvGrpSpPr>
        <p:grpSpPr>
          <a:xfrm>
            <a:off x="8380412" y="685800"/>
            <a:ext cx="3276600" cy="4691479"/>
            <a:chOff x="8380412" y="685800"/>
            <a:chExt cx="3276600" cy="4691479"/>
          </a:xfrm>
        </p:grpSpPr>
        <p:pic>
          <p:nvPicPr>
            <p:cNvPr id="624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0412" y="685800"/>
              <a:ext cx="32766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9371012" y="5038725"/>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7.67</a:t>
              </a:r>
              <a:endParaRPr lang="en-US" sz="1600" b="1">
                <a:solidFill>
                  <a:schemeClr val="accent6">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11073770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600" y="323238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36100" y="3657600"/>
            <a:ext cx="10687512" cy="461665"/>
          </a:xfrm>
          <a:prstGeom prst="rect">
            <a:avLst/>
          </a:prstGeom>
          <a:noFill/>
        </p:spPr>
        <p:txBody>
          <a:bodyPr wrap="square" rtlCol="0">
            <a:spAutoFit/>
          </a:bodyPr>
          <a:lstStyle/>
          <a:p>
            <a:pPr algn="just"/>
            <a:r>
              <a:rPr lang="vi-VN" b="1">
                <a:latin typeface="Arial" pitchFamily="34" charset="0"/>
                <a:cs typeface="Arial" pitchFamily="34" charset="0"/>
              </a:rPr>
              <a:t>a) Hình chóp S.A</a:t>
            </a:r>
            <a:r>
              <a:rPr lang="vi-VN" b="1" baseline="-25000">
                <a:latin typeface="Arial" pitchFamily="34" charset="0"/>
                <a:cs typeface="Arial" pitchFamily="34" charset="0"/>
              </a:rPr>
              <a:t>1</a:t>
            </a:r>
            <a:r>
              <a:rPr lang="vi-VN" b="1">
                <a:latin typeface="Arial" pitchFamily="34" charset="0"/>
                <a:cs typeface="Arial" pitchFamily="34" charset="0"/>
              </a:rPr>
              <a:t>A</a:t>
            </a:r>
            <a:r>
              <a:rPr lang="vi-VN" b="1" baseline="-25000">
                <a:latin typeface="Arial" pitchFamily="34" charset="0"/>
                <a:cs typeface="Arial" pitchFamily="34" charset="0"/>
              </a:rPr>
              <a:t>2</a:t>
            </a:r>
            <a:r>
              <a:rPr lang="vi-VN" b="1">
                <a:latin typeface="Arial" pitchFamily="34" charset="0"/>
                <a:cs typeface="Arial" pitchFamily="34" charset="0"/>
              </a:rPr>
              <a:t>...A</a:t>
            </a:r>
            <a:r>
              <a:rPr lang="vi-VN" b="1" baseline="-25000">
                <a:latin typeface="Arial" pitchFamily="34" charset="0"/>
                <a:cs typeface="Arial" pitchFamily="34" charset="0"/>
              </a:rPr>
              <a:t>n</a:t>
            </a:r>
            <a:r>
              <a:rPr lang="vi-VN" b="1">
                <a:latin typeface="Arial" pitchFamily="34" charset="0"/>
                <a:cs typeface="Arial" pitchFamily="34" charset="0"/>
              </a:rPr>
              <a:t>  đều nên SA</a:t>
            </a:r>
            <a:r>
              <a:rPr lang="vi-VN" b="1" baseline="-25000">
                <a:latin typeface="Arial" pitchFamily="34" charset="0"/>
                <a:cs typeface="Arial" pitchFamily="34" charset="0"/>
              </a:rPr>
              <a:t>1</a:t>
            </a:r>
            <a:r>
              <a:rPr lang="vi-VN" b="1">
                <a:latin typeface="Arial" pitchFamily="34" charset="0"/>
                <a:cs typeface="Arial" pitchFamily="34" charset="0"/>
              </a:rPr>
              <a:t> = SA</a:t>
            </a:r>
            <a:r>
              <a:rPr lang="vi-VN" b="1" baseline="-25000">
                <a:latin typeface="Arial" pitchFamily="34" charset="0"/>
                <a:cs typeface="Arial" pitchFamily="34" charset="0"/>
              </a:rPr>
              <a:t>2</a:t>
            </a:r>
            <a:r>
              <a:rPr lang="vi-VN" b="1">
                <a:latin typeface="Arial" pitchFamily="34" charset="0"/>
                <a:cs typeface="Arial" pitchFamily="34" charset="0"/>
              </a:rPr>
              <a:t> = … = </a:t>
            </a:r>
            <a:r>
              <a:rPr lang="vi-VN" b="1" smtClean="0">
                <a:latin typeface="Arial" pitchFamily="34" charset="0"/>
                <a:cs typeface="Arial" pitchFamily="34" charset="0"/>
              </a:rPr>
              <a:t>SA</a:t>
            </a:r>
            <a:r>
              <a:rPr lang="vi-VN" b="1" baseline="-25000" smtClean="0">
                <a:latin typeface="Arial" pitchFamily="34" charset="0"/>
                <a:cs typeface="Arial" pitchFamily="34" charset="0"/>
              </a:rPr>
              <a:t>n</a:t>
            </a:r>
            <a:endParaRPr lang="vi-VN" b="1" baseline="-25000">
              <a:latin typeface="Arial" pitchFamily="34" charset="0"/>
              <a:cs typeface="Arial" pitchFamily="34" charset="0"/>
            </a:endParaRPr>
          </a:p>
        </p:txBody>
      </p:sp>
      <p:sp>
        <p:nvSpPr>
          <p:cNvPr id="13" name="AutoShape 4"/>
          <p:cNvSpPr>
            <a:spLocks noChangeArrowheads="1"/>
          </p:cNvSpPr>
          <p:nvPr/>
        </p:nvSpPr>
        <p:spPr bwMode="gray">
          <a:xfrm>
            <a:off x="447213" y="95249"/>
            <a:ext cx="6104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6. HÌNH CHÓP ĐỀU VÀ HÌNH CHÓP CỤT ĐỀU</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289088" y="695324"/>
            <a:ext cx="11558425" cy="2358153"/>
            <a:chOff x="289088" y="695324"/>
            <a:chExt cx="11558425" cy="2358153"/>
          </a:xfrm>
        </p:grpSpPr>
        <p:sp>
          <p:nvSpPr>
            <p:cNvPr id="17" name="Rounded Rectangle 16"/>
            <p:cNvSpPr/>
            <p:nvPr/>
          </p:nvSpPr>
          <p:spPr>
            <a:xfrm>
              <a:off x="289088" y="695324"/>
              <a:ext cx="11558425" cy="2358153"/>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714375"/>
              <a:ext cx="11239500" cy="2339102"/>
            </a:xfrm>
            <a:prstGeom prst="rect">
              <a:avLst/>
            </a:prstGeom>
            <a:noFill/>
          </p:spPr>
          <p:txBody>
            <a:bodyPr wrap="square" rtlCol="0">
              <a:spAutoFit/>
            </a:bodyPr>
            <a:lstStyle/>
            <a:p>
              <a:r>
                <a:rPr lang="en-US" sz="2600" b="1" smtClean="0">
                  <a:latin typeface="Arial" pitchFamily="34" charset="0"/>
                  <a:cs typeface="Arial" pitchFamily="34" charset="0"/>
                </a:rPr>
                <a:t>	  </a:t>
              </a:r>
              <a:r>
                <a:rPr lang="vi-VN" b="1">
                  <a:latin typeface="Arial" pitchFamily="34" charset="0"/>
                  <a:cs typeface="Arial" pitchFamily="34" charset="0"/>
                </a:rPr>
                <a:t>Cho hình chóp S.A</a:t>
              </a:r>
              <a:r>
                <a:rPr lang="vi-VN" b="1" baseline="-25000">
                  <a:latin typeface="Arial" pitchFamily="34" charset="0"/>
                  <a:cs typeface="Arial" pitchFamily="34" charset="0"/>
                </a:rPr>
                <a:t>1</a:t>
              </a:r>
              <a:r>
                <a:rPr lang="vi-VN" b="1">
                  <a:latin typeface="Arial" pitchFamily="34" charset="0"/>
                  <a:cs typeface="Arial" pitchFamily="34" charset="0"/>
                </a:rPr>
                <a:t>A</a:t>
              </a:r>
              <a:r>
                <a:rPr lang="vi-VN" b="1" baseline="-25000">
                  <a:latin typeface="Arial" pitchFamily="34" charset="0"/>
                  <a:cs typeface="Arial" pitchFamily="34" charset="0"/>
                </a:rPr>
                <a:t>2</a:t>
              </a:r>
              <a:r>
                <a:rPr lang="vi-VN" b="1">
                  <a:latin typeface="Arial" pitchFamily="34" charset="0"/>
                  <a:cs typeface="Arial" pitchFamily="34" charset="0"/>
                </a:rPr>
                <a:t>...A</a:t>
              </a:r>
              <a:r>
                <a:rPr lang="vi-VN" b="1" baseline="-25000">
                  <a:latin typeface="Arial" pitchFamily="34" charset="0"/>
                  <a:cs typeface="Arial" pitchFamily="34" charset="0"/>
                </a:rPr>
                <a:t>n</a:t>
              </a:r>
              <a:r>
                <a:rPr lang="vi-VN" b="1">
                  <a:latin typeface="Arial" pitchFamily="34" charset="0"/>
                  <a:cs typeface="Arial" pitchFamily="34" charset="0"/>
                </a:rPr>
                <a:t>. Gọi O là hình chiếu của S trên mặt phẳng (A</a:t>
              </a:r>
              <a:r>
                <a:rPr lang="vi-VN" b="1" baseline="-25000">
                  <a:latin typeface="Arial" pitchFamily="34" charset="0"/>
                  <a:cs typeface="Arial" pitchFamily="34" charset="0"/>
                </a:rPr>
                <a:t>1</a:t>
              </a:r>
              <a:r>
                <a:rPr lang="vi-VN" b="1">
                  <a:latin typeface="Arial" pitchFamily="34" charset="0"/>
                  <a:cs typeface="Arial" pitchFamily="34" charset="0"/>
                </a:rPr>
                <a:t>A</a:t>
              </a:r>
              <a:r>
                <a:rPr lang="vi-VN" b="1" baseline="-25000">
                  <a:latin typeface="Arial" pitchFamily="34" charset="0"/>
                  <a:cs typeface="Arial" pitchFamily="34" charset="0"/>
                </a:rPr>
                <a:t>2</a:t>
              </a:r>
              <a:r>
                <a:rPr lang="vi-VN" b="1">
                  <a:latin typeface="Arial" pitchFamily="34" charset="0"/>
                  <a:cs typeface="Arial" pitchFamily="34" charset="0"/>
                </a:rPr>
                <a:t>...A</a:t>
              </a:r>
              <a:r>
                <a:rPr lang="vi-VN" b="1" baseline="-25000">
                  <a:latin typeface="Arial" pitchFamily="34" charset="0"/>
                  <a:cs typeface="Arial" pitchFamily="34" charset="0"/>
                </a:rPr>
                <a:t>n</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Trong </a:t>
              </a:r>
              <a:r>
                <a:rPr lang="vi-VN" b="1">
                  <a:latin typeface="Arial" pitchFamily="34" charset="0"/>
                  <a:cs typeface="Arial" pitchFamily="34" charset="0"/>
                </a:rPr>
                <a:t>trường hợp hình chóp đã cho là đều, vị trí của điểm O có gì đặc biệt đối với đa giác đều A</a:t>
              </a:r>
              <a:r>
                <a:rPr lang="vi-VN" b="1" baseline="-25000">
                  <a:latin typeface="Arial" pitchFamily="34" charset="0"/>
                  <a:cs typeface="Arial" pitchFamily="34" charset="0"/>
                </a:rPr>
                <a:t>1</a:t>
              </a:r>
              <a:r>
                <a:rPr lang="vi-VN" b="1">
                  <a:latin typeface="Arial" pitchFamily="34" charset="0"/>
                  <a:cs typeface="Arial" pitchFamily="34" charset="0"/>
                </a:rPr>
                <a:t>A</a:t>
              </a:r>
              <a:r>
                <a:rPr lang="vi-VN" b="1" baseline="-25000">
                  <a:latin typeface="Arial" pitchFamily="34" charset="0"/>
                  <a:cs typeface="Arial" pitchFamily="34" charset="0"/>
                </a:rPr>
                <a:t>2</a:t>
              </a:r>
              <a:r>
                <a:rPr lang="vi-VN" b="1">
                  <a:latin typeface="Arial" pitchFamily="34" charset="0"/>
                  <a:cs typeface="Arial" pitchFamily="34" charset="0"/>
                </a:rPr>
                <a:t>...A</a:t>
              </a:r>
              <a:r>
                <a:rPr lang="vi-VN" b="1" baseline="-25000">
                  <a:latin typeface="Arial" pitchFamily="34" charset="0"/>
                  <a:cs typeface="Arial" pitchFamily="34" charset="0"/>
                </a:rPr>
                <a:t>n</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b) Nếu đa giác A</a:t>
              </a:r>
              <a:r>
                <a:rPr lang="vi-VN" b="1" baseline="-25000">
                  <a:latin typeface="Arial" pitchFamily="34" charset="0"/>
                  <a:cs typeface="Arial" pitchFamily="34" charset="0"/>
                </a:rPr>
                <a:t>1</a:t>
              </a:r>
              <a:r>
                <a:rPr lang="vi-VN" b="1">
                  <a:latin typeface="Arial" pitchFamily="34" charset="0"/>
                  <a:cs typeface="Arial" pitchFamily="34" charset="0"/>
                </a:rPr>
                <a:t>A</a:t>
              </a:r>
              <a:r>
                <a:rPr lang="vi-VN" b="1" baseline="-25000">
                  <a:latin typeface="Arial" pitchFamily="34" charset="0"/>
                  <a:cs typeface="Arial" pitchFamily="34" charset="0"/>
                </a:rPr>
                <a:t>2</a:t>
              </a:r>
              <a:r>
                <a:rPr lang="vi-VN" b="1">
                  <a:latin typeface="Arial" pitchFamily="34" charset="0"/>
                  <a:cs typeface="Arial" pitchFamily="34" charset="0"/>
                </a:rPr>
                <a:t>...A</a:t>
              </a:r>
              <a:r>
                <a:rPr lang="vi-VN" b="1" baseline="-25000">
                  <a:latin typeface="Arial" pitchFamily="34" charset="0"/>
                  <a:cs typeface="Arial" pitchFamily="34" charset="0"/>
                </a:rPr>
                <a:t>n</a:t>
              </a:r>
              <a:r>
                <a:rPr lang="vi-VN" b="1">
                  <a:latin typeface="Arial" pitchFamily="34" charset="0"/>
                  <a:cs typeface="Arial" pitchFamily="34" charset="0"/>
                </a:rPr>
                <a:t>  là đều và O là tâm của đa giác đó thì hình chóp đã cho có gì đặc biệt</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63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39" y="742156"/>
              <a:ext cx="1593273"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447212" y="4119265"/>
            <a:ext cx="11209799" cy="830997"/>
          </a:xfrm>
          <a:prstGeom prst="rect">
            <a:avLst/>
          </a:prstGeom>
          <a:noFill/>
        </p:spPr>
        <p:txBody>
          <a:bodyPr wrap="square" rtlCol="0">
            <a:spAutoFit/>
          </a:bodyPr>
          <a:lstStyle/>
          <a:p>
            <a:pPr algn="just"/>
            <a:r>
              <a:rPr lang="vi-VN" b="1">
                <a:latin typeface="Arial" pitchFamily="34" charset="0"/>
                <a:cs typeface="Arial" pitchFamily="34" charset="0"/>
              </a:rPr>
              <a:t>Vì O là hình chiếu của S trên mặt phẳng (A</a:t>
            </a:r>
            <a:r>
              <a:rPr lang="vi-VN" b="1" baseline="-25000">
                <a:latin typeface="Arial" pitchFamily="34" charset="0"/>
                <a:cs typeface="Arial" pitchFamily="34" charset="0"/>
              </a:rPr>
              <a:t>1</a:t>
            </a:r>
            <a:r>
              <a:rPr lang="vi-VN" b="1">
                <a:latin typeface="Arial" pitchFamily="34" charset="0"/>
                <a:cs typeface="Arial" pitchFamily="34" charset="0"/>
              </a:rPr>
              <a:t>A</a:t>
            </a:r>
            <a:r>
              <a:rPr lang="vi-VN" b="1" baseline="-25000">
                <a:latin typeface="Arial" pitchFamily="34" charset="0"/>
                <a:cs typeface="Arial" pitchFamily="34" charset="0"/>
              </a:rPr>
              <a:t>2</a:t>
            </a:r>
            <a:r>
              <a:rPr lang="vi-VN" b="1">
                <a:latin typeface="Arial" pitchFamily="34" charset="0"/>
                <a:cs typeface="Arial" pitchFamily="34" charset="0"/>
              </a:rPr>
              <a:t>...A</a:t>
            </a:r>
            <a:r>
              <a:rPr lang="vi-VN" b="1" baseline="-25000">
                <a:latin typeface="Arial" pitchFamily="34" charset="0"/>
                <a:cs typeface="Arial" pitchFamily="34" charset="0"/>
              </a:rPr>
              <a:t>n</a:t>
            </a:r>
            <a:r>
              <a:rPr lang="vi-VN" b="1">
                <a:latin typeface="Arial" pitchFamily="34" charset="0"/>
                <a:cs typeface="Arial" pitchFamily="34" charset="0"/>
              </a:rPr>
              <a:t>) nên OA</a:t>
            </a:r>
            <a:r>
              <a:rPr lang="vi-VN" b="1" baseline="-25000">
                <a:latin typeface="Arial" pitchFamily="34" charset="0"/>
                <a:cs typeface="Arial" pitchFamily="34" charset="0"/>
              </a:rPr>
              <a:t>1</a:t>
            </a:r>
            <a:r>
              <a:rPr lang="vi-VN" b="1">
                <a:latin typeface="Arial" pitchFamily="34" charset="0"/>
                <a:cs typeface="Arial" pitchFamily="34" charset="0"/>
              </a:rPr>
              <a:t>, OA</a:t>
            </a:r>
            <a:r>
              <a:rPr lang="vi-VN" b="1" baseline="-25000">
                <a:latin typeface="Arial" pitchFamily="34" charset="0"/>
                <a:cs typeface="Arial" pitchFamily="34" charset="0"/>
              </a:rPr>
              <a:t>2</a:t>
            </a:r>
            <a:r>
              <a:rPr lang="vi-VN" b="1">
                <a:latin typeface="Arial" pitchFamily="34" charset="0"/>
                <a:cs typeface="Arial" pitchFamily="34" charset="0"/>
              </a:rPr>
              <a:t>, …, OA</a:t>
            </a:r>
            <a:r>
              <a:rPr lang="vi-VN" b="1" baseline="-25000">
                <a:latin typeface="Arial" pitchFamily="34" charset="0"/>
                <a:cs typeface="Arial" pitchFamily="34" charset="0"/>
              </a:rPr>
              <a:t>n</a:t>
            </a:r>
            <a:r>
              <a:rPr lang="vi-VN" b="1">
                <a:latin typeface="Arial" pitchFamily="34" charset="0"/>
                <a:cs typeface="Arial" pitchFamily="34" charset="0"/>
              </a:rPr>
              <a:t> lần lượt là hình chiếu của SA</a:t>
            </a:r>
            <a:r>
              <a:rPr lang="vi-VN" b="1" baseline="-25000">
                <a:latin typeface="Arial" pitchFamily="34" charset="0"/>
                <a:cs typeface="Arial" pitchFamily="34" charset="0"/>
              </a:rPr>
              <a:t>1</a:t>
            </a:r>
            <a:r>
              <a:rPr lang="vi-VN" b="1">
                <a:latin typeface="Arial" pitchFamily="34" charset="0"/>
                <a:cs typeface="Arial" pitchFamily="34" charset="0"/>
              </a:rPr>
              <a:t>, SA</a:t>
            </a:r>
            <a:r>
              <a:rPr lang="vi-VN" b="1" baseline="-25000">
                <a:latin typeface="Arial" pitchFamily="34" charset="0"/>
                <a:cs typeface="Arial" pitchFamily="34" charset="0"/>
              </a:rPr>
              <a:t>2</a:t>
            </a:r>
            <a:r>
              <a:rPr lang="vi-VN" b="1">
                <a:latin typeface="Arial" pitchFamily="34" charset="0"/>
                <a:cs typeface="Arial" pitchFamily="34" charset="0"/>
              </a:rPr>
              <a:t>, …, </a:t>
            </a:r>
            <a:r>
              <a:rPr lang="vi-VN" b="1" smtClean="0">
                <a:latin typeface="Arial" pitchFamily="34" charset="0"/>
                <a:cs typeface="Arial" pitchFamily="34" charset="0"/>
              </a:rPr>
              <a:t>SA</a:t>
            </a:r>
            <a:r>
              <a:rPr lang="vi-VN" b="1" baseline="-25000" smtClean="0">
                <a:latin typeface="Arial" pitchFamily="34" charset="0"/>
                <a:cs typeface="Arial" pitchFamily="34" charset="0"/>
              </a:rPr>
              <a:t>n</a:t>
            </a:r>
            <a:endParaRPr lang="vi-VN" b="1" baseline="-25000">
              <a:latin typeface="Arial" pitchFamily="34" charset="0"/>
              <a:cs typeface="Arial" pitchFamily="34" charset="0"/>
            </a:endParaRPr>
          </a:p>
        </p:txBody>
      </p:sp>
      <p:sp>
        <p:nvSpPr>
          <p:cNvPr id="16" name="TextBox 15"/>
          <p:cNvSpPr txBox="1"/>
          <p:nvPr/>
        </p:nvSpPr>
        <p:spPr>
          <a:xfrm>
            <a:off x="436100" y="4937999"/>
            <a:ext cx="11209799" cy="830997"/>
          </a:xfrm>
          <a:prstGeom prst="rect">
            <a:avLst/>
          </a:prstGeom>
          <a:noFill/>
        </p:spPr>
        <p:txBody>
          <a:bodyPr wrap="square" rtlCol="0">
            <a:spAutoFit/>
          </a:bodyPr>
          <a:lstStyle/>
          <a:p>
            <a:pPr algn="just"/>
            <a:r>
              <a:rPr lang="vi-VN" b="1">
                <a:latin typeface="Arial" pitchFamily="34" charset="0"/>
                <a:cs typeface="Arial" pitchFamily="34" charset="0"/>
              </a:rPr>
              <a:t>⇒ </a:t>
            </a:r>
            <a:r>
              <a:rPr lang="vi-VN" b="1" smtClean="0">
                <a:latin typeface="Arial" pitchFamily="34" charset="0"/>
                <a:cs typeface="Arial" pitchFamily="34" charset="0"/>
              </a:rPr>
              <a:t>OA</a:t>
            </a:r>
            <a:r>
              <a:rPr lang="vi-VN" b="1" baseline="-25000" smtClean="0">
                <a:latin typeface="Arial" pitchFamily="34" charset="0"/>
                <a:cs typeface="Arial" pitchFamily="34" charset="0"/>
              </a:rPr>
              <a:t>1</a:t>
            </a:r>
            <a:r>
              <a:rPr lang="vi-VN" b="1" smtClean="0">
                <a:latin typeface="Arial" pitchFamily="34" charset="0"/>
                <a:cs typeface="Arial" pitchFamily="34" charset="0"/>
              </a:rPr>
              <a:t> </a:t>
            </a:r>
            <a:r>
              <a:rPr lang="vi-VN" b="1">
                <a:latin typeface="Arial" pitchFamily="34" charset="0"/>
                <a:cs typeface="Arial" pitchFamily="34" charset="0"/>
              </a:rPr>
              <a:t>= OA</a:t>
            </a:r>
            <a:r>
              <a:rPr lang="vi-VN" b="1" baseline="-25000">
                <a:latin typeface="Arial" pitchFamily="34" charset="0"/>
                <a:cs typeface="Arial" pitchFamily="34" charset="0"/>
              </a:rPr>
              <a:t>2</a:t>
            </a:r>
            <a:r>
              <a:rPr lang="vi-VN" b="1">
                <a:latin typeface="Arial" pitchFamily="34" charset="0"/>
                <a:cs typeface="Arial" pitchFamily="34" charset="0"/>
              </a:rPr>
              <a:t> = … = OA</a:t>
            </a:r>
            <a:r>
              <a:rPr lang="vi-VN" b="1" baseline="-25000">
                <a:latin typeface="Arial" pitchFamily="34" charset="0"/>
                <a:cs typeface="Arial" pitchFamily="34" charset="0"/>
              </a:rPr>
              <a:t>n</a:t>
            </a:r>
            <a:r>
              <a:rPr lang="vi-VN" b="1">
                <a:latin typeface="Arial" pitchFamily="34" charset="0"/>
                <a:cs typeface="Arial" pitchFamily="34" charset="0"/>
              </a:rPr>
              <a:t> </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O </a:t>
            </a:r>
            <a:r>
              <a:rPr lang="vi-VN" b="1">
                <a:latin typeface="Arial" pitchFamily="34" charset="0"/>
                <a:cs typeface="Arial" pitchFamily="34" charset="0"/>
              </a:rPr>
              <a:t>là tâm đường tròn ngoại tiếp đa giác đáy A</a:t>
            </a:r>
            <a:r>
              <a:rPr lang="vi-VN" b="1" baseline="-25000">
                <a:latin typeface="Arial" pitchFamily="34" charset="0"/>
                <a:cs typeface="Arial" pitchFamily="34" charset="0"/>
              </a:rPr>
              <a:t>1</a:t>
            </a:r>
            <a:r>
              <a:rPr lang="vi-VN" b="1">
                <a:latin typeface="Arial" pitchFamily="34" charset="0"/>
                <a:cs typeface="Arial" pitchFamily="34" charset="0"/>
              </a:rPr>
              <a:t>A</a:t>
            </a:r>
            <a:r>
              <a:rPr lang="vi-VN" b="1" baseline="-25000">
                <a:latin typeface="Arial" pitchFamily="34" charset="0"/>
                <a:cs typeface="Arial" pitchFamily="34" charset="0"/>
              </a:rPr>
              <a:t>2</a:t>
            </a:r>
            <a:r>
              <a:rPr lang="vi-VN" b="1">
                <a:latin typeface="Arial" pitchFamily="34" charset="0"/>
                <a:cs typeface="Arial" pitchFamily="34" charset="0"/>
              </a:rPr>
              <a:t>...A</a:t>
            </a:r>
            <a:r>
              <a:rPr lang="vi-VN" b="1" baseline="-25000">
                <a:latin typeface="Arial" pitchFamily="34" charset="0"/>
                <a:cs typeface="Arial" pitchFamily="34" charset="0"/>
              </a:rPr>
              <a:t>n</a:t>
            </a:r>
            <a:r>
              <a:rPr lang="vi-VN" b="1">
                <a:latin typeface="Arial" pitchFamily="34" charset="0"/>
                <a:cs typeface="Arial" pitchFamily="34" charset="0"/>
              </a:rPr>
              <a:t>  </a:t>
            </a:r>
          </a:p>
        </p:txBody>
      </p:sp>
      <p:sp>
        <p:nvSpPr>
          <p:cNvPr id="20" name="TextBox 19"/>
          <p:cNvSpPr txBox="1"/>
          <p:nvPr/>
        </p:nvSpPr>
        <p:spPr>
          <a:xfrm>
            <a:off x="447211" y="5768996"/>
            <a:ext cx="11209799" cy="830997"/>
          </a:xfrm>
          <a:prstGeom prst="rect">
            <a:avLst/>
          </a:prstGeom>
          <a:noFill/>
        </p:spPr>
        <p:txBody>
          <a:bodyPr wrap="square" rtlCol="0">
            <a:spAutoFit/>
          </a:bodyPr>
          <a:lstStyle/>
          <a:p>
            <a:pPr algn="just"/>
            <a:r>
              <a:rPr lang="vi-VN" b="1" smtClean="0">
                <a:latin typeface="Arial" pitchFamily="34" charset="0"/>
                <a:cs typeface="Arial" pitchFamily="34" charset="0"/>
              </a:rPr>
              <a:t>b</a:t>
            </a:r>
            <a:r>
              <a:rPr lang="vi-VN" b="1">
                <a:latin typeface="Arial" pitchFamily="34" charset="0"/>
                <a:cs typeface="Arial" pitchFamily="34" charset="0"/>
              </a:rPr>
              <a:t>) Nếu đa giác A</a:t>
            </a:r>
            <a:r>
              <a:rPr lang="vi-VN" b="1" baseline="-25000">
                <a:latin typeface="Arial" pitchFamily="34" charset="0"/>
                <a:cs typeface="Arial" pitchFamily="34" charset="0"/>
              </a:rPr>
              <a:t>1</a:t>
            </a:r>
            <a:r>
              <a:rPr lang="vi-VN" b="1">
                <a:latin typeface="Arial" pitchFamily="34" charset="0"/>
                <a:cs typeface="Arial" pitchFamily="34" charset="0"/>
              </a:rPr>
              <a:t>A</a:t>
            </a:r>
            <a:r>
              <a:rPr lang="vi-VN" b="1" baseline="-25000">
                <a:latin typeface="Arial" pitchFamily="34" charset="0"/>
                <a:cs typeface="Arial" pitchFamily="34" charset="0"/>
              </a:rPr>
              <a:t>2</a:t>
            </a:r>
            <a:r>
              <a:rPr lang="vi-VN" b="1">
                <a:latin typeface="Arial" pitchFamily="34" charset="0"/>
                <a:cs typeface="Arial" pitchFamily="34" charset="0"/>
              </a:rPr>
              <a:t>...A</a:t>
            </a:r>
            <a:r>
              <a:rPr lang="vi-VN" b="1" baseline="-25000">
                <a:latin typeface="Arial" pitchFamily="34" charset="0"/>
                <a:cs typeface="Arial" pitchFamily="34" charset="0"/>
              </a:rPr>
              <a:t>n</a:t>
            </a:r>
            <a:r>
              <a:rPr lang="vi-VN" b="1">
                <a:latin typeface="Arial" pitchFamily="34" charset="0"/>
                <a:cs typeface="Arial" pitchFamily="34" charset="0"/>
              </a:rPr>
              <a:t>  là đều và O là tâm của đa giác đó thì OA</a:t>
            </a:r>
            <a:r>
              <a:rPr lang="vi-VN" b="1" baseline="-25000">
                <a:latin typeface="Arial" pitchFamily="34" charset="0"/>
                <a:cs typeface="Arial" pitchFamily="34" charset="0"/>
              </a:rPr>
              <a:t>1</a:t>
            </a:r>
            <a:r>
              <a:rPr lang="vi-VN" b="1">
                <a:latin typeface="Arial" pitchFamily="34" charset="0"/>
                <a:cs typeface="Arial" pitchFamily="34" charset="0"/>
              </a:rPr>
              <a:t> = OA</a:t>
            </a:r>
            <a:r>
              <a:rPr lang="vi-VN" b="1" baseline="-25000">
                <a:latin typeface="Arial" pitchFamily="34" charset="0"/>
                <a:cs typeface="Arial" pitchFamily="34" charset="0"/>
              </a:rPr>
              <a:t>2</a:t>
            </a:r>
            <a:r>
              <a:rPr lang="vi-VN" b="1">
                <a:latin typeface="Arial" pitchFamily="34" charset="0"/>
                <a:cs typeface="Arial" pitchFamily="34" charset="0"/>
              </a:rPr>
              <a:t> = … = OA</a:t>
            </a:r>
            <a:r>
              <a:rPr lang="vi-VN" b="1" baseline="-25000">
                <a:latin typeface="Arial" pitchFamily="34" charset="0"/>
                <a:cs typeface="Arial" pitchFamily="34" charset="0"/>
              </a:rPr>
              <a:t>n</a:t>
            </a:r>
            <a:r>
              <a:rPr lang="vi-VN" b="1">
                <a:latin typeface="Arial" pitchFamily="34" charset="0"/>
                <a:cs typeface="Arial" pitchFamily="34" charset="0"/>
              </a:rPr>
              <a:t> </a:t>
            </a:r>
            <a:r>
              <a:rPr lang="vi-VN" b="1" smtClean="0">
                <a:latin typeface="Arial" pitchFamily="34" charset="0"/>
                <a:cs typeface="Arial" pitchFamily="34" charset="0"/>
              </a:rPr>
              <a:t>⇒SA</a:t>
            </a:r>
            <a:r>
              <a:rPr lang="vi-VN" b="1" baseline="-25000">
                <a:latin typeface="Arial" pitchFamily="34" charset="0"/>
                <a:cs typeface="Arial" pitchFamily="34" charset="0"/>
              </a:rPr>
              <a:t>1</a:t>
            </a:r>
            <a:r>
              <a:rPr lang="vi-VN" b="1" smtClean="0">
                <a:latin typeface="Arial" pitchFamily="34" charset="0"/>
                <a:cs typeface="Arial" pitchFamily="34" charset="0"/>
              </a:rPr>
              <a:t> </a:t>
            </a:r>
            <a:r>
              <a:rPr lang="vi-VN" b="1">
                <a:latin typeface="Arial" pitchFamily="34" charset="0"/>
                <a:cs typeface="Arial" pitchFamily="34" charset="0"/>
              </a:rPr>
              <a:t>= SA</a:t>
            </a:r>
            <a:r>
              <a:rPr lang="vi-VN" b="1" baseline="-25000">
                <a:latin typeface="Arial" pitchFamily="34" charset="0"/>
                <a:cs typeface="Arial" pitchFamily="34" charset="0"/>
              </a:rPr>
              <a:t>2</a:t>
            </a:r>
            <a:r>
              <a:rPr lang="vi-VN" b="1">
                <a:latin typeface="Arial" pitchFamily="34" charset="0"/>
                <a:cs typeface="Arial" pitchFamily="34" charset="0"/>
              </a:rPr>
              <a:t> = … = SA</a:t>
            </a:r>
            <a:r>
              <a:rPr lang="vi-VN" b="1" baseline="-25000">
                <a:latin typeface="Arial" pitchFamily="34" charset="0"/>
                <a:cs typeface="Arial" pitchFamily="34" charset="0"/>
              </a:rPr>
              <a:t>n </a:t>
            </a:r>
            <a:r>
              <a:rPr lang="vi-VN" b="1" smtClean="0">
                <a:latin typeface="Arial" pitchFamily="34" charset="0"/>
                <a:cs typeface="Arial" pitchFamily="34" charset="0"/>
              </a:rPr>
              <a:t>⇒Hình </a:t>
            </a:r>
            <a:r>
              <a:rPr lang="vi-VN" b="1">
                <a:latin typeface="Arial" pitchFamily="34" charset="0"/>
                <a:cs typeface="Arial" pitchFamily="34" charset="0"/>
              </a:rPr>
              <a:t>chóp S.A</a:t>
            </a:r>
            <a:r>
              <a:rPr lang="vi-VN" b="1" baseline="-25000">
                <a:latin typeface="Arial" pitchFamily="34" charset="0"/>
                <a:cs typeface="Arial" pitchFamily="34" charset="0"/>
              </a:rPr>
              <a:t>1</a:t>
            </a:r>
            <a:r>
              <a:rPr lang="vi-VN" b="1">
                <a:latin typeface="Arial" pitchFamily="34" charset="0"/>
                <a:cs typeface="Arial" pitchFamily="34" charset="0"/>
              </a:rPr>
              <a:t>A</a:t>
            </a:r>
            <a:r>
              <a:rPr lang="vi-VN" b="1" baseline="-25000">
                <a:latin typeface="Arial" pitchFamily="34" charset="0"/>
                <a:cs typeface="Arial" pitchFamily="34" charset="0"/>
              </a:rPr>
              <a:t>2</a:t>
            </a:r>
            <a:r>
              <a:rPr lang="vi-VN" b="1">
                <a:latin typeface="Arial" pitchFamily="34" charset="0"/>
                <a:cs typeface="Arial" pitchFamily="34" charset="0"/>
              </a:rPr>
              <a:t>...A</a:t>
            </a:r>
            <a:r>
              <a:rPr lang="vi-VN" b="1" baseline="-25000">
                <a:latin typeface="Arial" pitchFamily="34" charset="0"/>
                <a:cs typeface="Arial" pitchFamily="34" charset="0"/>
              </a:rPr>
              <a:t>n</a:t>
            </a:r>
            <a:r>
              <a:rPr lang="vi-VN" b="1">
                <a:latin typeface="Arial" pitchFamily="34" charset="0"/>
                <a:cs typeface="Arial" pitchFamily="34" charset="0"/>
              </a:rPr>
              <a:t>  là hình chóp </a:t>
            </a:r>
            <a:r>
              <a:rPr lang="vi-VN" b="1" smtClean="0">
                <a:latin typeface="Arial" pitchFamily="34" charset="0"/>
                <a:cs typeface="Arial" pitchFamily="34" charset="0"/>
              </a:rPr>
              <a:t>đều</a:t>
            </a:r>
            <a:endParaRPr lang="vi-VN" b="1">
              <a:latin typeface="Arial" pitchFamily="34" charset="0"/>
              <a:cs typeface="Arial" pitchFamily="34" charset="0"/>
            </a:endParaRPr>
          </a:p>
        </p:txBody>
      </p:sp>
    </p:spTree>
    <p:extLst>
      <p:ext uri="{BB962C8B-B14F-4D97-AF65-F5344CB8AC3E}">
        <p14:creationId xmlns:p14="http://schemas.microsoft.com/office/powerpoint/2010/main" val="41886408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16" grpId="0"/>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6786" y="2286000"/>
            <a:ext cx="1268614"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28019"/>
            <a:ext cx="11658599" cy="1405023"/>
            <a:chOff x="227012" y="728019"/>
            <a:chExt cx="11658599" cy="1405023"/>
          </a:xfrm>
        </p:grpSpPr>
        <p:sp>
          <p:nvSpPr>
            <p:cNvPr id="16" name="Rounded Rectangle 15"/>
            <p:cNvSpPr/>
            <p:nvPr/>
          </p:nvSpPr>
          <p:spPr>
            <a:xfrm>
              <a:off x="1714586" y="728019"/>
              <a:ext cx="10171025" cy="140502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3754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01270" y="117157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7</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809625"/>
              <a:ext cx="9982200"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Chứng minh rằng một hình chóp là đều khi và chỉ khi đáy của nó là một đa giác đều và các cạnh bên tạo với mặt phẳng đáy các góc bằng nhau.</a:t>
              </a:r>
              <a:endParaRPr lang="vi-VN" sz="2600" b="1">
                <a:latin typeface="Arial" pitchFamily="34" charset="0"/>
                <a:cs typeface="Arial" pitchFamily="34" charset="0"/>
              </a:endParaRPr>
            </a:p>
          </p:txBody>
        </p:sp>
      </p:grpSp>
      <p:sp>
        <p:nvSpPr>
          <p:cNvPr id="22" name="TextBox 21"/>
          <p:cNvSpPr txBox="1"/>
          <p:nvPr/>
        </p:nvSpPr>
        <p:spPr>
          <a:xfrm>
            <a:off x="150376" y="2687888"/>
            <a:ext cx="8175439" cy="769441"/>
          </a:xfrm>
          <a:prstGeom prst="rect">
            <a:avLst/>
          </a:prstGeom>
          <a:noFill/>
        </p:spPr>
        <p:txBody>
          <a:bodyPr wrap="square" rtlCol="0">
            <a:spAutoFit/>
          </a:bodyPr>
          <a:lstStyle/>
          <a:p>
            <a:pPr marL="342900" indent="-342900" algn="just">
              <a:buFont typeface="Wingdings" pitchFamily="2" charset="2"/>
              <a:buChar char="v"/>
            </a:pPr>
            <a:r>
              <a:rPr lang="en-US" sz="2200" b="1" smtClean="0">
                <a:latin typeface="Arial" pitchFamily="34" charset="0"/>
                <a:cs typeface="Arial" pitchFamily="34" charset="0"/>
              </a:rPr>
              <a:t>Xét hình chóp S.A</a:t>
            </a:r>
            <a:r>
              <a:rPr lang="en-US" sz="2200" b="1" baseline="-25000" smtClean="0">
                <a:latin typeface="Arial" pitchFamily="34" charset="0"/>
                <a:cs typeface="Arial" pitchFamily="34" charset="0"/>
              </a:rPr>
              <a:t>1</a:t>
            </a:r>
            <a:r>
              <a:rPr lang="en-US" sz="2200" b="1" smtClean="0">
                <a:latin typeface="Arial" pitchFamily="34" charset="0"/>
                <a:cs typeface="Arial" pitchFamily="34" charset="0"/>
              </a:rPr>
              <a:t>A</a:t>
            </a:r>
            <a:r>
              <a:rPr lang="en-US" sz="2200" b="1" baseline="-25000">
                <a:latin typeface="Arial" pitchFamily="34" charset="0"/>
                <a:cs typeface="Arial" pitchFamily="34" charset="0"/>
              </a:rPr>
              <a:t>2</a:t>
            </a:r>
            <a:r>
              <a:rPr lang="en-US" sz="2200" b="1" smtClean="0">
                <a:latin typeface="Arial" pitchFamily="34" charset="0"/>
                <a:cs typeface="Arial" pitchFamily="34" charset="0"/>
              </a:rPr>
              <a:t>…A</a:t>
            </a:r>
            <a:r>
              <a:rPr lang="en-US" sz="2200" b="1" baseline="-25000">
                <a:latin typeface="Arial" pitchFamily="34" charset="0"/>
                <a:cs typeface="Arial" pitchFamily="34" charset="0"/>
              </a:rPr>
              <a:t>n</a:t>
            </a:r>
            <a:r>
              <a:rPr lang="en-US" sz="2200" b="1" smtClean="0">
                <a:latin typeface="Arial" pitchFamily="34" charset="0"/>
                <a:cs typeface="Arial" pitchFamily="34" charset="0"/>
              </a:rPr>
              <a:t>. Gọi O là hình chiếu của S trên mặt phẳng đáy</a:t>
            </a:r>
            <a:endParaRPr lang="en-US" sz="22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303213" y="3453110"/>
                <a:ext cx="8175426" cy="1641540"/>
              </a:xfrm>
              <a:prstGeom prst="rect">
                <a:avLst/>
              </a:prstGeom>
              <a:noFill/>
            </p:spPr>
            <p:txBody>
              <a:bodyPr wrap="square" rtlCol="0">
                <a:spAutoFit/>
              </a:bodyPr>
              <a:lstStyle/>
              <a:p>
                <a:pPr algn="just"/>
                <a:r>
                  <a:rPr lang="en-US" sz="2000" b="1" smtClean="0">
                    <a:latin typeface="Arial" pitchFamily="34" charset="0"/>
                    <a:cs typeface="Arial" pitchFamily="34" charset="0"/>
                  </a:rPr>
                  <a:t>Giả sử hình chóp là đều, khi đó O là tâm của đa giác đều A</a:t>
                </a:r>
                <a:r>
                  <a:rPr lang="en-US" sz="2000" b="1" baseline="-25000" smtClean="0">
                    <a:latin typeface="Arial" pitchFamily="34" charset="0"/>
                    <a:cs typeface="Arial" pitchFamily="34" charset="0"/>
                  </a:rPr>
                  <a:t>1</a:t>
                </a:r>
                <a:r>
                  <a:rPr lang="en-US" sz="2000" b="1" smtClean="0">
                    <a:latin typeface="Arial" pitchFamily="34" charset="0"/>
                    <a:cs typeface="Arial" pitchFamily="34" charset="0"/>
                  </a:rPr>
                  <a:t>A</a:t>
                </a:r>
                <a:r>
                  <a:rPr lang="en-US" sz="2000" b="1" baseline="-25000">
                    <a:latin typeface="Arial" pitchFamily="34" charset="0"/>
                    <a:cs typeface="Arial" pitchFamily="34" charset="0"/>
                  </a:rPr>
                  <a:t>2</a:t>
                </a:r>
                <a:r>
                  <a:rPr lang="en-US" sz="2000" b="1" smtClean="0">
                    <a:latin typeface="Arial" pitchFamily="34" charset="0"/>
                    <a:cs typeface="Arial" pitchFamily="34" charset="0"/>
                  </a:rPr>
                  <a:t>…A</a:t>
                </a:r>
                <a:r>
                  <a:rPr lang="en-US" sz="2000" b="1" baseline="-25000">
                    <a:latin typeface="Arial" pitchFamily="34" charset="0"/>
                    <a:cs typeface="Arial" pitchFamily="34" charset="0"/>
                  </a:rPr>
                  <a:t>n</a:t>
                </a:r>
                <a:r>
                  <a:rPr lang="en-US" sz="2000" b="1" smtClean="0">
                    <a:latin typeface="Arial" pitchFamily="34" charset="0"/>
                    <a:cs typeface="Arial" pitchFamily="34" charset="0"/>
                  </a:rPr>
                  <a:t>. Các tam giác SOA</a:t>
                </a:r>
                <a:r>
                  <a:rPr lang="en-US" sz="2000" b="1" baseline="-25000">
                    <a:latin typeface="Arial" pitchFamily="34" charset="0"/>
                    <a:cs typeface="Arial" pitchFamily="34" charset="0"/>
                  </a:rPr>
                  <a:t>1</a:t>
                </a:r>
                <a:r>
                  <a:rPr lang="en-US" sz="2000" b="1" smtClean="0">
                    <a:latin typeface="Arial" pitchFamily="34" charset="0"/>
                    <a:cs typeface="Arial" pitchFamily="34" charset="0"/>
                  </a:rPr>
                  <a:t> SOA</a:t>
                </a:r>
                <a:r>
                  <a:rPr lang="en-US" sz="2000" b="1" baseline="-25000">
                    <a:latin typeface="Arial" pitchFamily="34" charset="0"/>
                    <a:cs typeface="Arial" pitchFamily="34" charset="0"/>
                  </a:rPr>
                  <a:t>2</a:t>
                </a:r>
                <a:r>
                  <a:rPr lang="en-US" sz="2000" b="1" smtClean="0">
                    <a:latin typeface="Arial" pitchFamily="34" charset="0"/>
                    <a:cs typeface="Arial" pitchFamily="34" charset="0"/>
                  </a:rPr>
                  <a:t> …SOA</a:t>
                </a:r>
                <a:r>
                  <a:rPr lang="en-US" sz="2000" b="1" baseline="-25000">
                    <a:latin typeface="Arial" pitchFamily="34" charset="0"/>
                    <a:cs typeface="Arial" pitchFamily="34" charset="0"/>
                  </a:rPr>
                  <a:t>n</a:t>
                </a:r>
                <a:r>
                  <a:rPr lang="en-US" sz="2000" b="1" smtClean="0">
                    <a:latin typeface="Arial" pitchFamily="34" charset="0"/>
                    <a:cs typeface="Arial" pitchFamily="34" charset="0"/>
                  </a:rPr>
                  <a:t> đều vuông tại O, có chung cạnh SO và có các cạnh OA</a:t>
                </a:r>
                <a:r>
                  <a:rPr lang="en-US" sz="2000" b="1" baseline="-25000">
                    <a:latin typeface="Arial" pitchFamily="34" charset="0"/>
                    <a:cs typeface="Arial" pitchFamily="34" charset="0"/>
                  </a:rPr>
                  <a:t>1</a:t>
                </a:r>
                <a:r>
                  <a:rPr lang="en-US" sz="2000" b="1" smtClean="0">
                    <a:latin typeface="Arial" pitchFamily="34" charset="0"/>
                    <a:cs typeface="Arial" pitchFamily="34" charset="0"/>
                  </a:rPr>
                  <a:t>, OA</a:t>
                </a:r>
                <a:r>
                  <a:rPr lang="en-US" sz="2000" b="1" baseline="-25000" smtClean="0">
                    <a:latin typeface="Arial" pitchFamily="34" charset="0"/>
                    <a:cs typeface="Arial" pitchFamily="34" charset="0"/>
                  </a:rPr>
                  <a:t>2</a:t>
                </a:r>
                <a:r>
                  <a:rPr lang="en-US" sz="2000" b="1" smtClean="0">
                    <a:latin typeface="Arial" pitchFamily="34" charset="0"/>
                    <a:cs typeface="Arial" pitchFamily="34" charset="0"/>
                  </a:rPr>
                  <a:t>…OA</a:t>
                </a:r>
                <a:r>
                  <a:rPr lang="en-US" sz="2000" b="1" baseline="-25000" smtClean="0">
                    <a:latin typeface="Arial" pitchFamily="34" charset="0"/>
                    <a:cs typeface="Arial" pitchFamily="34" charset="0"/>
                  </a:rPr>
                  <a:t>n</a:t>
                </a:r>
                <a:r>
                  <a:rPr lang="en-US" sz="2000" b="1" smtClean="0">
                    <a:latin typeface="Arial" pitchFamily="34" charset="0"/>
                    <a:cs typeface="Arial" pitchFamily="34" charset="0"/>
                  </a:rPr>
                  <a:t> bằng nhau, do đó chúng bằng nhau. Vậy </a:t>
                </a:r>
                <a14:m>
                  <m:oMath xmlns:m="http://schemas.openxmlformats.org/officeDocument/2006/math">
                    <m:acc>
                      <m:accPr>
                        <m:chr m:val="̂"/>
                        <m:ctrlPr>
                          <a:rPr lang="en-US" sz="2000" b="1" i="1" smtClean="0">
                            <a:latin typeface="Cambria Math"/>
                            <a:cs typeface="Arial" pitchFamily="34" charset="0"/>
                          </a:rPr>
                        </m:ctrlPr>
                      </m:accPr>
                      <m:e>
                        <m:r>
                          <a:rPr lang="en-US" sz="2000" b="1" i="1" smtClean="0">
                            <a:latin typeface="Cambria Math"/>
                            <a:cs typeface="Arial" pitchFamily="34" charset="0"/>
                          </a:rPr>
                          <m:t>𝑺</m:t>
                        </m:r>
                        <m:sSub>
                          <m:sSubPr>
                            <m:ctrlPr>
                              <a:rPr lang="en-US" sz="2000" b="1" i="1" smtClean="0">
                                <a:latin typeface="Cambria Math"/>
                                <a:cs typeface="Arial" pitchFamily="34" charset="0"/>
                              </a:rPr>
                            </m:ctrlPr>
                          </m:sSubPr>
                          <m:e>
                            <m:r>
                              <a:rPr lang="en-US" sz="2000" b="1" i="1" smtClean="0">
                                <a:latin typeface="Cambria Math"/>
                                <a:cs typeface="Arial" pitchFamily="34" charset="0"/>
                              </a:rPr>
                              <m:t>𝑨</m:t>
                            </m:r>
                          </m:e>
                          <m:sub>
                            <m:r>
                              <a:rPr lang="en-US" sz="2000" b="1" i="1" smtClean="0">
                                <a:latin typeface="Cambria Math"/>
                                <a:cs typeface="Arial" pitchFamily="34" charset="0"/>
                              </a:rPr>
                              <m:t>𝟏</m:t>
                            </m:r>
                          </m:sub>
                        </m:sSub>
                        <m:r>
                          <a:rPr lang="en-US" sz="2000" b="1" i="1" smtClean="0">
                            <a:latin typeface="Cambria Math"/>
                            <a:cs typeface="Arial" pitchFamily="34" charset="0"/>
                          </a:rPr>
                          <m:t>𝑶</m:t>
                        </m:r>
                      </m:e>
                    </m:acc>
                    <m:r>
                      <a:rPr lang="en-US" sz="2000" b="1" i="1" smtClean="0">
                        <a:latin typeface="Cambria Math"/>
                        <a:cs typeface="Arial" pitchFamily="34" charset="0"/>
                      </a:rPr>
                      <m:t>=</m:t>
                    </m:r>
                    <m:acc>
                      <m:accPr>
                        <m:chr m:val="̂"/>
                        <m:ctrlPr>
                          <a:rPr lang="en-US" sz="2000" b="1" i="1">
                            <a:latin typeface="Cambria Math"/>
                            <a:cs typeface="Arial" pitchFamily="34" charset="0"/>
                          </a:rPr>
                        </m:ctrlPr>
                      </m:accPr>
                      <m:e>
                        <m:r>
                          <a:rPr lang="en-US" sz="2000" b="1" i="1">
                            <a:latin typeface="Cambria Math"/>
                            <a:cs typeface="Arial" pitchFamily="34" charset="0"/>
                          </a:rPr>
                          <m:t>𝑺</m:t>
                        </m:r>
                        <m:sSub>
                          <m:sSubPr>
                            <m:ctrlPr>
                              <a:rPr lang="en-US" sz="2000" b="1" i="1">
                                <a:latin typeface="Cambria Math"/>
                                <a:cs typeface="Arial" pitchFamily="34" charset="0"/>
                              </a:rPr>
                            </m:ctrlPr>
                          </m:sSubPr>
                          <m:e>
                            <m:r>
                              <a:rPr lang="en-US" sz="2000" b="1" i="1">
                                <a:latin typeface="Cambria Math"/>
                                <a:cs typeface="Arial" pitchFamily="34" charset="0"/>
                              </a:rPr>
                              <m:t>𝑨</m:t>
                            </m:r>
                          </m:e>
                          <m:sub>
                            <m:r>
                              <a:rPr lang="en-US" sz="2000" b="1" i="1" smtClean="0">
                                <a:latin typeface="Cambria Math"/>
                                <a:cs typeface="Arial" pitchFamily="34" charset="0"/>
                              </a:rPr>
                              <m:t>𝟐</m:t>
                            </m:r>
                          </m:sub>
                        </m:sSub>
                        <m:r>
                          <a:rPr lang="en-US" sz="2000" b="1" i="1">
                            <a:latin typeface="Cambria Math"/>
                            <a:cs typeface="Arial" pitchFamily="34" charset="0"/>
                          </a:rPr>
                          <m:t>𝑶</m:t>
                        </m:r>
                      </m:e>
                    </m:acc>
                    <m:r>
                      <a:rPr lang="en-US" sz="2000" b="1" i="1" smtClean="0">
                        <a:latin typeface="Cambria Math"/>
                        <a:cs typeface="Arial" pitchFamily="34" charset="0"/>
                      </a:rPr>
                      <m:t>=…=</m:t>
                    </m:r>
                    <m:acc>
                      <m:accPr>
                        <m:chr m:val="̂"/>
                        <m:ctrlPr>
                          <a:rPr lang="en-US" sz="2000" b="1" i="1">
                            <a:latin typeface="Cambria Math"/>
                            <a:cs typeface="Arial" pitchFamily="34" charset="0"/>
                          </a:rPr>
                        </m:ctrlPr>
                      </m:accPr>
                      <m:e>
                        <m:r>
                          <a:rPr lang="en-US" sz="2000" b="1" i="1">
                            <a:latin typeface="Cambria Math"/>
                            <a:cs typeface="Arial" pitchFamily="34" charset="0"/>
                          </a:rPr>
                          <m:t>𝑺</m:t>
                        </m:r>
                        <m:sSub>
                          <m:sSubPr>
                            <m:ctrlPr>
                              <a:rPr lang="en-US" sz="2000" b="1" i="1">
                                <a:latin typeface="Cambria Math"/>
                                <a:cs typeface="Arial" pitchFamily="34" charset="0"/>
                              </a:rPr>
                            </m:ctrlPr>
                          </m:sSubPr>
                          <m:e>
                            <m:r>
                              <a:rPr lang="en-US" sz="2000" b="1" i="1">
                                <a:latin typeface="Cambria Math"/>
                                <a:cs typeface="Arial" pitchFamily="34" charset="0"/>
                              </a:rPr>
                              <m:t>𝑨</m:t>
                            </m:r>
                          </m:e>
                          <m:sub>
                            <m:r>
                              <a:rPr lang="en-US" sz="2000" b="1" i="1" smtClean="0">
                                <a:latin typeface="Cambria Math"/>
                                <a:cs typeface="Arial" pitchFamily="34" charset="0"/>
                              </a:rPr>
                              <m:t>𝒏</m:t>
                            </m:r>
                          </m:sub>
                        </m:sSub>
                        <m:r>
                          <a:rPr lang="en-US" sz="2000" b="1" i="1">
                            <a:latin typeface="Cambria Math"/>
                            <a:cs typeface="Arial" pitchFamily="34" charset="0"/>
                          </a:rPr>
                          <m:t>𝑶</m:t>
                        </m:r>
                      </m:e>
                    </m:acc>
                  </m:oMath>
                </a14:m>
                <a:r>
                  <a:rPr lang="en-US" sz="2000" b="1" smtClean="0">
                    <a:latin typeface="Arial" pitchFamily="34" charset="0"/>
                    <a:cs typeface="Arial" pitchFamily="34" charset="0"/>
                  </a:rPr>
                  <a:t>, tức là các cạnh bên của hình chóp tạo với mặt phẳng đáy các góc bằng nhau .</a:t>
                </a:r>
                <a:endParaRPr lang="en-US" sz="2000"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03213" y="3453110"/>
                <a:ext cx="8175426" cy="1641540"/>
              </a:xfrm>
              <a:prstGeom prst="rect">
                <a:avLst/>
              </a:prstGeom>
              <a:blipFill rotWithShape="1">
                <a:blip r:embed="rId6"/>
                <a:stretch>
                  <a:fillRect l="-820" t="-1481" r="-746" b="-5556"/>
                </a:stretch>
              </a:blipFill>
            </p:spPr>
            <p:txBody>
              <a:bodyPr/>
              <a:lstStyle/>
              <a:p>
                <a:r>
                  <a:rPr lang="en-US">
                    <a:noFill/>
                  </a:rPr>
                  <a:t> </a:t>
                </a:r>
              </a:p>
            </p:txBody>
          </p:sp>
        </mc:Fallback>
      </mc:AlternateContent>
      <p:grpSp>
        <p:nvGrpSpPr>
          <p:cNvPr id="2" name="Group 1"/>
          <p:cNvGrpSpPr/>
          <p:nvPr/>
        </p:nvGrpSpPr>
        <p:grpSpPr>
          <a:xfrm>
            <a:off x="8494712" y="2286000"/>
            <a:ext cx="3390900" cy="3512565"/>
            <a:chOff x="8418512" y="2388589"/>
            <a:chExt cx="3390900" cy="3512565"/>
          </a:xfrm>
        </p:grpSpPr>
        <p:pic>
          <p:nvPicPr>
            <p:cNvPr id="645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18512" y="2388589"/>
              <a:ext cx="33909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9675812" y="556260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7.68</a:t>
              </a:r>
              <a:endParaRPr lang="en-US" sz="1600" b="1">
                <a:solidFill>
                  <a:schemeClr val="accent6">
                    <a:lumMod val="75000"/>
                  </a:schemeClr>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8" name="TextBox 27"/>
              <p:cNvSpPr txBox="1"/>
              <p:nvPr/>
            </p:nvSpPr>
            <p:spPr>
              <a:xfrm>
                <a:off x="212503" y="5094650"/>
                <a:ext cx="8266136" cy="1651862"/>
              </a:xfrm>
              <a:prstGeom prst="rect">
                <a:avLst/>
              </a:prstGeom>
              <a:noFill/>
            </p:spPr>
            <p:txBody>
              <a:bodyPr wrap="square" rtlCol="0">
                <a:spAutoFit/>
              </a:bodyPr>
              <a:lstStyle/>
              <a:p>
                <a:pPr algn="just"/>
                <a:r>
                  <a:rPr lang="en-US" sz="2000" b="1" smtClean="0">
                    <a:latin typeface="Arial" pitchFamily="34" charset="0"/>
                    <a:cs typeface="Arial" pitchFamily="34" charset="0"/>
                  </a:rPr>
                  <a:t>Ngược lại, giá sử hình chóp có đáy là đa giác đều và các cạnh bên tạo với mặt phẳng đáy các góc bằng nhau. Khi đó </a:t>
                </a:r>
                <a14:m>
                  <m:oMath xmlns:m="http://schemas.openxmlformats.org/officeDocument/2006/math">
                    <m:acc>
                      <m:accPr>
                        <m:chr m:val="̂"/>
                        <m:ctrlPr>
                          <a:rPr lang="en-US" sz="2000" b="1" i="1">
                            <a:latin typeface="Cambria Math"/>
                            <a:cs typeface="Arial" pitchFamily="34" charset="0"/>
                          </a:rPr>
                        </m:ctrlPr>
                      </m:accPr>
                      <m:e>
                        <m:r>
                          <a:rPr lang="en-US" sz="2000" b="1" i="1">
                            <a:latin typeface="Cambria Math"/>
                            <a:cs typeface="Arial" pitchFamily="34" charset="0"/>
                          </a:rPr>
                          <m:t>𝑺</m:t>
                        </m:r>
                        <m:sSub>
                          <m:sSubPr>
                            <m:ctrlPr>
                              <a:rPr lang="en-US" sz="2000" b="1" i="1">
                                <a:latin typeface="Cambria Math"/>
                                <a:cs typeface="Arial" pitchFamily="34" charset="0"/>
                              </a:rPr>
                            </m:ctrlPr>
                          </m:sSubPr>
                          <m:e>
                            <m:r>
                              <a:rPr lang="en-US" sz="2000" b="1" i="1">
                                <a:latin typeface="Cambria Math"/>
                                <a:cs typeface="Arial" pitchFamily="34" charset="0"/>
                              </a:rPr>
                              <m:t>𝑨</m:t>
                            </m:r>
                          </m:e>
                          <m:sub>
                            <m:r>
                              <a:rPr lang="en-US" sz="2000" b="1" i="1">
                                <a:latin typeface="Cambria Math"/>
                                <a:cs typeface="Arial" pitchFamily="34" charset="0"/>
                              </a:rPr>
                              <m:t>𝟏</m:t>
                            </m:r>
                          </m:sub>
                        </m:sSub>
                        <m:r>
                          <a:rPr lang="en-US" sz="2000" b="1" i="1">
                            <a:latin typeface="Cambria Math"/>
                            <a:cs typeface="Arial" pitchFamily="34" charset="0"/>
                          </a:rPr>
                          <m:t>𝑶</m:t>
                        </m:r>
                      </m:e>
                    </m:acc>
                    <m:r>
                      <a:rPr lang="en-US" sz="2000" b="1" i="1">
                        <a:latin typeface="Cambria Math"/>
                        <a:cs typeface="Arial" pitchFamily="34" charset="0"/>
                      </a:rPr>
                      <m:t>=</m:t>
                    </m:r>
                    <m:acc>
                      <m:accPr>
                        <m:chr m:val="̂"/>
                        <m:ctrlPr>
                          <a:rPr lang="en-US" sz="2000" b="1" i="1">
                            <a:latin typeface="Cambria Math"/>
                            <a:cs typeface="Arial" pitchFamily="34" charset="0"/>
                          </a:rPr>
                        </m:ctrlPr>
                      </m:accPr>
                      <m:e>
                        <m:r>
                          <a:rPr lang="en-US" sz="2000" b="1" i="1">
                            <a:latin typeface="Cambria Math"/>
                            <a:cs typeface="Arial" pitchFamily="34" charset="0"/>
                          </a:rPr>
                          <m:t>𝑺</m:t>
                        </m:r>
                        <m:sSub>
                          <m:sSubPr>
                            <m:ctrlPr>
                              <a:rPr lang="en-US" sz="2000" b="1" i="1">
                                <a:latin typeface="Cambria Math"/>
                                <a:cs typeface="Arial" pitchFamily="34" charset="0"/>
                              </a:rPr>
                            </m:ctrlPr>
                          </m:sSubPr>
                          <m:e>
                            <m:r>
                              <a:rPr lang="en-US" sz="2000" b="1" i="1">
                                <a:latin typeface="Cambria Math"/>
                                <a:cs typeface="Arial" pitchFamily="34" charset="0"/>
                              </a:rPr>
                              <m:t>𝑨</m:t>
                            </m:r>
                          </m:e>
                          <m:sub>
                            <m:r>
                              <a:rPr lang="en-US" sz="2000" b="1" i="1">
                                <a:latin typeface="Cambria Math"/>
                                <a:cs typeface="Arial" pitchFamily="34" charset="0"/>
                              </a:rPr>
                              <m:t>𝟐</m:t>
                            </m:r>
                          </m:sub>
                        </m:sSub>
                        <m:r>
                          <a:rPr lang="en-US" sz="2000" b="1" i="1">
                            <a:latin typeface="Cambria Math"/>
                            <a:cs typeface="Arial" pitchFamily="34" charset="0"/>
                          </a:rPr>
                          <m:t>𝑶</m:t>
                        </m:r>
                      </m:e>
                    </m:acc>
                    <m:r>
                      <a:rPr lang="en-US" sz="2000" b="1" i="1">
                        <a:latin typeface="Cambria Math"/>
                        <a:cs typeface="Arial" pitchFamily="34" charset="0"/>
                      </a:rPr>
                      <m:t>=…=</m:t>
                    </m:r>
                    <m:acc>
                      <m:accPr>
                        <m:chr m:val="̂"/>
                        <m:ctrlPr>
                          <a:rPr lang="en-US" sz="2000" b="1" i="1">
                            <a:latin typeface="Cambria Math"/>
                            <a:cs typeface="Arial" pitchFamily="34" charset="0"/>
                          </a:rPr>
                        </m:ctrlPr>
                      </m:accPr>
                      <m:e>
                        <m:r>
                          <a:rPr lang="en-US" sz="2000" b="1" i="1">
                            <a:latin typeface="Cambria Math"/>
                            <a:cs typeface="Arial" pitchFamily="34" charset="0"/>
                          </a:rPr>
                          <m:t>𝑺</m:t>
                        </m:r>
                        <m:sSub>
                          <m:sSubPr>
                            <m:ctrlPr>
                              <a:rPr lang="en-US" sz="2000" b="1" i="1">
                                <a:latin typeface="Cambria Math"/>
                                <a:cs typeface="Arial" pitchFamily="34" charset="0"/>
                              </a:rPr>
                            </m:ctrlPr>
                          </m:sSubPr>
                          <m:e>
                            <m:r>
                              <a:rPr lang="en-US" sz="2000" b="1" i="1">
                                <a:latin typeface="Cambria Math"/>
                                <a:cs typeface="Arial" pitchFamily="34" charset="0"/>
                              </a:rPr>
                              <m:t>𝑨</m:t>
                            </m:r>
                          </m:e>
                          <m:sub>
                            <m:r>
                              <a:rPr lang="en-US" sz="2000" b="1" i="1">
                                <a:latin typeface="Cambria Math"/>
                                <a:cs typeface="Arial" pitchFamily="34" charset="0"/>
                              </a:rPr>
                              <m:t>𝒏</m:t>
                            </m:r>
                          </m:sub>
                        </m:sSub>
                        <m:r>
                          <a:rPr lang="en-US" sz="2000" b="1" i="1">
                            <a:latin typeface="Cambria Math"/>
                            <a:cs typeface="Arial" pitchFamily="34" charset="0"/>
                          </a:rPr>
                          <m:t>𝑶</m:t>
                        </m:r>
                      </m:e>
                    </m:acc>
                  </m:oMath>
                </a14:m>
                <a:r>
                  <a:rPr lang="en-US" sz="2000" b="1" smtClean="0">
                    <a:latin typeface="Arial" pitchFamily="34" charset="0"/>
                    <a:cs typeface="Arial" pitchFamily="34" charset="0"/>
                  </a:rPr>
                  <a:t> . Từ đó suy ra các tam giác vuông </a:t>
                </a:r>
                <a:r>
                  <a:rPr lang="en-US" sz="2000" b="1">
                    <a:latin typeface="Arial" pitchFamily="34" charset="0"/>
                    <a:cs typeface="Arial" pitchFamily="34" charset="0"/>
                  </a:rPr>
                  <a:t>SOA</a:t>
                </a:r>
                <a:r>
                  <a:rPr lang="en-US" sz="2000" b="1" baseline="-25000">
                    <a:latin typeface="Arial" pitchFamily="34" charset="0"/>
                    <a:cs typeface="Arial" pitchFamily="34" charset="0"/>
                  </a:rPr>
                  <a:t>1</a:t>
                </a:r>
                <a:r>
                  <a:rPr lang="en-US" sz="2000" b="1">
                    <a:latin typeface="Arial" pitchFamily="34" charset="0"/>
                    <a:cs typeface="Arial" pitchFamily="34" charset="0"/>
                  </a:rPr>
                  <a:t> SOA</a:t>
                </a:r>
                <a:r>
                  <a:rPr lang="en-US" sz="2000" b="1" baseline="-25000">
                    <a:latin typeface="Arial" pitchFamily="34" charset="0"/>
                    <a:cs typeface="Arial" pitchFamily="34" charset="0"/>
                  </a:rPr>
                  <a:t>2</a:t>
                </a:r>
                <a:r>
                  <a:rPr lang="en-US" sz="2000" b="1">
                    <a:latin typeface="Arial" pitchFamily="34" charset="0"/>
                    <a:cs typeface="Arial" pitchFamily="34" charset="0"/>
                  </a:rPr>
                  <a:t> …SOA</a:t>
                </a:r>
                <a:r>
                  <a:rPr lang="en-US" sz="2000" b="1" baseline="-25000">
                    <a:latin typeface="Arial" pitchFamily="34" charset="0"/>
                    <a:cs typeface="Arial" pitchFamily="34" charset="0"/>
                  </a:rPr>
                  <a:t>n</a:t>
                </a:r>
                <a:r>
                  <a:rPr lang="en-US" sz="2000" b="1">
                    <a:latin typeface="Arial" pitchFamily="34" charset="0"/>
                    <a:cs typeface="Arial" pitchFamily="34" charset="0"/>
                  </a:rPr>
                  <a:t> </a:t>
                </a:r>
                <a:r>
                  <a:rPr lang="en-US" sz="2000" b="1" smtClean="0">
                    <a:latin typeface="Arial" pitchFamily="34" charset="0"/>
                    <a:cs typeface="Arial" pitchFamily="34" charset="0"/>
                  </a:rPr>
                  <a:t>bằng nhau . Do đó </a:t>
                </a:r>
                <a14:m>
                  <m:oMath xmlns:m="http://schemas.openxmlformats.org/officeDocument/2006/math">
                    <m:r>
                      <a:rPr lang="en-US" sz="2000" b="1" i="1" smtClean="0">
                        <a:latin typeface="Cambria Math"/>
                        <a:cs typeface="Arial" pitchFamily="34" charset="0"/>
                      </a:rPr>
                      <m:t>𝑺</m:t>
                    </m:r>
                    <m:sSub>
                      <m:sSubPr>
                        <m:ctrlPr>
                          <a:rPr lang="en-US" sz="2000" b="1" i="1" smtClean="0">
                            <a:latin typeface="Cambria Math"/>
                            <a:cs typeface="Arial" pitchFamily="34" charset="0"/>
                          </a:rPr>
                        </m:ctrlPr>
                      </m:sSubPr>
                      <m:e>
                        <m:r>
                          <a:rPr lang="en-US" sz="2000" b="1" i="1" smtClean="0">
                            <a:latin typeface="Cambria Math"/>
                            <a:cs typeface="Arial" pitchFamily="34" charset="0"/>
                          </a:rPr>
                          <m:t>𝑨</m:t>
                        </m:r>
                      </m:e>
                      <m:sub>
                        <m:r>
                          <a:rPr lang="en-US" sz="2000" b="1" i="1" smtClean="0">
                            <a:latin typeface="Cambria Math"/>
                            <a:cs typeface="Arial" pitchFamily="34" charset="0"/>
                          </a:rPr>
                          <m:t>𝟏</m:t>
                        </m:r>
                      </m:sub>
                    </m:sSub>
                    <m:r>
                      <a:rPr lang="en-US" sz="2000" b="1" i="1" smtClean="0">
                        <a:latin typeface="Cambria Math"/>
                        <a:cs typeface="Arial" pitchFamily="34" charset="0"/>
                      </a:rPr>
                      <m:t>=</m:t>
                    </m:r>
                    <m:r>
                      <a:rPr lang="en-US" sz="2000" b="1" i="1">
                        <a:latin typeface="Cambria Math"/>
                        <a:cs typeface="Arial" pitchFamily="34" charset="0"/>
                      </a:rPr>
                      <m:t>𝑺</m:t>
                    </m:r>
                    <m:sSub>
                      <m:sSubPr>
                        <m:ctrlPr>
                          <a:rPr lang="en-US" sz="2000" b="1" i="1">
                            <a:latin typeface="Cambria Math"/>
                            <a:cs typeface="Arial" pitchFamily="34" charset="0"/>
                          </a:rPr>
                        </m:ctrlPr>
                      </m:sSubPr>
                      <m:e>
                        <m:r>
                          <a:rPr lang="en-US" sz="2000" b="1" i="1">
                            <a:latin typeface="Cambria Math"/>
                            <a:cs typeface="Arial" pitchFamily="34" charset="0"/>
                          </a:rPr>
                          <m:t>𝑨</m:t>
                        </m:r>
                      </m:e>
                      <m:sub>
                        <m:r>
                          <a:rPr lang="en-US" sz="2000" b="1" i="1" smtClean="0">
                            <a:latin typeface="Cambria Math"/>
                            <a:cs typeface="Arial" pitchFamily="34" charset="0"/>
                          </a:rPr>
                          <m:t>𝟐</m:t>
                        </m:r>
                      </m:sub>
                    </m:sSub>
                    <m:r>
                      <a:rPr lang="en-US" sz="2000" b="1" i="1" smtClean="0">
                        <a:latin typeface="Cambria Math"/>
                        <a:cs typeface="Arial" pitchFamily="34" charset="0"/>
                      </a:rPr>
                      <m:t>=…=</m:t>
                    </m:r>
                    <m:r>
                      <a:rPr lang="en-US" sz="2000" b="1" i="1">
                        <a:latin typeface="Cambria Math"/>
                        <a:cs typeface="Arial" pitchFamily="34" charset="0"/>
                      </a:rPr>
                      <m:t>𝑺</m:t>
                    </m:r>
                    <m:sSub>
                      <m:sSubPr>
                        <m:ctrlPr>
                          <a:rPr lang="en-US" sz="2000" b="1" i="1">
                            <a:latin typeface="Cambria Math"/>
                            <a:cs typeface="Arial" pitchFamily="34" charset="0"/>
                          </a:rPr>
                        </m:ctrlPr>
                      </m:sSubPr>
                      <m:e>
                        <m:r>
                          <a:rPr lang="en-US" sz="2000" b="1" i="1">
                            <a:latin typeface="Cambria Math"/>
                            <a:cs typeface="Arial" pitchFamily="34" charset="0"/>
                          </a:rPr>
                          <m:t>𝑨</m:t>
                        </m:r>
                      </m:e>
                      <m:sub>
                        <m:r>
                          <a:rPr lang="en-US" sz="2000" b="1" i="1" smtClean="0">
                            <a:latin typeface="Cambria Math"/>
                            <a:cs typeface="Arial" pitchFamily="34" charset="0"/>
                          </a:rPr>
                          <m:t>𝒏</m:t>
                        </m:r>
                      </m:sub>
                    </m:sSub>
                  </m:oMath>
                </a14:m>
                <a:r>
                  <a:rPr lang="en-US" sz="2000" b="1" smtClean="0">
                    <a:latin typeface="Arial" pitchFamily="34" charset="0"/>
                    <a:cs typeface="Arial" pitchFamily="34" charset="0"/>
                  </a:rPr>
                  <a:t>. Mặt khác A</a:t>
                </a:r>
                <a:r>
                  <a:rPr lang="en-US" sz="2000" b="1" baseline="-25000" smtClean="0">
                    <a:latin typeface="Arial" pitchFamily="34" charset="0"/>
                    <a:cs typeface="Arial" pitchFamily="34" charset="0"/>
                  </a:rPr>
                  <a:t>1</a:t>
                </a:r>
                <a:r>
                  <a:rPr lang="en-US" sz="2000" b="1" smtClean="0">
                    <a:latin typeface="Arial" pitchFamily="34" charset="0"/>
                    <a:cs typeface="Arial" pitchFamily="34" charset="0"/>
                  </a:rPr>
                  <a:t>A</a:t>
                </a:r>
                <a:r>
                  <a:rPr lang="en-US" sz="2000" b="1" baseline="-25000" smtClean="0">
                    <a:latin typeface="Arial" pitchFamily="34" charset="0"/>
                    <a:cs typeface="Arial" pitchFamily="34" charset="0"/>
                  </a:rPr>
                  <a:t>2</a:t>
                </a:r>
                <a:r>
                  <a:rPr lang="en-US" sz="2000" b="1" smtClean="0">
                    <a:latin typeface="Arial" pitchFamily="34" charset="0"/>
                    <a:cs typeface="Arial" pitchFamily="34" charset="0"/>
                  </a:rPr>
                  <a:t>…A</a:t>
                </a:r>
                <a:r>
                  <a:rPr lang="en-US" sz="2000" b="1" baseline="-25000" smtClean="0">
                    <a:latin typeface="Arial" pitchFamily="34" charset="0"/>
                    <a:cs typeface="Arial" pitchFamily="34" charset="0"/>
                  </a:rPr>
                  <a:t>n</a:t>
                </a:r>
                <a:r>
                  <a:rPr lang="en-US" sz="2000" b="1" smtClean="0">
                    <a:latin typeface="Arial" pitchFamily="34" charset="0"/>
                    <a:cs typeface="Arial" pitchFamily="34" charset="0"/>
                  </a:rPr>
                  <a:t> là đa giác đều , do đó S.</a:t>
                </a:r>
                <a:r>
                  <a:rPr lang="en-US" sz="2000" b="1">
                    <a:latin typeface="Arial" pitchFamily="34" charset="0"/>
                    <a:cs typeface="Arial" pitchFamily="34" charset="0"/>
                  </a:rPr>
                  <a:t> </a:t>
                </a:r>
                <a:r>
                  <a:rPr lang="en-US" sz="2000" b="1" smtClean="0">
                    <a:latin typeface="Arial" pitchFamily="34" charset="0"/>
                    <a:cs typeface="Arial" pitchFamily="34" charset="0"/>
                  </a:rPr>
                  <a:t>A</a:t>
                </a:r>
                <a:r>
                  <a:rPr lang="en-US" sz="2000" b="1" baseline="-25000" smtClean="0">
                    <a:latin typeface="Arial" pitchFamily="34" charset="0"/>
                    <a:cs typeface="Arial" pitchFamily="34" charset="0"/>
                  </a:rPr>
                  <a:t>1</a:t>
                </a:r>
                <a:r>
                  <a:rPr lang="en-US" sz="2000" b="1" smtClean="0">
                    <a:latin typeface="Arial" pitchFamily="34" charset="0"/>
                    <a:cs typeface="Arial" pitchFamily="34" charset="0"/>
                  </a:rPr>
                  <a:t>A</a:t>
                </a:r>
                <a:r>
                  <a:rPr lang="en-US" sz="2000" b="1" baseline="-25000" smtClean="0">
                    <a:latin typeface="Arial" pitchFamily="34" charset="0"/>
                    <a:cs typeface="Arial" pitchFamily="34" charset="0"/>
                  </a:rPr>
                  <a:t>2</a:t>
                </a:r>
                <a:r>
                  <a:rPr lang="en-US" sz="2000" b="1" smtClean="0">
                    <a:latin typeface="Arial" pitchFamily="34" charset="0"/>
                    <a:cs typeface="Arial" pitchFamily="34" charset="0"/>
                  </a:rPr>
                  <a:t>…A</a:t>
                </a:r>
                <a:r>
                  <a:rPr lang="en-US" sz="2000" b="1" baseline="-25000" smtClean="0">
                    <a:latin typeface="Arial" pitchFamily="34" charset="0"/>
                    <a:cs typeface="Arial" pitchFamily="34" charset="0"/>
                  </a:rPr>
                  <a:t>n là</a:t>
                </a:r>
                <a:r>
                  <a:rPr lang="en-US" sz="2000" b="1" smtClean="0">
                    <a:latin typeface="Arial" pitchFamily="34" charset="0"/>
                    <a:cs typeface="Arial" pitchFamily="34" charset="0"/>
                  </a:rPr>
                  <a:t> hình chóp đều.</a:t>
                </a:r>
                <a:endParaRPr lang="en-US" sz="2000" b="1">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12503" y="5094650"/>
                <a:ext cx="8266136" cy="1651862"/>
              </a:xfrm>
              <a:prstGeom prst="rect">
                <a:avLst/>
              </a:prstGeom>
              <a:blipFill rotWithShape="1">
                <a:blip r:embed="rId8"/>
                <a:stretch>
                  <a:fillRect l="-811" t="-1476" r="-12611" b="-5904"/>
                </a:stretch>
              </a:blipFill>
            </p:spPr>
            <p:txBody>
              <a:bodyPr/>
              <a:lstStyle/>
              <a:p>
                <a:r>
                  <a:rPr lang="en-US">
                    <a:noFill/>
                  </a:rPr>
                  <a:t> </a:t>
                </a:r>
              </a:p>
            </p:txBody>
          </p:sp>
        </mc:Fallback>
      </mc:AlternateContent>
      <p:sp>
        <p:nvSpPr>
          <p:cNvPr id="29" name="AutoShape 4"/>
          <p:cNvSpPr>
            <a:spLocks noChangeArrowheads="1"/>
          </p:cNvSpPr>
          <p:nvPr/>
        </p:nvSpPr>
        <p:spPr bwMode="gray">
          <a:xfrm>
            <a:off x="447213" y="95249"/>
            <a:ext cx="6104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6. HÌNH CHÓP ĐỀU VÀ HÌNH CHÓP CỤT ĐỀU</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300459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5235" y="216718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685800"/>
            <a:ext cx="11658600" cy="1426433"/>
            <a:chOff x="227012" y="685800"/>
            <a:chExt cx="11658600" cy="1426433"/>
          </a:xfrm>
        </p:grpSpPr>
        <p:sp>
          <p:nvSpPr>
            <p:cNvPr id="21" name="Rounded Rectangle 20"/>
            <p:cNvSpPr/>
            <p:nvPr/>
          </p:nvSpPr>
          <p:spPr>
            <a:xfrm>
              <a:off x="1979612" y="762001"/>
              <a:ext cx="9829800" cy="1288256"/>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6858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789634" y="12217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4</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3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8586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0" name="TextBox 9"/>
                <p:cNvSpPr txBox="1"/>
                <p:nvPr/>
              </p:nvSpPr>
              <p:spPr>
                <a:xfrm>
                  <a:off x="2055811" y="723900"/>
                  <a:ext cx="9829801" cy="1243973"/>
                </a:xfrm>
                <a:prstGeom prst="rect">
                  <a:avLst/>
                </a:prstGeom>
                <a:noFill/>
              </p:spPr>
              <p:txBody>
                <a:bodyPr wrap="square" lIns="121899" tIns="60949" rIns="121899" bIns="60949" rtlCol="0">
                  <a:spAutoFit/>
                </a:bodyPr>
                <a:lstStyle/>
                <a:p>
                  <a:pPr algn="just"/>
                  <a:r>
                    <a:rPr lang="vi-VN" b="1" smtClean="0">
                      <a:latin typeface="Arial" pitchFamily="34" charset="0"/>
                      <a:cs typeface="Arial" pitchFamily="34" charset="0"/>
                    </a:rPr>
                    <a:t>Cho hình chóp tam giác đều S.ABC, cạnh đáy bằng a, cạnh </a:t>
                  </a:r>
                  <a:r>
                    <a:rPr lang="vi-VN" b="1">
                      <a:latin typeface="Arial" pitchFamily="34" charset="0"/>
                      <a:cs typeface="Arial" pitchFamily="34" charset="0"/>
                    </a:rPr>
                    <a:t>bên </a:t>
                  </a:r>
                  <a:r>
                    <a:rPr lang="vi-VN" b="1" smtClean="0">
                      <a:latin typeface="Arial" pitchFamily="34" charset="0"/>
                      <a:cs typeface="Arial" pitchFamily="34" charset="0"/>
                    </a:rPr>
                    <a:t>bằng</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𝒂</m:t>
                      </m:r>
                      <m:rad>
                        <m:radPr>
                          <m:degHide m:val="on"/>
                          <m:ctrlPr>
                            <a:rPr lang="en-US" b="1" i="1" smtClean="0">
                              <a:latin typeface="Cambria Math"/>
                              <a:cs typeface="Arial" pitchFamily="34" charset="0"/>
                            </a:rPr>
                          </m:ctrlPr>
                        </m:radPr>
                        <m:deg/>
                        <m:e>
                          <m:f>
                            <m:fPr>
                              <m:ctrlPr>
                                <a:rPr lang="en-US" b="1" i="1" smtClean="0">
                                  <a:latin typeface="Cambria Math"/>
                                  <a:cs typeface="Arial" pitchFamily="34" charset="0"/>
                                </a:rPr>
                              </m:ctrlPr>
                            </m:fPr>
                            <m:num>
                              <m:r>
                                <a:rPr lang="en-US" b="1" i="1" smtClean="0">
                                  <a:latin typeface="Cambria Math"/>
                                  <a:cs typeface="Arial" pitchFamily="34" charset="0"/>
                                </a:rPr>
                                <m:t>𝟓</m:t>
                              </m:r>
                            </m:num>
                            <m:den>
                              <m:r>
                                <a:rPr lang="en-US" b="1" i="1" smtClean="0">
                                  <a:latin typeface="Cambria Math"/>
                                  <a:cs typeface="Arial" pitchFamily="34" charset="0"/>
                                </a:rPr>
                                <m:t>𝟏𝟐</m:t>
                              </m:r>
                            </m:den>
                          </m:f>
                        </m:e>
                      </m:rad>
                    </m:oMath>
                  </a14:m>
                  <a:r>
                    <a:rPr lang="en-US" b="1" smtClean="0">
                      <a:latin typeface="Arial" pitchFamily="34" charset="0"/>
                      <a:cs typeface="Arial" pitchFamily="34" charset="0"/>
                    </a:rPr>
                    <a:t> . </a:t>
                  </a:r>
                  <a:r>
                    <a:rPr lang="vi-VN" b="1" smtClean="0">
                      <a:latin typeface="Arial" pitchFamily="34" charset="0"/>
                      <a:cs typeface="Arial" pitchFamily="34" charset="0"/>
                    </a:rPr>
                    <a:t>Tính </a:t>
                  </a:r>
                  <a:r>
                    <a:rPr lang="vi-VN" b="1">
                      <a:latin typeface="Arial" pitchFamily="34" charset="0"/>
                      <a:cs typeface="Arial" pitchFamily="34" charset="0"/>
                    </a:rPr>
                    <a:t>số đo của góc nhị diện [S, BC, A</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2055811" y="723900"/>
                  <a:ext cx="9829801" cy="1243973"/>
                </a:xfrm>
                <a:prstGeom prst="rect">
                  <a:avLst/>
                </a:prstGeom>
                <a:blipFill rotWithShape="1">
                  <a:blip r:embed="rId7"/>
                  <a:stretch>
                    <a:fillRect l="-620" t="-2451" r="-620"/>
                  </a:stretch>
                </a:blipFill>
              </p:spPr>
              <p:txBody>
                <a:bodyPr/>
                <a:lstStyle/>
                <a:p>
                  <a:r>
                    <a:rPr lang="en-US">
                      <a:noFill/>
                    </a:rPr>
                    <a:t> </a:t>
                  </a:r>
                </a:p>
              </p:txBody>
            </p:sp>
          </mc:Fallback>
        </mc:AlternateContent>
      </p:grpSp>
      <p:sp>
        <p:nvSpPr>
          <p:cNvPr id="23" name="TextBox 22"/>
          <p:cNvSpPr txBox="1"/>
          <p:nvPr/>
        </p:nvSpPr>
        <p:spPr>
          <a:xfrm>
            <a:off x="626078" y="2598003"/>
            <a:ext cx="7264618" cy="769441"/>
          </a:xfrm>
          <a:prstGeom prst="rect">
            <a:avLst/>
          </a:prstGeom>
          <a:noFill/>
        </p:spPr>
        <p:txBody>
          <a:bodyPr wrap="square" rtlCol="0">
            <a:spAutoFit/>
          </a:bodyPr>
          <a:lstStyle/>
          <a:p>
            <a:pPr algn="just"/>
            <a:r>
              <a:rPr lang="en-US" sz="2200" b="1" smtClean="0">
                <a:latin typeface="Arial" pitchFamily="34" charset="0"/>
                <a:cs typeface="Arial" pitchFamily="34" charset="0"/>
              </a:rPr>
              <a:t>Gọi G là hình chiếu của S trên (ABC) nên G là tâm của đáy tam giác đều ABC ,  AG cắt BC tại D, ta có :  </a:t>
            </a:r>
            <a:endParaRPr lang="vi-VN" sz="22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34326029"/>
              </p:ext>
            </p:extLst>
          </p:nvPr>
        </p:nvGraphicFramePr>
        <p:xfrm>
          <a:off x="931643" y="3352800"/>
          <a:ext cx="3611563" cy="1035050"/>
        </p:xfrm>
        <a:graphic>
          <a:graphicData uri="http://schemas.openxmlformats.org/presentationml/2006/ole">
            <mc:AlternateContent xmlns:mc="http://schemas.openxmlformats.org/markup-compatibility/2006">
              <mc:Choice xmlns:v="urn:schemas-microsoft-com:vml" Requires="v">
                <p:oleObj spid="_x0000_s65653" name="Equation" r:id="rId8" imgW="1688760" imgH="482400" progId="Equation.DSMT4">
                  <p:embed/>
                </p:oleObj>
              </mc:Choice>
              <mc:Fallback>
                <p:oleObj name="Equation" r:id="rId8" imgW="1688760" imgH="482400" progId="Equation.DSMT4">
                  <p:embed/>
                  <p:pic>
                    <p:nvPicPr>
                      <p:cNvPr id="0" name=""/>
                      <p:cNvPicPr>
                        <a:picLocks noChangeAspect="1" noChangeArrowheads="1"/>
                      </p:cNvPicPr>
                      <p:nvPr/>
                    </p:nvPicPr>
                    <p:blipFill>
                      <a:blip r:embed="rId9"/>
                      <a:srcRect/>
                      <a:stretch>
                        <a:fillRect/>
                      </a:stretch>
                    </p:blipFill>
                    <p:spPr bwMode="auto">
                      <a:xfrm>
                        <a:off x="931643" y="3352800"/>
                        <a:ext cx="361156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553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06142" y="2050256"/>
            <a:ext cx="3227070"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extLst>
              <p:ext uri="{D42A27DB-BD31-4B8C-83A1-F6EECF244321}">
                <p14:modId xmlns:p14="http://schemas.microsoft.com/office/powerpoint/2010/main" val="727325409"/>
              </p:ext>
            </p:extLst>
          </p:nvPr>
        </p:nvGraphicFramePr>
        <p:xfrm>
          <a:off x="2715994" y="4191000"/>
          <a:ext cx="3395662" cy="436562"/>
        </p:xfrm>
        <a:graphic>
          <a:graphicData uri="http://schemas.openxmlformats.org/presentationml/2006/ole">
            <mc:AlternateContent xmlns:mc="http://schemas.openxmlformats.org/markup-compatibility/2006">
              <mc:Choice xmlns:v="urn:schemas-microsoft-com:vml" Requires="v">
                <p:oleObj spid="_x0000_s65654" name="Equation" r:id="rId11" imgW="1587240" imgH="203040" progId="Equation.DSMT4">
                  <p:embed/>
                </p:oleObj>
              </mc:Choice>
              <mc:Fallback>
                <p:oleObj name="Equation" r:id="rId11" imgW="1587240" imgH="203040" progId="Equation.DSMT4">
                  <p:embed/>
                  <p:pic>
                    <p:nvPicPr>
                      <p:cNvPr id="0" name=""/>
                      <p:cNvPicPr>
                        <a:picLocks noChangeAspect="1" noChangeArrowheads="1"/>
                      </p:cNvPicPr>
                      <p:nvPr/>
                    </p:nvPicPr>
                    <p:blipFill>
                      <a:blip r:embed="rId12"/>
                      <a:srcRect/>
                      <a:stretch>
                        <a:fillRect/>
                      </a:stretch>
                    </p:blipFill>
                    <p:spPr bwMode="auto">
                      <a:xfrm>
                        <a:off x="2715994" y="4191000"/>
                        <a:ext cx="33956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626078" y="4674513"/>
            <a:ext cx="1159937" cy="430887"/>
          </a:xfrm>
          <a:prstGeom prst="rect">
            <a:avLst/>
          </a:prstGeom>
          <a:noFill/>
        </p:spPr>
        <p:txBody>
          <a:bodyPr wrap="square" rtlCol="0">
            <a:spAutoFit/>
          </a:bodyPr>
          <a:lstStyle/>
          <a:p>
            <a:pPr algn="just"/>
            <a:r>
              <a:rPr lang="en-US" sz="2200" b="1" smtClean="0">
                <a:latin typeface="Arial" pitchFamily="34" charset="0"/>
                <a:cs typeface="Arial" pitchFamily="34" charset="0"/>
              </a:rPr>
              <a:t>Ta có : </a:t>
            </a:r>
            <a:endParaRPr lang="vi-VN" sz="2200" b="1">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2162659194"/>
              </p:ext>
            </p:extLst>
          </p:nvPr>
        </p:nvGraphicFramePr>
        <p:xfrm>
          <a:off x="1793953" y="4577099"/>
          <a:ext cx="5486400" cy="573087"/>
        </p:xfrm>
        <a:graphic>
          <a:graphicData uri="http://schemas.openxmlformats.org/presentationml/2006/ole">
            <mc:AlternateContent xmlns:mc="http://schemas.openxmlformats.org/markup-compatibility/2006">
              <mc:Choice xmlns:v="urn:schemas-microsoft-com:vml" Requires="v">
                <p:oleObj spid="_x0000_s65655" name="Equation" r:id="rId13" imgW="2565360" imgH="266400" progId="Equation.DSMT4">
                  <p:embed/>
                </p:oleObj>
              </mc:Choice>
              <mc:Fallback>
                <p:oleObj name="Equation" r:id="rId13" imgW="2565360" imgH="266400" progId="Equation.DSMT4">
                  <p:embed/>
                  <p:pic>
                    <p:nvPicPr>
                      <p:cNvPr id="0" name=""/>
                      <p:cNvPicPr>
                        <a:picLocks noChangeAspect="1" noChangeArrowheads="1"/>
                      </p:cNvPicPr>
                      <p:nvPr/>
                    </p:nvPicPr>
                    <p:blipFill>
                      <a:blip r:embed="rId14"/>
                      <a:srcRect/>
                      <a:stretch>
                        <a:fillRect/>
                      </a:stretch>
                    </p:blipFill>
                    <p:spPr bwMode="auto">
                      <a:xfrm>
                        <a:off x="1793953" y="4577099"/>
                        <a:ext cx="54864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626078" y="5308045"/>
            <a:ext cx="4375916" cy="430887"/>
          </a:xfrm>
          <a:prstGeom prst="rect">
            <a:avLst/>
          </a:prstGeom>
          <a:noFill/>
        </p:spPr>
        <p:txBody>
          <a:bodyPr wrap="square" rtlCol="0">
            <a:spAutoFit/>
          </a:bodyPr>
          <a:lstStyle/>
          <a:p>
            <a:pPr algn="just"/>
            <a:r>
              <a:rPr lang="en-US" sz="2200" b="1" smtClean="0">
                <a:latin typeface="Arial" pitchFamily="34" charset="0"/>
                <a:cs typeface="Arial" pitchFamily="34" charset="0"/>
              </a:rPr>
              <a:t>Tam giác ABC đều, cạnh a nên </a:t>
            </a:r>
            <a:endParaRPr lang="vi-VN" sz="2200"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64735585"/>
              </p:ext>
            </p:extLst>
          </p:nvPr>
        </p:nvGraphicFramePr>
        <p:xfrm>
          <a:off x="4849594" y="5070040"/>
          <a:ext cx="1382568" cy="868795"/>
        </p:xfrm>
        <a:graphic>
          <a:graphicData uri="http://schemas.openxmlformats.org/presentationml/2006/ole">
            <mc:AlternateContent xmlns:mc="http://schemas.openxmlformats.org/markup-compatibility/2006">
              <mc:Choice xmlns:v="urn:schemas-microsoft-com:vml" Requires="v">
                <p:oleObj spid="_x0000_s65656" name="Equation" r:id="rId15" imgW="711000" imgH="444240" progId="Equation.DSMT4">
                  <p:embed/>
                </p:oleObj>
              </mc:Choice>
              <mc:Fallback>
                <p:oleObj name="Equation" r:id="rId15" imgW="711000" imgH="444240" progId="Equation.DSMT4">
                  <p:embed/>
                  <p:pic>
                    <p:nvPicPr>
                      <p:cNvPr id="0" name=""/>
                      <p:cNvPicPr>
                        <a:picLocks noChangeAspect="1" noChangeArrowheads="1"/>
                      </p:cNvPicPr>
                      <p:nvPr/>
                    </p:nvPicPr>
                    <p:blipFill>
                      <a:blip r:embed="rId16"/>
                      <a:srcRect/>
                      <a:stretch>
                        <a:fillRect/>
                      </a:stretch>
                    </p:blipFill>
                    <p:spPr bwMode="auto">
                      <a:xfrm>
                        <a:off x="4849594" y="5070040"/>
                        <a:ext cx="1382568" cy="86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626078" y="6055976"/>
            <a:ext cx="3124200" cy="430887"/>
          </a:xfrm>
          <a:prstGeom prst="rect">
            <a:avLst/>
          </a:prstGeom>
          <a:noFill/>
        </p:spPr>
        <p:txBody>
          <a:bodyPr wrap="square" rtlCol="0">
            <a:spAutoFit/>
          </a:bodyPr>
          <a:lstStyle/>
          <a:p>
            <a:pPr algn="just"/>
            <a:r>
              <a:rPr lang="en-US" sz="2200" b="1" smtClean="0">
                <a:latin typeface="Arial" pitchFamily="34" charset="0"/>
                <a:cs typeface="Arial" pitchFamily="34" charset="0"/>
              </a:rPr>
              <a:t>G là trọng tâm nên :</a:t>
            </a:r>
            <a:endParaRPr lang="vi-VN" sz="2200"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2824020773"/>
              </p:ext>
            </p:extLst>
          </p:nvPr>
        </p:nvGraphicFramePr>
        <p:xfrm>
          <a:off x="3477994" y="5837237"/>
          <a:ext cx="2320925" cy="868363"/>
        </p:xfrm>
        <a:graphic>
          <a:graphicData uri="http://schemas.openxmlformats.org/presentationml/2006/ole">
            <mc:AlternateContent xmlns:mc="http://schemas.openxmlformats.org/markup-compatibility/2006">
              <mc:Choice xmlns:v="urn:schemas-microsoft-com:vml" Requires="v">
                <p:oleObj spid="_x0000_s65657" name="Equation" r:id="rId17" imgW="1193760" imgH="444240" progId="Equation.DSMT4">
                  <p:embed/>
                </p:oleObj>
              </mc:Choice>
              <mc:Fallback>
                <p:oleObj name="Equation" r:id="rId17" imgW="1193760" imgH="444240" progId="Equation.DSMT4">
                  <p:embed/>
                  <p:pic>
                    <p:nvPicPr>
                      <p:cNvPr id="0" name=""/>
                      <p:cNvPicPr>
                        <a:picLocks noChangeAspect="1" noChangeArrowheads="1"/>
                      </p:cNvPicPr>
                      <p:nvPr/>
                    </p:nvPicPr>
                    <p:blipFill>
                      <a:blip r:embed="rId18"/>
                      <a:srcRect/>
                      <a:stretch>
                        <a:fillRect/>
                      </a:stretch>
                    </p:blipFill>
                    <p:spPr bwMode="auto">
                      <a:xfrm>
                        <a:off x="3477994" y="5837237"/>
                        <a:ext cx="23209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AutoShape 4"/>
          <p:cNvSpPr>
            <a:spLocks noChangeArrowheads="1"/>
          </p:cNvSpPr>
          <p:nvPr/>
        </p:nvSpPr>
        <p:spPr bwMode="gray">
          <a:xfrm>
            <a:off x="447213" y="95249"/>
            <a:ext cx="6104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6. HÌNH CHÓP ĐỀU VÀ HÌNH CHÓP CỤT ĐỀU</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378897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wipe(left)">
                                      <p:cBhvr>
                                        <p:cTn id="7" dur="5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0" grpId="0"/>
      <p:bldP spid="26"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62000"/>
            <a:ext cx="11492163" cy="2787267"/>
            <a:chOff x="379411" y="836861"/>
            <a:chExt cx="11492163" cy="2787267"/>
          </a:xfrm>
        </p:grpSpPr>
        <p:sp>
          <p:nvSpPr>
            <p:cNvPr id="21" name="Rounded Rectangle 20"/>
            <p:cNvSpPr/>
            <p:nvPr/>
          </p:nvSpPr>
          <p:spPr>
            <a:xfrm>
              <a:off x="379411" y="836861"/>
              <a:ext cx="11125201" cy="2667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3" y="913061"/>
              <a:ext cx="10834589" cy="1692771"/>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Cho hai mặt phẳng (P) và (Q). Lấy các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b tương ứng vuông góc với (P), (Q). Khi đó góc giữa a và b không phụ thuộc vào vị trí của a, b và được gọi là </a:t>
              </a:r>
              <a:r>
                <a:rPr lang="en-US" sz="2600" b="1" smtClean="0">
                  <a:solidFill>
                    <a:srgbClr val="C00000"/>
                  </a:solidFill>
                  <a:latin typeface="Arial" pitchFamily="34" charset="0"/>
                  <a:cs typeface="Arial" pitchFamily="34" charset="0"/>
                </a:rPr>
                <a:t>góc giữa hai mặt phẳng </a:t>
              </a:r>
              <a:r>
                <a:rPr lang="en-US" sz="2600" b="1" smtClean="0">
                  <a:latin typeface="Arial" pitchFamily="34" charset="0"/>
                  <a:cs typeface="Arial" pitchFamily="34" charset="0"/>
                </a:rPr>
                <a:t>(P) và (Q)</a:t>
              </a:r>
              <a:endParaRPr lang="vi-VN" sz="26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646524" y="2308637"/>
              <a:ext cx="1225050" cy="1315491"/>
            </a:xfrm>
            <a:prstGeom prst="rect">
              <a:avLst/>
            </a:prstGeom>
          </p:spPr>
        </p:pic>
        <p:sp>
          <p:nvSpPr>
            <p:cNvPr id="14" name="TextBox 13"/>
            <p:cNvSpPr txBox="1"/>
            <p:nvPr/>
          </p:nvSpPr>
          <p:spPr>
            <a:xfrm>
              <a:off x="593824" y="2520107"/>
              <a:ext cx="9920188" cy="89255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Hai mặt phẳng (P) và (Q) gọi là </a:t>
              </a:r>
              <a:r>
                <a:rPr lang="en-US" sz="2600" b="1" smtClean="0">
                  <a:solidFill>
                    <a:srgbClr val="C00000"/>
                  </a:solidFill>
                  <a:latin typeface="Arial" pitchFamily="34" charset="0"/>
                  <a:cs typeface="Arial" pitchFamily="34" charset="0"/>
                </a:rPr>
                <a:t>vuông góc với nhau </a:t>
              </a:r>
              <a:r>
                <a:rPr lang="en-US" sz="2600" b="1" smtClean="0">
                  <a:latin typeface="Arial" pitchFamily="34" charset="0"/>
                  <a:cs typeface="Arial" pitchFamily="34" charset="0"/>
                </a:rPr>
                <a:t>nếu góc giữa chúng bằng 90</a:t>
              </a:r>
              <a:r>
                <a:rPr lang="en-US" sz="2600" b="1" baseline="30000" smtClean="0">
                  <a:latin typeface="Arial" pitchFamily="34" charset="0"/>
                  <a:cs typeface="Arial" pitchFamily="34" charset="0"/>
                </a:rPr>
                <a:t>0</a:t>
              </a:r>
              <a:endParaRPr lang="vi-VN" sz="2600" b="1">
                <a:latin typeface="Arial" pitchFamily="34" charset="0"/>
                <a:cs typeface="Arial" pitchFamily="34" charset="0"/>
              </a:endParaRPr>
            </a:p>
          </p:txBody>
        </p:sp>
      </p:grpSp>
      <mc:AlternateContent xmlns:mc="http://schemas.openxmlformats.org/markup-compatibility/2006">
        <mc:Choice xmlns:a14="http://schemas.microsoft.com/office/drawing/2010/main" Requires="a14">
          <p:sp>
            <p:nvSpPr>
              <p:cNvPr id="19" name="TextBox 18"/>
              <p:cNvSpPr txBox="1"/>
              <p:nvPr/>
            </p:nvSpPr>
            <p:spPr>
              <a:xfrm>
                <a:off x="670886" y="4359475"/>
                <a:ext cx="10605625" cy="470000"/>
              </a:xfrm>
              <a:prstGeom prst="rect">
                <a:avLst/>
              </a:prstGeom>
              <a:noFill/>
            </p:spPr>
            <p:txBody>
              <a:bodyPr wrap="square" rtlCol="0">
                <a:spAutoFit/>
              </a:bodyPr>
              <a:lstStyle/>
              <a:p>
                <a:pPr marL="342900" indent="-342900">
                  <a:buFont typeface="Wingdings" pitchFamily="2" charset="2"/>
                  <a:buChar char="v"/>
                </a:pPr>
                <a:r>
                  <a:rPr lang="en-US" b="1" smtClean="0">
                    <a:solidFill>
                      <a:schemeClr val="tx1"/>
                    </a:solidFill>
                    <a:latin typeface="Arial" pitchFamily="34" charset="0"/>
                    <a:cs typeface="Arial" pitchFamily="34" charset="0"/>
                  </a:rPr>
                  <a:t>Nếu </a:t>
                </a:r>
                <a14:m>
                  <m:oMath xmlns:m="http://schemas.openxmlformats.org/officeDocument/2006/math">
                    <m:r>
                      <a:rPr lang="en-US" b="1" i="1" smtClean="0">
                        <a:solidFill>
                          <a:schemeClr val="tx1"/>
                        </a:solidFill>
                        <a:latin typeface="Cambria Math"/>
                        <a:ea typeface="Cambria Math"/>
                        <a:cs typeface="Arial" pitchFamily="34" charset="0"/>
                      </a:rPr>
                      <m:t>𝝋</m:t>
                    </m:r>
                  </m:oMath>
                </a14:m>
                <a:r>
                  <a:rPr lang="en-US" b="1" smtClean="0">
                    <a:solidFill>
                      <a:schemeClr val="tx1"/>
                    </a:solidFill>
                    <a:latin typeface="Arial" pitchFamily="34" charset="0"/>
                    <a:cs typeface="Arial" pitchFamily="34" charset="0"/>
                  </a:rPr>
                  <a:t> </a:t>
                </a:r>
                <a:r>
                  <a:rPr lang="en-US" b="1" smtClean="0">
                    <a:latin typeface="Arial" pitchFamily="34" charset="0"/>
                    <a:cs typeface="Arial" pitchFamily="34" charset="0"/>
                  </a:rPr>
                  <a:t>là góc giữa hai mặt phẳng (P) và (Q) thì </a:t>
                </a:r>
                <a14:m>
                  <m:oMath xmlns:m="http://schemas.openxmlformats.org/officeDocument/2006/math">
                    <m:r>
                      <a:rPr lang="en-US" b="1" i="1" smtClean="0">
                        <a:solidFill>
                          <a:srgbClr val="C00000"/>
                        </a:solidFill>
                        <a:latin typeface="Cambria Math"/>
                        <a:cs typeface="Arial" pitchFamily="34" charset="0"/>
                      </a:rPr>
                      <m:t>𝟎</m:t>
                    </m:r>
                    <m:r>
                      <a:rPr lang="en-US" b="1" i="1" smtClean="0">
                        <a:solidFill>
                          <a:srgbClr val="C00000"/>
                        </a:solidFill>
                        <a:latin typeface="Cambria Math"/>
                        <a:ea typeface="Cambria Math"/>
                        <a:cs typeface="Arial" pitchFamily="34" charset="0"/>
                      </a:rPr>
                      <m:t>≤</m:t>
                    </m:r>
                    <m:r>
                      <a:rPr lang="en-US" b="1" i="1" smtClean="0">
                        <a:solidFill>
                          <a:srgbClr val="C00000"/>
                        </a:solidFill>
                        <a:latin typeface="Cambria Math"/>
                        <a:ea typeface="Cambria Math"/>
                        <a:cs typeface="Arial" pitchFamily="34" charset="0"/>
                      </a:rPr>
                      <m:t>𝝋</m:t>
                    </m:r>
                    <m:r>
                      <a:rPr lang="en-US" b="1" i="1" smtClean="0">
                        <a:solidFill>
                          <a:srgbClr val="C00000"/>
                        </a:solidFill>
                        <a:latin typeface="Cambria Math"/>
                        <a:ea typeface="Cambria Math"/>
                        <a:cs typeface="Arial" pitchFamily="34" charset="0"/>
                      </a:rPr>
                      <m:t>≤</m:t>
                    </m:r>
                    <m:sSup>
                      <m:sSupPr>
                        <m:ctrlPr>
                          <a:rPr lang="en-US" b="1" i="1" smtClean="0">
                            <a:solidFill>
                              <a:srgbClr val="C00000"/>
                            </a:solidFill>
                            <a:latin typeface="Cambria Math"/>
                            <a:ea typeface="Cambria Math"/>
                            <a:cs typeface="Arial" pitchFamily="34" charset="0"/>
                          </a:rPr>
                        </m:ctrlPr>
                      </m:sSupPr>
                      <m:e>
                        <m:r>
                          <a:rPr lang="en-US" b="1" i="1" smtClean="0">
                            <a:solidFill>
                              <a:srgbClr val="C00000"/>
                            </a:solidFill>
                            <a:latin typeface="Cambria Math"/>
                            <a:ea typeface="Cambria Math"/>
                            <a:cs typeface="Arial" pitchFamily="34" charset="0"/>
                          </a:rPr>
                          <m:t>𝟗𝟎</m:t>
                        </m:r>
                      </m:e>
                      <m:sup>
                        <m:r>
                          <a:rPr lang="en-US" b="1" i="1" smtClean="0">
                            <a:solidFill>
                              <a:srgbClr val="C00000"/>
                            </a:solidFill>
                            <a:latin typeface="Cambria Math"/>
                            <a:ea typeface="Cambria Math"/>
                            <a:cs typeface="Arial" pitchFamily="34" charset="0"/>
                          </a:rPr>
                          <m:t>𝟎</m:t>
                        </m:r>
                      </m:sup>
                    </m:sSup>
                  </m:oMath>
                </a14:m>
                <a:endParaRPr lang="en-US" b="1">
                  <a:solidFill>
                    <a:srgbClr val="C00000"/>
                  </a:solidFill>
                  <a:latin typeface="Arial" pitchFamily="34" charset="0"/>
                  <a:cs typeface="Arial"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670886" y="4359475"/>
                <a:ext cx="10605625" cy="470000"/>
              </a:xfrm>
              <a:prstGeom prst="rect">
                <a:avLst/>
              </a:prstGeom>
              <a:blipFill rotWithShape="1">
                <a:blip r:embed="rId5"/>
                <a:stretch>
                  <a:fillRect l="-747" t="-7792" b="-29870"/>
                </a:stretch>
              </a:blipFill>
            </p:spPr>
            <p:txBody>
              <a:bodyPr/>
              <a:lstStyle/>
              <a:p>
                <a:r>
                  <a:rPr lang="en-US">
                    <a:noFill/>
                  </a:rPr>
                  <a:t> </a:t>
                </a:r>
              </a:p>
            </p:txBody>
          </p:sp>
        </mc:Fallback>
      </mc:AlternateContent>
      <p:sp>
        <p:nvSpPr>
          <p:cNvPr id="18" name="AutoShape 4"/>
          <p:cNvSpPr>
            <a:spLocks noChangeArrowheads="1"/>
          </p:cNvSpPr>
          <p:nvPr/>
        </p:nvSpPr>
        <p:spPr bwMode="gray">
          <a:xfrm>
            <a:off x="447213" y="95249"/>
            <a:ext cx="7933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GÓC GIỮA HAI MẶT PHẲNG, HAI MẶT PHẲNG VUÔNG GÓC </a:t>
            </a:r>
            <a:endParaRPr lang="vi-VN" sz="1900" b="1">
              <a:solidFill>
                <a:schemeClr val="bg1"/>
              </a:solidFill>
              <a:latin typeface="Arial" pitchFamily="34" charset="0"/>
              <a:cs typeface="Arial" pitchFamily="34" charset="0"/>
            </a:endParaRPr>
          </a:p>
        </p:txBody>
      </p:sp>
      <p:sp>
        <p:nvSpPr>
          <p:cNvPr id="10" name="Rectangle 9"/>
          <p:cNvSpPr/>
          <p:nvPr/>
        </p:nvSpPr>
        <p:spPr>
          <a:xfrm>
            <a:off x="1141412" y="3886200"/>
            <a:ext cx="1143000" cy="457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itchFamily="34" charset="0"/>
                <a:cs typeface="Arial" pitchFamily="34" charset="0"/>
              </a:rPr>
              <a:t>Chú ý</a:t>
            </a:r>
            <a:endParaRPr lang="en-US" sz="2000" b="1">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8666" y="218231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953995" y="2521803"/>
            <a:ext cx="5969218" cy="430887"/>
          </a:xfrm>
          <a:prstGeom prst="rect">
            <a:avLst/>
          </a:prstGeom>
          <a:noFill/>
        </p:spPr>
        <p:txBody>
          <a:bodyPr wrap="square" rtlCol="0">
            <a:spAutoFit/>
          </a:bodyPr>
          <a:lstStyle/>
          <a:p>
            <a:pPr algn="just"/>
            <a:r>
              <a:rPr lang="en-US" sz="2200" b="1" smtClean="0">
                <a:latin typeface="Arial" pitchFamily="34" charset="0"/>
                <a:cs typeface="Arial" pitchFamily="34" charset="0"/>
              </a:rPr>
              <a:t>Xét tam giác SDC vuông tại D, ta có :</a:t>
            </a:r>
            <a:endParaRPr lang="vi-VN" sz="22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283454863"/>
              </p:ext>
            </p:extLst>
          </p:nvPr>
        </p:nvGraphicFramePr>
        <p:xfrm>
          <a:off x="3579813" y="2952690"/>
          <a:ext cx="2389188" cy="463550"/>
        </p:xfrm>
        <a:graphic>
          <a:graphicData uri="http://schemas.openxmlformats.org/presentationml/2006/ole">
            <mc:AlternateContent xmlns:mc="http://schemas.openxmlformats.org/markup-compatibility/2006">
              <mc:Choice xmlns:v="urn:schemas-microsoft-com:vml" Requires="v">
                <p:oleObj spid="_x0000_s66672" name="Equation" r:id="rId5" imgW="1117440" imgH="215640" progId="Equation.DSMT4">
                  <p:embed/>
                </p:oleObj>
              </mc:Choice>
              <mc:Fallback>
                <p:oleObj name="Equation" r:id="rId5" imgW="1117440" imgH="215640" progId="Equation.DSMT4">
                  <p:embed/>
                  <p:pic>
                    <p:nvPicPr>
                      <p:cNvPr id="0" name=""/>
                      <p:cNvPicPr>
                        <a:picLocks noChangeAspect="1" noChangeArrowheads="1"/>
                      </p:cNvPicPr>
                      <p:nvPr/>
                    </p:nvPicPr>
                    <p:blipFill>
                      <a:blip r:embed="rId6"/>
                      <a:srcRect/>
                      <a:stretch>
                        <a:fillRect/>
                      </a:stretch>
                    </p:blipFill>
                    <p:spPr bwMode="auto">
                      <a:xfrm>
                        <a:off x="3579813" y="2952690"/>
                        <a:ext cx="23891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553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06142" y="2050256"/>
            <a:ext cx="3227070"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Object 20"/>
          <p:cNvGraphicFramePr>
            <a:graphicFrameLocks noChangeAspect="1"/>
          </p:cNvGraphicFramePr>
          <p:nvPr>
            <p:extLst>
              <p:ext uri="{D42A27DB-BD31-4B8C-83A1-F6EECF244321}">
                <p14:modId xmlns:p14="http://schemas.microsoft.com/office/powerpoint/2010/main" val="1045679606"/>
              </p:ext>
            </p:extLst>
          </p:nvPr>
        </p:nvGraphicFramePr>
        <p:xfrm>
          <a:off x="2488175" y="3381664"/>
          <a:ext cx="3257261" cy="1114136"/>
        </p:xfrm>
        <a:graphic>
          <a:graphicData uri="http://schemas.openxmlformats.org/presentationml/2006/ole">
            <mc:AlternateContent xmlns:mc="http://schemas.openxmlformats.org/markup-compatibility/2006">
              <mc:Choice xmlns:v="urn:schemas-microsoft-com:vml" Requires="v">
                <p:oleObj spid="_x0000_s66673" name="Equation" r:id="rId8" imgW="1676160" imgH="571320" progId="Equation.DSMT4">
                  <p:embed/>
                </p:oleObj>
              </mc:Choice>
              <mc:Fallback>
                <p:oleObj name="Equation" r:id="rId8" imgW="1676160" imgH="571320" progId="Equation.DSMT4">
                  <p:embed/>
                  <p:pic>
                    <p:nvPicPr>
                      <p:cNvPr id="0" name=""/>
                      <p:cNvPicPr>
                        <a:picLocks noChangeAspect="1" noChangeArrowheads="1"/>
                      </p:cNvPicPr>
                      <p:nvPr/>
                    </p:nvPicPr>
                    <p:blipFill>
                      <a:blip r:embed="rId9"/>
                      <a:srcRect/>
                      <a:stretch>
                        <a:fillRect/>
                      </a:stretch>
                    </p:blipFill>
                    <p:spPr bwMode="auto">
                      <a:xfrm>
                        <a:off x="2488175" y="3381664"/>
                        <a:ext cx="3257261" cy="111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506031787"/>
              </p:ext>
            </p:extLst>
          </p:nvPr>
        </p:nvGraphicFramePr>
        <p:xfrm>
          <a:off x="5929312" y="3457864"/>
          <a:ext cx="1727200" cy="866775"/>
        </p:xfrm>
        <a:graphic>
          <a:graphicData uri="http://schemas.openxmlformats.org/presentationml/2006/ole">
            <mc:AlternateContent xmlns:mc="http://schemas.openxmlformats.org/markup-compatibility/2006">
              <mc:Choice xmlns:v="urn:schemas-microsoft-com:vml" Requires="v">
                <p:oleObj spid="_x0000_s66674" name="Equation" r:id="rId10" imgW="888840" imgH="444240" progId="Equation.DSMT4">
                  <p:embed/>
                </p:oleObj>
              </mc:Choice>
              <mc:Fallback>
                <p:oleObj name="Equation" r:id="rId10" imgW="888840" imgH="444240" progId="Equation.DSMT4">
                  <p:embed/>
                  <p:pic>
                    <p:nvPicPr>
                      <p:cNvPr id="0" name=""/>
                      <p:cNvPicPr>
                        <a:picLocks noChangeAspect="1" noChangeArrowheads="1"/>
                      </p:cNvPicPr>
                      <p:nvPr/>
                    </p:nvPicPr>
                    <p:blipFill>
                      <a:blip r:embed="rId11"/>
                      <a:srcRect/>
                      <a:stretch>
                        <a:fillRect/>
                      </a:stretch>
                    </p:blipFill>
                    <p:spPr bwMode="auto">
                      <a:xfrm>
                        <a:off x="5929312" y="3457864"/>
                        <a:ext cx="1727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1993979" y="4495800"/>
            <a:ext cx="5969218" cy="430887"/>
          </a:xfrm>
          <a:prstGeom prst="rect">
            <a:avLst/>
          </a:prstGeom>
          <a:noFill/>
        </p:spPr>
        <p:txBody>
          <a:bodyPr wrap="square" rtlCol="0">
            <a:spAutoFit/>
          </a:bodyPr>
          <a:lstStyle/>
          <a:p>
            <a:pPr algn="just"/>
            <a:r>
              <a:rPr lang="en-US" sz="2200" b="1" smtClean="0">
                <a:latin typeface="Arial" pitchFamily="34" charset="0"/>
                <a:cs typeface="Arial" pitchFamily="34" charset="0"/>
              </a:rPr>
              <a:t>Xét tam giác SGD vuông tại G, ta có :</a:t>
            </a:r>
            <a:endParaRPr lang="vi-VN" sz="2200"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4079267851"/>
              </p:ext>
            </p:extLst>
          </p:nvPr>
        </p:nvGraphicFramePr>
        <p:xfrm>
          <a:off x="2508813" y="4917162"/>
          <a:ext cx="2616200" cy="866775"/>
        </p:xfrm>
        <a:graphic>
          <a:graphicData uri="http://schemas.openxmlformats.org/presentationml/2006/ole">
            <mc:AlternateContent xmlns:mc="http://schemas.openxmlformats.org/markup-compatibility/2006">
              <mc:Choice xmlns:v="urn:schemas-microsoft-com:vml" Requires="v">
                <p:oleObj spid="_x0000_s66675" name="Equation" r:id="rId12" imgW="1346040" imgH="444240" progId="Equation.DSMT4">
                  <p:embed/>
                </p:oleObj>
              </mc:Choice>
              <mc:Fallback>
                <p:oleObj name="Equation" r:id="rId12" imgW="1346040" imgH="444240" progId="Equation.DSMT4">
                  <p:embed/>
                  <p:pic>
                    <p:nvPicPr>
                      <p:cNvPr id="0" name=""/>
                      <p:cNvPicPr>
                        <a:picLocks noChangeAspect="1" noChangeArrowheads="1"/>
                      </p:cNvPicPr>
                      <p:nvPr/>
                    </p:nvPicPr>
                    <p:blipFill>
                      <a:blip r:embed="rId13"/>
                      <a:srcRect/>
                      <a:stretch>
                        <a:fillRect/>
                      </a:stretch>
                    </p:blipFill>
                    <p:spPr bwMode="auto">
                      <a:xfrm>
                        <a:off x="2508813" y="4917162"/>
                        <a:ext cx="2616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913039431"/>
              </p:ext>
            </p:extLst>
          </p:nvPr>
        </p:nvGraphicFramePr>
        <p:xfrm>
          <a:off x="5511036" y="5090319"/>
          <a:ext cx="1727200" cy="469900"/>
        </p:xfrm>
        <a:graphic>
          <a:graphicData uri="http://schemas.openxmlformats.org/presentationml/2006/ole">
            <mc:AlternateContent xmlns:mc="http://schemas.openxmlformats.org/markup-compatibility/2006">
              <mc:Choice xmlns:v="urn:schemas-microsoft-com:vml" Requires="v">
                <p:oleObj spid="_x0000_s66676" name="Equation" r:id="rId14" imgW="888840" imgH="241200" progId="Equation.DSMT4">
                  <p:embed/>
                </p:oleObj>
              </mc:Choice>
              <mc:Fallback>
                <p:oleObj name="Equation" r:id="rId14" imgW="888840" imgH="241200" progId="Equation.DSMT4">
                  <p:embed/>
                  <p:pic>
                    <p:nvPicPr>
                      <p:cNvPr id="0" name=""/>
                      <p:cNvPicPr>
                        <a:picLocks noChangeAspect="1" noChangeArrowheads="1"/>
                      </p:cNvPicPr>
                      <p:nvPr/>
                    </p:nvPicPr>
                    <p:blipFill>
                      <a:blip r:embed="rId15"/>
                      <a:srcRect/>
                      <a:stretch>
                        <a:fillRect/>
                      </a:stretch>
                    </p:blipFill>
                    <p:spPr bwMode="auto">
                      <a:xfrm>
                        <a:off x="5511036" y="5090319"/>
                        <a:ext cx="1727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1980981" y="5867400"/>
            <a:ext cx="6628031" cy="461665"/>
          </a:xfrm>
          <a:prstGeom prst="rect">
            <a:avLst/>
          </a:prstGeom>
          <a:noFill/>
        </p:spPr>
        <p:txBody>
          <a:bodyPr wrap="square" rtlCol="0">
            <a:spAutoFit/>
          </a:bodyPr>
          <a:lstStyle/>
          <a:p>
            <a:pPr algn="just"/>
            <a:r>
              <a:rPr lang="en-US" sz="2200" b="1" smtClean="0">
                <a:latin typeface="Arial" pitchFamily="34" charset="0"/>
                <a:cs typeface="Arial" pitchFamily="34" charset="0"/>
              </a:rPr>
              <a:t>Vậy số đo của góc nhị diện [S,BC,A] bằng </a:t>
            </a:r>
            <a:r>
              <a:rPr lang="en-US" b="1" smtClean="0">
                <a:solidFill>
                  <a:srgbClr val="C00000"/>
                </a:solidFill>
                <a:latin typeface="Arial" pitchFamily="34" charset="0"/>
                <a:cs typeface="Arial" pitchFamily="34" charset="0"/>
              </a:rPr>
              <a:t>45</a:t>
            </a:r>
            <a:r>
              <a:rPr lang="en-US" b="1" baseline="30000" smtClean="0">
                <a:solidFill>
                  <a:srgbClr val="C00000"/>
                </a:solidFill>
                <a:latin typeface="Arial" pitchFamily="34" charset="0"/>
                <a:cs typeface="Arial" pitchFamily="34" charset="0"/>
              </a:rPr>
              <a:t>0</a:t>
            </a:r>
            <a:endParaRPr lang="vi-VN" b="1">
              <a:solidFill>
                <a:srgbClr val="C00000"/>
              </a:solidFill>
              <a:latin typeface="Arial" pitchFamily="34" charset="0"/>
              <a:cs typeface="Arial" pitchFamily="34" charset="0"/>
            </a:endParaRPr>
          </a:p>
        </p:txBody>
      </p:sp>
      <p:sp>
        <p:nvSpPr>
          <p:cNvPr id="34" name="AutoShape 4"/>
          <p:cNvSpPr>
            <a:spLocks noChangeArrowheads="1"/>
          </p:cNvSpPr>
          <p:nvPr/>
        </p:nvSpPr>
        <p:spPr bwMode="gray">
          <a:xfrm>
            <a:off x="447213" y="95249"/>
            <a:ext cx="6104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6. HÌNH CHÓP ĐỀU VÀ HÌNH CHÓP CỤT ĐỀU</a:t>
            </a:r>
            <a:endParaRPr lang="vi-VN" sz="1900" b="1">
              <a:solidFill>
                <a:schemeClr val="bg1"/>
              </a:solidFill>
              <a:latin typeface="Arial" pitchFamily="34" charset="0"/>
              <a:cs typeface="Arial" pitchFamily="34" charset="0"/>
            </a:endParaRPr>
          </a:p>
        </p:txBody>
      </p:sp>
      <p:grpSp>
        <p:nvGrpSpPr>
          <p:cNvPr id="19" name="Group 18"/>
          <p:cNvGrpSpPr/>
          <p:nvPr/>
        </p:nvGrpSpPr>
        <p:grpSpPr>
          <a:xfrm>
            <a:off x="227012" y="685800"/>
            <a:ext cx="11582400" cy="1426433"/>
            <a:chOff x="227012" y="685800"/>
            <a:chExt cx="11582400" cy="1426433"/>
          </a:xfrm>
        </p:grpSpPr>
        <p:sp>
          <p:nvSpPr>
            <p:cNvPr id="20" name="Rounded Rectangle 19"/>
            <p:cNvSpPr/>
            <p:nvPr/>
          </p:nvSpPr>
          <p:spPr>
            <a:xfrm>
              <a:off x="1979612" y="762001"/>
              <a:ext cx="9829800" cy="1288256"/>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5"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7012" y="6858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789634" y="12217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4</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7" name="Picture 4"/>
            <p:cNvPicPr>
              <a:picLocks noChangeAspect="1" noChangeArrowheads="1"/>
            </p:cNvPicPr>
            <p:nvPr/>
          </p:nvPicPr>
          <p:blipFill rotWithShape="1">
            <a:blip r:embed="rId17">
              <a:extLst>
                <a:ext uri="{28A0092B-C50C-407E-A947-70E740481C1C}">
                  <a14:useLocalDpi xmlns:a14="http://schemas.microsoft.com/office/drawing/2010/main" val="0"/>
                </a:ext>
              </a:extLst>
            </a:blip>
            <a:srcRect r="9096" b="19797"/>
            <a:stretch/>
          </p:blipFill>
          <p:spPr bwMode="auto">
            <a:xfrm>
              <a:off x="466264" y="8586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8" name="TextBox 27"/>
                <p:cNvSpPr txBox="1"/>
                <p:nvPr/>
              </p:nvSpPr>
              <p:spPr>
                <a:xfrm>
                  <a:off x="2055811" y="784852"/>
                  <a:ext cx="9677401" cy="1243973"/>
                </a:xfrm>
                <a:prstGeom prst="rect">
                  <a:avLst/>
                </a:prstGeom>
                <a:noFill/>
              </p:spPr>
              <p:txBody>
                <a:bodyPr wrap="square" lIns="121899" tIns="60949" rIns="121899" bIns="60949" rtlCol="0">
                  <a:spAutoFit/>
                </a:bodyPr>
                <a:lstStyle/>
                <a:p>
                  <a:pPr algn="just"/>
                  <a:r>
                    <a:rPr lang="vi-VN" b="1" smtClean="0">
                      <a:latin typeface="Arial" pitchFamily="34" charset="0"/>
                      <a:cs typeface="Arial" pitchFamily="34" charset="0"/>
                    </a:rPr>
                    <a:t>Cho hình chóp tam giác đều S.ABC, cạnh đáy bằng a, cạnh </a:t>
                  </a:r>
                  <a:r>
                    <a:rPr lang="vi-VN" b="1">
                      <a:latin typeface="Arial" pitchFamily="34" charset="0"/>
                      <a:cs typeface="Arial" pitchFamily="34" charset="0"/>
                    </a:rPr>
                    <a:t>bên </a:t>
                  </a:r>
                  <a:r>
                    <a:rPr lang="vi-VN" b="1" smtClean="0">
                      <a:latin typeface="Arial" pitchFamily="34" charset="0"/>
                      <a:cs typeface="Arial" pitchFamily="34" charset="0"/>
                    </a:rPr>
                    <a:t>bằng</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𝒂</m:t>
                      </m:r>
                      <m:rad>
                        <m:radPr>
                          <m:degHide m:val="on"/>
                          <m:ctrlPr>
                            <a:rPr lang="en-US" b="1" i="1" smtClean="0">
                              <a:latin typeface="Cambria Math"/>
                              <a:cs typeface="Arial" pitchFamily="34" charset="0"/>
                            </a:rPr>
                          </m:ctrlPr>
                        </m:radPr>
                        <m:deg/>
                        <m:e>
                          <m:f>
                            <m:fPr>
                              <m:ctrlPr>
                                <a:rPr lang="en-US" b="1" i="1" smtClean="0">
                                  <a:latin typeface="Cambria Math"/>
                                  <a:cs typeface="Arial" pitchFamily="34" charset="0"/>
                                </a:rPr>
                              </m:ctrlPr>
                            </m:fPr>
                            <m:num>
                              <m:r>
                                <a:rPr lang="en-US" b="1" i="1" smtClean="0">
                                  <a:latin typeface="Cambria Math"/>
                                  <a:cs typeface="Arial" pitchFamily="34" charset="0"/>
                                </a:rPr>
                                <m:t>𝟓</m:t>
                              </m:r>
                            </m:num>
                            <m:den>
                              <m:r>
                                <a:rPr lang="en-US" b="1" i="1" smtClean="0">
                                  <a:latin typeface="Cambria Math"/>
                                  <a:cs typeface="Arial" pitchFamily="34" charset="0"/>
                                </a:rPr>
                                <m:t>𝟏𝟐</m:t>
                              </m:r>
                            </m:den>
                          </m:f>
                        </m:e>
                      </m:rad>
                    </m:oMath>
                  </a14:m>
                  <a:r>
                    <a:rPr lang="en-US" b="1" smtClean="0">
                      <a:latin typeface="Arial" pitchFamily="34" charset="0"/>
                      <a:cs typeface="Arial" pitchFamily="34" charset="0"/>
                    </a:rPr>
                    <a:t> . </a:t>
                  </a:r>
                  <a:r>
                    <a:rPr lang="vi-VN" b="1" smtClean="0">
                      <a:latin typeface="Arial" pitchFamily="34" charset="0"/>
                      <a:cs typeface="Arial" pitchFamily="34" charset="0"/>
                    </a:rPr>
                    <a:t>Tính </a:t>
                  </a:r>
                  <a:r>
                    <a:rPr lang="vi-VN" b="1">
                      <a:latin typeface="Arial" pitchFamily="34" charset="0"/>
                      <a:cs typeface="Arial" pitchFamily="34" charset="0"/>
                    </a:rPr>
                    <a:t>số đo của góc nhị diện [S, BC, A</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p:sp>
              <p:nvSpPr>
                <p:cNvPr id="28" name="TextBox 27"/>
                <p:cNvSpPr txBox="1">
                  <a:spLocks noRot="1" noChangeAspect="1" noMove="1" noResize="1" noEditPoints="1" noAdjustHandles="1" noChangeArrowheads="1" noChangeShapeType="1" noTextEdit="1"/>
                </p:cNvSpPr>
                <p:nvPr/>
              </p:nvSpPr>
              <p:spPr>
                <a:xfrm>
                  <a:off x="2055811" y="784852"/>
                  <a:ext cx="9677401" cy="1243973"/>
                </a:xfrm>
                <a:prstGeom prst="rect">
                  <a:avLst/>
                </a:prstGeom>
                <a:blipFill rotWithShape="1">
                  <a:blip r:embed="rId18"/>
                  <a:stretch>
                    <a:fillRect l="-630" t="-2451" r="-630"/>
                  </a:stretch>
                </a:blipFill>
              </p:spPr>
              <p:txBody>
                <a:bodyPr/>
                <a:lstStyle/>
                <a:p>
                  <a:r>
                    <a:rPr lang="en-US">
                      <a:noFill/>
                    </a:rPr>
                    <a:t> </a:t>
                  </a:r>
                </a:p>
              </p:txBody>
            </p:sp>
          </mc:Fallback>
        </mc:AlternateContent>
      </p:grpSp>
    </p:spTree>
    <p:extLst>
      <p:ext uri="{BB962C8B-B14F-4D97-AF65-F5344CB8AC3E}">
        <p14:creationId xmlns:p14="http://schemas.microsoft.com/office/powerpoint/2010/main" val="35540635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2212" y="3081078"/>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4"/>
          <p:cNvSpPr>
            <a:spLocks noChangeArrowheads="1"/>
          </p:cNvSpPr>
          <p:nvPr/>
        </p:nvSpPr>
        <p:spPr bwMode="gray">
          <a:xfrm>
            <a:off x="447213" y="95249"/>
            <a:ext cx="6104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6. HÌNH CHÓP ĐỀU VÀ HÌNH CHÓP CỤT ĐỀU</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289088" y="695325"/>
            <a:ext cx="11558425" cy="2276476"/>
            <a:chOff x="289088" y="695325"/>
            <a:chExt cx="11558425" cy="2276476"/>
          </a:xfrm>
        </p:grpSpPr>
        <p:sp>
          <p:nvSpPr>
            <p:cNvPr id="17" name="Rounded Rectangle 16"/>
            <p:cNvSpPr/>
            <p:nvPr/>
          </p:nvSpPr>
          <p:spPr>
            <a:xfrm>
              <a:off x="289088" y="695325"/>
              <a:ext cx="11558425" cy="2276476"/>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714375"/>
              <a:ext cx="11239500" cy="2185214"/>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200" b="1">
                  <a:latin typeface="Arial" pitchFamily="34" charset="0"/>
                  <a:cs typeface="Arial" pitchFamily="34" charset="0"/>
                </a:rPr>
                <a:t>Cho hình chóp đều S.A</a:t>
              </a:r>
              <a:r>
                <a:rPr lang="vi-VN" sz="2200" b="1" baseline="-25000">
                  <a:latin typeface="Arial" pitchFamily="34" charset="0"/>
                  <a:cs typeface="Arial" pitchFamily="34" charset="0"/>
                </a:rPr>
                <a:t>1</a:t>
              </a:r>
              <a:r>
                <a:rPr lang="vi-VN" sz="2200" b="1">
                  <a:latin typeface="Arial" pitchFamily="34" charset="0"/>
                  <a:cs typeface="Arial" pitchFamily="34" charset="0"/>
                </a:rPr>
                <a:t>A</a:t>
              </a:r>
              <a:r>
                <a:rPr lang="vi-VN" sz="2200" b="1" baseline="-25000">
                  <a:latin typeface="Arial" pitchFamily="34" charset="0"/>
                  <a:cs typeface="Arial" pitchFamily="34" charset="0"/>
                </a:rPr>
                <a:t>2</a:t>
              </a:r>
              <a:r>
                <a:rPr lang="vi-VN" sz="2200" b="1">
                  <a:latin typeface="Arial" pitchFamily="34" charset="0"/>
                  <a:cs typeface="Arial" pitchFamily="34" charset="0"/>
                </a:rPr>
                <a:t>...A</a:t>
              </a:r>
              <a:r>
                <a:rPr lang="vi-VN" sz="2200" b="1" baseline="-25000">
                  <a:latin typeface="Arial" pitchFamily="34" charset="0"/>
                  <a:cs typeface="Arial" pitchFamily="34" charset="0"/>
                </a:rPr>
                <a:t>n</a:t>
              </a:r>
              <a:r>
                <a:rPr lang="vi-VN" sz="2200" b="1">
                  <a:latin typeface="Arial" pitchFamily="34" charset="0"/>
                  <a:cs typeface="Arial" pitchFamily="34" charset="0"/>
                </a:rPr>
                <a:t>. Một mặt phẳng không đi qua S và song song với mặt phẳng đáy, cắt các cạnh SA</a:t>
              </a:r>
              <a:r>
                <a:rPr lang="vi-VN" sz="2200" b="1" baseline="-25000">
                  <a:latin typeface="Arial" pitchFamily="34" charset="0"/>
                  <a:cs typeface="Arial" pitchFamily="34" charset="0"/>
                </a:rPr>
                <a:t>1</a:t>
              </a:r>
              <a:r>
                <a:rPr lang="vi-VN" sz="2200" b="1">
                  <a:latin typeface="Arial" pitchFamily="34" charset="0"/>
                  <a:cs typeface="Arial" pitchFamily="34" charset="0"/>
                </a:rPr>
                <a:t>, SA</a:t>
              </a:r>
              <a:r>
                <a:rPr lang="vi-VN" sz="2200" b="1" baseline="-25000">
                  <a:latin typeface="Arial" pitchFamily="34" charset="0"/>
                  <a:cs typeface="Arial" pitchFamily="34" charset="0"/>
                </a:rPr>
                <a:t>2</a:t>
              </a:r>
              <a:r>
                <a:rPr lang="vi-VN" sz="2200" b="1">
                  <a:latin typeface="Arial" pitchFamily="34" charset="0"/>
                  <a:cs typeface="Arial" pitchFamily="34" charset="0"/>
                </a:rPr>
                <a:t>,.... SA</a:t>
              </a:r>
              <a:r>
                <a:rPr lang="vi-VN" sz="2200" b="1" baseline="-25000">
                  <a:latin typeface="Arial" pitchFamily="34" charset="0"/>
                  <a:cs typeface="Arial" pitchFamily="34" charset="0"/>
                </a:rPr>
                <a:t>n</a:t>
              </a:r>
              <a:r>
                <a:rPr lang="vi-VN" sz="2200" b="1">
                  <a:latin typeface="Arial" pitchFamily="34" charset="0"/>
                  <a:cs typeface="Arial" pitchFamily="34" charset="0"/>
                </a:rPr>
                <a:t>, tương ứng tai B</a:t>
              </a:r>
              <a:r>
                <a:rPr lang="vi-VN" sz="2200" b="1" baseline="-25000">
                  <a:latin typeface="Arial" pitchFamily="34" charset="0"/>
                  <a:cs typeface="Arial" pitchFamily="34" charset="0"/>
                </a:rPr>
                <a:t>1</a:t>
              </a:r>
              <a:r>
                <a:rPr lang="vi-VN" sz="2200" b="1">
                  <a:latin typeface="Arial" pitchFamily="34" charset="0"/>
                  <a:cs typeface="Arial" pitchFamily="34" charset="0"/>
                </a:rPr>
                <a:t>, B</a:t>
              </a:r>
              <a:r>
                <a:rPr lang="vi-VN" sz="2200" b="1" baseline="-25000">
                  <a:latin typeface="Arial" pitchFamily="34" charset="0"/>
                  <a:cs typeface="Arial" pitchFamily="34" charset="0"/>
                </a:rPr>
                <a:t>2</a:t>
              </a:r>
              <a:r>
                <a:rPr lang="vi-VN" sz="2200" b="1">
                  <a:latin typeface="Arial" pitchFamily="34" charset="0"/>
                  <a:cs typeface="Arial" pitchFamily="34" charset="0"/>
                </a:rPr>
                <a:t>,..., B</a:t>
              </a:r>
              <a:r>
                <a:rPr lang="vi-VN" sz="2200" b="1" baseline="-25000">
                  <a:latin typeface="Arial" pitchFamily="34" charset="0"/>
                  <a:cs typeface="Arial" pitchFamily="34" charset="0"/>
                </a:rPr>
                <a:t>n</a:t>
              </a:r>
              <a:endParaRPr lang="en-US" sz="2200" b="1" baseline="-2500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Giải </a:t>
              </a:r>
              <a:r>
                <a:rPr lang="vi-VN" sz="2200" b="1">
                  <a:latin typeface="Arial" pitchFamily="34" charset="0"/>
                  <a:cs typeface="Arial" pitchFamily="34" charset="0"/>
                </a:rPr>
                <a:t>thích vì sao S. B</a:t>
              </a:r>
              <a:r>
                <a:rPr lang="vi-VN" sz="2200" b="1" baseline="-25000">
                  <a:latin typeface="Arial" pitchFamily="34" charset="0"/>
                  <a:cs typeface="Arial" pitchFamily="34" charset="0"/>
                </a:rPr>
                <a:t>1</a:t>
              </a:r>
              <a:r>
                <a:rPr lang="vi-VN" sz="2200" b="1">
                  <a:latin typeface="Arial" pitchFamily="34" charset="0"/>
                  <a:cs typeface="Arial" pitchFamily="34" charset="0"/>
                </a:rPr>
                <a:t>B</a:t>
              </a:r>
              <a:r>
                <a:rPr lang="vi-VN" sz="2200" b="1" baseline="-25000">
                  <a:latin typeface="Arial" pitchFamily="34" charset="0"/>
                  <a:cs typeface="Arial" pitchFamily="34" charset="0"/>
                </a:rPr>
                <a:t>2</a:t>
              </a:r>
              <a:r>
                <a:rPr lang="vi-VN" sz="2200" b="1">
                  <a:latin typeface="Arial" pitchFamily="34" charset="0"/>
                  <a:cs typeface="Arial" pitchFamily="34" charset="0"/>
                </a:rPr>
                <a:t>...B</a:t>
              </a:r>
              <a:r>
                <a:rPr lang="vi-VN" sz="2200" b="1" baseline="-25000">
                  <a:latin typeface="Arial" pitchFamily="34" charset="0"/>
                  <a:cs typeface="Arial" pitchFamily="34" charset="0"/>
                </a:rPr>
                <a:t>n</a:t>
              </a:r>
              <a:r>
                <a:rPr lang="vi-VN" sz="2200" b="1">
                  <a:latin typeface="Arial" pitchFamily="34" charset="0"/>
                  <a:cs typeface="Arial" pitchFamily="34" charset="0"/>
                </a:rPr>
                <a:t> là một hình chóp đều</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Gọi H là tâm của đa giác A</a:t>
              </a:r>
              <a:r>
                <a:rPr lang="vi-VN" sz="2200" b="1" baseline="-25000">
                  <a:latin typeface="Arial" pitchFamily="34" charset="0"/>
                  <a:cs typeface="Arial" pitchFamily="34" charset="0"/>
                </a:rPr>
                <a:t>1</a:t>
              </a:r>
              <a:r>
                <a:rPr lang="vi-VN" sz="2200" b="1">
                  <a:latin typeface="Arial" pitchFamily="34" charset="0"/>
                  <a:cs typeface="Arial" pitchFamily="34" charset="0"/>
                </a:rPr>
                <a:t>A</a:t>
              </a:r>
              <a:r>
                <a:rPr lang="vi-VN" sz="2200" b="1" baseline="-25000">
                  <a:latin typeface="Arial" pitchFamily="34" charset="0"/>
                  <a:cs typeface="Arial" pitchFamily="34" charset="0"/>
                </a:rPr>
                <a:t>2</a:t>
              </a:r>
              <a:r>
                <a:rPr lang="vi-VN" sz="2200" b="1">
                  <a:latin typeface="Arial" pitchFamily="34" charset="0"/>
                  <a:cs typeface="Arial" pitchFamily="34" charset="0"/>
                </a:rPr>
                <a:t>...A</a:t>
              </a:r>
              <a:r>
                <a:rPr lang="vi-VN" sz="2200" b="1" baseline="-25000">
                  <a:latin typeface="Arial" pitchFamily="34" charset="0"/>
                  <a:cs typeface="Arial" pitchFamily="34" charset="0"/>
                </a:rPr>
                <a:t>n</a:t>
              </a:r>
              <a:r>
                <a:rPr lang="vi-VN" sz="2200" b="1">
                  <a:latin typeface="Arial" pitchFamily="34" charset="0"/>
                  <a:cs typeface="Arial" pitchFamily="34" charset="0"/>
                </a:rPr>
                <a:t>. Chứng minh rằng đường thẳng SH đi qua tâm K của đa giác đều B</a:t>
              </a:r>
              <a:r>
                <a:rPr lang="vi-VN" sz="2200" b="1" baseline="-25000">
                  <a:latin typeface="Arial" pitchFamily="34" charset="0"/>
                  <a:cs typeface="Arial" pitchFamily="34" charset="0"/>
                </a:rPr>
                <a:t>1</a:t>
              </a:r>
              <a:r>
                <a:rPr lang="vi-VN" sz="2200" b="1">
                  <a:latin typeface="Arial" pitchFamily="34" charset="0"/>
                  <a:cs typeface="Arial" pitchFamily="34" charset="0"/>
                </a:rPr>
                <a:t>B</a:t>
              </a:r>
              <a:r>
                <a:rPr lang="vi-VN" sz="2200" b="1" baseline="-25000">
                  <a:latin typeface="Arial" pitchFamily="34" charset="0"/>
                  <a:cs typeface="Arial" pitchFamily="34" charset="0"/>
                </a:rPr>
                <a:t>2</a:t>
              </a:r>
              <a:r>
                <a:rPr lang="vi-VN" sz="2200" b="1" smtClean="0">
                  <a:latin typeface="Arial" pitchFamily="34" charset="0"/>
                  <a:cs typeface="Arial" pitchFamily="34" charset="0"/>
                </a:rPr>
                <a:t>...B</a:t>
              </a:r>
              <a:r>
                <a:rPr lang="vi-VN" sz="2200" b="1" baseline="-25000">
                  <a:latin typeface="Arial" pitchFamily="34" charset="0"/>
                  <a:cs typeface="Arial" pitchFamily="34" charset="0"/>
                </a:rPr>
                <a:t>n</a:t>
              </a:r>
              <a:r>
                <a:rPr lang="vi-VN" sz="2200" b="1" smtClean="0">
                  <a:latin typeface="Arial" pitchFamily="34" charset="0"/>
                  <a:cs typeface="Arial" pitchFamily="34" charset="0"/>
                </a:rPr>
                <a:t>, </a:t>
              </a:r>
              <a:r>
                <a:rPr lang="vi-VN" sz="2200" b="1">
                  <a:latin typeface="Arial" pitchFamily="34" charset="0"/>
                  <a:cs typeface="Arial" pitchFamily="34" charset="0"/>
                </a:rPr>
                <a:t>và HK vuông góc với các mặt </a:t>
              </a:r>
              <a:r>
                <a:rPr lang="vi-VN" sz="2200" b="1" smtClean="0">
                  <a:latin typeface="Arial" pitchFamily="34" charset="0"/>
                  <a:cs typeface="Arial" pitchFamily="34" charset="0"/>
                </a:rPr>
                <a:t>phẳng</a:t>
              </a:r>
              <a:r>
                <a:rPr lang="en-US" sz="2200" b="1" smtClean="0">
                  <a:latin typeface="Arial" pitchFamily="34" charset="0"/>
                  <a:cs typeface="Arial" pitchFamily="34" charset="0"/>
                </a:rPr>
                <a:t> </a:t>
              </a:r>
              <a:r>
                <a:rPr lang="vi-VN" sz="2200" b="1" smtClean="0">
                  <a:latin typeface="Arial" pitchFamily="34" charset="0"/>
                  <a:cs typeface="Arial" pitchFamily="34" charset="0"/>
                </a:rPr>
                <a:t>(A</a:t>
              </a:r>
              <a:r>
                <a:rPr lang="vi-VN" sz="2200" b="1" baseline="-25000" smtClean="0">
                  <a:latin typeface="Arial" pitchFamily="34" charset="0"/>
                  <a:cs typeface="Arial" pitchFamily="34" charset="0"/>
                </a:rPr>
                <a:t>1</a:t>
              </a:r>
              <a:r>
                <a:rPr lang="vi-VN" sz="2200" b="1" smtClean="0">
                  <a:latin typeface="Arial" pitchFamily="34" charset="0"/>
                  <a:cs typeface="Arial" pitchFamily="34" charset="0"/>
                </a:rPr>
                <a:t>A</a:t>
              </a:r>
              <a:r>
                <a:rPr lang="vi-VN" sz="2200" b="1" baseline="-25000" smtClean="0">
                  <a:latin typeface="Arial" pitchFamily="34" charset="0"/>
                  <a:cs typeface="Arial" pitchFamily="34" charset="0"/>
                </a:rPr>
                <a:t>2</a:t>
              </a:r>
              <a:r>
                <a:rPr lang="vi-VN" sz="2200" b="1">
                  <a:latin typeface="Arial" pitchFamily="34" charset="0"/>
                  <a:cs typeface="Arial" pitchFamily="34" charset="0"/>
                </a:rPr>
                <a:t>...A</a:t>
              </a:r>
              <a:r>
                <a:rPr lang="vi-VN" sz="2200" b="1" baseline="-25000">
                  <a:latin typeface="Arial" pitchFamily="34" charset="0"/>
                  <a:cs typeface="Arial" pitchFamily="34" charset="0"/>
                </a:rPr>
                <a:t>n</a:t>
              </a:r>
              <a:r>
                <a:rPr lang="vi-VN" sz="2200" b="1" smtClean="0">
                  <a:latin typeface="Arial" pitchFamily="34" charset="0"/>
                  <a:cs typeface="Arial" pitchFamily="34" charset="0"/>
                </a:rPr>
                <a:t>),</a:t>
              </a:r>
              <a:r>
                <a:rPr lang="en-US" sz="2200" b="1" smtClean="0">
                  <a:latin typeface="Arial" pitchFamily="34" charset="0"/>
                  <a:cs typeface="Arial" pitchFamily="34" charset="0"/>
                </a:rPr>
                <a:t> </a:t>
              </a:r>
              <a:r>
                <a:rPr lang="vi-VN" sz="2200" b="1" smtClean="0">
                  <a:latin typeface="Arial" pitchFamily="34" charset="0"/>
                  <a:cs typeface="Arial" pitchFamily="34" charset="0"/>
                </a:rPr>
                <a:t> </a:t>
              </a:r>
              <a:r>
                <a:rPr lang="vi-VN" sz="2200" b="1">
                  <a:latin typeface="Arial" pitchFamily="34" charset="0"/>
                  <a:cs typeface="Arial" pitchFamily="34" charset="0"/>
                </a:rPr>
                <a:t>(B</a:t>
              </a:r>
              <a:r>
                <a:rPr lang="vi-VN" sz="2200" b="1" baseline="-25000">
                  <a:latin typeface="Arial" pitchFamily="34" charset="0"/>
                  <a:cs typeface="Arial" pitchFamily="34" charset="0"/>
                </a:rPr>
                <a:t>1</a:t>
              </a:r>
              <a:r>
                <a:rPr lang="vi-VN" sz="2200" b="1">
                  <a:latin typeface="Arial" pitchFamily="34" charset="0"/>
                  <a:cs typeface="Arial" pitchFamily="34" charset="0"/>
                </a:rPr>
                <a:t>B</a:t>
              </a:r>
              <a:r>
                <a:rPr lang="vi-VN" sz="2200" b="1" baseline="-25000">
                  <a:latin typeface="Arial" pitchFamily="34" charset="0"/>
                  <a:cs typeface="Arial" pitchFamily="34" charset="0"/>
                </a:rPr>
                <a:t>2</a:t>
              </a:r>
              <a:r>
                <a:rPr lang="vi-VN" sz="2200" b="1">
                  <a:latin typeface="Arial" pitchFamily="34" charset="0"/>
                  <a:cs typeface="Arial" pitchFamily="34" charset="0"/>
                </a:rPr>
                <a:t>...B</a:t>
              </a:r>
              <a:r>
                <a:rPr lang="vi-VN" sz="2200" b="1" baseline="-25000">
                  <a:latin typeface="Arial" pitchFamily="34" charset="0"/>
                  <a:cs typeface="Arial" pitchFamily="34" charset="0"/>
                </a:rPr>
                <a:t>n</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675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025" y="714375"/>
              <a:ext cx="17587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7161212" y="3086100"/>
            <a:ext cx="2428875" cy="3680727"/>
            <a:chOff x="7085012" y="3086100"/>
            <a:chExt cx="2428875" cy="3680727"/>
          </a:xfrm>
        </p:grpSpPr>
        <p:pic>
          <p:nvPicPr>
            <p:cNvPr id="675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5012" y="3086100"/>
              <a:ext cx="2428875"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7651749" y="6428273"/>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7.69</a:t>
              </a:r>
              <a:endParaRPr lang="en-US" sz="1600" b="1">
                <a:solidFill>
                  <a:schemeClr val="accent6">
                    <a:lumMod val="75000"/>
                  </a:schemeClr>
                </a:solidFill>
                <a:latin typeface="Arial" pitchFamily="34" charset="0"/>
                <a:cs typeface="Arial" pitchFamily="34" charset="0"/>
              </a:endParaRPr>
            </a:p>
          </p:txBody>
        </p:sp>
      </p:grpSp>
      <p:grpSp>
        <p:nvGrpSpPr>
          <p:cNvPr id="4" name="Group 3"/>
          <p:cNvGrpSpPr/>
          <p:nvPr/>
        </p:nvGrpSpPr>
        <p:grpSpPr>
          <a:xfrm>
            <a:off x="9599612" y="4037498"/>
            <a:ext cx="2314575" cy="2729329"/>
            <a:chOff x="9599612" y="4037498"/>
            <a:chExt cx="2314575" cy="2729329"/>
          </a:xfrm>
        </p:grpSpPr>
        <p:pic>
          <p:nvPicPr>
            <p:cNvPr id="6758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9612" y="4037498"/>
              <a:ext cx="23145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0209212" y="6428273"/>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7.70</a:t>
              </a:r>
              <a:endParaRPr lang="en-US" sz="1600" b="1">
                <a:solidFill>
                  <a:schemeClr val="accent6">
                    <a:lumMod val="75000"/>
                  </a:schemeClr>
                </a:solidFill>
                <a:latin typeface="Arial" pitchFamily="34" charset="0"/>
                <a:cs typeface="Arial" pitchFamily="34" charset="0"/>
              </a:endParaRPr>
            </a:p>
          </p:txBody>
        </p:sp>
      </p:grpSp>
      <p:sp>
        <p:nvSpPr>
          <p:cNvPr id="23" name="TextBox 22"/>
          <p:cNvSpPr txBox="1"/>
          <p:nvPr/>
        </p:nvSpPr>
        <p:spPr>
          <a:xfrm>
            <a:off x="447212" y="3429000"/>
            <a:ext cx="6485399" cy="1785104"/>
          </a:xfrm>
          <a:prstGeom prst="rect">
            <a:avLst/>
          </a:prstGeom>
          <a:noFill/>
        </p:spPr>
        <p:txBody>
          <a:bodyPr wrap="square" rtlCol="0">
            <a:spAutoFit/>
          </a:bodyPr>
          <a:lstStyle/>
          <a:p>
            <a:pPr algn="just"/>
            <a:r>
              <a:rPr lang="vi-VN" sz="2200" b="1">
                <a:latin typeface="Arial" pitchFamily="34" charset="0"/>
                <a:cs typeface="Arial" pitchFamily="34" charset="0"/>
              </a:rPr>
              <a:t>a) Vì mặt phẳng không đi qua S và song song với mặt phẳng đáy, cắt các cạnh SA</a:t>
            </a:r>
            <a:r>
              <a:rPr lang="vi-VN" sz="2200" b="1" baseline="-25000">
                <a:latin typeface="Arial" pitchFamily="34" charset="0"/>
                <a:cs typeface="Arial" pitchFamily="34" charset="0"/>
              </a:rPr>
              <a:t>1</a:t>
            </a:r>
            <a:r>
              <a:rPr lang="vi-VN" sz="2200" b="1">
                <a:latin typeface="Arial" pitchFamily="34" charset="0"/>
                <a:cs typeface="Arial" pitchFamily="34" charset="0"/>
              </a:rPr>
              <a:t>, SA</a:t>
            </a:r>
            <a:r>
              <a:rPr lang="vi-VN" sz="2200" b="1" baseline="-25000">
                <a:latin typeface="Arial" pitchFamily="34" charset="0"/>
                <a:cs typeface="Arial" pitchFamily="34" charset="0"/>
              </a:rPr>
              <a:t>2</a:t>
            </a:r>
            <a:r>
              <a:rPr lang="vi-VN" sz="2200" b="1">
                <a:latin typeface="Arial" pitchFamily="34" charset="0"/>
                <a:cs typeface="Arial" pitchFamily="34" charset="0"/>
              </a:rPr>
              <a:t>,.... SAn, tương ứng tại B</a:t>
            </a:r>
            <a:r>
              <a:rPr lang="vi-VN" sz="2200" b="1" baseline="-25000">
                <a:latin typeface="Arial" pitchFamily="34" charset="0"/>
                <a:cs typeface="Arial" pitchFamily="34" charset="0"/>
              </a:rPr>
              <a:t>1</a:t>
            </a:r>
            <a:r>
              <a:rPr lang="vi-VN" sz="2200" b="1">
                <a:latin typeface="Arial" pitchFamily="34" charset="0"/>
                <a:cs typeface="Arial" pitchFamily="34" charset="0"/>
              </a:rPr>
              <a:t>, B</a:t>
            </a:r>
            <a:r>
              <a:rPr lang="vi-VN" sz="2200" b="1" baseline="-25000">
                <a:latin typeface="Arial" pitchFamily="34" charset="0"/>
                <a:cs typeface="Arial" pitchFamily="34" charset="0"/>
              </a:rPr>
              <a:t>2</a:t>
            </a:r>
            <a:r>
              <a:rPr lang="vi-VN" sz="2200" b="1">
                <a:latin typeface="Arial" pitchFamily="34" charset="0"/>
                <a:cs typeface="Arial" pitchFamily="34" charset="0"/>
              </a:rPr>
              <a:t>,..., </a:t>
            </a:r>
            <a:r>
              <a:rPr lang="vi-VN" sz="2200" b="1" smtClean="0">
                <a:latin typeface="Arial" pitchFamily="34" charset="0"/>
                <a:cs typeface="Arial" pitchFamily="34" charset="0"/>
              </a:rPr>
              <a:t>Bằng nhau</a:t>
            </a:r>
            <a:r>
              <a:rPr lang="en-US" sz="2200" b="1" smtClean="0">
                <a:latin typeface="Arial" pitchFamily="34" charset="0"/>
                <a:cs typeface="Arial" pitchFamily="34" charset="0"/>
              </a:rPr>
              <a:t> </a:t>
            </a:r>
            <a:r>
              <a:rPr lang="vi-VN" sz="2200" b="1" smtClean="0">
                <a:latin typeface="Arial" pitchFamily="34" charset="0"/>
                <a:cs typeface="Arial" pitchFamily="34" charset="0"/>
              </a:rPr>
              <a:t>nên </a:t>
            </a:r>
            <a:r>
              <a:rPr lang="vi-VN" sz="2200" b="1">
                <a:latin typeface="Arial" pitchFamily="34" charset="0"/>
                <a:cs typeface="Arial" pitchFamily="34" charset="0"/>
              </a:rPr>
              <a:t>theo định lý Talet trong từng tam giác SA</a:t>
            </a:r>
            <a:r>
              <a:rPr lang="vi-VN" sz="2200" b="1" baseline="-25000">
                <a:latin typeface="Arial" pitchFamily="34" charset="0"/>
                <a:cs typeface="Arial" pitchFamily="34" charset="0"/>
              </a:rPr>
              <a:t>1</a:t>
            </a:r>
            <a:r>
              <a:rPr lang="vi-VN" sz="2200" b="1">
                <a:latin typeface="Arial" pitchFamily="34" charset="0"/>
                <a:cs typeface="Arial" pitchFamily="34" charset="0"/>
              </a:rPr>
              <a:t>A</a:t>
            </a:r>
            <a:r>
              <a:rPr lang="vi-VN" sz="2200" b="1" baseline="-25000">
                <a:latin typeface="Arial" pitchFamily="34" charset="0"/>
                <a:cs typeface="Arial" pitchFamily="34" charset="0"/>
              </a:rPr>
              <a:t>2</a:t>
            </a:r>
            <a:r>
              <a:rPr lang="vi-VN" sz="2200" b="1">
                <a:latin typeface="Arial" pitchFamily="34" charset="0"/>
                <a:cs typeface="Arial" pitchFamily="34" charset="0"/>
              </a:rPr>
              <a:t>, …, SA</a:t>
            </a:r>
            <a:r>
              <a:rPr lang="vi-VN" sz="2200" b="1" baseline="-25000">
                <a:latin typeface="Arial" pitchFamily="34" charset="0"/>
                <a:cs typeface="Arial" pitchFamily="34" charset="0"/>
              </a:rPr>
              <a:t>n-1</a:t>
            </a:r>
            <a:r>
              <a:rPr lang="vi-VN" sz="2200" b="1">
                <a:latin typeface="Arial" pitchFamily="34" charset="0"/>
                <a:cs typeface="Arial" pitchFamily="34" charset="0"/>
              </a:rPr>
              <a:t>A</a:t>
            </a:r>
            <a:r>
              <a:rPr lang="vi-VN" sz="2200" b="1" baseline="-25000">
                <a:latin typeface="Arial" pitchFamily="34" charset="0"/>
                <a:cs typeface="Arial" pitchFamily="34" charset="0"/>
              </a:rPr>
              <a:t>n</a:t>
            </a:r>
            <a:r>
              <a:rPr lang="vi-VN" sz="2200" b="1">
                <a:latin typeface="Arial" pitchFamily="34" charset="0"/>
                <a:cs typeface="Arial" pitchFamily="34" charset="0"/>
              </a:rPr>
              <a:t> </a:t>
            </a:r>
            <a:r>
              <a:rPr lang="vi-VN" sz="2200" b="1" smtClean="0">
                <a:latin typeface="Arial" pitchFamily="34" charset="0"/>
                <a:cs typeface="Arial" pitchFamily="34" charset="0"/>
              </a:rPr>
              <a:t>thì</a:t>
            </a:r>
            <a:endParaRPr lang="vi-VN" sz="2200" b="1">
              <a:latin typeface="Arial" pitchFamily="34" charset="0"/>
              <a:cs typeface="Arial"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805313243"/>
              </p:ext>
            </p:extLst>
          </p:nvPr>
        </p:nvGraphicFramePr>
        <p:xfrm>
          <a:off x="2817812" y="4875213"/>
          <a:ext cx="3529012" cy="915987"/>
        </p:xfrm>
        <a:graphic>
          <a:graphicData uri="http://schemas.openxmlformats.org/presentationml/2006/ole">
            <mc:AlternateContent xmlns:mc="http://schemas.openxmlformats.org/markup-compatibility/2006">
              <mc:Choice xmlns:v="urn:schemas-microsoft-com:vml" Requires="v">
                <p:oleObj spid="_x0000_s67612" name="Equation" r:id="rId8" imgW="1815840" imgH="469800" progId="Equation.DSMT4">
                  <p:embed/>
                </p:oleObj>
              </mc:Choice>
              <mc:Fallback>
                <p:oleObj name="Equation" r:id="rId8" imgW="1815840" imgH="469800" progId="Equation.DSMT4">
                  <p:embed/>
                  <p:pic>
                    <p:nvPicPr>
                      <p:cNvPr id="0" name="Object 31"/>
                      <p:cNvPicPr>
                        <a:picLocks noChangeAspect="1" noChangeArrowheads="1"/>
                      </p:cNvPicPr>
                      <p:nvPr/>
                    </p:nvPicPr>
                    <p:blipFill>
                      <a:blip r:embed="rId9"/>
                      <a:srcRect/>
                      <a:stretch>
                        <a:fillRect/>
                      </a:stretch>
                    </p:blipFill>
                    <p:spPr bwMode="auto">
                      <a:xfrm>
                        <a:off x="2817812" y="4875213"/>
                        <a:ext cx="35290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379412" y="5791200"/>
            <a:ext cx="6485399" cy="769441"/>
          </a:xfrm>
          <a:prstGeom prst="rect">
            <a:avLst/>
          </a:prstGeom>
          <a:noFill/>
        </p:spPr>
        <p:txBody>
          <a:bodyPr wrap="square" rtlCol="0">
            <a:spAutoFit/>
          </a:bodyPr>
          <a:lstStyle/>
          <a:p>
            <a:pPr algn="just"/>
            <a:r>
              <a:rPr lang="vi-VN" sz="2200" b="1">
                <a:latin typeface="Arial" pitchFamily="34" charset="0"/>
                <a:cs typeface="Arial" pitchFamily="34" charset="0"/>
              </a:rPr>
              <a:t>mà S.A</a:t>
            </a:r>
            <a:r>
              <a:rPr lang="vi-VN" sz="2200" b="1" baseline="-25000">
                <a:latin typeface="Arial" pitchFamily="34" charset="0"/>
                <a:cs typeface="Arial" pitchFamily="34" charset="0"/>
              </a:rPr>
              <a:t>1</a:t>
            </a:r>
            <a:r>
              <a:rPr lang="vi-VN" sz="2200" b="1">
                <a:latin typeface="Arial" pitchFamily="34" charset="0"/>
                <a:cs typeface="Arial" pitchFamily="34" charset="0"/>
              </a:rPr>
              <a:t>A</a:t>
            </a:r>
            <a:r>
              <a:rPr lang="vi-VN" sz="2200" b="1" baseline="-25000">
                <a:latin typeface="Arial" pitchFamily="34" charset="0"/>
                <a:cs typeface="Arial" pitchFamily="34" charset="0"/>
              </a:rPr>
              <a:t>2</a:t>
            </a:r>
            <a:r>
              <a:rPr lang="vi-VN" sz="2200" b="1">
                <a:latin typeface="Arial" pitchFamily="34" charset="0"/>
                <a:cs typeface="Arial" pitchFamily="34" charset="0"/>
              </a:rPr>
              <a:t>...A</a:t>
            </a:r>
            <a:r>
              <a:rPr lang="vi-VN" sz="2200" b="1" baseline="-25000">
                <a:latin typeface="Arial" pitchFamily="34" charset="0"/>
                <a:cs typeface="Arial" pitchFamily="34" charset="0"/>
              </a:rPr>
              <a:t>n</a:t>
            </a:r>
            <a:r>
              <a:rPr lang="vi-VN" sz="2200" b="1">
                <a:latin typeface="Arial" pitchFamily="34" charset="0"/>
                <a:cs typeface="Arial" pitchFamily="34" charset="0"/>
              </a:rPr>
              <a:t>  là hình chóp đều nên S.B</a:t>
            </a:r>
            <a:r>
              <a:rPr lang="vi-VN" sz="2200" b="1" baseline="-25000">
                <a:latin typeface="Arial" pitchFamily="34" charset="0"/>
                <a:cs typeface="Arial" pitchFamily="34" charset="0"/>
              </a:rPr>
              <a:t>1</a:t>
            </a:r>
            <a:r>
              <a:rPr lang="vi-VN" sz="2200" b="1">
                <a:latin typeface="Arial" pitchFamily="34" charset="0"/>
                <a:cs typeface="Arial" pitchFamily="34" charset="0"/>
              </a:rPr>
              <a:t>B</a:t>
            </a:r>
            <a:r>
              <a:rPr lang="vi-VN" sz="2200" b="1" baseline="-25000">
                <a:latin typeface="Arial" pitchFamily="34" charset="0"/>
                <a:cs typeface="Arial" pitchFamily="34" charset="0"/>
              </a:rPr>
              <a:t>2</a:t>
            </a:r>
            <a:r>
              <a:rPr lang="vi-VN" sz="2200" b="1">
                <a:latin typeface="Arial" pitchFamily="34" charset="0"/>
                <a:cs typeface="Arial" pitchFamily="34" charset="0"/>
              </a:rPr>
              <a:t>...B</a:t>
            </a:r>
            <a:r>
              <a:rPr lang="vi-VN" sz="2200" b="1" baseline="-25000">
                <a:latin typeface="Arial" pitchFamily="34" charset="0"/>
                <a:cs typeface="Arial" pitchFamily="34" charset="0"/>
              </a:rPr>
              <a:t>n</a:t>
            </a:r>
            <a:r>
              <a:rPr lang="vi-VN" sz="2200" b="1">
                <a:latin typeface="Arial" pitchFamily="34" charset="0"/>
                <a:cs typeface="Arial" pitchFamily="34" charset="0"/>
              </a:rPr>
              <a:t> cũng là một hình chóp đều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42221756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p:cNvSpPr>
            <a:spLocks noChangeArrowheads="1"/>
          </p:cNvSpPr>
          <p:nvPr/>
        </p:nvSpPr>
        <p:spPr bwMode="gray">
          <a:xfrm>
            <a:off x="447213" y="95249"/>
            <a:ext cx="6104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6. HÌNH CHÓP ĐỀU VÀ HÌNH CHÓP CỤT ĐỀU</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9187179" y="1187619"/>
            <a:ext cx="2546033" cy="2848391"/>
            <a:chOff x="9596754" y="3918436"/>
            <a:chExt cx="2546033" cy="2848391"/>
          </a:xfrm>
        </p:grpSpPr>
        <p:pic>
          <p:nvPicPr>
            <p:cNvPr id="67588"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596754" y="3918436"/>
              <a:ext cx="2546033"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0209212" y="6428273"/>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7.70</a:t>
              </a:r>
              <a:endParaRPr lang="en-US" sz="1600" b="1">
                <a:solidFill>
                  <a:schemeClr val="accent6">
                    <a:lumMod val="75000"/>
                  </a:schemeClr>
                </a:solidFill>
                <a:latin typeface="Arial" pitchFamily="34" charset="0"/>
                <a:cs typeface="Arial" pitchFamily="34" charset="0"/>
              </a:endParaRPr>
            </a:p>
          </p:txBody>
        </p:sp>
      </p:grpSp>
      <p:pic>
        <p:nvPicPr>
          <p:cNvPr id="686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0" y="685800"/>
            <a:ext cx="8684102" cy="370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84212" y="4648200"/>
            <a:ext cx="9763125" cy="430887"/>
          </a:xfrm>
          <a:prstGeom prst="rect">
            <a:avLst/>
          </a:prstGeom>
          <a:solidFill>
            <a:schemeClr val="accent5">
              <a:lumMod val="20000"/>
              <a:lumOff val="80000"/>
            </a:schemeClr>
          </a:solidFill>
        </p:spPr>
        <p:txBody>
          <a:bodyPr wrap="square" rtlCol="0">
            <a:spAutoFit/>
          </a:bodyPr>
          <a:lstStyle/>
          <a:p>
            <a:pPr marL="342900" indent="-342900" algn="just">
              <a:buFont typeface="Wingdings" pitchFamily="2" charset="2"/>
              <a:buChar char="v"/>
            </a:pPr>
            <a:r>
              <a:rPr lang="en-US" sz="2000" b="1" smtClean="0">
                <a:solidFill>
                  <a:schemeClr val="accent6">
                    <a:lumMod val="75000"/>
                  </a:schemeClr>
                </a:solidFill>
                <a:latin typeface="Arial" pitchFamily="34" charset="0"/>
                <a:cs typeface="Arial" pitchFamily="34" charset="0"/>
              </a:rPr>
              <a:t>CÂU HỎI </a:t>
            </a:r>
            <a:r>
              <a:rPr lang="en-US" sz="2200" b="1" smtClean="0">
                <a:solidFill>
                  <a:schemeClr val="accent6">
                    <a:lumMod val="75000"/>
                  </a:schemeClr>
                </a:solidFill>
                <a:latin typeface="Arial" pitchFamily="34" charset="0"/>
                <a:cs typeface="Arial" pitchFamily="34" charset="0"/>
              </a:rPr>
              <a:t>: </a:t>
            </a:r>
            <a:r>
              <a:rPr lang="vi-VN" sz="2200" b="1">
                <a:latin typeface="Arial" pitchFamily="34" charset="0"/>
                <a:cs typeface="Arial" pitchFamily="34" charset="0"/>
              </a:rPr>
              <a:t>Hình chóp cụt đều có các cạnh bên bằng nhau hay không</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25" name="TextBox 24"/>
          <p:cNvSpPr txBox="1"/>
          <p:nvPr/>
        </p:nvSpPr>
        <p:spPr>
          <a:xfrm>
            <a:off x="835024" y="5555159"/>
            <a:ext cx="10668000" cy="769441"/>
          </a:xfrm>
          <a:prstGeom prst="rect">
            <a:avLst/>
          </a:prstGeom>
          <a:noFill/>
        </p:spPr>
        <p:txBody>
          <a:bodyPr wrap="square" rtlCol="0">
            <a:spAutoFit/>
          </a:bodyPr>
          <a:lstStyle/>
          <a:p>
            <a:pPr algn="just"/>
            <a:r>
              <a:rPr lang="vi-VN" sz="2200" b="1">
                <a:latin typeface="Arial" pitchFamily="34" charset="0"/>
                <a:cs typeface="Arial" pitchFamily="34" charset="0"/>
              </a:rPr>
              <a:t>Hình chóp cụt đều có các cạnh bên bằng nhau vì theo hoạt động 13 có </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smtClean="0">
                <a:latin typeface="Arial" pitchFamily="34" charset="0"/>
                <a:cs typeface="Arial" pitchFamily="34" charset="0"/>
              </a:rPr>
              <a:t>SB</a:t>
            </a:r>
            <a:r>
              <a:rPr lang="vi-VN" sz="2200" b="1" baseline="-25000" smtClean="0">
                <a:latin typeface="Arial" pitchFamily="34" charset="0"/>
                <a:cs typeface="Arial" pitchFamily="34" charset="0"/>
              </a:rPr>
              <a:t>1</a:t>
            </a:r>
            <a:r>
              <a:rPr lang="vi-VN" sz="2200" b="1" smtClean="0">
                <a:latin typeface="Arial" pitchFamily="34" charset="0"/>
                <a:cs typeface="Arial" pitchFamily="34" charset="0"/>
              </a:rPr>
              <a:t> </a:t>
            </a:r>
            <a:r>
              <a:rPr lang="vi-VN" sz="2200" b="1">
                <a:latin typeface="Arial" pitchFamily="34" charset="0"/>
                <a:cs typeface="Arial" pitchFamily="34" charset="0"/>
              </a:rPr>
              <a:t>= SB</a:t>
            </a:r>
            <a:r>
              <a:rPr lang="vi-VN" sz="2200" b="1" baseline="-25000">
                <a:latin typeface="Arial" pitchFamily="34" charset="0"/>
                <a:cs typeface="Arial" pitchFamily="34" charset="0"/>
              </a:rPr>
              <a:t>2</a:t>
            </a:r>
            <a:r>
              <a:rPr lang="vi-VN" sz="2200" b="1">
                <a:latin typeface="Arial" pitchFamily="34" charset="0"/>
                <a:cs typeface="Arial" pitchFamily="34" charset="0"/>
              </a:rPr>
              <a:t> = … = SB</a:t>
            </a:r>
            <a:r>
              <a:rPr lang="vi-VN" sz="2200" b="1" baseline="-25000">
                <a:latin typeface="Arial" pitchFamily="34" charset="0"/>
                <a:cs typeface="Arial" pitchFamily="34" charset="0"/>
              </a:rPr>
              <a:t>n</a:t>
            </a:r>
            <a:r>
              <a:rPr lang="vi-VN" sz="2200" b="1">
                <a:latin typeface="Arial" pitchFamily="34" charset="0"/>
                <a:cs typeface="Arial" pitchFamily="34" charset="0"/>
              </a:rPr>
              <a:t> , SA</a:t>
            </a:r>
            <a:r>
              <a:rPr lang="vi-VN" sz="2200" b="1" baseline="-25000">
                <a:latin typeface="Arial" pitchFamily="34" charset="0"/>
                <a:cs typeface="Arial" pitchFamily="34" charset="0"/>
              </a:rPr>
              <a:t>1</a:t>
            </a:r>
            <a:r>
              <a:rPr lang="vi-VN" sz="2200" b="1">
                <a:latin typeface="Arial" pitchFamily="34" charset="0"/>
                <a:cs typeface="Arial" pitchFamily="34" charset="0"/>
              </a:rPr>
              <a:t>= SA</a:t>
            </a:r>
            <a:r>
              <a:rPr lang="vi-VN" sz="2200" b="1" baseline="-25000">
                <a:latin typeface="Arial" pitchFamily="34" charset="0"/>
                <a:cs typeface="Arial" pitchFamily="34" charset="0"/>
              </a:rPr>
              <a:t>2</a:t>
            </a:r>
            <a:r>
              <a:rPr lang="vi-VN" sz="2200" b="1">
                <a:latin typeface="Arial" pitchFamily="34" charset="0"/>
                <a:cs typeface="Arial" pitchFamily="34" charset="0"/>
              </a:rPr>
              <a:t>=.... = SA</a:t>
            </a:r>
            <a:r>
              <a:rPr lang="vi-VN" sz="2200" b="1" baseline="-25000">
                <a:latin typeface="Arial" pitchFamily="34" charset="0"/>
                <a:cs typeface="Arial" pitchFamily="34" charset="0"/>
              </a:rPr>
              <a:t>n</a:t>
            </a:r>
            <a:r>
              <a:rPr lang="vi-VN" sz="2200" b="1">
                <a:latin typeface="Arial" pitchFamily="34" charset="0"/>
                <a:cs typeface="Arial" pitchFamily="34" charset="0"/>
              </a:rPr>
              <a:t>  nên B</a:t>
            </a:r>
            <a:r>
              <a:rPr lang="vi-VN" sz="2200" b="1" baseline="-25000">
                <a:latin typeface="Arial" pitchFamily="34" charset="0"/>
                <a:cs typeface="Arial" pitchFamily="34" charset="0"/>
              </a:rPr>
              <a:t>1</a:t>
            </a:r>
            <a:r>
              <a:rPr lang="vi-VN" sz="2200" b="1">
                <a:latin typeface="Arial" pitchFamily="34" charset="0"/>
                <a:cs typeface="Arial" pitchFamily="34" charset="0"/>
              </a:rPr>
              <a:t>A</a:t>
            </a:r>
            <a:r>
              <a:rPr lang="vi-VN" sz="2200" b="1" baseline="-25000">
                <a:latin typeface="Arial" pitchFamily="34" charset="0"/>
                <a:cs typeface="Arial" pitchFamily="34" charset="0"/>
              </a:rPr>
              <a:t>1</a:t>
            </a:r>
            <a:r>
              <a:rPr lang="vi-VN" sz="2200" b="1">
                <a:latin typeface="Arial" pitchFamily="34" charset="0"/>
                <a:cs typeface="Arial" pitchFamily="34" charset="0"/>
              </a:rPr>
              <a:t>=…= B</a:t>
            </a:r>
            <a:r>
              <a:rPr lang="vi-VN" sz="2200" b="1" baseline="-25000">
                <a:latin typeface="Arial" pitchFamily="34" charset="0"/>
                <a:cs typeface="Arial" pitchFamily="34" charset="0"/>
              </a:rPr>
              <a:t>n</a:t>
            </a:r>
            <a:r>
              <a:rPr lang="vi-VN" sz="2200" b="1">
                <a:latin typeface="Arial" pitchFamily="34" charset="0"/>
                <a:cs typeface="Arial" pitchFamily="34" charset="0"/>
              </a:rPr>
              <a:t>A</a:t>
            </a:r>
            <a:r>
              <a:rPr lang="vi-VN" sz="2200" b="1" baseline="-25000">
                <a:latin typeface="Arial" pitchFamily="34" charset="0"/>
                <a:cs typeface="Arial" pitchFamily="34" charset="0"/>
              </a:rPr>
              <a:t>n</a:t>
            </a:r>
          </a:p>
        </p:txBody>
      </p:sp>
      <p:pic>
        <p:nvPicPr>
          <p:cNvPr id="26"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7961" y="515901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6719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wipe(left)">
                                      <p:cBhvr>
                                        <p:cTn id="7" dur="500"/>
                                        <p:tgtEl>
                                          <p:spTgt spid="686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6786" y="2286000"/>
            <a:ext cx="1268614"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57373" y="2687888"/>
            <a:ext cx="8175439" cy="430887"/>
          </a:xfrm>
          <a:prstGeom prst="rect">
            <a:avLst/>
          </a:prstGeom>
          <a:noFill/>
        </p:spPr>
        <p:txBody>
          <a:bodyPr wrap="square" rtlCol="0">
            <a:spAutoFit/>
          </a:bodyPr>
          <a:lstStyle/>
          <a:p>
            <a:pPr marL="342900" indent="-342900" algn="just">
              <a:buFont typeface="Wingdings" pitchFamily="2" charset="2"/>
              <a:buChar char="v"/>
            </a:pPr>
            <a:r>
              <a:rPr lang="en-US" sz="2200" b="1" smtClean="0">
                <a:latin typeface="Arial" pitchFamily="34" charset="0"/>
                <a:cs typeface="Arial" pitchFamily="34" charset="0"/>
              </a:rPr>
              <a:t>Gọi H, H’ tương ứng là tâm của các tam giác ABC, A’B’C’</a:t>
            </a:r>
            <a:endParaRPr lang="en-US" sz="2200" b="1">
              <a:latin typeface="Arial" pitchFamily="34" charset="0"/>
              <a:cs typeface="Arial" pitchFamily="34" charset="0"/>
            </a:endParaRPr>
          </a:p>
        </p:txBody>
      </p:sp>
      <p:sp>
        <p:nvSpPr>
          <p:cNvPr id="29" name="AutoShape 4"/>
          <p:cNvSpPr>
            <a:spLocks noChangeArrowheads="1"/>
          </p:cNvSpPr>
          <p:nvPr/>
        </p:nvSpPr>
        <p:spPr bwMode="gray">
          <a:xfrm>
            <a:off x="447213" y="95249"/>
            <a:ext cx="6104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6. HÌNH CHÓP ĐỀU VÀ HÌNH CHÓP CỤT ĐỀU</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8532812" y="2362200"/>
            <a:ext cx="3200400" cy="2838450"/>
            <a:chOff x="8532812" y="2488956"/>
            <a:chExt cx="3200400" cy="2838450"/>
          </a:xfrm>
        </p:grpSpPr>
        <p:pic>
          <p:nvPicPr>
            <p:cNvPr id="6963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2812" y="2488956"/>
              <a:ext cx="32004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0112374" y="487680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7.71</a:t>
              </a:r>
              <a:endParaRPr lang="en-US" sz="1600" b="1">
                <a:solidFill>
                  <a:schemeClr val="accent6">
                    <a:lumMod val="75000"/>
                  </a:schemeClr>
                </a:solidFill>
                <a:latin typeface="Arial" pitchFamily="34" charset="0"/>
                <a:cs typeface="Arial" pitchFamily="34" charset="0"/>
              </a:endParaRPr>
            </a:p>
          </p:txBody>
        </p:sp>
      </p:grpSp>
      <p:sp>
        <p:nvSpPr>
          <p:cNvPr id="20" name="TextBox 19"/>
          <p:cNvSpPr txBox="1"/>
          <p:nvPr/>
        </p:nvSpPr>
        <p:spPr>
          <a:xfrm>
            <a:off x="689066" y="3118775"/>
            <a:ext cx="8175439" cy="430887"/>
          </a:xfrm>
          <a:prstGeom prst="rect">
            <a:avLst/>
          </a:prstGeom>
          <a:noFill/>
        </p:spPr>
        <p:txBody>
          <a:bodyPr wrap="square" rtlCol="0">
            <a:spAutoFit/>
          </a:bodyPr>
          <a:lstStyle/>
          <a:p>
            <a:pPr algn="just"/>
            <a:r>
              <a:rPr lang="en-US" sz="2200" b="1" smtClean="0">
                <a:latin typeface="Arial" pitchFamily="34" charset="0"/>
                <a:cs typeface="Arial" pitchFamily="34" charset="0"/>
              </a:rPr>
              <a:t>Khi đó, HH’ vuông góc với 2 đáy của hình chóp cụt </a:t>
            </a:r>
            <a:endParaRPr lang="en-US" sz="22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689066" y="3551448"/>
                <a:ext cx="8175439" cy="558807"/>
              </a:xfrm>
              <a:prstGeom prst="rect">
                <a:avLst/>
              </a:prstGeom>
              <a:noFill/>
            </p:spPr>
            <p:txBody>
              <a:bodyPr wrap="square" rtlCol="0">
                <a:spAutoFit/>
              </a:bodyPr>
              <a:lstStyle/>
              <a:p>
                <a:pPr algn="just"/>
                <a:r>
                  <a:rPr lang="en-US" sz="2200" b="1" smtClean="0">
                    <a:latin typeface="Arial" pitchFamily="34" charset="0"/>
                    <a:cs typeface="Arial" pitchFamily="34" charset="0"/>
                  </a:rPr>
                  <a:t>Trong tam giác đều ABC, ta có : </a:t>
                </a:r>
                <a14:m>
                  <m:oMath xmlns:m="http://schemas.openxmlformats.org/officeDocument/2006/math">
                    <m:r>
                      <a:rPr lang="en-US" sz="2200" b="1" i="1" smtClean="0">
                        <a:latin typeface="Cambria Math"/>
                        <a:cs typeface="Arial" pitchFamily="34" charset="0"/>
                      </a:rPr>
                      <m:t>𝑯𝑨</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𝒂</m:t>
                        </m:r>
                      </m:num>
                      <m:den>
                        <m:rad>
                          <m:radPr>
                            <m:degHide m:val="on"/>
                            <m:ctrlPr>
                              <a:rPr lang="en-US" sz="2200" b="1" i="1" smtClean="0">
                                <a:latin typeface="Cambria Math"/>
                                <a:cs typeface="Arial" pitchFamily="34" charset="0"/>
                              </a:rPr>
                            </m:ctrlPr>
                          </m:radPr>
                          <m:deg/>
                          <m:e>
                            <m:r>
                              <a:rPr lang="en-US" sz="2200" b="1" i="1" smtClean="0">
                                <a:latin typeface="Cambria Math"/>
                                <a:cs typeface="Arial" pitchFamily="34" charset="0"/>
                              </a:rPr>
                              <m:t>𝟑</m:t>
                            </m:r>
                          </m:e>
                        </m:rad>
                      </m:den>
                    </m:f>
                  </m:oMath>
                </a14:m>
                <a:endParaRPr lang="en-US" sz="22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89066" y="3551448"/>
                <a:ext cx="8175439" cy="558807"/>
              </a:xfrm>
              <a:prstGeom prst="rect">
                <a:avLst/>
              </a:prstGeom>
              <a:blipFill rotWithShape="1">
                <a:blip r:embed="rId9"/>
                <a:stretch>
                  <a:fillRect l="-895" b="-54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89067" y="4114800"/>
                <a:ext cx="6929346" cy="564578"/>
              </a:xfrm>
              <a:prstGeom prst="rect">
                <a:avLst/>
              </a:prstGeom>
              <a:noFill/>
            </p:spPr>
            <p:txBody>
              <a:bodyPr wrap="square" rtlCol="0">
                <a:spAutoFit/>
              </a:bodyPr>
              <a:lstStyle/>
              <a:p>
                <a:pPr algn="just"/>
                <a:r>
                  <a:rPr lang="en-US" sz="2200" b="1" smtClean="0">
                    <a:latin typeface="Arial" pitchFamily="34" charset="0"/>
                    <a:cs typeface="Arial" pitchFamily="34" charset="0"/>
                  </a:rPr>
                  <a:t>Trong tam giác đều A’B’C’, ta có : </a:t>
                </a:r>
                <a14:m>
                  <m:oMath xmlns:m="http://schemas.openxmlformats.org/officeDocument/2006/math">
                    <m:r>
                      <a:rPr lang="en-US" sz="2200" b="1" i="1" smtClean="0">
                        <a:latin typeface="Cambria Math"/>
                        <a:cs typeface="Arial" pitchFamily="34" charset="0"/>
                      </a:rPr>
                      <m:t>𝑯</m:t>
                    </m:r>
                    <m:r>
                      <a:rPr lang="en-US" sz="2200" b="1" i="1" smtClean="0">
                        <a:latin typeface="Cambria Math"/>
                        <a:cs typeface="Arial" pitchFamily="34" charset="0"/>
                      </a:rPr>
                      <m:t>′</m:t>
                    </m:r>
                    <m:r>
                      <a:rPr lang="en-US" sz="2200" b="1" i="1" smtClean="0">
                        <a:latin typeface="Cambria Math"/>
                        <a:cs typeface="Arial" pitchFamily="34" charset="0"/>
                      </a:rPr>
                      <m:t>𝑨</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𝒂</m:t>
                        </m:r>
                        <m:r>
                          <a:rPr lang="en-US" sz="2200" b="1" i="1" smtClean="0">
                            <a:latin typeface="Cambria Math"/>
                            <a:cs typeface="Arial" pitchFamily="34" charset="0"/>
                          </a:rPr>
                          <m:t>′</m:t>
                        </m:r>
                      </m:num>
                      <m:den>
                        <m:rad>
                          <m:radPr>
                            <m:degHide m:val="on"/>
                            <m:ctrlPr>
                              <a:rPr lang="en-US" sz="2200" b="1" i="1" smtClean="0">
                                <a:latin typeface="Cambria Math"/>
                                <a:cs typeface="Arial" pitchFamily="34" charset="0"/>
                              </a:rPr>
                            </m:ctrlPr>
                          </m:radPr>
                          <m:deg/>
                          <m:e>
                            <m:r>
                              <a:rPr lang="en-US" sz="2200" b="1" i="1" smtClean="0">
                                <a:latin typeface="Cambria Math"/>
                                <a:cs typeface="Arial" pitchFamily="34" charset="0"/>
                              </a:rPr>
                              <m:t>𝟑</m:t>
                            </m:r>
                          </m:e>
                        </m:rad>
                      </m:den>
                    </m:f>
                  </m:oMath>
                </a14:m>
                <a:endParaRPr lang="en-US" sz="22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89067" y="4114800"/>
                <a:ext cx="6929346" cy="564578"/>
              </a:xfrm>
              <a:prstGeom prst="rect">
                <a:avLst/>
              </a:prstGeom>
              <a:blipFill rotWithShape="1">
                <a:blip r:embed="rId10"/>
                <a:stretch>
                  <a:fillRect l="-1055" b="-43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87478" y="4648200"/>
                <a:ext cx="6929346" cy="430887"/>
              </a:xfrm>
              <a:prstGeom prst="rect">
                <a:avLst/>
              </a:prstGeom>
              <a:noFill/>
            </p:spPr>
            <p:txBody>
              <a:bodyPr wrap="square" rtlCol="0">
                <a:spAutoFit/>
              </a:bodyPr>
              <a:lstStyle/>
              <a:p>
                <a:pPr algn="just"/>
                <a:r>
                  <a:rPr lang="en-US" sz="2200" b="1" smtClean="0">
                    <a:latin typeface="Arial" pitchFamily="34" charset="0"/>
                    <a:cs typeface="Arial" pitchFamily="34" charset="0"/>
                  </a:rPr>
                  <a:t>Hình thang AHH’A’ vuông tại H và H’ . Kẻ A’M</a:t>
                </a:r>
                <a14:m>
                  <m:oMath xmlns:m="http://schemas.openxmlformats.org/officeDocument/2006/math">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HA</a:t>
                </a:r>
                <a:endParaRPr lang="en-US" sz="2200" b="1">
                  <a:latin typeface="Arial" pitchFamily="34" charset="0"/>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87478" y="4648200"/>
                <a:ext cx="6929346" cy="430887"/>
              </a:xfrm>
              <a:prstGeom prst="rect">
                <a:avLst/>
              </a:prstGeom>
              <a:blipFill rotWithShape="1">
                <a:blip r:embed="rId11"/>
                <a:stretch>
                  <a:fillRect l="-1144" t="-7143" b="-28571"/>
                </a:stretch>
              </a:blipFill>
            </p:spPr>
            <p:txBody>
              <a:bodyPr/>
              <a:lstStyle/>
              <a:p>
                <a:r>
                  <a:rPr lang="en-US">
                    <a:noFill/>
                  </a:rPr>
                  <a:t> </a:t>
                </a:r>
              </a:p>
            </p:txBody>
          </p:sp>
        </mc:Fallback>
      </mc:AlternateContent>
      <p:sp>
        <p:nvSpPr>
          <p:cNvPr id="31" name="TextBox 30"/>
          <p:cNvSpPr txBox="1"/>
          <p:nvPr/>
        </p:nvSpPr>
        <p:spPr>
          <a:xfrm>
            <a:off x="677808" y="5215354"/>
            <a:ext cx="1149404" cy="430887"/>
          </a:xfrm>
          <a:prstGeom prst="rect">
            <a:avLst/>
          </a:prstGeom>
          <a:noFill/>
        </p:spPr>
        <p:txBody>
          <a:bodyPr wrap="square" rtlCol="0">
            <a:spAutoFit/>
          </a:bodyPr>
          <a:lstStyle/>
          <a:p>
            <a:pPr algn="just"/>
            <a:r>
              <a:rPr lang="en-US" sz="2200" b="1" smtClean="0">
                <a:latin typeface="Arial" pitchFamily="34" charset="0"/>
                <a:cs typeface="Arial" pitchFamily="34" charset="0"/>
              </a:rPr>
              <a:t>Ta có : </a:t>
            </a:r>
            <a:endParaRPr lang="en-US" sz="2200" b="1">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472304462"/>
              </p:ext>
            </p:extLst>
          </p:nvPr>
        </p:nvGraphicFramePr>
        <p:xfrm>
          <a:off x="1889122" y="5080634"/>
          <a:ext cx="5775325" cy="568325"/>
        </p:xfrm>
        <a:graphic>
          <a:graphicData uri="http://schemas.openxmlformats.org/presentationml/2006/ole">
            <mc:AlternateContent xmlns:mc="http://schemas.openxmlformats.org/markup-compatibility/2006">
              <mc:Choice xmlns:v="urn:schemas-microsoft-com:vml" Requires="v">
                <p:oleObj spid="_x0000_s69686" name="Equation" r:id="rId12" imgW="2971800" imgH="291960" progId="Equation.DSMT4">
                  <p:embed/>
                </p:oleObj>
              </mc:Choice>
              <mc:Fallback>
                <p:oleObj name="Equation" r:id="rId12" imgW="2971800" imgH="291960" progId="Equation.DSMT4">
                  <p:embed/>
                  <p:pic>
                    <p:nvPicPr>
                      <p:cNvPr id="0" name="Object 5"/>
                      <p:cNvPicPr>
                        <a:picLocks noChangeAspect="1" noChangeArrowheads="1"/>
                      </p:cNvPicPr>
                      <p:nvPr/>
                    </p:nvPicPr>
                    <p:blipFill>
                      <a:blip r:embed="rId13"/>
                      <a:srcRect/>
                      <a:stretch>
                        <a:fillRect/>
                      </a:stretch>
                    </p:blipFill>
                    <p:spPr bwMode="auto">
                      <a:xfrm>
                        <a:off x="1889122" y="5080634"/>
                        <a:ext cx="57753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703417334"/>
              </p:ext>
            </p:extLst>
          </p:nvPr>
        </p:nvGraphicFramePr>
        <p:xfrm>
          <a:off x="4433979" y="5670550"/>
          <a:ext cx="2565400" cy="1111250"/>
        </p:xfrm>
        <a:graphic>
          <a:graphicData uri="http://schemas.openxmlformats.org/presentationml/2006/ole">
            <mc:AlternateContent xmlns:mc="http://schemas.openxmlformats.org/markup-compatibility/2006">
              <mc:Choice xmlns:v="urn:schemas-microsoft-com:vml" Requires="v">
                <p:oleObj spid="_x0000_s69687" name="Equation" r:id="rId14" imgW="1320480" imgH="571320" progId="Equation.DSMT4">
                  <p:embed/>
                </p:oleObj>
              </mc:Choice>
              <mc:Fallback>
                <p:oleObj name="Equation" r:id="rId14" imgW="1320480" imgH="571320" progId="Equation.DSMT4">
                  <p:embed/>
                  <p:pic>
                    <p:nvPicPr>
                      <p:cNvPr id="0" name=""/>
                      <p:cNvPicPr>
                        <a:picLocks noChangeAspect="1" noChangeArrowheads="1"/>
                      </p:cNvPicPr>
                      <p:nvPr/>
                    </p:nvPicPr>
                    <p:blipFill>
                      <a:blip r:embed="rId15"/>
                      <a:srcRect/>
                      <a:stretch>
                        <a:fillRect/>
                      </a:stretch>
                    </p:blipFill>
                    <p:spPr bwMode="auto">
                      <a:xfrm>
                        <a:off x="4433979" y="5670550"/>
                        <a:ext cx="25654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428738291"/>
              </p:ext>
            </p:extLst>
          </p:nvPr>
        </p:nvGraphicFramePr>
        <p:xfrm>
          <a:off x="6854824" y="5726153"/>
          <a:ext cx="2097088" cy="963612"/>
        </p:xfrm>
        <a:graphic>
          <a:graphicData uri="http://schemas.openxmlformats.org/presentationml/2006/ole">
            <mc:AlternateContent xmlns:mc="http://schemas.openxmlformats.org/markup-compatibility/2006">
              <mc:Choice xmlns:v="urn:schemas-microsoft-com:vml" Requires="v">
                <p:oleObj spid="_x0000_s69688" name="Equation" r:id="rId16" imgW="1079280" imgH="495000" progId="Equation.DSMT4">
                  <p:embed/>
                </p:oleObj>
              </mc:Choice>
              <mc:Fallback>
                <p:oleObj name="Equation" r:id="rId16" imgW="1079280" imgH="495000" progId="Equation.DSMT4">
                  <p:embed/>
                  <p:pic>
                    <p:nvPicPr>
                      <p:cNvPr id="0" name=""/>
                      <p:cNvPicPr>
                        <a:picLocks noChangeAspect="1" noChangeArrowheads="1"/>
                      </p:cNvPicPr>
                      <p:nvPr/>
                    </p:nvPicPr>
                    <p:blipFill>
                      <a:blip r:embed="rId17"/>
                      <a:srcRect/>
                      <a:stretch>
                        <a:fillRect/>
                      </a:stretch>
                    </p:blipFill>
                    <p:spPr bwMode="auto">
                      <a:xfrm>
                        <a:off x="6854824" y="5726153"/>
                        <a:ext cx="2097088"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
          <p:cNvGrpSpPr/>
          <p:nvPr/>
        </p:nvGrpSpPr>
        <p:grpSpPr>
          <a:xfrm>
            <a:off x="227012" y="728019"/>
            <a:ext cx="11658599" cy="1405023"/>
            <a:chOff x="227012" y="728019"/>
            <a:chExt cx="11658599" cy="1405023"/>
          </a:xfrm>
        </p:grpSpPr>
        <p:sp>
          <p:nvSpPr>
            <p:cNvPr id="27" name="Rounded Rectangle 26"/>
            <p:cNvSpPr/>
            <p:nvPr/>
          </p:nvSpPr>
          <p:spPr>
            <a:xfrm>
              <a:off x="1714586" y="728019"/>
              <a:ext cx="10171025" cy="140502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13" name="TextBox 12"/>
                <p:cNvSpPr txBox="1"/>
                <p:nvPr/>
              </p:nvSpPr>
              <p:spPr>
                <a:xfrm>
                  <a:off x="1827212" y="809625"/>
                  <a:ext cx="9982200"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hình chóp cụt đều ABC.A’B’C’ có chiều cao bằng h, các đáy là các tam giác đều ABC, A’B’C’ có cạnh tương ứng là a, a’ ( </a:t>
                  </a:r>
                  <a14:m>
                    <m:oMath xmlns:m="http://schemas.openxmlformats.org/officeDocument/2006/math">
                      <m:r>
                        <a:rPr lang="en-US" sz="2600" b="1" i="1" smtClean="0">
                          <a:latin typeface="Cambria Math"/>
                          <a:cs typeface="Arial" pitchFamily="34" charset="0"/>
                        </a:rPr>
                        <m:t>𝒂</m:t>
                      </m:r>
                      <m:r>
                        <a:rPr lang="en-US" sz="2600" b="1" i="1" smtClean="0">
                          <a:latin typeface="Cambria Math"/>
                          <a:cs typeface="Arial" pitchFamily="34" charset="0"/>
                        </a:rPr>
                        <m:t>&gt;</m:t>
                      </m:r>
                      <m:r>
                        <a:rPr lang="en-US" sz="2600" b="1" i="1" smtClean="0">
                          <a:latin typeface="Cambria Math"/>
                          <a:cs typeface="Arial" pitchFamily="34" charset="0"/>
                        </a:rPr>
                        <m:t>𝒂</m:t>
                      </m:r>
                      <m:r>
                        <a:rPr lang="en-US" sz="2600" b="1" i="1" smtClean="0">
                          <a:latin typeface="Cambria Math"/>
                          <a:cs typeface="Arial" pitchFamily="34" charset="0"/>
                        </a:rPr>
                        <m:t>′</m:t>
                      </m:r>
                    </m:oMath>
                  </a14:m>
                  <a:r>
                    <a:rPr lang="en-US" sz="2600" b="1" smtClean="0">
                      <a:latin typeface="Arial" pitchFamily="34" charset="0"/>
                      <a:cs typeface="Arial" pitchFamily="34" charset="0"/>
                    </a:rPr>
                    <a:t>) . Tính độ dài các cạnh bên của hình chóp cụt.</a:t>
                  </a:r>
                  <a:endParaRPr lang="vi-VN" sz="2600"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827212" y="809625"/>
                  <a:ext cx="9982200" cy="1323417"/>
                </a:xfrm>
                <a:prstGeom prst="rect">
                  <a:avLst/>
                </a:prstGeom>
                <a:blipFill rotWithShape="1">
                  <a:blip r:embed="rId18"/>
                  <a:stretch>
                    <a:fillRect l="-794" t="-3226" r="-794" b="-9217"/>
                  </a:stretch>
                </a:blipFill>
              </p:spPr>
              <p:txBody>
                <a:bodyPr/>
                <a:lstStyle/>
                <a:p>
                  <a:r>
                    <a:rPr lang="en-US">
                      <a:noFill/>
                    </a:rPr>
                    <a:t> </a:t>
                  </a:r>
                </a:p>
              </p:txBody>
            </p:sp>
          </mc:Fallback>
        </mc:AlternateContent>
        <p:pic>
          <p:nvPicPr>
            <p:cNvPr id="28"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7012" y="73754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701270" y="117157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8</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grpSp>
    </p:spTree>
    <p:extLst>
      <p:ext uri="{BB962C8B-B14F-4D97-AF65-F5344CB8AC3E}">
        <p14:creationId xmlns:p14="http://schemas.microsoft.com/office/powerpoint/2010/main" val="31257414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1" grpId="0"/>
      <p:bldP spid="26" grpId="0"/>
      <p:bldP spid="30" grpId="0"/>
      <p:bldP spid="3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5412" y="1219200"/>
            <a:ext cx="7162800" cy="3581400"/>
          </a:xfrm>
          <a:prstGeom prst="roundRect">
            <a:avLst>
              <a:gd name="adj" fmla="val 55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812" y="1447800"/>
            <a:ext cx="7182151" cy="368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802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4"/>
            <a:ext cx="9906000" cy="2329151"/>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046287" y="173975"/>
                <a:ext cx="9837896" cy="2279000"/>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hình chóp S.ABC có </a:t>
                </a:r>
                <a:r>
                  <a:rPr lang="vi-VN" b="1">
                    <a:latin typeface="Arial" pitchFamily="34" charset="0"/>
                    <a:cs typeface="Arial" pitchFamily="34" charset="0"/>
                  </a:rPr>
                  <a:t>SA </a:t>
                </a:r>
                <a:r>
                  <a:rPr lang="vi-VN" b="1" smtClean="0">
                    <a:latin typeface="Arial" pitchFamily="34" charset="0"/>
                    <a:cs typeface="Arial" pitchFamily="34" charset="0"/>
                  </a:rPr>
                  <a:t>⊥(</a:t>
                </a:r>
                <a:r>
                  <a:rPr lang="vi-VN" b="1">
                    <a:latin typeface="Arial" pitchFamily="34" charset="0"/>
                    <a:cs typeface="Arial" pitchFamily="34" charset="0"/>
                  </a:rPr>
                  <a:t>ABC). Gọi H là hình chiếu của A trên BC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Chứng </a:t>
                </a:r>
                <a:r>
                  <a:rPr lang="vi-VN" b="1">
                    <a:latin typeface="Arial" pitchFamily="34" charset="0"/>
                    <a:cs typeface="Arial" pitchFamily="34" charset="0"/>
                  </a:rPr>
                  <a:t>minh rằng (SAB</a:t>
                </a:r>
                <a:r>
                  <a:rPr lang="vi-VN" b="1" smtClean="0">
                    <a:latin typeface="Arial" pitchFamily="34" charset="0"/>
                    <a:cs typeface="Arial" pitchFamily="34" charset="0"/>
                  </a:rPr>
                  <a:t>)⊥(</a:t>
                </a:r>
                <a:r>
                  <a:rPr lang="vi-VN" b="1">
                    <a:latin typeface="Arial" pitchFamily="34" charset="0"/>
                    <a:cs typeface="Arial" pitchFamily="34" charset="0"/>
                  </a:rPr>
                  <a:t>ABC) và (SAH</a:t>
                </a:r>
                <a:r>
                  <a:rPr lang="vi-VN" b="1" smtClean="0">
                    <a:latin typeface="Arial" pitchFamily="34" charset="0"/>
                    <a:cs typeface="Arial" pitchFamily="34" charset="0"/>
                  </a:rPr>
                  <a:t>)⊥(</a:t>
                </a:r>
                <a:r>
                  <a:rPr lang="vi-VN" b="1">
                    <a:latin typeface="Arial" pitchFamily="34" charset="0"/>
                    <a:cs typeface="Arial" pitchFamily="34" charset="0"/>
                  </a:rPr>
                  <a:t>SBC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Giả sử tam giác ABC vuông tại A</a:t>
                </a:r>
                <a:r>
                  <a:rPr lang="vi-VN" b="1" smtClean="0">
                    <a:latin typeface="Arial" pitchFamily="34" charset="0"/>
                    <a:cs typeface="Arial" pitchFamily="34" charset="0"/>
                  </a:rPr>
                  <a:t>,</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𝑨𝑩𝑪</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𝟑𝟎</m:t>
                        </m:r>
                      </m:e>
                      <m:sup>
                        <m:r>
                          <a:rPr lang="en-US" b="1" i="1" smtClean="0">
                            <a:latin typeface="Cambria Math"/>
                            <a:cs typeface="Arial" pitchFamily="34" charset="0"/>
                          </a:rPr>
                          <m:t>𝟎</m:t>
                        </m:r>
                      </m:sup>
                    </m:sSup>
                    <m:r>
                      <a:rPr lang="en-US" b="1" i="1" smtClean="0">
                        <a:latin typeface="Cambria Math"/>
                        <a:cs typeface="Arial" pitchFamily="34" charset="0"/>
                      </a:rPr>
                      <m:t>, </m:t>
                    </m:r>
                    <m:r>
                      <a:rPr lang="en-US" b="1" i="1" smtClean="0">
                        <a:latin typeface="Cambria Math"/>
                        <a:cs typeface="Arial" pitchFamily="34" charset="0"/>
                      </a:rPr>
                      <m:t>𝑨𝑪</m:t>
                    </m:r>
                    <m:r>
                      <a:rPr lang="en-US" b="1" i="1" smtClean="0">
                        <a:latin typeface="Cambria Math"/>
                        <a:cs typeface="Arial" pitchFamily="34" charset="0"/>
                      </a:rPr>
                      <m:t>=</m:t>
                    </m:r>
                    <m:r>
                      <a:rPr lang="en-US" b="1" i="1" smtClean="0">
                        <a:latin typeface="Cambria Math"/>
                        <a:cs typeface="Arial" pitchFamily="34" charset="0"/>
                      </a:rPr>
                      <m:t>𝒂</m:t>
                    </m:r>
                    <m:r>
                      <a:rPr lang="en-US" b="1" i="1" smtClean="0">
                        <a:latin typeface="Cambria Math"/>
                        <a:cs typeface="Arial" pitchFamily="34" charset="0"/>
                      </a:rPr>
                      <m:t>, </m:t>
                    </m:r>
                    <m:r>
                      <a:rPr lang="en-US" b="1" i="1" smtClean="0">
                        <a:latin typeface="Cambria Math"/>
                        <a:cs typeface="Arial" pitchFamily="34" charset="0"/>
                      </a:rPr>
                      <m:t>𝑺𝑨</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𝒂</m:t>
                        </m:r>
                        <m:rad>
                          <m:radPr>
                            <m:degHide m:val="on"/>
                            <m:ctrlPr>
                              <a:rPr lang="en-US" b="1" i="1" smtClean="0">
                                <a:latin typeface="Cambria Math"/>
                                <a:cs typeface="Arial" pitchFamily="34" charset="0"/>
                              </a:rPr>
                            </m:ctrlPr>
                          </m:radPr>
                          <m:deg/>
                          <m:e>
                            <m:r>
                              <a:rPr lang="en-US" b="1" i="1" smtClean="0">
                                <a:latin typeface="Cambria Math"/>
                                <a:cs typeface="Arial" pitchFamily="34" charset="0"/>
                              </a:rPr>
                              <m:t>𝟑</m:t>
                            </m:r>
                          </m:e>
                        </m:rad>
                      </m:num>
                      <m:den>
                        <m:r>
                          <a:rPr lang="en-US" b="1" i="1" smtClean="0">
                            <a:latin typeface="Cambria Math"/>
                            <a:cs typeface="Arial" pitchFamily="34" charset="0"/>
                          </a:rPr>
                          <m:t>𝟐</m:t>
                        </m:r>
                      </m:den>
                    </m:f>
                  </m:oMath>
                </a14:m>
                <a:endParaRPr lang="en-US" b="1" smtClean="0">
                  <a:latin typeface="Arial" pitchFamily="34" charset="0"/>
                  <a:cs typeface="Arial" pitchFamily="34" charset="0"/>
                </a:endParaRPr>
              </a:p>
              <a:p>
                <a:r>
                  <a:rPr lang="en-US" b="1">
                    <a:latin typeface="Arial" pitchFamily="34" charset="0"/>
                    <a:cs typeface="Arial" pitchFamily="34" charset="0"/>
                  </a:rPr>
                  <a:t> </a:t>
                </a:r>
                <a:r>
                  <a:rPr lang="en-US" b="1" smtClean="0">
                    <a:latin typeface="Arial" pitchFamily="34" charset="0"/>
                    <a:cs typeface="Arial" pitchFamily="34" charset="0"/>
                  </a:rPr>
                  <a:t>    Tính số đo của góc nhị diện [S,BC,A]</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046287" y="173975"/>
                <a:ext cx="9837896" cy="2279000"/>
              </a:xfrm>
              <a:prstGeom prst="rect">
                <a:avLst/>
              </a:prstGeom>
              <a:blipFill rotWithShape="1">
                <a:blip r:embed="rId4"/>
                <a:stretch>
                  <a:fillRect l="-682" t="-1609" b="-107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2" y="25772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319212" y="3223916"/>
            <a:ext cx="1524000" cy="461665"/>
          </a:xfrm>
          <a:prstGeom prst="rect">
            <a:avLst/>
          </a:prstGeom>
          <a:noFill/>
        </p:spPr>
        <p:txBody>
          <a:bodyPr wrap="square" rtlCol="0">
            <a:spAutoFit/>
          </a:bodyPr>
          <a:lstStyle/>
          <a:p>
            <a:pPr algn="just"/>
            <a:r>
              <a:rPr lang="en-US" b="1">
                <a:latin typeface="Arial" pitchFamily="34" charset="0"/>
                <a:cs typeface="Arial" pitchFamily="34" charset="0"/>
              </a:rPr>
              <a:t>a) Ta có </a:t>
            </a:r>
            <a:r>
              <a:rPr lang="en-US" b="1" smtClean="0">
                <a:latin typeface="Arial" pitchFamily="34" charset="0"/>
                <a:cs typeface="Arial" pitchFamily="34" charset="0"/>
              </a:rPr>
              <a:t>:</a:t>
            </a:r>
            <a:endParaRPr lang="en-US" b="1">
              <a:latin typeface="Arial" pitchFamily="34" charset="0"/>
              <a:cs typeface="Arial" pitchFamily="34" charset="0"/>
            </a:endParaRPr>
          </a:p>
        </p:txBody>
      </p:sp>
      <p:pic>
        <p:nvPicPr>
          <p:cNvPr id="7065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72365" y="2544150"/>
            <a:ext cx="3111818" cy="376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23402830"/>
              </p:ext>
            </p:extLst>
          </p:nvPr>
        </p:nvGraphicFramePr>
        <p:xfrm>
          <a:off x="2843212" y="2989512"/>
          <a:ext cx="4316730" cy="1032033"/>
        </p:xfrm>
        <a:graphic>
          <a:graphicData uri="http://schemas.openxmlformats.org/presentationml/2006/ole">
            <mc:AlternateContent xmlns:mc="http://schemas.openxmlformats.org/markup-compatibility/2006">
              <mc:Choice xmlns:v="urn:schemas-microsoft-com:vml" Requires="v">
                <p:oleObj spid="_x0000_s70708" name="Equation" r:id="rId8" imgW="2019240" imgH="482400" progId="Equation.DSMT4">
                  <p:embed/>
                </p:oleObj>
              </mc:Choice>
              <mc:Fallback>
                <p:oleObj name="Equation" r:id="rId8" imgW="2019240" imgH="482400" progId="Equation.DSMT4">
                  <p:embed/>
                  <p:pic>
                    <p:nvPicPr>
                      <p:cNvPr id="0" name="Object 4"/>
                      <p:cNvPicPr>
                        <a:picLocks noChangeAspect="1" noChangeArrowheads="1"/>
                      </p:cNvPicPr>
                      <p:nvPr/>
                    </p:nvPicPr>
                    <p:blipFill>
                      <a:blip r:embed="rId9"/>
                      <a:srcRect/>
                      <a:stretch>
                        <a:fillRect/>
                      </a:stretch>
                    </p:blipFill>
                    <p:spPr bwMode="auto">
                      <a:xfrm>
                        <a:off x="2843212" y="2989512"/>
                        <a:ext cx="4316730" cy="103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428954864"/>
              </p:ext>
            </p:extLst>
          </p:nvPr>
        </p:nvGraphicFramePr>
        <p:xfrm>
          <a:off x="2843212" y="4064000"/>
          <a:ext cx="4318000" cy="1574800"/>
        </p:xfrm>
        <a:graphic>
          <a:graphicData uri="http://schemas.openxmlformats.org/presentationml/2006/ole">
            <mc:AlternateContent xmlns:mc="http://schemas.openxmlformats.org/markup-compatibility/2006">
              <mc:Choice xmlns:v="urn:schemas-microsoft-com:vml" Requires="v">
                <p:oleObj spid="_x0000_s70709" name="Equation" r:id="rId10" imgW="2019240" imgH="736560" progId="Equation.DSMT4">
                  <p:embed/>
                </p:oleObj>
              </mc:Choice>
              <mc:Fallback>
                <p:oleObj name="Equation" r:id="rId10" imgW="2019240" imgH="736560" progId="Equation.DSMT4">
                  <p:embed/>
                  <p:pic>
                    <p:nvPicPr>
                      <p:cNvPr id="0" name=""/>
                      <p:cNvPicPr>
                        <a:picLocks noChangeAspect="1" noChangeArrowheads="1"/>
                      </p:cNvPicPr>
                      <p:nvPr/>
                    </p:nvPicPr>
                    <p:blipFill>
                      <a:blip r:embed="rId11"/>
                      <a:srcRect/>
                      <a:stretch>
                        <a:fillRect/>
                      </a:stretch>
                    </p:blipFill>
                    <p:spPr bwMode="auto">
                      <a:xfrm>
                        <a:off x="2843212" y="4064000"/>
                        <a:ext cx="43180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674974833"/>
              </p:ext>
            </p:extLst>
          </p:nvPr>
        </p:nvGraphicFramePr>
        <p:xfrm>
          <a:off x="4113212" y="5791200"/>
          <a:ext cx="4183063" cy="434975"/>
        </p:xfrm>
        <a:graphic>
          <a:graphicData uri="http://schemas.openxmlformats.org/presentationml/2006/ole">
            <mc:AlternateContent xmlns:mc="http://schemas.openxmlformats.org/markup-compatibility/2006">
              <mc:Choice xmlns:v="urn:schemas-microsoft-com:vml" Requires="v">
                <p:oleObj spid="_x0000_s70710" name="Equation" r:id="rId12" imgW="1955520" imgH="203040" progId="Equation.DSMT4">
                  <p:embed/>
                </p:oleObj>
              </mc:Choice>
              <mc:Fallback>
                <p:oleObj name="Equation" r:id="rId12" imgW="1955520" imgH="203040" progId="Equation.DSMT4">
                  <p:embed/>
                  <p:pic>
                    <p:nvPicPr>
                      <p:cNvPr id="0" name=""/>
                      <p:cNvPicPr>
                        <a:picLocks noChangeAspect="1" noChangeArrowheads="1"/>
                      </p:cNvPicPr>
                      <p:nvPr/>
                    </p:nvPicPr>
                    <p:blipFill>
                      <a:blip r:embed="rId13"/>
                      <a:srcRect/>
                      <a:stretch>
                        <a:fillRect/>
                      </a:stretch>
                    </p:blipFill>
                    <p:spPr bwMode="auto">
                      <a:xfrm>
                        <a:off x="4113212" y="5791200"/>
                        <a:ext cx="41830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7996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wipe(left)">
                                      <p:cBhvr>
                                        <p:cTn id="7" dur="500"/>
                                        <p:tgtEl>
                                          <p:spTgt spid="706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4"/>
            <a:ext cx="9906000" cy="2329151"/>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046287" y="173975"/>
                <a:ext cx="9982200" cy="2279000"/>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hình chóp S.ABC có </a:t>
                </a:r>
                <a:r>
                  <a:rPr lang="vi-VN" b="1">
                    <a:latin typeface="Arial" pitchFamily="34" charset="0"/>
                    <a:cs typeface="Arial" pitchFamily="34" charset="0"/>
                  </a:rPr>
                  <a:t>SA </a:t>
                </a:r>
                <a:r>
                  <a:rPr lang="vi-VN" b="1" smtClean="0">
                    <a:latin typeface="Arial" pitchFamily="34" charset="0"/>
                    <a:cs typeface="Arial" pitchFamily="34" charset="0"/>
                  </a:rPr>
                  <a:t>⊥(</a:t>
                </a:r>
                <a:r>
                  <a:rPr lang="vi-VN" b="1">
                    <a:latin typeface="Arial" pitchFamily="34" charset="0"/>
                    <a:cs typeface="Arial" pitchFamily="34" charset="0"/>
                  </a:rPr>
                  <a:t>ABC). Gọi H là hình chiếu của A trên BC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Chứng </a:t>
                </a:r>
                <a:r>
                  <a:rPr lang="vi-VN" b="1">
                    <a:latin typeface="Arial" pitchFamily="34" charset="0"/>
                    <a:cs typeface="Arial" pitchFamily="34" charset="0"/>
                  </a:rPr>
                  <a:t>minh rằng (SAB</a:t>
                </a:r>
                <a:r>
                  <a:rPr lang="vi-VN" b="1" smtClean="0">
                    <a:latin typeface="Arial" pitchFamily="34" charset="0"/>
                    <a:cs typeface="Arial" pitchFamily="34" charset="0"/>
                  </a:rPr>
                  <a:t>)⊥(</a:t>
                </a:r>
                <a:r>
                  <a:rPr lang="vi-VN" b="1">
                    <a:latin typeface="Arial" pitchFamily="34" charset="0"/>
                    <a:cs typeface="Arial" pitchFamily="34" charset="0"/>
                  </a:rPr>
                  <a:t>ABC) và (SAH</a:t>
                </a:r>
                <a:r>
                  <a:rPr lang="vi-VN" b="1" smtClean="0">
                    <a:latin typeface="Arial" pitchFamily="34" charset="0"/>
                    <a:cs typeface="Arial" pitchFamily="34" charset="0"/>
                  </a:rPr>
                  <a:t>)⊥(</a:t>
                </a:r>
                <a:r>
                  <a:rPr lang="vi-VN" b="1">
                    <a:latin typeface="Arial" pitchFamily="34" charset="0"/>
                    <a:cs typeface="Arial" pitchFamily="34" charset="0"/>
                  </a:rPr>
                  <a:t>SBC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Giả sử tam giác ABC vuông tại A</a:t>
                </a:r>
                <a:r>
                  <a:rPr lang="vi-VN" b="1" smtClean="0">
                    <a:latin typeface="Arial" pitchFamily="34" charset="0"/>
                    <a:cs typeface="Arial" pitchFamily="34" charset="0"/>
                  </a:rPr>
                  <a:t>,</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𝑨𝑩𝑪</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𝟑𝟎</m:t>
                        </m:r>
                      </m:e>
                      <m:sup>
                        <m:r>
                          <a:rPr lang="en-US" b="1" i="1" smtClean="0">
                            <a:latin typeface="Cambria Math"/>
                            <a:cs typeface="Arial" pitchFamily="34" charset="0"/>
                          </a:rPr>
                          <m:t>𝟎</m:t>
                        </m:r>
                      </m:sup>
                    </m:sSup>
                    <m:r>
                      <a:rPr lang="en-US" b="1" i="1" smtClean="0">
                        <a:latin typeface="Cambria Math"/>
                        <a:cs typeface="Arial" pitchFamily="34" charset="0"/>
                      </a:rPr>
                      <m:t>, </m:t>
                    </m:r>
                    <m:r>
                      <a:rPr lang="en-US" b="1" i="1" smtClean="0">
                        <a:latin typeface="Cambria Math"/>
                        <a:cs typeface="Arial" pitchFamily="34" charset="0"/>
                      </a:rPr>
                      <m:t>𝑨𝑪</m:t>
                    </m:r>
                    <m:r>
                      <a:rPr lang="en-US" b="1" i="1" smtClean="0">
                        <a:latin typeface="Cambria Math"/>
                        <a:cs typeface="Arial" pitchFamily="34" charset="0"/>
                      </a:rPr>
                      <m:t>=</m:t>
                    </m:r>
                    <m:r>
                      <a:rPr lang="en-US" b="1" i="1" smtClean="0">
                        <a:latin typeface="Cambria Math"/>
                        <a:cs typeface="Arial" pitchFamily="34" charset="0"/>
                      </a:rPr>
                      <m:t>𝒂</m:t>
                    </m:r>
                    <m:r>
                      <a:rPr lang="en-US" b="1" i="1" smtClean="0">
                        <a:latin typeface="Cambria Math"/>
                        <a:cs typeface="Arial" pitchFamily="34" charset="0"/>
                      </a:rPr>
                      <m:t>, </m:t>
                    </m:r>
                    <m:r>
                      <a:rPr lang="en-US" b="1" i="1" smtClean="0">
                        <a:latin typeface="Cambria Math"/>
                        <a:cs typeface="Arial" pitchFamily="34" charset="0"/>
                      </a:rPr>
                      <m:t>𝑺𝑨</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𝒂</m:t>
                        </m:r>
                        <m:rad>
                          <m:radPr>
                            <m:degHide m:val="on"/>
                            <m:ctrlPr>
                              <a:rPr lang="en-US" b="1" i="1" smtClean="0">
                                <a:latin typeface="Cambria Math"/>
                                <a:cs typeface="Arial" pitchFamily="34" charset="0"/>
                              </a:rPr>
                            </m:ctrlPr>
                          </m:radPr>
                          <m:deg/>
                          <m:e>
                            <m:r>
                              <a:rPr lang="en-US" b="1" i="1" smtClean="0">
                                <a:latin typeface="Cambria Math"/>
                                <a:cs typeface="Arial" pitchFamily="34" charset="0"/>
                              </a:rPr>
                              <m:t>𝟑</m:t>
                            </m:r>
                          </m:e>
                        </m:rad>
                      </m:num>
                      <m:den>
                        <m:r>
                          <a:rPr lang="en-US" b="1" i="1" smtClean="0">
                            <a:latin typeface="Cambria Math"/>
                            <a:cs typeface="Arial" pitchFamily="34" charset="0"/>
                          </a:rPr>
                          <m:t>𝟐</m:t>
                        </m:r>
                      </m:den>
                    </m:f>
                  </m:oMath>
                </a14:m>
                <a:endParaRPr lang="en-US" b="1" smtClean="0">
                  <a:latin typeface="Arial" pitchFamily="34" charset="0"/>
                  <a:cs typeface="Arial" pitchFamily="34" charset="0"/>
                </a:endParaRPr>
              </a:p>
              <a:p>
                <a:r>
                  <a:rPr lang="en-US" b="1">
                    <a:latin typeface="Arial" pitchFamily="34" charset="0"/>
                    <a:cs typeface="Arial" pitchFamily="34" charset="0"/>
                  </a:rPr>
                  <a:t> </a:t>
                </a:r>
                <a:r>
                  <a:rPr lang="en-US" b="1" smtClean="0">
                    <a:latin typeface="Arial" pitchFamily="34" charset="0"/>
                    <a:cs typeface="Arial" pitchFamily="34" charset="0"/>
                  </a:rPr>
                  <a:t>    Tính số đo của góc nhị diện [S,BC,A]</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046287" y="173975"/>
                <a:ext cx="9982200" cy="2279000"/>
              </a:xfrm>
              <a:prstGeom prst="rect">
                <a:avLst/>
              </a:prstGeom>
              <a:blipFill rotWithShape="1">
                <a:blip r:embed="rId4"/>
                <a:stretch>
                  <a:fillRect l="-672" t="-1609" r="-1344" b="-107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9" name="TextBox 28"/>
          <p:cNvSpPr txBox="1"/>
          <p:nvPr/>
        </p:nvSpPr>
        <p:spPr>
          <a:xfrm>
            <a:off x="455612" y="2845592"/>
            <a:ext cx="1524000" cy="461665"/>
          </a:xfrm>
          <a:prstGeom prst="rect">
            <a:avLst/>
          </a:prstGeom>
          <a:noFill/>
        </p:spPr>
        <p:txBody>
          <a:bodyPr wrap="square" rtlCol="0">
            <a:spAutoFit/>
          </a:bodyPr>
          <a:lstStyle/>
          <a:p>
            <a:pPr algn="just"/>
            <a:r>
              <a:rPr lang="en-US" b="1" smtClean="0">
                <a:latin typeface="Arial" pitchFamily="34" charset="0"/>
                <a:cs typeface="Arial" pitchFamily="34" charset="0"/>
              </a:rPr>
              <a:t>b) </a:t>
            </a:r>
            <a:r>
              <a:rPr lang="en-US" b="1">
                <a:latin typeface="Arial" pitchFamily="34" charset="0"/>
                <a:cs typeface="Arial" pitchFamily="34" charset="0"/>
              </a:rPr>
              <a:t>Ta có </a:t>
            </a:r>
            <a:r>
              <a:rPr lang="en-US" b="1" smtClean="0">
                <a:latin typeface="Arial" pitchFamily="34" charset="0"/>
                <a:cs typeface="Arial" pitchFamily="34" charset="0"/>
              </a:rPr>
              <a:t>:</a:t>
            </a:r>
            <a:endParaRPr lang="en-US" b="1">
              <a:latin typeface="Arial" pitchFamily="34" charset="0"/>
              <a:cs typeface="Arial" pitchFamily="34" charset="0"/>
            </a:endParaRPr>
          </a:p>
        </p:txBody>
      </p:sp>
      <p:pic>
        <p:nvPicPr>
          <p:cNvPr id="7065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4812" y="2438400"/>
            <a:ext cx="282892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786343010"/>
              </p:ext>
            </p:extLst>
          </p:nvPr>
        </p:nvGraphicFramePr>
        <p:xfrm>
          <a:off x="1979612" y="2578896"/>
          <a:ext cx="5837238" cy="1031875"/>
        </p:xfrm>
        <a:graphic>
          <a:graphicData uri="http://schemas.openxmlformats.org/presentationml/2006/ole">
            <mc:AlternateContent xmlns:mc="http://schemas.openxmlformats.org/markup-compatibility/2006">
              <mc:Choice xmlns:v="urn:schemas-microsoft-com:vml" Requires="v">
                <p:oleObj spid="_x0000_s71752" name="Equation" r:id="rId7" imgW="2730240" imgH="482400" progId="Equation.DSMT4">
                  <p:embed/>
                </p:oleObj>
              </mc:Choice>
              <mc:Fallback>
                <p:oleObj name="Equation" r:id="rId7" imgW="2730240" imgH="482400" progId="Equation.DSMT4">
                  <p:embed/>
                  <p:pic>
                    <p:nvPicPr>
                      <p:cNvPr id="0" name=""/>
                      <p:cNvPicPr>
                        <a:picLocks noChangeAspect="1" noChangeArrowheads="1"/>
                      </p:cNvPicPr>
                      <p:nvPr/>
                    </p:nvPicPr>
                    <p:blipFill>
                      <a:blip r:embed="rId8"/>
                      <a:srcRect/>
                      <a:stretch>
                        <a:fillRect/>
                      </a:stretch>
                    </p:blipFill>
                    <p:spPr bwMode="auto">
                      <a:xfrm>
                        <a:off x="1979612" y="2578896"/>
                        <a:ext cx="583723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531812" y="3610771"/>
            <a:ext cx="5410201"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ABC vuông tại A có :</a:t>
            </a:r>
            <a:endParaRPr lang="en-US" b="1">
              <a:latin typeface="Arial" pitchFamily="34" charset="0"/>
              <a:cs typeface="Arial"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846675191"/>
              </p:ext>
            </p:extLst>
          </p:nvPr>
        </p:nvGraphicFramePr>
        <p:xfrm>
          <a:off x="5484813" y="3502524"/>
          <a:ext cx="3448050" cy="569912"/>
        </p:xfrm>
        <a:graphic>
          <a:graphicData uri="http://schemas.openxmlformats.org/presentationml/2006/ole">
            <mc:AlternateContent xmlns:mc="http://schemas.openxmlformats.org/markup-compatibility/2006">
              <mc:Choice xmlns:v="urn:schemas-microsoft-com:vml" Requires="v">
                <p:oleObj spid="_x0000_s71753" name="Equation" r:id="rId9" imgW="1612800" imgH="266400" progId="Equation.DSMT4">
                  <p:embed/>
                </p:oleObj>
              </mc:Choice>
              <mc:Fallback>
                <p:oleObj name="Equation" r:id="rId9" imgW="1612800" imgH="266400" progId="Equation.DSMT4">
                  <p:embed/>
                  <p:pic>
                    <p:nvPicPr>
                      <p:cNvPr id="0" name=""/>
                      <p:cNvPicPr>
                        <a:picLocks noChangeAspect="1" noChangeArrowheads="1"/>
                      </p:cNvPicPr>
                      <p:nvPr/>
                    </p:nvPicPr>
                    <p:blipFill>
                      <a:blip r:embed="rId10"/>
                      <a:srcRect/>
                      <a:stretch>
                        <a:fillRect/>
                      </a:stretch>
                    </p:blipFill>
                    <p:spPr bwMode="auto">
                      <a:xfrm>
                        <a:off x="5484813" y="3502524"/>
                        <a:ext cx="344805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543748" y="4219575"/>
            <a:ext cx="5410201"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ACH vuông tại H có :</a:t>
            </a:r>
            <a:endParaRPr lang="en-US" b="1">
              <a:latin typeface="Arial" pitchFamily="34" charset="0"/>
              <a:cs typeface="Arial"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4230535278"/>
              </p:ext>
            </p:extLst>
          </p:nvPr>
        </p:nvGraphicFramePr>
        <p:xfrm>
          <a:off x="1740470" y="4572000"/>
          <a:ext cx="5429250" cy="949325"/>
        </p:xfrm>
        <a:graphic>
          <a:graphicData uri="http://schemas.openxmlformats.org/presentationml/2006/ole">
            <mc:AlternateContent xmlns:mc="http://schemas.openxmlformats.org/markup-compatibility/2006">
              <mc:Choice xmlns:v="urn:schemas-microsoft-com:vml" Requires="v">
                <p:oleObj spid="_x0000_s71754" name="Equation" r:id="rId11" imgW="2539800" imgH="444240" progId="Equation.DSMT4">
                  <p:embed/>
                </p:oleObj>
              </mc:Choice>
              <mc:Fallback>
                <p:oleObj name="Equation" r:id="rId11" imgW="2539800" imgH="444240" progId="Equation.DSMT4">
                  <p:embed/>
                  <p:pic>
                    <p:nvPicPr>
                      <p:cNvPr id="0" name=""/>
                      <p:cNvPicPr>
                        <a:picLocks noChangeAspect="1" noChangeArrowheads="1"/>
                      </p:cNvPicPr>
                      <p:nvPr/>
                    </p:nvPicPr>
                    <p:blipFill>
                      <a:blip r:embed="rId12"/>
                      <a:srcRect/>
                      <a:stretch>
                        <a:fillRect/>
                      </a:stretch>
                    </p:blipFill>
                    <p:spPr bwMode="auto">
                      <a:xfrm>
                        <a:off x="1740470" y="4572000"/>
                        <a:ext cx="542925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543748" y="5596235"/>
            <a:ext cx="5410201"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SHA vuông tại A có :</a:t>
            </a:r>
            <a:endParaRPr lang="en-US"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177533813"/>
              </p:ext>
            </p:extLst>
          </p:nvPr>
        </p:nvGraphicFramePr>
        <p:xfrm>
          <a:off x="5618161" y="5304279"/>
          <a:ext cx="4179888" cy="949325"/>
        </p:xfrm>
        <a:graphic>
          <a:graphicData uri="http://schemas.openxmlformats.org/presentationml/2006/ole">
            <mc:AlternateContent xmlns:mc="http://schemas.openxmlformats.org/markup-compatibility/2006">
              <mc:Choice xmlns:v="urn:schemas-microsoft-com:vml" Requires="v">
                <p:oleObj spid="_x0000_s71755" name="Equation" r:id="rId13" imgW="1955520" imgH="444240" progId="Equation.DSMT4">
                  <p:embed/>
                </p:oleObj>
              </mc:Choice>
              <mc:Fallback>
                <p:oleObj name="Equation" r:id="rId13" imgW="1955520" imgH="444240" progId="Equation.DSMT4">
                  <p:embed/>
                  <p:pic>
                    <p:nvPicPr>
                      <p:cNvPr id="0" name=""/>
                      <p:cNvPicPr>
                        <a:picLocks noChangeAspect="1" noChangeArrowheads="1"/>
                      </p:cNvPicPr>
                      <p:nvPr/>
                    </p:nvPicPr>
                    <p:blipFill>
                      <a:blip r:embed="rId14"/>
                      <a:srcRect/>
                      <a:stretch>
                        <a:fillRect/>
                      </a:stretch>
                    </p:blipFill>
                    <p:spPr bwMode="auto">
                      <a:xfrm>
                        <a:off x="5618161" y="5304279"/>
                        <a:ext cx="417988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619948" y="6091535"/>
            <a:ext cx="902464" cy="461665"/>
          </a:xfrm>
          <a:prstGeom prst="rect">
            <a:avLst/>
          </a:prstGeom>
          <a:noFill/>
        </p:spPr>
        <p:txBody>
          <a:bodyPr wrap="square" rtlCol="0">
            <a:spAutoFit/>
          </a:bodyPr>
          <a:lstStyle/>
          <a:p>
            <a:pPr algn="just"/>
            <a:r>
              <a:rPr lang="en-US" b="1" smtClean="0">
                <a:latin typeface="Arial" pitchFamily="34" charset="0"/>
                <a:cs typeface="Arial" pitchFamily="34" charset="0"/>
              </a:rPr>
              <a:t>Vậy </a:t>
            </a:r>
            <a:endParaRPr lang="en-US"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1426255284"/>
              </p:ext>
            </p:extLst>
          </p:nvPr>
        </p:nvGraphicFramePr>
        <p:xfrm>
          <a:off x="1370012" y="6009775"/>
          <a:ext cx="3040063" cy="542925"/>
        </p:xfrm>
        <a:graphic>
          <a:graphicData uri="http://schemas.openxmlformats.org/presentationml/2006/ole">
            <mc:AlternateContent xmlns:mc="http://schemas.openxmlformats.org/markup-compatibility/2006">
              <mc:Choice xmlns:v="urn:schemas-microsoft-com:vml" Requires="v">
                <p:oleObj spid="_x0000_s71756" name="Equation" r:id="rId15" imgW="1422360" imgH="253800" progId="Equation.DSMT4">
                  <p:embed/>
                </p:oleObj>
              </mc:Choice>
              <mc:Fallback>
                <p:oleObj name="Equation" r:id="rId15" imgW="1422360" imgH="253800" progId="Equation.DSMT4">
                  <p:embed/>
                  <p:pic>
                    <p:nvPicPr>
                      <p:cNvPr id="0" name=""/>
                      <p:cNvPicPr>
                        <a:picLocks noChangeAspect="1" noChangeArrowheads="1"/>
                      </p:cNvPicPr>
                      <p:nvPr/>
                    </p:nvPicPr>
                    <p:blipFill>
                      <a:blip r:embed="rId16"/>
                      <a:srcRect/>
                      <a:stretch>
                        <a:fillRect/>
                      </a:stretch>
                    </p:blipFill>
                    <p:spPr bwMode="auto">
                      <a:xfrm>
                        <a:off x="1370012" y="6009775"/>
                        <a:ext cx="30400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14788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 grpId="0"/>
      <p:bldP spid="15" grpId="0"/>
      <p:bldP spid="18" grpId="0"/>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5"/>
            <a:ext cx="9906000" cy="2241754"/>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046287" y="173975"/>
                <a:ext cx="9837896" cy="2191603"/>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Cho hình lập phương ABCD.A'B'C'D' có cạnh bằng </a:t>
                </a:r>
                <a:r>
                  <a:rPr lang="vi-VN" sz="2200" b="1">
                    <a:latin typeface="Arial" pitchFamily="34" charset="0"/>
                    <a:cs typeface="Arial" pitchFamily="34" charset="0"/>
                  </a:rPr>
                  <a:t>a</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Tính </a:t>
                </a:r>
                <a:r>
                  <a:rPr lang="vi-VN" sz="2200" b="1">
                    <a:latin typeface="Arial" pitchFamily="34" charset="0"/>
                    <a:cs typeface="Arial" pitchFamily="34" charset="0"/>
                  </a:rPr>
                  <a:t>độ dài đường chéo của hình lập phương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Chứng minh rằng (ACC′A′) </a:t>
                </a:r>
                <a:r>
                  <a:rPr lang="vi-VN" sz="2200" b="1" smtClean="0">
                    <a:latin typeface="Arial" pitchFamily="34" charset="0"/>
                    <a:cs typeface="Arial" pitchFamily="34" charset="0"/>
                  </a:rPr>
                  <a:t>⊥</a:t>
                </a:r>
                <a:r>
                  <a:rPr lang="en-US" sz="2200" b="1" smtClean="0">
                    <a:latin typeface="Arial" pitchFamily="34" charset="0"/>
                    <a:cs typeface="Arial" pitchFamily="34" charset="0"/>
                  </a:rPr>
                  <a:t> </a:t>
                </a:r>
                <a:r>
                  <a:rPr lang="vi-VN" sz="2200" b="1" smtClean="0">
                    <a:latin typeface="Arial" pitchFamily="34" charset="0"/>
                    <a:cs typeface="Arial" pitchFamily="34" charset="0"/>
                  </a:rPr>
                  <a:t>(</a:t>
                </a:r>
                <a:r>
                  <a:rPr lang="vi-VN" sz="2200" b="1">
                    <a:latin typeface="Arial" pitchFamily="34" charset="0"/>
                    <a:cs typeface="Arial" pitchFamily="34" charset="0"/>
                  </a:rPr>
                  <a:t>BDD′B</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Gọi O là tâm của hình vuông ABCD. Chứng minh </a:t>
                </a:r>
                <a:r>
                  <a:rPr lang="vi-VN" sz="2200" b="1" smtClean="0">
                    <a:latin typeface="Arial" pitchFamily="34" charset="0"/>
                    <a:cs typeface="Arial" pitchFamily="34" charset="0"/>
                  </a:rPr>
                  <a:t>rằng</a:t>
                </a:r>
                <a:r>
                  <a:rPr lang="en-US" sz="2200" b="1" smtClean="0">
                    <a:latin typeface="Arial" pitchFamily="34" charset="0"/>
                    <a:cs typeface="Arial" pitchFamily="34" charset="0"/>
                  </a:rPr>
                  <a:t>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𝑪𝑶𝑪</m:t>
                        </m:r>
                        <m:r>
                          <a:rPr lang="en-US" sz="2200" b="1" i="1" smtClean="0">
                            <a:latin typeface="Cambria Math"/>
                            <a:cs typeface="Arial" pitchFamily="34" charset="0"/>
                          </a:rPr>
                          <m:t>′</m:t>
                        </m:r>
                      </m:e>
                    </m:acc>
                  </m:oMath>
                </a14:m>
                <a:r>
                  <a:rPr lang="en-US" sz="2200" b="1" smtClean="0">
                    <a:latin typeface="Arial" pitchFamily="34" charset="0"/>
                    <a:cs typeface="Arial" pitchFamily="34" charset="0"/>
                  </a:rPr>
                  <a:t> </a:t>
                </a:r>
                <a:r>
                  <a:rPr lang="vi-VN" sz="2200" b="1">
                    <a:latin typeface="Arial" pitchFamily="34" charset="0"/>
                    <a:cs typeface="Arial" pitchFamily="34" charset="0"/>
                  </a:rPr>
                  <a:t>là một góc phẳng của góc nhị diện [C, BD, C']. Tính (gần đúng) số đo của các góc nhị diện [C, BD, C'], [A, BD, 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046287" y="173975"/>
                <a:ext cx="9837896" cy="2191603"/>
              </a:xfrm>
              <a:prstGeom prst="rect">
                <a:avLst/>
              </a:prstGeom>
              <a:blipFill rotWithShape="1">
                <a:blip r:embed="rId4"/>
                <a:stretch>
                  <a:fillRect l="-496" t="-836" b="-4178"/>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9012" y="25145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79448" y="2943473"/>
            <a:ext cx="7472363" cy="461665"/>
          </a:xfrm>
          <a:prstGeom prst="rect">
            <a:avLst/>
          </a:prstGeom>
          <a:noFill/>
        </p:spPr>
        <p:txBody>
          <a:bodyPr wrap="square" rtlCol="0">
            <a:spAutoFit/>
          </a:bodyPr>
          <a:lstStyle/>
          <a:p>
            <a:pPr algn="just"/>
            <a:r>
              <a:rPr lang="en-US" b="1">
                <a:latin typeface="Arial" pitchFamily="34" charset="0"/>
                <a:cs typeface="Arial" pitchFamily="34" charset="0"/>
              </a:rPr>
              <a:t>a) Xét tam giác ABC vuông tại B </a:t>
            </a:r>
            <a:r>
              <a:rPr lang="en-US" b="1" smtClean="0">
                <a:latin typeface="Arial" pitchFamily="34" charset="0"/>
                <a:cs typeface="Arial" pitchFamily="34" charset="0"/>
              </a:rPr>
              <a:t>có</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34517014"/>
              </p:ext>
            </p:extLst>
          </p:nvPr>
        </p:nvGraphicFramePr>
        <p:xfrm>
          <a:off x="1221578" y="3422650"/>
          <a:ext cx="3230563" cy="463550"/>
        </p:xfrm>
        <a:graphic>
          <a:graphicData uri="http://schemas.openxmlformats.org/presentationml/2006/ole">
            <mc:AlternateContent xmlns:mc="http://schemas.openxmlformats.org/markup-compatibility/2006">
              <mc:Choice xmlns:v="urn:schemas-microsoft-com:vml" Requires="v">
                <p:oleObj spid="_x0000_s72785" name="Equation" r:id="rId7" imgW="1511280" imgH="215640" progId="Equation.DSMT4">
                  <p:embed/>
                </p:oleObj>
              </mc:Choice>
              <mc:Fallback>
                <p:oleObj name="Equation" r:id="rId7" imgW="1511280" imgH="215640" progId="Equation.DSMT4">
                  <p:embed/>
                  <p:pic>
                    <p:nvPicPr>
                      <p:cNvPr id="0" name=""/>
                      <p:cNvPicPr>
                        <a:picLocks noChangeAspect="1" noChangeArrowheads="1"/>
                      </p:cNvPicPr>
                      <p:nvPr/>
                    </p:nvPicPr>
                    <p:blipFill>
                      <a:blip r:embed="rId8"/>
                      <a:srcRect/>
                      <a:stretch>
                        <a:fillRect/>
                      </a:stretch>
                    </p:blipFill>
                    <p:spPr bwMode="auto">
                      <a:xfrm>
                        <a:off x="1221578" y="3422650"/>
                        <a:ext cx="32305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270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8508" y="2514600"/>
            <a:ext cx="34956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Object 13"/>
          <p:cNvGraphicFramePr>
            <a:graphicFrameLocks noChangeAspect="1"/>
          </p:cNvGraphicFramePr>
          <p:nvPr>
            <p:extLst>
              <p:ext uri="{D42A27DB-BD31-4B8C-83A1-F6EECF244321}">
                <p14:modId xmlns:p14="http://schemas.microsoft.com/office/powerpoint/2010/main" val="3962522931"/>
              </p:ext>
            </p:extLst>
          </p:nvPr>
        </p:nvGraphicFramePr>
        <p:xfrm>
          <a:off x="4646612" y="3352800"/>
          <a:ext cx="1846262" cy="517525"/>
        </p:xfrm>
        <a:graphic>
          <a:graphicData uri="http://schemas.openxmlformats.org/presentationml/2006/ole">
            <mc:AlternateContent xmlns:mc="http://schemas.openxmlformats.org/markup-compatibility/2006">
              <mc:Choice xmlns:v="urn:schemas-microsoft-com:vml" Requires="v">
                <p:oleObj spid="_x0000_s72786" name="Equation" r:id="rId10" imgW="863280" imgH="241200" progId="Equation.DSMT4">
                  <p:embed/>
                </p:oleObj>
              </mc:Choice>
              <mc:Fallback>
                <p:oleObj name="Equation" r:id="rId10" imgW="863280" imgH="241200" progId="Equation.DSMT4">
                  <p:embed/>
                  <p:pic>
                    <p:nvPicPr>
                      <p:cNvPr id="0" name=""/>
                      <p:cNvPicPr>
                        <a:picLocks noChangeAspect="1" noChangeArrowheads="1"/>
                      </p:cNvPicPr>
                      <p:nvPr/>
                    </p:nvPicPr>
                    <p:blipFill>
                      <a:blip r:embed="rId11"/>
                      <a:srcRect/>
                      <a:stretch>
                        <a:fillRect/>
                      </a:stretch>
                    </p:blipFill>
                    <p:spPr bwMode="auto">
                      <a:xfrm>
                        <a:off x="4646612" y="3352800"/>
                        <a:ext cx="18462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679447" y="3998912"/>
            <a:ext cx="7472363" cy="461665"/>
          </a:xfrm>
          <a:prstGeom prst="rect">
            <a:avLst/>
          </a:prstGeom>
          <a:noFill/>
        </p:spPr>
        <p:txBody>
          <a:bodyPr wrap="square" rtlCol="0">
            <a:spAutoFit/>
          </a:bodyPr>
          <a:lstStyle/>
          <a:p>
            <a:pPr algn="just"/>
            <a:r>
              <a:rPr lang="en-US" b="1" smtClean="0">
                <a:latin typeface="Arial" pitchFamily="34" charset="0"/>
                <a:cs typeface="Arial" pitchFamily="34" charset="0"/>
              </a:rPr>
              <a:t>Xét </a:t>
            </a:r>
            <a:r>
              <a:rPr lang="en-US" b="1">
                <a:latin typeface="Arial" pitchFamily="34" charset="0"/>
                <a:cs typeface="Arial" pitchFamily="34" charset="0"/>
              </a:rPr>
              <a:t>tam giác </a:t>
            </a:r>
            <a:r>
              <a:rPr lang="en-US" b="1" smtClean="0">
                <a:latin typeface="Arial" pitchFamily="34" charset="0"/>
                <a:cs typeface="Arial" pitchFamily="34" charset="0"/>
              </a:rPr>
              <a:t>AA’C </a:t>
            </a:r>
            <a:r>
              <a:rPr lang="en-US" b="1">
                <a:latin typeface="Arial" pitchFamily="34" charset="0"/>
                <a:cs typeface="Arial" pitchFamily="34" charset="0"/>
              </a:rPr>
              <a:t>vuông tại </a:t>
            </a:r>
            <a:r>
              <a:rPr lang="en-US" b="1" smtClean="0">
                <a:latin typeface="Arial" pitchFamily="34" charset="0"/>
                <a:cs typeface="Arial" pitchFamily="34" charset="0"/>
              </a:rPr>
              <a:t>A có</a:t>
            </a:r>
            <a:endParaRPr lang="en-US" b="1">
              <a:latin typeface="Arial" pitchFamily="34" charset="0"/>
              <a:cs typeface="Arial"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118907185"/>
              </p:ext>
            </p:extLst>
          </p:nvPr>
        </p:nvGraphicFramePr>
        <p:xfrm>
          <a:off x="989012" y="4478040"/>
          <a:ext cx="4751388" cy="463550"/>
        </p:xfrm>
        <a:graphic>
          <a:graphicData uri="http://schemas.openxmlformats.org/presentationml/2006/ole">
            <mc:AlternateContent xmlns:mc="http://schemas.openxmlformats.org/markup-compatibility/2006">
              <mc:Choice xmlns:v="urn:schemas-microsoft-com:vml" Requires="v">
                <p:oleObj spid="_x0000_s72787" name="Equation" r:id="rId12" imgW="2222280" imgH="215640" progId="Equation.DSMT4">
                  <p:embed/>
                </p:oleObj>
              </mc:Choice>
              <mc:Fallback>
                <p:oleObj name="Equation" r:id="rId12" imgW="2222280" imgH="215640" progId="Equation.DSMT4">
                  <p:embed/>
                  <p:pic>
                    <p:nvPicPr>
                      <p:cNvPr id="0" name=""/>
                      <p:cNvPicPr>
                        <a:picLocks noChangeAspect="1" noChangeArrowheads="1"/>
                      </p:cNvPicPr>
                      <p:nvPr/>
                    </p:nvPicPr>
                    <p:blipFill>
                      <a:blip r:embed="rId13"/>
                      <a:srcRect/>
                      <a:stretch>
                        <a:fillRect/>
                      </a:stretch>
                    </p:blipFill>
                    <p:spPr bwMode="auto">
                      <a:xfrm>
                        <a:off x="989012" y="4478040"/>
                        <a:ext cx="47513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379928242"/>
              </p:ext>
            </p:extLst>
          </p:nvPr>
        </p:nvGraphicFramePr>
        <p:xfrm>
          <a:off x="6043612" y="4419600"/>
          <a:ext cx="1955800" cy="544513"/>
        </p:xfrm>
        <a:graphic>
          <a:graphicData uri="http://schemas.openxmlformats.org/presentationml/2006/ole">
            <mc:AlternateContent xmlns:mc="http://schemas.openxmlformats.org/markup-compatibility/2006">
              <mc:Choice xmlns:v="urn:schemas-microsoft-com:vml" Requires="v">
                <p:oleObj spid="_x0000_s72788" name="Equation" r:id="rId14" imgW="914400" imgH="253800" progId="Equation.DSMT4">
                  <p:embed/>
                </p:oleObj>
              </mc:Choice>
              <mc:Fallback>
                <p:oleObj name="Equation" r:id="rId14" imgW="914400" imgH="253800" progId="Equation.DSMT4">
                  <p:embed/>
                  <p:pic>
                    <p:nvPicPr>
                      <p:cNvPr id="0" name=""/>
                      <p:cNvPicPr>
                        <a:picLocks noChangeAspect="1" noChangeArrowheads="1"/>
                      </p:cNvPicPr>
                      <p:nvPr/>
                    </p:nvPicPr>
                    <p:blipFill>
                      <a:blip r:embed="rId15"/>
                      <a:srcRect/>
                      <a:stretch>
                        <a:fillRect/>
                      </a:stretch>
                    </p:blipFill>
                    <p:spPr bwMode="auto">
                      <a:xfrm>
                        <a:off x="6043612" y="4419600"/>
                        <a:ext cx="19558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19" name="TextBox 18"/>
              <p:cNvSpPr txBox="1"/>
              <p:nvPr/>
            </p:nvSpPr>
            <p:spPr>
              <a:xfrm>
                <a:off x="687385" y="4972798"/>
                <a:ext cx="7769227" cy="513602"/>
              </a:xfrm>
              <a:prstGeom prst="rect">
                <a:avLst/>
              </a:prstGeom>
              <a:noFill/>
            </p:spPr>
            <p:txBody>
              <a:bodyPr wrap="square" rtlCol="0">
                <a:spAutoFit/>
              </a:bodyPr>
              <a:lstStyle/>
              <a:p>
                <a:pPr algn="just"/>
                <a:r>
                  <a:rPr lang="vi-VN" b="1" smtClean="0">
                    <a:latin typeface="Arial" pitchFamily="34" charset="0"/>
                    <a:cs typeface="Arial" pitchFamily="34" charset="0"/>
                  </a:rPr>
                  <a:t>Vậy độ dài đường chéo hình lập </a:t>
                </a:r>
                <a:r>
                  <a:rPr lang="vi-VN" b="1">
                    <a:latin typeface="Arial" pitchFamily="34" charset="0"/>
                    <a:cs typeface="Arial" pitchFamily="34" charset="0"/>
                  </a:rPr>
                  <a:t>phương </a:t>
                </a:r>
                <a:r>
                  <a:rPr lang="vi-VN" b="1" smtClean="0">
                    <a:latin typeface="Arial" pitchFamily="34" charset="0"/>
                    <a:cs typeface="Arial" pitchFamily="34" charset="0"/>
                  </a:rPr>
                  <a:t>bằng</a:t>
                </a:r>
                <a:r>
                  <a:rPr lang="en-US" b="1" smtClean="0">
                    <a:latin typeface="Arial" pitchFamily="34" charset="0"/>
                    <a:cs typeface="Arial" pitchFamily="34" charset="0"/>
                  </a:rPr>
                  <a:t> </a:t>
                </a:r>
                <a14:m>
                  <m:oMath xmlns:m="http://schemas.openxmlformats.org/officeDocument/2006/math">
                    <m:r>
                      <a:rPr lang="en-US" b="1" i="1" smtClean="0">
                        <a:solidFill>
                          <a:srgbClr val="C00000"/>
                        </a:solidFill>
                        <a:latin typeface="Cambria Math"/>
                        <a:cs typeface="Arial" pitchFamily="34" charset="0"/>
                      </a:rPr>
                      <m:t>𝒂</m:t>
                    </m:r>
                    <m:rad>
                      <m:radPr>
                        <m:degHide m:val="on"/>
                        <m:ctrlPr>
                          <a:rPr lang="en-US" b="1" i="1" smtClean="0">
                            <a:solidFill>
                              <a:srgbClr val="C00000"/>
                            </a:solidFill>
                            <a:latin typeface="Cambria Math"/>
                            <a:cs typeface="Arial" pitchFamily="34" charset="0"/>
                          </a:rPr>
                        </m:ctrlPr>
                      </m:radPr>
                      <m:deg/>
                      <m:e>
                        <m:r>
                          <a:rPr lang="en-US" b="1" i="1" smtClean="0">
                            <a:solidFill>
                              <a:srgbClr val="C00000"/>
                            </a:solidFill>
                            <a:latin typeface="Cambria Math"/>
                            <a:cs typeface="Arial" pitchFamily="34" charset="0"/>
                          </a:rPr>
                          <m:t>𝟑</m:t>
                        </m:r>
                      </m:e>
                    </m:rad>
                  </m:oMath>
                </a14:m>
                <a:endParaRPr lang="vi-VN" b="1">
                  <a:solidFill>
                    <a:srgbClr val="C00000"/>
                  </a:solidFill>
                  <a:latin typeface="Arial" pitchFamily="34" charset="0"/>
                  <a:cs typeface="Arial"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687385" y="4972798"/>
                <a:ext cx="7769227" cy="513602"/>
              </a:xfrm>
              <a:prstGeom prst="rect">
                <a:avLst/>
              </a:prstGeom>
              <a:blipFill rotWithShape="1">
                <a:blip r:embed="rId16"/>
                <a:stretch>
                  <a:fillRect l="-1256" t="-2381" b="-23810"/>
                </a:stretch>
              </a:blipFill>
            </p:spPr>
            <p:txBody>
              <a:bodyPr/>
              <a:lstStyle/>
              <a:p>
                <a:r>
                  <a:rPr lang="en-US">
                    <a:noFill/>
                  </a:rPr>
                  <a:t> </a:t>
                </a:r>
              </a:p>
            </p:txBody>
          </p:sp>
        </mc:Fallback>
      </mc:AlternateContent>
      <p:sp>
        <p:nvSpPr>
          <p:cNvPr id="20" name="TextBox 19"/>
          <p:cNvSpPr txBox="1"/>
          <p:nvPr/>
        </p:nvSpPr>
        <p:spPr>
          <a:xfrm>
            <a:off x="657799" y="5495925"/>
            <a:ext cx="1626613" cy="461665"/>
          </a:xfrm>
          <a:prstGeom prst="rect">
            <a:avLst/>
          </a:prstGeom>
          <a:noFill/>
        </p:spPr>
        <p:txBody>
          <a:bodyPr wrap="square" rtlCol="0">
            <a:spAutoFit/>
          </a:bodyPr>
          <a:lstStyle/>
          <a:p>
            <a:pPr algn="just"/>
            <a:r>
              <a:rPr lang="en-US" b="1" smtClean="0">
                <a:latin typeface="Arial" pitchFamily="34" charset="0"/>
                <a:cs typeface="Arial" pitchFamily="34" charset="0"/>
              </a:rPr>
              <a:t>b) Ta có : </a:t>
            </a:r>
            <a:endParaRPr lang="vi-VN"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1999878338"/>
              </p:ext>
            </p:extLst>
          </p:nvPr>
        </p:nvGraphicFramePr>
        <p:xfrm>
          <a:off x="2208212" y="5439271"/>
          <a:ext cx="4206875" cy="1036638"/>
        </p:xfrm>
        <a:graphic>
          <a:graphicData uri="http://schemas.openxmlformats.org/presentationml/2006/ole">
            <mc:AlternateContent xmlns:mc="http://schemas.openxmlformats.org/markup-compatibility/2006">
              <mc:Choice xmlns:v="urn:schemas-microsoft-com:vml" Requires="v">
                <p:oleObj spid="_x0000_s72789" name="Equation" r:id="rId17" imgW="1968480" imgH="482400" progId="Equation.DSMT4">
                  <p:embed/>
                </p:oleObj>
              </mc:Choice>
              <mc:Fallback>
                <p:oleObj name="Equation" r:id="rId17" imgW="1968480" imgH="482400" progId="Equation.DSMT4">
                  <p:embed/>
                  <p:pic>
                    <p:nvPicPr>
                      <p:cNvPr id="0" name=""/>
                      <p:cNvPicPr>
                        <a:picLocks noChangeAspect="1" noChangeArrowheads="1"/>
                      </p:cNvPicPr>
                      <p:nvPr/>
                    </p:nvPicPr>
                    <p:blipFill>
                      <a:blip r:embed="rId18"/>
                      <a:srcRect/>
                      <a:stretch>
                        <a:fillRect/>
                      </a:stretch>
                    </p:blipFill>
                    <p:spPr bwMode="auto">
                      <a:xfrm>
                        <a:off x="2208212" y="5439271"/>
                        <a:ext cx="420687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493400834"/>
              </p:ext>
            </p:extLst>
          </p:nvPr>
        </p:nvGraphicFramePr>
        <p:xfrm>
          <a:off x="4113212" y="6324600"/>
          <a:ext cx="5943600" cy="434975"/>
        </p:xfrm>
        <a:graphic>
          <a:graphicData uri="http://schemas.openxmlformats.org/presentationml/2006/ole">
            <mc:AlternateContent xmlns:mc="http://schemas.openxmlformats.org/markup-compatibility/2006">
              <mc:Choice xmlns:v="urn:schemas-microsoft-com:vml" Requires="v">
                <p:oleObj spid="_x0000_s72790" name="Equation" r:id="rId19" imgW="2781000" imgH="203040" progId="Equation.DSMT4">
                  <p:embed/>
                </p:oleObj>
              </mc:Choice>
              <mc:Fallback>
                <p:oleObj name="Equation" r:id="rId19" imgW="2781000" imgH="203040" progId="Equation.DSMT4">
                  <p:embed/>
                  <p:pic>
                    <p:nvPicPr>
                      <p:cNvPr id="0" name=""/>
                      <p:cNvPicPr>
                        <a:picLocks noChangeAspect="1" noChangeArrowheads="1"/>
                      </p:cNvPicPr>
                      <p:nvPr/>
                    </p:nvPicPr>
                    <p:blipFill>
                      <a:blip r:embed="rId20"/>
                      <a:srcRect/>
                      <a:stretch>
                        <a:fillRect/>
                      </a:stretch>
                    </p:blipFill>
                    <p:spPr bwMode="auto">
                      <a:xfrm>
                        <a:off x="4113212" y="6324600"/>
                        <a:ext cx="59436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54634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wipe(left)">
                                      <p:cBhvr>
                                        <p:cTn id="7" dur="500"/>
                                        <p:tgtEl>
                                          <p:spTgt spid="727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P spid="19" grpId="0"/>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5"/>
            <a:ext cx="9906000" cy="2241754"/>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046287" y="173975"/>
                <a:ext cx="9837896" cy="2191603"/>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Cho hình lập phương ABCD.A'B'C'D' có cạnh bằng </a:t>
                </a:r>
                <a:r>
                  <a:rPr lang="vi-VN" sz="2200" b="1">
                    <a:latin typeface="Arial" pitchFamily="34" charset="0"/>
                    <a:cs typeface="Arial" pitchFamily="34" charset="0"/>
                  </a:rPr>
                  <a:t>a</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Tính </a:t>
                </a:r>
                <a:r>
                  <a:rPr lang="vi-VN" sz="2200" b="1">
                    <a:latin typeface="Arial" pitchFamily="34" charset="0"/>
                    <a:cs typeface="Arial" pitchFamily="34" charset="0"/>
                  </a:rPr>
                  <a:t>độ dài đường chéo của hình lập phương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Chứng minh rằng (ACC′A′) </a:t>
                </a:r>
                <a:r>
                  <a:rPr lang="vi-VN" sz="2200" b="1" smtClean="0">
                    <a:latin typeface="Arial" pitchFamily="34" charset="0"/>
                    <a:cs typeface="Arial" pitchFamily="34" charset="0"/>
                  </a:rPr>
                  <a:t>⊥</a:t>
                </a:r>
                <a:r>
                  <a:rPr lang="en-US" sz="2200" b="1" smtClean="0">
                    <a:latin typeface="Arial" pitchFamily="34" charset="0"/>
                    <a:cs typeface="Arial" pitchFamily="34" charset="0"/>
                  </a:rPr>
                  <a:t> </a:t>
                </a:r>
                <a:r>
                  <a:rPr lang="vi-VN" sz="2200" b="1" smtClean="0">
                    <a:latin typeface="Arial" pitchFamily="34" charset="0"/>
                    <a:cs typeface="Arial" pitchFamily="34" charset="0"/>
                  </a:rPr>
                  <a:t>(</a:t>
                </a:r>
                <a:r>
                  <a:rPr lang="vi-VN" sz="2200" b="1">
                    <a:latin typeface="Arial" pitchFamily="34" charset="0"/>
                    <a:cs typeface="Arial" pitchFamily="34" charset="0"/>
                  </a:rPr>
                  <a:t>BDD′B</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Gọi O là tâm của hình vuông ABCD. Chứng minh </a:t>
                </a:r>
                <a:r>
                  <a:rPr lang="vi-VN" sz="2200" b="1" smtClean="0">
                    <a:latin typeface="Arial" pitchFamily="34" charset="0"/>
                    <a:cs typeface="Arial" pitchFamily="34" charset="0"/>
                  </a:rPr>
                  <a:t>rằng</a:t>
                </a:r>
                <a:r>
                  <a:rPr lang="en-US" sz="2200" b="1" smtClean="0">
                    <a:latin typeface="Arial" pitchFamily="34" charset="0"/>
                    <a:cs typeface="Arial" pitchFamily="34" charset="0"/>
                  </a:rPr>
                  <a:t>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𝑪𝑶𝑪</m:t>
                        </m:r>
                        <m:r>
                          <a:rPr lang="en-US" sz="2200" b="1" i="1" smtClean="0">
                            <a:latin typeface="Cambria Math"/>
                            <a:cs typeface="Arial" pitchFamily="34" charset="0"/>
                          </a:rPr>
                          <m:t>′</m:t>
                        </m:r>
                      </m:e>
                    </m:acc>
                  </m:oMath>
                </a14:m>
                <a:r>
                  <a:rPr lang="en-US" sz="2200" b="1" smtClean="0">
                    <a:latin typeface="Arial" pitchFamily="34" charset="0"/>
                    <a:cs typeface="Arial" pitchFamily="34" charset="0"/>
                  </a:rPr>
                  <a:t> </a:t>
                </a:r>
                <a:r>
                  <a:rPr lang="vi-VN" sz="2200" b="1">
                    <a:latin typeface="Arial" pitchFamily="34" charset="0"/>
                    <a:cs typeface="Arial" pitchFamily="34" charset="0"/>
                  </a:rPr>
                  <a:t>là một góc phẳng của góc nhị diện [C, BD, C']. Tính (gần đúng) số đo của các góc nhị diện [C, BD, C'], [A, BD, 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046287" y="173975"/>
                <a:ext cx="9837896" cy="2191603"/>
              </a:xfrm>
              <a:prstGeom prst="rect">
                <a:avLst/>
              </a:prstGeom>
              <a:blipFill rotWithShape="1">
                <a:blip r:embed="rId4"/>
                <a:stretch>
                  <a:fillRect l="-496" t="-836" b="-4178"/>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9012" y="25145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79449" y="2943473"/>
            <a:ext cx="1604964" cy="461665"/>
          </a:xfrm>
          <a:prstGeom prst="rect">
            <a:avLst/>
          </a:prstGeom>
          <a:noFill/>
        </p:spPr>
        <p:txBody>
          <a:bodyPr wrap="square" rtlCol="0">
            <a:spAutoFit/>
          </a:bodyPr>
          <a:lstStyle/>
          <a:p>
            <a:pPr algn="just"/>
            <a:r>
              <a:rPr lang="en-US" b="1" smtClean="0">
                <a:latin typeface="Arial" pitchFamily="34" charset="0"/>
                <a:cs typeface="Arial" pitchFamily="34" charset="0"/>
              </a:rPr>
              <a:t>c) Ta có :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262246239"/>
              </p:ext>
            </p:extLst>
          </p:nvPr>
        </p:nvGraphicFramePr>
        <p:xfrm>
          <a:off x="2190750" y="2717800"/>
          <a:ext cx="3419475" cy="1036638"/>
        </p:xfrm>
        <a:graphic>
          <a:graphicData uri="http://schemas.openxmlformats.org/presentationml/2006/ole">
            <mc:AlternateContent xmlns:mc="http://schemas.openxmlformats.org/markup-compatibility/2006">
              <mc:Choice xmlns:v="urn:schemas-microsoft-com:vml" Requires="v">
                <p:oleObj spid="_x0000_s73803" name="Equation" r:id="rId7" imgW="1600200" imgH="482400" progId="Equation.DSMT4">
                  <p:embed/>
                </p:oleObj>
              </mc:Choice>
              <mc:Fallback>
                <p:oleObj name="Equation" r:id="rId7" imgW="1600200" imgH="482400" progId="Equation.DSMT4">
                  <p:embed/>
                  <p:pic>
                    <p:nvPicPr>
                      <p:cNvPr id="0" name=""/>
                      <p:cNvPicPr>
                        <a:picLocks noChangeAspect="1" noChangeArrowheads="1"/>
                      </p:cNvPicPr>
                      <p:nvPr/>
                    </p:nvPicPr>
                    <p:blipFill>
                      <a:blip r:embed="rId8"/>
                      <a:srcRect/>
                      <a:stretch>
                        <a:fillRect/>
                      </a:stretch>
                    </p:blipFill>
                    <p:spPr bwMode="auto">
                      <a:xfrm>
                        <a:off x="2190750" y="2717800"/>
                        <a:ext cx="341947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270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8508" y="2514600"/>
            <a:ext cx="34956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79447" y="4101260"/>
            <a:ext cx="7472363" cy="461665"/>
          </a:xfrm>
          <a:prstGeom prst="rect">
            <a:avLst/>
          </a:prstGeom>
          <a:noFill/>
        </p:spPr>
        <p:txBody>
          <a:bodyPr wrap="square" rtlCol="0">
            <a:spAutoFit/>
          </a:bodyPr>
          <a:lstStyle/>
          <a:p>
            <a:pPr algn="just"/>
            <a:r>
              <a:rPr lang="en-US" b="1" smtClean="0">
                <a:latin typeface="Arial" pitchFamily="34" charset="0"/>
                <a:cs typeface="Arial" pitchFamily="34" charset="0"/>
              </a:rPr>
              <a:t>Xét </a:t>
            </a:r>
            <a:r>
              <a:rPr lang="en-US" b="1">
                <a:latin typeface="Arial" pitchFamily="34" charset="0"/>
                <a:cs typeface="Arial" pitchFamily="34" charset="0"/>
              </a:rPr>
              <a:t>tam giác </a:t>
            </a:r>
            <a:r>
              <a:rPr lang="en-US" b="1" smtClean="0">
                <a:latin typeface="Arial" pitchFamily="34" charset="0"/>
                <a:cs typeface="Arial" pitchFamily="34" charset="0"/>
              </a:rPr>
              <a:t>COC’ </a:t>
            </a:r>
            <a:r>
              <a:rPr lang="en-US" b="1">
                <a:latin typeface="Arial" pitchFamily="34" charset="0"/>
                <a:cs typeface="Arial" pitchFamily="34" charset="0"/>
              </a:rPr>
              <a:t>vuông tại </a:t>
            </a:r>
            <a:r>
              <a:rPr lang="en-US" b="1" smtClean="0">
                <a:latin typeface="Arial" pitchFamily="34" charset="0"/>
                <a:cs typeface="Arial" pitchFamily="34" charset="0"/>
              </a:rPr>
              <a:t>C có</a:t>
            </a:r>
            <a:endParaRPr lang="en-US"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665557157"/>
              </p:ext>
            </p:extLst>
          </p:nvPr>
        </p:nvGraphicFramePr>
        <p:xfrm>
          <a:off x="3808412" y="3499597"/>
          <a:ext cx="4668838" cy="573088"/>
        </p:xfrm>
        <a:graphic>
          <a:graphicData uri="http://schemas.openxmlformats.org/presentationml/2006/ole">
            <mc:AlternateContent xmlns:mc="http://schemas.openxmlformats.org/markup-compatibility/2006">
              <mc:Choice xmlns:v="urn:schemas-microsoft-com:vml" Requires="v">
                <p:oleObj spid="_x0000_s73804" name="Equation" r:id="rId10" imgW="2184120" imgH="266400" progId="Equation.DSMT4">
                  <p:embed/>
                </p:oleObj>
              </mc:Choice>
              <mc:Fallback>
                <p:oleObj name="Equation" r:id="rId10" imgW="2184120" imgH="266400" progId="Equation.DSMT4">
                  <p:embed/>
                  <p:pic>
                    <p:nvPicPr>
                      <p:cNvPr id="0" name=""/>
                      <p:cNvPicPr>
                        <a:picLocks noChangeAspect="1" noChangeArrowheads="1"/>
                      </p:cNvPicPr>
                      <p:nvPr/>
                    </p:nvPicPr>
                    <p:blipFill>
                      <a:blip r:embed="rId11"/>
                      <a:srcRect/>
                      <a:stretch>
                        <a:fillRect/>
                      </a:stretch>
                    </p:blipFill>
                    <p:spPr bwMode="auto">
                      <a:xfrm>
                        <a:off x="3808412" y="3499597"/>
                        <a:ext cx="466883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02509875"/>
              </p:ext>
            </p:extLst>
          </p:nvPr>
        </p:nvGraphicFramePr>
        <p:xfrm>
          <a:off x="912812" y="4524375"/>
          <a:ext cx="3990975" cy="1419225"/>
        </p:xfrm>
        <a:graphic>
          <a:graphicData uri="http://schemas.openxmlformats.org/presentationml/2006/ole">
            <mc:AlternateContent xmlns:mc="http://schemas.openxmlformats.org/markup-compatibility/2006">
              <mc:Choice xmlns:v="urn:schemas-microsoft-com:vml" Requires="v">
                <p:oleObj spid="_x0000_s73805" name="Equation" r:id="rId12" imgW="1866600" imgH="660240" progId="Equation.DSMT4">
                  <p:embed/>
                </p:oleObj>
              </mc:Choice>
              <mc:Fallback>
                <p:oleObj name="Equation" r:id="rId12" imgW="1866600" imgH="660240" progId="Equation.DSMT4">
                  <p:embed/>
                  <p:pic>
                    <p:nvPicPr>
                      <p:cNvPr id="0" name=""/>
                      <p:cNvPicPr>
                        <a:picLocks noChangeAspect="1" noChangeArrowheads="1"/>
                      </p:cNvPicPr>
                      <p:nvPr/>
                    </p:nvPicPr>
                    <p:blipFill>
                      <a:blip r:embed="rId13"/>
                      <a:srcRect/>
                      <a:stretch>
                        <a:fillRect/>
                      </a:stretch>
                    </p:blipFill>
                    <p:spPr bwMode="auto">
                      <a:xfrm>
                        <a:off x="912812" y="4524375"/>
                        <a:ext cx="39909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121732181"/>
              </p:ext>
            </p:extLst>
          </p:nvPr>
        </p:nvGraphicFramePr>
        <p:xfrm>
          <a:off x="5103812" y="4677225"/>
          <a:ext cx="2851150" cy="517525"/>
        </p:xfrm>
        <a:graphic>
          <a:graphicData uri="http://schemas.openxmlformats.org/presentationml/2006/ole">
            <mc:AlternateContent xmlns:mc="http://schemas.openxmlformats.org/markup-compatibility/2006">
              <mc:Choice xmlns:v="urn:schemas-microsoft-com:vml" Requires="v">
                <p:oleObj spid="_x0000_s73806" name="Equation" r:id="rId14" imgW="1333440" imgH="241200" progId="Equation.DSMT4">
                  <p:embed/>
                </p:oleObj>
              </mc:Choice>
              <mc:Fallback>
                <p:oleObj name="Equation" r:id="rId14" imgW="1333440" imgH="241200" progId="Equation.DSMT4">
                  <p:embed/>
                  <p:pic>
                    <p:nvPicPr>
                      <p:cNvPr id="0" name=""/>
                      <p:cNvPicPr>
                        <a:picLocks noChangeAspect="1" noChangeArrowheads="1"/>
                      </p:cNvPicPr>
                      <p:nvPr/>
                    </p:nvPicPr>
                    <p:blipFill>
                      <a:blip r:embed="rId15"/>
                      <a:srcRect/>
                      <a:stretch>
                        <a:fillRect/>
                      </a:stretch>
                    </p:blipFill>
                    <p:spPr bwMode="auto">
                      <a:xfrm>
                        <a:off x="5103812" y="4677225"/>
                        <a:ext cx="28511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679446" y="5867400"/>
            <a:ext cx="1262643"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443912533"/>
              </p:ext>
            </p:extLst>
          </p:nvPr>
        </p:nvGraphicFramePr>
        <p:xfrm>
          <a:off x="1942089" y="5580707"/>
          <a:ext cx="6354763" cy="1035050"/>
        </p:xfrm>
        <a:graphic>
          <a:graphicData uri="http://schemas.openxmlformats.org/presentationml/2006/ole">
            <mc:AlternateContent xmlns:mc="http://schemas.openxmlformats.org/markup-compatibility/2006">
              <mc:Choice xmlns:v="urn:schemas-microsoft-com:vml" Requires="v">
                <p:oleObj spid="_x0000_s73807" name="Equation" r:id="rId16" imgW="2971800" imgH="482400" progId="Equation.DSMT4">
                  <p:embed/>
                </p:oleObj>
              </mc:Choice>
              <mc:Fallback>
                <p:oleObj name="Equation" r:id="rId16" imgW="2971800" imgH="482400" progId="Equation.DSMT4">
                  <p:embed/>
                  <p:pic>
                    <p:nvPicPr>
                      <p:cNvPr id="0" name=""/>
                      <p:cNvPicPr>
                        <a:picLocks noChangeAspect="1" noChangeArrowheads="1"/>
                      </p:cNvPicPr>
                      <p:nvPr/>
                    </p:nvPicPr>
                    <p:blipFill>
                      <a:blip r:embed="rId17"/>
                      <a:srcRect/>
                      <a:stretch>
                        <a:fillRect/>
                      </a:stretch>
                    </p:blipFill>
                    <p:spPr bwMode="auto">
                      <a:xfrm>
                        <a:off x="1942089" y="5580707"/>
                        <a:ext cx="635476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051342547"/>
              </p:ext>
            </p:extLst>
          </p:nvPr>
        </p:nvGraphicFramePr>
        <p:xfrm>
          <a:off x="8338344" y="5755977"/>
          <a:ext cx="3367088" cy="544513"/>
        </p:xfrm>
        <a:graphic>
          <a:graphicData uri="http://schemas.openxmlformats.org/presentationml/2006/ole">
            <mc:AlternateContent xmlns:mc="http://schemas.openxmlformats.org/markup-compatibility/2006">
              <mc:Choice xmlns:v="urn:schemas-microsoft-com:vml" Requires="v">
                <p:oleObj spid="_x0000_s73808" name="Equation" r:id="rId18" imgW="1574640" imgH="253800" progId="Equation.DSMT4">
                  <p:embed/>
                </p:oleObj>
              </mc:Choice>
              <mc:Fallback>
                <p:oleObj name="Equation" r:id="rId18" imgW="1574640" imgH="253800" progId="Equation.DSMT4">
                  <p:embed/>
                  <p:pic>
                    <p:nvPicPr>
                      <p:cNvPr id="0" name=""/>
                      <p:cNvPicPr>
                        <a:picLocks noChangeAspect="1" noChangeArrowheads="1"/>
                      </p:cNvPicPr>
                      <p:nvPr/>
                    </p:nvPicPr>
                    <p:blipFill>
                      <a:blip r:embed="rId19"/>
                      <a:srcRect/>
                      <a:stretch>
                        <a:fillRect/>
                      </a:stretch>
                    </p:blipFill>
                    <p:spPr bwMode="auto">
                      <a:xfrm>
                        <a:off x="8338344" y="5755977"/>
                        <a:ext cx="336708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62505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5"/>
            <a:ext cx="9906000" cy="1657927"/>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46287" y="173975"/>
            <a:ext cx="9837896"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hộp chữ nhật ABCD. A'B'C'D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Chứng </a:t>
            </a:r>
            <a:r>
              <a:rPr lang="vi-VN" b="1">
                <a:latin typeface="Arial" pitchFamily="34" charset="0"/>
                <a:cs typeface="Arial" pitchFamily="34" charset="0"/>
              </a:rPr>
              <a:t>minh rằng (BDD′B</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(ABCD).</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hình chiếu của AC′ trên mặt phẳng (ABCD</a:t>
            </a:r>
            <a:r>
              <a:rPr lang="vi-VN" b="1" smtClean="0">
                <a:latin typeface="Arial" pitchFamily="34" charset="0"/>
                <a:cs typeface="Arial" pitchFamily="34" charset="0"/>
              </a:rPr>
              <a:t>).</a:t>
            </a:r>
            <a:endParaRPr lang="en-US" b="1">
              <a:latin typeface="Arial" pitchFamily="34" charset="0"/>
              <a:cs typeface="Arial" pitchFamily="34" charset="0"/>
            </a:endParaRPr>
          </a:p>
          <a:p>
            <a:pPr marL="457200" indent="-457200">
              <a:buAutoNum type="alphaLcParenR"/>
            </a:pPr>
            <a:r>
              <a:rPr lang="vi-VN" b="1">
                <a:latin typeface="Arial" pitchFamily="34" charset="0"/>
                <a:cs typeface="Arial" pitchFamily="34" charset="0"/>
              </a:rPr>
              <a:t>Cho AB = a, BC = b, CC′ = c. Tính AC</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812" y="1981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531812" y="2590800"/>
            <a:ext cx="1757364" cy="461665"/>
          </a:xfrm>
          <a:prstGeom prst="rect">
            <a:avLst/>
          </a:prstGeom>
          <a:noFill/>
        </p:spPr>
        <p:txBody>
          <a:bodyPr wrap="square" rtlCol="0">
            <a:spAutoFit/>
          </a:bodyPr>
          <a:lstStyle/>
          <a:p>
            <a:pPr algn="just"/>
            <a:r>
              <a:rPr lang="en-US" b="1">
                <a:latin typeface="Arial" pitchFamily="34" charset="0"/>
                <a:cs typeface="Arial" pitchFamily="34" charset="0"/>
              </a:rPr>
              <a:t>a) </a:t>
            </a:r>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46787258"/>
              </p:ext>
            </p:extLst>
          </p:nvPr>
        </p:nvGraphicFramePr>
        <p:xfrm>
          <a:off x="2132012" y="2438400"/>
          <a:ext cx="2470150" cy="1036638"/>
        </p:xfrm>
        <a:graphic>
          <a:graphicData uri="http://schemas.openxmlformats.org/presentationml/2006/ole">
            <mc:AlternateContent xmlns:mc="http://schemas.openxmlformats.org/markup-compatibility/2006">
              <mc:Choice xmlns:v="urn:schemas-microsoft-com:vml" Requires="v">
                <p:oleObj spid="_x0000_s74781" name="Equation" r:id="rId6" imgW="1155600" imgH="482400" progId="Equation.DSMT4">
                  <p:embed/>
                </p:oleObj>
              </mc:Choice>
              <mc:Fallback>
                <p:oleObj name="Equation" r:id="rId6" imgW="1155600" imgH="482400" progId="Equation.DSMT4">
                  <p:embed/>
                  <p:pic>
                    <p:nvPicPr>
                      <p:cNvPr id="0" name=""/>
                      <p:cNvPicPr>
                        <a:picLocks noChangeAspect="1" noChangeArrowheads="1"/>
                      </p:cNvPicPr>
                      <p:nvPr/>
                    </p:nvPicPr>
                    <p:blipFill>
                      <a:blip r:embed="rId7"/>
                      <a:srcRect/>
                      <a:stretch>
                        <a:fillRect/>
                      </a:stretch>
                    </p:blipFill>
                    <p:spPr bwMode="auto">
                      <a:xfrm>
                        <a:off x="2132012" y="2438400"/>
                        <a:ext cx="247015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50508940"/>
              </p:ext>
            </p:extLst>
          </p:nvPr>
        </p:nvGraphicFramePr>
        <p:xfrm>
          <a:off x="1942089" y="3581400"/>
          <a:ext cx="3284538" cy="434975"/>
        </p:xfrm>
        <a:graphic>
          <a:graphicData uri="http://schemas.openxmlformats.org/presentationml/2006/ole">
            <mc:AlternateContent xmlns:mc="http://schemas.openxmlformats.org/markup-compatibility/2006">
              <mc:Choice xmlns:v="urn:schemas-microsoft-com:vml" Requires="v">
                <p:oleObj spid="_x0000_s74782" name="Equation" r:id="rId8" imgW="1536480" imgH="203040" progId="Equation.DSMT4">
                  <p:embed/>
                </p:oleObj>
              </mc:Choice>
              <mc:Fallback>
                <p:oleObj name="Equation" r:id="rId8" imgW="1536480" imgH="203040" progId="Equation.DSMT4">
                  <p:embed/>
                  <p:pic>
                    <p:nvPicPr>
                      <p:cNvPr id="0" name=""/>
                      <p:cNvPicPr>
                        <a:picLocks noChangeAspect="1" noChangeArrowheads="1"/>
                      </p:cNvPicPr>
                      <p:nvPr/>
                    </p:nvPicPr>
                    <p:blipFill>
                      <a:blip r:embed="rId9"/>
                      <a:srcRect/>
                      <a:stretch>
                        <a:fillRect/>
                      </a:stretch>
                    </p:blipFill>
                    <p:spPr bwMode="auto">
                      <a:xfrm>
                        <a:off x="1942089" y="3581400"/>
                        <a:ext cx="32845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475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51811" y="1810327"/>
            <a:ext cx="34956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01648" y="4110335"/>
            <a:ext cx="6583363" cy="461665"/>
          </a:xfrm>
          <a:prstGeom prst="rect">
            <a:avLst/>
          </a:prstGeom>
          <a:noFill/>
        </p:spPr>
        <p:txBody>
          <a:bodyPr wrap="square" rtlCol="0">
            <a:spAutoFit/>
          </a:bodyPr>
          <a:lstStyle/>
          <a:p>
            <a:pPr algn="just"/>
            <a:r>
              <a:rPr lang="en-US" b="1" smtClean="0">
                <a:latin typeface="Arial" pitchFamily="34" charset="0"/>
                <a:cs typeface="Arial" pitchFamily="34" charset="0"/>
              </a:rPr>
              <a:t>b) A là hình chiếu của A trên (ABCD)</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760412" y="4643735"/>
                <a:ext cx="7543800" cy="461665"/>
              </a:xfrm>
              <a:prstGeom prst="rect">
                <a:avLst/>
              </a:prstGeom>
              <a:noFill/>
            </p:spPr>
            <p:txBody>
              <a:bodyPr wrap="square" rtlCol="0">
                <a:spAutoFit/>
              </a:bodyPr>
              <a:lstStyle/>
              <a:p>
                <a:pPr algn="just"/>
                <a:r>
                  <a:rPr lang="en-US" b="1" smtClean="0">
                    <a:latin typeface="Arial" pitchFamily="34" charset="0"/>
                    <a:cs typeface="Arial" pitchFamily="34" charset="0"/>
                  </a:rPr>
                  <a:t>C là hình chiếu của C’ trên (ABCD) do CC’</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(ABCD) </a:t>
                </a:r>
                <a:endParaRPr lang="en-US" b="1">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60412" y="4643735"/>
                <a:ext cx="7543800" cy="461665"/>
              </a:xfrm>
              <a:prstGeom prst="rect">
                <a:avLst/>
              </a:prstGeom>
              <a:blipFill rotWithShape="1">
                <a:blip r:embed="rId11"/>
                <a:stretch>
                  <a:fillRect l="-1293" t="-9211" r="-728" b="-30263"/>
                </a:stretch>
              </a:blipFill>
            </p:spPr>
            <p:txBody>
              <a:bodyPr/>
              <a:lstStyle/>
              <a:p>
                <a:r>
                  <a:rPr lang="en-US">
                    <a:noFill/>
                  </a:rPr>
                  <a:t> </a:t>
                </a:r>
              </a:p>
            </p:txBody>
          </p:sp>
        </mc:Fallback>
      </mc:AlternateContent>
      <p:sp>
        <p:nvSpPr>
          <p:cNvPr id="25" name="TextBox 24"/>
          <p:cNvSpPr txBox="1"/>
          <p:nvPr/>
        </p:nvSpPr>
        <p:spPr>
          <a:xfrm>
            <a:off x="760412" y="5253335"/>
            <a:ext cx="7543800" cy="461665"/>
          </a:xfrm>
          <a:prstGeom prst="rect">
            <a:avLst/>
          </a:prstGeom>
          <a:noFill/>
        </p:spPr>
        <p:txBody>
          <a:bodyPr wrap="square" rtlCol="0">
            <a:spAutoFit/>
          </a:bodyPr>
          <a:lstStyle/>
          <a:p>
            <a:pPr algn="just"/>
            <a:r>
              <a:rPr lang="en-US" b="1" smtClean="0">
                <a:latin typeface="Arial" pitchFamily="34" charset="0"/>
                <a:cs typeface="Arial" pitchFamily="34" charset="0"/>
              </a:rPr>
              <a:t>Suy ra AC là hình chiếu của AC’ trên (ABCD)</a:t>
            </a:r>
            <a:endParaRPr lang="en-US" b="1">
              <a:latin typeface="Arial" pitchFamily="34" charset="0"/>
              <a:cs typeface="Arial" pitchFamily="34" charset="0"/>
            </a:endParaRPr>
          </a:p>
        </p:txBody>
      </p:sp>
    </p:spTree>
    <p:extLst>
      <p:ext uri="{BB962C8B-B14F-4D97-AF65-F5344CB8AC3E}">
        <p14:creationId xmlns:p14="http://schemas.microsoft.com/office/powerpoint/2010/main" val="230186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wipe(left)">
                                      <p:cBhvr>
                                        <p:cTn id="7" dur="500"/>
                                        <p:tgtEl>
                                          <p:spTgt spid="747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4424" y="23773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62000"/>
            <a:ext cx="11658599" cy="1477306"/>
            <a:chOff x="227012" y="762000"/>
            <a:chExt cx="11658599" cy="1477306"/>
          </a:xfrm>
        </p:grpSpPr>
        <p:sp>
          <p:nvSpPr>
            <p:cNvPr id="18" name="Rounded Rectangle 17"/>
            <p:cNvSpPr/>
            <p:nvPr/>
          </p:nvSpPr>
          <p:spPr>
            <a:xfrm>
              <a:off x="1714586" y="762000"/>
              <a:ext cx="10171025" cy="1477306"/>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865313" y="762000"/>
                  <a:ext cx="9915524" cy="1477305"/>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Cho hai mặt phẳng (P) và (Q) cắt nhau theo giao tuyến </a:t>
                  </a:r>
                  <a14:m>
                    <m:oMath xmlns:m="http://schemas.openxmlformats.org/officeDocument/2006/math">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 . Lấy một điểm O bất kì thuộc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t>
                  </a:r>
                  <a14:m>
                    <m:oMath xmlns:m="http://schemas.openxmlformats.org/officeDocument/2006/math">
                      <m:r>
                        <a:rPr lang="en-US" sz="2200" b="1" i="1">
                          <a:latin typeface="Cambria Math"/>
                          <a:ea typeface="Cambria Math"/>
                          <a:cs typeface="Arial" pitchFamily="34" charset="0"/>
                        </a:rPr>
                        <m:t>∆</m:t>
                      </m:r>
                    </m:oMath>
                  </a14:m>
                  <a:r>
                    <a:rPr lang="en-US" sz="2200" b="1" smtClean="0">
                      <a:latin typeface="Arial" pitchFamily="34" charset="0"/>
                      <a:cs typeface="Arial" pitchFamily="34" charset="0"/>
                    </a:rPr>
                    <a:t> . Gọi m, n là các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đi qua O, tương ứng thuộc (P) , (Q) và vuông góc với </a:t>
                  </a:r>
                  <a14:m>
                    <m:oMath xmlns:m="http://schemas.openxmlformats.org/officeDocument/2006/math">
                      <m:r>
                        <a:rPr lang="en-US" sz="2200" b="1" i="1">
                          <a:latin typeface="Cambria Math"/>
                          <a:ea typeface="Cambria Math"/>
                          <a:cs typeface="Arial" pitchFamily="34" charset="0"/>
                        </a:rPr>
                        <m:t>∆</m:t>
                      </m:r>
                    </m:oMath>
                  </a14:m>
                  <a:r>
                    <a:rPr lang="en-US" sz="2200" b="1" smtClean="0">
                      <a:latin typeface="Arial" pitchFamily="34" charset="0"/>
                      <a:cs typeface="Arial" pitchFamily="34" charset="0"/>
                    </a:rPr>
                    <a:t> . Chứng minh rằng góc giữa (P) và (Q) bằng góc giữa m và n.</a:t>
                  </a:r>
                  <a:endParaRPr lang="en-US" sz="2200"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865313" y="762000"/>
                  <a:ext cx="9915524" cy="1477305"/>
                </a:xfrm>
                <a:prstGeom prst="rect">
                  <a:avLst/>
                </a:prstGeom>
                <a:blipFill rotWithShape="1">
                  <a:blip r:embed="rId5"/>
                  <a:stretch>
                    <a:fillRect l="-492" t="-1240" b="-661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 name="TextBox 22"/>
              <p:cNvSpPr txBox="1"/>
              <p:nvPr/>
            </p:nvSpPr>
            <p:spPr>
              <a:xfrm>
                <a:off x="1056814" y="2743200"/>
                <a:ext cx="7323598" cy="1323439"/>
              </a:xfrm>
              <a:prstGeom prst="rect">
                <a:avLst/>
              </a:prstGeom>
              <a:noFill/>
            </p:spPr>
            <p:txBody>
              <a:bodyPr wrap="square" rtlCol="0">
                <a:spAutoFit/>
              </a:bodyPr>
              <a:lstStyle/>
              <a:p>
                <a:pPr algn="just"/>
                <a:r>
                  <a:rPr lang="en-US" sz="2000" b="1" smtClean="0">
                    <a:latin typeface="Arial" pitchFamily="34" charset="0"/>
                    <a:cs typeface="Arial" pitchFamily="34" charset="0"/>
                  </a:rPr>
                  <a:t>Trong mặt phẳng chứa m, n , lấy một điểm E không thuộc các </a:t>
                </a:r>
                <a:r>
                  <a:rPr lang="vi-VN" sz="2000" b="1" smtClean="0">
                    <a:latin typeface="Arial" pitchFamily="34" charset="0"/>
                    <a:cs typeface="Arial" pitchFamily="34" charset="0"/>
                  </a:rPr>
                  <a:t>đường thẳng</a:t>
                </a:r>
                <a:r>
                  <a:rPr lang="en-US" sz="2000" b="1" smtClean="0">
                    <a:latin typeface="Arial" pitchFamily="34" charset="0"/>
                    <a:cs typeface="Arial" pitchFamily="34" charset="0"/>
                  </a:rPr>
                  <a:t> m, n . Gọi A, B tương ứng là hình chiếu của E trên m, n . Khi đó </a:t>
                </a:r>
                <a14:m>
                  <m:oMath xmlns:m="http://schemas.openxmlformats.org/officeDocument/2006/math">
                    <m:r>
                      <a:rPr lang="en-US" sz="2000" b="1" i="1">
                        <a:latin typeface="Cambria Math"/>
                        <a:ea typeface="Cambria Math"/>
                        <a:cs typeface="Arial" pitchFamily="34" charset="0"/>
                      </a:rPr>
                      <m:t>∆</m:t>
                    </m:r>
                  </m:oMath>
                </a14:m>
                <a:r>
                  <a:rPr lang="en-US" sz="2000" b="1" smtClean="0">
                    <a:latin typeface="Arial" pitchFamily="34" charset="0"/>
                    <a:cs typeface="Arial" pitchFamily="34" charset="0"/>
                  </a:rPr>
                  <a:t> vuông góc với các </a:t>
                </a:r>
                <a:r>
                  <a:rPr lang="vi-VN" sz="2000" b="1" smtClean="0">
                    <a:latin typeface="Arial" pitchFamily="34" charset="0"/>
                    <a:cs typeface="Arial" pitchFamily="34" charset="0"/>
                  </a:rPr>
                  <a:t>đường thẳng</a:t>
                </a:r>
                <a:r>
                  <a:rPr lang="en-US" sz="2000" b="1" smtClean="0">
                    <a:latin typeface="Arial" pitchFamily="34" charset="0"/>
                    <a:cs typeface="Arial" pitchFamily="34" charset="0"/>
                  </a:rPr>
                  <a:t> EA, EB.</a:t>
                </a:r>
                <a:endParaRPr lang="en-US" sz="2000"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056814" y="2743200"/>
                <a:ext cx="7323598" cy="1323439"/>
              </a:xfrm>
              <a:prstGeom prst="rect">
                <a:avLst/>
              </a:prstGeom>
              <a:blipFill rotWithShape="1">
                <a:blip r:embed="rId6"/>
                <a:stretch>
                  <a:fillRect l="-832" t="-1843" r="-832" b="-78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056814" y="4064049"/>
                <a:ext cx="7323598" cy="1015663"/>
              </a:xfrm>
              <a:prstGeom prst="rect">
                <a:avLst/>
              </a:prstGeom>
              <a:noFill/>
            </p:spPr>
            <p:txBody>
              <a:bodyPr wrap="square" rtlCol="0">
                <a:spAutoFit/>
              </a:bodyPr>
              <a:lstStyle/>
              <a:p>
                <a:r>
                  <a:rPr lang="en-US" sz="2000" b="1" smtClean="0">
                    <a:latin typeface="Arial" pitchFamily="34" charset="0"/>
                    <a:cs typeface="Arial" pitchFamily="34" charset="0"/>
                  </a:rPr>
                  <a:t>Do </a:t>
                </a:r>
                <a14:m>
                  <m:oMath xmlns:m="http://schemas.openxmlformats.org/officeDocument/2006/math">
                    <m:r>
                      <a:rPr lang="en-US" sz="2000" b="1" i="1" smtClean="0">
                        <a:latin typeface="Cambria Math"/>
                        <a:cs typeface="Arial" pitchFamily="34" charset="0"/>
                      </a:rPr>
                      <m:t>𝑬𝑨</m:t>
                    </m:r>
                    <m:r>
                      <a:rPr lang="en-US" sz="2000" b="1" i="1" smtClean="0">
                        <a:latin typeface="Cambria Math"/>
                        <a:ea typeface="Cambria Math"/>
                        <a:cs typeface="Arial" pitchFamily="34" charset="0"/>
                      </a:rPr>
                      <m:t>⊥</m:t>
                    </m:r>
                    <m:r>
                      <a:rPr lang="en-US" sz="2000" b="1" i="1" smtClean="0">
                        <a:latin typeface="Cambria Math"/>
                        <a:ea typeface="Cambria Math"/>
                        <a:cs typeface="Arial" pitchFamily="34" charset="0"/>
                      </a:rPr>
                      <m:t>𝒎</m:t>
                    </m:r>
                  </m:oMath>
                </a14:m>
                <a:r>
                  <a:rPr lang="en-US" sz="2000" b="1" smtClean="0">
                    <a:latin typeface="Arial" pitchFamily="34" charset="0"/>
                    <a:cs typeface="Arial" pitchFamily="34" charset="0"/>
                  </a:rPr>
                  <a:t>, </a:t>
                </a:r>
                <a14:m>
                  <m:oMath xmlns:m="http://schemas.openxmlformats.org/officeDocument/2006/math">
                    <m:r>
                      <a:rPr lang="en-US" sz="2000" b="1" i="1">
                        <a:latin typeface="Cambria Math"/>
                        <a:cs typeface="Arial" pitchFamily="34" charset="0"/>
                      </a:rPr>
                      <m:t>𝑬𝑨</m:t>
                    </m:r>
                    <m:r>
                      <a:rPr lang="en-US" sz="2000" b="1" i="1">
                        <a:latin typeface="Cambria Math"/>
                        <a:ea typeface="Cambria Math"/>
                        <a:cs typeface="Arial" pitchFamily="34" charset="0"/>
                      </a:rPr>
                      <m:t>⊥</m:t>
                    </m:r>
                    <m:r>
                      <a:rPr lang="en-US" sz="2000" b="1" i="1" smtClean="0">
                        <a:latin typeface="Cambria Math"/>
                        <a:ea typeface="Cambria Math"/>
                        <a:cs typeface="Arial" pitchFamily="34" charset="0"/>
                      </a:rPr>
                      <m:t>∆</m:t>
                    </m:r>
                  </m:oMath>
                </a14:m>
                <a:r>
                  <a:rPr lang="en-US" sz="2000" b="1" smtClean="0">
                    <a:latin typeface="Arial" pitchFamily="34" charset="0"/>
                    <a:cs typeface="Arial" pitchFamily="34" charset="0"/>
                  </a:rPr>
                  <a:t> nên </a:t>
                </a:r>
                <a14:m>
                  <m:oMath xmlns:m="http://schemas.openxmlformats.org/officeDocument/2006/math">
                    <m:r>
                      <a:rPr lang="en-US" sz="2000" b="1" i="1">
                        <a:latin typeface="Cambria Math"/>
                        <a:cs typeface="Arial" pitchFamily="34" charset="0"/>
                      </a:rPr>
                      <m:t>𝑬𝑨</m:t>
                    </m:r>
                    <m:r>
                      <a:rPr lang="en-US" sz="2000" b="1" i="1">
                        <a:latin typeface="Cambria Math"/>
                        <a:ea typeface="Cambria Math"/>
                        <a:cs typeface="Arial" pitchFamily="34" charset="0"/>
                      </a:rPr>
                      <m:t>⊥</m:t>
                    </m:r>
                    <m:d>
                      <m:dPr>
                        <m:ctrlPr>
                          <a:rPr lang="en-US" sz="2000" b="1" i="1" smtClean="0">
                            <a:latin typeface="Cambria Math"/>
                            <a:ea typeface="Cambria Math"/>
                            <a:cs typeface="Arial" pitchFamily="34" charset="0"/>
                          </a:rPr>
                        </m:ctrlPr>
                      </m:dPr>
                      <m:e>
                        <m:r>
                          <a:rPr lang="en-US" sz="2000" b="1" i="1" smtClean="0">
                            <a:latin typeface="Cambria Math"/>
                            <a:ea typeface="Cambria Math"/>
                            <a:cs typeface="Arial" pitchFamily="34" charset="0"/>
                          </a:rPr>
                          <m:t>𝑷</m:t>
                        </m:r>
                      </m:e>
                    </m:d>
                  </m:oMath>
                </a14:m>
                <a:r>
                  <a:rPr lang="en-US" sz="2000" b="1" smtClean="0">
                    <a:latin typeface="Arial" pitchFamily="34" charset="0"/>
                    <a:cs typeface="Arial" pitchFamily="34" charset="0"/>
                  </a:rPr>
                  <a:t/>
                </a:r>
                <a:br>
                  <a:rPr lang="en-US" sz="2000" b="1" smtClean="0">
                    <a:latin typeface="Arial" pitchFamily="34" charset="0"/>
                    <a:cs typeface="Arial" pitchFamily="34" charset="0"/>
                  </a:rPr>
                </a:br>
                <a:r>
                  <a:rPr lang="en-US" sz="2000" b="1" smtClean="0">
                    <a:latin typeface="Arial" pitchFamily="34" charset="0"/>
                    <a:cs typeface="Arial" pitchFamily="34" charset="0"/>
                  </a:rPr>
                  <a:t>Tương tự </a:t>
                </a:r>
                <a14:m>
                  <m:oMath xmlns:m="http://schemas.openxmlformats.org/officeDocument/2006/math">
                    <m:r>
                      <a:rPr lang="en-US" sz="2000" b="1" i="1">
                        <a:latin typeface="Cambria Math"/>
                        <a:cs typeface="Arial" pitchFamily="34" charset="0"/>
                      </a:rPr>
                      <m:t>𝑬</m:t>
                    </m:r>
                    <m:r>
                      <a:rPr lang="en-US" sz="2000" b="1" i="1" smtClean="0">
                        <a:latin typeface="Cambria Math"/>
                        <a:cs typeface="Arial" pitchFamily="34" charset="0"/>
                      </a:rPr>
                      <m:t>𝑩</m:t>
                    </m:r>
                    <m:r>
                      <a:rPr lang="en-US" sz="2000" b="1" i="1">
                        <a:latin typeface="Cambria Math"/>
                        <a:ea typeface="Cambria Math"/>
                        <a:cs typeface="Arial" pitchFamily="34" charset="0"/>
                      </a:rPr>
                      <m:t>⊥</m:t>
                    </m:r>
                    <m:r>
                      <a:rPr lang="en-US" sz="2000" b="1" i="1" smtClean="0">
                        <a:latin typeface="Cambria Math"/>
                        <a:ea typeface="Cambria Math"/>
                        <a:cs typeface="Arial" pitchFamily="34" charset="0"/>
                      </a:rPr>
                      <m:t>(</m:t>
                    </m:r>
                    <m:r>
                      <a:rPr lang="en-US" sz="2000" b="1" i="1" smtClean="0">
                        <a:latin typeface="Cambria Math"/>
                        <a:ea typeface="Cambria Math"/>
                        <a:cs typeface="Arial" pitchFamily="34" charset="0"/>
                      </a:rPr>
                      <m:t>𝑷</m:t>
                    </m:r>
                    <m:r>
                      <a:rPr lang="en-US" sz="2000" b="1" i="1" smtClean="0">
                        <a:latin typeface="Cambria Math"/>
                        <a:ea typeface="Cambria Math"/>
                        <a:cs typeface="Arial" pitchFamily="34" charset="0"/>
                      </a:rPr>
                      <m:t>)</m:t>
                    </m:r>
                  </m:oMath>
                </a14:m>
                <a:r>
                  <a:rPr lang="en-US" sz="2000" b="1" smtClean="0">
                    <a:latin typeface="Arial" pitchFamily="34" charset="0"/>
                    <a:cs typeface="Arial" pitchFamily="34" charset="0"/>
                  </a:rPr>
                  <a:t> , do đó góc giữa (P) và (Q) bằng góc giữa EA và EB.</a:t>
                </a:r>
                <a:endParaRPr lang="en-US" sz="2000" b="1">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056814" y="4064049"/>
                <a:ext cx="7323598" cy="1015663"/>
              </a:xfrm>
              <a:prstGeom prst="rect">
                <a:avLst/>
              </a:prstGeom>
              <a:blipFill rotWithShape="1">
                <a:blip r:embed="rId7"/>
                <a:stretch>
                  <a:fillRect l="-832" t="-2410" b="-10843"/>
                </a:stretch>
              </a:blipFill>
            </p:spPr>
            <p:txBody>
              <a:bodyPr/>
              <a:lstStyle/>
              <a:p>
                <a:r>
                  <a:rPr lang="en-US">
                    <a:noFill/>
                  </a:rPr>
                  <a:t> </a:t>
                </a:r>
              </a:p>
            </p:txBody>
          </p:sp>
        </mc:Fallback>
      </mc:AlternateContent>
      <p:sp>
        <p:nvSpPr>
          <p:cNvPr id="15" name="AutoShape 4"/>
          <p:cNvSpPr>
            <a:spLocks noChangeArrowheads="1"/>
          </p:cNvSpPr>
          <p:nvPr/>
        </p:nvSpPr>
        <p:spPr bwMode="gray">
          <a:xfrm>
            <a:off x="447213" y="95249"/>
            <a:ext cx="7933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GÓC GIỮA HAI MẶT PHẲNG, HAI MẶT PHẲNG VUÔNG GÓC </a:t>
            </a:r>
            <a:endParaRPr lang="vi-VN" sz="1900" b="1">
              <a:solidFill>
                <a:schemeClr val="bg1"/>
              </a:solidFill>
              <a:latin typeface="Arial" pitchFamily="34" charset="0"/>
              <a:cs typeface="Arial" pitchFamily="34" charset="0"/>
            </a:endParaRPr>
          </a:p>
        </p:txBody>
      </p:sp>
      <p:grpSp>
        <p:nvGrpSpPr>
          <p:cNvPr id="5" name="Group 4"/>
          <p:cNvGrpSpPr/>
          <p:nvPr/>
        </p:nvGrpSpPr>
        <p:grpSpPr>
          <a:xfrm>
            <a:off x="8674099" y="2500062"/>
            <a:ext cx="3114675" cy="2788652"/>
            <a:chOff x="8674099" y="2500062"/>
            <a:chExt cx="3114675" cy="2788652"/>
          </a:xfrm>
        </p:grpSpPr>
        <p:pic>
          <p:nvPicPr>
            <p:cNvPr id="4" name="Picture 3"/>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15000"/>
                      </a14:imgEffect>
                    </a14:imgLayer>
                  </a14:imgProps>
                </a:ext>
                <a:ext uri="{28A0092B-C50C-407E-A947-70E740481C1C}">
                  <a14:useLocalDpi xmlns:a14="http://schemas.microsoft.com/office/drawing/2010/main" val="0"/>
                </a:ext>
              </a:extLst>
            </a:blip>
            <a:srcRect/>
            <a:stretch>
              <a:fillRect/>
            </a:stretch>
          </p:blipFill>
          <p:spPr bwMode="auto">
            <a:xfrm>
              <a:off x="8674099" y="2500062"/>
              <a:ext cx="31146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583736" y="495016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7.45</a:t>
              </a:r>
              <a:endParaRPr lang="en-US" sz="1600" b="1">
                <a:solidFill>
                  <a:schemeClr val="accent6">
                    <a:lumMod val="75000"/>
                  </a:schemeClr>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19" name="TextBox 18"/>
              <p:cNvSpPr txBox="1"/>
              <p:nvPr/>
            </p:nvSpPr>
            <p:spPr>
              <a:xfrm>
                <a:off x="1056814" y="5079712"/>
                <a:ext cx="7323598" cy="1036309"/>
              </a:xfrm>
              <a:prstGeom prst="rect">
                <a:avLst/>
              </a:prstGeom>
              <a:noFill/>
            </p:spPr>
            <p:txBody>
              <a:bodyPr wrap="square" rtlCol="0">
                <a:spAutoFit/>
              </a:bodyPr>
              <a:lstStyle/>
              <a:p>
                <a:r>
                  <a:rPr lang="en-US" sz="2000" b="1" smtClean="0">
                    <a:latin typeface="Arial" pitchFamily="34" charset="0"/>
                    <a:cs typeface="Arial" pitchFamily="34" charset="0"/>
                  </a:rPr>
                  <a:t>Do </a:t>
                </a:r>
                <a14:m>
                  <m:oMath xmlns:m="http://schemas.openxmlformats.org/officeDocument/2006/math">
                    <m:acc>
                      <m:accPr>
                        <m:chr m:val="̂"/>
                        <m:ctrlPr>
                          <a:rPr lang="en-US" sz="2000" b="1" i="1" smtClean="0">
                            <a:latin typeface="Cambria Math"/>
                            <a:cs typeface="Arial" pitchFamily="34" charset="0"/>
                          </a:rPr>
                        </m:ctrlPr>
                      </m:accPr>
                      <m:e>
                        <m:r>
                          <a:rPr lang="en-US" sz="2000" b="1" i="1" smtClean="0">
                            <a:latin typeface="Cambria Math"/>
                            <a:cs typeface="Arial" pitchFamily="34" charset="0"/>
                          </a:rPr>
                          <m:t>𝑶𝑨𝑬</m:t>
                        </m:r>
                      </m:e>
                    </m:acc>
                    <m:r>
                      <a:rPr lang="en-US" sz="2000" b="1" i="1" smtClean="0">
                        <a:latin typeface="Cambria Math"/>
                        <a:cs typeface="Arial" pitchFamily="34" charset="0"/>
                      </a:rPr>
                      <m:t>=</m:t>
                    </m:r>
                    <m:sSup>
                      <m:sSupPr>
                        <m:ctrlPr>
                          <a:rPr lang="en-US" sz="2000" b="1" i="1" smtClean="0">
                            <a:latin typeface="Cambria Math"/>
                            <a:cs typeface="Arial" pitchFamily="34" charset="0"/>
                          </a:rPr>
                        </m:ctrlPr>
                      </m:sSupPr>
                      <m:e>
                        <m:r>
                          <a:rPr lang="en-US" sz="2000" b="1" i="1" smtClean="0">
                            <a:latin typeface="Cambria Math"/>
                            <a:cs typeface="Arial" pitchFamily="34" charset="0"/>
                          </a:rPr>
                          <m:t>𝟗𝟎</m:t>
                        </m:r>
                      </m:e>
                      <m:sup>
                        <m:r>
                          <a:rPr lang="en-US" sz="2000" b="1" i="1" smtClean="0">
                            <a:latin typeface="Cambria Math"/>
                            <a:cs typeface="Arial" pitchFamily="34" charset="0"/>
                          </a:rPr>
                          <m:t>𝟎</m:t>
                        </m:r>
                      </m:sup>
                    </m:sSup>
                    <m:r>
                      <a:rPr lang="en-US" sz="2000" b="1" i="1" smtClean="0">
                        <a:latin typeface="Cambria Math"/>
                        <a:cs typeface="Arial" pitchFamily="34" charset="0"/>
                      </a:rPr>
                      <m:t>=</m:t>
                    </m:r>
                    <m:acc>
                      <m:accPr>
                        <m:chr m:val="̂"/>
                        <m:ctrlPr>
                          <a:rPr lang="en-US" sz="2000" b="1" i="1" smtClean="0">
                            <a:latin typeface="Cambria Math"/>
                            <a:cs typeface="Arial" pitchFamily="34" charset="0"/>
                          </a:rPr>
                        </m:ctrlPr>
                      </m:accPr>
                      <m:e>
                        <m:r>
                          <a:rPr lang="en-US" sz="2000" b="1" i="1" smtClean="0">
                            <a:latin typeface="Cambria Math"/>
                            <a:cs typeface="Arial" pitchFamily="34" charset="0"/>
                          </a:rPr>
                          <m:t>𝑶𝑩𝑬</m:t>
                        </m:r>
                      </m:e>
                    </m:acc>
                  </m:oMath>
                </a14:m>
                <a:r>
                  <a:rPr lang="en-US" sz="2000" b="1" smtClean="0">
                    <a:latin typeface="Arial" pitchFamily="34" charset="0"/>
                    <a:cs typeface="Arial" pitchFamily="34" charset="0"/>
                  </a:rPr>
                  <a:t> nên 4 điểm O, A, E, B thuộc một </a:t>
                </a:r>
                <a:r>
                  <a:rPr lang="vi-VN" sz="2000" b="1" smtClean="0">
                    <a:latin typeface="Arial" pitchFamily="34" charset="0"/>
                    <a:cs typeface="Arial" pitchFamily="34" charset="0"/>
                  </a:rPr>
                  <a:t>đường tròn</a:t>
                </a:r>
                <a:r>
                  <a:rPr lang="en-US" sz="2000" b="1" smtClean="0">
                    <a:latin typeface="Arial" pitchFamily="34" charset="0"/>
                    <a:cs typeface="Arial" pitchFamily="34" charset="0"/>
                  </a:rPr>
                  <a:t> . Do đó </a:t>
                </a:r>
                <a14:m>
                  <m:oMath xmlns:m="http://schemas.openxmlformats.org/officeDocument/2006/math">
                    <m:acc>
                      <m:accPr>
                        <m:chr m:val="̂"/>
                        <m:ctrlPr>
                          <a:rPr lang="en-US" sz="2000" b="1" i="1" smtClean="0">
                            <a:latin typeface="Cambria Math"/>
                            <a:cs typeface="Arial" pitchFamily="34" charset="0"/>
                          </a:rPr>
                        </m:ctrlPr>
                      </m:accPr>
                      <m:e>
                        <m:r>
                          <a:rPr lang="en-US" sz="2000" b="1" i="1" smtClean="0">
                            <a:latin typeface="Cambria Math"/>
                            <a:cs typeface="Arial" pitchFamily="34" charset="0"/>
                          </a:rPr>
                          <m:t>𝑨𝑶𝑩</m:t>
                        </m:r>
                      </m:e>
                    </m:acc>
                  </m:oMath>
                </a14:m>
                <a:r>
                  <a:rPr lang="en-US" sz="2000" b="1" smtClean="0">
                    <a:latin typeface="Arial" pitchFamily="34" charset="0"/>
                    <a:cs typeface="Arial" pitchFamily="34" charset="0"/>
                  </a:rPr>
                  <a:t> và </a:t>
                </a:r>
                <a14:m>
                  <m:oMath xmlns:m="http://schemas.openxmlformats.org/officeDocument/2006/math">
                    <m:acc>
                      <m:accPr>
                        <m:chr m:val="̂"/>
                        <m:ctrlPr>
                          <a:rPr lang="en-US" sz="2000" b="1" i="1">
                            <a:latin typeface="Cambria Math"/>
                            <a:cs typeface="Arial" pitchFamily="34" charset="0"/>
                          </a:rPr>
                        </m:ctrlPr>
                      </m:accPr>
                      <m:e>
                        <m:r>
                          <a:rPr lang="en-US" sz="2000" b="1" i="1">
                            <a:latin typeface="Cambria Math"/>
                            <a:cs typeface="Arial" pitchFamily="34" charset="0"/>
                          </a:rPr>
                          <m:t>𝑨</m:t>
                        </m:r>
                        <m:r>
                          <a:rPr lang="en-US" sz="2000" b="1" i="1" smtClean="0">
                            <a:latin typeface="Cambria Math"/>
                            <a:cs typeface="Arial" pitchFamily="34" charset="0"/>
                          </a:rPr>
                          <m:t>𝑬</m:t>
                        </m:r>
                        <m:r>
                          <a:rPr lang="en-US" sz="2000" b="1" i="1">
                            <a:latin typeface="Cambria Math"/>
                            <a:cs typeface="Arial" pitchFamily="34" charset="0"/>
                          </a:rPr>
                          <m:t>𝑩</m:t>
                        </m:r>
                      </m:e>
                    </m:acc>
                  </m:oMath>
                </a14:m>
                <a:r>
                  <a:rPr lang="en-US" sz="2000" b="1" smtClean="0">
                    <a:latin typeface="Arial" pitchFamily="34" charset="0"/>
                    <a:cs typeface="Arial" pitchFamily="34" charset="0"/>
                  </a:rPr>
                  <a:t> bằng hoặc bù nhau, tức là </a:t>
                </a:r>
                <a14:m>
                  <m:oMath xmlns:m="http://schemas.openxmlformats.org/officeDocument/2006/math">
                    <m:d>
                      <m:dPr>
                        <m:ctrlPr>
                          <a:rPr lang="en-US" sz="2000" b="1" i="1" smtClean="0">
                            <a:latin typeface="Cambria Math"/>
                            <a:cs typeface="Arial" pitchFamily="34" charset="0"/>
                          </a:rPr>
                        </m:ctrlPr>
                      </m:dPr>
                      <m:e>
                        <m:r>
                          <a:rPr lang="en-US" sz="2000" b="1" i="1" smtClean="0">
                            <a:latin typeface="Cambria Math"/>
                            <a:cs typeface="Arial" pitchFamily="34" charset="0"/>
                          </a:rPr>
                          <m:t>𝑬𝑨</m:t>
                        </m:r>
                        <m:r>
                          <a:rPr lang="en-US" sz="2000" b="1" i="1" smtClean="0">
                            <a:latin typeface="Cambria Math"/>
                            <a:cs typeface="Arial" pitchFamily="34" charset="0"/>
                          </a:rPr>
                          <m:t>,</m:t>
                        </m:r>
                        <m:r>
                          <a:rPr lang="en-US" sz="2000" b="1" i="1" smtClean="0">
                            <a:latin typeface="Cambria Math"/>
                            <a:cs typeface="Arial" pitchFamily="34" charset="0"/>
                          </a:rPr>
                          <m:t>𝑬𝑩</m:t>
                        </m:r>
                      </m:e>
                    </m:d>
                    <m:r>
                      <a:rPr lang="en-US" sz="2000" b="1" i="1" smtClean="0">
                        <a:latin typeface="Cambria Math"/>
                        <a:cs typeface="Arial" pitchFamily="34" charset="0"/>
                      </a:rPr>
                      <m:t>=(</m:t>
                    </m:r>
                    <m:r>
                      <a:rPr lang="en-US" sz="2000" b="1" i="1" smtClean="0">
                        <a:latin typeface="Cambria Math"/>
                        <a:cs typeface="Arial" pitchFamily="34" charset="0"/>
                      </a:rPr>
                      <m:t>𝒎</m:t>
                    </m:r>
                    <m:r>
                      <a:rPr lang="en-US" sz="2000" b="1" i="1" smtClean="0">
                        <a:latin typeface="Cambria Math"/>
                        <a:cs typeface="Arial" pitchFamily="34" charset="0"/>
                      </a:rPr>
                      <m:t>,</m:t>
                    </m:r>
                    <m:r>
                      <a:rPr lang="en-US" sz="2000" b="1" i="1" smtClean="0">
                        <a:latin typeface="Cambria Math"/>
                        <a:cs typeface="Arial" pitchFamily="34" charset="0"/>
                      </a:rPr>
                      <m:t>𝒏</m:t>
                    </m:r>
                    <m:r>
                      <a:rPr lang="en-US" sz="2000" b="1" i="1" smtClean="0">
                        <a:latin typeface="Cambria Math"/>
                        <a:cs typeface="Arial" pitchFamily="34" charset="0"/>
                      </a:rPr>
                      <m:t>)</m:t>
                    </m:r>
                  </m:oMath>
                </a14:m>
                <a:endParaRPr lang="en-US" sz="20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056814" y="5079712"/>
                <a:ext cx="7323598" cy="1036309"/>
              </a:xfrm>
              <a:prstGeom prst="rect">
                <a:avLst/>
              </a:prstGeom>
              <a:blipFill rotWithShape="1">
                <a:blip r:embed="rId10"/>
                <a:stretch>
                  <a:fillRect l="-832" t="-2941" r="-1331" b="-5882"/>
                </a:stretch>
              </a:blipFill>
            </p:spPr>
            <p:txBody>
              <a:bodyPr/>
              <a:lstStyle/>
              <a:p>
                <a:r>
                  <a:rPr lang="en-US">
                    <a:noFill/>
                  </a:rPr>
                  <a:t> </a:t>
                </a:r>
              </a:p>
            </p:txBody>
          </p:sp>
        </mc:Fallback>
      </mc:AlternateContent>
      <p:sp>
        <p:nvSpPr>
          <p:cNvPr id="20" name="TextBox 19"/>
          <p:cNvSpPr txBox="1"/>
          <p:nvPr/>
        </p:nvSpPr>
        <p:spPr>
          <a:xfrm>
            <a:off x="1056814" y="6144596"/>
            <a:ext cx="7323598" cy="400110"/>
          </a:xfrm>
          <a:prstGeom prst="rect">
            <a:avLst/>
          </a:prstGeom>
          <a:noFill/>
        </p:spPr>
        <p:txBody>
          <a:bodyPr wrap="square" rtlCol="0">
            <a:spAutoFit/>
          </a:bodyPr>
          <a:lstStyle/>
          <a:p>
            <a:r>
              <a:rPr lang="en-US" sz="2000" b="1" smtClean="0">
                <a:latin typeface="Arial" pitchFamily="34" charset="0"/>
                <a:cs typeface="Arial" pitchFamily="34" charset="0"/>
              </a:rPr>
              <a:t>Vậy góc giữa (P) và (Q) bằng góc giữa m và n.</a:t>
            </a:r>
            <a:endParaRPr lang="en-US" sz="2000" b="1">
              <a:latin typeface="Arial" pitchFamily="34" charset="0"/>
              <a:cs typeface="Arial" pitchFamily="34" charset="0"/>
            </a:endParaRPr>
          </a:p>
        </p:txBody>
      </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19"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5"/>
            <a:ext cx="9906000" cy="1657927"/>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46287" y="173975"/>
            <a:ext cx="9837896"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hộp chữ nhật ABCD. A'B'C'D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Chứng </a:t>
            </a:r>
            <a:r>
              <a:rPr lang="vi-VN" b="1">
                <a:latin typeface="Arial" pitchFamily="34" charset="0"/>
                <a:cs typeface="Arial" pitchFamily="34" charset="0"/>
              </a:rPr>
              <a:t>minh rằng (BDD′B</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(ABCD).</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hình chiếu của AC′ trên mặt phẳng (ABCD</a:t>
            </a:r>
            <a:r>
              <a:rPr lang="vi-VN" b="1" smtClean="0">
                <a:latin typeface="Arial" pitchFamily="34" charset="0"/>
                <a:cs typeface="Arial" pitchFamily="34" charset="0"/>
              </a:rPr>
              <a:t>).</a:t>
            </a:r>
            <a:endParaRPr lang="en-US" b="1">
              <a:latin typeface="Arial" pitchFamily="34" charset="0"/>
              <a:cs typeface="Arial" pitchFamily="34" charset="0"/>
            </a:endParaRPr>
          </a:p>
          <a:p>
            <a:pPr marL="457200" indent="-457200">
              <a:buAutoNum type="alphaLcParenR"/>
            </a:pPr>
            <a:r>
              <a:rPr lang="vi-VN" b="1">
                <a:latin typeface="Arial" pitchFamily="34" charset="0"/>
                <a:cs typeface="Arial" pitchFamily="34" charset="0"/>
              </a:rPr>
              <a:t>Cho AB = a, BC = b, CC′ = c. Tính AC</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812" y="1981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141412" y="2438400"/>
            <a:ext cx="6705600" cy="461665"/>
          </a:xfrm>
          <a:prstGeom prst="rect">
            <a:avLst/>
          </a:prstGeom>
          <a:noFill/>
        </p:spPr>
        <p:txBody>
          <a:bodyPr wrap="square" rtlCol="0">
            <a:spAutoFit/>
          </a:bodyPr>
          <a:lstStyle/>
          <a:p>
            <a:pPr algn="just"/>
            <a:r>
              <a:rPr lang="en-US" b="1" smtClean="0">
                <a:latin typeface="Arial" pitchFamily="34" charset="0"/>
                <a:cs typeface="Arial" pitchFamily="34" charset="0"/>
              </a:rPr>
              <a:t>c) Xét tam giác ABC vuông tại B có :</a:t>
            </a:r>
            <a:endParaRPr lang="en-US" b="1">
              <a:latin typeface="Arial" pitchFamily="34" charset="0"/>
              <a:cs typeface="Arial"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824176170"/>
              </p:ext>
            </p:extLst>
          </p:nvPr>
        </p:nvGraphicFramePr>
        <p:xfrm>
          <a:off x="3105148" y="2917607"/>
          <a:ext cx="3663950" cy="461963"/>
        </p:xfrm>
        <a:graphic>
          <a:graphicData uri="http://schemas.openxmlformats.org/presentationml/2006/ole">
            <mc:AlternateContent xmlns:mc="http://schemas.openxmlformats.org/markup-compatibility/2006">
              <mc:Choice xmlns:v="urn:schemas-microsoft-com:vml" Requires="v">
                <p:oleObj spid="_x0000_s75827" name="Equation" r:id="rId6" imgW="1714320" imgH="215640" progId="Equation.DSMT4">
                  <p:embed/>
                </p:oleObj>
              </mc:Choice>
              <mc:Fallback>
                <p:oleObj name="Equation" r:id="rId6" imgW="1714320" imgH="215640" progId="Equation.DSMT4">
                  <p:embed/>
                  <p:pic>
                    <p:nvPicPr>
                      <p:cNvPr id="0" name=""/>
                      <p:cNvPicPr>
                        <a:picLocks noChangeAspect="1" noChangeArrowheads="1"/>
                      </p:cNvPicPr>
                      <p:nvPr/>
                    </p:nvPicPr>
                    <p:blipFill>
                      <a:blip r:embed="rId7"/>
                      <a:srcRect/>
                      <a:stretch>
                        <a:fillRect/>
                      </a:stretch>
                    </p:blipFill>
                    <p:spPr bwMode="auto">
                      <a:xfrm>
                        <a:off x="3105148" y="2917607"/>
                        <a:ext cx="366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475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1811" y="1810327"/>
            <a:ext cx="34956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Object 14"/>
          <p:cNvGraphicFramePr>
            <a:graphicFrameLocks noChangeAspect="1"/>
          </p:cNvGraphicFramePr>
          <p:nvPr>
            <p:extLst>
              <p:ext uri="{D42A27DB-BD31-4B8C-83A1-F6EECF244321}">
                <p14:modId xmlns:p14="http://schemas.microsoft.com/office/powerpoint/2010/main" val="3370168478"/>
              </p:ext>
            </p:extLst>
          </p:nvPr>
        </p:nvGraphicFramePr>
        <p:xfrm>
          <a:off x="2817812" y="3429000"/>
          <a:ext cx="2416175" cy="571500"/>
        </p:xfrm>
        <a:graphic>
          <a:graphicData uri="http://schemas.openxmlformats.org/presentationml/2006/ole">
            <mc:AlternateContent xmlns:mc="http://schemas.openxmlformats.org/markup-compatibility/2006">
              <mc:Choice xmlns:v="urn:schemas-microsoft-com:vml" Requires="v">
                <p:oleObj spid="_x0000_s75828" name="Equation" r:id="rId9" imgW="1130040" imgH="266400" progId="Equation.DSMT4">
                  <p:embed/>
                </p:oleObj>
              </mc:Choice>
              <mc:Fallback>
                <p:oleObj name="Equation" r:id="rId9" imgW="1130040" imgH="266400" progId="Equation.DSMT4">
                  <p:embed/>
                  <p:pic>
                    <p:nvPicPr>
                      <p:cNvPr id="0" name=""/>
                      <p:cNvPicPr>
                        <a:picLocks noChangeAspect="1" noChangeArrowheads="1"/>
                      </p:cNvPicPr>
                      <p:nvPr/>
                    </p:nvPicPr>
                    <p:blipFill>
                      <a:blip r:embed="rId10"/>
                      <a:srcRect/>
                      <a:stretch>
                        <a:fillRect/>
                      </a:stretch>
                    </p:blipFill>
                    <p:spPr bwMode="auto">
                      <a:xfrm>
                        <a:off x="2817812" y="3429000"/>
                        <a:ext cx="24161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1140401" y="4114800"/>
            <a:ext cx="6705600"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AC’C vuông tại C có :</a:t>
            </a:r>
            <a:endParaRPr lang="en-US"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779991316"/>
              </p:ext>
            </p:extLst>
          </p:nvPr>
        </p:nvGraphicFramePr>
        <p:xfrm>
          <a:off x="2436812" y="4639252"/>
          <a:ext cx="4397375" cy="461963"/>
        </p:xfrm>
        <a:graphic>
          <a:graphicData uri="http://schemas.openxmlformats.org/presentationml/2006/ole">
            <mc:AlternateContent xmlns:mc="http://schemas.openxmlformats.org/markup-compatibility/2006">
              <mc:Choice xmlns:v="urn:schemas-microsoft-com:vml" Requires="v">
                <p:oleObj spid="_x0000_s75829" name="Equation" r:id="rId11" imgW="2057400" imgH="215640" progId="Equation.DSMT4">
                  <p:embed/>
                </p:oleObj>
              </mc:Choice>
              <mc:Fallback>
                <p:oleObj name="Equation" r:id="rId11" imgW="2057400" imgH="215640" progId="Equation.DSMT4">
                  <p:embed/>
                  <p:pic>
                    <p:nvPicPr>
                      <p:cNvPr id="0" name=""/>
                      <p:cNvPicPr>
                        <a:picLocks noChangeAspect="1" noChangeArrowheads="1"/>
                      </p:cNvPicPr>
                      <p:nvPr/>
                    </p:nvPicPr>
                    <p:blipFill>
                      <a:blip r:embed="rId12"/>
                      <a:srcRect/>
                      <a:stretch>
                        <a:fillRect/>
                      </a:stretch>
                    </p:blipFill>
                    <p:spPr bwMode="auto">
                      <a:xfrm>
                        <a:off x="2436812" y="4639252"/>
                        <a:ext cx="439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595707085"/>
              </p:ext>
            </p:extLst>
          </p:nvPr>
        </p:nvGraphicFramePr>
        <p:xfrm>
          <a:off x="2265362" y="5181600"/>
          <a:ext cx="3067050" cy="571500"/>
        </p:xfrm>
        <a:graphic>
          <a:graphicData uri="http://schemas.openxmlformats.org/presentationml/2006/ole">
            <mc:AlternateContent xmlns:mc="http://schemas.openxmlformats.org/markup-compatibility/2006">
              <mc:Choice xmlns:v="urn:schemas-microsoft-com:vml" Requires="v">
                <p:oleObj spid="_x0000_s75830" name="Equation" r:id="rId13" imgW="1434960" imgH="266400" progId="Equation.DSMT4">
                  <p:embed/>
                </p:oleObj>
              </mc:Choice>
              <mc:Fallback>
                <p:oleObj name="Equation" r:id="rId13" imgW="1434960" imgH="266400" progId="Equation.DSMT4">
                  <p:embed/>
                  <p:pic>
                    <p:nvPicPr>
                      <p:cNvPr id="0" name=""/>
                      <p:cNvPicPr>
                        <a:picLocks noChangeAspect="1" noChangeArrowheads="1"/>
                      </p:cNvPicPr>
                      <p:nvPr/>
                    </p:nvPicPr>
                    <p:blipFill>
                      <a:blip r:embed="rId14"/>
                      <a:srcRect/>
                      <a:stretch>
                        <a:fillRect/>
                      </a:stretch>
                    </p:blipFill>
                    <p:spPr bwMode="auto">
                      <a:xfrm>
                        <a:off x="2265362" y="5181600"/>
                        <a:ext cx="30670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11512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5"/>
            <a:ext cx="9906000" cy="1657927"/>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46287" y="173975"/>
            <a:ext cx="9837896"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đều S.ABC, đáy có cạnh bằng a, cạnh bên bằng b</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sin của góc tạo bởi cạnh bên và mặt đáy</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Tính tang của góc giữa mặt phẳng chứa mặt đáy và mặt phẳng chứa mặt bên</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012" y="187916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50812" y="2237196"/>
            <a:ext cx="8465473" cy="830997"/>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Vì hình chóp S.ABC đều, gọi G là hình chiếu của S trên (ABC) nên G là tâm của </a:t>
            </a:r>
            <a:r>
              <a:rPr lang="vi-VN" b="1" smtClean="0">
                <a:latin typeface="Arial" pitchFamily="34" charset="0"/>
                <a:cs typeface="Arial" pitchFamily="34" charset="0"/>
              </a:rPr>
              <a:t>đáy</a:t>
            </a:r>
            <a:r>
              <a:rPr lang="en-US" b="1" smtClean="0">
                <a:latin typeface="Arial" pitchFamily="34" charset="0"/>
                <a:cs typeface="Arial" pitchFamily="34" charset="0"/>
              </a:rPr>
              <a:t> là tam giác đều</a:t>
            </a:r>
            <a:r>
              <a:rPr lang="vi-VN" b="1" smtClean="0">
                <a:latin typeface="Arial" pitchFamily="34" charset="0"/>
                <a:cs typeface="Arial" pitchFamily="34" charset="0"/>
              </a:rPr>
              <a:t> ABC</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93033042"/>
              </p:ext>
            </p:extLst>
          </p:nvPr>
        </p:nvGraphicFramePr>
        <p:xfrm>
          <a:off x="836612" y="4169078"/>
          <a:ext cx="4451350" cy="573087"/>
        </p:xfrm>
        <a:graphic>
          <a:graphicData uri="http://schemas.openxmlformats.org/presentationml/2006/ole">
            <mc:AlternateContent xmlns:mc="http://schemas.openxmlformats.org/markup-compatibility/2006">
              <mc:Choice xmlns:v="urn:schemas-microsoft-com:vml" Requires="v">
                <p:oleObj spid="_x0000_s76848" name="Equation" r:id="rId6" imgW="2082600" imgH="266400" progId="Equation.DSMT4">
                  <p:embed/>
                </p:oleObj>
              </mc:Choice>
              <mc:Fallback>
                <p:oleObj name="Equation" r:id="rId6" imgW="2082600" imgH="266400" progId="Equation.DSMT4">
                  <p:embed/>
                  <p:pic>
                    <p:nvPicPr>
                      <p:cNvPr id="0" name=""/>
                      <p:cNvPicPr>
                        <a:picLocks noChangeAspect="1" noChangeArrowheads="1"/>
                      </p:cNvPicPr>
                      <p:nvPr/>
                    </p:nvPicPr>
                    <p:blipFill>
                      <a:blip r:embed="rId7"/>
                      <a:srcRect/>
                      <a:stretch>
                        <a:fillRect/>
                      </a:stretch>
                    </p:blipFill>
                    <p:spPr bwMode="auto">
                      <a:xfrm>
                        <a:off x="836612" y="4169078"/>
                        <a:ext cx="445135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680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12035" y="1828800"/>
            <a:ext cx="3549777" cy="398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79412" y="3073703"/>
            <a:ext cx="7862761" cy="1200329"/>
          </a:xfrm>
          <a:prstGeom prst="rect">
            <a:avLst/>
          </a:prstGeom>
          <a:noFill/>
        </p:spPr>
        <p:txBody>
          <a:bodyPr wrap="square" rtlCol="0">
            <a:spAutoFit/>
          </a:bodyPr>
          <a:lstStyle/>
          <a:p>
            <a:r>
              <a:rPr lang="vi-VN" b="1" smtClean="0">
                <a:latin typeface="Arial" pitchFamily="34" charset="0"/>
                <a:cs typeface="Arial" pitchFamily="34" charset="0"/>
              </a:rPr>
              <a:t>a) Ta </a:t>
            </a:r>
            <a:r>
              <a:rPr lang="vi-VN" b="1">
                <a:latin typeface="Arial" pitchFamily="34" charset="0"/>
                <a:cs typeface="Arial" pitchFamily="34" charset="0"/>
              </a:rPr>
              <a:t>có A là hình chiếu của A trên (ABC</a:t>
            </a:r>
            <a:r>
              <a:rPr lang="vi-VN" b="1" smtClean="0">
                <a:latin typeface="Arial" pitchFamily="34" charset="0"/>
                <a:cs typeface="Arial" pitchFamily="34" charset="0"/>
              </a:rPr>
              <a:t>)</a:t>
            </a:r>
            <a:r>
              <a:rPr lang="en-US" b="1">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G </a:t>
            </a:r>
            <a:r>
              <a:rPr lang="en-US" b="1">
                <a:latin typeface="Arial" pitchFamily="34" charset="0"/>
                <a:cs typeface="Arial" pitchFamily="34" charset="0"/>
              </a:rPr>
              <a:t>là hình chiếu của S trên (ABC) </a:t>
            </a:r>
            <a:endParaRPr lang="en-US" b="1" smtClean="0">
              <a:latin typeface="Arial" pitchFamily="34" charset="0"/>
              <a:cs typeface="Arial" pitchFamily="34" charset="0"/>
            </a:endParaRPr>
          </a:p>
          <a:p>
            <a:pPr algn="just"/>
            <a:r>
              <a:rPr lang="en-US" b="1" smtClean="0">
                <a:latin typeface="Arial" pitchFamily="34" charset="0"/>
                <a:cs typeface="Arial" pitchFamily="34" charset="0"/>
              </a:rPr>
              <a:t>     ⇒ AG </a:t>
            </a:r>
            <a:r>
              <a:rPr lang="en-US" b="1">
                <a:latin typeface="Arial" pitchFamily="34" charset="0"/>
                <a:cs typeface="Arial" pitchFamily="34" charset="0"/>
              </a:rPr>
              <a:t>là hình chiếu của SA trên (ABC</a:t>
            </a:r>
            <a:r>
              <a:rPr lang="en-US" b="1" smtClean="0">
                <a:latin typeface="Arial" pitchFamily="34" charset="0"/>
                <a:cs typeface="Arial" pitchFamily="34" charset="0"/>
              </a:rPr>
              <a:t>)</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295939" y="4654674"/>
                <a:ext cx="7862761" cy="697179"/>
              </a:xfrm>
              <a:prstGeom prst="rect">
                <a:avLst/>
              </a:prstGeom>
              <a:noFill/>
            </p:spPr>
            <p:txBody>
              <a:bodyPr wrap="square" rtlCol="0">
                <a:spAutoFit/>
              </a:bodyPr>
              <a:lstStyle/>
              <a:p>
                <a:r>
                  <a:rPr lang="vi-VN" b="1" smtClean="0">
                    <a:latin typeface="Arial" pitchFamily="34" charset="0"/>
                    <a:cs typeface="Arial" pitchFamily="34" charset="0"/>
                  </a:rPr>
                  <a:t>Tam giác ABC đều cạnh </a:t>
                </a:r>
                <a:r>
                  <a:rPr lang="vi-VN" b="1">
                    <a:latin typeface="Arial" pitchFamily="34" charset="0"/>
                    <a:cs typeface="Arial" pitchFamily="34" charset="0"/>
                  </a:rPr>
                  <a:t>a </a:t>
                </a:r>
                <a:r>
                  <a:rPr lang="vi-VN" b="1" smtClean="0">
                    <a:latin typeface="Arial" pitchFamily="34" charset="0"/>
                    <a:cs typeface="Arial" pitchFamily="34" charset="0"/>
                  </a:rPr>
                  <a:t>nên</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𝑨𝑫</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𝒂</m:t>
                        </m:r>
                        <m:rad>
                          <m:radPr>
                            <m:degHide m:val="on"/>
                            <m:ctrlPr>
                              <a:rPr lang="en-US" b="1" i="1" smtClean="0">
                                <a:latin typeface="Cambria Math"/>
                                <a:cs typeface="Arial" pitchFamily="34" charset="0"/>
                              </a:rPr>
                            </m:ctrlPr>
                          </m:radPr>
                          <m:deg/>
                          <m:e>
                            <m:r>
                              <a:rPr lang="en-US" b="1" i="1" smtClean="0">
                                <a:latin typeface="Cambria Math"/>
                                <a:cs typeface="Arial" pitchFamily="34" charset="0"/>
                              </a:rPr>
                              <m:t>𝟑</m:t>
                            </m:r>
                          </m:e>
                        </m:rad>
                      </m:num>
                      <m:den>
                        <m:r>
                          <a:rPr lang="en-US" b="1" i="1" smtClean="0">
                            <a:latin typeface="Cambria Math"/>
                            <a:cs typeface="Arial" pitchFamily="34" charset="0"/>
                          </a:rPr>
                          <m:t>𝟐</m:t>
                        </m:r>
                      </m:den>
                    </m:f>
                  </m:oMath>
                </a14:m>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95939" y="4654674"/>
                <a:ext cx="7862761" cy="697179"/>
              </a:xfrm>
              <a:prstGeom prst="rect">
                <a:avLst/>
              </a:prstGeom>
              <a:blipFill rotWithShape="1">
                <a:blip r:embed="rId9"/>
                <a:stretch>
                  <a:fillRect l="-1241" b="-6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95937" y="5257800"/>
                <a:ext cx="7862761" cy="686406"/>
              </a:xfrm>
              <a:prstGeom prst="rect">
                <a:avLst/>
              </a:prstGeom>
              <a:noFill/>
            </p:spPr>
            <p:txBody>
              <a:bodyPr wrap="square" rtlCol="0">
                <a:spAutoFit/>
              </a:bodyPr>
              <a:lstStyle/>
              <a:p>
                <a:r>
                  <a:rPr lang="en-US" b="1" smtClean="0">
                    <a:latin typeface="Arial" pitchFamily="34" charset="0"/>
                    <a:cs typeface="Arial" pitchFamily="34" charset="0"/>
                  </a:rPr>
                  <a:t>Mà G là trọng tâm nên </a:t>
                </a:r>
                <a14:m>
                  <m:oMath xmlns:m="http://schemas.openxmlformats.org/officeDocument/2006/math">
                    <m:r>
                      <a:rPr lang="en-US" b="1" i="1" smtClean="0">
                        <a:latin typeface="Cambria Math"/>
                        <a:cs typeface="Arial" pitchFamily="34" charset="0"/>
                      </a:rPr>
                      <m:t>𝑨𝑮</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𝟐</m:t>
                        </m:r>
                      </m:num>
                      <m:den>
                        <m:r>
                          <a:rPr lang="en-US" b="1" i="1" smtClean="0">
                            <a:latin typeface="Cambria Math"/>
                            <a:cs typeface="Arial" pitchFamily="34" charset="0"/>
                          </a:rPr>
                          <m:t>𝟑</m:t>
                        </m:r>
                      </m:den>
                    </m:f>
                    <m:r>
                      <a:rPr lang="en-US" b="1" i="1" smtClean="0">
                        <a:latin typeface="Cambria Math"/>
                        <a:cs typeface="Arial" pitchFamily="34" charset="0"/>
                      </a:rPr>
                      <m:t>𝑨𝑫</m:t>
                    </m:r>
                    <m:r>
                      <a:rPr lang="en-US" b="1" i="1">
                        <a:latin typeface="Cambria Math"/>
                        <a:cs typeface="Arial" pitchFamily="34" charset="0"/>
                      </a:rPr>
                      <m:t>=</m:t>
                    </m:r>
                    <m:f>
                      <m:fPr>
                        <m:ctrlPr>
                          <a:rPr lang="en-US" b="1" i="1">
                            <a:latin typeface="Cambria Math"/>
                            <a:cs typeface="Arial" pitchFamily="34" charset="0"/>
                          </a:rPr>
                        </m:ctrlPr>
                      </m:fPr>
                      <m:num>
                        <m:r>
                          <a:rPr lang="en-US" b="1" i="1">
                            <a:latin typeface="Cambria Math"/>
                            <a:cs typeface="Arial" pitchFamily="34" charset="0"/>
                          </a:rPr>
                          <m:t>𝒂</m:t>
                        </m:r>
                        <m:rad>
                          <m:radPr>
                            <m:degHide m:val="on"/>
                            <m:ctrlPr>
                              <a:rPr lang="en-US" b="1" i="1">
                                <a:latin typeface="Cambria Math"/>
                                <a:cs typeface="Arial" pitchFamily="34" charset="0"/>
                              </a:rPr>
                            </m:ctrlPr>
                          </m:radPr>
                          <m:deg/>
                          <m:e>
                            <m:r>
                              <a:rPr lang="en-US" b="1" i="1">
                                <a:latin typeface="Cambria Math"/>
                                <a:cs typeface="Arial" pitchFamily="34" charset="0"/>
                              </a:rPr>
                              <m:t>𝟑</m:t>
                            </m:r>
                          </m:e>
                        </m:rad>
                      </m:num>
                      <m:den>
                        <m:r>
                          <a:rPr lang="en-US" b="1" i="1" smtClean="0">
                            <a:latin typeface="Cambria Math"/>
                            <a:cs typeface="Arial" pitchFamily="34" charset="0"/>
                          </a:rPr>
                          <m:t>𝟑</m:t>
                        </m:r>
                      </m:den>
                    </m:f>
                  </m:oMath>
                </a14:m>
                <a:endParaRPr lang="en-US"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95937" y="5257800"/>
                <a:ext cx="7862761" cy="686406"/>
              </a:xfrm>
              <a:prstGeom prst="rect">
                <a:avLst/>
              </a:prstGeom>
              <a:blipFill rotWithShape="1">
                <a:blip r:embed="rId10"/>
                <a:stretch>
                  <a:fillRect l="-1241" b="-7143"/>
                </a:stretch>
              </a:blipFill>
            </p:spPr>
            <p:txBody>
              <a:bodyPr/>
              <a:lstStyle/>
              <a:p>
                <a:r>
                  <a:rPr lang="en-US">
                    <a:noFill/>
                  </a:rPr>
                  <a:t> </a:t>
                </a:r>
              </a:p>
            </p:txBody>
          </p:sp>
        </mc:Fallback>
      </mc:AlternateContent>
      <p:graphicFrame>
        <p:nvGraphicFramePr>
          <p:cNvPr id="20" name="Object 19"/>
          <p:cNvGraphicFramePr>
            <a:graphicFrameLocks noChangeAspect="1"/>
          </p:cNvGraphicFramePr>
          <p:nvPr>
            <p:extLst>
              <p:ext uri="{D42A27DB-BD31-4B8C-83A1-F6EECF244321}">
                <p14:modId xmlns:p14="http://schemas.microsoft.com/office/powerpoint/2010/main" val="588215768"/>
              </p:ext>
            </p:extLst>
          </p:nvPr>
        </p:nvGraphicFramePr>
        <p:xfrm>
          <a:off x="427036" y="5848350"/>
          <a:ext cx="4370388" cy="1009650"/>
        </p:xfrm>
        <a:graphic>
          <a:graphicData uri="http://schemas.openxmlformats.org/presentationml/2006/ole">
            <mc:AlternateContent xmlns:mc="http://schemas.openxmlformats.org/markup-compatibility/2006">
              <mc:Choice xmlns:v="urn:schemas-microsoft-com:vml" Requires="v">
                <p:oleObj spid="_x0000_s76849" name="Equation" r:id="rId11" imgW="2044440" imgH="469800" progId="Equation.DSMT4">
                  <p:embed/>
                </p:oleObj>
              </mc:Choice>
              <mc:Fallback>
                <p:oleObj name="Equation" r:id="rId11" imgW="2044440" imgH="469800" progId="Equation.DSMT4">
                  <p:embed/>
                  <p:pic>
                    <p:nvPicPr>
                      <p:cNvPr id="0" name=""/>
                      <p:cNvPicPr>
                        <a:picLocks noChangeAspect="1" noChangeArrowheads="1"/>
                      </p:cNvPicPr>
                      <p:nvPr/>
                    </p:nvPicPr>
                    <p:blipFill>
                      <a:blip r:embed="rId12"/>
                      <a:srcRect/>
                      <a:stretch>
                        <a:fillRect/>
                      </a:stretch>
                    </p:blipFill>
                    <p:spPr bwMode="auto">
                      <a:xfrm>
                        <a:off x="427036" y="5848350"/>
                        <a:ext cx="437038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049860288"/>
              </p:ext>
            </p:extLst>
          </p:nvPr>
        </p:nvGraphicFramePr>
        <p:xfrm>
          <a:off x="5103812" y="5848350"/>
          <a:ext cx="4179888" cy="1009650"/>
        </p:xfrm>
        <a:graphic>
          <a:graphicData uri="http://schemas.openxmlformats.org/presentationml/2006/ole">
            <mc:AlternateContent xmlns:mc="http://schemas.openxmlformats.org/markup-compatibility/2006">
              <mc:Choice xmlns:v="urn:schemas-microsoft-com:vml" Requires="v">
                <p:oleObj spid="_x0000_s76850" name="Equation" r:id="rId13" imgW="1955520" imgH="469800" progId="Equation.DSMT4">
                  <p:embed/>
                </p:oleObj>
              </mc:Choice>
              <mc:Fallback>
                <p:oleObj name="Equation" r:id="rId13" imgW="1955520" imgH="469800" progId="Equation.DSMT4">
                  <p:embed/>
                  <p:pic>
                    <p:nvPicPr>
                      <p:cNvPr id="0" name=""/>
                      <p:cNvPicPr>
                        <a:picLocks noChangeAspect="1" noChangeArrowheads="1"/>
                      </p:cNvPicPr>
                      <p:nvPr/>
                    </p:nvPicPr>
                    <p:blipFill>
                      <a:blip r:embed="rId14"/>
                      <a:srcRect/>
                      <a:stretch>
                        <a:fillRect/>
                      </a:stretch>
                    </p:blipFill>
                    <p:spPr bwMode="auto">
                      <a:xfrm>
                        <a:off x="5103812" y="5848350"/>
                        <a:ext cx="417988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20972253"/>
              </p:ext>
            </p:extLst>
          </p:nvPr>
        </p:nvGraphicFramePr>
        <p:xfrm>
          <a:off x="9371012" y="5819775"/>
          <a:ext cx="1520825" cy="1038225"/>
        </p:xfrm>
        <a:graphic>
          <a:graphicData uri="http://schemas.openxmlformats.org/presentationml/2006/ole">
            <mc:AlternateContent xmlns:mc="http://schemas.openxmlformats.org/markup-compatibility/2006">
              <mc:Choice xmlns:v="urn:schemas-microsoft-com:vml" Requires="v">
                <p:oleObj spid="_x0000_s76851" name="Equation" r:id="rId15" imgW="711000" imgH="482400" progId="Equation.DSMT4">
                  <p:embed/>
                </p:oleObj>
              </mc:Choice>
              <mc:Fallback>
                <p:oleObj name="Equation" r:id="rId15" imgW="711000" imgH="482400" progId="Equation.DSMT4">
                  <p:embed/>
                  <p:pic>
                    <p:nvPicPr>
                      <p:cNvPr id="0" name=""/>
                      <p:cNvPicPr>
                        <a:picLocks noChangeAspect="1" noChangeArrowheads="1"/>
                      </p:cNvPicPr>
                      <p:nvPr/>
                    </p:nvPicPr>
                    <p:blipFill>
                      <a:blip r:embed="rId16"/>
                      <a:srcRect/>
                      <a:stretch>
                        <a:fillRect/>
                      </a:stretch>
                    </p:blipFill>
                    <p:spPr bwMode="auto">
                      <a:xfrm>
                        <a:off x="9371012" y="5819775"/>
                        <a:ext cx="15208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92013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wipe(left)">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P spid="18" grpId="0"/>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5"/>
            <a:ext cx="9906000" cy="1657927"/>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46287" y="173975"/>
            <a:ext cx="9837896"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đều S.ABC, đáy có cạnh bằng a, cạnh bên bằng b</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sin của góc tạo bởi cạnh bên và mặt đáy</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Tính tang của góc giữa mặt phẳng chứa mặt đáy và mặt phẳng chứa mặt bên</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012" y="187916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005024538"/>
              </p:ext>
            </p:extLst>
          </p:nvPr>
        </p:nvGraphicFramePr>
        <p:xfrm>
          <a:off x="1859787" y="2209800"/>
          <a:ext cx="3636962" cy="1036638"/>
        </p:xfrm>
        <a:graphic>
          <a:graphicData uri="http://schemas.openxmlformats.org/presentationml/2006/ole">
            <mc:AlternateContent xmlns:mc="http://schemas.openxmlformats.org/markup-compatibility/2006">
              <mc:Choice xmlns:v="urn:schemas-microsoft-com:vml" Requires="v">
                <p:oleObj spid="_x0000_s77882" name="Equation" r:id="rId6" imgW="1701720" imgH="482400" progId="Equation.DSMT4">
                  <p:embed/>
                </p:oleObj>
              </mc:Choice>
              <mc:Fallback>
                <p:oleObj name="Equation" r:id="rId6" imgW="1701720" imgH="482400" progId="Equation.DSMT4">
                  <p:embed/>
                  <p:pic>
                    <p:nvPicPr>
                      <p:cNvPr id="0" name=""/>
                      <p:cNvPicPr>
                        <a:picLocks noChangeAspect="1" noChangeArrowheads="1"/>
                      </p:cNvPicPr>
                      <p:nvPr/>
                    </p:nvPicPr>
                    <p:blipFill>
                      <a:blip r:embed="rId7"/>
                      <a:srcRect/>
                      <a:stretch>
                        <a:fillRect/>
                      </a:stretch>
                    </p:blipFill>
                    <p:spPr bwMode="auto">
                      <a:xfrm>
                        <a:off x="1859787" y="2209800"/>
                        <a:ext cx="3636962"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680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8012" y="1790700"/>
            <a:ext cx="3549777" cy="398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79412" y="2387903"/>
            <a:ext cx="1666875" cy="461665"/>
          </a:xfrm>
          <a:prstGeom prst="rect">
            <a:avLst/>
          </a:prstGeom>
          <a:noFill/>
        </p:spPr>
        <p:txBody>
          <a:bodyPr wrap="square" rtlCol="0">
            <a:spAutoFit/>
          </a:bodyPr>
          <a:lstStyle/>
          <a:p>
            <a:r>
              <a:rPr lang="en-US" b="1" smtClean="0">
                <a:latin typeface="Arial" pitchFamily="34" charset="0"/>
                <a:cs typeface="Arial" pitchFamily="34" charset="0"/>
              </a:rPr>
              <a:t>b</a:t>
            </a:r>
            <a:r>
              <a:rPr lang="vi-VN" b="1" smtClean="0">
                <a:latin typeface="Arial" pitchFamily="34" charset="0"/>
                <a:cs typeface="Arial" pitchFamily="34" charset="0"/>
              </a:rPr>
              <a:t>) Ta </a:t>
            </a:r>
            <a:r>
              <a:rPr lang="en-US" b="1" smtClean="0">
                <a:latin typeface="Arial" pitchFamily="34" charset="0"/>
                <a:cs typeface="Arial" pitchFamily="34" charset="0"/>
              </a:rPr>
              <a:t>có :</a:t>
            </a:r>
            <a:endParaRPr lang="en-US"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159610972"/>
              </p:ext>
            </p:extLst>
          </p:nvPr>
        </p:nvGraphicFramePr>
        <p:xfrm>
          <a:off x="3813999" y="3124200"/>
          <a:ext cx="3365500" cy="436562"/>
        </p:xfrm>
        <a:graphic>
          <a:graphicData uri="http://schemas.openxmlformats.org/presentationml/2006/ole">
            <mc:AlternateContent xmlns:mc="http://schemas.openxmlformats.org/markup-compatibility/2006">
              <mc:Choice xmlns:v="urn:schemas-microsoft-com:vml" Requires="v">
                <p:oleObj spid="_x0000_s77883" name="Equation" r:id="rId9" imgW="1574640" imgH="203040" progId="Equation.DSMT4">
                  <p:embed/>
                </p:oleObj>
              </mc:Choice>
              <mc:Fallback>
                <p:oleObj name="Equation" r:id="rId9" imgW="1574640" imgH="203040" progId="Equation.DSMT4">
                  <p:embed/>
                  <p:pic>
                    <p:nvPicPr>
                      <p:cNvPr id="0" name=""/>
                      <p:cNvPicPr>
                        <a:picLocks noChangeAspect="1" noChangeArrowheads="1"/>
                      </p:cNvPicPr>
                      <p:nvPr/>
                    </p:nvPicPr>
                    <p:blipFill>
                      <a:blip r:embed="rId10"/>
                      <a:srcRect/>
                      <a:stretch>
                        <a:fillRect/>
                      </a:stretch>
                    </p:blipFill>
                    <p:spPr bwMode="auto">
                      <a:xfrm>
                        <a:off x="3813999" y="3124200"/>
                        <a:ext cx="33655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760412" y="3505200"/>
            <a:ext cx="1284287" cy="461665"/>
          </a:xfrm>
          <a:prstGeom prst="rect">
            <a:avLst/>
          </a:prstGeom>
          <a:noFill/>
        </p:spPr>
        <p:txBody>
          <a:bodyPr wrap="square" rtlCol="0">
            <a:spAutoFit/>
          </a:bodyPr>
          <a:lstStyle/>
          <a:p>
            <a:r>
              <a:rPr lang="vi-VN" b="1" smtClean="0">
                <a:latin typeface="Arial" pitchFamily="34" charset="0"/>
                <a:cs typeface="Arial" pitchFamily="34" charset="0"/>
              </a:rPr>
              <a:t>Ta </a:t>
            </a:r>
            <a:r>
              <a:rPr lang="en-US" b="1" smtClean="0">
                <a:latin typeface="Arial" pitchFamily="34" charset="0"/>
                <a:cs typeface="Arial" pitchFamily="34" charset="0"/>
              </a:rPr>
              <a:t>có :</a:t>
            </a:r>
            <a:endParaRPr lang="en-US" b="1">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4293893370"/>
              </p:ext>
            </p:extLst>
          </p:nvPr>
        </p:nvGraphicFramePr>
        <p:xfrm>
          <a:off x="1827212" y="3505200"/>
          <a:ext cx="3175000" cy="1036638"/>
        </p:xfrm>
        <a:graphic>
          <a:graphicData uri="http://schemas.openxmlformats.org/presentationml/2006/ole">
            <mc:AlternateContent xmlns:mc="http://schemas.openxmlformats.org/markup-compatibility/2006">
              <mc:Choice xmlns:v="urn:schemas-microsoft-com:vml" Requires="v">
                <p:oleObj spid="_x0000_s77884" name="Equation" r:id="rId11" imgW="1485720" imgH="482400" progId="Equation.DSMT4">
                  <p:embed/>
                </p:oleObj>
              </mc:Choice>
              <mc:Fallback>
                <p:oleObj name="Equation" r:id="rId11" imgW="1485720" imgH="482400" progId="Equation.DSMT4">
                  <p:embed/>
                  <p:pic>
                    <p:nvPicPr>
                      <p:cNvPr id="0" name=""/>
                      <p:cNvPicPr>
                        <a:picLocks noChangeAspect="1" noChangeArrowheads="1"/>
                      </p:cNvPicPr>
                      <p:nvPr/>
                    </p:nvPicPr>
                    <p:blipFill>
                      <a:blip r:embed="rId12"/>
                      <a:srcRect/>
                      <a:stretch>
                        <a:fillRect/>
                      </a:stretch>
                    </p:blipFill>
                    <p:spPr bwMode="auto">
                      <a:xfrm>
                        <a:off x="1827212" y="3505200"/>
                        <a:ext cx="3175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497995966"/>
              </p:ext>
            </p:extLst>
          </p:nvPr>
        </p:nvGraphicFramePr>
        <p:xfrm>
          <a:off x="1522412" y="4608513"/>
          <a:ext cx="4965700" cy="573087"/>
        </p:xfrm>
        <a:graphic>
          <a:graphicData uri="http://schemas.openxmlformats.org/presentationml/2006/ole">
            <mc:AlternateContent xmlns:mc="http://schemas.openxmlformats.org/markup-compatibility/2006">
              <mc:Choice xmlns:v="urn:schemas-microsoft-com:vml" Requires="v">
                <p:oleObj spid="_x0000_s77885" name="Equation" r:id="rId13" imgW="2323800" imgH="266400" progId="Equation.DSMT4">
                  <p:embed/>
                </p:oleObj>
              </mc:Choice>
              <mc:Fallback>
                <p:oleObj name="Equation" r:id="rId13" imgW="2323800" imgH="266400" progId="Equation.DSMT4">
                  <p:embed/>
                  <p:pic>
                    <p:nvPicPr>
                      <p:cNvPr id="0" name=""/>
                      <p:cNvPicPr>
                        <a:picLocks noChangeAspect="1" noChangeArrowheads="1"/>
                      </p:cNvPicPr>
                      <p:nvPr/>
                    </p:nvPicPr>
                    <p:blipFill>
                      <a:blip r:embed="rId14"/>
                      <a:srcRect/>
                      <a:stretch>
                        <a:fillRect/>
                      </a:stretch>
                    </p:blipFill>
                    <p:spPr bwMode="auto">
                      <a:xfrm>
                        <a:off x="1522412" y="4608513"/>
                        <a:ext cx="49657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657802" y="5388124"/>
            <a:ext cx="3760210" cy="461665"/>
          </a:xfrm>
          <a:prstGeom prst="rect">
            <a:avLst/>
          </a:prstGeom>
          <a:noFill/>
        </p:spPr>
        <p:txBody>
          <a:bodyPr wrap="square" rtlCol="0">
            <a:spAutoFit/>
          </a:bodyPr>
          <a:lstStyle/>
          <a:p>
            <a:r>
              <a:rPr lang="en-US" b="1" smtClean="0">
                <a:latin typeface="Arial" pitchFamily="34" charset="0"/>
                <a:cs typeface="Arial" pitchFamily="34" charset="0"/>
              </a:rPr>
              <a:t>Mà G là trọng tâm nên :</a:t>
            </a:r>
            <a:endParaRPr lang="en-US"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58180128"/>
              </p:ext>
            </p:extLst>
          </p:nvPr>
        </p:nvGraphicFramePr>
        <p:xfrm>
          <a:off x="4221193" y="5141912"/>
          <a:ext cx="2551112" cy="954088"/>
        </p:xfrm>
        <a:graphic>
          <a:graphicData uri="http://schemas.openxmlformats.org/presentationml/2006/ole">
            <mc:AlternateContent xmlns:mc="http://schemas.openxmlformats.org/markup-compatibility/2006">
              <mc:Choice xmlns:v="urn:schemas-microsoft-com:vml" Requires="v">
                <p:oleObj spid="_x0000_s77886" name="Equation" r:id="rId15" imgW="1193760" imgH="444240" progId="Equation.DSMT4">
                  <p:embed/>
                </p:oleObj>
              </mc:Choice>
              <mc:Fallback>
                <p:oleObj name="Equation" r:id="rId15" imgW="1193760" imgH="444240" progId="Equation.DSMT4">
                  <p:embed/>
                  <p:pic>
                    <p:nvPicPr>
                      <p:cNvPr id="0" name=""/>
                      <p:cNvPicPr>
                        <a:picLocks noChangeAspect="1" noChangeArrowheads="1"/>
                      </p:cNvPicPr>
                      <p:nvPr/>
                    </p:nvPicPr>
                    <p:blipFill>
                      <a:blip r:embed="rId16"/>
                      <a:srcRect/>
                      <a:stretch>
                        <a:fillRect/>
                      </a:stretch>
                    </p:blipFill>
                    <p:spPr bwMode="auto">
                      <a:xfrm>
                        <a:off x="4221193" y="5141912"/>
                        <a:ext cx="25511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657802" y="6091535"/>
            <a:ext cx="5536684" cy="461665"/>
          </a:xfrm>
          <a:prstGeom prst="rect">
            <a:avLst/>
          </a:prstGeom>
          <a:noFill/>
        </p:spPr>
        <p:txBody>
          <a:bodyPr wrap="square" rtlCol="0">
            <a:spAutoFit/>
          </a:bodyPr>
          <a:lstStyle/>
          <a:p>
            <a:r>
              <a:rPr lang="en-US" b="1">
                <a:latin typeface="Arial" pitchFamily="34" charset="0"/>
                <a:cs typeface="Arial" pitchFamily="34" charset="0"/>
              </a:rPr>
              <a:t>Xét tam giác SGD vuông tại G </a:t>
            </a:r>
            <a:r>
              <a:rPr lang="en-US" b="1" smtClean="0">
                <a:latin typeface="Arial" pitchFamily="34" charset="0"/>
                <a:cs typeface="Arial" pitchFamily="34" charset="0"/>
              </a:rPr>
              <a:t>có :</a:t>
            </a:r>
            <a:endParaRPr lang="en-US"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3057794547"/>
              </p:ext>
            </p:extLst>
          </p:nvPr>
        </p:nvGraphicFramePr>
        <p:xfrm>
          <a:off x="5795271" y="5814868"/>
          <a:ext cx="5970444" cy="966932"/>
        </p:xfrm>
        <a:graphic>
          <a:graphicData uri="http://schemas.openxmlformats.org/presentationml/2006/ole">
            <mc:AlternateContent xmlns:mc="http://schemas.openxmlformats.org/markup-compatibility/2006">
              <mc:Choice xmlns:v="urn:schemas-microsoft-com:vml" Requires="v">
                <p:oleObj spid="_x0000_s77887" name="Equation" r:id="rId17" imgW="3073320" imgH="495000" progId="Equation.DSMT4">
                  <p:embed/>
                </p:oleObj>
              </mc:Choice>
              <mc:Fallback>
                <p:oleObj name="Equation" r:id="rId17" imgW="3073320" imgH="495000" progId="Equation.DSMT4">
                  <p:embed/>
                  <p:pic>
                    <p:nvPicPr>
                      <p:cNvPr id="0" name=""/>
                      <p:cNvPicPr>
                        <a:picLocks noChangeAspect="1" noChangeArrowheads="1"/>
                      </p:cNvPicPr>
                      <p:nvPr/>
                    </p:nvPicPr>
                    <p:blipFill>
                      <a:blip r:embed="rId18"/>
                      <a:srcRect/>
                      <a:stretch>
                        <a:fillRect/>
                      </a:stretch>
                    </p:blipFill>
                    <p:spPr bwMode="auto">
                      <a:xfrm>
                        <a:off x="5795271" y="5814868"/>
                        <a:ext cx="5970444" cy="96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46429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P spid="27" grpId="0"/>
      <p:bldP spid="3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5"/>
            <a:ext cx="9906000" cy="2543118"/>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46287" y="173975"/>
            <a:ext cx="9837896" cy="2492968"/>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Hai mái nhà trong Hình 7.72 là hai hình chữ nhật. Giả sử AB = 4,8m; </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smtClean="0">
                <a:latin typeface="Arial" pitchFamily="34" charset="0"/>
                <a:cs typeface="Arial" pitchFamily="34" charset="0"/>
              </a:rPr>
              <a:t>OA </a:t>
            </a:r>
            <a:r>
              <a:rPr lang="vi-VN" sz="2200" b="1">
                <a:latin typeface="Arial" pitchFamily="34" charset="0"/>
                <a:cs typeface="Arial" pitchFamily="34" charset="0"/>
              </a:rPr>
              <a:t>= 2,8 m; OB = 4m</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Tính </a:t>
            </a:r>
            <a:r>
              <a:rPr lang="vi-VN" sz="2200" b="1">
                <a:latin typeface="Arial" pitchFamily="34" charset="0"/>
                <a:cs typeface="Arial" pitchFamily="34" charset="0"/>
              </a:rPr>
              <a:t>(gần đúng) số đo của góc nhị diện tạo bởi hai nửa mặt phẳng tương ứng chứa hai mái nhà</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Chứng minh rằng mặt phẳng (OAB) vuông góc với mặt đất phẳng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Điểm A ở độ cao (so với mặt đất) hơn điểm B là 0,5 m. Tính (gần đúng) góc giữa mái nhà (chứa OB) so với mặt đất</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04756" y="4834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012" y="282149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58750" y="3200400"/>
            <a:ext cx="8001000" cy="1107996"/>
          </a:xfrm>
          <a:prstGeom prst="rect">
            <a:avLst/>
          </a:prstGeom>
          <a:noFill/>
        </p:spPr>
        <p:txBody>
          <a:bodyPr wrap="square" rtlCol="0">
            <a:spAutoFit/>
          </a:bodyPr>
          <a:lstStyle/>
          <a:p>
            <a:pPr algn="just"/>
            <a:r>
              <a:rPr lang="vi-VN" sz="2200" b="1">
                <a:latin typeface="Arial" pitchFamily="34" charset="0"/>
                <a:cs typeface="Arial" pitchFamily="34" charset="0"/>
              </a:rPr>
              <a:t>a) Vì hai mái nhà trong Hình 7.72 là hai hình chữ nhật nên góc nhị diện tạo bởi hai nửa mặt phẳng tương ứng chứa hai mái nhà là góc giữa hai đường thẳng OA và OB</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788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5998" y="2790825"/>
            <a:ext cx="3489614" cy="214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5380" y="4972050"/>
            <a:ext cx="29908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354080" y="4348758"/>
            <a:ext cx="3176017" cy="430887"/>
          </a:xfrm>
          <a:prstGeom prst="rect">
            <a:avLst/>
          </a:prstGeom>
          <a:noFill/>
        </p:spPr>
        <p:txBody>
          <a:bodyPr wrap="square" rtlCol="0">
            <a:spAutoFit/>
          </a:bodyPr>
          <a:lstStyle/>
          <a:p>
            <a:pPr algn="just"/>
            <a:r>
              <a:rPr lang="en-US" sz="2200" b="1" smtClean="0">
                <a:latin typeface="Arial" pitchFamily="34" charset="0"/>
                <a:cs typeface="Arial" pitchFamily="34" charset="0"/>
              </a:rPr>
              <a:t>Xét tam giác OAB có :</a:t>
            </a:r>
            <a:endParaRPr lang="vi-VN" sz="22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076585966"/>
              </p:ext>
            </p:extLst>
          </p:nvPr>
        </p:nvGraphicFramePr>
        <p:xfrm>
          <a:off x="888999" y="4779645"/>
          <a:ext cx="3879850" cy="900113"/>
        </p:xfrm>
        <a:graphic>
          <a:graphicData uri="http://schemas.openxmlformats.org/presentationml/2006/ole">
            <mc:AlternateContent xmlns:mc="http://schemas.openxmlformats.org/markup-compatibility/2006">
              <mc:Choice xmlns:v="urn:schemas-microsoft-com:vml" Requires="v">
                <p:oleObj spid="_x0000_s78876" name="Equation" r:id="rId8" imgW="1815840" imgH="419040" progId="Equation.DSMT4">
                  <p:embed/>
                </p:oleObj>
              </mc:Choice>
              <mc:Fallback>
                <p:oleObj name="Equation" r:id="rId8" imgW="1815840" imgH="419040" progId="Equation.DSMT4">
                  <p:embed/>
                  <p:pic>
                    <p:nvPicPr>
                      <p:cNvPr id="0" name="Object 25"/>
                      <p:cNvPicPr>
                        <a:picLocks noChangeAspect="1" noChangeArrowheads="1"/>
                      </p:cNvPicPr>
                      <p:nvPr/>
                    </p:nvPicPr>
                    <p:blipFill>
                      <a:blip r:embed="rId9"/>
                      <a:srcRect/>
                      <a:stretch>
                        <a:fillRect/>
                      </a:stretch>
                    </p:blipFill>
                    <p:spPr bwMode="auto">
                      <a:xfrm>
                        <a:off x="888999" y="4779645"/>
                        <a:ext cx="38798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151749968"/>
              </p:ext>
            </p:extLst>
          </p:nvPr>
        </p:nvGraphicFramePr>
        <p:xfrm>
          <a:off x="4795837" y="4741545"/>
          <a:ext cx="3119438" cy="927100"/>
        </p:xfrm>
        <a:graphic>
          <a:graphicData uri="http://schemas.openxmlformats.org/presentationml/2006/ole">
            <mc:AlternateContent xmlns:mc="http://schemas.openxmlformats.org/markup-compatibility/2006">
              <mc:Choice xmlns:v="urn:schemas-microsoft-com:vml" Requires="v">
                <p:oleObj spid="_x0000_s78877" name="Equation" r:id="rId10" imgW="1460160" imgH="431640" progId="Equation.DSMT4">
                  <p:embed/>
                </p:oleObj>
              </mc:Choice>
              <mc:Fallback>
                <p:oleObj name="Equation" r:id="rId10" imgW="1460160" imgH="431640" progId="Equation.DSMT4">
                  <p:embed/>
                  <p:pic>
                    <p:nvPicPr>
                      <p:cNvPr id="0" name=""/>
                      <p:cNvPicPr>
                        <a:picLocks noChangeAspect="1" noChangeArrowheads="1"/>
                      </p:cNvPicPr>
                      <p:nvPr/>
                    </p:nvPicPr>
                    <p:blipFill>
                      <a:blip r:embed="rId11"/>
                      <a:srcRect/>
                      <a:stretch>
                        <a:fillRect/>
                      </a:stretch>
                    </p:blipFill>
                    <p:spPr bwMode="auto">
                      <a:xfrm>
                        <a:off x="4795837" y="4741545"/>
                        <a:ext cx="311943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391358809"/>
              </p:ext>
            </p:extLst>
          </p:nvPr>
        </p:nvGraphicFramePr>
        <p:xfrm>
          <a:off x="1040075" y="5791200"/>
          <a:ext cx="1898650" cy="517525"/>
        </p:xfrm>
        <a:graphic>
          <a:graphicData uri="http://schemas.openxmlformats.org/presentationml/2006/ole">
            <mc:AlternateContent xmlns:mc="http://schemas.openxmlformats.org/markup-compatibility/2006">
              <mc:Choice xmlns:v="urn:schemas-microsoft-com:vml" Requires="v">
                <p:oleObj spid="_x0000_s78878" name="Equation" r:id="rId12" imgW="888840" imgH="241200" progId="Equation.DSMT4">
                  <p:embed/>
                </p:oleObj>
              </mc:Choice>
              <mc:Fallback>
                <p:oleObj name="Equation" r:id="rId12" imgW="888840" imgH="241200" progId="Equation.DSMT4">
                  <p:embed/>
                  <p:pic>
                    <p:nvPicPr>
                      <p:cNvPr id="0" name=""/>
                      <p:cNvPicPr>
                        <a:picLocks noChangeAspect="1" noChangeArrowheads="1"/>
                      </p:cNvPicPr>
                      <p:nvPr/>
                    </p:nvPicPr>
                    <p:blipFill>
                      <a:blip r:embed="rId13"/>
                      <a:srcRect/>
                      <a:stretch>
                        <a:fillRect/>
                      </a:stretch>
                    </p:blipFill>
                    <p:spPr bwMode="auto">
                      <a:xfrm>
                        <a:off x="1040075" y="5791200"/>
                        <a:ext cx="18986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83543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wipe(left)">
                                      <p:cBhvr>
                                        <p:cTn id="7" dur="500"/>
                                        <p:tgtEl>
                                          <p:spTgt spid="788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78851"/>
                                        </p:tgtEl>
                                        <p:attrNameLst>
                                          <p:attrName>style.visibility</p:attrName>
                                        </p:attrNameLst>
                                      </p:cBhvr>
                                      <p:to>
                                        <p:strVal val="visible"/>
                                      </p:to>
                                    </p:set>
                                    <p:animEffect transition="in" filter="wipe(left)">
                                      <p:cBhvr>
                                        <p:cTn id="20" dur="500"/>
                                        <p:tgtEl>
                                          <p:spTgt spid="7885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5"/>
            <a:ext cx="9906000" cy="2543118"/>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46287" y="173975"/>
            <a:ext cx="9837896" cy="2492968"/>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Hai mái nhà trong Hình 7.72 là hai hình chữ nhật. Giả sử AB = 4,8m; </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smtClean="0">
                <a:latin typeface="Arial" pitchFamily="34" charset="0"/>
                <a:cs typeface="Arial" pitchFamily="34" charset="0"/>
              </a:rPr>
              <a:t>OA </a:t>
            </a:r>
            <a:r>
              <a:rPr lang="vi-VN" sz="2200" b="1">
                <a:latin typeface="Arial" pitchFamily="34" charset="0"/>
                <a:cs typeface="Arial" pitchFamily="34" charset="0"/>
              </a:rPr>
              <a:t>= 2,8 m; OB = 4m</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Tính </a:t>
            </a:r>
            <a:r>
              <a:rPr lang="vi-VN" sz="2200" b="1">
                <a:latin typeface="Arial" pitchFamily="34" charset="0"/>
                <a:cs typeface="Arial" pitchFamily="34" charset="0"/>
              </a:rPr>
              <a:t>(gần đúng) số đo của góc nhị diện tạo bởi hai nửa mặt phẳng tương ứng chứa hai mái nhà</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Chứng minh rằng mặt phẳng (OAB) vuông góc với mặt đất phẳng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Điểm A ở độ cao (so với mặt đất) hơn điểm B là 0,5 m. Tính (gần đúng) góc giữa mái nhà (chứa OB) so với mặt đất</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04756" y="4834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012" y="282149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58750" y="3200400"/>
            <a:ext cx="8001000" cy="1107996"/>
          </a:xfrm>
          <a:prstGeom prst="rect">
            <a:avLst/>
          </a:prstGeom>
          <a:noFill/>
        </p:spPr>
        <p:txBody>
          <a:bodyPr wrap="square" rtlCol="0">
            <a:spAutoFit/>
          </a:bodyPr>
          <a:lstStyle/>
          <a:p>
            <a:pPr algn="just"/>
            <a:r>
              <a:rPr lang="vi-VN" sz="2200" b="1">
                <a:latin typeface="Arial" pitchFamily="34" charset="0"/>
                <a:cs typeface="Arial" pitchFamily="34" charset="0"/>
              </a:rPr>
              <a:t>b) (OAB) vuông góc với đường nóc nhà, đường nóc nhà song song với mặt phẳng đất nên (OAB) vuông góc với mặt đất phẳng đất</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788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5998" y="2790825"/>
            <a:ext cx="3489614" cy="214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5380" y="4972050"/>
            <a:ext cx="29908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58750" y="4259759"/>
            <a:ext cx="7840662" cy="769441"/>
          </a:xfrm>
          <a:prstGeom prst="rect">
            <a:avLst/>
          </a:prstGeom>
          <a:noFill/>
        </p:spPr>
        <p:txBody>
          <a:bodyPr wrap="square" rtlCol="0">
            <a:spAutoFit/>
          </a:bodyPr>
          <a:lstStyle/>
          <a:p>
            <a:pPr algn="just"/>
            <a:r>
              <a:rPr lang="vi-VN" sz="2200" b="1">
                <a:latin typeface="Arial" pitchFamily="34" charset="0"/>
                <a:cs typeface="Arial" pitchFamily="34" charset="0"/>
              </a:rPr>
              <a:t>c) Đường thẳng qua B song song với mặt đất cắt đường thẳng qua A vuông góc với mặt đất tại </a:t>
            </a:r>
            <a:r>
              <a:rPr lang="vi-VN" sz="2200" b="1" smtClean="0">
                <a:latin typeface="Arial" pitchFamily="34" charset="0"/>
                <a:cs typeface="Arial" pitchFamily="34" charset="0"/>
              </a:rPr>
              <a:t>H</a:t>
            </a:r>
            <a:endParaRPr lang="vi-VN" sz="22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3282083"/>
              </p:ext>
            </p:extLst>
          </p:nvPr>
        </p:nvGraphicFramePr>
        <p:xfrm>
          <a:off x="1293812" y="4919505"/>
          <a:ext cx="3117273" cy="767510"/>
        </p:xfrm>
        <a:graphic>
          <a:graphicData uri="http://schemas.openxmlformats.org/presentationml/2006/ole">
            <mc:AlternateContent xmlns:mc="http://schemas.openxmlformats.org/markup-compatibility/2006">
              <mc:Choice xmlns:v="urn:schemas-microsoft-com:vml" Requires="v">
                <p:oleObj spid="_x0000_s79896" name="Equation" r:id="rId8" imgW="1765080" imgH="431640" progId="Equation.DSMT4">
                  <p:embed/>
                </p:oleObj>
              </mc:Choice>
              <mc:Fallback>
                <p:oleObj name="Equation" r:id="rId8" imgW="1765080" imgH="431640" progId="Equation.DSMT4">
                  <p:embed/>
                  <p:pic>
                    <p:nvPicPr>
                      <p:cNvPr id="0" name=""/>
                      <p:cNvPicPr>
                        <a:picLocks noChangeAspect="1" noChangeArrowheads="1"/>
                      </p:cNvPicPr>
                      <p:nvPr/>
                    </p:nvPicPr>
                    <p:blipFill>
                      <a:blip r:embed="rId9"/>
                      <a:srcRect/>
                      <a:stretch>
                        <a:fillRect/>
                      </a:stretch>
                    </p:blipFill>
                    <p:spPr bwMode="auto">
                      <a:xfrm>
                        <a:off x="1293812" y="4919505"/>
                        <a:ext cx="3117273" cy="76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158750" y="5055513"/>
            <a:ext cx="1211262" cy="430887"/>
          </a:xfrm>
          <a:prstGeom prst="rect">
            <a:avLst/>
          </a:prstGeom>
          <a:noFill/>
        </p:spPr>
        <p:txBody>
          <a:bodyPr wrap="square" rtlCol="0">
            <a:spAutoFit/>
          </a:bodyPr>
          <a:lstStyle/>
          <a:p>
            <a:pPr algn="just"/>
            <a:r>
              <a:rPr lang="en-US" sz="2200" b="1" smtClean="0">
                <a:latin typeface="Arial" pitchFamily="34" charset="0"/>
                <a:cs typeface="Arial" pitchFamily="34" charset="0"/>
              </a:rPr>
              <a:t>Ta có : </a:t>
            </a:r>
            <a:endParaRPr lang="vi-VN" sz="2200" b="1">
              <a:latin typeface="Arial" pitchFamily="34" charset="0"/>
              <a:cs typeface="Arial"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525811662"/>
              </p:ext>
            </p:extLst>
          </p:nvPr>
        </p:nvGraphicFramePr>
        <p:xfrm>
          <a:off x="4570412" y="4918436"/>
          <a:ext cx="3185103" cy="746125"/>
        </p:xfrm>
        <a:graphic>
          <a:graphicData uri="http://schemas.openxmlformats.org/presentationml/2006/ole">
            <mc:AlternateContent xmlns:mc="http://schemas.openxmlformats.org/markup-compatibility/2006">
              <mc:Choice xmlns:v="urn:schemas-microsoft-com:vml" Requires="v">
                <p:oleObj spid="_x0000_s79897" name="Equation" r:id="rId10" imgW="1803240" imgH="419040" progId="Equation.DSMT4">
                  <p:embed/>
                </p:oleObj>
              </mc:Choice>
              <mc:Fallback>
                <p:oleObj name="Equation" r:id="rId10" imgW="1803240" imgH="419040" progId="Equation.DSMT4">
                  <p:embed/>
                  <p:pic>
                    <p:nvPicPr>
                      <p:cNvPr id="0" name=""/>
                      <p:cNvPicPr>
                        <a:picLocks noChangeAspect="1" noChangeArrowheads="1"/>
                      </p:cNvPicPr>
                      <p:nvPr/>
                    </p:nvPicPr>
                    <p:blipFill>
                      <a:blip r:embed="rId11"/>
                      <a:srcRect/>
                      <a:stretch>
                        <a:fillRect/>
                      </a:stretch>
                    </p:blipFill>
                    <p:spPr bwMode="auto">
                      <a:xfrm>
                        <a:off x="4570412" y="4918436"/>
                        <a:ext cx="318510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304756" y="5757188"/>
            <a:ext cx="1211262" cy="430887"/>
          </a:xfrm>
          <a:prstGeom prst="rect">
            <a:avLst/>
          </a:prstGeom>
          <a:noFill/>
        </p:spPr>
        <p:txBody>
          <a:bodyPr wrap="square" rtlCol="0">
            <a:spAutoFit/>
          </a:bodyPr>
          <a:lstStyle/>
          <a:p>
            <a:pPr algn="just"/>
            <a:r>
              <a:rPr lang="en-US" sz="2200" b="1" smtClean="0">
                <a:latin typeface="Arial" pitchFamily="34" charset="0"/>
                <a:cs typeface="Arial" pitchFamily="34" charset="0"/>
              </a:rPr>
              <a:t>Do đó :</a:t>
            </a:r>
            <a:endParaRPr lang="vi-VN" sz="2200"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957636367"/>
              </p:ext>
            </p:extLst>
          </p:nvPr>
        </p:nvGraphicFramePr>
        <p:xfrm>
          <a:off x="1533480" y="5715000"/>
          <a:ext cx="3157537" cy="473075"/>
        </p:xfrm>
        <a:graphic>
          <a:graphicData uri="http://schemas.openxmlformats.org/presentationml/2006/ole">
            <mc:AlternateContent xmlns:mc="http://schemas.openxmlformats.org/markup-compatibility/2006">
              <mc:Choice xmlns:v="urn:schemas-microsoft-com:vml" Requires="v">
                <p:oleObj spid="_x0000_s79898" name="Equation" r:id="rId12" imgW="1625400" imgH="241200" progId="Equation.DSMT4">
                  <p:embed/>
                </p:oleObj>
              </mc:Choice>
              <mc:Fallback>
                <p:oleObj name="Equation" r:id="rId12" imgW="1625400" imgH="241200" progId="Equation.DSMT4">
                  <p:embed/>
                  <p:pic>
                    <p:nvPicPr>
                      <p:cNvPr id="0" name=""/>
                      <p:cNvPicPr>
                        <a:picLocks noChangeAspect="1" noChangeArrowheads="1"/>
                      </p:cNvPicPr>
                      <p:nvPr/>
                    </p:nvPicPr>
                    <p:blipFill>
                      <a:blip r:embed="rId13"/>
                      <a:srcRect/>
                      <a:stretch>
                        <a:fillRect/>
                      </a:stretch>
                    </p:blipFill>
                    <p:spPr bwMode="auto">
                      <a:xfrm>
                        <a:off x="1533480" y="5715000"/>
                        <a:ext cx="31575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298668" y="6264275"/>
            <a:ext cx="8234144" cy="461665"/>
          </a:xfrm>
          <a:prstGeom prst="rect">
            <a:avLst/>
          </a:prstGeom>
          <a:noFill/>
        </p:spPr>
        <p:txBody>
          <a:bodyPr wrap="square" rtlCol="0">
            <a:spAutoFit/>
          </a:bodyPr>
          <a:lstStyle/>
          <a:p>
            <a:pPr algn="just"/>
            <a:r>
              <a:rPr lang="vi-VN" sz="2200" b="1">
                <a:latin typeface="Arial" pitchFamily="34" charset="0"/>
                <a:cs typeface="Arial" pitchFamily="34" charset="0"/>
              </a:rPr>
              <a:t>Vậy góc giữa mái nhà (chứa OB) so với mặt đất khoảng </a:t>
            </a:r>
            <a:r>
              <a:rPr lang="vi-VN" b="1" smtClean="0">
                <a:solidFill>
                  <a:srgbClr val="C00000"/>
                </a:solidFill>
                <a:latin typeface="Arial" pitchFamily="34" charset="0"/>
                <a:cs typeface="Arial" pitchFamily="34" charset="0"/>
              </a:rPr>
              <a:t>42</a:t>
            </a:r>
            <a:r>
              <a:rPr lang="vi-VN" b="1" baseline="30000" smtClean="0">
                <a:solidFill>
                  <a:srgbClr val="C00000"/>
                </a:solidFill>
                <a:latin typeface="Arial" pitchFamily="34" charset="0"/>
                <a:cs typeface="Arial" pitchFamily="34" charset="0"/>
              </a:rPr>
              <a:t>0</a:t>
            </a:r>
            <a:endParaRPr lang="vi-VN" b="1" baseline="3000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5668760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p:bldP spid="15" grpId="0"/>
      <p:bldP spid="18" grpId="0"/>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6"/>
            <a:ext cx="9906000" cy="2204564"/>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46287" y="173975"/>
            <a:ext cx="9837896"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Độ dốc của mái nhà, mặt sân, con đường thẳng là tang của góc tạo bởi mái nhà mặt sân, con đường thẳng đó với mặt phẳng nằm ngang. Độ dốc của đường thẳng dành cho người khuyết tật được quy định là không </a:t>
            </a:r>
            <a:r>
              <a:rPr lang="vi-VN" sz="2200" b="1" smtClean="0">
                <a:latin typeface="Arial" pitchFamily="34" charset="0"/>
                <a:cs typeface="Arial" pitchFamily="34" charset="0"/>
              </a:rPr>
              <a:t>quá</a:t>
            </a:r>
            <a:r>
              <a:rPr lang="en-US" sz="2200" b="1" smtClean="0">
                <a:latin typeface="Arial" pitchFamily="34" charset="0"/>
                <a:cs typeface="Arial" pitchFamily="34" charset="0"/>
              </a:rPr>
              <a:t> ½ . </a:t>
            </a:r>
            <a:r>
              <a:rPr lang="vi-VN" sz="2200" b="1" smtClean="0">
                <a:latin typeface="Arial" pitchFamily="34" charset="0"/>
                <a:cs typeface="Arial" pitchFamily="34" charset="0"/>
              </a:rPr>
              <a:t>Hỏi </a:t>
            </a:r>
            <a:r>
              <a:rPr lang="vi-VN" sz="2200" b="1">
                <a:latin typeface="Arial" pitchFamily="34" charset="0"/>
                <a:cs typeface="Arial" pitchFamily="34" charset="0"/>
              </a:rPr>
              <a:t>theo đó, góc tạo bởi đường dành cho người khuyết tật và mặt phẳng nằm ngang không vượt quá bao nhiêu độ? (Làm tròn kết quả đến chữ số thập phân thứ hai</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4574" y="2438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046286" y="2811959"/>
            <a:ext cx="9382125" cy="769441"/>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Giả sử góc tạo bởi đường thẳng dành cho người khuyết tật và mặt phẳng nằm ngang là </a:t>
            </a:r>
            <a:r>
              <a:rPr lang="el-GR" sz="2200" b="1">
                <a:latin typeface="Arial" pitchFamily="34" charset="0"/>
                <a:cs typeface="Arial" pitchFamily="34" charset="0"/>
              </a:rPr>
              <a:t>α </a:t>
            </a:r>
          </a:p>
        </p:txBody>
      </p:sp>
      <p:sp>
        <p:nvSpPr>
          <p:cNvPr id="23" name="TextBox 22"/>
          <p:cNvSpPr txBox="1"/>
          <p:nvPr/>
        </p:nvSpPr>
        <p:spPr>
          <a:xfrm>
            <a:off x="2284412" y="3581400"/>
            <a:ext cx="8991600" cy="769441"/>
          </a:xfrm>
          <a:prstGeom prst="rect">
            <a:avLst/>
          </a:prstGeom>
          <a:noFill/>
        </p:spPr>
        <p:txBody>
          <a:bodyPr wrap="square" rtlCol="0">
            <a:spAutoFit/>
          </a:bodyPr>
          <a:lstStyle/>
          <a:p>
            <a:pPr algn="just"/>
            <a:r>
              <a:rPr lang="vi-VN" sz="2200" b="1">
                <a:latin typeface="Arial" pitchFamily="34" charset="0"/>
                <a:cs typeface="Arial" pitchFamily="34" charset="0"/>
              </a:rPr>
              <a:t>Vì độ dốc của đường thẳng dành cho người khuyết tật được quy định là không quá </a:t>
            </a:r>
            <a:r>
              <a:rPr lang="en-US" sz="2200" b="1" smtClean="0">
                <a:latin typeface="Arial" pitchFamily="34" charset="0"/>
                <a:cs typeface="Arial" pitchFamily="34" charset="0"/>
              </a:rPr>
              <a:t>½ nên </a:t>
            </a:r>
            <a:r>
              <a:rPr lang="en-US" sz="2200" b="1">
                <a:latin typeface="Arial" pitchFamily="34" charset="0"/>
                <a:cs typeface="Arial" pitchFamily="34" charset="0"/>
              </a:rPr>
              <a:t>ta </a:t>
            </a:r>
            <a:r>
              <a:rPr lang="en-US" sz="2200" b="1" smtClean="0">
                <a:latin typeface="Arial" pitchFamily="34" charset="0"/>
                <a:cs typeface="Arial" pitchFamily="34" charset="0"/>
              </a:rPr>
              <a:t>có:</a:t>
            </a:r>
            <a:endParaRPr lang="vi-VN"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48611112"/>
              </p:ext>
            </p:extLst>
          </p:nvPr>
        </p:nvGraphicFramePr>
        <p:xfrm>
          <a:off x="4649848" y="4350841"/>
          <a:ext cx="3200400" cy="900113"/>
        </p:xfrm>
        <a:graphic>
          <a:graphicData uri="http://schemas.openxmlformats.org/presentationml/2006/ole">
            <mc:AlternateContent xmlns:mc="http://schemas.openxmlformats.org/markup-compatibility/2006">
              <mc:Choice xmlns:v="urn:schemas-microsoft-com:vml" Requires="v">
                <p:oleObj spid="_x0000_s80904" name="Equation" r:id="rId6" imgW="1498320" imgH="419040" progId="Equation.DSMT4">
                  <p:embed/>
                </p:oleObj>
              </mc:Choice>
              <mc:Fallback>
                <p:oleObj name="Equation" r:id="rId6" imgW="1498320" imgH="419040" progId="Equation.DSMT4">
                  <p:embed/>
                  <p:pic>
                    <p:nvPicPr>
                      <p:cNvPr id="0" name="Object 2"/>
                      <p:cNvPicPr>
                        <a:picLocks noChangeAspect="1" noChangeArrowheads="1"/>
                      </p:cNvPicPr>
                      <p:nvPr/>
                    </p:nvPicPr>
                    <p:blipFill>
                      <a:blip r:embed="rId7"/>
                      <a:srcRect/>
                      <a:stretch>
                        <a:fillRect/>
                      </a:stretch>
                    </p:blipFill>
                    <p:spPr bwMode="auto">
                      <a:xfrm>
                        <a:off x="4649848" y="4350841"/>
                        <a:ext cx="32004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2284412" y="5257800"/>
            <a:ext cx="9067799" cy="800219"/>
          </a:xfrm>
          <a:prstGeom prst="rect">
            <a:avLst/>
          </a:prstGeom>
          <a:noFill/>
        </p:spPr>
        <p:txBody>
          <a:bodyPr wrap="square" rtlCol="0">
            <a:spAutoFit/>
          </a:bodyPr>
          <a:lstStyle/>
          <a:p>
            <a:pPr algn="just"/>
            <a:r>
              <a:rPr lang="vi-VN" sz="2200" b="1">
                <a:latin typeface="Arial" pitchFamily="34" charset="0"/>
                <a:cs typeface="Arial" pitchFamily="34" charset="0"/>
              </a:rPr>
              <a:t>Vậy góc tạo bởi đường dành cho người khuyết tật và mặt phẳng nằm ngang không vượt quá </a:t>
            </a:r>
            <a:r>
              <a:rPr lang="vi-VN" b="1" smtClean="0">
                <a:solidFill>
                  <a:schemeClr val="accent2">
                    <a:lumMod val="75000"/>
                  </a:schemeClr>
                </a:solidFill>
                <a:latin typeface="Arial" pitchFamily="34" charset="0"/>
                <a:cs typeface="Arial" pitchFamily="34" charset="0"/>
              </a:rPr>
              <a:t>4,76</a:t>
            </a:r>
            <a:r>
              <a:rPr lang="vi-VN" b="1" baseline="30000" smtClean="0">
                <a:solidFill>
                  <a:schemeClr val="accent2">
                    <a:lumMod val="75000"/>
                  </a:schemeClr>
                </a:solidFill>
                <a:latin typeface="Arial" pitchFamily="34" charset="0"/>
                <a:cs typeface="Arial" pitchFamily="34" charset="0"/>
              </a:rPr>
              <a:t>0</a:t>
            </a:r>
            <a:endParaRPr lang="vi-VN" b="1" baseline="30000">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179339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1135"/>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970721" y="762000"/>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919516" y="1112085"/>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794219" y="910985"/>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4"/>
          <p:cNvSpPr>
            <a:spLocks noChangeArrowheads="1"/>
          </p:cNvSpPr>
          <p:nvPr/>
        </p:nvSpPr>
        <p:spPr bwMode="gray">
          <a:xfrm>
            <a:off x="447213" y="95249"/>
            <a:ext cx="7933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GÓC GIỮA HAI MẶT PHẲNG, HAI MẶT PHẲNG VUÔNG GÓC </a:t>
            </a:r>
            <a:endParaRPr lang="vi-VN" sz="1900" b="1">
              <a:solidFill>
                <a:schemeClr val="bg1"/>
              </a:solidFill>
              <a:latin typeface="Arial" pitchFamily="34" charset="0"/>
              <a:cs typeface="Arial" pitchFamily="34" charset="0"/>
            </a:endParaRPr>
          </a:p>
        </p:txBody>
      </p:sp>
      <p:grpSp>
        <p:nvGrpSpPr>
          <p:cNvPr id="18" name="Group 17"/>
          <p:cNvGrpSpPr/>
          <p:nvPr/>
        </p:nvGrpSpPr>
        <p:grpSpPr>
          <a:xfrm>
            <a:off x="379411" y="762000"/>
            <a:ext cx="11353801" cy="2286000"/>
            <a:chOff x="379411" y="836861"/>
            <a:chExt cx="11353801" cy="2286000"/>
          </a:xfrm>
        </p:grpSpPr>
        <p:sp>
          <p:nvSpPr>
            <p:cNvPr id="22" name="Rounded Rectangle 21"/>
            <p:cNvSpPr/>
            <p:nvPr/>
          </p:nvSpPr>
          <p:spPr>
            <a:xfrm>
              <a:off x="379411" y="836861"/>
              <a:ext cx="11353801" cy="2286000"/>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25" name="TextBox 24"/>
                <p:cNvSpPr txBox="1"/>
                <p:nvPr/>
              </p:nvSpPr>
              <p:spPr>
                <a:xfrm>
                  <a:off x="593823" y="913061"/>
                  <a:ext cx="10834589" cy="2092881"/>
                </a:xfrm>
                <a:prstGeom prst="rect">
                  <a:avLst/>
                </a:prstGeom>
                <a:noFill/>
              </p:spPr>
              <p:txBody>
                <a:bodyPr wrap="square" rtlCol="0">
                  <a:spAutoFit/>
                </a:bodyPr>
                <a:lstStyle/>
                <a:p>
                  <a:pPr marL="457200" indent="-457200">
                    <a:buFont typeface="Wingdings" pitchFamily="2" charset="2"/>
                    <a:buChar char="q"/>
                  </a:pPr>
                  <a:r>
                    <a:rPr lang="en-US" sz="2600" b="1" smtClean="0">
                      <a:solidFill>
                        <a:srgbClr val="C00000"/>
                      </a:solidFill>
                      <a:latin typeface="Arial" pitchFamily="34" charset="0"/>
                      <a:cs typeface="Arial" pitchFamily="34" charset="0"/>
                    </a:rPr>
                    <a:t>Nhận xét : </a:t>
                  </a:r>
                  <a:r>
                    <a:rPr lang="en-US" sz="2600" b="1" smtClean="0">
                      <a:latin typeface="Arial" pitchFamily="34" charset="0"/>
                      <a:cs typeface="Arial" pitchFamily="34" charset="0"/>
                    </a:rPr>
                    <a:t>Cho hai mặt phẳng (P) và (Q) cắt nhau theo giao tuyến </a:t>
                  </a:r>
                  <a14:m>
                    <m:oMath xmlns:m="http://schemas.openxmlformats.org/officeDocument/2006/math">
                      <m:r>
                        <a:rPr lang="en-US" sz="2600" b="1" i="1" smtClean="0">
                          <a:latin typeface="Cambria Math"/>
                          <a:ea typeface="Cambria Math"/>
                          <a:cs typeface="Arial" pitchFamily="34" charset="0"/>
                        </a:rPr>
                        <m:t>∆</m:t>
                      </m:r>
                    </m:oMath>
                  </a14:m>
                  <a:r>
                    <a:rPr lang="en-US" sz="2600" b="1" smtClean="0">
                      <a:latin typeface="Arial" pitchFamily="34" charset="0"/>
                      <a:cs typeface="Arial" pitchFamily="34" charset="0"/>
                    </a:rPr>
                    <a:t> . Lấy 2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m, n tương ứng thuộc (P), (Q) và cùng vuông góc với </a:t>
                  </a:r>
                  <a14:m>
                    <m:oMath xmlns:m="http://schemas.openxmlformats.org/officeDocument/2006/math">
                      <m:r>
                        <a:rPr lang="en-US" sz="2600" b="1" i="1">
                          <a:latin typeface="Cambria Math"/>
                          <a:ea typeface="Cambria Math"/>
                          <a:cs typeface="Arial" pitchFamily="34" charset="0"/>
                        </a:rPr>
                        <m:t>∆</m:t>
                      </m:r>
                    </m:oMath>
                  </a14:m>
                  <a:r>
                    <a:rPr lang="en-US" sz="2600" b="1" smtClean="0">
                      <a:latin typeface="Arial" pitchFamily="34" charset="0"/>
                      <a:cs typeface="Arial" pitchFamily="34" charset="0"/>
                    </a:rPr>
                    <a:t> tại một điểm O</a:t>
                  </a:r>
                  <a:br>
                    <a:rPr lang="en-US" sz="2600" b="1" smtClean="0">
                      <a:latin typeface="Arial" pitchFamily="34" charset="0"/>
                      <a:cs typeface="Arial" pitchFamily="34" charset="0"/>
                    </a:rPr>
                  </a:br>
                  <a:r>
                    <a:rPr lang="en-US" sz="2600" b="1" smtClean="0">
                      <a:latin typeface="Arial" pitchFamily="34" charset="0"/>
                      <a:cs typeface="Arial" pitchFamily="34" charset="0"/>
                    </a:rPr>
                    <a:t>Khi đó , góc giữa (P) và (Q) bằng góc giữa m và n.</a:t>
                  </a:r>
                  <a:br>
                    <a:rPr lang="en-US" sz="2600" b="1" smtClean="0">
                      <a:latin typeface="Arial" pitchFamily="34" charset="0"/>
                      <a:cs typeface="Arial" pitchFamily="34" charset="0"/>
                    </a:rPr>
                  </a:br>
                  <a:r>
                    <a:rPr lang="en-US" sz="2600" b="1" smtClean="0">
                      <a:latin typeface="Arial" pitchFamily="34" charset="0"/>
                      <a:cs typeface="Arial" pitchFamily="34" charset="0"/>
                    </a:rPr>
                    <a:t>Đặc biệt (P) vuông góc với (Q) khi và chỉ khi m vuông góc với n</a:t>
                  </a:r>
                  <a:endParaRPr lang="vi-VN" sz="2600" b="1">
                    <a:latin typeface="Arial" pitchFamily="34" charset="0"/>
                    <a:cs typeface="Arial" pitchFamily="34"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593823" y="913061"/>
                  <a:ext cx="10834589" cy="2092881"/>
                </a:xfrm>
                <a:prstGeom prst="rect">
                  <a:avLst/>
                </a:prstGeom>
                <a:blipFill rotWithShape="1">
                  <a:blip r:embed="rId3"/>
                  <a:stretch>
                    <a:fillRect l="-844" t="-2624" b="-6122"/>
                  </a:stretch>
                </a:blipFill>
              </p:spPr>
              <p:txBody>
                <a:bodyPr/>
                <a:lstStyle/>
                <a:p>
                  <a:r>
                    <a:rPr lang="en-US">
                      <a:noFill/>
                    </a:rPr>
                    <a:t> </a:t>
                  </a:r>
                </a:p>
              </p:txBody>
            </p:sp>
          </mc:Fallback>
        </mc:AlternateContent>
      </p:grpSp>
      <p:grpSp>
        <p:nvGrpSpPr>
          <p:cNvPr id="2" name="Group 1"/>
          <p:cNvGrpSpPr/>
          <p:nvPr/>
        </p:nvGrpSpPr>
        <p:grpSpPr>
          <a:xfrm>
            <a:off x="4113212" y="3200400"/>
            <a:ext cx="3333750" cy="2831264"/>
            <a:chOff x="4113212" y="3200400"/>
            <a:chExt cx="3333750" cy="2831264"/>
          </a:xfrm>
        </p:grpSpPr>
        <p:pic>
          <p:nvPicPr>
            <p:cNvPr id="624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3212" y="3200400"/>
              <a:ext cx="333375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027612" y="569311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7.46</a:t>
              </a:r>
              <a:endParaRPr lang="en-US" sz="1600" b="1">
                <a:solidFill>
                  <a:schemeClr val="accent6">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33502918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979612" y="762000"/>
            <a:ext cx="9829800" cy="1609725"/>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443" y="244450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762000"/>
            <a:ext cx="9448800" cy="1600416"/>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hình chóp S.ABCD, đáy ABCD là một hình chữ nhật có tâm O, </a:t>
            </a:r>
            <a:r>
              <a:rPr lang="vi-VN" b="1" smtClean="0">
                <a:latin typeface="Arial" pitchFamily="34" charset="0"/>
                <a:cs typeface="Arial" pitchFamily="34" charset="0"/>
              </a:rPr>
              <a:t>SO ⊥</a:t>
            </a:r>
            <a:r>
              <a:rPr lang="en-US" b="1" smtClean="0">
                <a:latin typeface="Arial" pitchFamily="34" charset="0"/>
                <a:cs typeface="Arial" pitchFamily="34" charset="0"/>
              </a:rPr>
              <a:t> </a:t>
            </a:r>
            <a:r>
              <a:rPr lang="vi-VN" b="1" smtClean="0">
                <a:latin typeface="Arial" pitchFamily="34" charset="0"/>
                <a:cs typeface="Arial" pitchFamily="34" charset="0"/>
              </a:rPr>
              <a:t>(</a:t>
            </a:r>
            <a:r>
              <a:rPr lang="vi-VN" b="1">
                <a:latin typeface="Arial" pitchFamily="34" charset="0"/>
                <a:cs typeface="Arial" pitchFamily="34" charset="0"/>
              </a:rPr>
              <a:t>ABCD). </a:t>
            </a:r>
            <a:endParaRPr lang="en-US" b="1" smtClean="0">
              <a:latin typeface="Arial" pitchFamily="34" charset="0"/>
              <a:cs typeface="Arial" pitchFamily="34" charset="0"/>
            </a:endParaRPr>
          </a:p>
          <a:p>
            <a:pPr algn="just"/>
            <a:r>
              <a:rPr lang="vi-VN" b="1" smtClean="0">
                <a:latin typeface="Arial" pitchFamily="34" charset="0"/>
                <a:cs typeface="Arial" pitchFamily="34" charset="0"/>
              </a:rPr>
              <a:t>Chứng </a:t>
            </a:r>
            <a:r>
              <a:rPr lang="vi-VN" b="1">
                <a:latin typeface="Arial" pitchFamily="34" charset="0"/>
                <a:cs typeface="Arial" pitchFamily="34" charset="0"/>
              </a:rPr>
              <a:t>minh rằng hai mặt phẳng (SAC) và (SBD) vuông góc với nhau khi và chỉ khi ABCD là một hình vuông</a:t>
            </a:r>
            <a:r>
              <a:rPr lang="vi-VN" b="1" smtClean="0">
                <a:latin typeface="Arial" pitchFamily="34" charset="0"/>
                <a:cs typeface="Arial" pitchFamily="34" charset="0"/>
              </a:rPr>
              <a:t>.</a:t>
            </a:r>
            <a:endParaRPr lang="vi-VN" b="1" i="1">
              <a:latin typeface="Arial" pitchFamily="34" charset="0"/>
              <a:cs typeface="Arial" pitchFamily="34" charset="0"/>
            </a:endParaRPr>
          </a:p>
        </p:txBody>
      </p:sp>
      <p:sp>
        <p:nvSpPr>
          <p:cNvPr id="11" name="TextBox 10"/>
          <p:cNvSpPr txBox="1"/>
          <p:nvPr/>
        </p:nvSpPr>
        <p:spPr>
          <a:xfrm>
            <a:off x="474200" y="2971800"/>
            <a:ext cx="1505413"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19343521"/>
              </p:ext>
            </p:extLst>
          </p:nvPr>
        </p:nvGraphicFramePr>
        <p:xfrm>
          <a:off x="1924611" y="2643683"/>
          <a:ext cx="3287713" cy="1579563"/>
        </p:xfrm>
        <a:graphic>
          <a:graphicData uri="http://schemas.openxmlformats.org/presentationml/2006/ole">
            <mc:AlternateContent xmlns:mc="http://schemas.openxmlformats.org/markup-compatibility/2006">
              <mc:Choice xmlns:v="urn:schemas-microsoft-com:vml" Requires="v">
                <p:oleObj spid="_x0000_s7882" name="Equation" r:id="rId7" imgW="1536480" imgH="736560" progId="Equation.DSMT4">
                  <p:embed/>
                </p:oleObj>
              </mc:Choice>
              <mc:Fallback>
                <p:oleObj name="Equation" r:id="rId7" imgW="1536480" imgH="736560" progId="Equation.DSMT4">
                  <p:embed/>
                  <p:pic>
                    <p:nvPicPr>
                      <p:cNvPr id="0" name="Object 1"/>
                      <p:cNvPicPr>
                        <a:picLocks noChangeAspect="1" noChangeArrowheads="1"/>
                      </p:cNvPicPr>
                      <p:nvPr/>
                    </p:nvPicPr>
                    <p:blipFill>
                      <a:blip r:embed="rId8"/>
                      <a:srcRect/>
                      <a:stretch>
                        <a:fillRect/>
                      </a:stretch>
                    </p:blipFill>
                    <p:spPr bwMode="auto">
                      <a:xfrm>
                        <a:off x="1924611" y="2643683"/>
                        <a:ext cx="3287713"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AutoShape 4"/>
          <p:cNvSpPr>
            <a:spLocks noChangeArrowheads="1"/>
          </p:cNvSpPr>
          <p:nvPr/>
        </p:nvSpPr>
        <p:spPr bwMode="gray">
          <a:xfrm>
            <a:off x="447213" y="95249"/>
            <a:ext cx="7933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GÓC GIỮA HAI MẶT PHẲNG, HAI MẶT PHẲNG VUÔNG GÓC </a:t>
            </a:r>
            <a:endParaRPr lang="vi-VN" sz="1900" b="1">
              <a:solidFill>
                <a:schemeClr val="bg1"/>
              </a:solidFill>
              <a:latin typeface="Arial" pitchFamily="34" charset="0"/>
              <a:cs typeface="Arial" pitchFamily="34" charset="0"/>
            </a:endParaRPr>
          </a:p>
        </p:txBody>
      </p:sp>
      <p:pic>
        <p:nvPicPr>
          <p:cNvPr id="7593" name="Picture 42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28037" y="2371725"/>
            <a:ext cx="345757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Object 13"/>
          <p:cNvGraphicFramePr>
            <a:graphicFrameLocks noChangeAspect="1"/>
          </p:cNvGraphicFramePr>
          <p:nvPr>
            <p:extLst>
              <p:ext uri="{D42A27DB-BD31-4B8C-83A1-F6EECF244321}">
                <p14:modId xmlns:p14="http://schemas.microsoft.com/office/powerpoint/2010/main" val="3865639176"/>
              </p:ext>
            </p:extLst>
          </p:nvPr>
        </p:nvGraphicFramePr>
        <p:xfrm>
          <a:off x="1234843" y="4071937"/>
          <a:ext cx="5000625" cy="571500"/>
        </p:xfrm>
        <a:graphic>
          <a:graphicData uri="http://schemas.openxmlformats.org/presentationml/2006/ole">
            <mc:AlternateContent xmlns:mc="http://schemas.openxmlformats.org/markup-compatibility/2006">
              <mc:Choice xmlns:v="urn:schemas-microsoft-com:vml" Requires="v">
                <p:oleObj spid="_x0000_s7883" name="Equation" r:id="rId10" imgW="2336760" imgH="266400" progId="Equation.DSMT4">
                  <p:embed/>
                </p:oleObj>
              </mc:Choice>
              <mc:Fallback>
                <p:oleObj name="Equation" r:id="rId10" imgW="2336760" imgH="266400" progId="Equation.DSMT4">
                  <p:embed/>
                  <p:pic>
                    <p:nvPicPr>
                      <p:cNvPr id="0" name=""/>
                      <p:cNvPicPr>
                        <a:picLocks noChangeAspect="1" noChangeArrowheads="1"/>
                      </p:cNvPicPr>
                      <p:nvPr/>
                    </p:nvPicPr>
                    <p:blipFill>
                      <a:blip r:embed="rId11"/>
                      <a:srcRect/>
                      <a:stretch>
                        <a:fillRect/>
                      </a:stretch>
                    </p:blipFill>
                    <p:spPr bwMode="auto">
                      <a:xfrm>
                        <a:off x="1234843" y="4071937"/>
                        <a:ext cx="50006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72612" y="4724400"/>
            <a:ext cx="1375906" cy="461665"/>
          </a:xfrm>
          <a:prstGeom prst="rect">
            <a:avLst/>
          </a:prstGeom>
          <a:noFill/>
        </p:spPr>
        <p:txBody>
          <a:bodyPr wrap="square" rtlCol="0">
            <a:spAutoFit/>
          </a:bodyPr>
          <a:lstStyle/>
          <a:p>
            <a:pPr marL="342900" indent="-342900" algn="just">
              <a:buFont typeface="Arial" pitchFamily="34" charset="0"/>
              <a:buChar char="•"/>
            </a:pPr>
            <a:r>
              <a:rPr lang="en-US" b="1" smtClean="0">
                <a:latin typeface="Arial" pitchFamily="34" charset="0"/>
                <a:cs typeface="Arial" pitchFamily="34" charset="0"/>
              </a:rPr>
              <a:t>Nếu : </a:t>
            </a:r>
            <a:endParaRPr lang="en-US"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077641579"/>
              </p:ext>
            </p:extLst>
          </p:nvPr>
        </p:nvGraphicFramePr>
        <p:xfrm>
          <a:off x="1848518" y="4614565"/>
          <a:ext cx="5680075" cy="571500"/>
        </p:xfrm>
        <a:graphic>
          <a:graphicData uri="http://schemas.openxmlformats.org/presentationml/2006/ole">
            <mc:AlternateContent xmlns:mc="http://schemas.openxmlformats.org/markup-compatibility/2006">
              <mc:Choice xmlns:v="urn:schemas-microsoft-com:vml" Requires="v">
                <p:oleObj spid="_x0000_s7884" name="Equation" r:id="rId12" imgW="2654280" imgH="266400" progId="Equation.DSMT4">
                  <p:embed/>
                </p:oleObj>
              </mc:Choice>
              <mc:Fallback>
                <p:oleObj name="Equation" r:id="rId12" imgW="2654280" imgH="266400" progId="Equation.DSMT4">
                  <p:embed/>
                  <p:pic>
                    <p:nvPicPr>
                      <p:cNvPr id="0" name=""/>
                      <p:cNvPicPr>
                        <a:picLocks noChangeAspect="1" noChangeArrowheads="1"/>
                      </p:cNvPicPr>
                      <p:nvPr/>
                    </p:nvPicPr>
                    <p:blipFill>
                      <a:blip r:embed="rId13"/>
                      <a:srcRect/>
                      <a:stretch>
                        <a:fillRect/>
                      </a:stretch>
                    </p:blipFill>
                    <p:spPr bwMode="auto">
                      <a:xfrm>
                        <a:off x="1848518" y="4614565"/>
                        <a:ext cx="56800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718526" y="5228109"/>
            <a:ext cx="6976085" cy="461665"/>
          </a:xfrm>
          <a:prstGeom prst="rect">
            <a:avLst/>
          </a:prstGeom>
          <a:noFill/>
        </p:spPr>
        <p:txBody>
          <a:bodyPr wrap="square" rtlCol="0">
            <a:spAutoFit/>
          </a:bodyPr>
          <a:lstStyle/>
          <a:p>
            <a:pPr algn="just"/>
            <a:r>
              <a:rPr lang="en-US" b="1" smtClean="0">
                <a:latin typeface="Arial" pitchFamily="34" charset="0"/>
                <a:cs typeface="Arial" pitchFamily="34" charset="0"/>
              </a:rPr>
              <a:t>Suy ra hình chữ nhật ABCD là hình vuông</a:t>
            </a:r>
            <a:endParaRPr lang="en-US" b="1">
              <a:latin typeface="Arial" pitchFamily="34" charset="0"/>
              <a:cs typeface="Arial" pitchFamily="34" charset="0"/>
            </a:endParaRPr>
          </a:p>
        </p:txBody>
      </p:sp>
      <p:sp>
        <p:nvSpPr>
          <p:cNvPr id="21" name="TextBox 20"/>
          <p:cNvSpPr txBox="1"/>
          <p:nvPr/>
        </p:nvSpPr>
        <p:spPr>
          <a:xfrm>
            <a:off x="472611" y="5731818"/>
            <a:ext cx="4555001" cy="461665"/>
          </a:xfrm>
          <a:prstGeom prst="rect">
            <a:avLst/>
          </a:prstGeom>
          <a:noFill/>
        </p:spPr>
        <p:txBody>
          <a:bodyPr wrap="square" rtlCol="0">
            <a:spAutoFit/>
          </a:bodyPr>
          <a:lstStyle/>
          <a:p>
            <a:pPr marL="342900" indent="-342900" algn="just">
              <a:buFont typeface="Arial" pitchFamily="34" charset="0"/>
              <a:buChar char="•"/>
            </a:pPr>
            <a:r>
              <a:rPr lang="en-US" b="1" smtClean="0">
                <a:latin typeface="Arial" pitchFamily="34" charset="0"/>
                <a:cs typeface="Arial" pitchFamily="34" charset="0"/>
              </a:rPr>
              <a:t>Nếu ABCD là hình vuông : </a:t>
            </a:r>
            <a:endParaRPr lang="en-US"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413081286"/>
              </p:ext>
            </p:extLst>
          </p:nvPr>
        </p:nvGraphicFramePr>
        <p:xfrm>
          <a:off x="4741129" y="5676900"/>
          <a:ext cx="3668713" cy="571500"/>
        </p:xfrm>
        <a:graphic>
          <a:graphicData uri="http://schemas.openxmlformats.org/presentationml/2006/ole">
            <mc:AlternateContent xmlns:mc="http://schemas.openxmlformats.org/markup-compatibility/2006">
              <mc:Choice xmlns:v="urn:schemas-microsoft-com:vml" Requires="v">
                <p:oleObj spid="_x0000_s7885" name="Equation" r:id="rId14" imgW="1714320" imgH="266400" progId="Equation.DSMT4">
                  <p:embed/>
                </p:oleObj>
              </mc:Choice>
              <mc:Fallback>
                <p:oleObj name="Equation" r:id="rId14" imgW="1714320" imgH="266400" progId="Equation.DSMT4">
                  <p:embed/>
                  <p:pic>
                    <p:nvPicPr>
                      <p:cNvPr id="0" name=""/>
                      <p:cNvPicPr>
                        <a:picLocks noChangeAspect="1" noChangeArrowheads="1"/>
                      </p:cNvPicPr>
                      <p:nvPr/>
                    </p:nvPicPr>
                    <p:blipFill>
                      <a:blip r:embed="rId15"/>
                      <a:srcRect/>
                      <a:stretch>
                        <a:fillRect/>
                      </a:stretch>
                    </p:blipFill>
                    <p:spPr bwMode="auto">
                      <a:xfrm>
                        <a:off x="4741129" y="5676900"/>
                        <a:ext cx="36687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056195114"/>
              </p:ext>
            </p:extLst>
          </p:nvPr>
        </p:nvGraphicFramePr>
        <p:xfrm>
          <a:off x="1533293" y="6193483"/>
          <a:ext cx="5761038" cy="517525"/>
        </p:xfrm>
        <a:graphic>
          <a:graphicData uri="http://schemas.openxmlformats.org/presentationml/2006/ole">
            <mc:AlternateContent xmlns:mc="http://schemas.openxmlformats.org/markup-compatibility/2006">
              <mc:Choice xmlns:v="urn:schemas-microsoft-com:vml" Requires="v">
                <p:oleObj spid="_x0000_s7886" name="Equation" r:id="rId16" imgW="2692080" imgH="241200" progId="Equation.DSMT4">
                  <p:embed/>
                </p:oleObj>
              </mc:Choice>
              <mc:Fallback>
                <p:oleObj name="Equation" r:id="rId16" imgW="2692080" imgH="241200" progId="Equation.DSMT4">
                  <p:embed/>
                  <p:pic>
                    <p:nvPicPr>
                      <p:cNvPr id="0" name=""/>
                      <p:cNvPicPr>
                        <a:picLocks noChangeAspect="1" noChangeArrowheads="1"/>
                      </p:cNvPicPr>
                      <p:nvPr/>
                    </p:nvPicPr>
                    <p:blipFill>
                      <a:blip r:embed="rId17"/>
                      <a:srcRect/>
                      <a:stretch>
                        <a:fillRect/>
                      </a:stretch>
                    </p:blipFill>
                    <p:spPr bwMode="auto">
                      <a:xfrm>
                        <a:off x="1533293" y="6193483"/>
                        <a:ext cx="57610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93"/>
                                        </p:tgtEl>
                                        <p:attrNameLst>
                                          <p:attrName>style.visibility</p:attrName>
                                        </p:attrNameLst>
                                      </p:cBhvr>
                                      <p:to>
                                        <p:strVal val="visible"/>
                                      </p:to>
                                    </p:set>
                                    <p:animEffect transition="in" filter="wipe(left)">
                                      <p:cBhvr>
                                        <p:cTn id="7" dur="500"/>
                                        <p:tgtEl>
                                          <p:spTgt spid="75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239" y="2681837"/>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9088" y="761999"/>
            <a:ext cx="11558425" cy="1828801"/>
            <a:chOff x="289088" y="761999"/>
            <a:chExt cx="11558425" cy="1828801"/>
          </a:xfrm>
        </p:grpSpPr>
        <p:sp>
          <p:nvSpPr>
            <p:cNvPr id="17" name="Rounded Rectangle 16"/>
            <p:cNvSpPr/>
            <p:nvPr/>
          </p:nvSpPr>
          <p:spPr>
            <a:xfrm>
              <a:off x="289088" y="761999"/>
              <a:ext cx="11558425" cy="18288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800100"/>
              <a:ext cx="11239500" cy="1692771"/>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600" b="1">
                  <a:latin typeface="Arial" pitchFamily="34" charset="0"/>
                  <a:cs typeface="Arial" pitchFamily="34" charset="0"/>
                </a:rPr>
                <a:t>Cho mặt phẳng (P) chứa đường thẳng b vuông góc với mặt phẳng (Q). Lấy một đường thẳng a vuông góc với (P) (H.7.47</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pPr marL="457200" indent="-457200">
                <a:buAutoNum type="alphaLcParenR"/>
              </a:pPr>
              <a:r>
                <a:rPr lang="pt-BR" sz="2600" b="1" smtClean="0">
                  <a:latin typeface="Arial" pitchFamily="34" charset="0"/>
                  <a:cs typeface="Arial" pitchFamily="34" charset="0"/>
                </a:rPr>
                <a:t>Tính </a:t>
              </a:r>
              <a:r>
                <a:rPr lang="pt-BR" sz="2600" b="1">
                  <a:latin typeface="Arial" pitchFamily="34" charset="0"/>
                  <a:cs typeface="Arial" pitchFamily="34" charset="0"/>
                </a:rPr>
                <a:t>góc giữa a và b</a:t>
              </a:r>
              <a:r>
                <a:rPr lang="pt-BR" sz="2600" b="1" smtClean="0">
                  <a:latin typeface="Arial" pitchFamily="34" charset="0"/>
                  <a:cs typeface="Arial" pitchFamily="34" charset="0"/>
                </a:rPr>
                <a:t>.</a:t>
              </a:r>
            </a:p>
            <a:p>
              <a:pPr marL="457200" indent="-457200">
                <a:buAutoNum type="alphaLcParenR"/>
              </a:pPr>
              <a:r>
                <a:rPr lang="vi-VN" sz="2600" b="1">
                  <a:latin typeface="Arial" pitchFamily="34" charset="0"/>
                  <a:cs typeface="Arial" pitchFamily="34" charset="0"/>
                </a:rPr>
                <a:t>Tính góc giữa (P) và (Q).</a:t>
              </a:r>
            </a:p>
          </p:txBody>
        </p:sp>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4758" b="30807"/>
            <a:stretch/>
          </p:blipFill>
          <p:spPr bwMode="auto">
            <a:xfrm>
              <a:off x="385710" y="767997"/>
              <a:ext cx="1511405" cy="50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760412" y="3308508"/>
            <a:ext cx="2074926" cy="492443"/>
          </a:xfrm>
          <a:prstGeom prst="rect">
            <a:avLst/>
          </a:prstGeom>
          <a:noFill/>
        </p:spPr>
        <p:txBody>
          <a:bodyPr wrap="square" rtlCol="0">
            <a:spAutoFit/>
          </a:bodyPr>
          <a:lstStyle/>
          <a:p>
            <a:pPr algn="just"/>
            <a:r>
              <a:rPr lang="en-US" sz="2600" b="1" smtClean="0">
                <a:latin typeface="Arial" pitchFamily="34" charset="0"/>
                <a:cs typeface="Arial" pitchFamily="34" charset="0"/>
              </a:rPr>
              <a:t>a) Ta có : </a:t>
            </a:r>
            <a:endParaRPr lang="vi-VN" sz="2600" b="1" baseline="30000">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2930548830"/>
              </p:ext>
            </p:extLst>
          </p:nvPr>
        </p:nvGraphicFramePr>
        <p:xfrm>
          <a:off x="2436812" y="3048000"/>
          <a:ext cx="1433512" cy="1136650"/>
        </p:xfrm>
        <a:graphic>
          <a:graphicData uri="http://schemas.openxmlformats.org/presentationml/2006/ole">
            <mc:AlternateContent xmlns:mc="http://schemas.openxmlformats.org/markup-compatibility/2006">
              <mc:Choice xmlns:v="urn:schemas-microsoft-com:vml" Requires="v">
                <p:oleObj spid="_x0000_s30125" name="Equation" r:id="rId6" imgW="609480" imgH="482400" progId="Equation.DSMT4">
                  <p:embed/>
                </p:oleObj>
              </mc:Choice>
              <mc:Fallback>
                <p:oleObj name="Equation" r:id="rId6" imgW="609480" imgH="482400" progId="Equation.DSMT4">
                  <p:embed/>
                  <p:pic>
                    <p:nvPicPr>
                      <p:cNvPr id="0" name=""/>
                      <p:cNvPicPr>
                        <a:picLocks noChangeAspect="1" noChangeArrowheads="1"/>
                      </p:cNvPicPr>
                      <p:nvPr/>
                    </p:nvPicPr>
                    <p:blipFill>
                      <a:blip r:embed="rId7"/>
                      <a:srcRect/>
                      <a:stretch>
                        <a:fillRect/>
                      </a:stretch>
                    </p:blipFill>
                    <p:spPr bwMode="auto">
                      <a:xfrm>
                        <a:off x="2436812" y="3048000"/>
                        <a:ext cx="143351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AutoShape 4"/>
          <p:cNvSpPr>
            <a:spLocks noChangeArrowheads="1"/>
          </p:cNvSpPr>
          <p:nvPr/>
        </p:nvSpPr>
        <p:spPr bwMode="gray">
          <a:xfrm>
            <a:off x="447213" y="95249"/>
            <a:ext cx="5875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ĐIỂU KIỆN HAI MẶT PHẲNG VUÔNG GÓC </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8228012" y="2819400"/>
            <a:ext cx="3257550" cy="2624554"/>
            <a:chOff x="8483599" y="3165975"/>
            <a:chExt cx="3257550" cy="2624554"/>
          </a:xfrm>
        </p:grpSpPr>
        <p:pic>
          <p:nvPicPr>
            <p:cNvPr id="29892" name="Picture 19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83599" y="3165975"/>
              <a:ext cx="32575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588499" y="5451975"/>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7.47</a:t>
              </a:r>
              <a:endParaRPr lang="en-US" sz="1600" b="1">
                <a:solidFill>
                  <a:schemeClr val="accent6">
                    <a:lumMod val="75000"/>
                  </a:schemeClr>
                </a:solidFill>
                <a:latin typeface="Arial" pitchFamily="34" charset="0"/>
                <a:cs typeface="Arial" pitchFamily="34" charset="0"/>
              </a:endParaRPr>
            </a:p>
          </p:txBody>
        </p:sp>
      </p:grpSp>
      <p:sp>
        <p:nvSpPr>
          <p:cNvPr id="20" name="TextBox 19"/>
          <p:cNvSpPr txBox="1"/>
          <p:nvPr/>
        </p:nvSpPr>
        <p:spPr>
          <a:xfrm>
            <a:off x="749299" y="4503003"/>
            <a:ext cx="1535113" cy="492443"/>
          </a:xfrm>
          <a:prstGeom prst="rect">
            <a:avLst/>
          </a:prstGeom>
          <a:noFill/>
        </p:spPr>
        <p:txBody>
          <a:bodyPr wrap="square" rtlCol="0">
            <a:spAutoFit/>
          </a:bodyPr>
          <a:lstStyle/>
          <a:p>
            <a:pPr algn="just"/>
            <a:r>
              <a:rPr lang="en-US" sz="2600" b="1" smtClean="0">
                <a:latin typeface="Arial" pitchFamily="34" charset="0"/>
                <a:cs typeface="Arial" pitchFamily="34" charset="0"/>
              </a:rPr>
              <a:t>b) Gọi :</a:t>
            </a:r>
            <a:endParaRPr lang="vi-VN" sz="2600" b="1" baseline="30000">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1830505514"/>
              </p:ext>
            </p:extLst>
          </p:nvPr>
        </p:nvGraphicFramePr>
        <p:xfrm>
          <a:off x="2273299" y="4509987"/>
          <a:ext cx="2030888" cy="478473"/>
        </p:xfrm>
        <a:graphic>
          <a:graphicData uri="http://schemas.openxmlformats.org/presentationml/2006/ole">
            <mc:AlternateContent xmlns:mc="http://schemas.openxmlformats.org/markup-compatibility/2006">
              <mc:Choice xmlns:v="urn:schemas-microsoft-com:vml" Requires="v">
                <p:oleObj spid="_x0000_s30126" name="Equation" r:id="rId9" imgW="863280" imgH="203040" progId="Equation.DSMT4">
                  <p:embed/>
                </p:oleObj>
              </mc:Choice>
              <mc:Fallback>
                <p:oleObj name="Equation" r:id="rId9" imgW="863280" imgH="203040" progId="Equation.DSMT4">
                  <p:embed/>
                  <p:pic>
                    <p:nvPicPr>
                      <p:cNvPr id="0" name=""/>
                      <p:cNvPicPr>
                        <a:picLocks noChangeAspect="1" noChangeArrowheads="1"/>
                      </p:cNvPicPr>
                      <p:nvPr/>
                    </p:nvPicPr>
                    <p:blipFill>
                      <a:blip r:embed="rId10"/>
                      <a:srcRect/>
                      <a:stretch>
                        <a:fillRect/>
                      </a:stretch>
                    </p:blipFill>
                    <p:spPr bwMode="auto">
                      <a:xfrm>
                        <a:off x="2273299" y="4509987"/>
                        <a:ext cx="2030888" cy="47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716011745"/>
              </p:ext>
            </p:extLst>
          </p:nvPr>
        </p:nvGraphicFramePr>
        <p:xfrm>
          <a:off x="2284412" y="5033962"/>
          <a:ext cx="4865688" cy="1138238"/>
        </p:xfrm>
        <a:graphic>
          <a:graphicData uri="http://schemas.openxmlformats.org/presentationml/2006/ole">
            <mc:AlternateContent xmlns:mc="http://schemas.openxmlformats.org/markup-compatibility/2006">
              <mc:Choice xmlns:v="urn:schemas-microsoft-com:vml" Requires="v">
                <p:oleObj spid="_x0000_s30127" name="Equation" r:id="rId11" imgW="2070000" imgH="482400" progId="Equation.DSMT4">
                  <p:embed/>
                </p:oleObj>
              </mc:Choice>
              <mc:Fallback>
                <p:oleObj name="Equation" r:id="rId11" imgW="2070000" imgH="482400" progId="Equation.DSMT4">
                  <p:embed/>
                  <p:pic>
                    <p:nvPicPr>
                      <p:cNvPr id="0" name=""/>
                      <p:cNvPicPr>
                        <a:picLocks noChangeAspect="1" noChangeArrowheads="1"/>
                      </p:cNvPicPr>
                      <p:nvPr/>
                    </p:nvPicPr>
                    <p:blipFill>
                      <a:blip r:embed="rId12"/>
                      <a:srcRect/>
                      <a:stretch>
                        <a:fillRect/>
                      </a:stretch>
                    </p:blipFill>
                    <p:spPr bwMode="auto">
                      <a:xfrm>
                        <a:off x="2284412" y="5033962"/>
                        <a:ext cx="486568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659833588"/>
              </p:ext>
            </p:extLst>
          </p:nvPr>
        </p:nvGraphicFramePr>
        <p:xfrm>
          <a:off x="4037012" y="3308508"/>
          <a:ext cx="3344863" cy="568325"/>
        </p:xfrm>
        <a:graphic>
          <a:graphicData uri="http://schemas.openxmlformats.org/presentationml/2006/ole">
            <mc:AlternateContent xmlns:mc="http://schemas.openxmlformats.org/markup-compatibility/2006">
              <mc:Choice xmlns:v="urn:schemas-microsoft-com:vml" Requires="v">
                <p:oleObj spid="_x0000_s30128" name="Equation" r:id="rId13" imgW="1422360" imgH="241200" progId="Equation.DSMT4">
                  <p:embed/>
                </p:oleObj>
              </mc:Choice>
              <mc:Fallback>
                <p:oleObj name="Equation" r:id="rId13" imgW="1422360" imgH="241200" progId="Equation.DSMT4">
                  <p:embed/>
                  <p:pic>
                    <p:nvPicPr>
                      <p:cNvPr id="0" name=""/>
                      <p:cNvPicPr>
                        <a:picLocks noChangeAspect="1" noChangeArrowheads="1"/>
                      </p:cNvPicPr>
                      <p:nvPr/>
                    </p:nvPicPr>
                    <p:blipFill>
                      <a:blip r:embed="rId14"/>
                      <a:srcRect/>
                      <a:stretch>
                        <a:fillRect/>
                      </a:stretch>
                    </p:blipFill>
                    <p:spPr bwMode="auto">
                      <a:xfrm>
                        <a:off x="4037012" y="3308508"/>
                        <a:ext cx="3344863"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007959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62000"/>
            <a:ext cx="11283451" cy="1524000"/>
            <a:chOff x="379411" y="836861"/>
            <a:chExt cx="11283451" cy="1524000"/>
          </a:xfrm>
        </p:grpSpPr>
        <p:sp>
          <p:nvSpPr>
            <p:cNvPr id="21" name="Rounded Rectangle 20"/>
            <p:cNvSpPr/>
            <p:nvPr/>
          </p:nvSpPr>
          <p:spPr>
            <a:xfrm>
              <a:off x="379411" y="836861"/>
              <a:ext cx="11125201" cy="13335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3" y="1011109"/>
              <a:ext cx="9337577" cy="89255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Hai mặt phẳng vuông góc với nhau nếu mặt phẳng này chứa một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vuông góc với mặt phẳng kia</a:t>
              </a:r>
              <a:endParaRPr lang="vi-VN" sz="26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37812" y="1045370"/>
              <a:ext cx="1225050" cy="1315491"/>
            </a:xfrm>
            <a:prstGeom prst="rect">
              <a:avLst/>
            </a:prstGeom>
          </p:spPr>
        </p:pic>
      </p:grpSp>
      <p:sp>
        <p:nvSpPr>
          <p:cNvPr id="10" name="AutoShape 4"/>
          <p:cNvSpPr>
            <a:spLocks noChangeArrowheads="1"/>
          </p:cNvSpPr>
          <p:nvPr/>
        </p:nvSpPr>
        <p:spPr bwMode="gray">
          <a:xfrm>
            <a:off x="447213" y="95249"/>
            <a:ext cx="5875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ĐIỂU KIỆN HAI MẶT PHẲNG VUÔNG GÓC </a:t>
            </a:r>
            <a:endParaRPr lang="vi-VN" sz="1900" b="1">
              <a:solidFill>
                <a:schemeClr val="bg1"/>
              </a:solidFill>
              <a:latin typeface="Arial" pitchFamily="34" charset="0"/>
              <a:cs typeface="Arial" pitchFamily="34" charset="0"/>
            </a:endParaRPr>
          </a:p>
        </p:txBody>
      </p:sp>
      <p:grpSp>
        <p:nvGrpSpPr>
          <p:cNvPr id="12" name="Group 11"/>
          <p:cNvGrpSpPr/>
          <p:nvPr/>
        </p:nvGrpSpPr>
        <p:grpSpPr>
          <a:xfrm>
            <a:off x="3960812" y="2286000"/>
            <a:ext cx="3257550" cy="2565231"/>
            <a:chOff x="8483599" y="3165975"/>
            <a:chExt cx="3257550" cy="2565231"/>
          </a:xfrm>
        </p:grpSpPr>
        <p:pic>
          <p:nvPicPr>
            <p:cNvPr id="15" name="Picture 19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3599" y="3165975"/>
              <a:ext cx="32575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550399" y="5392652"/>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7.47</a:t>
              </a:r>
              <a:endParaRPr lang="en-US" sz="1600" b="1">
                <a:solidFill>
                  <a:schemeClr val="accent6">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39453284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43422</TotalTime>
  <Words>5695</Words>
  <PresentationFormat>Custom</PresentationFormat>
  <Paragraphs>417</Paragraphs>
  <Slides>56</Slides>
  <Notes>56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2024-03-13T13:16:55Z</dcterms:modified>
</cp:coreProperties>
</file>