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package" ContentType="application/vnd.openxmlformats-officedocument.package"/>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1" r:id="rId2"/>
    <p:sldId id="270" r:id="rId3"/>
    <p:sldId id="257" r:id="rId4"/>
    <p:sldId id="273" r:id="rId5"/>
    <p:sldId id="259" r:id="rId6"/>
    <p:sldId id="260" r:id="rId7"/>
    <p:sldId id="261" r:id="rId8"/>
    <p:sldId id="263" r:id="rId9"/>
    <p:sldId id="264" r:id="rId10"/>
    <p:sldId id="265" r:id="rId11"/>
    <p:sldId id="274" r:id="rId12"/>
    <p:sldId id="266" r:id="rId13"/>
    <p:sldId id="269" r:id="rId14"/>
    <p:sldId id="275" r:id="rId15"/>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24" autoAdjust="0"/>
    <p:restoredTop sz="86330" autoAdjust="0"/>
  </p:normalViewPr>
  <p:slideViewPr>
    <p:cSldViewPr>
      <p:cViewPr varScale="1">
        <p:scale>
          <a:sx n="59" d="100"/>
          <a:sy n="59" d="100"/>
        </p:scale>
        <p:origin x="-696" y="-64"/>
      </p:cViewPr>
      <p:guideLst>
        <p:guide orient="horz" pos="2160"/>
        <p:guide pos="3840"/>
      </p:guideLst>
    </p:cSldViewPr>
  </p:slideViewPr>
  <p:outlineViewPr>
    <p:cViewPr>
      <p:scale>
        <a:sx n="33" d="100"/>
        <a:sy n="33" d="100"/>
      </p:scale>
      <p:origin x="246"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package1.package"/></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Hoàn thành tốt</c:v>
                </c:pt>
              </c:strCache>
            </c:strRef>
          </c:tx>
          <c:spPr>
            <a:effectLst>
              <a:outerShdw blurRad="50800" dist="50800" dir="5400000" algn="ctr" rotWithShape="0">
                <a:srgbClr val="FF0000"/>
              </a:outerShdw>
            </a:effectLst>
          </c:spPr>
          <c:dLbls>
            <c:dLbl>
              <c:idx val="0"/>
              <c:tx>
                <c:rich>
                  <a:bodyPr/>
                  <a:lstStyle/>
                  <a:p>
                    <a:r>
                      <a:rPr lang="en-US" smtClean="0"/>
                      <a:t>5(15,6%)</a:t>
                    </a:r>
                    <a:endParaRPr lang="en-US" dirty="0"/>
                  </a:p>
                </c:rich>
              </c:tx>
              <c:showVal val="1"/>
            </c:dLbl>
            <c:dLbl>
              <c:idx val="1"/>
              <c:tx>
                <c:rich>
                  <a:bodyPr/>
                  <a:lstStyle/>
                  <a:p>
                    <a:r>
                      <a:rPr lang="en-US" smtClean="0"/>
                      <a:t>11(34,4%)</a:t>
                    </a:r>
                    <a:endParaRPr lang="en-US"/>
                  </a:p>
                </c:rich>
              </c:tx>
              <c:showVal val="1"/>
            </c:dLbl>
            <c:txPr>
              <a:bodyPr/>
              <a:lstStyle/>
              <a:p>
                <a:pPr>
                  <a:defRPr sz="2800">
                    <a:latin typeface="Times New Roman" pitchFamily="18" charset="0"/>
                    <a:cs typeface="Times New Roman" pitchFamily="18" charset="0"/>
                  </a:defRPr>
                </a:pPr>
                <a:endParaRPr lang="en-US"/>
              </a:p>
            </c:txPr>
            <c:showVal val="1"/>
          </c:dLbls>
          <c:cat>
            <c:strRef>
              <c:f>Sheet1!$A$2:$A$3</c:f>
              <c:strCache>
                <c:ptCount val="2"/>
                <c:pt idx="0">
                  <c:v>Đầu năm</c:v>
                </c:pt>
                <c:pt idx="1">
                  <c:v>Cuối học kì I</c:v>
                </c:pt>
              </c:strCache>
            </c:strRef>
          </c:cat>
          <c:val>
            <c:numRef>
              <c:f>Sheet1!$B$2:$B$3</c:f>
              <c:numCache>
                <c:formatCode>General</c:formatCode>
                <c:ptCount val="2"/>
                <c:pt idx="0">
                  <c:v>5</c:v>
                </c:pt>
                <c:pt idx="1">
                  <c:v>11</c:v>
                </c:pt>
              </c:numCache>
            </c:numRef>
          </c:val>
        </c:ser>
        <c:ser>
          <c:idx val="1"/>
          <c:order val="1"/>
          <c:tx>
            <c:strRef>
              <c:f>Sheet1!$C$1</c:f>
              <c:strCache>
                <c:ptCount val="1"/>
                <c:pt idx="0">
                  <c:v>Hoàn thành</c:v>
                </c:pt>
              </c:strCache>
            </c:strRef>
          </c:tx>
          <c:dLbls>
            <c:dLbl>
              <c:idx val="0"/>
              <c:tx>
                <c:rich>
                  <a:bodyPr/>
                  <a:lstStyle/>
                  <a:p>
                    <a:r>
                      <a:rPr lang="en-US" smtClean="0"/>
                      <a:t>21(65,6%)</a:t>
                    </a:r>
                    <a:endParaRPr lang="en-US"/>
                  </a:p>
                </c:rich>
              </c:tx>
              <c:showVal val="1"/>
            </c:dLbl>
            <c:dLbl>
              <c:idx val="1"/>
              <c:tx>
                <c:rich>
                  <a:bodyPr/>
                  <a:lstStyle/>
                  <a:p>
                    <a:r>
                      <a:rPr lang="en-US" smtClean="0"/>
                      <a:t>20(62,5%)</a:t>
                    </a:r>
                    <a:endParaRPr lang="en-US" dirty="0"/>
                  </a:p>
                </c:rich>
              </c:tx>
              <c:showVal val="1"/>
            </c:dLbl>
            <c:txPr>
              <a:bodyPr/>
              <a:lstStyle/>
              <a:p>
                <a:pPr>
                  <a:defRPr sz="2800">
                    <a:latin typeface="Times New Roman" pitchFamily="18" charset="0"/>
                    <a:cs typeface="Times New Roman" pitchFamily="18" charset="0"/>
                  </a:defRPr>
                </a:pPr>
                <a:endParaRPr lang="en-US"/>
              </a:p>
            </c:txPr>
            <c:showVal val="1"/>
          </c:dLbls>
          <c:cat>
            <c:strRef>
              <c:f>Sheet1!$A$2:$A$3</c:f>
              <c:strCache>
                <c:ptCount val="2"/>
                <c:pt idx="0">
                  <c:v>Đầu năm</c:v>
                </c:pt>
                <c:pt idx="1">
                  <c:v>Cuối học kì I</c:v>
                </c:pt>
              </c:strCache>
            </c:strRef>
          </c:cat>
          <c:val>
            <c:numRef>
              <c:f>Sheet1!$C$2:$C$3</c:f>
              <c:numCache>
                <c:formatCode>General</c:formatCode>
                <c:ptCount val="2"/>
                <c:pt idx="0">
                  <c:v>21</c:v>
                </c:pt>
                <c:pt idx="1">
                  <c:v>20</c:v>
                </c:pt>
              </c:numCache>
            </c:numRef>
          </c:val>
        </c:ser>
        <c:ser>
          <c:idx val="2"/>
          <c:order val="2"/>
          <c:tx>
            <c:strRef>
              <c:f>Sheet1!$D$1</c:f>
              <c:strCache>
                <c:ptCount val="1"/>
                <c:pt idx="0">
                  <c:v>Chưa hoàn thành</c:v>
                </c:pt>
              </c:strCache>
            </c:strRef>
          </c:tx>
          <c:dLbls>
            <c:dLbl>
              <c:idx val="0"/>
              <c:tx>
                <c:rich>
                  <a:bodyPr/>
                  <a:lstStyle/>
                  <a:p>
                    <a:r>
                      <a:rPr lang="en-US" smtClean="0"/>
                      <a:t>6(18,8%)</a:t>
                    </a:r>
                    <a:endParaRPr lang="en-US"/>
                  </a:p>
                </c:rich>
              </c:tx>
              <c:showVal val="1"/>
            </c:dLbl>
            <c:dLbl>
              <c:idx val="1"/>
              <c:tx>
                <c:rich>
                  <a:bodyPr/>
                  <a:lstStyle/>
                  <a:p>
                    <a:r>
                      <a:rPr lang="en-US" smtClean="0"/>
                      <a:t>1(3,1%)</a:t>
                    </a:r>
                    <a:endParaRPr lang="en-US"/>
                  </a:p>
                </c:rich>
              </c:tx>
              <c:showVal val="1"/>
            </c:dLbl>
            <c:txPr>
              <a:bodyPr/>
              <a:lstStyle/>
              <a:p>
                <a:pPr>
                  <a:defRPr sz="2800">
                    <a:latin typeface="Times New Roman" pitchFamily="18" charset="0"/>
                    <a:cs typeface="Times New Roman" pitchFamily="18" charset="0"/>
                  </a:defRPr>
                </a:pPr>
                <a:endParaRPr lang="en-US"/>
              </a:p>
            </c:txPr>
            <c:showVal val="1"/>
          </c:dLbls>
          <c:cat>
            <c:strRef>
              <c:f>Sheet1!$A$2:$A$3</c:f>
              <c:strCache>
                <c:ptCount val="2"/>
                <c:pt idx="0">
                  <c:v>Đầu năm</c:v>
                </c:pt>
                <c:pt idx="1">
                  <c:v>Cuối học kì I</c:v>
                </c:pt>
              </c:strCache>
            </c:strRef>
          </c:cat>
          <c:val>
            <c:numRef>
              <c:f>Sheet1!$D$2:$D$3</c:f>
              <c:numCache>
                <c:formatCode>General</c:formatCode>
                <c:ptCount val="2"/>
                <c:pt idx="0">
                  <c:v>6</c:v>
                </c:pt>
                <c:pt idx="1">
                  <c:v>1</c:v>
                </c:pt>
              </c:numCache>
            </c:numRef>
          </c:val>
        </c:ser>
        <c:axId val="53287552"/>
        <c:axId val="53297536"/>
      </c:barChart>
      <c:catAx>
        <c:axId val="53287552"/>
        <c:scaling>
          <c:orientation val="minMax"/>
        </c:scaling>
        <c:axPos val="b"/>
        <c:tickLblPos val="nextTo"/>
        <c:txPr>
          <a:bodyPr/>
          <a:lstStyle/>
          <a:p>
            <a:pPr>
              <a:defRPr sz="2400" baseline="0">
                <a:latin typeface="Times New Roman" pitchFamily="18" charset="0"/>
              </a:defRPr>
            </a:pPr>
            <a:endParaRPr lang="en-US"/>
          </a:p>
        </c:txPr>
        <c:crossAx val="53297536"/>
        <c:crosses val="autoZero"/>
        <c:auto val="1"/>
        <c:lblAlgn val="ctr"/>
        <c:lblOffset val="100"/>
      </c:catAx>
      <c:valAx>
        <c:axId val="53297536"/>
        <c:scaling>
          <c:orientation val="minMax"/>
        </c:scaling>
        <c:axPos val="l"/>
        <c:majorGridlines/>
        <c:numFmt formatCode="General" sourceLinked="1"/>
        <c:tickLblPos val="nextTo"/>
        <c:txPr>
          <a:bodyPr/>
          <a:lstStyle/>
          <a:p>
            <a:pPr>
              <a:defRPr sz="2800">
                <a:latin typeface="Times New Roman" pitchFamily="18" charset="0"/>
                <a:cs typeface="Times New Roman" pitchFamily="18" charset="0"/>
              </a:defRPr>
            </a:pPr>
            <a:endParaRPr lang="en-US"/>
          </a:p>
        </c:txPr>
        <c:crossAx val="53287552"/>
        <c:crosses val="autoZero"/>
        <c:crossBetween val="between"/>
      </c:valAx>
      <c:spPr>
        <a:solidFill>
          <a:schemeClr val="accent3">
            <a:lumMod val="60000"/>
            <a:lumOff val="40000"/>
          </a:schemeClr>
        </a:solidFill>
      </c:spPr>
    </c:plotArea>
    <c:legend>
      <c:legendPos val="r"/>
      <c:txPr>
        <a:bodyPr/>
        <a:lstStyle/>
        <a:p>
          <a:pPr>
            <a:defRPr sz="2800" baseline="0">
              <a:latin typeface="Times New Roman" pitchFamily="18" charset="0"/>
            </a:defRPr>
          </a:pPr>
          <a:endParaRPr lang="en-US"/>
        </a:p>
      </c:txPr>
    </c:legend>
    <c:plotVisOnly val="1"/>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EA01C3-89C2-4939-93AE-6386B1E18774}"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48ED397E-8E13-46BD-B068-3C2416DE9E27}">
      <dgm:prSet phldrT="[Text]" custT="1"/>
      <dgm:spPr/>
      <dgm:t>
        <a:bodyPr/>
        <a:lstStyle/>
        <a:p>
          <a:r>
            <a:rPr lang="vi-VN" sz="3200" dirty="0" smtClean="0">
              <a:latin typeface="+mj-lt"/>
            </a:rPr>
            <a:t>Lý do trình bày biện pháp</a:t>
          </a:r>
          <a:endParaRPr lang="en-US" sz="3200" dirty="0">
            <a:latin typeface="+mj-lt"/>
          </a:endParaRPr>
        </a:p>
      </dgm:t>
    </dgm:pt>
    <dgm:pt modelId="{70D8D810-5B42-46FF-BC89-31C9FBF3013F}" type="parTrans" cxnId="{6DF2D491-B2E1-41C1-8FA3-D0239A48269F}">
      <dgm:prSet/>
      <dgm:spPr/>
      <dgm:t>
        <a:bodyPr/>
        <a:lstStyle/>
        <a:p>
          <a:endParaRPr lang="en-US"/>
        </a:p>
      </dgm:t>
    </dgm:pt>
    <dgm:pt modelId="{29628F25-99DE-474D-9FAB-32500E345958}" type="sibTrans" cxnId="{6DF2D491-B2E1-41C1-8FA3-D0239A48269F}">
      <dgm:prSet/>
      <dgm:spPr/>
      <dgm:t>
        <a:bodyPr/>
        <a:lstStyle/>
        <a:p>
          <a:endParaRPr lang="en-US"/>
        </a:p>
      </dgm:t>
    </dgm:pt>
    <dgm:pt modelId="{4AE16D8B-04FF-4F13-9663-EB6FE3B59710}">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vi-VN" sz="2400" dirty="0" smtClean="0">
              <a:latin typeface="+mj-lt"/>
            </a:rPr>
            <a:t>Môn Toán ở tiểu học giữ một vị trí hết sức quan trọng trong việc hình thành nhân cách, phát triển năng lực</a:t>
          </a:r>
          <a:r>
            <a:rPr lang="en-US" sz="2400" dirty="0" smtClean="0">
              <a:latin typeface="+mj-lt"/>
            </a:rPr>
            <a:t>,</a:t>
          </a:r>
          <a:r>
            <a:rPr lang="vi-VN" sz="2400" dirty="0" smtClean="0">
              <a:latin typeface="+mj-lt"/>
            </a:rPr>
            <a:t> trí tuệ cho học sinh</a:t>
          </a:r>
          <a:r>
            <a:rPr lang="en-US" sz="2400" dirty="0" smtClean="0">
              <a:latin typeface="+mj-lt"/>
            </a:rPr>
            <a:t>.</a:t>
          </a:r>
          <a:endParaRPr lang="en-US" sz="2400" dirty="0">
            <a:latin typeface="+mj-lt"/>
          </a:endParaRPr>
        </a:p>
      </dgm:t>
    </dgm:pt>
    <dgm:pt modelId="{50196E5D-20AB-42F7-B353-443DB0B29B3B}" type="parTrans" cxnId="{3F3B7C28-8622-4C75-8F52-702BBC93B378}">
      <dgm:prSet/>
      <dgm:spPr/>
      <dgm:t>
        <a:bodyPr/>
        <a:lstStyle/>
        <a:p>
          <a:endParaRPr lang="en-US"/>
        </a:p>
      </dgm:t>
    </dgm:pt>
    <dgm:pt modelId="{4A8B5796-FD2F-4948-9288-9F5BC1FF81D4}" type="sibTrans" cxnId="{3F3B7C28-8622-4C75-8F52-702BBC93B378}">
      <dgm:prSet/>
      <dgm:spPr/>
      <dgm:t>
        <a:bodyPr/>
        <a:lstStyle/>
        <a:p>
          <a:endParaRPr lang="en-US"/>
        </a:p>
      </dgm:t>
    </dgm:pt>
    <dgm:pt modelId="{6F30F9C0-DFC8-44EA-83C3-0664512BE9FC}">
      <dgm:prSet phldrT="[Text]" custT="1">
        <dgm:style>
          <a:lnRef idx="1">
            <a:schemeClr val="accent3"/>
          </a:lnRef>
          <a:fillRef idx="2">
            <a:schemeClr val="accent3"/>
          </a:fillRef>
          <a:effectRef idx="1">
            <a:schemeClr val="accent3"/>
          </a:effectRef>
          <a:fontRef idx="minor">
            <a:schemeClr val="dk1"/>
          </a:fontRef>
        </dgm:style>
      </dgm:prSet>
      <dgm:spPr/>
      <dgm:t>
        <a:bodyPr/>
        <a:lstStyle/>
        <a:p>
          <a:r>
            <a:rPr lang="vi-VN" sz="2400" dirty="0" smtClean="0">
              <a:latin typeface="+mj-lt"/>
            </a:rPr>
            <a:t>Trong quá trình học học sinh còn thụ động, chưa khai thác hết nội dung bài học, chưa biết vận động kiến thức vào thực tế</a:t>
          </a:r>
          <a:r>
            <a:rPr lang="en-US" sz="2400" dirty="0" smtClean="0">
              <a:latin typeface="+mj-lt"/>
            </a:rPr>
            <a:t>.</a:t>
          </a:r>
          <a:endParaRPr lang="en-US" sz="2400" dirty="0">
            <a:latin typeface="+mj-lt"/>
          </a:endParaRPr>
        </a:p>
      </dgm:t>
    </dgm:pt>
    <dgm:pt modelId="{019E7BB4-800E-4EA2-9CB4-DC5BA12CE29D}" type="parTrans" cxnId="{BB4E43B1-5ADD-49C3-A080-A7FFD80D7370}">
      <dgm:prSet/>
      <dgm:spPr/>
      <dgm:t>
        <a:bodyPr/>
        <a:lstStyle/>
        <a:p>
          <a:endParaRPr lang="en-US"/>
        </a:p>
      </dgm:t>
    </dgm:pt>
    <dgm:pt modelId="{039C70D7-C8E2-469A-94FC-7E52B1AE700A}" type="sibTrans" cxnId="{BB4E43B1-5ADD-49C3-A080-A7FFD80D7370}">
      <dgm:prSet/>
      <dgm:spPr/>
      <dgm:t>
        <a:bodyPr/>
        <a:lstStyle/>
        <a:p>
          <a:endParaRPr lang="en-US"/>
        </a:p>
      </dgm:t>
    </dgm:pt>
    <dgm:pt modelId="{FC06320B-2073-4982-B12B-357B861CBAAF}">
      <dgm:prSet phldrT="[Text]" custT="1">
        <dgm:style>
          <a:lnRef idx="1">
            <a:schemeClr val="accent5"/>
          </a:lnRef>
          <a:fillRef idx="2">
            <a:schemeClr val="accent5"/>
          </a:fillRef>
          <a:effectRef idx="1">
            <a:schemeClr val="accent5"/>
          </a:effectRef>
          <a:fontRef idx="minor">
            <a:schemeClr val="dk1"/>
          </a:fontRef>
        </dgm:style>
      </dgm:prSet>
      <dgm:spPr/>
      <dgm:t>
        <a:bodyPr/>
        <a:lstStyle/>
        <a:p>
          <a:pPr algn="just"/>
          <a:r>
            <a:rPr lang="en-US" sz="2400" dirty="0" smtClean="0">
              <a:latin typeface="Times New Roman" pitchFamily="18" charset="0"/>
              <a:cs typeface="Times New Roman" pitchFamily="18" charset="0"/>
            </a:rPr>
            <a:t>   Để thực hiện tốt mục tiêu của môn Toán, người  giáo viên phải thực hiện đổi mới các phương pháp dạy học sao cho học sinh  là người chủ động nắm kiến thức của môn học một cách tích cực, chủ động góp phần hình thành phương pháp và nhu cầu tự học, tự phát hiện, tự giải quyết các vấn đề đặt ra trong bài học. Từ đó chiếm lĩnh nội dung bài học, môn học. Chương trình toán lớp 2 gồm 4 mạch kiến thức: số học, hình học đại lượng và giải toán trong đó số học là mạch kiến thức trung tâm góp phần nâng cao chất lượng dạy học môn Toán lớp 2</a:t>
          </a:r>
          <a:r>
            <a:rPr lang="vi-VN" sz="2400" dirty="0" smtClean="0">
              <a:latin typeface="Times New Roman" pitchFamily="18" charset="0"/>
              <a:cs typeface="Times New Roman" pitchFamily="18" charset="0"/>
            </a:rPr>
            <a:t>. Nếu không nắm vững thì các em rất khó tiếp thu các</a:t>
          </a:r>
          <a:r>
            <a:rPr lang="en-US" sz="2400" dirty="0" smtClean="0">
              <a:latin typeface="Times New Roman" pitchFamily="18" charset="0"/>
              <a:cs typeface="Times New Roman" pitchFamily="18" charset="0"/>
            </a:rPr>
            <a:t> mạch</a:t>
          </a:r>
          <a:r>
            <a:rPr lang="vi-VN" sz="2400" dirty="0" smtClean="0">
              <a:latin typeface="Times New Roman" pitchFamily="18" charset="0"/>
              <a:cs typeface="Times New Roman" pitchFamily="18" charset="0"/>
            </a:rPr>
            <a:t>kiến thức khác</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dgm:t>
    </dgm:pt>
    <dgm:pt modelId="{C2FDC6A8-0D26-4011-8F8C-0BE1D15296EB}" type="parTrans" cxnId="{26466FAD-7D65-4112-8B77-3C2040C53C69}">
      <dgm:prSet/>
      <dgm:spPr/>
      <dgm:t>
        <a:bodyPr/>
        <a:lstStyle/>
        <a:p>
          <a:endParaRPr lang="en-US"/>
        </a:p>
      </dgm:t>
    </dgm:pt>
    <dgm:pt modelId="{21A0FF41-6318-41E0-B09C-37BEADD85031}" type="sibTrans" cxnId="{26466FAD-7D65-4112-8B77-3C2040C53C69}">
      <dgm:prSet/>
      <dgm:spPr/>
      <dgm:t>
        <a:bodyPr/>
        <a:lstStyle/>
        <a:p>
          <a:endParaRPr lang="en-US"/>
        </a:p>
      </dgm:t>
    </dgm:pt>
    <dgm:pt modelId="{84A7C098-AA5D-4CD2-9040-DFAFF123A1B0}" type="pres">
      <dgm:prSet presAssocID="{97EA01C3-89C2-4939-93AE-6386B1E18774}" presName="Name0" presStyleCnt="0">
        <dgm:presLayoutVars>
          <dgm:chPref val="1"/>
          <dgm:dir/>
          <dgm:animOne val="branch"/>
          <dgm:animLvl val="lvl"/>
          <dgm:resizeHandles val="exact"/>
        </dgm:presLayoutVars>
      </dgm:prSet>
      <dgm:spPr/>
      <dgm:t>
        <a:bodyPr/>
        <a:lstStyle/>
        <a:p>
          <a:endParaRPr lang="en-GB"/>
        </a:p>
      </dgm:t>
    </dgm:pt>
    <dgm:pt modelId="{1366A3F4-51F7-42BF-8FB9-EE43130C83D9}" type="pres">
      <dgm:prSet presAssocID="{48ED397E-8E13-46BD-B068-3C2416DE9E27}" presName="root1" presStyleCnt="0"/>
      <dgm:spPr/>
    </dgm:pt>
    <dgm:pt modelId="{4D039A97-147D-4075-BA82-DFEEB21F99F2}" type="pres">
      <dgm:prSet presAssocID="{48ED397E-8E13-46BD-B068-3C2416DE9E27}" presName="LevelOneTextNode" presStyleLbl="node0" presStyleIdx="0" presStyleCnt="1">
        <dgm:presLayoutVars>
          <dgm:chPref val="3"/>
        </dgm:presLayoutVars>
      </dgm:prSet>
      <dgm:spPr/>
      <dgm:t>
        <a:bodyPr/>
        <a:lstStyle/>
        <a:p>
          <a:endParaRPr lang="en-US"/>
        </a:p>
      </dgm:t>
    </dgm:pt>
    <dgm:pt modelId="{BCEA6503-A84F-4F16-9DCA-99313283D3B0}" type="pres">
      <dgm:prSet presAssocID="{48ED397E-8E13-46BD-B068-3C2416DE9E27}" presName="level2hierChild" presStyleCnt="0"/>
      <dgm:spPr/>
    </dgm:pt>
    <dgm:pt modelId="{103F68BF-21B4-4B75-A5A0-C9AE9AE0BEC4}" type="pres">
      <dgm:prSet presAssocID="{50196E5D-20AB-42F7-B353-443DB0B29B3B}" presName="conn2-1" presStyleLbl="parChTrans1D2" presStyleIdx="0" presStyleCnt="3"/>
      <dgm:spPr/>
      <dgm:t>
        <a:bodyPr/>
        <a:lstStyle/>
        <a:p>
          <a:endParaRPr lang="en-GB"/>
        </a:p>
      </dgm:t>
    </dgm:pt>
    <dgm:pt modelId="{000ACB5E-7F63-4D96-B80C-77E6BAA998BA}" type="pres">
      <dgm:prSet presAssocID="{50196E5D-20AB-42F7-B353-443DB0B29B3B}" presName="connTx" presStyleLbl="parChTrans1D2" presStyleIdx="0" presStyleCnt="3"/>
      <dgm:spPr/>
      <dgm:t>
        <a:bodyPr/>
        <a:lstStyle/>
        <a:p>
          <a:endParaRPr lang="en-GB"/>
        </a:p>
      </dgm:t>
    </dgm:pt>
    <dgm:pt modelId="{997AFF9F-F4A8-4065-98F5-B769AB3607FB}" type="pres">
      <dgm:prSet presAssocID="{4AE16D8B-04FF-4F13-9663-EB6FE3B59710}" presName="root2" presStyleCnt="0"/>
      <dgm:spPr/>
    </dgm:pt>
    <dgm:pt modelId="{16591FC8-5EDB-4840-8246-BD0C535B5C38}" type="pres">
      <dgm:prSet presAssocID="{4AE16D8B-04FF-4F13-9663-EB6FE3B59710}" presName="LevelTwoTextNode" presStyleLbl="node2" presStyleIdx="0" presStyleCnt="3" custScaleX="241518" custScaleY="147886" custLinFactNeighborX="2031" custLinFactNeighborY="-39508">
        <dgm:presLayoutVars>
          <dgm:chPref val="3"/>
        </dgm:presLayoutVars>
      </dgm:prSet>
      <dgm:spPr/>
      <dgm:t>
        <a:bodyPr/>
        <a:lstStyle/>
        <a:p>
          <a:endParaRPr lang="en-US"/>
        </a:p>
      </dgm:t>
    </dgm:pt>
    <dgm:pt modelId="{4DC2D532-790A-4BC1-8B03-BF26BEA48020}" type="pres">
      <dgm:prSet presAssocID="{4AE16D8B-04FF-4F13-9663-EB6FE3B59710}" presName="level3hierChild" presStyleCnt="0"/>
      <dgm:spPr/>
    </dgm:pt>
    <dgm:pt modelId="{9482128A-54E4-4DAD-9D7F-967CA5EF5B7D}" type="pres">
      <dgm:prSet presAssocID="{019E7BB4-800E-4EA2-9CB4-DC5BA12CE29D}" presName="conn2-1" presStyleLbl="parChTrans1D2" presStyleIdx="1" presStyleCnt="3"/>
      <dgm:spPr/>
      <dgm:t>
        <a:bodyPr/>
        <a:lstStyle/>
        <a:p>
          <a:endParaRPr lang="en-GB"/>
        </a:p>
      </dgm:t>
    </dgm:pt>
    <dgm:pt modelId="{46F300D3-4C19-4AC6-9F0F-31473DC3602A}" type="pres">
      <dgm:prSet presAssocID="{019E7BB4-800E-4EA2-9CB4-DC5BA12CE29D}" presName="connTx" presStyleLbl="parChTrans1D2" presStyleIdx="1" presStyleCnt="3"/>
      <dgm:spPr/>
      <dgm:t>
        <a:bodyPr/>
        <a:lstStyle/>
        <a:p>
          <a:endParaRPr lang="en-GB"/>
        </a:p>
      </dgm:t>
    </dgm:pt>
    <dgm:pt modelId="{849ACBEF-8590-4EEB-8D9D-E96FD06489D5}" type="pres">
      <dgm:prSet presAssocID="{6F30F9C0-DFC8-44EA-83C3-0664512BE9FC}" presName="root2" presStyleCnt="0"/>
      <dgm:spPr/>
    </dgm:pt>
    <dgm:pt modelId="{595857E4-DB7F-4720-AE5B-3F47907EFA89}" type="pres">
      <dgm:prSet presAssocID="{6F30F9C0-DFC8-44EA-83C3-0664512BE9FC}" presName="LevelTwoTextNode" presStyleLbl="node2" presStyleIdx="1" presStyleCnt="3" custScaleX="236820" custScaleY="98366" custLinFactNeighborX="1479" custLinFactNeighborY="2891">
        <dgm:presLayoutVars>
          <dgm:chPref val="3"/>
        </dgm:presLayoutVars>
      </dgm:prSet>
      <dgm:spPr/>
      <dgm:t>
        <a:bodyPr/>
        <a:lstStyle/>
        <a:p>
          <a:endParaRPr lang="en-US"/>
        </a:p>
      </dgm:t>
    </dgm:pt>
    <dgm:pt modelId="{66BAAEA6-5155-4BA3-AEA1-D4EA5A63A0A9}" type="pres">
      <dgm:prSet presAssocID="{6F30F9C0-DFC8-44EA-83C3-0664512BE9FC}" presName="level3hierChild" presStyleCnt="0"/>
      <dgm:spPr/>
    </dgm:pt>
    <dgm:pt modelId="{FC71DDD9-1F29-4229-ACA0-9FF1243CB7CF}" type="pres">
      <dgm:prSet presAssocID="{C2FDC6A8-0D26-4011-8F8C-0BE1D15296EB}" presName="conn2-1" presStyleLbl="parChTrans1D2" presStyleIdx="2" presStyleCnt="3"/>
      <dgm:spPr/>
      <dgm:t>
        <a:bodyPr/>
        <a:lstStyle/>
        <a:p>
          <a:endParaRPr lang="en-GB"/>
        </a:p>
      </dgm:t>
    </dgm:pt>
    <dgm:pt modelId="{01CA7F47-E05E-48EE-8A4D-391CA154BBBD}" type="pres">
      <dgm:prSet presAssocID="{C2FDC6A8-0D26-4011-8F8C-0BE1D15296EB}" presName="connTx" presStyleLbl="parChTrans1D2" presStyleIdx="2" presStyleCnt="3"/>
      <dgm:spPr/>
      <dgm:t>
        <a:bodyPr/>
        <a:lstStyle/>
        <a:p>
          <a:endParaRPr lang="en-GB"/>
        </a:p>
      </dgm:t>
    </dgm:pt>
    <dgm:pt modelId="{C112ABAD-8934-4AF6-9B50-B7DA9C62BCDF}" type="pres">
      <dgm:prSet presAssocID="{FC06320B-2073-4982-B12B-357B861CBAAF}" presName="root2" presStyleCnt="0"/>
      <dgm:spPr/>
    </dgm:pt>
    <dgm:pt modelId="{2A9ADFBC-0823-4018-8B64-D643882D4463}" type="pres">
      <dgm:prSet presAssocID="{FC06320B-2073-4982-B12B-357B861CBAAF}" presName="LevelTwoTextNode" presStyleLbl="node2" presStyleIdx="2" presStyleCnt="3" custScaleX="240605" custScaleY="337051" custLinFactNeighborX="868" custLinFactNeighborY="7508">
        <dgm:presLayoutVars>
          <dgm:chPref val="3"/>
        </dgm:presLayoutVars>
      </dgm:prSet>
      <dgm:spPr/>
      <dgm:t>
        <a:bodyPr/>
        <a:lstStyle/>
        <a:p>
          <a:endParaRPr lang="en-US"/>
        </a:p>
      </dgm:t>
    </dgm:pt>
    <dgm:pt modelId="{EE02D8E6-0CD3-484A-BE80-5E5ACE6A0B33}" type="pres">
      <dgm:prSet presAssocID="{FC06320B-2073-4982-B12B-357B861CBAAF}" presName="level3hierChild" presStyleCnt="0"/>
      <dgm:spPr/>
    </dgm:pt>
  </dgm:ptLst>
  <dgm:cxnLst>
    <dgm:cxn modelId="{6DF2D491-B2E1-41C1-8FA3-D0239A48269F}" srcId="{97EA01C3-89C2-4939-93AE-6386B1E18774}" destId="{48ED397E-8E13-46BD-B068-3C2416DE9E27}" srcOrd="0" destOrd="0" parTransId="{70D8D810-5B42-46FF-BC89-31C9FBF3013F}" sibTransId="{29628F25-99DE-474D-9FAB-32500E345958}"/>
    <dgm:cxn modelId="{FF49D6B5-7ACF-43F8-BDED-90008260B2D6}" type="presOf" srcId="{FC06320B-2073-4982-B12B-357B861CBAAF}" destId="{2A9ADFBC-0823-4018-8B64-D643882D4463}" srcOrd="0" destOrd="0" presId="urn:microsoft.com/office/officeart/2008/layout/HorizontalMultiLevelHierarchy"/>
    <dgm:cxn modelId="{3817E966-DDC5-44C8-A01B-DB8B42C653EB}" type="presOf" srcId="{C2FDC6A8-0D26-4011-8F8C-0BE1D15296EB}" destId="{FC71DDD9-1F29-4229-ACA0-9FF1243CB7CF}" srcOrd="0" destOrd="0" presId="urn:microsoft.com/office/officeart/2008/layout/HorizontalMultiLevelHierarchy"/>
    <dgm:cxn modelId="{8E79AA0C-8EDD-4676-B9FF-DB726643BA69}" type="presOf" srcId="{97EA01C3-89C2-4939-93AE-6386B1E18774}" destId="{84A7C098-AA5D-4CD2-9040-DFAFF123A1B0}" srcOrd="0" destOrd="0" presId="urn:microsoft.com/office/officeart/2008/layout/HorizontalMultiLevelHierarchy"/>
    <dgm:cxn modelId="{B4DAC41A-4901-4BFF-B2AB-2B4F40EDF0FC}" type="presOf" srcId="{4AE16D8B-04FF-4F13-9663-EB6FE3B59710}" destId="{16591FC8-5EDB-4840-8246-BD0C535B5C38}" srcOrd="0" destOrd="0" presId="urn:microsoft.com/office/officeart/2008/layout/HorizontalMultiLevelHierarchy"/>
    <dgm:cxn modelId="{F6051ECA-2013-431A-91EE-D8EAA81326A0}" type="presOf" srcId="{48ED397E-8E13-46BD-B068-3C2416DE9E27}" destId="{4D039A97-147D-4075-BA82-DFEEB21F99F2}" srcOrd="0" destOrd="0" presId="urn:microsoft.com/office/officeart/2008/layout/HorizontalMultiLevelHierarchy"/>
    <dgm:cxn modelId="{45AF9111-E48D-4158-A439-E3BABAECE934}" type="presOf" srcId="{C2FDC6A8-0D26-4011-8F8C-0BE1D15296EB}" destId="{01CA7F47-E05E-48EE-8A4D-391CA154BBBD}" srcOrd="1" destOrd="0" presId="urn:microsoft.com/office/officeart/2008/layout/HorizontalMultiLevelHierarchy"/>
    <dgm:cxn modelId="{08EA517A-94AB-42F6-B9BD-8FCE4C89BDA1}" type="presOf" srcId="{6F30F9C0-DFC8-44EA-83C3-0664512BE9FC}" destId="{595857E4-DB7F-4720-AE5B-3F47907EFA89}" srcOrd="0" destOrd="0" presId="urn:microsoft.com/office/officeart/2008/layout/HorizontalMultiLevelHierarchy"/>
    <dgm:cxn modelId="{3F3B7C28-8622-4C75-8F52-702BBC93B378}" srcId="{48ED397E-8E13-46BD-B068-3C2416DE9E27}" destId="{4AE16D8B-04FF-4F13-9663-EB6FE3B59710}" srcOrd="0" destOrd="0" parTransId="{50196E5D-20AB-42F7-B353-443DB0B29B3B}" sibTransId="{4A8B5796-FD2F-4948-9288-9F5BC1FF81D4}"/>
    <dgm:cxn modelId="{3831AB97-1078-4357-AB75-C2D7429BD463}" type="presOf" srcId="{50196E5D-20AB-42F7-B353-443DB0B29B3B}" destId="{000ACB5E-7F63-4D96-B80C-77E6BAA998BA}" srcOrd="1" destOrd="0" presId="urn:microsoft.com/office/officeart/2008/layout/HorizontalMultiLevelHierarchy"/>
    <dgm:cxn modelId="{B29157E0-5116-46C7-81B5-B6B87E27D370}" type="presOf" srcId="{019E7BB4-800E-4EA2-9CB4-DC5BA12CE29D}" destId="{9482128A-54E4-4DAD-9D7F-967CA5EF5B7D}" srcOrd="0" destOrd="0" presId="urn:microsoft.com/office/officeart/2008/layout/HorizontalMultiLevelHierarchy"/>
    <dgm:cxn modelId="{2B6F2252-52DB-4086-932F-614863C10D23}" type="presOf" srcId="{019E7BB4-800E-4EA2-9CB4-DC5BA12CE29D}" destId="{46F300D3-4C19-4AC6-9F0F-31473DC3602A}" srcOrd="1" destOrd="0" presId="urn:microsoft.com/office/officeart/2008/layout/HorizontalMultiLevelHierarchy"/>
    <dgm:cxn modelId="{26466FAD-7D65-4112-8B77-3C2040C53C69}" srcId="{48ED397E-8E13-46BD-B068-3C2416DE9E27}" destId="{FC06320B-2073-4982-B12B-357B861CBAAF}" srcOrd="2" destOrd="0" parTransId="{C2FDC6A8-0D26-4011-8F8C-0BE1D15296EB}" sibTransId="{21A0FF41-6318-41E0-B09C-37BEADD85031}"/>
    <dgm:cxn modelId="{BB4E43B1-5ADD-49C3-A080-A7FFD80D7370}" srcId="{48ED397E-8E13-46BD-B068-3C2416DE9E27}" destId="{6F30F9C0-DFC8-44EA-83C3-0664512BE9FC}" srcOrd="1" destOrd="0" parTransId="{019E7BB4-800E-4EA2-9CB4-DC5BA12CE29D}" sibTransId="{039C70D7-C8E2-469A-94FC-7E52B1AE700A}"/>
    <dgm:cxn modelId="{F3BA6E93-DDB7-4AFF-B6D0-7BE3B6187B21}" type="presOf" srcId="{50196E5D-20AB-42F7-B353-443DB0B29B3B}" destId="{103F68BF-21B4-4B75-A5A0-C9AE9AE0BEC4}" srcOrd="0" destOrd="0" presId="urn:microsoft.com/office/officeart/2008/layout/HorizontalMultiLevelHierarchy"/>
    <dgm:cxn modelId="{05E5362A-4ADB-458F-A88F-B299248A8D5A}" type="presParOf" srcId="{84A7C098-AA5D-4CD2-9040-DFAFF123A1B0}" destId="{1366A3F4-51F7-42BF-8FB9-EE43130C83D9}" srcOrd="0" destOrd="0" presId="urn:microsoft.com/office/officeart/2008/layout/HorizontalMultiLevelHierarchy"/>
    <dgm:cxn modelId="{E80D6CFA-45B0-4DF2-B988-B2906DD3EF24}" type="presParOf" srcId="{1366A3F4-51F7-42BF-8FB9-EE43130C83D9}" destId="{4D039A97-147D-4075-BA82-DFEEB21F99F2}" srcOrd="0" destOrd="0" presId="urn:microsoft.com/office/officeart/2008/layout/HorizontalMultiLevelHierarchy"/>
    <dgm:cxn modelId="{17CAA18E-552F-443D-BEB7-33D971A89B91}" type="presParOf" srcId="{1366A3F4-51F7-42BF-8FB9-EE43130C83D9}" destId="{BCEA6503-A84F-4F16-9DCA-99313283D3B0}" srcOrd="1" destOrd="0" presId="urn:microsoft.com/office/officeart/2008/layout/HorizontalMultiLevelHierarchy"/>
    <dgm:cxn modelId="{1CF47296-0921-42D3-9354-5EEA87EA3CE1}" type="presParOf" srcId="{BCEA6503-A84F-4F16-9DCA-99313283D3B0}" destId="{103F68BF-21B4-4B75-A5A0-C9AE9AE0BEC4}" srcOrd="0" destOrd="0" presId="urn:microsoft.com/office/officeart/2008/layout/HorizontalMultiLevelHierarchy"/>
    <dgm:cxn modelId="{52FFADD1-D1BF-4BC3-B881-B30F4714633A}" type="presParOf" srcId="{103F68BF-21B4-4B75-A5A0-C9AE9AE0BEC4}" destId="{000ACB5E-7F63-4D96-B80C-77E6BAA998BA}" srcOrd="0" destOrd="0" presId="urn:microsoft.com/office/officeart/2008/layout/HorizontalMultiLevelHierarchy"/>
    <dgm:cxn modelId="{A0EAEB5B-5774-4146-88BA-FEE7122BD25A}" type="presParOf" srcId="{BCEA6503-A84F-4F16-9DCA-99313283D3B0}" destId="{997AFF9F-F4A8-4065-98F5-B769AB3607FB}" srcOrd="1" destOrd="0" presId="urn:microsoft.com/office/officeart/2008/layout/HorizontalMultiLevelHierarchy"/>
    <dgm:cxn modelId="{E479C47C-3D8B-49D6-BAC4-67DAABBDC91C}" type="presParOf" srcId="{997AFF9F-F4A8-4065-98F5-B769AB3607FB}" destId="{16591FC8-5EDB-4840-8246-BD0C535B5C38}" srcOrd="0" destOrd="0" presId="urn:microsoft.com/office/officeart/2008/layout/HorizontalMultiLevelHierarchy"/>
    <dgm:cxn modelId="{C2E21383-3495-4EB5-BDAD-4AC0F045A46E}" type="presParOf" srcId="{997AFF9F-F4A8-4065-98F5-B769AB3607FB}" destId="{4DC2D532-790A-4BC1-8B03-BF26BEA48020}" srcOrd="1" destOrd="0" presId="urn:microsoft.com/office/officeart/2008/layout/HorizontalMultiLevelHierarchy"/>
    <dgm:cxn modelId="{A88A1C2C-123B-4ECF-AA7A-0CF2B4772B95}" type="presParOf" srcId="{BCEA6503-A84F-4F16-9DCA-99313283D3B0}" destId="{9482128A-54E4-4DAD-9D7F-967CA5EF5B7D}" srcOrd="2" destOrd="0" presId="urn:microsoft.com/office/officeart/2008/layout/HorizontalMultiLevelHierarchy"/>
    <dgm:cxn modelId="{B909F416-07DE-4522-BC93-62E5F4D8E5E3}" type="presParOf" srcId="{9482128A-54E4-4DAD-9D7F-967CA5EF5B7D}" destId="{46F300D3-4C19-4AC6-9F0F-31473DC3602A}" srcOrd="0" destOrd="0" presId="urn:microsoft.com/office/officeart/2008/layout/HorizontalMultiLevelHierarchy"/>
    <dgm:cxn modelId="{3086B02B-C46D-45A3-9A16-AE83AA4B73F7}" type="presParOf" srcId="{BCEA6503-A84F-4F16-9DCA-99313283D3B0}" destId="{849ACBEF-8590-4EEB-8D9D-E96FD06489D5}" srcOrd="3" destOrd="0" presId="urn:microsoft.com/office/officeart/2008/layout/HorizontalMultiLevelHierarchy"/>
    <dgm:cxn modelId="{6AE2CDE8-503F-41F3-9611-99275B3E595B}" type="presParOf" srcId="{849ACBEF-8590-4EEB-8D9D-E96FD06489D5}" destId="{595857E4-DB7F-4720-AE5B-3F47907EFA89}" srcOrd="0" destOrd="0" presId="urn:microsoft.com/office/officeart/2008/layout/HorizontalMultiLevelHierarchy"/>
    <dgm:cxn modelId="{2223109B-BC2F-4E2E-AFB4-499B40B53051}" type="presParOf" srcId="{849ACBEF-8590-4EEB-8D9D-E96FD06489D5}" destId="{66BAAEA6-5155-4BA3-AEA1-D4EA5A63A0A9}" srcOrd="1" destOrd="0" presId="urn:microsoft.com/office/officeart/2008/layout/HorizontalMultiLevelHierarchy"/>
    <dgm:cxn modelId="{D5E302DA-CC96-4CB4-BEE9-733D50A20A5A}" type="presParOf" srcId="{BCEA6503-A84F-4F16-9DCA-99313283D3B0}" destId="{FC71DDD9-1F29-4229-ACA0-9FF1243CB7CF}" srcOrd="4" destOrd="0" presId="urn:microsoft.com/office/officeart/2008/layout/HorizontalMultiLevelHierarchy"/>
    <dgm:cxn modelId="{494793F7-5658-40A2-AE50-D69C5F462D07}" type="presParOf" srcId="{FC71DDD9-1F29-4229-ACA0-9FF1243CB7CF}" destId="{01CA7F47-E05E-48EE-8A4D-391CA154BBBD}" srcOrd="0" destOrd="0" presId="urn:microsoft.com/office/officeart/2008/layout/HorizontalMultiLevelHierarchy"/>
    <dgm:cxn modelId="{6940FCC9-11EB-421C-90F0-CB881E652154}" type="presParOf" srcId="{BCEA6503-A84F-4F16-9DCA-99313283D3B0}" destId="{C112ABAD-8934-4AF6-9B50-B7DA9C62BCDF}" srcOrd="5" destOrd="0" presId="urn:microsoft.com/office/officeart/2008/layout/HorizontalMultiLevelHierarchy"/>
    <dgm:cxn modelId="{1AD91DB4-5609-4359-88FD-77ABA20ED02D}" type="presParOf" srcId="{C112ABAD-8934-4AF6-9B50-B7DA9C62BCDF}" destId="{2A9ADFBC-0823-4018-8B64-D643882D4463}" srcOrd="0" destOrd="0" presId="urn:microsoft.com/office/officeart/2008/layout/HorizontalMultiLevelHierarchy"/>
    <dgm:cxn modelId="{377CFAAA-5BE7-4700-894F-160802E720CD}" type="presParOf" srcId="{C112ABAD-8934-4AF6-9B50-B7DA9C62BCDF}" destId="{EE02D8E6-0CD3-484A-BE80-5E5ACE6A0B33}" srcOrd="1" destOrd="0" presId="urn:microsoft.com/office/officeart/2008/layout/HorizontalMultiLevelHierarchy"/>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D887E92-79E0-47FB-B0A7-590BF6F49DB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8FE34335-75B2-49F8-B9E4-31F9E0EEACD3}">
      <dgm:prSet phldrT="[Text]" custT="1">
        <dgm:style>
          <a:lnRef idx="1">
            <a:schemeClr val="dk1"/>
          </a:lnRef>
          <a:fillRef idx="2">
            <a:schemeClr val="dk1"/>
          </a:fillRef>
          <a:effectRef idx="1">
            <a:schemeClr val="dk1"/>
          </a:effectRef>
          <a:fontRef idx="minor">
            <a:schemeClr val="dk1"/>
          </a:fontRef>
        </dgm:style>
      </dgm:prSet>
      <dgm:spPr/>
      <dgm:t>
        <a:bodyPr/>
        <a:lstStyle/>
        <a:p>
          <a:r>
            <a:rPr lang="en-US" sz="2800" b="0" dirty="0" smtClean="0">
              <a:latin typeface="Times New Roman" pitchFamily="18" charset="0"/>
              <a:cs typeface="Times New Roman" pitchFamily="18" charset="0"/>
            </a:rPr>
            <a:t>Phương pháp trực quan</a:t>
          </a:r>
          <a:endParaRPr lang="en-US" sz="2800" b="0" dirty="0">
            <a:latin typeface="Times New Roman" pitchFamily="18" charset="0"/>
            <a:cs typeface="Times New Roman" pitchFamily="18" charset="0"/>
          </a:endParaRPr>
        </a:p>
      </dgm:t>
    </dgm:pt>
    <dgm:pt modelId="{F9F336A5-DFF8-433C-8894-D77B72BEEB2D}" type="parTrans" cxnId="{6161BB0B-C209-4561-8E63-FCF6D0D6E7D5}">
      <dgm:prSet/>
      <dgm:spPr/>
      <dgm:t>
        <a:bodyPr/>
        <a:lstStyle/>
        <a:p>
          <a:endParaRPr lang="en-US"/>
        </a:p>
      </dgm:t>
    </dgm:pt>
    <dgm:pt modelId="{3138CAAD-14A1-419B-A029-FF8574E860B9}" type="sibTrans" cxnId="{6161BB0B-C209-4561-8E63-FCF6D0D6E7D5}">
      <dgm:prSet/>
      <dgm:spPr/>
      <dgm:t>
        <a:bodyPr/>
        <a:lstStyle/>
        <a:p>
          <a:endParaRPr lang="en-US"/>
        </a:p>
      </dgm:t>
    </dgm:pt>
    <dgm:pt modelId="{C2FCABC7-90EA-4A57-B60B-EC333094F1B5}">
      <dgm:prSet phldrT="[Text]">
        <dgm:style>
          <a:lnRef idx="1">
            <a:schemeClr val="accent1"/>
          </a:lnRef>
          <a:fillRef idx="2">
            <a:schemeClr val="accent1"/>
          </a:fillRef>
          <a:effectRef idx="1">
            <a:schemeClr val="accent1"/>
          </a:effectRef>
          <a:fontRef idx="minor">
            <a:schemeClr val="dk1"/>
          </a:fontRef>
        </dgm:style>
      </dgm:prSet>
      <dgm:spPr/>
      <dgm:t>
        <a:bodyPr/>
        <a:lstStyle/>
        <a:p>
          <a:r>
            <a:rPr lang="vi-VN" dirty="0" smtClean="0">
              <a:latin typeface="Times New Roman" pitchFamily="18" charset="0"/>
              <a:cs typeface="Times New Roman" pitchFamily="18" charset="0"/>
            </a:rPr>
            <a:t>Phương pháp gợi mở vấn đáp</a:t>
          </a:r>
          <a:endParaRPr lang="en-US" dirty="0">
            <a:latin typeface="Times New Roman" pitchFamily="18" charset="0"/>
            <a:cs typeface="Times New Roman" pitchFamily="18" charset="0"/>
          </a:endParaRPr>
        </a:p>
      </dgm:t>
    </dgm:pt>
    <dgm:pt modelId="{4ED2ADA1-2DAD-4D46-8125-EA3002C1C9E3}" type="parTrans" cxnId="{1EA33E5A-818A-44E2-A656-CE219B8E6E4D}">
      <dgm:prSet/>
      <dgm:spPr/>
      <dgm:t>
        <a:bodyPr/>
        <a:lstStyle/>
        <a:p>
          <a:endParaRPr lang="en-US"/>
        </a:p>
      </dgm:t>
    </dgm:pt>
    <dgm:pt modelId="{349A7A38-A87C-4893-9006-57A3700212AF}" type="sibTrans" cxnId="{1EA33E5A-818A-44E2-A656-CE219B8E6E4D}">
      <dgm:prSet/>
      <dgm:spPr/>
      <dgm:t>
        <a:bodyPr/>
        <a:lstStyle/>
        <a:p>
          <a:endParaRPr lang="en-US"/>
        </a:p>
      </dgm:t>
    </dgm:pt>
    <dgm:pt modelId="{D76C8939-DB21-4CBA-9DCD-A4E8F1E3D08B}">
      <dgm:prSet phldrT="[Text]">
        <dgm:style>
          <a:lnRef idx="1">
            <a:schemeClr val="accent2"/>
          </a:lnRef>
          <a:fillRef idx="2">
            <a:schemeClr val="accent2"/>
          </a:fillRef>
          <a:effectRef idx="1">
            <a:schemeClr val="accent2"/>
          </a:effectRef>
          <a:fontRef idx="minor">
            <a:schemeClr val="dk1"/>
          </a:fontRef>
        </dgm:style>
      </dgm:prSet>
      <dgm:spPr/>
      <dgm:t>
        <a:bodyPr/>
        <a:lstStyle/>
        <a:p>
          <a:r>
            <a:rPr lang="vi-VN" dirty="0" smtClean="0">
              <a:latin typeface="+mj-lt"/>
            </a:rPr>
            <a:t>Phương pháp luyện tập</a:t>
          </a:r>
          <a:endParaRPr lang="en-US" dirty="0">
            <a:latin typeface="+mj-lt"/>
          </a:endParaRPr>
        </a:p>
      </dgm:t>
    </dgm:pt>
    <dgm:pt modelId="{2DD0BF9D-ADD4-4790-9121-0953EF3C5B63}" type="parTrans" cxnId="{5B3D6455-4FB8-4D4A-8B67-53A07D88A027}">
      <dgm:prSet/>
      <dgm:spPr/>
      <dgm:t>
        <a:bodyPr/>
        <a:lstStyle/>
        <a:p>
          <a:endParaRPr lang="en-US"/>
        </a:p>
      </dgm:t>
    </dgm:pt>
    <dgm:pt modelId="{985F4894-D2AE-4B0E-A67C-CBCFBCAE25A5}" type="sibTrans" cxnId="{5B3D6455-4FB8-4D4A-8B67-53A07D88A027}">
      <dgm:prSet/>
      <dgm:spPr/>
      <dgm:t>
        <a:bodyPr/>
        <a:lstStyle/>
        <a:p>
          <a:endParaRPr lang="en-US"/>
        </a:p>
      </dgm:t>
    </dgm:pt>
    <dgm:pt modelId="{8B929DA4-2044-41A3-9DCF-BF3DA5013F0B}">
      <dgm:prSet phldrT="[Text]">
        <dgm:style>
          <a:lnRef idx="1">
            <a:schemeClr val="accent3"/>
          </a:lnRef>
          <a:fillRef idx="2">
            <a:schemeClr val="accent3"/>
          </a:fillRef>
          <a:effectRef idx="1">
            <a:schemeClr val="accent3"/>
          </a:effectRef>
          <a:fontRef idx="minor">
            <a:schemeClr val="dk1"/>
          </a:fontRef>
        </dgm:style>
      </dgm:prSet>
      <dgm:spPr/>
      <dgm:t>
        <a:bodyPr/>
        <a:lstStyle/>
        <a:p>
          <a:r>
            <a:rPr lang="vi-VN" dirty="0" smtClean="0">
              <a:latin typeface="+mj-lt"/>
            </a:rPr>
            <a:t>Phương pháp phân hóa đối tượng học sinh</a:t>
          </a:r>
          <a:endParaRPr lang="en-US" dirty="0">
            <a:latin typeface="+mj-lt"/>
          </a:endParaRPr>
        </a:p>
      </dgm:t>
    </dgm:pt>
    <dgm:pt modelId="{DBA07237-A07C-4244-A0AA-B5909C22493A}" type="parTrans" cxnId="{7CB71927-D713-4644-AC1D-6D0F2A504002}">
      <dgm:prSet/>
      <dgm:spPr/>
      <dgm:t>
        <a:bodyPr/>
        <a:lstStyle/>
        <a:p>
          <a:endParaRPr lang="en-US"/>
        </a:p>
      </dgm:t>
    </dgm:pt>
    <dgm:pt modelId="{5B8BEA15-7D86-448E-8D4D-F1EC98858642}" type="sibTrans" cxnId="{7CB71927-D713-4644-AC1D-6D0F2A504002}">
      <dgm:prSet/>
      <dgm:spPr/>
      <dgm:t>
        <a:bodyPr/>
        <a:lstStyle/>
        <a:p>
          <a:endParaRPr lang="en-US"/>
        </a:p>
      </dgm:t>
    </dgm:pt>
    <dgm:pt modelId="{80395E57-5D23-4621-8ECB-66679C2A385D}">
      <dgm:prSet phldrT="[Text]">
        <dgm:style>
          <a:lnRef idx="1">
            <a:schemeClr val="accent5"/>
          </a:lnRef>
          <a:fillRef idx="2">
            <a:schemeClr val="accent5"/>
          </a:fillRef>
          <a:effectRef idx="1">
            <a:schemeClr val="accent5"/>
          </a:effectRef>
          <a:fontRef idx="minor">
            <a:schemeClr val="dk1"/>
          </a:fontRef>
        </dgm:style>
      </dgm:prSet>
      <dgm:spPr/>
      <dgm:t>
        <a:bodyPr/>
        <a:lstStyle/>
        <a:p>
          <a:r>
            <a:rPr lang="vi-VN" dirty="0" smtClean="0">
              <a:latin typeface="+mj-lt"/>
            </a:rPr>
            <a:t>Phương pháp kiểm tra đánh giá</a:t>
          </a:r>
          <a:endParaRPr lang="en-US" dirty="0">
            <a:latin typeface="+mj-lt"/>
          </a:endParaRPr>
        </a:p>
      </dgm:t>
    </dgm:pt>
    <dgm:pt modelId="{5DCA3877-B3E7-4AC8-A1C9-9A63726C6CA9}" type="parTrans" cxnId="{F8486574-5C83-442A-B112-8191FAF1BFA1}">
      <dgm:prSet/>
      <dgm:spPr/>
      <dgm:t>
        <a:bodyPr/>
        <a:lstStyle/>
        <a:p>
          <a:endParaRPr lang="en-US"/>
        </a:p>
      </dgm:t>
    </dgm:pt>
    <dgm:pt modelId="{1410759F-27EB-49FA-A24B-8CAB8323199D}" type="sibTrans" cxnId="{F8486574-5C83-442A-B112-8191FAF1BFA1}">
      <dgm:prSet/>
      <dgm:spPr/>
      <dgm:t>
        <a:bodyPr/>
        <a:lstStyle/>
        <a:p>
          <a:endParaRPr lang="en-US"/>
        </a:p>
      </dgm:t>
    </dgm:pt>
    <dgm:pt modelId="{80BFB7A4-6DE8-4BD5-8382-C3074AD8B20F}" type="pres">
      <dgm:prSet presAssocID="{DD887E92-79E0-47FB-B0A7-590BF6F49DB3}" presName="Name0" presStyleCnt="0">
        <dgm:presLayoutVars>
          <dgm:chMax val="7"/>
          <dgm:chPref val="7"/>
          <dgm:dir/>
        </dgm:presLayoutVars>
      </dgm:prSet>
      <dgm:spPr/>
      <dgm:t>
        <a:bodyPr/>
        <a:lstStyle/>
        <a:p>
          <a:endParaRPr lang="en-GB"/>
        </a:p>
      </dgm:t>
    </dgm:pt>
    <dgm:pt modelId="{24E6D4B3-76DE-4FA8-B2FD-1E1D0721823E}" type="pres">
      <dgm:prSet presAssocID="{DD887E92-79E0-47FB-B0A7-590BF6F49DB3}" presName="Name1" presStyleCnt="0"/>
      <dgm:spPr/>
    </dgm:pt>
    <dgm:pt modelId="{7ED47505-4CDB-4F77-8CD7-8CD0D75CAD51}" type="pres">
      <dgm:prSet presAssocID="{DD887E92-79E0-47FB-B0A7-590BF6F49DB3}" presName="cycle" presStyleCnt="0"/>
      <dgm:spPr/>
    </dgm:pt>
    <dgm:pt modelId="{83C35F5A-6166-41BE-BB45-F602971F6828}" type="pres">
      <dgm:prSet presAssocID="{DD887E92-79E0-47FB-B0A7-590BF6F49DB3}" presName="srcNode" presStyleLbl="node1" presStyleIdx="0" presStyleCnt="5"/>
      <dgm:spPr/>
    </dgm:pt>
    <dgm:pt modelId="{CB0C3D4B-383D-40DB-86BB-F8FABB17CBD4}" type="pres">
      <dgm:prSet presAssocID="{DD887E92-79E0-47FB-B0A7-590BF6F49DB3}" presName="conn" presStyleLbl="parChTrans1D2" presStyleIdx="0" presStyleCnt="1"/>
      <dgm:spPr/>
      <dgm:t>
        <a:bodyPr/>
        <a:lstStyle/>
        <a:p>
          <a:endParaRPr lang="en-GB"/>
        </a:p>
      </dgm:t>
    </dgm:pt>
    <dgm:pt modelId="{F326D7BF-F46E-4C29-84B4-67E15E9374F7}" type="pres">
      <dgm:prSet presAssocID="{DD887E92-79E0-47FB-B0A7-590BF6F49DB3}" presName="extraNode" presStyleLbl="node1" presStyleIdx="0" presStyleCnt="5"/>
      <dgm:spPr/>
    </dgm:pt>
    <dgm:pt modelId="{58FB580D-F775-4632-AE12-94202E5B8168}" type="pres">
      <dgm:prSet presAssocID="{DD887E92-79E0-47FB-B0A7-590BF6F49DB3}" presName="dstNode" presStyleLbl="node1" presStyleIdx="0" presStyleCnt="5"/>
      <dgm:spPr/>
    </dgm:pt>
    <dgm:pt modelId="{396388EA-BB49-48BA-8A2E-BF827E8E2A8A}" type="pres">
      <dgm:prSet presAssocID="{8FE34335-75B2-49F8-B9E4-31F9E0EEACD3}" presName="text_1" presStyleLbl="node1" presStyleIdx="0" presStyleCnt="5">
        <dgm:presLayoutVars>
          <dgm:bulletEnabled val="1"/>
        </dgm:presLayoutVars>
      </dgm:prSet>
      <dgm:spPr/>
      <dgm:t>
        <a:bodyPr/>
        <a:lstStyle/>
        <a:p>
          <a:endParaRPr lang="en-US"/>
        </a:p>
      </dgm:t>
    </dgm:pt>
    <dgm:pt modelId="{BE9E6371-E47A-4CC4-ABE0-25F7678B7233}" type="pres">
      <dgm:prSet presAssocID="{8FE34335-75B2-49F8-B9E4-31F9E0EEACD3}" presName="accent_1" presStyleCnt="0"/>
      <dgm:spPr/>
    </dgm:pt>
    <dgm:pt modelId="{CCCDD132-B4BB-4743-B9A6-DC5828229CD5}" type="pres">
      <dgm:prSet presAssocID="{8FE34335-75B2-49F8-B9E4-31F9E0EEACD3}" presName="accentRepeatNode" presStyleLbl="solidFgAcc1" presStyleIdx="0" presStyleCnt="5"/>
      <dgm:spPr/>
    </dgm:pt>
    <dgm:pt modelId="{335E6E9E-2E4B-4B89-822F-62B7A48E52F6}" type="pres">
      <dgm:prSet presAssocID="{C2FCABC7-90EA-4A57-B60B-EC333094F1B5}" presName="text_2" presStyleLbl="node1" presStyleIdx="1" presStyleCnt="5" custLinFactNeighborX="-255" custLinFactNeighborY="-3149">
        <dgm:presLayoutVars>
          <dgm:bulletEnabled val="1"/>
        </dgm:presLayoutVars>
      </dgm:prSet>
      <dgm:spPr/>
      <dgm:t>
        <a:bodyPr/>
        <a:lstStyle/>
        <a:p>
          <a:endParaRPr lang="en-US"/>
        </a:p>
      </dgm:t>
    </dgm:pt>
    <dgm:pt modelId="{AEBEEC46-747B-4A45-A5ED-AE522B8654E3}" type="pres">
      <dgm:prSet presAssocID="{C2FCABC7-90EA-4A57-B60B-EC333094F1B5}" presName="accent_2" presStyleCnt="0"/>
      <dgm:spPr/>
    </dgm:pt>
    <dgm:pt modelId="{309D05BB-474C-45D9-AF19-310D04F19452}" type="pres">
      <dgm:prSet presAssocID="{C2FCABC7-90EA-4A57-B60B-EC333094F1B5}" presName="accentRepeatNode" presStyleLbl="solidFgAcc1" presStyleIdx="1" presStyleCnt="5"/>
      <dgm:spPr/>
    </dgm:pt>
    <dgm:pt modelId="{8C00AA62-4BB7-4533-9303-8EC304723743}" type="pres">
      <dgm:prSet presAssocID="{D76C8939-DB21-4CBA-9DCD-A4E8F1E3D08B}" presName="text_3" presStyleLbl="node1" presStyleIdx="2" presStyleCnt="5">
        <dgm:presLayoutVars>
          <dgm:bulletEnabled val="1"/>
        </dgm:presLayoutVars>
      </dgm:prSet>
      <dgm:spPr/>
      <dgm:t>
        <a:bodyPr/>
        <a:lstStyle/>
        <a:p>
          <a:endParaRPr lang="en-US"/>
        </a:p>
      </dgm:t>
    </dgm:pt>
    <dgm:pt modelId="{3839FAB4-E27E-4691-B9A0-18F264022DA8}" type="pres">
      <dgm:prSet presAssocID="{D76C8939-DB21-4CBA-9DCD-A4E8F1E3D08B}" presName="accent_3" presStyleCnt="0"/>
      <dgm:spPr/>
    </dgm:pt>
    <dgm:pt modelId="{555733B1-3E7D-41E4-8133-3C39FCE85631}" type="pres">
      <dgm:prSet presAssocID="{D76C8939-DB21-4CBA-9DCD-A4E8F1E3D08B}" presName="accentRepeatNode" presStyleLbl="solidFgAcc1" presStyleIdx="2" presStyleCnt="5"/>
      <dgm:spPr/>
    </dgm:pt>
    <dgm:pt modelId="{8AAB0528-ED31-478B-B7DF-B63B765B89A2}" type="pres">
      <dgm:prSet presAssocID="{8B929DA4-2044-41A3-9DCF-BF3DA5013F0B}" presName="text_4" presStyleLbl="node1" presStyleIdx="3" presStyleCnt="5">
        <dgm:presLayoutVars>
          <dgm:bulletEnabled val="1"/>
        </dgm:presLayoutVars>
      </dgm:prSet>
      <dgm:spPr/>
      <dgm:t>
        <a:bodyPr/>
        <a:lstStyle/>
        <a:p>
          <a:endParaRPr lang="en-US"/>
        </a:p>
      </dgm:t>
    </dgm:pt>
    <dgm:pt modelId="{EE926D73-B39B-43F8-9AEA-E76D778338C8}" type="pres">
      <dgm:prSet presAssocID="{8B929DA4-2044-41A3-9DCF-BF3DA5013F0B}" presName="accent_4" presStyleCnt="0"/>
      <dgm:spPr/>
    </dgm:pt>
    <dgm:pt modelId="{AEA9E6A5-7FB0-4758-92A5-4E949143D999}" type="pres">
      <dgm:prSet presAssocID="{8B929DA4-2044-41A3-9DCF-BF3DA5013F0B}" presName="accentRepeatNode" presStyleLbl="solidFgAcc1" presStyleIdx="3" presStyleCnt="5"/>
      <dgm:spPr/>
    </dgm:pt>
    <dgm:pt modelId="{648280BF-8D2F-473D-BB41-A23520134C81}" type="pres">
      <dgm:prSet presAssocID="{80395E57-5D23-4621-8ECB-66679C2A385D}" presName="text_5" presStyleLbl="node1" presStyleIdx="4" presStyleCnt="5">
        <dgm:presLayoutVars>
          <dgm:bulletEnabled val="1"/>
        </dgm:presLayoutVars>
      </dgm:prSet>
      <dgm:spPr/>
      <dgm:t>
        <a:bodyPr/>
        <a:lstStyle/>
        <a:p>
          <a:endParaRPr lang="en-US"/>
        </a:p>
      </dgm:t>
    </dgm:pt>
    <dgm:pt modelId="{158A4B13-5F7E-443E-BD0C-2470BB359A5D}" type="pres">
      <dgm:prSet presAssocID="{80395E57-5D23-4621-8ECB-66679C2A385D}" presName="accent_5" presStyleCnt="0"/>
      <dgm:spPr/>
    </dgm:pt>
    <dgm:pt modelId="{E30D0B02-391B-4611-B758-AC3AE2A4C4AF}" type="pres">
      <dgm:prSet presAssocID="{80395E57-5D23-4621-8ECB-66679C2A385D}" presName="accentRepeatNode" presStyleLbl="solidFgAcc1" presStyleIdx="4" presStyleCnt="5"/>
      <dgm:spPr/>
    </dgm:pt>
  </dgm:ptLst>
  <dgm:cxnLst>
    <dgm:cxn modelId="{D0686023-9820-4AF1-B7B1-6129F9904B1D}" type="presOf" srcId="{C2FCABC7-90EA-4A57-B60B-EC333094F1B5}" destId="{335E6E9E-2E4B-4B89-822F-62B7A48E52F6}" srcOrd="0" destOrd="0" presId="urn:microsoft.com/office/officeart/2008/layout/VerticalCurvedList"/>
    <dgm:cxn modelId="{1089750D-401A-41DF-AB22-6D2C6C44E8FA}" type="presOf" srcId="{3138CAAD-14A1-419B-A029-FF8574E860B9}" destId="{CB0C3D4B-383D-40DB-86BB-F8FABB17CBD4}" srcOrd="0" destOrd="0" presId="urn:microsoft.com/office/officeart/2008/layout/VerticalCurvedList"/>
    <dgm:cxn modelId="{6161BB0B-C209-4561-8E63-FCF6D0D6E7D5}" srcId="{DD887E92-79E0-47FB-B0A7-590BF6F49DB3}" destId="{8FE34335-75B2-49F8-B9E4-31F9E0EEACD3}" srcOrd="0" destOrd="0" parTransId="{F9F336A5-DFF8-433C-8894-D77B72BEEB2D}" sibTransId="{3138CAAD-14A1-419B-A029-FF8574E860B9}"/>
    <dgm:cxn modelId="{970740C3-56DD-43DB-B3F9-A2FC2D48FAEA}" type="presOf" srcId="{DD887E92-79E0-47FB-B0A7-590BF6F49DB3}" destId="{80BFB7A4-6DE8-4BD5-8382-C3074AD8B20F}" srcOrd="0" destOrd="0" presId="urn:microsoft.com/office/officeart/2008/layout/VerticalCurvedList"/>
    <dgm:cxn modelId="{DD56B1DA-1F01-4F7E-A027-04167D3AAB21}" type="presOf" srcId="{8B929DA4-2044-41A3-9DCF-BF3DA5013F0B}" destId="{8AAB0528-ED31-478B-B7DF-B63B765B89A2}" srcOrd="0" destOrd="0" presId="urn:microsoft.com/office/officeart/2008/layout/VerticalCurvedList"/>
    <dgm:cxn modelId="{B5879720-749F-4FE9-89AB-6F67A19D531A}" type="presOf" srcId="{8FE34335-75B2-49F8-B9E4-31F9E0EEACD3}" destId="{396388EA-BB49-48BA-8A2E-BF827E8E2A8A}" srcOrd="0" destOrd="0" presId="urn:microsoft.com/office/officeart/2008/layout/VerticalCurvedList"/>
    <dgm:cxn modelId="{1EA33E5A-818A-44E2-A656-CE219B8E6E4D}" srcId="{DD887E92-79E0-47FB-B0A7-590BF6F49DB3}" destId="{C2FCABC7-90EA-4A57-B60B-EC333094F1B5}" srcOrd="1" destOrd="0" parTransId="{4ED2ADA1-2DAD-4D46-8125-EA3002C1C9E3}" sibTransId="{349A7A38-A87C-4893-9006-57A3700212AF}"/>
    <dgm:cxn modelId="{5EE3B132-33FD-4B3D-9C8E-44F4A66153C2}" type="presOf" srcId="{80395E57-5D23-4621-8ECB-66679C2A385D}" destId="{648280BF-8D2F-473D-BB41-A23520134C81}" srcOrd="0" destOrd="0" presId="urn:microsoft.com/office/officeart/2008/layout/VerticalCurvedList"/>
    <dgm:cxn modelId="{5B3D6455-4FB8-4D4A-8B67-53A07D88A027}" srcId="{DD887E92-79E0-47FB-B0A7-590BF6F49DB3}" destId="{D76C8939-DB21-4CBA-9DCD-A4E8F1E3D08B}" srcOrd="2" destOrd="0" parTransId="{2DD0BF9D-ADD4-4790-9121-0953EF3C5B63}" sibTransId="{985F4894-D2AE-4B0E-A67C-CBCFBCAE25A5}"/>
    <dgm:cxn modelId="{7CB71927-D713-4644-AC1D-6D0F2A504002}" srcId="{DD887E92-79E0-47FB-B0A7-590BF6F49DB3}" destId="{8B929DA4-2044-41A3-9DCF-BF3DA5013F0B}" srcOrd="3" destOrd="0" parTransId="{DBA07237-A07C-4244-A0AA-B5909C22493A}" sibTransId="{5B8BEA15-7D86-448E-8D4D-F1EC98858642}"/>
    <dgm:cxn modelId="{F8486574-5C83-442A-B112-8191FAF1BFA1}" srcId="{DD887E92-79E0-47FB-B0A7-590BF6F49DB3}" destId="{80395E57-5D23-4621-8ECB-66679C2A385D}" srcOrd="4" destOrd="0" parTransId="{5DCA3877-B3E7-4AC8-A1C9-9A63726C6CA9}" sibTransId="{1410759F-27EB-49FA-A24B-8CAB8323199D}"/>
    <dgm:cxn modelId="{298F367C-68C6-49FC-A952-C627A7461F3F}" type="presOf" srcId="{D76C8939-DB21-4CBA-9DCD-A4E8F1E3D08B}" destId="{8C00AA62-4BB7-4533-9303-8EC304723743}" srcOrd="0" destOrd="0" presId="urn:microsoft.com/office/officeart/2008/layout/VerticalCurvedList"/>
    <dgm:cxn modelId="{83E0BD00-1E2A-4831-854A-4371143EC377}" type="presParOf" srcId="{80BFB7A4-6DE8-4BD5-8382-C3074AD8B20F}" destId="{24E6D4B3-76DE-4FA8-B2FD-1E1D0721823E}" srcOrd="0" destOrd="0" presId="urn:microsoft.com/office/officeart/2008/layout/VerticalCurvedList"/>
    <dgm:cxn modelId="{3DD32716-D49E-464E-88B6-E3FB50E612D7}" type="presParOf" srcId="{24E6D4B3-76DE-4FA8-B2FD-1E1D0721823E}" destId="{7ED47505-4CDB-4F77-8CD7-8CD0D75CAD51}" srcOrd="0" destOrd="0" presId="urn:microsoft.com/office/officeart/2008/layout/VerticalCurvedList"/>
    <dgm:cxn modelId="{17363795-A260-4BA4-A461-3C0B135F0DB4}" type="presParOf" srcId="{7ED47505-4CDB-4F77-8CD7-8CD0D75CAD51}" destId="{83C35F5A-6166-41BE-BB45-F602971F6828}" srcOrd="0" destOrd="0" presId="urn:microsoft.com/office/officeart/2008/layout/VerticalCurvedList"/>
    <dgm:cxn modelId="{963B5482-1DC4-46DA-833C-92764CCB5748}" type="presParOf" srcId="{7ED47505-4CDB-4F77-8CD7-8CD0D75CAD51}" destId="{CB0C3D4B-383D-40DB-86BB-F8FABB17CBD4}" srcOrd="1" destOrd="0" presId="urn:microsoft.com/office/officeart/2008/layout/VerticalCurvedList"/>
    <dgm:cxn modelId="{CECCE5BD-B2CB-4B00-80F8-012A5F3A7FDC}" type="presParOf" srcId="{7ED47505-4CDB-4F77-8CD7-8CD0D75CAD51}" destId="{F326D7BF-F46E-4C29-84B4-67E15E9374F7}" srcOrd="2" destOrd="0" presId="urn:microsoft.com/office/officeart/2008/layout/VerticalCurvedList"/>
    <dgm:cxn modelId="{F9774A65-0B9D-442D-B6C4-7A4AE655E1C2}" type="presParOf" srcId="{7ED47505-4CDB-4F77-8CD7-8CD0D75CAD51}" destId="{58FB580D-F775-4632-AE12-94202E5B8168}" srcOrd="3" destOrd="0" presId="urn:microsoft.com/office/officeart/2008/layout/VerticalCurvedList"/>
    <dgm:cxn modelId="{A3F8B88A-9975-43D1-9CBD-66B2C7A98D91}" type="presParOf" srcId="{24E6D4B3-76DE-4FA8-B2FD-1E1D0721823E}" destId="{396388EA-BB49-48BA-8A2E-BF827E8E2A8A}" srcOrd="1" destOrd="0" presId="urn:microsoft.com/office/officeart/2008/layout/VerticalCurvedList"/>
    <dgm:cxn modelId="{EFEF8274-495A-451C-8F35-AB7B8B057C49}" type="presParOf" srcId="{24E6D4B3-76DE-4FA8-B2FD-1E1D0721823E}" destId="{BE9E6371-E47A-4CC4-ABE0-25F7678B7233}" srcOrd="2" destOrd="0" presId="urn:microsoft.com/office/officeart/2008/layout/VerticalCurvedList"/>
    <dgm:cxn modelId="{AD405FDA-48E7-45F6-93BA-441539B754A1}" type="presParOf" srcId="{BE9E6371-E47A-4CC4-ABE0-25F7678B7233}" destId="{CCCDD132-B4BB-4743-B9A6-DC5828229CD5}" srcOrd="0" destOrd="0" presId="urn:microsoft.com/office/officeart/2008/layout/VerticalCurvedList"/>
    <dgm:cxn modelId="{172E2A2F-CD8E-413B-A038-B0C3B68E9FCD}" type="presParOf" srcId="{24E6D4B3-76DE-4FA8-B2FD-1E1D0721823E}" destId="{335E6E9E-2E4B-4B89-822F-62B7A48E52F6}" srcOrd="3" destOrd="0" presId="urn:microsoft.com/office/officeart/2008/layout/VerticalCurvedList"/>
    <dgm:cxn modelId="{B96E0002-7653-4D31-9ADD-5B6510122A94}" type="presParOf" srcId="{24E6D4B3-76DE-4FA8-B2FD-1E1D0721823E}" destId="{AEBEEC46-747B-4A45-A5ED-AE522B8654E3}" srcOrd="4" destOrd="0" presId="urn:microsoft.com/office/officeart/2008/layout/VerticalCurvedList"/>
    <dgm:cxn modelId="{BA1779C4-E936-48E3-8694-568BE16503E4}" type="presParOf" srcId="{AEBEEC46-747B-4A45-A5ED-AE522B8654E3}" destId="{309D05BB-474C-45D9-AF19-310D04F19452}" srcOrd="0" destOrd="0" presId="urn:microsoft.com/office/officeart/2008/layout/VerticalCurvedList"/>
    <dgm:cxn modelId="{AFEEDE2D-ACF3-40AA-A5EF-3A5AAFB33409}" type="presParOf" srcId="{24E6D4B3-76DE-4FA8-B2FD-1E1D0721823E}" destId="{8C00AA62-4BB7-4533-9303-8EC304723743}" srcOrd="5" destOrd="0" presId="urn:microsoft.com/office/officeart/2008/layout/VerticalCurvedList"/>
    <dgm:cxn modelId="{54076E3A-B606-407E-89AC-36BE69B6C6FA}" type="presParOf" srcId="{24E6D4B3-76DE-4FA8-B2FD-1E1D0721823E}" destId="{3839FAB4-E27E-4691-B9A0-18F264022DA8}" srcOrd="6" destOrd="0" presId="urn:microsoft.com/office/officeart/2008/layout/VerticalCurvedList"/>
    <dgm:cxn modelId="{246B3C0C-0859-42E6-BF63-6C082C32E6E5}" type="presParOf" srcId="{3839FAB4-E27E-4691-B9A0-18F264022DA8}" destId="{555733B1-3E7D-41E4-8133-3C39FCE85631}" srcOrd="0" destOrd="0" presId="urn:microsoft.com/office/officeart/2008/layout/VerticalCurvedList"/>
    <dgm:cxn modelId="{94B6FACC-6B02-4F3B-A26B-81A0B21B760C}" type="presParOf" srcId="{24E6D4B3-76DE-4FA8-B2FD-1E1D0721823E}" destId="{8AAB0528-ED31-478B-B7DF-B63B765B89A2}" srcOrd="7" destOrd="0" presId="urn:microsoft.com/office/officeart/2008/layout/VerticalCurvedList"/>
    <dgm:cxn modelId="{2557AD18-557E-47EC-B60F-8C7250D8FA8A}" type="presParOf" srcId="{24E6D4B3-76DE-4FA8-B2FD-1E1D0721823E}" destId="{EE926D73-B39B-43F8-9AEA-E76D778338C8}" srcOrd="8" destOrd="0" presId="urn:microsoft.com/office/officeart/2008/layout/VerticalCurvedList"/>
    <dgm:cxn modelId="{AB8D8288-34E6-43A3-98CA-FDF17C3B606A}" type="presParOf" srcId="{EE926D73-B39B-43F8-9AEA-E76D778338C8}" destId="{AEA9E6A5-7FB0-4758-92A5-4E949143D999}" srcOrd="0" destOrd="0" presId="urn:microsoft.com/office/officeart/2008/layout/VerticalCurvedList"/>
    <dgm:cxn modelId="{62CE9DFE-3DEF-406A-8FFA-E5CB144F4870}" type="presParOf" srcId="{24E6D4B3-76DE-4FA8-B2FD-1E1D0721823E}" destId="{648280BF-8D2F-473D-BB41-A23520134C81}" srcOrd="9" destOrd="0" presId="urn:microsoft.com/office/officeart/2008/layout/VerticalCurvedList"/>
    <dgm:cxn modelId="{0B852036-1828-4160-AFC4-455FCD8BD613}" type="presParOf" srcId="{24E6D4B3-76DE-4FA8-B2FD-1E1D0721823E}" destId="{158A4B13-5F7E-443E-BD0C-2470BB359A5D}" srcOrd="10" destOrd="0" presId="urn:microsoft.com/office/officeart/2008/layout/VerticalCurvedList"/>
    <dgm:cxn modelId="{2572220F-B4FD-4684-A1B7-1AD89DEC1703}" type="presParOf" srcId="{158A4B13-5F7E-443E-BD0C-2470BB359A5D}" destId="{E30D0B02-391B-4611-B758-AC3AE2A4C4AF}"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C71DDD9-1F29-4229-ACA0-9FF1243CB7CF}">
      <dsp:nvSpPr>
        <dsp:cNvPr id="0" name=""/>
        <dsp:cNvSpPr/>
      </dsp:nvSpPr>
      <dsp:spPr>
        <a:xfrm>
          <a:off x="1642940" y="3214698"/>
          <a:ext cx="694198" cy="1505490"/>
        </a:xfrm>
        <a:custGeom>
          <a:avLst/>
          <a:gdLst/>
          <a:ahLst/>
          <a:cxnLst/>
          <a:rect l="0" t="0" r="0" b="0"/>
          <a:pathLst>
            <a:path>
              <a:moveTo>
                <a:pt x="0" y="0"/>
              </a:moveTo>
              <a:lnTo>
                <a:pt x="347099" y="0"/>
              </a:lnTo>
              <a:lnTo>
                <a:pt x="347099" y="1505490"/>
              </a:lnTo>
              <a:lnTo>
                <a:pt x="694198" y="15054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48593" y="3925997"/>
        <a:ext cx="82891" cy="82891"/>
      </dsp:txXfrm>
    </dsp:sp>
    <dsp:sp modelId="{9482128A-54E4-4DAD-9D7F-967CA5EF5B7D}">
      <dsp:nvSpPr>
        <dsp:cNvPr id="0" name=""/>
        <dsp:cNvSpPr/>
      </dsp:nvSpPr>
      <dsp:spPr>
        <a:xfrm>
          <a:off x="1642940" y="2284751"/>
          <a:ext cx="714524" cy="929946"/>
        </a:xfrm>
        <a:custGeom>
          <a:avLst/>
          <a:gdLst/>
          <a:ahLst/>
          <a:cxnLst/>
          <a:rect l="0" t="0" r="0" b="0"/>
          <a:pathLst>
            <a:path>
              <a:moveTo>
                <a:pt x="0" y="929946"/>
              </a:moveTo>
              <a:lnTo>
                <a:pt x="357262" y="929946"/>
              </a:lnTo>
              <a:lnTo>
                <a:pt x="357262" y="0"/>
              </a:lnTo>
              <a:lnTo>
                <a:pt x="714524"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70883" y="2720405"/>
        <a:ext cx="58637" cy="58637"/>
      </dsp:txXfrm>
    </dsp:sp>
    <dsp:sp modelId="{103F68BF-21B4-4B75-A5A0-C9AE9AE0BEC4}">
      <dsp:nvSpPr>
        <dsp:cNvPr id="0" name=""/>
        <dsp:cNvSpPr/>
      </dsp:nvSpPr>
      <dsp:spPr>
        <a:xfrm>
          <a:off x="1642940" y="749939"/>
          <a:ext cx="732887" cy="2464758"/>
        </a:xfrm>
        <a:custGeom>
          <a:avLst/>
          <a:gdLst/>
          <a:ahLst/>
          <a:cxnLst/>
          <a:rect l="0" t="0" r="0" b="0"/>
          <a:pathLst>
            <a:path>
              <a:moveTo>
                <a:pt x="0" y="2464758"/>
              </a:moveTo>
              <a:lnTo>
                <a:pt x="366443" y="2464758"/>
              </a:lnTo>
              <a:lnTo>
                <a:pt x="366443" y="0"/>
              </a:lnTo>
              <a:lnTo>
                <a:pt x="73288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a:off x="1945098" y="1918033"/>
        <a:ext cx="128570" cy="128570"/>
      </dsp:txXfrm>
    </dsp:sp>
    <dsp:sp modelId="{4D039A97-147D-4075-BA82-DFEEB21F99F2}">
      <dsp:nvSpPr>
        <dsp:cNvPr id="0" name=""/>
        <dsp:cNvSpPr/>
      </dsp:nvSpPr>
      <dsp:spPr>
        <a:xfrm rot="16200000">
          <a:off x="-1533146" y="2707591"/>
          <a:ext cx="5337961" cy="10142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vi-VN" sz="3200" kern="1200" dirty="0" smtClean="0">
              <a:latin typeface="+mj-lt"/>
            </a:rPr>
            <a:t>Lý do trình bày biện pháp</a:t>
          </a:r>
          <a:endParaRPr lang="en-US" sz="3200" kern="1200" dirty="0">
            <a:latin typeface="+mj-lt"/>
          </a:endParaRPr>
        </a:p>
      </dsp:txBody>
      <dsp:txXfrm rot="16200000">
        <a:off x="-1533146" y="2707591"/>
        <a:ext cx="5337961" cy="1014212"/>
      </dsp:txXfrm>
    </dsp:sp>
    <dsp:sp modelId="{16591FC8-5EDB-4840-8246-BD0C535B5C38}">
      <dsp:nvSpPr>
        <dsp:cNvPr id="0" name=""/>
        <dsp:cNvSpPr/>
      </dsp:nvSpPr>
      <dsp:spPr>
        <a:xfrm>
          <a:off x="2375827" y="0"/>
          <a:ext cx="8034380" cy="1499878"/>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vi-VN" sz="2400" kern="1200" dirty="0" smtClean="0">
              <a:latin typeface="+mj-lt"/>
            </a:rPr>
            <a:t>Môn Toán ở tiểu học giữ một vị trí hết sức quan trọng trong việc hình thành nhân cách, phát triển năng lực</a:t>
          </a:r>
          <a:r>
            <a:rPr lang="en-US" sz="2400" kern="1200" dirty="0" smtClean="0">
              <a:latin typeface="+mj-lt"/>
            </a:rPr>
            <a:t>,</a:t>
          </a:r>
          <a:r>
            <a:rPr lang="vi-VN" sz="2400" kern="1200" dirty="0" smtClean="0">
              <a:latin typeface="+mj-lt"/>
            </a:rPr>
            <a:t> trí tuệ cho học sinh</a:t>
          </a:r>
          <a:r>
            <a:rPr lang="en-US" sz="2400" kern="1200" dirty="0" smtClean="0">
              <a:latin typeface="+mj-lt"/>
            </a:rPr>
            <a:t>.</a:t>
          </a:r>
          <a:endParaRPr lang="en-US" sz="2400" kern="1200" dirty="0">
            <a:latin typeface="+mj-lt"/>
          </a:endParaRPr>
        </a:p>
      </dsp:txBody>
      <dsp:txXfrm>
        <a:off x="2375827" y="0"/>
        <a:ext cx="8034380" cy="1499878"/>
      </dsp:txXfrm>
    </dsp:sp>
    <dsp:sp modelId="{595857E4-DB7F-4720-AE5B-3F47907EFA89}">
      <dsp:nvSpPr>
        <dsp:cNvPr id="0" name=""/>
        <dsp:cNvSpPr/>
      </dsp:nvSpPr>
      <dsp:spPr>
        <a:xfrm>
          <a:off x="2357464" y="1785930"/>
          <a:ext cx="7878096" cy="997640"/>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vi-VN" sz="2400" kern="1200" dirty="0" smtClean="0">
              <a:latin typeface="+mj-lt"/>
            </a:rPr>
            <a:t>Trong quá trình học học sinh còn thụ động, chưa khai thác hết nội dung bài học, chưa biết vận động kiến thức vào thực tế</a:t>
          </a:r>
          <a:r>
            <a:rPr lang="en-US" sz="2400" kern="1200" dirty="0" smtClean="0">
              <a:latin typeface="+mj-lt"/>
            </a:rPr>
            <a:t>.</a:t>
          </a:r>
          <a:endParaRPr lang="en-US" sz="2400" kern="1200" dirty="0">
            <a:latin typeface="+mj-lt"/>
          </a:endParaRPr>
        </a:p>
      </dsp:txBody>
      <dsp:txXfrm>
        <a:off x="2357464" y="1785930"/>
        <a:ext cx="7878096" cy="997640"/>
      </dsp:txXfrm>
    </dsp:sp>
    <dsp:sp modelId="{2A9ADFBC-0823-4018-8B64-D643882D4463}">
      <dsp:nvSpPr>
        <dsp:cNvPr id="0" name=""/>
        <dsp:cNvSpPr/>
      </dsp:nvSpPr>
      <dsp:spPr>
        <a:xfrm>
          <a:off x="2337138" y="3010981"/>
          <a:ext cx="8004008" cy="3418414"/>
        </a:xfrm>
        <a:prstGeom prst="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5240" tIns="15240" rIns="15240" bIns="15240" numCol="1" spcCol="1270" anchor="ctr" anchorCtr="0">
          <a:noAutofit/>
        </a:bodyPr>
        <a:lstStyle/>
        <a:p>
          <a:pPr lvl="0" algn="just" defTabSz="1066800">
            <a:lnSpc>
              <a:spcPct val="90000"/>
            </a:lnSpc>
            <a:spcBef>
              <a:spcPct val="0"/>
            </a:spcBef>
            <a:spcAft>
              <a:spcPct val="35000"/>
            </a:spcAft>
          </a:pPr>
          <a:r>
            <a:rPr lang="en-US" sz="2400" kern="1200" dirty="0" smtClean="0">
              <a:latin typeface="Times New Roman" pitchFamily="18" charset="0"/>
              <a:cs typeface="Times New Roman" pitchFamily="18" charset="0"/>
            </a:rPr>
            <a:t>   Để thực hiện tốt mục tiêu của môn Toán, người  giáo viên phải thực hiện đổi mới các phương pháp dạy học sao cho học sinh  là người chủ động nắm kiến thức của môn học một cách tích cực, chủ động góp phần hình thành phương pháp và nhu cầu tự học, tự phát hiện, tự giải quyết các vấn đề đặt ra trong bài học. Từ đó chiếm lĩnh nội dung bài học, môn học. Chương trình toán lớp 2 gồm 4 mạch kiến thức: số học, hình học đại lượng và giải toán trong đó số học là mạch kiến thức trung tâm góp phần nâng cao chất lượng dạy học môn Toán lớp 2</a:t>
          </a:r>
          <a:r>
            <a:rPr lang="vi-VN" sz="2400" kern="1200" dirty="0" smtClean="0">
              <a:latin typeface="Times New Roman" pitchFamily="18" charset="0"/>
              <a:cs typeface="Times New Roman" pitchFamily="18" charset="0"/>
            </a:rPr>
            <a:t>. Nếu không nắm vững thì các em rất khó tiếp thu các</a:t>
          </a:r>
          <a:r>
            <a:rPr lang="en-US" sz="2400" kern="1200" dirty="0" smtClean="0">
              <a:latin typeface="Times New Roman" pitchFamily="18" charset="0"/>
              <a:cs typeface="Times New Roman" pitchFamily="18" charset="0"/>
            </a:rPr>
            <a:t> mạch</a:t>
          </a:r>
          <a:r>
            <a:rPr lang="vi-VN" sz="2400" kern="1200" dirty="0" smtClean="0">
              <a:latin typeface="Times New Roman" pitchFamily="18" charset="0"/>
              <a:cs typeface="Times New Roman" pitchFamily="18" charset="0"/>
            </a:rPr>
            <a:t>kiến thức khác</a:t>
          </a:r>
          <a:r>
            <a:rPr lang="en-US" sz="2400" kern="1200" dirty="0" smtClean="0">
              <a:latin typeface="Times New Roman" pitchFamily="18" charset="0"/>
              <a:cs typeface="Times New Roman" pitchFamily="18" charset="0"/>
            </a:rPr>
            <a:t>.</a:t>
          </a:r>
          <a:endParaRPr lang="en-US" sz="2400" kern="1200" dirty="0">
            <a:latin typeface="Times New Roman" pitchFamily="18" charset="0"/>
            <a:cs typeface="Times New Roman" pitchFamily="18" charset="0"/>
          </a:endParaRPr>
        </a:p>
      </dsp:txBody>
      <dsp:txXfrm>
        <a:off x="2337138" y="3010981"/>
        <a:ext cx="8004008" cy="341841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B0C3D4B-383D-40DB-86BB-F8FABB17CBD4}">
      <dsp:nvSpPr>
        <dsp:cNvPr id="0" name=""/>
        <dsp:cNvSpPr/>
      </dsp:nvSpPr>
      <dsp:spPr>
        <a:xfrm>
          <a:off x="-6807092" y="-1040805"/>
          <a:ext cx="8101411" cy="8101411"/>
        </a:xfrm>
        <a:prstGeom prst="blockArc">
          <a:avLst>
            <a:gd name="adj1" fmla="val 18900000"/>
            <a:gd name="adj2" fmla="val 2700000"/>
            <a:gd name="adj3" fmla="val 267"/>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6388EA-BB49-48BA-8A2E-BF827E8E2A8A}">
      <dsp:nvSpPr>
        <dsp:cNvPr id="0" name=""/>
        <dsp:cNvSpPr/>
      </dsp:nvSpPr>
      <dsp:spPr>
        <a:xfrm>
          <a:off x="565266" y="376117"/>
          <a:ext cx="8288293" cy="752715"/>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597468" tIns="71120" rIns="71120" bIns="71120" numCol="1" spcCol="1270" anchor="ctr" anchorCtr="0">
          <a:noAutofit/>
        </a:bodyPr>
        <a:lstStyle/>
        <a:p>
          <a:pPr lvl="0" algn="l" defTabSz="1244600">
            <a:lnSpc>
              <a:spcPct val="90000"/>
            </a:lnSpc>
            <a:spcBef>
              <a:spcPct val="0"/>
            </a:spcBef>
            <a:spcAft>
              <a:spcPct val="35000"/>
            </a:spcAft>
          </a:pPr>
          <a:r>
            <a:rPr lang="en-US" sz="2800" b="0" kern="1200" dirty="0" smtClean="0">
              <a:latin typeface="Times New Roman" pitchFamily="18" charset="0"/>
              <a:cs typeface="Times New Roman" pitchFamily="18" charset="0"/>
            </a:rPr>
            <a:t>Phương pháp trực quan</a:t>
          </a:r>
          <a:endParaRPr lang="en-US" sz="2800" b="0" kern="1200" dirty="0">
            <a:latin typeface="Times New Roman" pitchFamily="18" charset="0"/>
            <a:cs typeface="Times New Roman" pitchFamily="18" charset="0"/>
          </a:endParaRPr>
        </a:p>
      </dsp:txBody>
      <dsp:txXfrm>
        <a:off x="565266" y="376117"/>
        <a:ext cx="8288293" cy="752715"/>
      </dsp:txXfrm>
    </dsp:sp>
    <dsp:sp modelId="{CCCDD132-B4BB-4743-B9A6-DC5828229CD5}">
      <dsp:nvSpPr>
        <dsp:cNvPr id="0" name=""/>
        <dsp:cNvSpPr/>
      </dsp:nvSpPr>
      <dsp:spPr>
        <a:xfrm>
          <a:off x="94818" y="282027"/>
          <a:ext cx="940894" cy="94089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35E6E9E-2E4B-4B89-822F-62B7A48E52F6}">
      <dsp:nvSpPr>
        <dsp:cNvPr id="0" name=""/>
        <dsp:cNvSpPr/>
      </dsp:nvSpPr>
      <dsp:spPr>
        <a:xfrm>
          <a:off x="1084880" y="1481126"/>
          <a:ext cx="7748919" cy="752715"/>
        </a:xfrm>
        <a:prstGeom prst="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97468" tIns="81280" rIns="81280" bIns="81280" numCol="1" spcCol="1270" anchor="ctr" anchorCtr="0">
          <a:noAutofit/>
        </a:bodyPr>
        <a:lstStyle/>
        <a:p>
          <a:pPr lvl="0" algn="l" defTabSz="1422400">
            <a:lnSpc>
              <a:spcPct val="90000"/>
            </a:lnSpc>
            <a:spcBef>
              <a:spcPct val="0"/>
            </a:spcBef>
            <a:spcAft>
              <a:spcPct val="35000"/>
            </a:spcAft>
          </a:pPr>
          <a:r>
            <a:rPr lang="vi-VN" sz="3200" kern="1200" dirty="0" smtClean="0">
              <a:latin typeface="Times New Roman" pitchFamily="18" charset="0"/>
              <a:cs typeface="Times New Roman" pitchFamily="18" charset="0"/>
            </a:rPr>
            <a:t>Phương pháp gợi mở vấn đáp</a:t>
          </a:r>
          <a:endParaRPr lang="en-US" sz="3200" kern="1200" dirty="0">
            <a:latin typeface="Times New Roman" pitchFamily="18" charset="0"/>
            <a:cs typeface="Times New Roman" pitchFamily="18" charset="0"/>
          </a:endParaRPr>
        </a:p>
      </dsp:txBody>
      <dsp:txXfrm>
        <a:off x="1084880" y="1481126"/>
        <a:ext cx="7748919" cy="752715"/>
      </dsp:txXfrm>
    </dsp:sp>
    <dsp:sp modelId="{309D05BB-474C-45D9-AF19-310D04F19452}">
      <dsp:nvSpPr>
        <dsp:cNvPr id="0" name=""/>
        <dsp:cNvSpPr/>
      </dsp:nvSpPr>
      <dsp:spPr>
        <a:xfrm>
          <a:off x="634192" y="1410740"/>
          <a:ext cx="940894" cy="94089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C00AA62-4BB7-4533-9303-8EC304723743}">
      <dsp:nvSpPr>
        <dsp:cNvPr id="0" name=""/>
        <dsp:cNvSpPr/>
      </dsp:nvSpPr>
      <dsp:spPr>
        <a:xfrm>
          <a:off x="1270184" y="2633542"/>
          <a:ext cx="7583375" cy="75271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597468" tIns="81280" rIns="81280" bIns="81280" numCol="1" spcCol="1270" anchor="ctr" anchorCtr="0">
          <a:noAutofit/>
        </a:bodyPr>
        <a:lstStyle/>
        <a:p>
          <a:pPr lvl="0" algn="l" defTabSz="1422400">
            <a:lnSpc>
              <a:spcPct val="90000"/>
            </a:lnSpc>
            <a:spcBef>
              <a:spcPct val="0"/>
            </a:spcBef>
            <a:spcAft>
              <a:spcPct val="35000"/>
            </a:spcAft>
          </a:pPr>
          <a:r>
            <a:rPr lang="vi-VN" sz="3200" kern="1200" dirty="0" smtClean="0">
              <a:latin typeface="+mj-lt"/>
            </a:rPr>
            <a:t>Phương pháp luyện tập</a:t>
          </a:r>
          <a:endParaRPr lang="en-US" sz="3200" kern="1200" dirty="0">
            <a:latin typeface="+mj-lt"/>
          </a:endParaRPr>
        </a:p>
      </dsp:txBody>
      <dsp:txXfrm>
        <a:off x="1270184" y="2633542"/>
        <a:ext cx="7583375" cy="752715"/>
      </dsp:txXfrm>
    </dsp:sp>
    <dsp:sp modelId="{555733B1-3E7D-41E4-8133-3C39FCE85631}">
      <dsp:nvSpPr>
        <dsp:cNvPr id="0" name=""/>
        <dsp:cNvSpPr/>
      </dsp:nvSpPr>
      <dsp:spPr>
        <a:xfrm>
          <a:off x="799737" y="2539452"/>
          <a:ext cx="940894" cy="94089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AB0528-ED31-478B-B7DF-B63B765B89A2}">
      <dsp:nvSpPr>
        <dsp:cNvPr id="0" name=""/>
        <dsp:cNvSpPr/>
      </dsp:nvSpPr>
      <dsp:spPr>
        <a:xfrm>
          <a:off x="1104640" y="3762254"/>
          <a:ext cx="7748919" cy="752715"/>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597468" tIns="81280" rIns="81280" bIns="81280" numCol="1" spcCol="1270" anchor="ctr" anchorCtr="0">
          <a:noAutofit/>
        </a:bodyPr>
        <a:lstStyle/>
        <a:p>
          <a:pPr lvl="0" algn="l" defTabSz="1422400">
            <a:lnSpc>
              <a:spcPct val="90000"/>
            </a:lnSpc>
            <a:spcBef>
              <a:spcPct val="0"/>
            </a:spcBef>
            <a:spcAft>
              <a:spcPct val="35000"/>
            </a:spcAft>
          </a:pPr>
          <a:r>
            <a:rPr lang="vi-VN" sz="3200" kern="1200" dirty="0" smtClean="0">
              <a:latin typeface="+mj-lt"/>
            </a:rPr>
            <a:t>Phương pháp phân hóa đối tượng học sinh</a:t>
          </a:r>
          <a:endParaRPr lang="en-US" sz="3200" kern="1200" dirty="0">
            <a:latin typeface="+mj-lt"/>
          </a:endParaRPr>
        </a:p>
      </dsp:txBody>
      <dsp:txXfrm>
        <a:off x="1104640" y="3762254"/>
        <a:ext cx="7748919" cy="752715"/>
      </dsp:txXfrm>
    </dsp:sp>
    <dsp:sp modelId="{AEA9E6A5-7FB0-4758-92A5-4E949143D999}">
      <dsp:nvSpPr>
        <dsp:cNvPr id="0" name=""/>
        <dsp:cNvSpPr/>
      </dsp:nvSpPr>
      <dsp:spPr>
        <a:xfrm>
          <a:off x="634192" y="3668165"/>
          <a:ext cx="940894" cy="94089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8280BF-8D2F-473D-BB41-A23520134C81}">
      <dsp:nvSpPr>
        <dsp:cNvPr id="0" name=""/>
        <dsp:cNvSpPr/>
      </dsp:nvSpPr>
      <dsp:spPr>
        <a:xfrm>
          <a:off x="565266" y="4890967"/>
          <a:ext cx="8288293" cy="752715"/>
        </a:xfrm>
        <a:prstGeom prst="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597468" tIns="81280" rIns="81280" bIns="81280" numCol="1" spcCol="1270" anchor="ctr" anchorCtr="0">
          <a:noAutofit/>
        </a:bodyPr>
        <a:lstStyle/>
        <a:p>
          <a:pPr lvl="0" algn="l" defTabSz="1422400">
            <a:lnSpc>
              <a:spcPct val="90000"/>
            </a:lnSpc>
            <a:spcBef>
              <a:spcPct val="0"/>
            </a:spcBef>
            <a:spcAft>
              <a:spcPct val="35000"/>
            </a:spcAft>
          </a:pPr>
          <a:r>
            <a:rPr lang="vi-VN" sz="3200" kern="1200" dirty="0" smtClean="0">
              <a:latin typeface="+mj-lt"/>
            </a:rPr>
            <a:t>Phương pháp kiểm tra đánh giá</a:t>
          </a:r>
          <a:endParaRPr lang="en-US" sz="3200" kern="1200" dirty="0">
            <a:latin typeface="+mj-lt"/>
          </a:endParaRPr>
        </a:p>
      </dsp:txBody>
      <dsp:txXfrm>
        <a:off x="565266" y="4890967"/>
        <a:ext cx="8288293" cy="752715"/>
      </dsp:txXfrm>
    </dsp:sp>
    <dsp:sp modelId="{E30D0B02-391B-4611-B758-AC3AE2A4C4AF}">
      <dsp:nvSpPr>
        <dsp:cNvPr id="0" name=""/>
        <dsp:cNvSpPr/>
      </dsp:nvSpPr>
      <dsp:spPr>
        <a:xfrm>
          <a:off x="94818" y="4796877"/>
          <a:ext cx="940894" cy="94089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639924-61FD-4BD1-8FB8-EA5BC6BD698E}" type="datetimeFigureOut">
              <a:rPr lang="en-US" smtClean="0"/>
              <a:pPr/>
              <a:t>3/25/2021</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0F605A-299E-42F6-884F-62C9E699B343}" type="slidenum">
              <a:rPr lang="en-US" smtClean="0"/>
              <a:pPr/>
              <a:t>‹#›</a:t>
            </a:fld>
            <a:endParaRPr lang="en-US"/>
          </a:p>
        </p:txBody>
      </p:sp>
    </p:spTree>
    <p:extLst>
      <p:ext uri="{BB962C8B-B14F-4D97-AF65-F5344CB8AC3E}">
        <p14:creationId xmlns="" xmlns:p14="http://schemas.microsoft.com/office/powerpoint/2010/main" val="3811149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F605A-299E-42F6-884F-62C9E699B343}" type="slidenum">
              <a:rPr lang="en-US" smtClean="0"/>
              <a:pPr/>
              <a:t>6</a:t>
            </a:fld>
            <a:endParaRPr lang="en-US"/>
          </a:p>
        </p:txBody>
      </p:sp>
    </p:spTree>
    <p:extLst>
      <p:ext uri="{BB962C8B-B14F-4D97-AF65-F5344CB8AC3E}">
        <p14:creationId xmlns="" xmlns:p14="http://schemas.microsoft.com/office/powerpoint/2010/main" val="3184729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6"/>
            <a:ext cx="10361851"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ED9633-B0D6-4032-A4F8-CDA9B27E7A40}" type="datetimeFigureOut">
              <a:rPr lang="en-US" smtClean="0"/>
              <a:pPr/>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BAF0D-B29F-468C-B62B-1EE0601DF774}" type="slidenum">
              <a:rPr lang="en-US" smtClean="0"/>
              <a:pPr/>
              <a:t>‹#›</a:t>
            </a:fld>
            <a:endParaRPr lang="en-US"/>
          </a:p>
        </p:txBody>
      </p:sp>
    </p:spTree>
    <p:extLst>
      <p:ext uri="{BB962C8B-B14F-4D97-AF65-F5344CB8AC3E}">
        <p14:creationId xmlns="" xmlns:p14="http://schemas.microsoft.com/office/powerpoint/2010/main" val="3049325192"/>
      </p:ext>
    </p:extLst>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ED9633-B0D6-4032-A4F8-CDA9B27E7A40}" type="datetimeFigureOut">
              <a:rPr lang="en-US" smtClean="0"/>
              <a:pPr/>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BAF0D-B29F-468C-B62B-1EE0601DF774}" type="slidenum">
              <a:rPr lang="en-US" smtClean="0"/>
              <a:pPr/>
              <a:t>‹#›</a:t>
            </a:fld>
            <a:endParaRPr lang="en-US"/>
          </a:p>
        </p:txBody>
      </p:sp>
    </p:spTree>
    <p:extLst>
      <p:ext uri="{BB962C8B-B14F-4D97-AF65-F5344CB8AC3E}">
        <p14:creationId xmlns="" xmlns:p14="http://schemas.microsoft.com/office/powerpoint/2010/main" val="961011285"/>
      </p:ext>
    </p:extLst>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39"/>
            <a:ext cx="2742843"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521" y="274639"/>
            <a:ext cx="802535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ED9633-B0D6-4032-A4F8-CDA9B27E7A40}" type="datetimeFigureOut">
              <a:rPr lang="en-US" smtClean="0"/>
              <a:pPr/>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BAF0D-B29F-468C-B62B-1EE0601DF774}" type="slidenum">
              <a:rPr lang="en-US" smtClean="0"/>
              <a:pPr/>
              <a:t>‹#›</a:t>
            </a:fld>
            <a:endParaRPr lang="en-US"/>
          </a:p>
        </p:txBody>
      </p:sp>
    </p:spTree>
    <p:extLst>
      <p:ext uri="{BB962C8B-B14F-4D97-AF65-F5344CB8AC3E}">
        <p14:creationId xmlns="" xmlns:p14="http://schemas.microsoft.com/office/powerpoint/2010/main" val="797420245"/>
      </p:ext>
    </p:extLst>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ED9633-B0D6-4032-A4F8-CDA9B27E7A40}" type="datetimeFigureOut">
              <a:rPr lang="en-US" smtClean="0"/>
              <a:pPr/>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BAF0D-B29F-468C-B62B-1EE0601DF774}" type="slidenum">
              <a:rPr lang="en-US" smtClean="0"/>
              <a:pPr/>
              <a:t>‹#›</a:t>
            </a:fld>
            <a:endParaRPr lang="en-US"/>
          </a:p>
        </p:txBody>
      </p:sp>
    </p:spTree>
    <p:extLst>
      <p:ext uri="{BB962C8B-B14F-4D97-AF65-F5344CB8AC3E}">
        <p14:creationId xmlns="" xmlns:p14="http://schemas.microsoft.com/office/powerpoint/2010/main" val="2882657629"/>
      </p:ext>
    </p:extLst>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1"/>
            <a:ext cx="10361851"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ED9633-B0D6-4032-A4F8-CDA9B27E7A40}" type="datetimeFigureOut">
              <a:rPr lang="en-US" smtClean="0"/>
              <a:pPr/>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BAF0D-B29F-468C-B62B-1EE0601DF774}" type="slidenum">
              <a:rPr lang="en-US" smtClean="0"/>
              <a:pPr/>
              <a:t>‹#›</a:t>
            </a:fld>
            <a:endParaRPr lang="en-US"/>
          </a:p>
        </p:txBody>
      </p:sp>
    </p:spTree>
    <p:extLst>
      <p:ext uri="{BB962C8B-B14F-4D97-AF65-F5344CB8AC3E}">
        <p14:creationId xmlns="" xmlns:p14="http://schemas.microsoft.com/office/powerpoint/2010/main" val="2063744493"/>
      </p:ext>
    </p:extLst>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ED9633-B0D6-4032-A4F8-CDA9B27E7A40}" type="datetimeFigureOut">
              <a:rPr lang="en-US" smtClean="0"/>
              <a:pPr/>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2BAF0D-B29F-468C-B62B-1EE0601DF774}" type="slidenum">
              <a:rPr lang="en-US" smtClean="0"/>
              <a:pPr/>
              <a:t>‹#›</a:t>
            </a:fld>
            <a:endParaRPr lang="en-US"/>
          </a:p>
        </p:txBody>
      </p:sp>
    </p:spTree>
    <p:extLst>
      <p:ext uri="{BB962C8B-B14F-4D97-AF65-F5344CB8AC3E}">
        <p14:creationId xmlns="" xmlns:p14="http://schemas.microsoft.com/office/powerpoint/2010/main" val="496898983"/>
      </p:ext>
    </p:extLst>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ED9633-B0D6-4032-A4F8-CDA9B27E7A40}" type="datetimeFigureOut">
              <a:rPr lang="en-US" smtClean="0"/>
              <a:pPr/>
              <a:t>3/25/2021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2BAF0D-B29F-468C-B62B-1EE0601DF774}" type="slidenum">
              <a:rPr lang="en-US" smtClean="0"/>
              <a:pPr/>
              <a:t>‹#›</a:t>
            </a:fld>
            <a:endParaRPr lang="en-US"/>
          </a:p>
        </p:txBody>
      </p:sp>
    </p:spTree>
    <p:extLst>
      <p:ext uri="{BB962C8B-B14F-4D97-AF65-F5344CB8AC3E}">
        <p14:creationId xmlns="" xmlns:p14="http://schemas.microsoft.com/office/powerpoint/2010/main" val="3361461553"/>
      </p:ext>
    </p:extLst>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ED9633-B0D6-4032-A4F8-CDA9B27E7A40}" type="datetimeFigureOut">
              <a:rPr lang="en-US" smtClean="0"/>
              <a:pPr/>
              <a:t>3/25/2021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2BAF0D-B29F-468C-B62B-1EE0601DF774}" type="slidenum">
              <a:rPr lang="en-US" smtClean="0"/>
              <a:pPr/>
              <a:t>‹#›</a:t>
            </a:fld>
            <a:endParaRPr lang="en-US"/>
          </a:p>
        </p:txBody>
      </p:sp>
    </p:spTree>
    <p:extLst>
      <p:ext uri="{BB962C8B-B14F-4D97-AF65-F5344CB8AC3E}">
        <p14:creationId xmlns="" xmlns:p14="http://schemas.microsoft.com/office/powerpoint/2010/main" val="522700182"/>
      </p:ext>
    </p:extLst>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ED9633-B0D6-4032-A4F8-CDA9B27E7A40}" type="datetimeFigureOut">
              <a:rPr lang="en-US" smtClean="0"/>
              <a:pPr/>
              <a:t>3/25/2021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2BAF0D-B29F-468C-B62B-1EE0601DF774}" type="slidenum">
              <a:rPr lang="en-US" smtClean="0"/>
              <a:pPr/>
              <a:t>‹#›</a:t>
            </a:fld>
            <a:endParaRPr lang="en-US"/>
          </a:p>
        </p:txBody>
      </p:sp>
    </p:spTree>
    <p:extLst>
      <p:ext uri="{BB962C8B-B14F-4D97-AF65-F5344CB8AC3E}">
        <p14:creationId xmlns="" xmlns:p14="http://schemas.microsoft.com/office/powerpoint/2010/main" val="3003899006"/>
      </p:ext>
    </p:extLst>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ED9633-B0D6-4032-A4F8-CDA9B27E7A40}" type="datetimeFigureOut">
              <a:rPr lang="en-US" smtClean="0"/>
              <a:pPr/>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2BAF0D-B29F-468C-B62B-1EE0601DF774}" type="slidenum">
              <a:rPr lang="en-US" smtClean="0"/>
              <a:pPr/>
              <a:t>‹#›</a:t>
            </a:fld>
            <a:endParaRPr lang="en-US"/>
          </a:p>
        </p:txBody>
      </p:sp>
    </p:spTree>
    <p:extLst>
      <p:ext uri="{BB962C8B-B14F-4D97-AF65-F5344CB8AC3E}">
        <p14:creationId xmlns="" xmlns:p14="http://schemas.microsoft.com/office/powerpoint/2010/main" val="4189195622"/>
      </p:ext>
    </p:extLst>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ED9633-B0D6-4032-A4F8-CDA9B27E7A40}" type="datetimeFigureOut">
              <a:rPr lang="en-US" smtClean="0"/>
              <a:pPr/>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2BAF0D-B29F-468C-B62B-1EE0601DF774}" type="slidenum">
              <a:rPr lang="en-US" smtClean="0"/>
              <a:pPr/>
              <a:t>‹#›</a:t>
            </a:fld>
            <a:endParaRPr lang="en-US"/>
          </a:p>
        </p:txBody>
      </p:sp>
    </p:spTree>
    <p:extLst>
      <p:ext uri="{BB962C8B-B14F-4D97-AF65-F5344CB8AC3E}">
        <p14:creationId xmlns="" xmlns:p14="http://schemas.microsoft.com/office/powerpoint/2010/main" val="11957782"/>
      </p:ext>
    </p:extLst>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ED9633-B0D6-4032-A4F8-CDA9B27E7A40}" type="datetimeFigureOut">
              <a:rPr lang="en-US" smtClean="0"/>
              <a:pPr/>
              <a:t>3/25/2021</a:t>
            </a:fld>
            <a:endParaRPr lang="en-US"/>
          </a:p>
        </p:txBody>
      </p:sp>
      <p:sp>
        <p:nvSpPr>
          <p:cNvPr id="5" name="Footer Placeholder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2BAF0D-B29F-468C-B62B-1EE0601DF774}" type="slidenum">
              <a:rPr lang="en-US" smtClean="0"/>
              <a:pPr/>
              <a:t>‹#›</a:t>
            </a:fld>
            <a:endParaRPr lang="en-US"/>
          </a:p>
        </p:txBody>
      </p:sp>
    </p:spTree>
    <p:extLst>
      <p:ext uri="{BB962C8B-B14F-4D97-AF65-F5344CB8AC3E}">
        <p14:creationId xmlns="" xmlns:p14="http://schemas.microsoft.com/office/powerpoint/2010/main" val="339916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edg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7000" r="-7000"/>
          </a:stretch>
        </a:blipFill>
        <a:effectLst/>
      </p:bgPr>
    </p:bg>
    <p:spTree>
      <p:nvGrpSpPr>
        <p:cNvPr id="1" name=""/>
        <p:cNvGrpSpPr/>
        <p:nvPr/>
      </p:nvGrpSpPr>
      <p:grpSpPr>
        <a:xfrm>
          <a:off x="0" y="0"/>
          <a:ext cx="0" cy="0"/>
          <a:chOff x="0" y="0"/>
          <a:chExt cx="0" cy="0"/>
        </a:xfrm>
      </p:grpSpPr>
      <p:sp>
        <p:nvSpPr>
          <p:cNvPr id="5" name="TextBox 4"/>
          <p:cNvSpPr txBox="1"/>
          <p:nvPr/>
        </p:nvSpPr>
        <p:spPr>
          <a:xfrm>
            <a:off x="571387" y="1571612"/>
            <a:ext cx="11142877" cy="3724096"/>
          </a:xfrm>
          <a:prstGeom prst="rect">
            <a:avLst/>
          </a:prstGeom>
          <a:noFill/>
        </p:spPr>
        <p:txBody>
          <a:bodyPr wrap="square" rtlCol="0">
            <a:spAutoFit/>
          </a:bodyPr>
          <a:lstStyle/>
          <a:p>
            <a:pPr algn="ctr"/>
            <a:endParaRPr lang="en-US" sz="3600" b="1" dirty="0" smtClean="0">
              <a:solidFill>
                <a:srgbClr val="FF0000"/>
              </a:solidFill>
              <a:latin typeface="Arial" pitchFamily="34" charset="0"/>
              <a:cs typeface="Arial" pitchFamily="34" charset="0"/>
            </a:endParaRPr>
          </a:p>
          <a:p>
            <a:pPr algn="ctr"/>
            <a:endParaRPr lang="en-US" sz="3600" b="1" dirty="0" smtClean="0">
              <a:solidFill>
                <a:srgbClr val="FF0000"/>
              </a:solidFill>
              <a:latin typeface="Arial" pitchFamily="34" charset="0"/>
              <a:cs typeface="Arial" pitchFamily="34" charset="0"/>
            </a:endParaRPr>
          </a:p>
          <a:p>
            <a:pPr algn="ctr"/>
            <a:r>
              <a:rPr lang="en-US" sz="3600" b="1" dirty="0" smtClean="0">
                <a:solidFill>
                  <a:srgbClr val="FF0000"/>
                </a:solidFill>
                <a:latin typeface="Times New Roman" pitchFamily="18" charset="0"/>
                <a:cs typeface="Times New Roman" pitchFamily="18" charset="0"/>
              </a:rPr>
              <a:t>BÁO CÁO</a:t>
            </a:r>
          </a:p>
          <a:p>
            <a:pPr algn="ctr"/>
            <a:r>
              <a:rPr lang="en-US" sz="2800" b="1" dirty="0" smtClean="0">
                <a:latin typeface="Times New Roman" pitchFamily="18" charset="0"/>
                <a:cs typeface="Times New Roman" pitchFamily="18" charset="0"/>
              </a:rPr>
              <a:t>BIỆN PHÁP PHỐI HỢP CÁC PHƯƠNG PHÁP TRONG DẠY HỌC SỐ HỌC MÔN TOÁN LỚP 2</a:t>
            </a:r>
          </a:p>
          <a:p>
            <a:endParaRPr lang="en-US" dirty="0" smtClean="0"/>
          </a:p>
          <a:p>
            <a:endParaRPr lang="en-US" dirty="0" smtClean="0"/>
          </a:p>
          <a:p>
            <a:endParaRPr lang="en-US" dirty="0" smtClean="0"/>
          </a:p>
          <a:p>
            <a:endParaRPr lang="en-US" dirty="0" smtClean="0"/>
          </a:p>
        </p:txBody>
      </p:sp>
      <p:sp>
        <p:nvSpPr>
          <p:cNvPr id="3" name="TextBox 2"/>
          <p:cNvSpPr txBox="1"/>
          <p:nvPr/>
        </p:nvSpPr>
        <p:spPr>
          <a:xfrm>
            <a:off x="476149" y="1571613"/>
            <a:ext cx="11714264" cy="830997"/>
          </a:xfrm>
          <a:prstGeom prst="rect">
            <a:avLst/>
          </a:prstGeom>
          <a:noFill/>
        </p:spPr>
        <p:txBody>
          <a:bodyPr wrap="square" rtlCol="0">
            <a:spAutoFit/>
          </a:bodyPr>
          <a:lstStyle/>
          <a:p>
            <a:r>
              <a:rPr lang="en-US" sz="4800" b="1" dirty="0" smtClean="0">
                <a:solidFill>
                  <a:srgbClr val="FF0000"/>
                </a:solidFill>
                <a:latin typeface="Times New Roman" pitchFamily="18" charset="0"/>
                <a:cs typeface="Times New Roman" pitchFamily="18" charset="0"/>
              </a:rPr>
              <a:t>Chào mừng hội thi giáo viên giỏi cấp huyện</a:t>
            </a:r>
            <a:endParaRPr lang="en-GB" sz="4800" b="1" dirty="0">
              <a:solidFill>
                <a:srgbClr val="FF0000"/>
              </a:solidFill>
              <a:latin typeface="Times New Roman" pitchFamily="18" charset="0"/>
              <a:cs typeface="Times New Roman" pitchFamily="18" charset="0"/>
            </a:endParaRPr>
          </a:p>
        </p:txBody>
      </p:sp>
      <p:sp>
        <p:nvSpPr>
          <p:cNvPr id="4" name="TextBox 3"/>
          <p:cNvSpPr txBox="1"/>
          <p:nvPr/>
        </p:nvSpPr>
        <p:spPr>
          <a:xfrm>
            <a:off x="5547033" y="785794"/>
            <a:ext cx="439543" cy="461665"/>
          </a:xfrm>
          <a:prstGeom prst="rect">
            <a:avLst/>
          </a:prstGeom>
          <a:noFill/>
        </p:spPr>
        <p:txBody>
          <a:bodyPr wrap="none" rtlCol="0">
            <a:spAutoFit/>
          </a:bodyPr>
          <a:lstStyle/>
          <a:p>
            <a:pPr algn="ctr"/>
            <a:r>
              <a:rPr lang="en-US" sz="2400" b="1" smtClean="0">
                <a:solidFill>
                  <a:schemeClr val="tx2">
                    <a:lumMod val="60000"/>
                    <a:lumOff val="40000"/>
                  </a:schemeClr>
                </a:solidFill>
                <a:latin typeface="Arial" pitchFamily="34" charset="0"/>
                <a:cs typeface="Arial" pitchFamily="34" charset="0"/>
              </a:rPr>
              <a:t>   </a:t>
            </a:r>
            <a:endParaRPr lang="en-GB" sz="2400" b="1" dirty="0">
              <a:solidFill>
                <a:schemeClr val="tx2">
                  <a:lumMod val="60000"/>
                  <a:lumOff val="40000"/>
                </a:schemeClr>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vi-VN" dirty="0" smtClean="0"/>
          </a:p>
          <a:p>
            <a:endParaRPr lang="vi-VN" dirty="0"/>
          </a:p>
          <a:p>
            <a:endParaRPr lang="en-US" dirty="0"/>
          </a:p>
        </p:txBody>
      </p:sp>
      <p:sp>
        <p:nvSpPr>
          <p:cNvPr id="4" name="Rounded Rectangle 3"/>
          <p:cNvSpPr/>
          <p:nvPr/>
        </p:nvSpPr>
        <p:spPr>
          <a:xfrm>
            <a:off x="857102" y="1285860"/>
            <a:ext cx="9667260" cy="2071702"/>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Kiểm tra, đánh giá là một hình thức nhằm phát hiện những thiếu sót của học sinh và giáo viên trong quá trình dạy và học. Kiểm tra, đánh giá phải  được thực hiện thường xuyên trong mỗi tiết  học, theo định kì. Từ đó giúp giáo viên và học sinh có kế hoạch dạy – học phù hợp.</a:t>
            </a:r>
            <a:endParaRPr lang="en-US" sz="2800" dirty="0">
              <a:solidFill>
                <a:schemeClr val="tx1"/>
              </a:solidFill>
              <a:latin typeface="Times New Roman" pitchFamily="18" charset="0"/>
              <a:cs typeface="Times New Roman" pitchFamily="18" charset="0"/>
            </a:endParaRPr>
          </a:p>
        </p:txBody>
      </p:sp>
      <p:sp>
        <p:nvSpPr>
          <p:cNvPr id="8" name="Right Arrow 7"/>
          <p:cNvSpPr/>
          <p:nvPr/>
        </p:nvSpPr>
        <p:spPr>
          <a:xfrm>
            <a:off x="849633" y="0"/>
            <a:ext cx="9955504" cy="1260764"/>
          </a:xfrm>
          <a:prstGeom prst="rightArrow">
            <a:avLst/>
          </a:prstGeom>
          <a:solidFill>
            <a:srgbClr val="FFC000"/>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vi-VN" sz="3200" dirty="0" smtClean="0">
                <a:latin typeface="+mj-lt"/>
              </a:rPr>
              <a:t>Phương pháp 5: Phương pháp kiểm tra</a:t>
            </a:r>
            <a:r>
              <a:rPr lang="en-US" sz="3200" dirty="0" smtClean="0">
                <a:latin typeface="+mj-lt"/>
              </a:rPr>
              <a:t>,</a:t>
            </a:r>
            <a:r>
              <a:rPr lang="vi-VN" sz="3200" dirty="0" smtClean="0">
                <a:latin typeface="+mj-lt"/>
              </a:rPr>
              <a:t> đánh giá</a:t>
            </a:r>
            <a:endParaRPr lang="en-US" sz="3200" dirty="0">
              <a:latin typeface="+mj-lt"/>
            </a:endParaRPr>
          </a:p>
        </p:txBody>
      </p:sp>
    </p:spTree>
    <p:extLst>
      <p:ext uri="{BB962C8B-B14F-4D97-AF65-F5344CB8AC3E}">
        <p14:creationId xmlns="" xmlns:p14="http://schemas.microsoft.com/office/powerpoint/2010/main" val="1296967770"/>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ox(in)">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nvGraphicFramePr>
        <p:xfrm>
          <a:off x="308728" y="357167"/>
          <a:ext cx="11572956" cy="621510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9000" b="-29000"/>
          </a:stretch>
        </a:blipFill>
        <a:effectLst/>
      </p:bgPr>
    </p:bg>
    <p:spTree>
      <p:nvGrpSpPr>
        <p:cNvPr id="1" name=""/>
        <p:cNvGrpSpPr/>
        <p:nvPr/>
      </p:nvGrpSpPr>
      <p:grpSpPr>
        <a:xfrm>
          <a:off x="0" y="0"/>
          <a:ext cx="0" cy="0"/>
          <a:chOff x="0" y="0"/>
          <a:chExt cx="0" cy="0"/>
        </a:xfrm>
      </p:grpSpPr>
      <p:sp>
        <p:nvSpPr>
          <p:cNvPr id="9" name="Rounded Rectangle 8"/>
          <p:cNvSpPr/>
          <p:nvPr/>
        </p:nvSpPr>
        <p:spPr>
          <a:xfrm>
            <a:off x="8380925" y="226376"/>
            <a:ext cx="3250777" cy="2345368"/>
          </a:xfrm>
          <a:prstGeom prst="roundRect">
            <a:avLst/>
          </a:prstGeom>
          <a:solidFill>
            <a:schemeClr val="accent6">
              <a:lumMod val="60000"/>
              <a:lumOff val="4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600" dirty="0" smtClean="0">
                <a:latin typeface="Times New Roman" pitchFamily="18" charset="0"/>
                <a:cs typeface="Times New Roman" pitchFamily="18" charset="0"/>
              </a:rPr>
              <a:t>Phát triển tư duy, sáng tạo hơn trong học toán.</a:t>
            </a:r>
            <a:endParaRPr lang="en-US" sz="3600" dirty="0">
              <a:latin typeface="Times New Roman" pitchFamily="18" charset="0"/>
              <a:cs typeface="Times New Roman" pitchFamily="18" charset="0"/>
            </a:endParaRPr>
          </a:p>
        </p:txBody>
      </p:sp>
      <p:sp>
        <p:nvSpPr>
          <p:cNvPr id="10" name="Rounded Rectangle 9"/>
          <p:cNvSpPr/>
          <p:nvPr/>
        </p:nvSpPr>
        <p:spPr>
          <a:xfrm>
            <a:off x="952340" y="4000504"/>
            <a:ext cx="3250777" cy="2409828"/>
          </a:xfrm>
          <a:prstGeom prst="roundRect">
            <a:avLst/>
          </a:prstGeom>
          <a:solidFill>
            <a:schemeClr val="tx2">
              <a:lumMod val="40000"/>
              <a:lumOff val="6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600" dirty="0" smtClean="0">
                <a:latin typeface="Times New Roman" pitchFamily="18" charset="0"/>
                <a:cs typeface="Times New Roman" pitchFamily="18" charset="0"/>
              </a:rPr>
              <a:t>Biết vận dụng kiến thức vào thực tiễn cuộc sống.</a:t>
            </a:r>
            <a:endParaRPr lang="en-US" sz="3600" dirty="0">
              <a:latin typeface="Times New Roman" pitchFamily="18" charset="0"/>
              <a:cs typeface="Times New Roman" pitchFamily="18" charset="0"/>
            </a:endParaRPr>
          </a:p>
        </p:txBody>
      </p:sp>
      <p:sp>
        <p:nvSpPr>
          <p:cNvPr id="11" name="Rounded Rectangle 10"/>
          <p:cNvSpPr/>
          <p:nvPr/>
        </p:nvSpPr>
        <p:spPr>
          <a:xfrm>
            <a:off x="857102" y="154938"/>
            <a:ext cx="3250777" cy="2273930"/>
          </a:xfrm>
          <a:prstGeom prst="roundRect">
            <a:avLst/>
          </a:prstGeom>
          <a:solidFill>
            <a:srgbClr val="92D050"/>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600" dirty="0" smtClean="0">
                <a:latin typeface="Times New Roman" pitchFamily="18" charset="0"/>
                <a:cs typeface="Times New Roman" pitchFamily="18" charset="0"/>
              </a:rPr>
              <a:t>Giúp học sinh củng cố, vận dụng kiến thức đã học.</a:t>
            </a:r>
            <a:endParaRPr lang="en-US" sz="3600" dirty="0">
              <a:latin typeface="Times New Roman" pitchFamily="18" charset="0"/>
              <a:cs typeface="Times New Roman" pitchFamily="18" charset="0"/>
            </a:endParaRPr>
          </a:p>
        </p:txBody>
      </p:sp>
      <p:sp>
        <p:nvSpPr>
          <p:cNvPr id="12" name="Rounded Rectangle 11"/>
          <p:cNvSpPr/>
          <p:nvPr/>
        </p:nvSpPr>
        <p:spPr>
          <a:xfrm>
            <a:off x="8190448" y="3357562"/>
            <a:ext cx="3250777" cy="3214710"/>
          </a:xfrm>
          <a:prstGeom prst="roundRect">
            <a:avLst/>
          </a:prstGeom>
          <a:solidFill>
            <a:schemeClr val="accent4">
              <a:lumMod val="60000"/>
              <a:lumOff val="4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smtClean="0">
                <a:latin typeface="Times New Roman" pitchFamily="18" charset="0"/>
                <a:cs typeface="Times New Roman" pitchFamily="18" charset="0"/>
              </a:rPr>
              <a:t>Kết quả học tập của học sinh tốt hơn, tỉ lệ học sinh hoàn thành tốt, hoàn thành tăng lên.</a:t>
            </a:r>
            <a:endParaRPr lang="en-US" sz="3200" dirty="0">
              <a:latin typeface="Times New Roman" pitchFamily="18" charset="0"/>
              <a:cs typeface="Times New Roman" pitchFamily="18" charset="0"/>
            </a:endParaRPr>
          </a:p>
        </p:txBody>
      </p:sp>
      <p:sp>
        <p:nvSpPr>
          <p:cNvPr id="7" name="Down Arrow 6"/>
          <p:cNvSpPr/>
          <p:nvPr/>
        </p:nvSpPr>
        <p:spPr>
          <a:xfrm rot="18388892">
            <a:off x="7539402" y="3869677"/>
            <a:ext cx="428628" cy="11430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4666446" y="2214554"/>
            <a:ext cx="3071834" cy="235745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latin typeface="Times New Roman" pitchFamily="18" charset="0"/>
                <a:cs typeface="Times New Roman" pitchFamily="18" charset="0"/>
              </a:rPr>
              <a:t>KẾT QUẢ</a:t>
            </a:r>
            <a:endParaRPr lang="en-GB" sz="3600" b="1" dirty="0">
              <a:latin typeface="Times New Roman" pitchFamily="18" charset="0"/>
              <a:cs typeface="Times New Roman" pitchFamily="18" charset="0"/>
            </a:endParaRPr>
          </a:p>
        </p:txBody>
      </p:sp>
      <p:sp>
        <p:nvSpPr>
          <p:cNvPr id="13" name="Down Arrow 12"/>
          <p:cNvSpPr/>
          <p:nvPr/>
        </p:nvSpPr>
        <p:spPr>
          <a:xfrm rot="2821673">
            <a:off x="4304305" y="3879185"/>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Down Arrow 14"/>
          <p:cNvSpPr/>
          <p:nvPr/>
        </p:nvSpPr>
        <p:spPr>
          <a:xfrm rot="7411046">
            <a:off x="4171966" y="208010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Down Arrow 15"/>
          <p:cNvSpPr/>
          <p:nvPr/>
        </p:nvSpPr>
        <p:spPr>
          <a:xfrm rot="14524054">
            <a:off x="7684495" y="202571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 xmlns:p14="http://schemas.microsoft.com/office/powerpoint/2010/main" val="4252567770"/>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000" r="-1000"/>
          </a:stretch>
        </a:blipFill>
        <a:effectLst/>
      </p:bgPr>
    </p:bg>
    <p:spTree>
      <p:nvGrpSpPr>
        <p:cNvPr id="1" name=""/>
        <p:cNvGrpSpPr/>
        <p:nvPr/>
      </p:nvGrpSpPr>
      <p:grpSpPr>
        <a:xfrm>
          <a:off x="0" y="0"/>
          <a:ext cx="0" cy="0"/>
          <a:chOff x="0" y="0"/>
          <a:chExt cx="0" cy="0"/>
        </a:xfrm>
      </p:grpSpPr>
      <p:sp>
        <p:nvSpPr>
          <p:cNvPr id="4" name="Rounded Rectangle 3"/>
          <p:cNvSpPr/>
          <p:nvPr/>
        </p:nvSpPr>
        <p:spPr>
          <a:xfrm>
            <a:off x="3555537" y="304800"/>
            <a:ext cx="5079339" cy="1066800"/>
          </a:xfrm>
          <a:prstGeom prst="roundRect">
            <a:avLst/>
          </a:prstGeom>
          <a:solidFill>
            <a:srgbClr val="92D050"/>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vi-VN" sz="6000" b="1" dirty="0" smtClean="0">
                <a:solidFill>
                  <a:srgbClr val="FF0000"/>
                </a:solidFill>
                <a:latin typeface="Times New Roman" pitchFamily="18" charset="0"/>
                <a:cs typeface="Times New Roman" pitchFamily="18" charset="0"/>
              </a:rPr>
              <a:t>Kết luận</a:t>
            </a:r>
            <a:endParaRPr lang="en-US" sz="6000" b="1" dirty="0">
              <a:solidFill>
                <a:srgbClr val="FF0000"/>
              </a:solidFill>
              <a:latin typeface="Times New Roman" pitchFamily="18" charset="0"/>
              <a:cs typeface="Times New Roman" pitchFamily="18" charset="0"/>
            </a:endParaRPr>
          </a:p>
        </p:txBody>
      </p:sp>
      <p:sp>
        <p:nvSpPr>
          <p:cNvPr id="5" name="Rounded Rectangle 4"/>
          <p:cNvSpPr/>
          <p:nvPr/>
        </p:nvSpPr>
        <p:spPr>
          <a:xfrm>
            <a:off x="507934" y="2000240"/>
            <a:ext cx="2336496" cy="4532178"/>
          </a:xfrm>
          <a:prstGeom prst="roundRect">
            <a:avLst/>
          </a:prstGeom>
          <a:solidFill>
            <a:schemeClr val="accent6">
              <a:lumMod val="75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r>
              <a:rPr lang="en-US" sz="2800" dirty="0" smtClean="0">
                <a:solidFill>
                  <a:schemeClr val="bg1"/>
                </a:solidFill>
                <a:latin typeface="Times New Roman" pitchFamily="18" charset="0"/>
                <a:cs typeface="Times New Roman" pitchFamily="18" charset="0"/>
              </a:rPr>
              <a:t>Người giáo viên cần biết vận dụng linh hoạt và lựa chọn các phương pháp dạy học  phù hợp.</a:t>
            </a:r>
            <a:endParaRPr lang="en-US" sz="2800" dirty="0">
              <a:solidFill>
                <a:schemeClr val="bg1"/>
              </a:solidFill>
              <a:latin typeface="Times New Roman" pitchFamily="18" charset="0"/>
              <a:cs typeface="Times New Roman" pitchFamily="18" charset="0"/>
            </a:endParaRPr>
          </a:p>
        </p:txBody>
      </p:sp>
      <p:sp>
        <p:nvSpPr>
          <p:cNvPr id="6" name="Rounded Rectangle 5"/>
          <p:cNvSpPr/>
          <p:nvPr/>
        </p:nvSpPr>
        <p:spPr>
          <a:xfrm>
            <a:off x="4761871" y="2000240"/>
            <a:ext cx="2336496" cy="4505324"/>
          </a:xfrm>
          <a:prstGeom prst="roundRect">
            <a:avLst/>
          </a:prstGeom>
          <a:solidFill>
            <a:schemeClr val="accent2">
              <a:lumMod val="75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r>
              <a:rPr lang="en-US" sz="2800" dirty="0" smtClean="0">
                <a:solidFill>
                  <a:schemeClr val="bg1"/>
                </a:solidFill>
                <a:latin typeface="Times New Roman" pitchFamily="18" charset="0"/>
                <a:cs typeface="Times New Roman" pitchFamily="18" charset="0"/>
              </a:rPr>
              <a:t>Hướng dẫn học sinh thực hành, hình thành và rèn luyện kĩ năng toán học.</a:t>
            </a:r>
            <a:endParaRPr lang="en-US" sz="2800" dirty="0">
              <a:solidFill>
                <a:schemeClr val="bg1"/>
              </a:solidFill>
              <a:latin typeface="Times New Roman" pitchFamily="18" charset="0"/>
              <a:cs typeface="Times New Roman" pitchFamily="18" charset="0"/>
            </a:endParaRPr>
          </a:p>
        </p:txBody>
      </p:sp>
      <p:sp>
        <p:nvSpPr>
          <p:cNvPr id="7" name="Rounded Rectangle 6"/>
          <p:cNvSpPr/>
          <p:nvPr/>
        </p:nvSpPr>
        <p:spPr>
          <a:xfrm>
            <a:off x="8634876" y="2000239"/>
            <a:ext cx="2336496" cy="4525251"/>
          </a:xfrm>
          <a:prstGeom prst="roundRect">
            <a:avLst/>
          </a:prstGeom>
          <a:solidFill>
            <a:schemeClr val="accent4">
              <a:lumMod val="75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r>
              <a:rPr lang="en-US" sz="2800" dirty="0" smtClean="0">
                <a:solidFill>
                  <a:schemeClr val="bg1"/>
                </a:solidFill>
                <a:latin typeface="Times New Roman" pitchFamily="18" charset="0"/>
                <a:cs typeface="Times New Roman" pitchFamily="18" charset="0"/>
              </a:rPr>
              <a:t>Kết hợp việc vận dụng phương pháp dạy học hợp tác theo nhóm nhỏ.</a:t>
            </a:r>
          </a:p>
          <a:p>
            <a:pPr algn="ctr"/>
            <a:r>
              <a:rPr lang="en-US" sz="2800" dirty="0" smtClean="0">
                <a:solidFill>
                  <a:schemeClr val="bg1"/>
                </a:solidFill>
                <a:latin typeface="Times New Roman" pitchFamily="18" charset="0"/>
                <a:cs typeface="Times New Roman" pitchFamily="18" charset="0"/>
              </a:rPr>
              <a:t>Sử dụng trò chơi toán học.</a:t>
            </a:r>
            <a:endParaRPr lang="en-US" sz="2800" dirty="0">
              <a:solidFill>
                <a:schemeClr val="bg1"/>
              </a:solidFill>
              <a:latin typeface="Times New Roman" pitchFamily="18" charset="0"/>
              <a:cs typeface="Times New Roman" pitchFamily="18" charset="0"/>
            </a:endParaRPr>
          </a:p>
        </p:txBody>
      </p:sp>
      <p:sp>
        <p:nvSpPr>
          <p:cNvPr id="8" name="Down Arrow 7"/>
          <p:cNvSpPr/>
          <p:nvPr/>
        </p:nvSpPr>
        <p:spPr>
          <a:xfrm rot="3578790">
            <a:off x="2749154" y="922247"/>
            <a:ext cx="484632" cy="136232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FF0000"/>
              </a:solidFill>
            </a:endParaRPr>
          </a:p>
        </p:txBody>
      </p:sp>
      <p:sp>
        <p:nvSpPr>
          <p:cNvPr id="9" name="Down Arrow 8"/>
          <p:cNvSpPr/>
          <p:nvPr/>
        </p:nvSpPr>
        <p:spPr>
          <a:xfrm>
            <a:off x="5595140" y="1357298"/>
            <a:ext cx="484632" cy="71438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Down Arrow 9"/>
          <p:cNvSpPr/>
          <p:nvPr/>
        </p:nvSpPr>
        <p:spPr>
          <a:xfrm rot="17926378">
            <a:off x="8914158" y="903121"/>
            <a:ext cx="484632" cy="1376926"/>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 xmlns:p14="http://schemas.microsoft.com/office/powerpoint/2010/main" val="2925638049"/>
      </p:ext>
    </p:extLst>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5000" b="-15000"/>
          </a:stretch>
        </a:blipFill>
        <a:effectLst/>
      </p:bgPr>
    </p:bg>
    <p:spTree>
      <p:nvGrpSpPr>
        <p:cNvPr id="1" name=""/>
        <p:cNvGrpSpPr/>
        <p:nvPr/>
      </p:nvGrpSpPr>
      <p:grpSpPr>
        <a:xfrm>
          <a:off x="0" y="0"/>
          <a:ext cx="0" cy="0"/>
          <a:chOff x="0" y="0"/>
          <a:chExt cx="0" cy="0"/>
        </a:xfrm>
      </p:grpSpPr>
      <p:sp>
        <p:nvSpPr>
          <p:cNvPr id="4" name="TextBox 3"/>
          <p:cNvSpPr txBox="1"/>
          <p:nvPr/>
        </p:nvSpPr>
        <p:spPr>
          <a:xfrm>
            <a:off x="2094678" y="1214422"/>
            <a:ext cx="9429816" cy="1569660"/>
          </a:xfrm>
          <a:prstGeom prst="rect">
            <a:avLst/>
          </a:prstGeom>
          <a:noFill/>
        </p:spPr>
        <p:txBody>
          <a:bodyPr wrap="square" rtlCol="0">
            <a:spAutoFit/>
          </a:bodyPr>
          <a:lstStyle/>
          <a:p>
            <a:r>
              <a:rPr lang="en-US" sz="4800" b="1" dirty="0" smtClean="0">
                <a:solidFill>
                  <a:srgbClr val="FF0000"/>
                </a:solidFill>
                <a:effectLst>
                  <a:outerShdw blurRad="50800" dist="38100" dir="5400000" algn="t" rotWithShape="0">
                    <a:prstClr val="black">
                      <a:alpha val="40000"/>
                    </a:prstClr>
                  </a:outerShdw>
                </a:effectLst>
                <a:latin typeface="Times New Roman" pitchFamily="18" charset="0"/>
                <a:cs typeface="Times New Roman" pitchFamily="18" charset="0"/>
              </a:rPr>
              <a:t>  </a:t>
            </a:r>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pitchFamily="18" charset="0"/>
                <a:cs typeface="Times New Roman" pitchFamily="18" charset="0"/>
              </a:rPr>
              <a:t>Kính chúc quý thầy cô sức khỏe</a:t>
            </a:r>
          </a:p>
          <a:p>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pitchFamily="18" charset="0"/>
                <a:cs typeface="Times New Roman" pitchFamily="18" charset="0"/>
              </a:rPr>
              <a:t> Cảm ơn các thầy cô đã lắng nghe !</a:t>
            </a:r>
            <a:endParaRPr lang="en-GB" sz="48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grpSp>
        <p:nvGrpSpPr>
          <p:cNvPr id="4" name="Group 3"/>
          <p:cNvGrpSpPr/>
          <p:nvPr/>
        </p:nvGrpSpPr>
        <p:grpSpPr>
          <a:xfrm>
            <a:off x="3417282" y="613112"/>
            <a:ext cx="1237772" cy="1458566"/>
            <a:chOff x="0" y="4223"/>
            <a:chExt cx="928450" cy="1326356"/>
          </a:xfrm>
        </p:grpSpPr>
        <p:sp>
          <p:nvSpPr>
            <p:cNvPr id="8" name="Chevron 7"/>
            <p:cNvSpPr/>
            <p:nvPr/>
          </p:nvSpPr>
          <p:spPr>
            <a:xfrm rot="5400000">
              <a:off x="-198953" y="203176"/>
              <a:ext cx="1326356" cy="928449"/>
            </a:xfrm>
            <a:prstGeom prst="chevron">
              <a:avLst/>
            </a:prstGeom>
          </p:spPr>
          <p:style>
            <a:lnRef idx="1">
              <a:schemeClr val="accent1"/>
            </a:lnRef>
            <a:fillRef idx="2">
              <a:schemeClr val="accent1"/>
            </a:fillRef>
            <a:effectRef idx="1">
              <a:schemeClr val="accent1"/>
            </a:effectRef>
            <a:fontRef idx="minor">
              <a:schemeClr val="dk1"/>
            </a:fontRef>
          </p:style>
        </p:sp>
        <p:sp>
          <p:nvSpPr>
            <p:cNvPr id="9" name="Chevron 4"/>
            <p:cNvSpPr/>
            <p:nvPr/>
          </p:nvSpPr>
          <p:spPr>
            <a:xfrm>
              <a:off x="1" y="468448"/>
              <a:ext cx="928449" cy="397907"/>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endParaRPr lang="en-US" sz="2600" kern="1200" dirty="0" smtClean="0"/>
            </a:p>
            <a:p>
              <a:pPr lvl="0" algn="ctr" defTabSz="1155700">
                <a:lnSpc>
                  <a:spcPct val="90000"/>
                </a:lnSpc>
                <a:spcBef>
                  <a:spcPct val="0"/>
                </a:spcBef>
                <a:spcAft>
                  <a:spcPct val="35000"/>
                </a:spcAft>
              </a:pPr>
              <a:r>
                <a:rPr lang="vi-VN" sz="2600" kern="1200" dirty="0" smtClean="0"/>
                <a:t>1</a:t>
              </a:r>
              <a:endParaRPr lang="en-US" sz="2600" kern="1200" dirty="0"/>
            </a:p>
          </p:txBody>
        </p:sp>
      </p:grpSp>
      <p:grpSp>
        <p:nvGrpSpPr>
          <p:cNvPr id="5" name="Group 4"/>
          <p:cNvGrpSpPr/>
          <p:nvPr/>
        </p:nvGrpSpPr>
        <p:grpSpPr>
          <a:xfrm>
            <a:off x="4655053" y="613112"/>
            <a:ext cx="6685996" cy="862131"/>
            <a:chOff x="928449" y="4223"/>
            <a:chExt cx="5015150" cy="862131"/>
          </a:xfrm>
        </p:grpSpPr>
        <p:sp>
          <p:nvSpPr>
            <p:cNvPr id="6" name="Round Same Side Corner Rectangle 5"/>
            <p:cNvSpPr/>
            <p:nvPr/>
          </p:nvSpPr>
          <p:spPr>
            <a:xfrm rot="5400000">
              <a:off x="3004958" y="-2072286"/>
              <a:ext cx="862131" cy="5015150"/>
            </a:xfrm>
            <a:prstGeom prst="round2SameRect">
              <a:avLst/>
            </a:prstGeom>
          </p:spPr>
          <p:style>
            <a:lnRef idx="1">
              <a:schemeClr val="accent2"/>
            </a:lnRef>
            <a:fillRef idx="2">
              <a:schemeClr val="accent2"/>
            </a:fillRef>
            <a:effectRef idx="1">
              <a:schemeClr val="accent2"/>
            </a:effectRef>
            <a:fontRef idx="minor">
              <a:schemeClr val="dk1">
                <a:hueOff val="0"/>
                <a:satOff val="0"/>
                <a:lumOff val="0"/>
                <a:alphaOff val="0"/>
              </a:schemeClr>
            </a:fontRef>
          </p:style>
        </p:sp>
        <p:sp>
          <p:nvSpPr>
            <p:cNvPr id="7" name="Round Same Side Corner Rectangle 6"/>
            <p:cNvSpPr/>
            <p:nvPr/>
          </p:nvSpPr>
          <p:spPr>
            <a:xfrm>
              <a:off x="928449" y="46309"/>
              <a:ext cx="4973064" cy="77795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0472" tIns="19685" rIns="19685" bIns="19685" numCol="1" spcCol="1270" anchor="ctr" anchorCtr="0">
              <a:noAutofit/>
            </a:bodyPr>
            <a:lstStyle/>
            <a:p>
              <a:pPr marL="285750" lvl="1" indent="-285750" algn="l" defTabSz="1377950">
                <a:lnSpc>
                  <a:spcPct val="90000"/>
                </a:lnSpc>
                <a:spcBef>
                  <a:spcPct val="0"/>
                </a:spcBef>
                <a:spcAft>
                  <a:spcPct val="15000"/>
                </a:spcAft>
                <a:buChar char="••"/>
              </a:pPr>
              <a:r>
                <a:rPr lang="vi-VN" sz="3100" kern="1200" dirty="0" smtClean="0">
                  <a:latin typeface="Times New Roman" pitchFamily="18" charset="0"/>
                  <a:cs typeface="Times New Roman" pitchFamily="18" charset="0"/>
                </a:rPr>
                <a:t>Lý do trình bày biện pháp</a:t>
              </a:r>
              <a:endParaRPr lang="en-US" sz="3100" kern="1200" dirty="0">
                <a:latin typeface="Times New Roman" pitchFamily="18" charset="0"/>
                <a:cs typeface="Times New Roman" pitchFamily="18" charset="0"/>
              </a:endParaRPr>
            </a:p>
          </p:txBody>
        </p:sp>
      </p:grpSp>
      <p:grpSp>
        <p:nvGrpSpPr>
          <p:cNvPr id="10" name="Group 9"/>
          <p:cNvGrpSpPr/>
          <p:nvPr/>
        </p:nvGrpSpPr>
        <p:grpSpPr>
          <a:xfrm>
            <a:off x="3428673" y="1857364"/>
            <a:ext cx="1237773" cy="1428760"/>
            <a:chOff x="-1" y="1184890"/>
            <a:chExt cx="928451" cy="1326356"/>
          </a:xfrm>
        </p:grpSpPr>
        <p:sp>
          <p:nvSpPr>
            <p:cNvPr id="14" name="Chevron 13"/>
            <p:cNvSpPr/>
            <p:nvPr/>
          </p:nvSpPr>
          <p:spPr>
            <a:xfrm rot="5400000">
              <a:off x="-198954" y="1383843"/>
              <a:ext cx="1326356" cy="928449"/>
            </a:xfrm>
            <a:prstGeom prst="chevron">
              <a:avLst/>
            </a:prstGeom>
          </p:spPr>
          <p:style>
            <a:lnRef idx="1">
              <a:schemeClr val="accent1"/>
            </a:lnRef>
            <a:fillRef idx="2">
              <a:schemeClr val="accent1"/>
            </a:fillRef>
            <a:effectRef idx="1">
              <a:schemeClr val="accent1"/>
            </a:effectRef>
            <a:fontRef idx="minor">
              <a:schemeClr val="dk1"/>
            </a:fontRef>
          </p:style>
        </p:sp>
        <p:sp>
          <p:nvSpPr>
            <p:cNvPr id="15" name="Chevron 4"/>
            <p:cNvSpPr/>
            <p:nvPr/>
          </p:nvSpPr>
          <p:spPr>
            <a:xfrm>
              <a:off x="1" y="1649114"/>
              <a:ext cx="928449" cy="397907"/>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endParaRPr lang="en-US" sz="2600" kern="1200" dirty="0" smtClean="0"/>
            </a:p>
            <a:p>
              <a:pPr lvl="0" algn="ctr" defTabSz="1155700">
                <a:lnSpc>
                  <a:spcPct val="90000"/>
                </a:lnSpc>
                <a:spcBef>
                  <a:spcPct val="0"/>
                </a:spcBef>
                <a:spcAft>
                  <a:spcPct val="35000"/>
                </a:spcAft>
              </a:pPr>
              <a:r>
                <a:rPr lang="vi-VN" sz="2600" kern="1200" dirty="0" smtClean="0"/>
                <a:t>2</a:t>
              </a:r>
              <a:endParaRPr lang="en-US" sz="2600" kern="1200" dirty="0"/>
            </a:p>
          </p:txBody>
        </p:sp>
      </p:grpSp>
      <p:grpSp>
        <p:nvGrpSpPr>
          <p:cNvPr id="11" name="Group 10"/>
          <p:cNvGrpSpPr/>
          <p:nvPr/>
        </p:nvGrpSpPr>
        <p:grpSpPr>
          <a:xfrm>
            <a:off x="4645807" y="1831005"/>
            <a:ext cx="6685996" cy="862131"/>
            <a:chOff x="928449" y="1184889"/>
            <a:chExt cx="5015150" cy="862131"/>
          </a:xfrm>
        </p:grpSpPr>
        <p:sp>
          <p:nvSpPr>
            <p:cNvPr id="12" name="Round Same Side Corner Rectangle 11"/>
            <p:cNvSpPr/>
            <p:nvPr/>
          </p:nvSpPr>
          <p:spPr>
            <a:xfrm rot="5400000">
              <a:off x="3004958" y="-891620"/>
              <a:ext cx="862131" cy="5015150"/>
            </a:xfrm>
            <a:prstGeom prst="round2SameRect">
              <a:avLst/>
            </a:prstGeom>
          </p:spPr>
          <p:style>
            <a:lnRef idx="1">
              <a:schemeClr val="accent3"/>
            </a:lnRef>
            <a:fillRef idx="3">
              <a:schemeClr val="accent3"/>
            </a:fillRef>
            <a:effectRef idx="2">
              <a:schemeClr val="accent3"/>
            </a:effectRef>
            <a:fontRef idx="minor">
              <a:schemeClr val="dk1">
                <a:hueOff val="0"/>
                <a:satOff val="0"/>
                <a:lumOff val="0"/>
                <a:alphaOff val="0"/>
              </a:schemeClr>
            </a:fontRef>
          </p:style>
        </p:sp>
        <p:sp>
          <p:nvSpPr>
            <p:cNvPr id="13" name="Round Same Side Corner Rectangle 6"/>
            <p:cNvSpPr/>
            <p:nvPr/>
          </p:nvSpPr>
          <p:spPr>
            <a:xfrm>
              <a:off x="928449" y="1226975"/>
              <a:ext cx="4973064" cy="77795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0472" tIns="19685" rIns="19685" bIns="19685" numCol="1" spcCol="1270" anchor="ctr" anchorCtr="0">
              <a:noAutofit/>
            </a:bodyPr>
            <a:lstStyle/>
            <a:p>
              <a:pPr marL="285750" lvl="1" indent="-285750" algn="l" defTabSz="1377950">
                <a:lnSpc>
                  <a:spcPct val="90000"/>
                </a:lnSpc>
                <a:spcBef>
                  <a:spcPct val="0"/>
                </a:spcBef>
                <a:spcAft>
                  <a:spcPct val="15000"/>
                </a:spcAft>
                <a:buChar char="••"/>
              </a:pPr>
              <a:r>
                <a:rPr lang="vi-VN" sz="3100" kern="1200" dirty="0" smtClean="0">
                  <a:latin typeface="Times New Roman" pitchFamily="18" charset="0"/>
                  <a:cs typeface="Times New Roman" pitchFamily="18" charset="0"/>
                </a:rPr>
                <a:t>Nội dung các biện pháp</a:t>
              </a:r>
              <a:endParaRPr lang="en-US" sz="3100" kern="1200" dirty="0">
                <a:latin typeface="Times New Roman" pitchFamily="18" charset="0"/>
                <a:cs typeface="Times New Roman" pitchFamily="18" charset="0"/>
              </a:endParaRPr>
            </a:p>
          </p:txBody>
        </p:sp>
      </p:grpSp>
      <p:grpSp>
        <p:nvGrpSpPr>
          <p:cNvPr id="16" name="Group 15"/>
          <p:cNvGrpSpPr/>
          <p:nvPr/>
        </p:nvGrpSpPr>
        <p:grpSpPr>
          <a:xfrm>
            <a:off x="3452000" y="3143248"/>
            <a:ext cx="1312047" cy="1428762"/>
            <a:chOff x="-55713" y="2365556"/>
            <a:chExt cx="984163" cy="1428762"/>
          </a:xfrm>
        </p:grpSpPr>
        <p:sp>
          <p:nvSpPr>
            <p:cNvPr id="20" name="Chevron 19"/>
            <p:cNvSpPr/>
            <p:nvPr/>
          </p:nvSpPr>
          <p:spPr>
            <a:xfrm rot="5400000">
              <a:off x="-305869" y="2615712"/>
              <a:ext cx="1428762" cy="928449"/>
            </a:xfrm>
            <a:prstGeom prst="chevron">
              <a:avLst/>
            </a:prstGeom>
          </p:spPr>
          <p:style>
            <a:lnRef idx="1">
              <a:schemeClr val="accent1"/>
            </a:lnRef>
            <a:fillRef idx="2">
              <a:schemeClr val="accent1"/>
            </a:fillRef>
            <a:effectRef idx="1">
              <a:schemeClr val="accent1"/>
            </a:effectRef>
            <a:fontRef idx="minor">
              <a:schemeClr val="dk1"/>
            </a:fontRef>
          </p:style>
        </p:sp>
        <p:sp>
          <p:nvSpPr>
            <p:cNvPr id="21" name="Chevron 4"/>
            <p:cNvSpPr/>
            <p:nvPr/>
          </p:nvSpPr>
          <p:spPr>
            <a:xfrm>
              <a:off x="1" y="2829781"/>
              <a:ext cx="928449" cy="393032"/>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endParaRPr lang="en-US" sz="2600" dirty="0" smtClean="0"/>
            </a:p>
            <a:p>
              <a:pPr lvl="0" algn="ctr" defTabSz="1155700">
                <a:lnSpc>
                  <a:spcPct val="90000"/>
                </a:lnSpc>
                <a:spcBef>
                  <a:spcPct val="0"/>
                </a:spcBef>
                <a:spcAft>
                  <a:spcPct val="35000"/>
                </a:spcAft>
              </a:pPr>
              <a:r>
                <a:rPr lang="vi-VN" sz="2600" kern="1200" dirty="0" smtClean="0"/>
                <a:t>3</a:t>
              </a:r>
              <a:endParaRPr lang="en-US" sz="2600" kern="1200" dirty="0"/>
            </a:p>
          </p:txBody>
        </p:sp>
      </p:grpSp>
      <p:grpSp>
        <p:nvGrpSpPr>
          <p:cNvPr id="17" name="Group 16"/>
          <p:cNvGrpSpPr/>
          <p:nvPr/>
        </p:nvGrpSpPr>
        <p:grpSpPr>
          <a:xfrm>
            <a:off x="4655050" y="3136057"/>
            <a:ext cx="6685996" cy="862131"/>
            <a:chOff x="928449" y="2365554"/>
            <a:chExt cx="5015150" cy="862131"/>
          </a:xfrm>
        </p:grpSpPr>
        <p:sp>
          <p:nvSpPr>
            <p:cNvPr id="18" name="Round Same Side Corner Rectangle 17"/>
            <p:cNvSpPr/>
            <p:nvPr/>
          </p:nvSpPr>
          <p:spPr>
            <a:xfrm rot="5400000">
              <a:off x="3004958" y="289045"/>
              <a:ext cx="862131" cy="5015150"/>
            </a:xfrm>
            <a:prstGeom prst="round2SameRect">
              <a:avLst/>
            </a:prstGeom>
          </p:spPr>
          <p:style>
            <a:lnRef idx="1">
              <a:schemeClr val="accent4"/>
            </a:lnRef>
            <a:fillRef idx="2">
              <a:schemeClr val="accent4"/>
            </a:fillRef>
            <a:effectRef idx="1">
              <a:schemeClr val="accent4"/>
            </a:effectRef>
            <a:fontRef idx="minor">
              <a:schemeClr val="dk1">
                <a:hueOff val="0"/>
                <a:satOff val="0"/>
                <a:lumOff val="0"/>
                <a:alphaOff val="0"/>
              </a:schemeClr>
            </a:fontRef>
          </p:style>
        </p:sp>
        <p:sp>
          <p:nvSpPr>
            <p:cNvPr id="19" name="Round Same Side Corner Rectangle 6"/>
            <p:cNvSpPr/>
            <p:nvPr/>
          </p:nvSpPr>
          <p:spPr>
            <a:xfrm>
              <a:off x="928449" y="2407640"/>
              <a:ext cx="4973064" cy="77795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0472" tIns="19685" rIns="19685" bIns="19685" numCol="1" spcCol="1270" anchor="ctr" anchorCtr="0">
              <a:noAutofit/>
            </a:bodyPr>
            <a:lstStyle/>
            <a:p>
              <a:pPr marL="285750" lvl="1" indent="-285750" algn="l" defTabSz="1377950">
                <a:lnSpc>
                  <a:spcPct val="90000"/>
                </a:lnSpc>
                <a:spcBef>
                  <a:spcPct val="0"/>
                </a:spcBef>
                <a:spcAft>
                  <a:spcPct val="15000"/>
                </a:spcAft>
                <a:buChar char="••"/>
              </a:pPr>
              <a:r>
                <a:rPr lang="vi-VN" sz="3100" kern="1200" dirty="0" smtClean="0">
                  <a:latin typeface="Times New Roman" pitchFamily="18" charset="0"/>
                  <a:cs typeface="Times New Roman" pitchFamily="18" charset="0"/>
                </a:rPr>
                <a:t>Kết quả thực hiện biện pháp</a:t>
              </a:r>
              <a:endParaRPr lang="en-US" sz="3100" kern="1200" dirty="0">
                <a:latin typeface="Times New Roman" pitchFamily="18" charset="0"/>
                <a:cs typeface="Times New Roman" pitchFamily="18" charset="0"/>
              </a:endParaRPr>
            </a:p>
          </p:txBody>
        </p:sp>
      </p:grpSp>
      <p:grpSp>
        <p:nvGrpSpPr>
          <p:cNvPr id="22" name="Group 21"/>
          <p:cNvGrpSpPr/>
          <p:nvPr/>
        </p:nvGrpSpPr>
        <p:grpSpPr>
          <a:xfrm>
            <a:off x="3417278" y="4305549"/>
            <a:ext cx="1237772" cy="1480908"/>
            <a:chOff x="0" y="3546221"/>
            <a:chExt cx="928450" cy="1393583"/>
          </a:xfrm>
        </p:grpSpPr>
        <p:sp>
          <p:nvSpPr>
            <p:cNvPr id="26" name="Chevron 25"/>
            <p:cNvSpPr/>
            <p:nvPr/>
          </p:nvSpPr>
          <p:spPr>
            <a:xfrm rot="5400000">
              <a:off x="-232567" y="3778788"/>
              <a:ext cx="1393583" cy="928449"/>
            </a:xfrm>
            <a:prstGeom prst="chevron">
              <a:avLst/>
            </a:prstGeom>
          </p:spPr>
          <p:style>
            <a:lnRef idx="1">
              <a:schemeClr val="accent1"/>
            </a:lnRef>
            <a:fillRef idx="2">
              <a:schemeClr val="accent1"/>
            </a:fillRef>
            <a:effectRef idx="1">
              <a:schemeClr val="accent1"/>
            </a:effectRef>
            <a:fontRef idx="minor">
              <a:schemeClr val="dk1"/>
            </a:fontRef>
          </p:style>
        </p:sp>
        <p:sp>
          <p:nvSpPr>
            <p:cNvPr id="27" name="Chevron 4"/>
            <p:cNvSpPr/>
            <p:nvPr/>
          </p:nvSpPr>
          <p:spPr>
            <a:xfrm>
              <a:off x="1" y="4010446"/>
              <a:ext cx="928449" cy="397907"/>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endParaRPr lang="en-US" sz="2600" kern="1200" dirty="0" smtClean="0"/>
            </a:p>
            <a:p>
              <a:pPr lvl="0" algn="ctr" defTabSz="1155700">
                <a:lnSpc>
                  <a:spcPct val="90000"/>
                </a:lnSpc>
                <a:spcBef>
                  <a:spcPct val="0"/>
                </a:spcBef>
                <a:spcAft>
                  <a:spcPct val="35000"/>
                </a:spcAft>
              </a:pPr>
              <a:r>
                <a:rPr lang="vi-VN" sz="2600" kern="1200" dirty="0" smtClean="0"/>
                <a:t>4</a:t>
              </a:r>
              <a:endParaRPr lang="en-US" sz="2600" kern="1200" dirty="0"/>
            </a:p>
          </p:txBody>
        </p:sp>
      </p:grpSp>
      <p:grpSp>
        <p:nvGrpSpPr>
          <p:cNvPr id="23" name="Group 22"/>
          <p:cNvGrpSpPr/>
          <p:nvPr/>
        </p:nvGrpSpPr>
        <p:grpSpPr>
          <a:xfrm>
            <a:off x="4655049" y="4305549"/>
            <a:ext cx="6685996" cy="862131"/>
            <a:chOff x="928449" y="3546220"/>
            <a:chExt cx="5015150" cy="862131"/>
          </a:xfrm>
        </p:grpSpPr>
        <p:sp>
          <p:nvSpPr>
            <p:cNvPr id="24" name="Round Same Side Corner Rectangle 23"/>
            <p:cNvSpPr/>
            <p:nvPr/>
          </p:nvSpPr>
          <p:spPr>
            <a:xfrm rot="5400000">
              <a:off x="3004958" y="1469711"/>
              <a:ext cx="862131" cy="5015150"/>
            </a:xfrm>
            <a:prstGeom prst="round2SameRect">
              <a:avLst/>
            </a:prstGeom>
          </p:spPr>
          <p:style>
            <a:lnRef idx="1">
              <a:schemeClr val="accent6"/>
            </a:lnRef>
            <a:fillRef idx="2">
              <a:schemeClr val="accent6"/>
            </a:fillRef>
            <a:effectRef idx="1">
              <a:schemeClr val="accent6"/>
            </a:effectRef>
            <a:fontRef idx="minor">
              <a:schemeClr val="dk1">
                <a:hueOff val="0"/>
                <a:satOff val="0"/>
                <a:lumOff val="0"/>
                <a:alphaOff val="0"/>
              </a:schemeClr>
            </a:fontRef>
          </p:style>
        </p:sp>
        <p:sp>
          <p:nvSpPr>
            <p:cNvPr id="25" name="Round Same Side Corner Rectangle 6"/>
            <p:cNvSpPr/>
            <p:nvPr/>
          </p:nvSpPr>
          <p:spPr>
            <a:xfrm>
              <a:off x="928449" y="3588306"/>
              <a:ext cx="4973064" cy="77795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0472" tIns="19685" rIns="19685" bIns="19685" numCol="1" spcCol="1270" anchor="ctr" anchorCtr="0">
              <a:noAutofit/>
            </a:bodyPr>
            <a:lstStyle/>
            <a:p>
              <a:pPr marL="285750" lvl="1" indent="-285750" algn="l" defTabSz="1377950">
                <a:lnSpc>
                  <a:spcPct val="90000"/>
                </a:lnSpc>
                <a:spcBef>
                  <a:spcPct val="0"/>
                </a:spcBef>
                <a:spcAft>
                  <a:spcPct val="15000"/>
                </a:spcAft>
                <a:buChar char="••"/>
              </a:pPr>
              <a:r>
                <a:rPr lang="vi-VN" sz="3100" kern="1200" dirty="0" smtClean="0">
                  <a:latin typeface="Times New Roman" pitchFamily="18" charset="0"/>
                  <a:cs typeface="Times New Roman" pitchFamily="18" charset="0"/>
                </a:rPr>
                <a:t>Kết luận nội dung trình bày</a:t>
              </a:r>
              <a:endParaRPr lang="en-US" sz="3100" kern="1200" dirty="0">
                <a:latin typeface="Times New Roman" pitchFamily="18" charset="0"/>
                <a:cs typeface="Times New Roman" pitchFamily="18" charset="0"/>
              </a:endParaRPr>
            </a:p>
          </p:txBody>
        </p:sp>
      </p:grpSp>
      <p:sp>
        <p:nvSpPr>
          <p:cNvPr id="34" name="Title 1"/>
          <p:cNvSpPr txBox="1">
            <a:spLocks/>
          </p:cNvSpPr>
          <p:nvPr/>
        </p:nvSpPr>
        <p:spPr>
          <a:xfrm>
            <a:off x="304760" y="762000"/>
            <a:ext cx="2438083" cy="5257800"/>
          </a:xfrm>
          <a:prstGeom prst="rect">
            <a:avLst/>
          </a:prstGeom>
        </p:spPr>
        <p:style>
          <a:lnRef idx="1">
            <a:schemeClr val="accent2"/>
          </a:lnRef>
          <a:fillRef idx="3">
            <a:schemeClr val="accent2"/>
          </a:fillRef>
          <a:effectRef idx="2">
            <a:schemeClr val="accent2"/>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vi-VN" sz="2800" dirty="0" smtClean="0">
                <a:solidFill>
                  <a:schemeClr val="bg1"/>
                </a:solidFill>
                <a:latin typeface="Times New Roman" pitchFamily="18" charset="0"/>
                <a:cs typeface="Times New Roman" pitchFamily="18" charset="0"/>
              </a:rPr>
              <a:t>Biện pháp </a:t>
            </a:r>
            <a:br>
              <a:rPr lang="vi-VN" sz="2800" dirty="0" smtClean="0">
                <a:solidFill>
                  <a:schemeClr val="bg1"/>
                </a:solidFill>
                <a:latin typeface="Times New Roman" pitchFamily="18" charset="0"/>
                <a:cs typeface="Times New Roman" pitchFamily="18" charset="0"/>
              </a:rPr>
            </a:br>
            <a:r>
              <a:rPr lang="vi-VN" sz="2800" dirty="0" smtClean="0">
                <a:solidFill>
                  <a:schemeClr val="bg1"/>
                </a:solidFill>
                <a:latin typeface="Times New Roman" pitchFamily="18" charset="0"/>
                <a:cs typeface="Times New Roman" pitchFamily="18" charset="0"/>
              </a:rPr>
              <a:t>Phối hợp các phương pháp trong dạy học số học môn Toán lớp 2</a:t>
            </a:r>
            <a:endParaRPr lang="en-US" sz="2800" dirty="0">
              <a:solidFill>
                <a:schemeClr val="bg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923914097"/>
      </p:ext>
    </p:extLst>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2704301253"/>
              </p:ext>
            </p:extLst>
          </p:nvPr>
        </p:nvGraphicFramePr>
        <p:xfrm>
          <a:off x="237290" y="428604"/>
          <a:ext cx="10971372" cy="64293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3111165316"/>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5" name="TextBox 4"/>
          <p:cNvSpPr txBox="1"/>
          <p:nvPr/>
        </p:nvSpPr>
        <p:spPr>
          <a:xfrm>
            <a:off x="451604" y="500042"/>
            <a:ext cx="11501518" cy="5324535"/>
          </a:xfrm>
          <a:prstGeom prst="rect">
            <a:avLst/>
          </a:prstGeom>
          <a:noFill/>
        </p:spPr>
        <p:txBody>
          <a:bodyPr wrap="square" rtlCol="0">
            <a:spAutoFit/>
          </a:bodyPr>
          <a:lstStyle/>
          <a:p>
            <a:r>
              <a:rPr lang="en-US" sz="4800" b="1" dirty="0" smtClean="0">
                <a:solidFill>
                  <a:srgbClr val="FF0000"/>
                </a:solidFill>
                <a:latin typeface="Times New Roman" pitchFamily="18" charset="0"/>
                <a:cs typeface="Times New Roman" pitchFamily="18" charset="0"/>
              </a:rPr>
              <a:t>II. NỘI DUNG BIỆN PHÁP</a:t>
            </a:r>
          </a:p>
          <a:p>
            <a:r>
              <a:rPr lang="en-US" sz="40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Trong dạy học không có phương pháp nào là tối ưu hay vạn năng, việc kết hợp linh hoạt gữa các phương pháp dạy học cùng với lòng nhiệt tình và tinh thần trách nhiệm của giáo viên sẽ mang lại hiệu quả cao trong giảng dạy, là chiếc cầu nối giúp các em đến với tri thức.</a:t>
            </a:r>
          </a:p>
          <a:p>
            <a:r>
              <a:rPr lang="en-US" sz="2800" dirty="0" smtClean="0">
                <a:latin typeface="Times New Roman" pitchFamily="18" charset="0"/>
                <a:cs typeface="Times New Roman" pitchFamily="18" charset="0"/>
              </a:rPr>
              <a:t>	 Khi xác định được phương pháp dạy học giáo viên phải biết tổ chức hoạt động nhận thức và thực hành của người học thông qua đó giúp các em lĩnh hội vững chắc các thành phần của nội dung giáo dục nhằm đạt được mục tiêu bài học.Như vậy việc vận dụng và phát huy có hiệu quả các phương pháp giáo dục sẽ góp phần vô cùng quan trọng để phát triển tư duy cho các em một cách tổng hợp.</a:t>
            </a:r>
            <a:endParaRPr lang="en-GB" sz="2800" dirty="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3228370808"/>
              </p:ext>
            </p:extLst>
          </p:nvPr>
        </p:nvGraphicFramePr>
        <p:xfrm>
          <a:off x="2641256" y="304800"/>
          <a:ext cx="8939636"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txBox="1">
            <a:spLocks/>
          </p:cNvSpPr>
          <p:nvPr/>
        </p:nvSpPr>
        <p:spPr>
          <a:xfrm>
            <a:off x="304760" y="762000"/>
            <a:ext cx="1726975" cy="5257800"/>
          </a:xfrm>
          <a:prstGeom prst="rect">
            <a:avLst/>
          </a:prstGeom>
          <a:solidFill>
            <a:srgbClr val="FFC000"/>
          </a:solidFill>
        </p:spPr>
        <p:style>
          <a:lnRef idx="3">
            <a:schemeClr val="lt1"/>
          </a:lnRef>
          <a:fillRef idx="1">
            <a:schemeClr val="accent1"/>
          </a:fillRef>
          <a:effectRef idx="1">
            <a:schemeClr val="accent1"/>
          </a:effectRef>
          <a:fontRef idx="minor">
            <a:schemeClr val="lt1"/>
          </a:fontRef>
        </p:style>
        <p:txBody>
          <a:bodyPr vert="vert270"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vi-VN" dirty="0" smtClean="0">
                <a:latin typeface="Times New Roman" pitchFamily="18" charset="0"/>
                <a:cs typeface="Times New Roman" pitchFamily="18" charset="0"/>
              </a:rPr>
              <a:t>Nội dung biện pháp</a:t>
            </a:r>
            <a:endParaRPr lang="en-US" dirty="0">
              <a:latin typeface="Times New Roman" pitchFamily="18" charset="0"/>
              <a:cs typeface="Times New Roman" pitchFamily="18" charset="0"/>
            </a:endParaRPr>
          </a:p>
        </p:txBody>
      </p:sp>
      <p:sp>
        <p:nvSpPr>
          <p:cNvPr id="6" name="TextBox 5"/>
          <p:cNvSpPr txBox="1"/>
          <p:nvPr/>
        </p:nvSpPr>
        <p:spPr>
          <a:xfrm>
            <a:off x="2951934" y="857232"/>
            <a:ext cx="584022" cy="646331"/>
          </a:xfrm>
          <a:prstGeom prst="rect">
            <a:avLst/>
          </a:prstGeom>
          <a:noFill/>
        </p:spPr>
        <p:txBody>
          <a:bodyPr wrap="square" rtlCol="0">
            <a:spAutoFit/>
          </a:bodyPr>
          <a:lstStyle/>
          <a:p>
            <a:r>
              <a:rPr lang="vi-VN" sz="3600" dirty="0" smtClean="0"/>
              <a:t>1</a:t>
            </a:r>
            <a:endParaRPr lang="en-US" sz="3600" dirty="0"/>
          </a:p>
        </p:txBody>
      </p:sp>
      <p:sp>
        <p:nvSpPr>
          <p:cNvPr id="7" name="TextBox 6"/>
          <p:cNvSpPr txBox="1"/>
          <p:nvPr/>
        </p:nvSpPr>
        <p:spPr>
          <a:xfrm>
            <a:off x="3023372" y="5429264"/>
            <a:ext cx="441146" cy="646331"/>
          </a:xfrm>
          <a:prstGeom prst="rect">
            <a:avLst/>
          </a:prstGeom>
          <a:noFill/>
        </p:spPr>
        <p:txBody>
          <a:bodyPr wrap="none" rtlCol="0">
            <a:spAutoFit/>
          </a:bodyPr>
          <a:lstStyle/>
          <a:p>
            <a:r>
              <a:rPr lang="vi-VN" sz="3600" dirty="0"/>
              <a:t>5</a:t>
            </a:r>
            <a:endParaRPr lang="en-US" sz="3600" dirty="0"/>
          </a:p>
        </p:txBody>
      </p:sp>
      <p:sp>
        <p:nvSpPr>
          <p:cNvPr id="8" name="TextBox 7"/>
          <p:cNvSpPr txBox="1"/>
          <p:nvPr/>
        </p:nvSpPr>
        <p:spPr>
          <a:xfrm>
            <a:off x="3594876" y="4214818"/>
            <a:ext cx="441146" cy="646331"/>
          </a:xfrm>
          <a:prstGeom prst="rect">
            <a:avLst/>
          </a:prstGeom>
          <a:noFill/>
        </p:spPr>
        <p:txBody>
          <a:bodyPr wrap="none" rtlCol="0">
            <a:spAutoFit/>
          </a:bodyPr>
          <a:lstStyle/>
          <a:p>
            <a:r>
              <a:rPr lang="vi-VN" sz="3600" dirty="0"/>
              <a:t>4</a:t>
            </a:r>
            <a:endParaRPr lang="en-US" sz="3600" dirty="0"/>
          </a:p>
        </p:txBody>
      </p:sp>
      <p:sp>
        <p:nvSpPr>
          <p:cNvPr id="9" name="TextBox 8"/>
          <p:cNvSpPr txBox="1"/>
          <p:nvPr/>
        </p:nvSpPr>
        <p:spPr>
          <a:xfrm>
            <a:off x="3737752" y="3143248"/>
            <a:ext cx="441146" cy="646331"/>
          </a:xfrm>
          <a:prstGeom prst="rect">
            <a:avLst/>
          </a:prstGeom>
          <a:noFill/>
        </p:spPr>
        <p:txBody>
          <a:bodyPr wrap="none" rtlCol="0">
            <a:spAutoFit/>
          </a:bodyPr>
          <a:lstStyle/>
          <a:p>
            <a:r>
              <a:rPr lang="vi-VN" sz="3600" dirty="0"/>
              <a:t>3</a:t>
            </a:r>
            <a:endParaRPr lang="en-US" sz="3600" dirty="0"/>
          </a:p>
        </p:txBody>
      </p:sp>
      <p:sp>
        <p:nvSpPr>
          <p:cNvPr id="10" name="TextBox 9"/>
          <p:cNvSpPr txBox="1"/>
          <p:nvPr/>
        </p:nvSpPr>
        <p:spPr>
          <a:xfrm>
            <a:off x="3523438" y="2000240"/>
            <a:ext cx="734453" cy="646331"/>
          </a:xfrm>
          <a:prstGeom prst="rect">
            <a:avLst/>
          </a:prstGeom>
          <a:noFill/>
        </p:spPr>
        <p:txBody>
          <a:bodyPr wrap="square" rtlCol="0">
            <a:spAutoFit/>
          </a:bodyPr>
          <a:lstStyle/>
          <a:p>
            <a:r>
              <a:rPr lang="en-US" sz="3600" dirty="0" smtClean="0"/>
              <a:t> </a:t>
            </a:r>
            <a:r>
              <a:rPr lang="vi-VN" sz="3600" dirty="0" smtClean="0"/>
              <a:t>2</a:t>
            </a:r>
            <a:endParaRPr lang="en-US" sz="3600" dirty="0"/>
          </a:p>
        </p:txBody>
      </p:sp>
    </p:spTree>
    <p:extLst>
      <p:ext uri="{BB962C8B-B14F-4D97-AF65-F5344CB8AC3E}">
        <p14:creationId xmlns="" xmlns:p14="http://schemas.microsoft.com/office/powerpoint/2010/main" val="3332692120"/>
      </p:ext>
    </p:extLst>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50794" y="1142984"/>
            <a:ext cx="11353531" cy="1785950"/>
          </a:xfrm>
          <a:prstGeom prst="roundRect">
            <a:avLst/>
          </a:prstGeom>
          <a:solidFill>
            <a:schemeClr val="accent6"/>
          </a:solidFill>
        </p:spPr>
        <p:style>
          <a:lnRef idx="1">
            <a:schemeClr val="dk1"/>
          </a:lnRef>
          <a:fillRef idx="2">
            <a:schemeClr val="dk1"/>
          </a:fillRef>
          <a:effectRef idx="1">
            <a:schemeClr val="dk1"/>
          </a:effectRef>
          <a:fontRef idx="minor">
            <a:schemeClr val="dk1"/>
          </a:fontRef>
        </p:style>
        <p:txBody>
          <a:bodyPr rtlCol="0" anchor="ctr"/>
          <a:lstStyle/>
          <a:p>
            <a:r>
              <a:rPr lang="vi-VN" sz="2800" dirty="0" smtClean="0">
                <a:latin typeface="+mj-lt"/>
                <a:cs typeface="Arial" pitchFamily="34" charset="0"/>
              </a:rPr>
              <a:t>Đòi hỏi giáo viên tổ chức hướng dẫn học sinh hoạt động trực tiếp trên các sự vật cụ thể, dựa vào đó giáo viên hướng dẫn học sinh quan sát, nhận xét, so sánh</a:t>
            </a:r>
            <a:r>
              <a:rPr lang="en-US" sz="2800" dirty="0" smtClean="0">
                <a:latin typeface="+mj-lt"/>
                <a:cs typeface="Arial" pitchFamily="34" charset="0"/>
              </a:rPr>
              <a:t>, </a:t>
            </a:r>
            <a:r>
              <a:rPr lang="en-US" sz="2800" dirty="0" smtClean="0">
                <a:latin typeface="Times New Roman" pitchFamily="18" charset="0"/>
                <a:cs typeface="Times New Roman" pitchFamily="18" charset="0"/>
              </a:rPr>
              <a:t>đưa ra những  nhận định, những hình ảnh đặc trưng nhằm minh họa, thể hiện các kiến thức trừu tượng của  toán học.</a:t>
            </a:r>
            <a:endParaRPr lang="en-US" sz="2800" dirty="0">
              <a:latin typeface="Times New Roman" pitchFamily="18" charset="0"/>
              <a:cs typeface="Times New Roman" pitchFamily="18" charset="0"/>
            </a:endParaRPr>
          </a:p>
        </p:txBody>
      </p:sp>
      <p:pic>
        <p:nvPicPr>
          <p:cNvPr id="1026" name="Picture 2" descr="Không có mô tả."/>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476152" y="3000372"/>
            <a:ext cx="8000015" cy="3857628"/>
          </a:xfrm>
          <a:prstGeom prst="rect">
            <a:avLst/>
          </a:prstGeom>
          <a:noFill/>
          <a:extLst>
            <a:ext uri="{909E8E84-426E-40DD-AFC4-6F175D3DCCD1}">
              <a14:hiddenFill xmlns="" xmlns:a14="http://schemas.microsoft.com/office/drawing/2010/main">
                <a:solidFill>
                  <a:srgbClr val="FFFFFF"/>
                </a:solidFill>
              </a14:hiddenFill>
            </a:ext>
          </a:extLst>
        </p:spPr>
      </p:pic>
      <p:sp>
        <p:nvSpPr>
          <p:cNvPr id="8" name="Oval 7"/>
          <p:cNvSpPr/>
          <p:nvPr/>
        </p:nvSpPr>
        <p:spPr>
          <a:xfrm>
            <a:off x="523042" y="3071810"/>
            <a:ext cx="1320628" cy="4953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000" u="sng" dirty="0" smtClean="0">
                <a:latin typeface="+mj-lt"/>
              </a:rPr>
              <a:t>V</a:t>
            </a:r>
            <a:r>
              <a:rPr lang="en-US" sz="2000" u="sng" dirty="0" smtClean="0">
                <a:latin typeface="+mj-lt"/>
              </a:rPr>
              <a:t>í dụ</a:t>
            </a:r>
            <a:r>
              <a:rPr lang="vi-VN" sz="2000" dirty="0" smtClean="0">
                <a:latin typeface="+mj-lt"/>
              </a:rPr>
              <a:t>:</a:t>
            </a:r>
            <a:endParaRPr lang="en-US" sz="2000" dirty="0">
              <a:latin typeface="+mj-lt"/>
            </a:endParaRPr>
          </a:p>
        </p:txBody>
      </p:sp>
      <p:sp>
        <p:nvSpPr>
          <p:cNvPr id="11" name="Right Arrow 10"/>
          <p:cNvSpPr/>
          <p:nvPr/>
        </p:nvSpPr>
        <p:spPr>
          <a:xfrm>
            <a:off x="821928" y="0"/>
            <a:ext cx="9955504" cy="1142984"/>
          </a:xfrm>
          <a:prstGeom prst="rightArrow">
            <a:avLst/>
          </a:prstGeom>
          <a:solidFill>
            <a:srgbClr val="FFC000"/>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smtClean="0">
                <a:latin typeface="Times New Roman" pitchFamily="18" charset="0"/>
                <a:cs typeface="Times New Roman" pitchFamily="18" charset="0"/>
              </a:rPr>
              <a:t>Phương pháp 1: Phương pháp trực quan</a:t>
            </a:r>
            <a:endParaRPr lang="en-US"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2267966474"/>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heel(1)">
                                      <p:cBhvr>
                                        <p:cTn id="10" dur="2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circle(in)">
                                      <p:cBhvr>
                                        <p:cTn id="15" dur="2000"/>
                                        <p:tgtEl>
                                          <p:spTgt spid="8"/>
                                        </p:tgtEl>
                                      </p:cBhvr>
                                    </p:animEffect>
                                  </p:childTnLst>
                                </p:cTn>
                              </p:par>
                              <p:par>
                                <p:cTn id="16" presetID="6" presetClass="entr" presetSubtype="16" fill="hold" nodeType="withEffect">
                                  <p:stCondLst>
                                    <p:cond delay="0"/>
                                  </p:stCondLst>
                                  <p:childTnLst>
                                    <p:set>
                                      <p:cBhvr>
                                        <p:cTn id="17" dur="1" fill="hold">
                                          <p:stCondLst>
                                            <p:cond delay="0"/>
                                          </p:stCondLst>
                                        </p:cTn>
                                        <p:tgtEl>
                                          <p:spTgt spid="1026"/>
                                        </p:tgtEl>
                                        <p:attrNameLst>
                                          <p:attrName>style.visibility</p:attrName>
                                        </p:attrNameLst>
                                      </p:cBhvr>
                                      <p:to>
                                        <p:strVal val="visible"/>
                                      </p:to>
                                    </p:set>
                                    <p:animEffect transition="in" filter="circle(in)">
                                      <p:cBhvr>
                                        <p:cTn id="18"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p:cNvSpPr/>
          <p:nvPr/>
        </p:nvSpPr>
        <p:spPr>
          <a:xfrm>
            <a:off x="1117455" y="0"/>
            <a:ext cx="9955504" cy="1142984"/>
          </a:xfrm>
          <a:prstGeom prst="rightArrow">
            <a:avLst/>
          </a:prstGeom>
          <a:solidFill>
            <a:srgbClr val="FFC000"/>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vi-VN" sz="3200" dirty="0" smtClean="0">
                <a:latin typeface="+mj-lt"/>
              </a:rPr>
              <a:t>Phương pháp 2: Phương pháp gợi mở vấn đáp</a:t>
            </a:r>
            <a:endParaRPr lang="en-US" sz="3200" dirty="0">
              <a:latin typeface="+mj-lt"/>
            </a:endParaRPr>
          </a:p>
        </p:txBody>
      </p:sp>
      <p:sp>
        <p:nvSpPr>
          <p:cNvPr id="6" name="Rounded Rectangle 5"/>
          <p:cNvSpPr/>
          <p:nvPr/>
        </p:nvSpPr>
        <p:spPr>
          <a:xfrm>
            <a:off x="1163630" y="1071546"/>
            <a:ext cx="9650744" cy="1571636"/>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smtClean="0">
                <a:latin typeface="+mj-lt"/>
              </a:rPr>
              <a:t>Khi sử dụng phương pháp dạy học này.</a:t>
            </a:r>
            <a:r>
              <a:rPr lang="en-US" sz="2400" dirty="0" smtClean="0">
                <a:latin typeface="+mj-lt"/>
              </a:rPr>
              <a:t> </a:t>
            </a:r>
            <a:r>
              <a:rPr lang="en-US" sz="2400" dirty="0" smtClean="0">
                <a:latin typeface="Times New Roman" pitchFamily="18" charset="0"/>
                <a:cs typeface="Times New Roman" pitchFamily="18" charset="0"/>
              </a:rPr>
              <a:t>Đối với việc hướng dẫn học sinh làm toán bản thân giáo viên không trực tiếp đưa ra kiến thức ở dạng hoàn chỉnh mà gợi mở các em tư duy, tự tìm ra những kiến thức mới, suy luận để hiểu được nội dung bài học.</a:t>
            </a:r>
            <a:endParaRPr lang="en-US" sz="2400" dirty="0">
              <a:latin typeface="Times New Roman" pitchFamily="18" charset="0"/>
              <a:cs typeface="Times New Roman" pitchFamily="18" charset="0"/>
            </a:endParaRPr>
          </a:p>
        </p:txBody>
      </p:sp>
      <p:pic>
        <p:nvPicPr>
          <p:cNvPr id="2050" name="Picture 2" descr="https://scontent.xx.fbcdn.net/v/t1.15752-0/p280x280/127918346_776518419569759_823096895797212483_n.jpg?_nc_cat=110&amp;ccb=2&amp;_nc_sid=ae9488&amp;_nc_ohc=2-kYDdAEG1YAX8kQH38&amp;_nc_ad=z-m&amp;_nc_cid=0&amp;_nc_ht=scontent.xx&amp;tp=6&amp;oh=3d9eb011ebf1203ab5485c669ebf7a95&amp;oe=5FE7B023"/>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571391" y="2714620"/>
            <a:ext cx="8190491" cy="4143380"/>
          </a:xfrm>
          <a:prstGeom prst="rect">
            <a:avLst/>
          </a:prstGeom>
          <a:noFill/>
          <a:extLst>
            <a:ext uri="{909E8E84-426E-40DD-AFC4-6F175D3DCCD1}">
              <a14:hiddenFill xmlns="" xmlns:a14="http://schemas.microsoft.com/office/drawing/2010/main">
                <a:solidFill>
                  <a:srgbClr val="FFFFFF"/>
                </a:solidFill>
              </a14:hiddenFill>
            </a:ext>
          </a:extLst>
        </p:spPr>
      </p:pic>
      <p:sp>
        <p:nvSpPr>
          <p:cNvPr id="9" name="Oval 8"/>
          <p:cNvSpPr/>
          <p:nvPr/>
        </p:nvSpPr>
        <p:spPr>
          <a:xfrm>
            <a:off x="476149" y="2786058"/>
            <a:ext cx="1422215"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000" u="sng" dirty="0" smtClean="0"/>
              <a:t>V</a:t>
            </a:r>
            <a:r>
              <a:rPr lang="en-US" sz="2000" u="sng" dirty="0" smtClean="0"/>
              <a:t>í dụ</a:t>
            </a:r>
            <a:r>
              <a:rPr lang="en-US" sz="2000" dirty="0" smtClean="0"/>
              <a:t>:</a:t>
            </a:r>
            <a:endParaRPr lang="en-US" sz="2000" dirty="0"/>
          </a:p>
        </p:txBody>
      </p:sp>
    </p:spTree>
    <p:extLst>
      <p:ext uri="{BB962C8B-B14F-4D97-AF65-F5344CB8AC3E}">
        <p14:creationId xmlns="" xmlns:p14="http://schemas.microsoft.com/office/powerpoint/2010/main" val="86369977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2050"/>
                                        </p:tgtEl>
                                        <p:attrNameLst>
                                          <p:attrName>style.visibility</p:attrName>
                                        </p:attrNameLst>
                                      </p:cBhvr>
                                      <p:to>
                                        <p:strVal val="visible"/>
                                      </p:to>
                                    </p:set>
                                    <p:animEffect transition="in" filter="fade">
                                      <p:cBhvr>
                                        <p:cTn id="20" dur="1000"/>
                                        <p:tgtEl>
                                          <p:spTgt spid="2050"/>
                                        </p:tgtEl>
                                      </p:cBhvr>
                                    </p:animEffect>
                                    <p:anim calcmode="lin" valueType="num">
                                      <p:cBhvr>
                                        <p:cTn id="21" dur="1000" fill="hold"/>
                                        <p:tgtEl>
                                          <p:spTgt spid="2050"/>
                                        </p:tgtEl>
                                        <p:attrNameLst>
                                          <p:attrName>ppt_x</p:attrName>
                                        </p:attrNameLst>
                                      </p:cBhvr>
                                      <p:tavLst>
                                        <p:tav tm="0">
                                          <p:val>
                                            <p:strVal val="#ppt_x"/>
                                          </p:val>
                                        </p:tav>
                                        <p:tav tm="100000">
                                          <p:val>
                                            <p:strVal val="#ppt_x"/>
                                          </p:val>
                                        </p:tav>
                                      </p:tavLst>
                                    </p:anim>
                                    <p:anim calcmode="lin" valueType="num">
                                      <p:cBhvr>
                                        <p:cTn id="22"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2857105" y="3571876"/>
            <a:ext cx="7523823" cy="4500594"/>
          </a:xfrm>
        </p:spPr>
      </p:pic>
      <p:sp>
        <p:nvSpPr>
          <p:cNvPr id="8" name="Rounded Rectangle 7"/>
          <p:cNvSpPr/>
          <p:nvPr/>
        </p:nvSpPr>
        <p:spPr>
          <a:xfrm>
            <a:off x="914281" y="857232"/>
            <a:ext cx="9650744" cy="500066"/>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smtClean="0">
                <a:solidFill>
                  <a:schemeClr val="tx1"/>
                </a:solidFill>
                <a:latin typeface="+mj-lt"/>
              </a:rPr>
              <a:t>Luyện tập</a:t>
            </a:r>
            <a:r>
              <a:rPr lang="en-US" sz="2400" dirty="0" smtClean="0">
                <a:solidFill>
                  <a:schemeClr val="tx1"/>
                </a:solidFill>
                <a:latin typeface="+mj-lt"/>
              </a:rPr>
              <a:t> </a:t>
            </a:r>
            <a:r>
              <a:rPr lang="en-US" sz="2400" dirty="0" smtClean="0">
                <a:solidFill>
                  <a:schemeClr val="tx1"/>
                </a:solidFill>
                <a:latin typeface="Times New Roman" pitchFamily="18" charset="0"/>
                <a:cs typeface="Times New Roman" pitchFamily="18" charset="0"/>
              </a:rPr>
              <a:t>có một ý nghĩa quan trọng đặc biệt với môn toán.</a:t>
            </a:r>
            <a:endParaRPr lang="en-US" sz="2400" dirty="0">
              <a:solidFill>
                <a:schemeClr val="tx1"/>
              </a:solidFill>
              <a:latin typeface="Times New Roman" pitchFamily="18" charset="0"/>
              <a:cs typeface="Times New Roman" pitchFamily="18" charset="0"/>
            </a:endParaRPr>
          </a:p>
        </p:txBody>
      </p:sp>
      <p:sp>
        <p:nvSpPr>
          <p:cNvPr id="9" name="Rounded Rectangle 8"/>
          <p:cNvSpPr/>
          <p:nvPr/>
        </p:nvSpPr>
        <p:spPr>
          <a:xfrm>
            <a:off x="914279" y="1500174"/>
            <a:ext cx="9650744" cy="571504"/>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smtClean="0">
                <a:solidFill>
                  <a:schemeClr val="tx1"/>
                </a:solidFill>
                <a:latin typeface="+mj-lt"/>
              </a:rPr>
              <a:t>Phương pháp luyện tập được sử dụng</a:t>
            </a:r>
            <a:r>
              <a:rPr lang="en-US" sz="2400" dirty="0" smtClean="0">
                <a:solidFill>
                  <a:schemeClr val="tx1"/>
                </a:solidFill>
                <a:latin typeface="+mj-lt"/>
              </a:rPr>
              <a:t> </a:t>
            </a:r>
            <a:r>
              <a:rPr lang="en-US" sz="2400" dirty="0" smtClean="0">
                <a:solidFill>
                  <a:schemeClr val="tx1"/>
                </a:solidFill>
                <a:latin typeface="Times New Roman" pitchFamily="18" charset="0"/>
                <a:cs typeface="Times New Roman" pitchFamily="18" charset="0"/>
              </a:rPr>
              <a:t>rộng rãi trong hoạt động dạy học của giáo viên.</a:t>
            </a:r>
            <a:endParaRPr lang="en-US" sz="2400" dirty="0">
              <a:solidFill>
                <a:schemeClr val="tx1"/>
              </a:solidFill>
              <a:latin typeface="Times New Roman" pitchFamily="18" charset="0"/>
              <a:cs typeface="Times New Roman" pitchFamily="18" charset="0"/>
            </a:endParaRPr>
          </a:p>
        </p:txBody>
      </p:sp>
      <p:sp>
        <p:nvSpPr>
          <p:cNvPr id="10" name="Rounded Rectangle 9"/>
          <p:cNvSpPr/>
          <p:nvPr/>
        </p:nvSpPr>
        <p:spPr>
          <a:xfrm>
            <a:off x="914279" y="2214554"/>
            <a:ext cx="9650744" cy="1071570"/>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smtClean="0">
                <a:solidFill>
                  <a:schemeClr val="tx1"/>
                </a:solidFill>
                <a:latin typeface="+mj-lt"/>
              </a:rPr>
              <a:t>Vận dụng</a:t>
            </a:r>
            <a:r>
              <a:rPr lang="en-US" sz="2400" dirty="0" smtClean="0">
                <a:solidFill>
                  <a:schemeClr val="tx1"/>
                </a:solidFill>
                <a:latin typeface="+mj-lt"/>
              </a:rPr>
              <a:t> </a:t>
            </a:r>
            <a:r>
              <a:rPr lang="en-US" sz="2400" dirty="0" smtClean="0">
                <a:solidFill>
                  <a:schemeClr val="tx1"/>
                </a:solidFill>
                <a:latin typeface="Times New Roman" pitchFamily="18" charset="0"/>
                <a:cs typeface="Times New Roman" pitchFamily="18" charset="0"/>
              </a:rPr>
              <a:t>làm các bài tập sau khi đã học xong lý thuyết, giải các bài tập có nội dung thực tế, giải các bài tập toán tổng hợp đòi hỏi phải vận dụng sáng tạo các tri thức, kĩ năng đã học , đã biết</a:t>
            </a:r>
            <a:r>
              <a:rPr lang="en-US" sz="2400" dirty="0" smtClean="0">
                <a:solidFill>
                  <a:schemeClr val="tx1"/>
                </a:solidFill>
                <a:latin typeface="+mj-lt"/>
              </a:rPr>
              <a:t>.</a:t>
            </a:r>
            <a:endParaRPr lang="en-US" sz="2400" dirty="0">
              <a:solidFill>
                <a:schemeClr val="tx1"/>
              </a:solidFill>
              <a:latin typeface="+mj-lt"/>
            </a:endParaRPr>
          </a:p>
        </p:txBody>
      </p:sp>
      <p:sp>
        <p:nvSpPr>
          <p:cNvPr id="13" name="Oval 12"/>
          <p:cNvSpPr/>
          <p:nvPr/>
        </p:nvSpPr>
        <p:spPr>
          <a:xfrm>
            <a:off x="737356" y="3643314"/>
            <a:ext cx="1371421"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000" u="sng" dirty="0" smtClean="0"/>
              <a:t>V</a:t>
            </a:r>
            <a:r>
              <a:rPr lang="en-US" sz="2000" u="sng" dirty="0" smtClean="0"/>
              <a:t>í dụ</a:t>
            </a:r>
            <a:r>
              <a:rPr lang="en-US" dirty="0" smtClean="0"/>
              <a:t>:</a:t>
            </a:r>
            <a:endParaRPr lang="en-US" dirty="0"/>
          </a:p>
        </p:txBody>
      </p:sp>
      <p:sp>
        <p:nvSpPr>
          <p:cNvPr id="14" name="Right Arrow 13"/>
          <p:cNvSpPr/>
          <p:nvPr/>
        </p:nvSpPr>
        <p:spPr>
          <a:xfrm>
            <a:off x="849633" y="0"/>
            <a:ext cx="9955504" cy="928670"/>
          </a:xfrm>
          <a:prstGeom prst="rightArrow">
            <a:avLst/>
          </a:prstGeom>
          <a:solidFill>
            <a:srgbClr val="FFC000"/>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vi-VN" sz="3200" dirty="0" smtClean="0">
                <a:latin typeface="+mj-lt"/>
              </a:rPr>
              <a:t>Phương pháp 3: Phương pháp luyện tập</a:t>
            </a:r>
            <a:endParaRPr lang="en-US" sz="3200" dirty="0">
              <a:latin typeface="+mj-lt"/>
            </a:endParaRPr>
          </a:p>
        </p:txBody>
      </p:sp>
    </p:spTree>
    <p:extLst>
      <p:ext uri="{BB962C8B-B14F-4D97-AF65-F5344CB8AC3E}">
        <p14:creationId xmlns="" xmlns:p14="http://schemas.microsoft.com/office/powerpoint/2010/main" val="4117147124"/>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ox(in)">
                                      <p:cBhvr>
                                        <p:cTn id="7" dur="500"/>
                                        <p:tgtEl>
                                          <p:spTgt spid="14"/>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ox(in)">
                                      <p:cBhvr>
                                        <p:cTn id="10" dur="500"/>
                                        <p:tgtEl>
                                          <p:spTgt spid="8"/>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ox(in)">
                                      <p:cBhvr>
                                        <p:cTn id="13" dur="500"/>
                                        <p:tgtEl>
                                          <p:spTgt spid="9"/>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ox(in)">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238058" y="3179618"/>
            <a:ext cx="6501554" cy="3678382"/>
          </a:xfrm>
        </p:spPr>
      </p:pic>
      <p:sp>
        <p:nvSpPr>
          <p:cNvPr id="4" name="Rounded Rectangle 3"/>
          <p:cNvSpPr/>
          <p:nvPr/>
        </p:nvSpPr>
        <p:spPr>
          <a:xfrm>
            <a:off x="857102" y="1285860"/>
            <a:ext cx="9650744" cy="1643074"/>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Times New Roman" pitchFamily="18" charset="0"/>
                <a:cs typeface="Times New Roman" pitchFamily="18" charset="0"/>
              </a:rPr>
              <a:t>Học sinh trong một lớp vừa có sự lựa chọn và sắp xếp vừa có  sự khác nhau về nhân cách, trong đó sự giống nhau là cơ bản. Nhưng bên cạnh đó do nhu cầu phát triển của xã hội , môi trường sống của gia đình dẫn đến các em cũng có sự khác nhau nhiều về nhận thức.</a:t>
            </a:r>
            <a:endParaRPr lang="en-US" sz="2400" dirty="0">
              <a:latin typeface="Times New Roman" pitchFamily="18" charset="0"/>
              <a:cs typeface="Times New Roman" pitchFamily="18" charset="0"/>
            </a:endParaRPr>
          </a:p>
        </p:txBody>
      </p:sp>
      <p:sp>
        <p:nvSpPr>
          <p:cNvPr id="9" name="Oval 8"/>
          <p:cNvSpPr/>
          <p:nvPr/>
        </p:nvSpPr>
        <p:spPr>
          <a:xfrm>
            <a:off x="1047579" y="3071810"/>
            <a:ext cx="1371421"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000" u="sng" dirty="0" smtClean="0"/>
              <a:t>V</a:t>
            </a:r>
            <a:r>
              <a:rPr lang="en-US" sz="2000" u="sng" dirty="0" smtClean="0"/>
              <a:t>í dụ:</a:t>
            </a:r>
            <a:endParaRPr lang="en-US" sz="2000" u="sng" dirty="0"/>
          </a:p>
        </p:txBody>
      </p:sp>
      <p:sp>
        <p:nvSpPr>
          <p:cNvPr id="10" name="Right Arrow 9"/>
          <p:cNvSpPr/>
          <p:nvPr/>
        </p:nvSpPr>
        <p:spPr>
          <a:xfrm>
            <a:off x="857102" y="0"/>
            <a:ext cx="9955504" cy="1357298"/>
          </a:xfrm>
          <a:prstGeom prst="rightArrow">
            <a:avLst/>
          </a:prstGeom>
          <a:solidFill>
            <a:srgbClr val="FFC000"/>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vi-VN" sz="3000" dirty="0" smtClean="0">
                <a:latin typeface="+mj-lt"/>
              </a:rPr>
              <a:t>Phương pháp 4: Phương pháp phân hóa đối tượng </a:t>
            </a:r>
            <a:r>
              <a:rPr lang="en-US" sz="3000" dirty="0" smtClean="0">
                <a:latin typeface="Times New Roman" pitchFamily="18" charset="0"/>
                <a:cs typeface="Times New Roman" pitchFamily="18" charset="0"/>
              </a:rPr>
              <a:t>học sinh.</a:t>
            </a:r>
            <a:endParaRPr lang="en-US" sz="3000" dirty="0">
              <a:latin typeface="Times New Roman" pitchFamily="18" charset="0"/>
              <a:cs typeface="Times New Roman" pitchFamily="18" charset="0"/>
            </a:endParaRPr>
          </a:p>
        </p:txBody>
      </p:sp>
    </p:spTree>
    <p:extLst>
      <p:ext uri="{BB962C8B-B14F-4D97-AF65-F5344CB8AC3E}">
        <p14:creationId xmlns="" xmlns:p14="http://schemas.microsoft.com/office/powerpoint/2010/main" val="2145785959"/>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
                                        <p:tgtEl>
                                          <p:spTgt spid="10"/>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ox(in)">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748</TotalTime>
  <Words>867</Words>
  <Application>Microsoft Office PowerPoint</Application>
  <PresentationFormat>Custom</PresentationFormat>
  <Paragraphs>75</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Biện pháp  Phối hợp các phương pháp trong dạy học số học môn Toán lớp 2</dc:title>
  <dc:creator>DELL</dc:creator>
  <cp:lastModifiedBy>ACER</cp:lastModifiedBy>
  <cp:revision>123</cp:revision>
  <dcterms:created xsi:type="dcterms:W3CDTF">2020-11-29T05:23:24Z</dcterms:created>
  <dcterms:modified xsi:type="dcterms:W3CDTF">2021-03-25T07:02:25Z</dcterms:modified>
</cp:coreProperties>
</file>