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347" r:id="rId2"/>
    <p:sldId id="349" r:id="rId3"/>
    <p:sldId id="288" r:id="rId4"/>
    <p:sldId id="331" r:id="rId5"/>
    <p:sldId id="334" r:id="rId6"/>
    <p:sldId id="335" r:id="rId7"/>
    <p:sldId id="341" r:id="rId8"/>
    <p:sldId id="344" r:id="rId9"/>
    <p:sldId id="343" r:id="rId10"/>
    <p:sldId id="350" r:id="rId11"/>
    <p:sldId id="351" r:id="rId12"/>
    <p:sldId id="353" r:id="rId13"/>
    <p:sldId id="354" r:id="rId14"/>
    <p:sldId id="356" r:id="rId15"/>
    <p:sldId id="357" r:id="rId16"/>
    <p:sldId id="355" r:id="rId17"/>
    <p:sldId id="352" r:id="rId18"/>
    <p:sldId id="362" r:id="rId19"/>
    <p:sldId id="346" r:id="rId20"/>
    <p:sldId id="358" r:id="rId21"/>
    <p:sldId id="361" r:id="rId22"/>
    <p:sldId id="359" r:id="rId23"/>
    <p:sldId id="36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2" d="100"/>
          <a:sy n="62" d="100"/>
        </p:scale>
        <p:origin x="736" y="4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5D5D6F-CDBF-4E2F-B396-D8F661505F59}" type="datetimeFigureOut">
              <a:rPr lang="en-US" smtClean="0"/>
              <a:t>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B6ACE6-B1FB-4DB9-80DB-AC20698281EB}" type="slidenum">
              <a:rPr lang="en-US" smtClean="0"/>
              <a:t>‹#›</a:t>
            </a:fld>
            <a:endParaRPr lang="en-US"/>
          </a:p>
        </p:txBody>
      </p:sp>
    </p:spTree>
    <p:extLst>
      <p:ext uri="{BB962C8B-B14F-4D97-AF65-F5344CB8AC3E}">
        <p14:creationId xmlns:p14="http://schemas.microsoft.com/office/powerpoint/2010/main" val="3733390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B6ACE6-B1FB-4DB9-80DB-AC20698281EB}" type="slidenum">
              <a:rPr lang="en-US" smtClean="0"/>
              <a:t>3</a:t>
            </a:fld>
            <a:endParaRPr lang="en-US"/>
          </a:p>
        </p:txBody>
      </p:sp>
    </p:spTree>
    <p:extLst>
      <p:ext uri="{BB962C8B-B14F-4D97-AF65-F5344CB8AC3E}">
        <p14:creationId xmlns:p14="http://schemas.microsoft.com/office/powerpoint/2010/main" val="1462202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B6ACE6-B1FB-4DB9-80DB-AC20698281EB}" type="slidenum">
              <a:rPr lang="en-US" smtClean="0"/>
              <a:t>15</a:t>
            </a:fld>
            <a:endParaRPr lang="en-US"/>
          </a:p>
        </p:txBody>
      </p:sp>
    </p:spTree>
    <p:extLst>
      <p:ext uri="{BB962C8B-B14F-4D97-AF65-F5344CB8AC3E}">
        <p14:creationId xmlns:p14="http://schemas.microsoft.com/office/powerpoint/2010/main" val="190105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B6ACE6-B1FB-4DB9-80DB-AC20698281EB}" type="slidenum">
              <a:rPr lang="en-US" smtClean="0"/>
              <a:t>16</a:t>
            </a:fld>
            <a:endParaRPr lang="en-US"/>
          </a:p>
        </p:txBody>
      </p:sp>
    </p:spTree>
    <p:extLst>
      <p:ext uri="{BB962C8B-B14F-4D97-AF65-F5344CB8AC3E}">
        <p14:creationId xmlns:p14="http://schemas.microsoft.com/office/powerpoint/2010/main" val="139578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B6ACE6-B1FB-4DB9-80DB-AC20698281EB}" type="slidenum">
              <a:rPr lang="en-US" smtClean="0"/>
              <a:t>4</a:t>
            </a:fld>
            <a:endParaRPr lang="en-US"/>
          </a:p>
        </p:txBody>
      </p:sp>
    </p:spTree>
    <p:extLst>
      <p:ext uri="{BB962C8B-B14F-4D97-AF65-F5344CB8AC3E}">
        <p14:creationId xmlns:p14="http://schemas.microsoft.com/office/powerpoint/2010/main" val="1840370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B6ACE6-B1FB-4DB9-80DB-AC20698281EB}" type="slidenum">
              <a:rPr lang="en-US" smtClean="0"/>
              <a:t>5</a:t>
            </a:fld>
            <a:endParaRPr lang="en-US"/>
          </a:p>
        </p:txBody>
      </p:sp>
    </p:spTree>
    <p:extLst>
      <p:ext uri="{BB962C8B-B14F-4D97-AF65-F5344CB8AC3E}">
        <p14:creationId xmlns:p14="http://schemas.microsoft.com/office/powerpoint/2010/main" val="56555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B6ACE6-B1FB-4DB9-80DB-AC20698281EB}" type="slidenum">
              <a:rPr lang="en-US" smtClean="0"/>
              <a:t>6</a:t>
            </a:fld>
            <a:endParaRPr lang="en-US"/>
          </a:p>
        </p:txBody>
      </p:sp>
    </p:spTree>
    <p:extLst>
      <p:ext uri="{BB962C8B-B14F-4D97-AF65-F5344CB8AC3E}">
        <p14:creationId xmlns:p14="http://schemas.microsoft.com/office/powerpoint/2010/main" val="2729424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B6ACE6-B1FB-4DB9-80DB-AC20698281EB}" type="slidenum">
              <a:rPr lang="en-US" smtClean="0"/>
              <a:t>8</a:t>
            </a:fld>
            <a:endParaRPr lang="en-US"/>
          </a:p>
        </p:txBody>
      </p:sp>
    </p:spTree>
    <p:extLst>
      <p:ext uri="{BB962C8B-B14F-4D97-AF65-F5344CB8AC3E}">
        <p14:creationId xmlns:p14="http://schemas.microsoft.com/office/powerpoint/2010/main" val="3747235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B6ACE6-B1FB-4DB9-80DB-AC20698281EB}" type="slidenum">
              <a:rPr lang="en-US" smtClean="0"/>
              <a:t>11</a:t>
            </a:fld>
            <a:endParaRPr lang="en-US"/>
          </a:p>
        </p:txBody>
      </p:sp>
    </p:spTree>
    <p:extLst>
      <p:ext uri="{BB962C8B-B14F-4D97-AF65-F5344CB8AC3E}">
        <p14:creationId xmlns:p14="http://schemas.microsoft.com/office/powerpoint/2010/main" val="783281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B6ACE6-B1FB-4DB9-80DB-AC20698281EB}" type="slidenum">
              <a:rPr lang="en-US" smtClean="0"/>
              <a:t>12</a:t>
            </a:fld>
            <a:endParaRPr lang="en-US"/>
          </a:p>
        </p:txBody>
      </p:sp>
    </p:spTree>
    <p:extLst>
      <p:ext uri="{BB962C8B-B14F-4D97-AF65-F5344CB8AC3E}">
        <p14:creationId xmlns:p14="http://schemas.microsoft.com/office/powerpoint/2010/main" val="3343882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B6ACE6-B1FB-4DB9-80DB-AC20698281EB}" type="slidenum">
              <a:rPr lang="en-US" smtClean="0"/>
              <a:t>13</a:t>
            </a:fld>
            <a:endParaRPr lang="en-US"/>
          </a:p>
        </p:txBody>
      </p:sp>
    </p:spTree>
    <p:extLst>
      <p:ext uri="{BB962C8B-B14F-4D97-AF65-F5344CB8AC3E}">
        <p14:creationId xmlns:p14="http://schemas.microsoft.com/office/powerpoint/2010/main" val="763900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B6ACE6-B1FB-4DB9-80DB-AC20698281EB}" type="slidenum">
              <a:rPr lang="en-US" smtClean="0"/>
              <a:t>14</a:t>
            </a:fld>
            <a:endParaRPr lang="en-US"/>
          </a:p>
        </p:txBody>
      </p:sp>
    </p:spTree>
    <p:extLst>
      <p:ext uri="{BB962C8B-B14F-4D97-AF65-F5344CB8AC3E}">
        <p14:creationId xmlns:p14="http://schemas.microsoft.com/office/powerpoint/2010/main" val="208115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E248F41-61BA-44AB-9C09-1757113D1C4E}"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85E4B-7911-4D6C-9BB2-8BA484EC3CB5}" type="slidenum">
              <a:rPr lang="en-US" smtClean="0"/>
              <a:t>‹#›</a:t>
            </a:fld>
            <a:endParaRPr lang="en-US"/>
          </a:p>
        </p:txBody>
      </p:sp>
    </p:spTree>
    <p:extLst>
      <p:ext uri="{BB962C8B-B14F-4D97-AF65-F5344CB8AC3E}">
        <p14:creationId xmlns:p14="http://schemas.microsoft.com/office/powerpoint/2010/main" val="4275624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48F41-61BA-44AB-9C09-1757113D1C4E}"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85E4B-7911-4D6C-9BB2-8BA484EC3CB5}" type="slidenum">
              <a:rPr lang="en-US" smtClean="0"/>
              <a:t>‹#›</a:t>
            </a:fld>
            <a:endParaRPr lang="en-US"/>
          </a:p>
        </p:txBody>
      </p:sp>
    </p:spTree>
    <p:extLst>
      <p:ext uri="{BB962C8B-B14F-4D97-AF65-F5344CB8AC3E}">
        <p14:creationId xmlns:p14="http://schemas.microsoft.com/office/powerpoint/2010/main" val="1928833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48F41-61BA-44AB-9C09-1757113D1C4E}"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85E4B-7911-4D6C-9BB2-8BA484EC3CB5}" type="slidenum">
              <a:rPr lang="en-US" smtClean="0"/>
              <a:t>‹#›</a:t>
            </a:fld>
            <a:endParaRPr lang="en-US"/>
          </a:p>
        </p:txBody>
      </p:sp>
    </p:spTree>
    <p:extLst>
      <p:ext uri="{BB962C8B-B14F-4D97-AF65-F5344CB8AC3E}">
        <p14:creationId xmlns:p14="http://schemas.microsoft.com/office/powerpoint/2010/main" val="1705320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48F41-61BA-44AB-9C09-1757113D1C4E}"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85E4B-7911-4D6C-9BB2-8BA484EC3CB5}" type="slidenum">
              <a:rPr lang="en-US" smtClean="0"/>
              <a:t>‹#›</a:t>
            </a:fld>
            <a:endParaRPr lang="en-US"/>
          </a:p>
        </p:txBody>
      </p:sp>
    </p:spTree>
    <p:extLst>
      <p:ext uri="{BB962C8B-B14F-4D97-AF65-F5344CB8AC3E}">
        <p14:creationId xmlns:p14="http://schemas.microsoft.com/office/powerpoint/2010/main" val="3896326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248F41-61BA-44AB-9C09-1757113D1C4E}"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85E4B-7911-4D6C-9BB2-8BA484EC3CB5}" type="slidenum">
              <a:rPr lang="en-US" smtClean="0"/>
              <a:t>‹#›</a:t>
            </a:fld>
            <a:endParaRPr lang="en-US"/>
          </a:p>
        </p:txBody>
      </p:sp>
    </p:spTree>
    <p:extLst>
      <p:ext uri="{BB962C8B-B14F-4D97-AF65-F5344CB8AC3E}">
        <p14:creationId xmlns:p14="http://schemas.microsoft.com/office/powerpoint/2010/main" val="4136542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248F41-61BA-44AB-9C09-1757113D1C4E}" type="datetimeFigureOut">
              <a:rPr lang="en-US" smtClean="0"/>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85E4B-7911-4D6C-9BB2-8BA484EC3CB5}" type="slidenum">
              <a:rPr lang="en-US" smtClean="0"/>
              <a:t>‹#›</a:t>
            </a:fld>
            <a:endParaRPr lang="en-US"/>
          </a:p>
        </p:txBody>
      </p:sp>
    </p:spTree>
    <p:extLst>
      <p:ext uri="{BB962C8B-B14F-4D97-AF65-F5344CB8AC3E}">
        <p14:creationId xmlns:p14="http://schemas.microsoft.com/office/powerpoint/2010/main" val="1536853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248F41-61BA-44AB-9C09-1757113D1C4E}" type="datetimeFigureOut">
              <a:rPr lang="en-US" smtClean="0"/>
              <a:t>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585E4B-7911-4D6C-9BB2-8BA484EC3CB5}" type="slidenum">
              <a:rPr lang="en-US" smtClean="0"/>
              <a:t>‹#›</a:t>
            </a:fld>
            <a:endParaRPr lang="en-US"/>
          </a:p>
        </p:txBody>
      </p:sp>
    </p:spTree>
    <p:extLst>
      <p:ext uri="{BB962C8B-B14F-4D97-AF65-F5344CB8AC3E}">
        <p14:creationId xmlns:p14="http://schemas.microsoft.com/office/powerpoint/2010/main" val="598514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248F41-61BA-44AB-9C09-1757113D1C4E}" type="datetimeFigureOut">
              <a:rPr lang="en-US" smtClean="0"/>
              <a:t>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585E4B-7911-4D6C-9BB2-8BA484EC3CB5}" type="slidenum">
              <a:rPr lang="en-US" smtClean="0"/>
              <a:t>‹#›</a:t>
            </a:fld>
            <a:endParaRPr lang="en-US"/>
          </a:p>
        </p:txBody>
      </p:sp>
    </p:spTree>
    <p:extLst>
      <p:ext uri="{BB962C8B-B14F-4D97-AF65-F5344CB8AC3E}">
        <p14:creationId xmlns:p14="http://schemas.microsoft.com/office/powerpoint/2010/main" val="1486871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48F41-61BA-44AB-9C09-1757113D1C4E}" type="datetimeFigureOut">
              <a:rPr lang="en-US" smtClean="0"/>
              <a:t>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585E4B-7911-4D6C-9BB2-8BA484EC3CB5}" type="slidenum">
              <a:rPr lang="en-US" smtClean="0"/>
              <a:t>‹#›</a:t>
            </a:fld>
            <a:endParaRPr lang="en-US"/>
          </a:p>
        </p:txBody>
      </p:sp>
    </p:spTree>
    <p:extLst>
      <p:ext uri="{BB962C8B-B14F-4D97-AF65-F5344CB8AC3E}">
        <p14:creationId xmlns:p14="http://schemas.microsoft.com/office/powerpoint/2010/main" val="3260759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248F41-61BA-44AB-9C09-1757113D1C4E}" type="datetimeFigureOut">
              <a:rPr lang="en-US" smtClean="0"/>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85E4B-7911-4D6C-9BB2-8BA484EC3CB5}" type="slidenum">
              <a:rPr lang="en-US" smtClean="0"/>
              <a:t>‹#›</a:t>
            </a:fld>
            <a:endParaRPr lang="en-US"/>
          </a:p>
        </p:txBody>
      </p:sp>
    </p:spTree>
    <p:extLst>
      <p:ext uri="{BB962C8B-B14F-4D97-AF65-F5344CB8AC3E}">
        <p14:creationId xmlns:p14="http://schemas.microsoft.com/office/powerpoint/2010/main" val="3339539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248F41-61BA-44AB-9C09-1757113D1C4E}" type="datetimeFigureOut">
              <a:rPr lang="en-US" smtClean="0"/>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85E4B-7911-4D6C-9BB2-8BA484EC3CB5}" type="slidenum">
              <a:rPr lang="en-US" smtClean="0"/>
              <a:t>‹#›</a:t>
            </a:fld>
            <a:endParaRPr lang="en-US"/>
          </a:p>
        </p:txBody>
      </p:sp>
    </p:spTree>
    <p:extLst>
      <p:ext uri="{BB962C8B-B14F-4D97-AF65-F5344CB8AC3E}">
        <p14:creationId xmlns:p14="http://schemas.microsoft.com/office/powerpoint/2010/main" val="3114467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248F41-61BA-44AB-9C09-1757113D1C4E}" type="datetimeFigureOut">
              <a:rPr lang="en-US" smtClean="0"/>
              <a:t>2/6/2022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585E4B-7911-4D6C-9BB2-8BA484EC3CB5}" type="slidenum">
              <a:rPr lang="en-US" smtClean="0"/>
              <a:t>‹#›</a:t>
            </a:fld>
            <a:endParaRPr lang="en-US"/>
          </a:p>
        </p:txBody>
      </p:sp>
    </p:spTree>
    <p:extLst>
      <p:ext uri="{BB962C8B-B14F-4D97-AF65-F5344CB8AC3E}">
        <p14:creationId xmlns:p14="http://schemas.microsoft.com/office/powerpoint/2010/main" val="1654586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7.png"/><Relationship Id="rId7"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0.png"/><Relationship Id="rId4" Type="http://schemas.openxmlformats.org/officeDocument/2006/relationships/image" Target="../media/image36.png"/><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5.png"/><Relationship Id="rId7"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7.png"/><Relationship Id="rId10" Type="http://schemas.openxmlformats.org/officeDocument/2006/relationships/image" Target="../media/image44.png"/><Relationship Id="rId4" Type="http://schemas.openxmlformats.org/officeDocument/2006/relationships/image" Target="../media/image6.png"/><Relationship Id="rId9" Type="http://schemas.openxmlformats.org/officeDocument/2006/relationships/image" Target="../media/image41.png"/></Relationships>
</file>

<file path=ppt/slides/_rels/slide1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5.png"/><Relationship Id="rId7"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2.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1.jp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png"/><Relationship Id="rId7"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7.png"/><Relationship Id="rId10" Type="http://schemas.openxmlformats.org/officeDocument/2006/relationships/image" Target="../media/image57.png"/><Relationship Id="rId4" Type="http://schemas.openxmlformats.org/officeDocument/2006/relationships/image" Target="../media/image6.png"/><Relationship Id="rId9" Type="http://schemas.openxmlformats.org/officeDocument/2006/relationships/image" Target="../media/image53.png"/></Relationships>
</file>

<file path=ppt/slides/_rels/slide16.xml.rels><?xml version="1.0" encoding="UTF-8" standalone="yes"?>
<Relationships xmlns="http://schemas.openxmlformats.org/package/2006/relationships"><Relationship Id="rId8" Type="http://schemas.openxmlformats.org/officeDocument/2006/relationships/image" Target="../media/image57.jpg"/><Relationship Id="rId3" Type="http://schemas.openxmlformats.org/officeDocument/2006/relationships/image" Target="../media/image5.png"/><Relationship Id="rId7"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7.png"/><Relationship Id="rId10" Type="http://schemas.openxmlformats.org/officeDocument/2006/relationships/image" Target="../media/image1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7.png"/><Relationship Id="rId10" Type="http://schemas.openxmlformats.org/officeDocument/2006/relationships/image" Target="../media/image19.png"/><Relationship Id="rId4" Type="http://schemas.openxmlformats.org/officeDocument/2006/relationships/image" Target="../media/image6.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7.png"/><Relationship Id="rId10" Type="http://schemas.openxmlformats.org/officeDocument/2006/relationships/image" Target="../media/image24.png"/><Relationship Id="rId4" Type="http://schemas.openxmlformats.org/officeDocument/2006/relationships/image" Target="../media/image6.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jpeg"/><Relationship Id="rId7" Type="http://schemas.openxmlformats.org/officeDocument/2006/relationships/image" Target="../media/image32.pn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7.png"/><Relationship Id="rId4" Type="http://schemas.openxmlformats.org/officeDocument/2006/relationships/image" Target="../media/image30.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indoor, wall, floor, linear accelerator&#10;&#10;Description automatically generated">
            <a:extLst>
              <a:ext uri="{FF2B5EF4-FFF2-40B4-BE49-F238E27FC236}">
                <a16:creationId xmlns:a16="http://schemas.microsoft.com/office/drawing/2014/main" id="{147E1E5C-679B-4447-B9F7-A25E3814F36B}"/>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7871" b="7875"/>
          <a:stretch/>
        </p:blipFill>
        <p:spPr>
          <a:xfrm>
            <a:off x="20" y="1282"/>
            <a:ext cx="12191980" cy="6856718"/>
          </a:xfrm>
          <a:prstGeom prst="rect">
            <a:avLst/>
          </a:prstGeom>
          <a:ln>
            <a:noFill/>
          </a:ln>
          <a:effectLst>
            <a:softEdge rad="112500"/>
          </a:effectLst>
        </p:spPr>
      </p:pic>
      <p:sp>
        <p:nvSpPr>
          <p:cNvPr id="7" name="Rectangle 8">
            <a:extLst>
              <a:ext uri="{FF2B5EF4-FFF2-40B4-BE49-F238E27FC236}">
                <a16:creationId xmlns:a16="http://schemas.microsoft.com/office/drawing/2014/main" id="{FDDE63C4-92EC-4F3B-AC4D-DED8A5611186}"/>
              </a:ext>
            </a:extLst>
          </p:cNvPr>
          <p:cNvSpPr>
            <a:spLocks noChangeArrowheads="1"/>
          </p:cNvSpPr>
          <p:nvPr/>
        </p:nvSpPr>
        <p:spPr bwMode="auto">
          <a:xfrm>
            <a:off x="7081" y="2590800"/>
            <a:ext cx="12176335" cy="1318263"/>
          </a:xfrm>
          <a:prstGeom prst="rect">
            <a:avLst/>
          </a:prstGeom>
          <a:solidFill>
            <a:schemeClr val="bg1">
              <a:alpha val="56000"/>
            </a:schemeClr>
          </a:solidFill>
          <a:ln>
            <a:noFill/>
          </a:ln>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FFFF00"/>
              </a:solidFill>
            </a:endParaRPr>
          </a:p>
        </p:txBody>
      </p:sp>
      <p:sp>
        <p:nvSpPr>
          <p:cNvPr id="8" name="TextBox 10">
            <a:extLst>
              <a:ext uri="{FF2B5EF4-FFF2-40B4-BE49-F238E27FC236}">
                <a16:creationId xmlns:a16="http://schemas.microsoft.com/office/drawing/2014/main" id="{1A48031D-58C5-4022-8233-6077B5CB0914}"/>
              </a:ext>
            </a:extLst>
          </p:cNvPr>
          <p:cNvSpPr>
            <a:spLocks noChangeArrowheads="1"/>
          </p:cNvSpPr>
          <p:nvPr>
            <p:custDataLst>
              <p:tags r:id="rId1"/>
            </p:custDataLst>
          </p:nvPr>
        </p:nvSpPr>
        <p:spPr bwMode="auto">
          <a:xfrm>
            <a:off x="-8563" y="2773206"/>
            <a:ext cx="12191979" cy="95345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ja-JP" sz="5000" b="1">
                <a:solidFill>
                  <a:srgbClr val="FF0000"/>
                </a:solidFill>
                <a:ea typeface="ＭＳ Ｐゴシック" panose="020B0600070205080204" pitchFamily="50" charset="-128"/>
              </a:rPr>
              <a:t>Phóng xạ</a:t>
            </a:r>
            <a:endParaRPr lang="en-US" altLang="en-US" sz="5000" b="1">
              <a:solidFill>
                <a:srgbClr val="FF0000"/>
              </a:solidFill>
            </a:endParaRPr>
          </a:p>
        </p:txBody>
      </p:sp>
      <p:sp>
        <p:nvSpPr>
          <p:cNvPr id="9" name="TextBox 11">
            <a:extLst>
              <a:ext uri="{FF2B5EF4-FFF2-40B4-BE49-F238E27FC236}">
                <a16:creationId xmlns:a16="http://schemas.microsoft.com/office/drawing/2014/main" id="{8F111728-5000-470B-87AF-D4050A72A22D}"/>
              </a:ext>
            </a:extLst>
          </p:cNvPr>
          <p:cNvSpPr>
            <a:spLocks noChangeArrowheads="1"/>
          </p:cNvSpPr>
          <p:nvPr>
            <p:custDataLst>
              <p:tags r:id="rId2"/>
            </p:custDataLst>
          </p:nvPr>
        </p:nvSpPr>
        <p:spPr bwMode="auto">
          <a:xfrm>
            <a:off x="170251" y="2609193"/>
            <a:ext cx="1875640" cy="612934"/>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000" b="1" i="1">
                <a:solidFill>
                  <a:srgbClr val="002060"/>
                </a:solidFill>
                <a:latin typeface="Times New Roman" panose="02020603050405020304" pitchFamily="18" charset="0"/>
                <a:cs typeface="Times New Roman" panose="02020603050405020304" pitchFamily="18" charset="0"/>
              </a:rPr>
              <a:t>Bài 37</a:t>
            </a:r>
          </a:p>
        </p:txBody>
      </p:sp>
    </p:spTree>
    <p:extLst>
      <p:ext uri="{BB962C8B-B14F-4D97-AF65-F5344CB8AC3E}">
        <p14:creationId xmlns:p14="http://schemas.microsoft.com/office/powerpoint/2010/main" val="3770728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790281-0BAC-4008-8ACB-52D8A326D753}"/>
              </a:ext>
            </a:extLst>
          </p:cNvPr>
          <p:cNvPicPr>
            <a:picLocks noChangeAspect="1"/>
          </p:cNvPicPr>
          <p:nvPr/>
        </p:nvPicPr>
        <p:blipFill>
          <a:blip r:embed="rId2"/>
          <a:stretch>
            <a:fillRect/>
          </a:stretch>
        </p:blipFill>
        <p:spPr>
          <a:xfrm>
            <a:off x="1653855" y="3469279"/>
            <a:ext cx="3050143" cy="2835097"/>
          </a:xfrm>
          <a:prstGeom prst="rect">
            <a:avLst/>
          </a:prstGeom>
        </p:spPr>
      </p:pic>
      <p:grpSp>
        <p:nvGrpSpPr>
          <p:cNvPr id="7" name="Group 6">
            <a:extLst>
              <a:ext uri="{FF2B5EF4-FFF2-40B4-BE49-F238E27FC236}">
                <a16:creationId xmlns:a16="http://schemas.microsoft.com/office/drawing/2014/main" id="{7D39A57A-7CE3-4B76-956E-08C7DA22E7EE}"/>
              </a:ext>
            </a:extLst>
          </p:cNvPr>
          <p:cNvGrpSpPr/>
          <p:nvPr/>
        </p:nvGrpSpPr>
        <p:grpSpPr>
          <a:xfrm>
            <a:off x="6246683" y="1169077"/>
            <a:ext cx="2665521" cy="847527"/>
            <a:chOff x="3455234" y="2077531"/>
            <a:chExt cx="2665521" cy="847527"/>
          </a:xfrm>
        </p:grpSpPr>
        <p:grpSp>
          <p:nvGrpSpPr>
            <p:cNvPr id="8" name="Group 7">
              <a:extLst>
                <a:ext uri="{FF2B5EF4-FFF2-40B4-BE49-F238E27FC236}">
                  <a16:creationId xmlns:a16="http://schemas.microsoft.com/office/drawing/2014/main" id="{6DF1A30A-6AFB-48CB-8215-03F955821B9C}"/>
                </a:ext>
              </a:extLst>
            </p:cNvPr>
            <p:cNvGrpSpPr/>
            <p:nvPr/>
          </p:nvGrpSpPr>
          <p:grpSpPr>
            <a:xfrm>
              <a:off x="3455234" y="2077531"/>
              <a:ext cx="2659510" cy="847527"/>
              <a:chOff x="1314997" y="2125361"/>
              <a:chExt cx="2231091" cy="780121"/>
            </a:xfrm>
          </p:grpSpPr>
          <p:pic>
            <p:nvPicPr>
              <p:cNvPr id="10" name="Picture 4" descr="empty-blue-rectangle">
                <a:extLst>
                  <a:ext uri="{FF2B5EF4-FFF2-40B4-BE49-F238E27FC236}">
                    <a16:creationId xmlns:a16="http://schemas.microsoft.com/office/drawing/2014/main" id="{297CE0A3-358A-4017-BADD-35825A23ED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26060">
                <a:extLst>
                  <a:ext uri="{FF2B5EF4-FFF2-40B4-BE49-F238E27FC236}">
                    <a16:creationId xmlns:a16="http://schemas.microsoft.com/office/drawing/2014/main" id="{67DA4502-0234-47BA-81A8-98F700D82B71}"/>
                  </a:ext>
                </a:extLst>
              </p:cNvPr>
              <p:cNvSpPr>
                <a:spLocks noChangeArrowheads="1"/>
              </p:cNvSpPr>
              <p:nvPr/>
            </p:nvSpPr>
            <p:spPr bwMode="auto">
              <a:xfrm>
                <a:off x="1418774" y="2179131"/>
                <a:ext cx="2026953" cy="579232"/>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9" name="Object 25">
                  <a:extLst>
                    <a:ext uri="{FF2B5EF4-FFF2-40B4-BE49-F238E27FC236}">
                      <a16:creationId xmlns:a16="http://schemas.microsoft.com/office/drawing/2014/main" id="{304964DA-22E5-415C-B0C5-152DF17BD08D}"/>
                    </a:ext>
                  </a:extLst>
                </p:cNvPr>
                <p:cNvSpPr txBox="1"/>
                <p:nvPr/>
              </p:nvSpPr>
              <p:spPr bwMode="auto">
                <a:xfrm>
                  <a:off x="3720457" y="2117513"/>
                  <a:ext cx="2400298" cy="530225"/>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sPre>
                          <m:sPrePr>
                            <m:ctrlPr>
                              <a:rPr lang="en-US" sz="3000" i="1" smtClean="0">
                                <a:solidFill>
                                  <a:schemeClr val="tx1"/>
                                </a:solidFill>
                                <a:latin typeface="Cambria Math" panose="02040503050406030204" pitchFamily="18" charset="0"/>
                              </a:rPr>
                            </m:ctrlPr>
                          </m:sPrePr>
                          <m:sub>
                            <m:r>
                              <a:rPr lang="en-US" sz="3000" i="1">
                                <a:solidFill>
                                  <a:schemeClr val="tx1"/>
                                </a:solidFill>
                                <a:latin typeface="Cambria Math" panose="02040503050406030204" pitchFamily="18" charset="0"/>
                              </a:rPr>
                              <m:t>𝑍</m:t>
                            </m:r>
                          </m:sub>
                          <m:sup>
                            <m:r>
                              <a:rPr lang="en-US" sz="3000" i="1">
                                <a:solidFill>
                                  <a:schemeClr val="tx1"/>
                                </a:solidFill>
                                <a:latin typeface="Cambria Math" panose="02040503050406030204" pitchFamily="18" charset="0"/>
                              </a:rPr>
                              <m:t>𝐴</m:t>
                            </m:r>
                          </m:sup>
                          <m:e>
                            <m:r>
                              <a:rPr lang="en-US" sz="3000" i="1">
                                <a:solidFill>
                                  <a:schemeClr val="tx1"/>
                                </a:solidFill>
                                <a:latin typeface="Cambria Math" panose="02040503050406030204" pitchFamily="18" charset="0"/>
                              </a:rPr>
                              <m:t>𝑋</m:t>
                            </m:r>
                          </m:e>
                        </m:sPre>
                        <m:groupChr>
                          <m:groupChrPr>
                            <m:chr m:val="→"/>
                            <m:vertJc m:val="bot"/>
                            <m:ctrlPr>
                              <a:rPr lang="en-US" sz="3000" i="1">
                                <a:solidFill>
                                  <a:schemeClr val="tx1"/>
                                </a:solidFill>
                                <a:latin typeface="Cambria Math" panose="02040503050406030204" pitchFamily="18" charset="0"/>
                              </a:rPr>
                            </m:ctrlPr>
                          </m:groupChrPr>
                          <m:e>
                            <m:r>
                              <a:rPr lang="en-US" sz="3000" i="1">
                                <a:solidFill>
                                  <a:schemeClr val="tx1"/>
                                </a:solidFill>
                                <a:latin typeface="Cambria Math" panose="02040503050406030204" pitchFamily="18" charset="0"/>
                              </a:rPr>
                              <m:t> </m:t>
                            </m:r>
                            <m:sSup>
                              <m:sSupPr>
                                <m:ctrlPr>
                                  <a:rPr lang="en-US" sz="3000" i="1" smtClean="0">
                                    <a:solidFill>
                                      <a:srgbClr val="7030A0"/>
                                    </a:solidFill>
                                    <a:latin typeface="Cambria Math" panose="02040503050406030204" pitchFamily="18" charset="0"/>
                                  </a:rPr>
                                </m:ctrlPr>
                              </m:sSupPr>
                              <m:e>
                                <m:r>
                                  <a:rPr lang="en-US" sz="3000" i="1">
                                    <a:solidFill>
                                      <a:srgbClr val="7030A0"/>
                                    </a:solidFill>
                                    <a:latin typeface="Cambria Math" panose="02040503050406030204" pitchFamily="18" charset="0"/>
                                  </a:rPr>
                                  <m:t>𝛽</m:t>
                                </m:r>
                              </m:e>
                              <m:sup>
                                <m:r>
                                  <a:rPr lang="en-US" sz="3000" b="0" i="1" smtClean="0">
                                    <a:solidFill>
                                      <a:srgbClr val="7030A0"/>
                                    </a:solidFill>
                                    <a:latin typeface="Cambria Math" panose="02040503050406030204" pitchFamily="18" charset="0"/>
                                  </a:rPr>
                                  <m:t>+</m:t>
                                </m:r>
                              </m:sup>
                            </m:sSup>
                            <m:r>
                              <a:rPr lang="en-US" sz="3000" i="1">
                                <a:solidFill>
                                  <a:schemeClr val="tx1"/>
                                </a:solidFill>
                                <a:latin typeface="Cambria Math" panose="02040503050406030204" pitchFamily="18" charset="0"/>
                              </a:rPr>
                              <m:t> </m:t>
                            </m:r>
                          </m:e>
                        </m:groupChr>
                        <m:sPre>
                          <m:sPrePr>
                            <m:ctrlPr>
                              <a:rPr lang="en-US" sz="3000" i="1">
                                <a:solidFill>
                                  <a:schemeClr val="tx1"/>
                                </a:solidFill>
                                <a:latin typeface="Cambria Math" panose="02040503050406030204" pitchFamily="18" charset="0"/>
                              </a:rPr>
                            </m:ctrlPr>
                          </m:sPrePr>
                          <m:sub>
                            <m:r>
                              <a:rPr lang="en-US" sz="3000" i="1">
                                <a:solidFill>
                                  <a:schemeClr val="tx1"/>
                                </a:solidFill>
                                <a:latin typeface="Cambria Math" panose="02040503050406030204" pitchFamily="18" charset="0"/>
                              </a:rPr>
                              <m:t>𝑍</m:t>
                            </m:r>
                            <m:r>
                              <a:rPr lang="en-US" sz="3000" b="0" i="1" smtClean="0">
                                <a:solidFill>
                                  <a:schemeClr val="tx1"/>
                                </a:solidFill>
                                <a:latin typeface="Cambria Math" panose="02040503050406030204" pitchFamily="18" charset="0"/>
                              </a:rPr>
                              <m:t>−</m:t>
                            </m:r>
                            <m:r>
                              <a:rPr lang="en-US" sz="3000" i="1">
                                <a:solidFill>
                                  <a:schemeClr val="tx1"/>
                                </a:solidFill>
                                <a:latin typeface="Cambria Math" panose="02040503050406030204" pitchFamily="18" charset="0"/>
                              </a:rPr>
                              <m:t>1</m:t>
                            </m:r>
                          </m:sub>
                          <m:sup>
                            <m:r>
                              <a:rPr lang="en-US" sz="3000" i="1">
                                <a:solidFill>
                                  <a:schemeClr val="tx1"/>
                                </a:solidFill>
                                <a:latin typeface="Cambria Math" panose="02040503050406030204" pitchFamily="18" charset="0"/>
                              </a:rPr>
                              <m:t>𝐴</m:t>
                            </m:r>
                          </m:sup>
                          <m:e>
                            <m:r>
                              <a:rPr lang="en-US" sz="3000" i="1">
                                <a:solidFill>
                                  <a:schemeClr val="tx1"/>
                                </a:solidFill>
                                <a:latin typeface="Cambria Math" panose="02040503050406030204" pitchFamily="18" charset="0"/>
                              </a:rPr>
                              <m:t>𝑌</m:t>
                            </m:r>
                          </m:e>
                        </m:sPre>
                      </m:oMath>
                    </m:oMathPara>
                  </a14:m>
                  <a:endParaRPr lang="en-US" sz="3000">
                    <a:solidFill>
                      <a:schemeClr val="tx1"/>
                    </a:solidFill>
                  </a:endParaRPr>
                </a:p>
              </p:txBody>
            </p:sp>
          </mc:Choice>
          <mc:Fallback xmlns="">
            <p:sp>
              <p:nvSpPr>
                <p:cNvPr id="9" name="Object 25">
                  <a:extLst>
                    <a:ext uri="{FF2B5EF4-FFF2-40B4-BE49-F238E27FC236}">
                      <a16:creationId xmlns:a16="http://schemas.microsoft.com/office/drawing/2014/main" id="{304964DA-22E5-415C-B0C5-152DF17BD08D}"/>
                    </a:ext>
                  </a:extLst>
                </p:cNvPr>
                <p:cNvSpPr txBox="1">
                  <a:spLocks noRot="1" noChangeAspect="1" noMove="1" noResize="1" noEditPoints="1" noAdjustHandles="1" noChangeArrowheads="1" noChangeShapeType="1" noTextEdit="1"/>
                </p:cNvSpPr>
                <p:nvPr/>
              </p:nvSpPr>
              <p:spPr bwMode="auto">
                <a:xfrm>
                  <a:off x="3720457" y="2117513"/>
                  <a:ext cx="2400298" cy="530225"/>
                </a:xfrm>
                <a:prstGeom prst="rect">
                  <a:avLst/>
                </a:prstGeom>
                <a:blipFill>
                  <a:blip r:embed="rId4"/>
                  <a:stretch>
                    <a:fillRect b="-34483"/>
                  </a:stretch>
                </a:blipFill>
              </p:spPr>
              <p:txBody>
                <a:bodyPr/>
                <a:lstStyle/>
                <a:p>
                  <a:r>
                    <a:rPr lang="en-US">
                      <a:noFill/>
                    </a:rPr>
                    <a:t> </a:t>
                  </a:r>
                </a:p>
              </p:txBody>
            </p:sp>
          </mc:Fallback>
        </mc:AlternateContent>
      </p:grpSp>
      <p:grpSp>
        <p:nvGrpSpPr>
          <p:cNvPr id="12" name="Group 11">
            <a:extLst>
              <a:ext uri="{FF2B5EF4-FFF2-40B4-BE49-F238E27FC236}">
                <a16:creationId xmlns:a16="http://schemas.microsoft.com/office/drawing/2014/main" id="{3EC8F80A-6A9E-4D2C-B62B-A79C7A7AB919}"/>
              </a:ext>
            </a:extLst>
          </p:cNvPr>
          <p:cNvGrpSpPr/>
          <p:nvPr/>
        </p:nvGrpSpPr>
        <p:grpSpPr>
          <a:xfrm>
            <a:off x="3501158" y="1144547"/>
            <a:ext cx="2665521" cy="847527"/>
            <a:chOff x="3455234" y="2077531"/>
            <a:chExt cx="2665521" cy="847527"/>
          </a:xfrm>
        </p:grpSpPr>
        <p:grpSp>
          <p:nvGrpSpPr>
            <p:cNvPr id="13" name="Group 12">
              <a:extLst>
                <a:ext uri="{FF2B5EF4-FFF2-40B4-BE49-F238E27FC236}">
                  <a16:creationId xmlns:a16="http://schemas.microsoft.com/office/drawing/2014/main" id="{F773AF65-8A54-41EF-B41B-FDC787FD320F}"/>
                </a:ext>
              </a:extLst>
            </p:cNvPr>
            <p:cNvGrpSpPr/>
            <p:nvPr/>
          </p:nvGrpSpPr>
          <p:grpSpPr>
            <a:xfrm>
              <a:off x="3455234" y="2077531"/>
              <a:ext cx="2659510" cy="847527"/>
              <a:chOff x="1314997" y="2125361"/>
              <a:chExt cx="2231091" cy="780121"/>
            </a:xfrm>
          </p:grpSpPr>
          <p:pic>
            <p:nvPicPr>
              <p:cNvPr id="15" name="Picture 4" descr="empty-blue-rectangle">
                <a:extLst>
                  <a:ext uri="{FF2B5EF4-FFF2-40B4-BE49-F238E27FC236}">
                    <a16:creationId xmlns:a16="http://schemas.microsoft.com/office/drawing/2014/main" id="{B479EA7B-57F0-4955-84F4-65811BD2C4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026060">
                <a:extLst>
                  <a:ext uri="{FF2B5EF4-FFF2-40B4-BE49-F238E27FC236}">
                    <a16:creationId xmlns:a16="http://schemas.microsoft.com/office/drawing/2014/main" id="{4BD15201-AD47-40C4-86AD-7EB69F1C2E81}"/>
                  </a:ext>
                </a:extLst>
              </p:cNvPr>
              <p:cNvSpPr>
                <a:spLocks noChangeArrowheads="1"/>
              </p:cNvSpPr>
              <p:nvPr/>
            </p:nvSpPr>
            <p:spPr bwMode="auto">
              <a:xfrm>
                <a:off x="1418774" y="2179131"/>
                <a:ext cx="2026953" cy="579232"/>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4" name="Object 25">
                  <a:extLst>
                    <a:ext uri="{FF2B5EF4-FFF2-40B4-BE49-F238E27FC236}">
                      <a16:creationId xmlns:a16="http://schemas.microsoft.com/office/drawing/2014/main" id="{3A1B9CE4-6514-4BA7-A10E-36DB4E438F8C}"/>
                    </a:ext>
                  </a:extLst>
                </p:cNvPr>
                <p:cNvSpPr txBox="1"/>
                <p:nvPr/>
              </p:nvSpPr>
              <p:spPr bwMode="auto">
                <a:xfrm>
                  <a:off x="3720457" y="2117513"/>
                  <a:ext cx="2400298" cy="530225"/>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sPre>
                          <m:sPrePr>
                            <m:ctrlPr>
                              <a:rPr lang="en-US" sz="3000" i="1" smtClean="0">
                                <a:solidFill>
                                  <a:schemeClr val="tx1"/>
                                </a:solidFill>
                                <a:latin typeface="Cambria Math" panose="02040503050406030204" pitchFamily="18" charset="0"/>
                              </a:rPr>
                            </m:ctrlPr>
                          </m:sPrePr>
                          <m:sub>
                            <m:r>
                              <a:rPr lang="en-US" sz="3000" i="1">
                                <a:solidFill>
                                  <a:schemeClr val="tx1"/>
                                </a:solidFill>
                                <a:latin typeface="Cambria Math" panose="02040503050406030204" pitchFamily="18" charset="0"/>
                              </a:rPr>
                              <m:t>𝑍</m:t>
                            </m:r>
                          </m:sub>
                          <m:sup>
                            <m:r>
                              <a:rPr lang="en-US" sz="3000" i="1">
                                <a:solidFill>
                                  <a:schemeClr val="tx1"/>
                                </a:solidFill>
                                <a:latin typeface="Cambria Math" panose="02040503050406030204" pitchFamily="18" charset="0"/>
                              </a:rPr>
                              <m:t>𝐴</m:t>
                            </m:r>
                          </m:sup>
                          <m:e>
                            <m:r>
                              <a:rPr lang="en-US" sz="3000" i="1">
                                <a:solidFill>
                                  <a:schemeClr val="tx1"/>
                                </a:solidFill>
                                <a:latin typeface="Cambria Math" panose="02040503050406030204" pitchFamily="18" charset="0"/>
                              </a:rPr>
                              <m:t>𝑋</m:t>
                            </m:r>
                          </m:e>
                        </m:sPre>
                        <m:groupChr>
                          <m:groupChrPr>
                            <m:chr m:val="→"/>
                            <m:vertJc m:val="bot"/>
                            <m:ctrlPr>
                              <a:rPr lang="en-US" sz="3000" i="1">
                                <a:solidFill>
                                  <a:schemeClr val="tx1"/>
                                </a:solidFill>
                                <a:latin typeface="Cambria Math" panose="02040503050406030204" pitchFamily="18" charset="0"/>
                              </a:rPr>
                            </m:ctrlPr>
                          </m:groupChrPr>
                          <m:e>
                            <m:r>
                              <a:rPr lang="en-US" sz="3000" i="1">
                                <a:solidFill>
                                  <a:schemeClr val="tx1"/>
                                </a:solidFill>
                                <a:latin typeface="Cambria Math" panose="02040503050406030204" pitchFamily="18" charset="0"/>
                              </a:rPr>
                              <m:t> </m:t>
                            </m:r>
                            <m:sSup>
                              <m:sSupPr>
                                <m:ctrlPr>
                                  <a:rPr lang="en-US" sz="3000" i="1" smtClean="0">
                                    <a:solidFill>
                                      <a:srgbClr val="00B050"/>
                                    </a:solidFill>
                                    <a:latin typeface="Cambria Math" panose="02040503050406030204" pitchFamily="18" charset="0"/>
                                  </a:rPr>
                                </m:ctrlPr>
                              </m:sSupPr>
                              <m:e>
                                <m:r>
                                  <a:rPr lang="en-US" sz="3000" i="1">
                                    <a:solidFill>
                                      <a:srgbClr val="00B050"/>
                                    </a:solidFill>
                                    <a:latin typeface="Cambria Math" panose="02040503050406030204" pitchFamily="18" charset="0"/>
                                  </a:rPr>
                                  <m:t>𝛽</m:t>
                                </m:r>
                              </m:e>
                              <m:sup>
                                <m:r>
                                  <a:rPr lang="en-US" sz="3000" i="1">
                                    <a:solidFill>
                                      <a:srgbClr val="00B050"/>
                                    </a:solidFill>
                                    <a:latin typeface="Cambria Math" panose="02040503050406030204" pitchFamily="18" charset="0"/>
                                  </a:rPr>
                                  <m:t>−</m:t>
                                </m:r>
                              </m:sup>
                            </m:sSup>
                            <m:r>
                              <a:rPr lang="en-US" sz="3000" i="1">
                                <a:solidFill>
                                  <a:srgbClr val="00B050"/>
                                </a:solidFill>
                                <a:latin typeface="Cambria Math" panose="02040503050406030204" pitchFamily="18" charset="0"/>
                              </a:rPr>
                              <m:t> </m:t>
                            </m:r>
                          </m:e>
                        </m:groupChr>
                        <m:sPre>
                          <m:sPrePr>
                            <m:ctrlPr>
                              <a:rPr lang="en-US" sz="3000" i="1">
                                <a:solidFill>
                                  <a:schemeClr val="tx1"/>
                                </a:solidFill>
                                <a:latin typeface="Cambria Math" panose="02040503050406030204" pitchFamily="18" charset="0"/>
                              </a:rPr>
                            </m:ctrlPr>
                          </m:sPrePr>
                          <m:sub>
                            <m:r>
                              <a:rPr lang="en-US" sz="3000" i="1">
                                <a:solidFill>
                                  <a:schemeClr val="tx1"/>
                                </a:solidFill>
                                <a:latin typeface="Cambria Math" panose="02040503050406030204" pitchFamily="18" charset="0"/>
                              </a:rPr>
                              <m:t>𝑍</m:t>
                            </m:r>
                            <m:r>
                              <a:rPr lang="en-US" sz="3000" i="1">
                                <a:solidFill>
                                  <a:schemeClr val="tx1"/>
                                </a:solidFill>
                                <a:latin typeface="Cambria Math" panose="02040503050406030204" pitchFamily="18" charset="0"/>
                              </a:rPr>
                              <m:t>+1</m:t>
                            </m:r>
                          </m:sub>
                          <m:sup>
                            <m:r>
                              <a:rPr lang="en-US" sz="3000" i="1">
                                <a:solidFill>
                                  <a:schemeClr val="tx1"/>
                                </a:solidFill>
                                <a:latin typeface="Cambria Math" panose="02040503050406030204" pitchFamily="18" charset="0"/>
                              </a:rPr>
                              <m:t>𝐴</m:t>
                            </m:r>
                          </m:sup>
                          <m:e>
                            <m:r>
                              <a:rPr lang="en-US" sz="3000" i="1">
                                <a:solidFill>
                                  <a:schemeClr val="tx1"/>
                                </a:solidFill>
                                <a:latin typeface="Cambria Math" panose="02040503050406030204" pitchFamily="18" charset="0"/>
                              </a:rPr>
                              <m:t>𝑌</m:t>
                            </m:r>
                          </m:e>
                        </m:sPre>
                      </m:oMath>
                    </m:oMathPara>
                  </a14:m>
                  <a:endParaRPr lang="en-US" sz="3000">
                    <a:solidFill>
                      <a:schemeClr val="tx1"/>
                    </a:solidFill>
                  </a:endParaRPr>
                </a:p>
              </p:txBody>
            </p:sp>
          </mc:Choice>
          <mc:Fallback xmlns="">
            <p:sp>
              <p:nvSpPr>
                <p:cNvPr id="14" name="Object 25">
                  <a:extLst>
                    <a:ext uri="{FF2B5EF4-FFF2-40B4-BE49-F238E27FC236}">
                      <a16:creationId xmlns:a16="http://schemas.microsoft.com/office/drawing/2014/main" id="{3A1B9CE4-6514-4BA7-A10E-36DB4E438F8C}"/>
                    </a:ext>
                  </a:extLst>
                </p:cNvPr>
                <p:cNvSpPr txBox="1">
                  <a:spLocks noRot="1" noChangeAspect="1" noMove="1" noResize="1" noEditPoints="1" noAdjustHandles="1" noChangeArrowheads="1" noChangeShapeType="1" noTextEdit="1"/>
                </p:cNvSpPr>
                <p:nvPr/>
              </p:nvSpPr>
              <p:spPr bwMode="auto">
                <a:xfrm>
                  <a:off x="3720457" y="2117513"/>
                  <a:ext cx="2400298" cy="530225"/>
                </a:xfrm>
                <a:prstGeom prst="rect">
                  <a:avLst/>
                </a:prstGeom>
                <a:blipFill>
                  <a:blip r:embed="rId5"/>
                  <a:stretch>
                    <a:fillRect b="-27586"/>
                  </a:stretch>
                </a:blipFill>
              </p:spPr>
              <p:txBody>
                <a:bodyPr/>
                <a:lstStyle/>
                <a:p>
                  <a:r>
                    <a:rPr lang="en-US">
                      <a:noFill/>
                    </a:rPr>
                    <a:t> </a:t>
                  </a:r>
                </a:p>
              </p:txBody>
            </p:sp>
          </mc:Fallback>
        </mc:AlternateContent>
      </p:grpSp>
      <p:grpSp>
        <p:nvGrpSpPr>
          <p:cNvPr id="17" name="Group 16">
            <a:extLst>
              <a:ext uri="{FF2B5EF4-FFF2-40B4-BE49-F238E27FC236}">
                <a16:creationId xmlns:a16="http://schemas.microsoft.com/office/drawing/2014/main" id="{A7EC70FE-4790-481E-B7BD-664C48412725}"/>
              </a:ext>
            </a:extLst>
          </p:cNvPr>
          <p:cNvGrpSpPr/>
          <p:nvPr/>
        </p:nvGrpSpPr>
        <p:grpSpPr>
          <a:xfrm>
            <a:off x="263241" y="1136634"/>
            <a:ext cx="2659510" cy="863718"/>
            <a:chOff x="3627170" y="1662487"/>
            <a:chExt cx="2659510" cy="863718"/>
          </a:xfrm>
        </p:grpSpPr>
        <p:grpSp>
          <p:nvGrpSpPr>
            <p:cNvPr id="18" name="Group 17">
              <a:extLst>
                <a:ext uri="{FF2B5EF4-FFF2-40B4-BE49-F238E27FC236}">
                  <a16:creationId xmlns:a16="http://schemas.microsoft.com/office/drawing/2014/main" id="{559DF094-4325-4A76-91E0-B4B9B5EE5135}"/>
                </a:ext>
              </a:extLst>
            </p:cNvPr>
            <p:cNvGrpSpPr/>
            <p:nvPr/>
          </p:nvGrpSpPr>
          <p:grpSpPr>
            <a:xfrm>
              <a:off x="3627170" y="1678678"/>
              <a:ext cx="2659510" cy="847527"/>
              <a:chOff x="1314997" y="2125361"/>
              <a:chExt cx="2231091" cy="780121"/>
            </a:xfrm>
          </p:grpSpPr>
          <p:pic>
            <p:nvPicPr>
              <p:cNvPr id="20" name="Picture 4" descr="empty-blue-rectangle">
                <a:extLst>
                  <a:ext uri="{FF2B5EF4-FFF2-40B4-BE49-F238E27FC236}">
                    <a16:creationId xmlns:a16="http://schemas.microsoft.com/office/drawing/2014/main" id="{8C95843B-3069-42FB-9870-4AA937F490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026060">
                <a:extLst>
                  <a:ext uri="{FF2B5EF4-FFF2-40B4-BE49-F238E27FC236}">
                    <a16:creationId xmlns:a16="http://schemas.microsoft.com/office/drawing/2014/main" id="{9CF88735-4B88-464B-B5E5-39E69AE07E3E}"/>
                  </a:ext>
                </a:extLst>
              </p:cNvPr>
              <p:cNvSpPr>
                <a:spLocks noChangeArrowheads="1"/>
              </p:cNvSpPr>
              <p:nvPr/>
            </p:nvSpPr>
            <p:spPr bwMode="auto">
              <a:xfrm>
                <a:off x="1418774" y="2179131"/>
                <a:ext cx="2026953" cy="579232"/>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9" name="Object 21">
                  <a:extLst>
                    <a:ext uri="{FF2B5EF4-FFF2-40B4-BE49-F238E27FC236}">
                      <a16:creationId xmlns:a16="http://schemas.microsoft.com/office/drawing/2014/main" id="{9953D76D-DEF6-46C0-9D10-54A577DD506C}"/>
                    </a:ext>
                  </a:extLst>
                </p:cNvPr>
                <p:cNvSpPr txBox="1"/>
                <p:nvPr/>
              </p:nvSpPr>
              <p:spPr bwMode="auto">
                <a:xfrm>
                  <a:off x="3870832" y="1662487"/>
                  <a:ext cx="2415848" cy="783420"/>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sPre>
                          <m:sPrePr>
                            <m:ctrlPr>
                              <a:rPr lang="en-US" sz="3000" i="1" smtClean="0">
                                <a:solidFill>
                                  <a:schemeClr val="tx1"/>
                                </a:solidFill>
                                <a:latin typeface="Cambria Math" panose="02040503050406030204" pitchFamily="18" charset="0"/>
                              </a:rPr>
                            </m:ctrlPr>
                          </m:sPrePr>
                          <m:sub>
                            <m:r>
                              <a:rPr lang="en-US" sz="3000" i="1">
                                <a:solidFill>
                                  <a:schemeClr val="tx1"/>
                                </a:solidFill>
                                <a:latin typeface="Cambria Math" panose="02040503050406030204" pitchFamily="18" charset="0"/>
                              </a:rPr>
                              <m:t>𝑍</m:t>
                            </m:r>
                          </m:sub>
                          <m:sup>
                            <m:r>
                              <a:rPr lang="en-US" sz="3000" i="1">
                                <a:solidFill>
                                  <a:schemeClr val="tx1"/>
                                </a:solidFill>
                                <a:latin typeface="Cambria Math" panose="02040503050406030204" pitchFamily="18" charset="0"/>
                              </a:rPr>
                              <m:t>𝐴</m:t>
                            </m:r>
                          </m:sup>
                          <m:e>
                            <m:r>
                              <a:rPr lang="en-US" sz="3000" i="1">
                                <a:solidFill>
                                  <a:schemeClr val="tx1"/>
                                </a:solidFill>
                                <a:latin typeface="Cambria Math" panose="02040503050406030204" pitchFamily="18" charset="0"/>
                              </a:rPr>
                              <m:t>𝑋</m:t>
                            </m:r>
                          </m:e>
                        </m:sPre>
                        <m:groupChr>
                          <m:groupChrPr>
                            <m:chr m:val="→"/>
                            <m:vertJc m:val="bot"/>
                            <m:ctrlPr>
                              <a:rPr lang="en-US" sz="3000" i="1">
                                <a:solidFill>
                                  <a:schemeClr val="tx1"/>
                                </a:solidFill>
                                <a:latin typeface="Cambria Math" panose="02040503050406030204" pitchFamily="18" charset="0"/>
                              </a:rPr>
                            </m:ctrlPr>
                          </m:groupChrPr>
                          <m:e>
                            <m:r>
                              <a:rPr lang="en-US" sz="3000" i="1">
                                <a:solidFill>
                                  <a:schemeClr val="tx1"/>
                                </a:solidFill>
                                <a:latin typeface="Cambria Math" panose="02040503050406030204" pitchFamily="18" charset="0"/>
                              </a:rPr>
                              <m:t> </m:t>
                            </m:r>
                            <m:r>
                              <a:rPr lang="en-US" sz="3000" i="1" smtClean="0">
                                <a:solidFill>
                                  <a:srgbClr val="C00000"/>
                                </a:solidFill>
                                <a:latin typeface="Cambria Math" panose="02040503050406030204" pitchFamily="18" charset="0"/>
                              </a:rPr>
                              <m:t>𝛼</m:t>
                            </m:r>
                            <m:r>
                              <a:rPr lang="en-US" sz="3000" i="1">
                                <a:solidFill>
                                  <a:schemeClr val="tx1"/>
                                </a:solidFill>
                                <a:latin typeface="Cambria Math" panose="02040503050406030204" pitchFamily="18" charset="0"/>
                              </a:rPr>
                              <m:t> </m:t>
                            </m:r>
                          </m:e>
                        </m:groupChr>
                        <m:sPre>
                          <m:sPrePr>
                            <m:ctrlPr>
                              <a:rPr lang="en-US" sz="3000" i="1">
                                <a:solidFill>
                                  <a:schemeClr val="tx1"/>
                                </a:solidFill>
                                <a:latin typeface="Cambria Math" panose="02040503050406030204" pitchFamily="18" charset="0"/>
                              </a:rPr>
                            </m:ctrlPr>
                          </m:sPrePr>
                          <m:sub>
                            <m:r>
                              <a:rPr lang="en-US" sz="3000" i="1">
                                <a:solidFill>
                                  <a:schemeClr val="tx1"/>
                                </a:solidFill>
                                <a:latin typeface="Cambria Math" panose="02040503050406030204" pitchFamily="18" charset="0"/>
                              </a:rPr>
                              <m:t>𝑍</m:t>
                            </m:r>
                            <m:r>
                              <a:rPr lang="en-US" sz="3000" i="1">
                                <a:solidFill>
                                  <a:schemeClr val="tx1"/>
                                </a:solidFill>
                                <a:latin typeface="Cambria Math" panose="02040503050406030204" pitchFamily="18" charset="0"/>
                              </a:rPr>
                              <m:t>−2</m:t>
                            </m:r>
                          </m:sub>
                          <m:sup>
                            <m:r>
                              <a:rPr lang="en-US" sz="3000" i="1">
                                <a:solidFill>
                                  <a:schemeClr val="tx1"/>
                                </a:solidFill>
                                <a:latin typeface="Cambria Math" panose="02040503050406030204" pitchFamily="18" charset="0"/>
                              </a:rPr>
                              <m:t>𝐴</m:t>
                            </m:r>
                            <m:r>
                              <a:rPr lang="en-US" sz="3000" i="1">
                                <a:solidFill>
                                  <a:schemeClr val="tx1"/>
                                </a:solidFill>
                                <a:latin typeface="Cambria Math" panose="02040503050406030204" pitchFamily="18" charset="0"/>
                              </a:rPr>
                              <m:t>−4</m:t>
                            </m:r>
                          </m:sup>
                          <m:e>
                            <m:r>
                              <a:rPr lang="en-US" sz="3000" i="1">
                                <a:solidFill>
                                  <a:schemeClr val="tx1"/>
                                </a:solidFill>
                                <a:latin typeface="Cambria Math" panose="02040503050406030204" pitchFamily="18" charset="0"/>
                              </a:rPr>
                              <m:t>𝑌</m:t>
                            </m:r>
                          </m:e>
                        </m:sPre>
                      </m:oMath>
                    </m:oMathPara>
                  </a14:m>
                  <a:endParaRPr lang="en-US" sz="3000">
                    <a:solidFill>
                      <a:schemeClr val="tx1"/>
                    </a:solidFill>
                  </a:endParaRPr>
                </a:p>
              </p:txBody>
            </p:sp>
          </mc:Choice>
          <mc:Fallback xmlns="">
            <p:sp>
              <p:nvSpPr>
                <p:cNvPr id="19" name="Object 21">
                  <a:extLst>
                    <a:ext uri="{FF2B5EF4-FFF2-40B4-BE49-F238E27FC236}">
                      <a16:creationId xmlns:a16="http://schemas.microsoft.com/office/drawing/2014/main" id="{9953D76D-DEF6-46C0-9D10-54A577DD506C}"/>
                    </a:ext>
                  </a:extLst>
                </p:cNvPr>
                <p:cNvSpPr txBox="1">
                  <a:spLocks noRot="1" noChangeAspect="1" noMove="1" noResize="1" noEditPoints="1" noAdjustHandles="1" noChangeArrowheads="1" noChangeShapeType="1" noTextEdit="1"/>
                </p:cNvSpPr>
                <p:nvPr/>
              </p:nvSpPr>
              <p:spPr bwMode="auto">
                <a:xfrm>
                  <a:off x="3870832" y="1662487"/>
                  <a:ext cx="2415848" cy="783420"/>
                </a:xfrm>
                <a:prstGeom prst="rect">
                  <a:avLst/>
                </a:prstGeom>
                <a:blipFill>
                  <a:blip r:embed="rId6"/>
                  <a:stretch>
                    <a:fillRect/>
                  </a:stretch>
                </a:blipFill>
              </p:spPr>
              <p:txBody>
                <a:bodyPr/>
                <a:lstStyle/>
                <a:p>
                  <a:r>
                    <a:rPr lang="en-US">
                      <a:noFill/>
                    </a:rPr>
                    <a:t> </a:t>
                  </a:r>
                </a:p>
              </p:txBody>
            </p:sp>
          </mc:Fallback>
        </mc:AlternateContent>
      </p:grpSp>
      <p:pic>
        <p:nvPicPr>
          <p:cNvPr id="23" name="Picture 22">
            <a:extLst>
              <a:ext uri="{FF2B5EF4-FFF2-40B4-BE49-F238E27FC236}">
                <a16:creationId xmlns:a16="http://schemas.microsoft.com/office/drawing/2014/main" id="{E6C5C83A-F24A-4808-B36D-F7DBDC997AD2}"/>
              </a:ext>
            </a:extLst>
          </p:cNvPr>
          <p:cNvPicPr>
            <a:picLocks noChangeAspect="1"/>
          </p:cNvPicPr>
          <p:nvPr/>
        </p:nvPicPr>
        <p:blipFill>
          <a:blip r:embed="rId7"/>
          <a:stretch>
            <a:fillRect/>
          </a:stretch>
        </p:blipFill>
        <p:spPr>
          <a:xfrm>
            <a:off x="163734" y="2140127"/>
            <a:ext cx="2980242" cy="1036961"/>
          </a:xfrm>
          <a:prstGeom prst="rect">
            <a:avLst/>
          </a:prstGeom>
          <a:ln>
            <a:noFill/>
          </a:ln>
          <a:effectLst>
            <a:outerShdw blurRad="190500" algn="tl" rotWithShape="0">
              <a:srgbClr val="000000">
                <a:alpha val="70000"/>
              </a:srgbClr>
            </a:outerShdw>
          </a:effectLst>
        </p:spPr>
      </p:pic>
      <p:pic>
        <p:nvPicPr>
          <p:cNvPr id="25" name="Picture 24">
            <a:extLst>
              <a:ext uri="{FF2B5EF4-FFF2-40B4-BE49-F238E27FC236}">
                <a16:creationId xmlns:a16="http://schemas.microsoft.com/office/drawing/2014/main" id="{C1B6E892-F803-4B5E-B432-720C649FDB2B}"/>
              </a:ext>
            </a:extLst>
          </p:cNvPr>
          <p:cNvPicPr>
            <a:picLocks noChangeAspect="1"/>
          </p:cNvPicPr>
          <p:nvPr/>
        </p:nvPicPr>
        <p:blipFill>
          <a:blip r:embed="rId8"/>
          <a:stretch>
            <a:fillRect/>
          </a:stretch>
        </p:blipFill>
        <p:spPr>
          <a:xfrm>
            <a:off x="4610958" y="2143357"/>
            <a:ext cx="3050144" cy="1091718"/>
          </a:xfrm>
          <a:prstGeom prst="rect">
            <a:avLst/>
          </a:prstGeom>
          <a:ln>
            <a:noFill/>
          </a:ln>
          <a:effectLst>
            <a:outerShdw blurRad="190500" algn="tl" rotWithShape="0">
              <a:srgbClr val="000000">
                <a:alpha val="70000"/>
              </a:srgbClr>
            </a:outerShdw>
          </a:effectLst>
        </p:spPr>
      </p:pic>
      <p:pic>
        <p:nvPicPr>
          <p:cNvPr id="27" name="Picture 26">
            <a:extLst>
              <a:ext uri="{FF2B5EF4-FFF2-40B4-BE49-F238E27FC236}">
                <a16:creationId xmlns:a16="http://schemas.microsoft.com/office/drawing/2014/main" id="{7916A804-93A4-40E2-B85F-FA8A7443EFFE}"/>
              </a:ext>
            </a:extLst>
          </p:cNvPr>
          <p:cNvPicPr>
            <a:picLocks noChangeAspect="1"/>
          </p:cNvPicPr>
          <p:nvPr/>
        </p:nvPicPr>
        <p:blipFill>
          <a:blip r:embed="rId9"/>
          <a:stretch>
            <a:fillRect/>
          </a:stretch>
        </p:blipFill>
        <p:spPr>
          <a:xfrm>
            <a:off x="9145913" y="2076190"/>
            <a:ext cx="2975162" cy="1061979"/>
          </a:xfrm>
          <a:prstGeom prst="rect">
            <a:avLst/>
          </a:prstGeom>
          <a:ln>
            <a:noFill/>
          </a:ln>
          <a:effectLst>
            <a:outerShdw blurRad="190500" algn="tl" rotWithShape="0">
              <a:srgbClr val="000000">
                <a:alpha val="70000"/>
              </a:srgbClr>
            </a:outerShdw>
          </a:effectLst>
        </p:spPr>
      </p:pic>
      <p:sp>
        <p:nvSpPr>
          <p:cNvPr id="28" name="TextBox 27">
            <a:extLst>
              <a:ext uri="{FF2B5EF4-FFF2-40B4-BE49-F238E27FC236}">
                <a16:creationId xmlns:a16="http://schemas.microsoft.com/office/drawing/2014/main" id="{C032D9E6-FD7D-4BBC-AE63-6EC165015F33}"/>
              </a:ext>
            </a:extLst>
          </p:cNvPr>
          <p:cNvSpPr txBox="1"/>
          <p:nvPr/>
        </p:nvSpPr>
        <p:spPr>
          <a:xfrm>
            <a:off x="9677400" y="814599"/>
            <a:ext cx="2804640" cy="492443"/>
          </a:xfrm>
          <a:prstGeom prst="rect">
            <a:avLst/>
          </a:prstGeom>
          <a:noFill/>
        </p:spPr>
        <p:txBody>
          <a:bodyPr wrap="square" rtlCol="0">
            <a:spAutoFit/>
          </a:bodyPr>
          <a:lstStyle/>
          <a:p>
            <a:pPr algn="just"/>
            <a:r>
              <a:rPr lang="en-US" sz="2600" i="1">
                <a:latin typeface="Arial" panose="020B0604020202020204" pitchFamily="34" charset="0"/>
                <a:cs typeface="Arial" panose="020B0604020202020204" pitchFamily="34" charset="0"/>
              </a:rPr>
              <a:t>Phóng </a:t>
            </a:r>
            <a:r>
              <a:rPr lang="en-US" sz="2600" i="1" err="1">
                <a:latin typeface="Arial" panose="020B0604020202020204" pitchFamily="34" charset="0"/>
                <a:cs typeface="Arial" panose="020B0604020202020204" pitchFamily="34" charset="0"/>
              </a:rPr>
              <a:t>xạ</a:t>
            </a:r>
            <a:r>
              <a:rPr lang="en-US" sz="2600" i="1">
                <a:latin typeface="Arial" panose="020B0604020202020204" pitchFamily="34" charset="0"/>
                <a:cs typeface="Arial" panose="020B0604020202020204" pitchFamily="34" charset="0"/>
              </a:rPr>
              <a:t> </a:t>
            </a:r>
            <a:r>
              <a:rPr lang="en-US" sz="2600" i="1">
                <a:solidFill>
                  <a:srgbClr val="00B0F0"/>
                </a:solidFill>
                <a:latin typeface="Arial" panose="020B0604020202020204" pitchFamily="34" charset="0"/>
                <a:cs typeface="Arial" panose="020B0604020202020204" pitchFamily="34" charset="0"/>
                <a:sym typeface="Symbol" panose="05050102010706020507" pitchFamily="18" charset="2"/>
              </a:rPr>
              <a:t></a:t>
            </a:r>
            <a:endParaRPr lang="en-US" sz="2600" i="1" dirty="0">
              <a:solidFill>
                <a:srgbClr val="00B0F0"/>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946C50A6-9411-4DFF-969D-516CD47B8B2B}"/>
              </a:ext>
            </a:extLst>
          </p:cNvPr>
          <p:cNvSpPr txBox="1"/>
          <p:nvPr/>
        </p:nvSpPr>
        <p:spPr>
          <a:xfrm>
            <a:off x="5283137" y="644041"/>
            <a:ext cx="2900166" cy="492443"/>
          </a:xfrm>
          <a:prstGeom prst="rect">
            <a:avLst/>
          </a:prstGeom>
          <a:noFill/>
        </p:spPr>
        <p:txBody>
          <a:bodyPr wrap="square" rtlCol="0">
            <a:spAutoFit/>
          </a:bodyPr>
          <a:lstStyle/>
          <a:p>
            <a:pPr algn="just"/>
            <a:r>
              <a:rPr lang="en-US" sz="2600" i="1">
                <a:latin typeface="Arial" panose="020B0604020202020204" pitchFamily="34" charset="0"/>
                <a:cs typeface="Arial" panose="020B0604020202020204" pitchFamily="34" charset="0"/>
              </a:rPr>
              <a:t>Phóng xạ </a:t>
            </a:r>
            <a:r>
              <a:rPr lang="en-US" sz="2600" i="1">
                <a:solidFill>
                  <a:srgbClr val="00B050"/>
                </a:solidFill>
                <a:latin typeface="Arial" panose="020B0604020202020204" pitchFamily="34" charset="0"/>
                <a:cs typeface="Arial" panose="020B0604020202020204" pitchFamily="34" charset="0"/>
                <a:sym typeface="Symbol"/>
              </a:rPr>
              <a:t></a:t>
            </a:r>
            <a:endParaRPr lang="en-US" sz="2600" i="1" dirty="0">
              <a:solidFill>
                <a:srgbClr val="00B05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1DF8BB9D-BCC1-423B-9636-4A8B49A7E161}"/>
              </a:ext>
            </a:extLst>
          </p:cNvPr>
          <p:cNvSpPr txBox="1"/>
          <p:nvPr/>
        </p:nvSpPr>
        <p:spPr>
          <a:xfrm>
            <a:off x="70926" y="700995"/>
            <a:ext cx="2552701" cy="492443"/>
          </a:xfrm>
          <a:prstGeom prst="rect">
            <a:avLst/>
          </a:prstGeom>
          <a:noFill/>
        </p:spPr>
        <p:txBody>
          <a:bodyPr wrap="square" rtlCol="0">
            <a:spAutoFit/>
          </a:bodyPr>
          <a:lstStyle/>
          <a:p>
            <a:pPr algn="just"/>
            <a:r>
              <a:rPr lang="en-US" sz="2600">
                <a:latin typeface="Arial" panose="020B0604020202020204" pitchFamily="34" charset="0"/>
                <a:cs typeface="Arial" panose="020B0604020202020204" pitchFamily="34" charset="0"/>
              </a:rPr>
              <a:t>  </a:t>
            </a:r>
            <a:r>
              <a:rPr lang="en-US" sz="2600" i="1">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Phóng</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xạ</a:t>
            </a:r>
            <a:r>
              <a:rPr lang="en-US" sz="2600" i="1" dirty="0">
                <a:latin typeface="Arial" panose="020B0604020202020204" pitchFamily="34" charset="0"/>
                <a:cs typeface="Arial" panose="020B0604020202020204" pitchFamily="34" charset="0"/>
              </a:rPr>
              <a:t> </a:t>
            </a:r>
            <a:r>
              <a:rPr lang="en-US" sz="2600" i="1" dirty="0">
                <a:solidFill>
                  <a:srgbClr val="C00000"/>
                </a:solidFill>
                <a:latin typeface="Arial" panose="020B0604020202020204" pitchFamily="34" charset="0"/>
                <a:cs typeface="Arial" panose="020B0604020202020204" pitchFamily="34" charset="0"/>
                <a:sym typeface="Symbol"/>
              </a:rPr>
              <a:t></a:t>
            </a:r>
            <a:endParaRPr lang="en-US" sz="2600" i="1" dirty="0">
              <a:solidFill>
                <a:srgbClr val="C00000"/>
              </a:solidFill>
              <a:latin typeface="Arial" panose="020B0604020202020204" pitchFamily="34" charset="0"/>
              <a:cs typeface="Arial" panose="020B0604020202020204" pitchFamily="34" charset="0"/>
            </a:endParaRPr>
          </a:p>
        </p:txBody>
      </p:sp>
      <p:grpSp>
        <p:nvGrpSpPr>
          <p:cNvPr id="32" name="Group 56">
            <a:extLst>
              <a:ext uri="{FF2B5EF4-FFF2-40B4-BE49-F238E27FC236}">
                <a16:creationId xmlns:a16="http://schemas.microsoft.com/office/drawing/2014/main" id="{8202B087-7B29-455B-9E93-580AD1BC9DDF}"/>
              </a:ext>
            </a:extLst>
          </p:cNvPr>
          <p:cNvGrpSpPr/>
          <p:nvPr/>
        </p:nvGrpSpPr>
        <p:grpSpPr>
          <a:xfrm>
            <a:off x="3872139" y="83263"/>
            <a:ext cx="4438969" cy="581082"/>
            <a:chOff x="2193" y="0"/>
            <a:chExt cx="2245706" cy="1239104"/>
          </a:xfrm>
          <a:solidFill>
            <a:srgbClr val="002060"/>
          </a:solidFill>
          <a:scene3d>
            <a:camera prst="orthographicFront"/>
            <a:lightRig rig="threePt" dir="t">
              <a:rot lat="0" lon="0" rev="7500000"/>
            </a:lightRig>
          </a:scene3d>
        </p:grpSpPr>
        <p:sp>
          <p:nvSpPr>
            <p:cNvPr id="33" name="Rounded Rectangle 57">
              <a:extLst>
                <a:ext uri="{FF2B5EF4-FFF2-40B4-BE49-F238E27FC236}">
                  <a16:creationId xmlns:a16="http://schemas.microsoft.com/office/drawing/2014/main" id="{F9B997AA-287B-4C71-A31B-A1CC442463F7}"/>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34" name="Rounded Rectangle 4">
              <a:extLst>
                <a:ext uri="{FF2B5EF4-FFF2-40B4-BE49-F238E27FC236}">
                  <a16:creationId xmlns:a16="http://schemas.microsoft.com/office/drawing/2014/main" id="{4486E3E0-19C4-473B-8C0D-3FB468AC7959}"/>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Các loại phóng xạ</a:t>
              </a:r>
            </a:p>
          </p:txBody>
        </p:sp>
      </p:grpSp>
      <p:cxnSp>
        <p:nvCxnSpPr>
          <p:cNvPr id="6" name="Straight Connector 5">
            <a:extLst>
              <a:ext uri="{FF2B5EF4-FFF2-40B4-BE49-F238E27FC236}">
                <a16:creationId xmlns:a16="http://schemas.microsoft.com/office/drawing/2014/main" id="{F7743D98-8B76-47CD-BCCC-E8B78113F8CF}"/>
              </a:ext>
            </a:extLst>
          </p:cNvPr>
          <p:cNvCxnSpPr>
            <a:cxnSpLocks/>
          </p:cNvCxnSpPr>
          <p:nvPr/>
        </p:nvCxnSpPr>
        <p:spPr>
          <a:xfrm>
            <a:off x="3276600" y="762000"/>
            <a:ext cx="0" cy="2590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6C49481-1560-4259-92F9-7D4B07FCB384}"/>
              </a:ext>
            </a:extLst>
          </p:cNvPr>
          <p:cNvCxnSpPr>
            <a:cxnSpLocks/>
          </p:cNvCxnSpPr>
          <p:nvPr/>
        </p:nvCxnSpPr>
        <p:spPr>
          <a:xfrm>
            <a:off x="8938630" y="533400"/>
            <a:ext cx="0" cy="2643688"/>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86EBFAAE-36AA-4985-AF6E-D3A93E8F9976}"/>
              </a:ext>
            </a:extLst>
          </p:cNvPr>
          <p:cNvSpPr txBox="1"/>
          <p:nvPr/>
        </p:nvSpPr>
        <p:spPr>
          <a:xfrm>
            <a:off x="0" y="6443177"/>
            <a:ext cx="5576341" cy="430887"/>
          </a:xfrm>
          <a:prstGeom prst="rect">
            <a:avLst/>
          </a:prstGeom>
          <a:noFill/>
        </p:spPr>
        <p:txBody>
          <a:bodyPr wrap="square" rtlCol="0">
            <a:spAutoFit/>
          </a:bodyPr>
          <a:lstStyle/>
          <a:p>
            <a:pPr algn="ctr"/>
            <a:r>
              <a:rPr lang="en-US" sz="2200" i="1">
                <a:latin typeface="Arial" panose="020B0604020202020204" pitchFamily="34" charset="0"/>
                <a:cs typeface="Arial" panose="020B0604020202020204" pitchFamily="34" charset="0"/>
              </a:rPr>
              <a:t>So sánh khả năng xuyên thấu</a:t>
            </a:r>
            <a:endParaRPr lang="en-US" sz="2200" i="1" dirty="0">
              <a:solidFill>
                <a:srgbClr val="00B0F0"/>
              </a:solidFill>
              <a:latin typeface="Arial" panose="020B0604020202020204" pitchFamily="34" charset="0"/>
              <a:cs typeface="Arial" panose="020B0604020202020204" pitchFamily="34" charset="0"/>
            </a:endParaRPr>
          </a:p>
        </p:txBody>
      </p:sp>
      <p:pic>
        <p:nvPicPr>
          <p:cNvPr id="43" name="Picture 42">
            <a:extLst>
              <a:ext uri="{FF2B5EF4-FFF2-40B4-BE49-F238E27FC236}">
                <a16:creationId xmlns:a16="http://schemas.microsoft.com/office/drawing/2014/main" id="{D25E8C0B-572D-4D41-8D83-354DB81AEAA4}"/>
              </a:ext>
            </a:extLst>
          </p:cNvPr>
          <p:cNvPicPr>
            <a:picLocks noChangeAspect="1"/>
          </p:cNvPicPr>
          <p:nvPr/>
        </p:nvPicPr>
        <p:blipFill>
          <a:blip r:embed="rId10"/>
          <a:stretch>
            <a:fillRect/>
          </a:stretch>
        </p:blipFill>
        <p:spPr>
          <a:xfrm>
            <a:off x="6986443" y="3516013"/>
            <a:ext cx="2393720" cy="2946459"/>
          </a:xfrm>
          <a:prstGeom prst="rect">
            <a:avLst/>
          </a:prstGeom>
        </p:spPr>
      </p:pic>
      <p:sp>
        <p:nvSpPr>
          <p:cNvPr id="46" name="TextBox 45">
            <a:extLst>
              <a:ext uri="{FF2B5EF4-FFF2-40B4-BE49-F238E27FC236}">
                <a16:creationId xmlns:a16="http://schemas.microsoft.com/office/drawing/2014/main" id="{3268B4D5-3393-497E-A334-A2BB2D9C1221}"/>
              </a:ext>
            </a:extLst>
          </p:cNvPr>
          <p:cNvSpPr txBox="1"/>
          <p:nvPr/>
        </p:nvSpPr>
        <p:spPr>
          <a:xfrm>
            <a:off x="5576341" y="6427113"/>
            <a:ext cx="4488405" cy="430887"/>
          </a:xfrm>
          <a:prstGeom prst="rect">
            <a:avLst/>
          </a:prstGeom>
          <a:noFill/>
        </p:spPr>
        <p:txBody>
          <a:bodyPr wrap="square" rtlCol="0">
            <a:spAutoFit/>
          </a:bodyPr>
          <a:lstStyle/>
          <a:p>
            <a:pPr algn="ctr"/>
            <a:r>
              <a:rPr lang="en-US" sz="2200" i="1">
                <a:latin typeface="Arial" panose="020B0604020202020204" pitchFamily="34" charset="0"/>
                <a:cs typeface="Arial" panose="020B0604020202020204" pitchFamily="34" charset="0"/>
              </a:rPr>
              <a:t>Đặt trong từ trường</a:t>
            </a:r>
            <a:endParaRPr lang="en-US" sz="2200" i="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492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3B0587C-2BF4-4B99-A6F7-671B5366830A}"/>
              </a:ext>
            </a:extLst>
          </p:cNvPr>
          <p:cNvGrpSpPr/>
          <p:nvPr/>
        </p:nvGrpSpPr>
        <p:grpSpPr>
          <a:xfrm>
            <a:off x="52937" y="1163539"/>
            <a:ext cx="12045394" cy="1427261"/>
            <a:chOff x="1314997" y="2125361"/>
            <a:chExt cx="2231091" cy="780121"/>
          </a:xfrm>
        </p:grpSpPr>
        <p:pic>
          <p:nvPicPr>
            <p:cNvPr id="16" name="Picture 4" descr="empty-blue-rectangle">
              <a:extLst>
                <a:ext uri="{FF2B5EF4-FFF2-40B4-BE49-F238E27FC236}">
                  <a16:creationId xmlns:a16="http://schemas.microsoft.com/office/drawing/2014/main" id="{FFD43080-0916-4932-A542-583194B662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026060">
              <a:extLst>
                <a:ext uri="{FF2B5EF4-FFF2-40B4-BE49-F238E27FC236}">
                  <a16:creationId xmlns:a16="http://schemas.microsoft.com/office/drawing/2014/main" id="{66FD2270-1ACF-484F-9B88-8A36F76BD4F0}"/>
                </a:ext>
              </a:extLst>
            </p:cNvPr>
            <p:cNvSpPr>
              <a:spLocks noChangeArrowheads="1"/>
            </p:cNvSpPr>
            <p:nvPr/>
          </p:nvSpPr>
          <p:spPr bwMode="auto">
            <a:xfrm>
              <a:off x="1418774" y="2179131"/>
              <a:ext cx="2026953" cy="579232"/>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E3FC7F4C-6E92-4631-8C52-3421087F79B7}"/>
              </a:ext>
            </a:extLst>
          </p:cNvPr>
          <p:cNvGrpSpPr/>
          <p:nvPr/>
        </p:nvGrpSpPr>
        <p:grpSpPr>
          <a:xfrm>
            <a:off x="-271124" y="58878"/>
            <a:ext cx="6062323" cy="505010"/>
            <a:chOff x="38033" y="2282878"/>
            <a:chExt cx="7543268" cy="704958"/>
          </a:xfrm>
        </p:grpSpPr>
        <p:grpSp>
          <p:nvGrpSpPr>
            <p:cNvPr id="19" name="Group 70">
              <a:extLst>
                <a:ext uri="{FF2B5EF4-FFF2-40B4-BE49-F238E27FC236}">
                  <a16:creationId xmlns:a16="http://schemas.microsoft.com/office/drawing/2014/main" id="{1AF4D19E-95D1-47E4-BC4E-CC02B0094D41}"/>
                </a:ext>
              </a:extLst>
            </p:cNvPr>
            <p:cNvGrpSpPr>
              <a:grpSpLocks/>
            </p:cNvGrpSpPr>
            <p:nvPr/>
          </p:nvGrpSpPr>
          <p:grpSpPr bwMode="auto">
            <a:xfrm>
              <a:off x="368179" y="2294628"/>
              <a:ext cx="7213122" cy="693208"/>
              <a:chOff x="607010" y="3430752"/>
              <a:chExt cx="3714421" cy="1335216"/>
            </a:xfrm>
          </p:grpSpPr>
          <p:pic>
            <p:nvPicPr>
              <p:cNvPr id="26" name="Picture 25" descr="empty-green-rectangle">
                <a:extLst>
                  <a:ext uri="{FF2B5EF4-FFF2-40B4-BE49-F238E27FC236}">
                    <a16:creationId xmlns:a16="http://schemas.microsoft.com/office/drawing/2014/main" id="{FCCDCAD2-7946-4ECB-8A08-BC118E4F0E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010" y="3430752"/>
                <a:ext cx="3714421"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green-top-faded">
                <a:extLst>
                  <a:ext uri="{FF2B5EF4-FFF2-40B4-BE49-F238E27FC236}">
                    <a16:creationId xmlns:a16="http://schemas.microsoft.com/office/drawing/2014/main" id="{22A2BEC8-A8C9-4C3A-B6C9-98EB6B9D36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extBox 19">
              <a:extLst>
                <a:ext uri="{FF2B5EF4-FFF2-40B4-BE49-F238E27FC236}">
                  <a16:creationId xmlns:a16="http://schemas.microsoft.com/office/drawing/2014/main" id="{B22C5C76-2105-435B-897D-372C4374B899}"/>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5" name="Rectangle 1026060">
              <a:extLst>
                <a:ext uri="{FF2B5EF4-FFF2-40B4-BE49-F238E27FC236}">
                  <a16:creationId xmlns:a16="http://schemas.microsoft.com/office/drawing/2014/main" id="{90C32BC1-0AA9-45FA-A1C9-B74C0FC65BE4}"/>
                </a:ext>
              </a:extLst>
            </p:cNvPr>
            <p:cNvSpPr>
              <a:spLocks noChangeArrowheads="1"/>
            </p:cNvSpPr>
            <p:nvPr/>
          </p:nvSpPr>
          <p:spPr bwMode="auto">
            <a:xfrm>
              <a:off x="1190928" y="2282878"/>
              <a:ext cx="6200745" cy="69171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500" b="0" i="1">
                  <a:cs typeface="Arial" panose="020B0604020202020204" pitchFamily="34" charset="0"/>
                </a:rPr>
                <a:t>Định luật phóng xạ</a:t>
              </a:r>
              <a:endParaRPr lang="en-US" sz="2500" b="0" i="1" dirty="0">
                <a:cs typeface="Arial" panose="020B0604020202020204" pitchFamily="34" charset="0"/>
              </a:endParaRPr>
            </a:p>
          </p:txBody>
        </p:sp>
      </p:grpSp>
      <p:sp>
        <p:nvSpPr>
          <p:cNvPr id="22" name="TextBox 21">
            <a:extLst>
              <a:ext uri="{FF2B5EF4-FFF2-40B4-BE49-F238E27FC236}">
                <a16:creationId xmlns:a16="http://schemas.microsoft.com/office/drawing/2014/main" id="{EAE75310-A41C-4369-B29D-F008688F7DAC}"/>
              </a:ext>
            </a:extLst>
          </p:cNvPr>
          <p:cNvSpPr txBox="1"/>
          <p:nvPr/>
        </p:nvSpPr>
        <p:spPr>
          <a:xfrm>
            <a:off x="76054" y="584149"/>
            <a:ext cx="5796993" cy="492443"/>
          </a:xfrm>
          <a:prstGeom prst="rect">
            <a:avLst/>
          </a:prstGeom>
          <a:noFill/>
        </p:spPr>
        <p:txBody>
          <a:bodyPr wrap="square" rtlCol="0">
            <a:spAutoFit/>
          </a:bodyPr>
          <a:lstStyle/>
          <a:p>
            <a:r>
              <a:rPr lang="en-US" sz="2600" i="1" dirty="0">
                <a:solidFill>
                  <a:srgbClr val="0070C0"/>
                </a:solidFill>
                <a:latin typeface="Arial" panose="020B0604020202020204" pitchFamily="34" charset="0"/>
                <a:cs typeface="Arial" panose="020B0604020202020204" pitchFamily="34" charset="0"/>
              </a:rPr>
              <a:t>1. </a:t>
            </a:r>
            <a:r>
              <a:rPr lang="en-US" sz="2600" i="1" dirty="0" err="1">
                <a:solidFill>
                  <a:srgbClr val="0070C0"/>
                </a:solidFill>
                <a:latin typeface="Arial" panose="020B0604020202020204" pitchFamily="34" charset="0"/>
                <a:cs typeface="Arial" panose="020B0604020202020204" pitchFamily="34" charset="0"/>
              </a:rPr>
              <a:t>Đặc</a:t>
            </a:r>
            <a:r>
              <a:rPr lang="en-US" sz="2600" i="1" dirty="0">
                <a:solidFill>
                  <a:srgbClr val="0070C0"/>
                </a:solidFill>
                <a:latin typeface="Arial" panose="020B0604020202020204" pitchFamily="34" charset="0"/>
                <a:cs typeface="Arial" panose="020B0604020202020204" pitchFamily="34" charset="0"/>
              </a:rPr>
              <a:t> </a:t>
            </a:r>
            <a:r>
              <a:rPr lang="en-US" sz="2600" i="1" dirty="0" err="1">
                <a:solidFill>
                  <a:srgbClr val="0070C0"/>
                </a:solidFill>
                <a:latin typeface="Arial" panose="020B0604020202020204" pitchFamily="34" charset="0"/>
                <a:cs typeface="Arial" panose="020B0604020202020204" pitchFamily="34" charset="0"/>
              </a:rPr>
              <a:t>tính</a:t>
            </a:r>
            <a:r>
              <a:rPr lang="en-US" sz="2600" i="1" dirty="0">
                <a:solidFill>
                  <a:srgbClr val="0070C0"/>
                </a:solidFill>
                <a:latin typeface="Arial" panose="020B0604020202020204" pitchFamily="34" charset="0"/>
                <a:cs typeface="Arial" panose="020B0604020202020204" pitchFamily="34" charset="0"/>
              </a:rPr>
              <a:t> </a:t>
            </a:r>
            <a:r>
              <a:rPr lang="en-US" sz="2600" i="1" dirty="0" err="1">
                <a:solidFill>
                  <a:srgbClr val="0070C0"/>
                </a:solidFill>
                <a:latin typeface="Arial" panose="020B0604020202020204" pitchFamily="34" charset="0"/>
                <a:cs typeface="Arial" panose="020B0604020202020204" pitchFamily="34" charset="0"/>
              </a:rPr>
              <a:t>của</a:t>
            </a:r>
            <a:r>
              <a:rPr lang="en-US" sz="2600" i="1" dirty="0">
                <a:solidFill>
                  <a:srgbClr val="0070C0"/>
                </a:solidFill>
                <a:latin typeface="Arial" panose="020B0604020202020204" pitchFamily="34" charset="0"/>
                <a:cs typeface="Arial" panose="020B0604020202020204" pitchFamily="34" charset="0"/>
              </a:rPr>
              <a:t> </a:t>
            </a:r>
            <a:r>
              <a:rPr lang="en-US" sz="2600" i="1" dirty="0" err="1">
                <a:solidFill>
                  <a:srgbClr val="0070C0"/>
                </a:solidFill>
                <a:latin typeface="Arial" panose="020B0604020202020204" pitchFamily="34" charset="0"/>
                <a:cs typeface="Arial" panose="020B0604020202020204" pitchFamily="34" charset="0"/>
              </a:rPr>
              <a:t>quá</a:t>
            </a:r>
            <a:r>
              <a:rPr lang="en-US" sz="2600" i="1" dirty="0">
                <a:solidFill>
                  <a:srgbClr val="0070C0"/>
                </a:solidFill>
                <a:latin typeface="Arial" panose="020B0604020202020204" pitchFamily="34" charset="0"/>
                <a:cs typeface="Arial" panose="020B0604020202020204" pitchFamily="34" charset="0"/>
              </a:rPr>
              <a:t> </a:t>
            </a:r>
            <a:r>
              <a:rPr lang="en-US" sz="2600" i="1" dirty="0" err="1">
                <a:solidFill>
                  <a:srgbClr val="0070C0"/>
                </a:solidFill>
                <a:latin typeface="Arial" panose="020B0604020202020204" pitchFamily="34" charset="0"/>
                <a:cs typeface="Arial" panose="020B0604020202020204" pitchFamily="34" charset="0"/>
              </a:rPr>
              <a:t>trình</a:t>
            </a:r>
            <a:r>
              <a:rPr lang="en-US" sz="2600" i="1" dirty="0">
                <a:solidFill>
                  <a:srgbClr val="0070C0"/>
                </a:solidFill>
                <a:latin typeface="Arial" panose="020B0604020202020204" pitchFamily="34" charset="0"/>
                <a:cs typeface="Arial" panose="020B0604020202020204" pitchFamily="34" charset="0"/>
              </a:rPr>
              <a:t> </a:t>
            </a:r>
            <a:r>
              <a:rPr lang="en-US" sz="2600" i="1" dirty="0" err="1">
                <a:solidFill>
                  <a:srgbClr val="0070C0"/>
                </a:solidFill>
                <a:latin typeface="Arial" panose="020B0604020202020204" pitchFamily="34" charset="0"/>
                <a:cs typeface="Arial" panose="020B0604020202020204" pitchFamily="34" charset="0"/>
              </a:rPr>
              <a:t>phóng</a:t>
            </a:r>
            <a:r>
              <a:rPr lang="en-US" sz="2600" i="1" dirty="0">
                <a:solidFill>
                  <a:srgbClr val="0070C0"/>
                </a:solidFill>
                <a:latin typeface="Arial" panose="020B0604020202020204" pitchFamily="34" charset="0"/>
                <a:cs typeface="Arial" panose="020B0604020202020204" pitchFamily="34" charset="0"/>
              </a:rPr>
              <a:t> </a:t>
            </a:r>
            <a:r>
              <a:rPr lang="en-US" sz="2600" i="1" dirty="0" err="1">
                <a:solidFill>
                  <a:srgbClr val="0070C0"/>
                </a:solidFill>
                <a:latin typeface="Arial" panose="020B0604020202020204" pitchFamily="34" charset="0"/>
                <a:cs typeface="Arial" panose="020B0604020202020204" pitchFamily="34" charset="0"/>
              </a:rPr>
              <a:t>xạ</a:t>
            </a:r>
            <a:endParaRPr lang="en-US" sz="2600" i="1" dirty="0">
              <a:solidFill>
                <a:srgbClr val="0070C0"/>
              </a:solidFill>
              <a:latin typeface="Arial" panose="020B0604020202020204" pitchFamily="34" charset="0"/>
              <a:cs typeface="Arial" panose="020B0604020202020204" pitchFamily="34" charset="0"/>
            </a:endParaRPr>
          </a:p>
        </p:txBody>
      </p:sp>
      <p:sp>
        <p:nvSpPr>
          <p:cNvPr id="23" name="Rectangle 1026060">
            <a:extLst>
              <a:ext uri="{FF2B5EF4-FFF2-40B4-BE49-F238E27FC236}">
                <a16:creationId xmlns:a16="http://schemas.microsoft.com/office/drawing/2014/main" id="{F69F4B59-4AA3-443D-8337-D9C820A2B379}"/>
              </a:ext>
            </a:extLst>
          </p:cNvPr>
          <p:cNvSpPr>
            <a:spLocks noChangeArrowheads="1"/>
          </p:cNvSpPr>
          <p:nvPr/>
        </p:nvSpPr>
        <p:spPr bwMode="auto">
          <a:xfrm>
            <a:off x="838200" y="1265677"/>
            <a:ext cx="8915400" cy="1603516"/>
          </a:xfrm>
          <a:prstGeom prst="rect">
            <a:avLst/>
          </a:prstGeom>
          <a:noFill/>
          <a:ln w="9525" algn="ctr">
            <a:noFill/>
            <a:miter lim="800000"/>
            <a:headEnd/>
            <a:tailEnd/>
          </a:ln>
        </p:spPr>
        <p:txBody>
          <a:bodyPr wrap="square" lIns="109728" tIns="54864" rIns="109728" bIns="54864">
            <a:spAutoFit/>
          </a:bodyPr>
          <a:lstStyle/>
          <a:p>
            <a:pPr marL="287338" indent="-287338" algn="just" defTabSz="1095375">
              <a:buClr>
                <a:schemeClr val="tx2"/>
              </a:buClr>
              <a:buSzPct val="95000"/>
              <a:buBlip>
                <a:blip r:embed="rId6"/>
              </a:buBlip>
            </a:pPr>
            <a:r>
              <a:rPr lang="fr-FR" sz="2400">
                <a:solidFill>
                  <a:schemeClr val="tx1"/>
                </a:solidFill>
                <a:latin typeface="Arial" panose="020B0604020202020204" pitchFamily="34" charset="0"/>
                <a:cs typeface="Arial" panose="020B0604020202020204" pitchFamily="34" charset="0"/>
              </a:rPr>
              <a:t>Có bản chất là một quá trình biến đổi hạt nhân.</a:t>
            </a:r>
          </a:p>
          <a:p>
            <a:pPr marL="287338" indent="-287338" algn="just" defTabSz="1095375">
              <a:buClr>
                <a:schemeClr val="tx2"/>
              </a:buClr>
              <a:buSzPct val="95000"/>
              <a:buBlip>
                <a:blip r:embed="rId6"/>
              </a:buBlip>
            </a:pPr>
            <a:r>
              <a:rPr lang="fr-FR" sz="2400">
                <a:solidFill>
                  <a:schemeClr val="tx1"/>
                </a:solidFill>
                <a:latin typeface="Arial" panose="020B0604020202020204" pitchFamily="34" charset="0"/>
                <a:cs typeface="Arial" panose="020B0604020202020204" pitchFamily="34" charset="0"/>
              </a:rPr>
              <a:t>Có tính tự phát và không điều khiển được.</a:t>
            </a:r>
          </a:p>
          <a:p>
            <a:pPr marL="287338" indent="-287338" algn="just" defTabSz="1095375">
              <a:buClr>
                <a:schemeClr val="tx2"/>
              </a:buClr>
              <a:buSzPct val="95000"/>
              <a:buBlip>
                <a:blip r:embed="rId6"/>
              </a:buBlip>
            </a:pPr>
            <a:r>
              <a:rPr lang="fr-FR" sz="2400">
                <a:solidFill>
                  <a:schemeClr val="tx1"/>
                </a:solidFill>
                <a:latin typeface="Arial" panose="020B0604020202020204" pitchFamily="34" charset="0"/>
                <a:cs typeface="Arial" panose="020B0604020202020204" pitchFamily="34" charset="0"/>
              </a:rPr>
              <a:t> Là một quá trình ngẫu nhiên.</a:t>
            </a:r>
            <a:endParaRPr lang="en-US" sz="2400">
              <a:solidFill>
                <a:schemeClr val="tx1"/>
              </a:solidFill>
              <a:latin typeface="Arial" panose="020B0604020202020204" pitchFamily="34" charset="0"/>
              <a:cs typeface="Arial" panose="020B0604020202020204" pitchFamily="34" charset="0"/>
            </a:endParaRPr>
          </a:p>
          <a:p>
            <a:pPr marL="287338" indent="-287338" algn="just" defTabSz="1095375">
              <a:buClr>
                <a:schemeClr val="tx2"/>
              </a:buClr>
              <a:buSzPct val="95000"/>
              <a:buBlip>
                <a:blip r:embed="rId6"/>
              </a:buBlip>
            </a:pPr>
            <a:endParaRPr lang="en-US" sz="2500" i="1">
              <a:latin typeface="Arial" panose="020B0604020202020204" pitchFamily="34" charset="0"/>
              <a:cs typeface="Arial" panose="020B0604020202020204" pitchFamily="34" charset="0"/>
            </a:endParaRPr>
          </a:p>
        </p:txBody>
      </p:sp>
      <p:pic>
        <p:nvPicPr>
          <p:cNvPr id="24" name="Picture 23" descr="Diagram&#10;&#10;Description automatically generated">
            <a:extLst>
              <a:ext uri="{FF2B5EF4-FFF2-40B4-BE49-F238E27FC236}">
                <a16:creationId xmlns:a16="http://schemas.microsoft.com/office/drawing/2014/main" id="{02AF0E65-E57E-4CC6-A496-F7BB78A8852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4343" y="2901728"/>
            <a:ext cx="4125540" cy="3615741"/>
          </a:xfrm>
          <a:prstGeom prst="rect">
            <a:avLst/>
          </a:prstGeom>
        </p:spPr>
      </p:pic>
      <p:sp>
        <p:nvSpPr>
          <p:cNvPr id="35" name="TextBox 34">
            <a:extLst>
              <a:ext uri="{FF2B5EF4-FFF2-40B4-BE49-F238E27FC236}">
                <a16:creationId xmlns:a16="http://schemas.microsoft.com/office/drawing/2014/main" id="{4981E659-2A03-4E07-B93A-30368438CD1F}"/>
              </a:ext>
            </a:extLst>
          </p:cNvPr>
          <p:cNvSpPr txBox="1"/>
          <p:nvPr/>
        </p:nvSpPr>
        <p:spPr>
          <a:xfrm>
            <a:off x="6143527" y="3586213"/>
            <a:ext cx="4953000" cy="2246769"/>
          </a:xfrm>
          <a:prstGeom prst="rect">
            <a:avLst/>
          </a:prstGeom>
          <a:noFill/>
        </p:spPr>
        <p:txBody>
          <a:bodyPr wrap="square" rtlCol="0">
            <a:spAutoFit/>
          </a:bodyPr>
          <a:lstStyle/>
          <a:p>
            <a:pPr algn="just"/>
            <a:r>
              <a:rPr lang="en-US" sz="2000">
                <a:latin typeface="Arial" panose="020B0604020202020204" pitchFamily="34" charset="0"/>
                <a:cs typeface="Arial" panose="020B0604020202020204" pitchFamily="34" charset="0"/>
              </a:rPr>
              <a:t>  </a:t>
            </a:r>
            <a:r>
              <a:rPr lang="en-US" sz="2000" i="1">
                <a:latin typeface="Arial" panose="020B0604020202020204" pitchFamily="34" charset="0"/>
                <a:cs typeface="Arial" panose="020B0604020202020204" pitchFamily="34" charset="0"/>
              </a:rPr>
              <a:t> VD: với một hạt nhân phóng xạ Ur238 cho trước, thời điểm phân rã của nó không xác định. Ta chỉ nói đến xác suất phân rã của hạt nhân đó</a:t>
            </a:r>
          </a:p>
          <a:p>
            <a:pPr algn="just"/>
            <a:r>
              <a:rPr lang="en-US" sz="2000" i="1">
                <a:latin typeface="Arial" panose="020B0604020202020204" pitchFamily="34" charset="0"/>
                <a:cs typeface="Arial" panose="020B0604020202020204" pitchFamily="34" charset="0"/>
                <a:sym typeface="Symbol" panose="05050102010706020507" pitchFamily="18" charset="2"/>
              </a:rPr>
              <a:t> K</a:t>
            </a:r>
            <a:r>
              <a:rPr lang="en-US" sz="2000" i="1">
                <a:latin typeface="Arial" panose="020B0604020202020204" pitchFamily="34" charset="0"/>
                <a:cs typeface="Arial" panose="020B0604020202020204" pitchFamily="34" charset="0"/>
              </a:rPr>
              <a:t>hông thể xét sự biến đổi của 1 hạt nhân đơn lẻ mà phải xét trên thống kê một lượng lớn hạt nhân</a:t>
            </a:r>
            <a:endParaRPr lang="en-US" sz="2000"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E3FC7F4C-6E92-4631-8C52-3421087F79B7}"/>
              </a:ext>
            </a:extLst>
          </p:cNvPr>
          <p:cNvGrpSpPr/>
          <p:nvPr/>
        </p:nvGrpSpPr>
        <p:grpSpPr>
          <a:xfrm>
            <a:off x="-271124" y="58877"/>
            <a:ext cx="6062323" cy="510909"/>
            <a:chOff x="38033" y="2282878"/>
            <a:chExt cx="7543268" cy="713193"/>
          </a:xfrm>
        </p:grpSpPr>
        <p:grpSp>
          <p:nvGrpSpPr>
            <p:cNvPr id="19" name="Group 70">
              <a:extLst>
                <a:ext uri="{FF2B5EF4-FFF2-40B4-BE49-F238E27FC236}">
                  <a16:creationId xmlns:a16="http://schemas.microsoft.com/office/drawing/2014/main" id="{1AF4D19E-95D1-47E4-BC4E-CC02B0094D41}"/>
                </a:ext>
              </a:extLst>
            </p:cNvPr>
            <p:cNvGrpSpPr>
              <a:grpSpLocks/>
            </p:cNvGrpSpPr>
            <p:nvPr/>
          </p:nvGrpSpPr>
          <p:grpSpPr bwMode="auto">
            <a:xfrm>
              <a:off x="368179" y="2294628"/>
              <a:ext cx="7213122" cy="693208"/>
              <a:chOff x="607010" y="3430752"/>
              <a:chExt cx="3714421" cy="1335216"/>
            </a:xfrm>
          </p:grpSpPr>
          <p:pic>
            <p:nvPicPr>
              <p:cNvPr id="26" name="Picture 25" descr="empty-green-rectangle">
                <a:extLst>
                  <a:ext uri="{FF2B5EF4-FFF2-40B4-BE49-F238E27FC236}">
                    <a16:creationId xmlns:a16="http://schemas.microsoft.com/office/drawing/2014/main" id="{FCCDCAD2-7946-4ECB-8A08-BC118E4F0E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10" y="3430752"/>
                <a:ext cx="3714421"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green-top-faded">
                <a:extLst>
                  <a:ext uri="{FF2B5EF4-FFF2-40B4-BE49-F238E27FC236}">
                    <a16:creationId xmlns:a16="http://schemas.microsoft.com/office/drawing/2014/main" id="{22A2BEC8-A8C9-4C3A-B6C9-98EB6B9D36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extBox 19">
              <a:extLst>
                <a:ext uri="{FF2B5EF4-FFF2-40B4-BE49-F238E27FC236}">
                  <a16:creationId xmlns:a16="http://schemas.microsoft.com/office/drawing/2014/main" id="{B22C5C76-2105-435B-897D-372C4374B899}"/>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5" name="Rectangle 1026060">
              <a:extLst>
                <a:ext uri="{FF2B5EF4-FFF2-40B4-BE49-F238E27FC236}">
                  <a16:creationId xmlns:a16="http://schemas.microsoft.com/office/drawing/2014/main" id="{90C32BC1-0AA9-45FA-A1C9-B74C0FC65BE4}"/>
                </a:ext>
              </a:extLst>
            </p:cNvPr>
            <p:cNvSpPr>
              <a:spLocks noChangeArrowheads="1"/>
            </p:cNvSpPr>
            <p:nvPr/>
          </p:nvSpPr>
          <p:spPr bwMode="auto">
            <a:xfrm>
              <a:off x="1190928" y="2282878"/>
              <a:ext cx="6200745" cy="71319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600" b="0" i="1">
                  <a:cs typeface="Arial" panose="020B0604020202020204" pitchFamily="34" charset="0"/>
                </a:rPr>
                <a:t>Định luật phóng xạ</a:t>
              </a:r>
              <a:endParaRPr lang="en-US" sz="2600" b="0" i="1" dirty="0">
                <a:cs typeface="Arial" panose="020B0604020202020204" pitchFamily="34" charset="0"/>
              </a:endParaRPr>
            </a:p>
          </p:txBody>
        </p:sp>
      </p:grpSp>
      <p:sp>
        <p:nvSpPr>
          <p:cNvPr id="22" name="TextBox 21">
            <a:extLst>
              <a:ext uri="{FF2B5EF4-FFF2-40B4-BE49-F238E27FC236}">
                <a16:creationId xmlns:a16="http://schemas.microsoft.com/office/drawing/2014/main" id="{EAE75310-A41C-4369-B29D-F008688F7DAC}"/>
              </a:ext>
            </a:extLst>
          </p:cNvPr>
          <p:cNvSpPr txBox="1"/>
          <p:nvPr/>
        </p:nvSpPr>
        <p:spPr>
          <a:xfrm>
            <a:off x="76054" y="584149"/>
            <a:ext cx="5796993" cy="492443"/>
          </a:xfrm>
          <a:prstGeom prst="rect">
            <a:avLst/>
          </a:prstGeom>
          <a:noFill/>
        </p:spPr>
        <p:txBody>
          <a:bodyPr wrap="square" rtlCol="0">
            <a:spAutoFit/>
          </a:bodyPr>
          <a:lstStyle/>
          <a:p>
            <a:r>
              <a:rPr lang="en-US" sz="2600" i="1">
                <a:solidFill>
                  <a:srgbClr val="0070C0"/>
                </a:solidFill>
                <a:latin typeface="Arial" panose="020B0604020202020204" pitchFamily="34" charset="0"/>
                <a:cs typeface="Arial" panose="020B0604020202020204" pitchFamily="34" charset="0"/>
              </a:rPr>
              <a:t>2. Định luật phóng xạ</a:t>
            </a:r>
            <a:endParaRPr lang="en-US" sz="2600" i="1" dirty="0">
              <a:solidFill>
                <a:srgbClr val="0070C0"/>
              </a:solidFill>
              <a:latin typeface="Arial" panose="020B0604020202020204" pitchFamily="34" charset="0"/>
              <a:cs typeface="Arial" panose="020B0604020202020204" pitchFamily="34" charset="0"/>
            </a:endParaRPr>
          </a:p>
        </p:txBody>
      </p:sp>
      <p:sp>
        <p:nvSpPr>
          <p:cNvPr id="21" name="Text Box 4">
            <a:extLst>
              <a:ext uri="{FF2B5EF4-FFF2-40B4-BE49-F238E27FC236}">
                <a16:creationId xmlns:a16="http://schemas.microsoft.com/office/drawing/2014/main" id="{33486674-3B44-4604-A864-514B7DCE5E6A}"/>
              </a:ext>
            </a:extLst>
          </p:cNvPr>
          <p:cNvSpPr txBox="1">
            <a:spLocks noChangeArrowheads="1"/>
          </p:cNvSpPr>
          <p:nvPr/>
        </p:nvSpPr>
        <p:spPr bwMode="auto">
          <a:xfrm>
            <a:off x="935452" y="1211040"/>
            <a:ext cx="10943277"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sz="2600" dirty="0">
                <a:latin typeface="Arial" panose="020B0604020202020204" pitchFamily="34" charset="0"/>
                <a:cs typeface="Arial" panose="020B0604020202020204" pitchFamily="34" charset="0"/>
              </a:rPr>
              <a:t>   </a:t>
            </a:r>
            <a:r>
              <a:rPr lang="fr-FR" sz="2600" dirty="0" err="1">
                <a:solidFill>
                  <a:schemeClr val="tx1"/>
                </a:solidFill>
                <a:latin typeface="Arial" panose="020B0604020202020204" pitchFamily="34" charset="0"/>
                <a:cs typeface="Arial" panose="020B0604020202020204" pitchFamily="34" charset="0"/>
              </a:rPr>
              <a:t>Trong</a:t>
            </a:r>
            <a:r>
              <a:rPr lang="fr-FR" sz="2600" dirty="0">
                <a:solidFill>
                  <a:schemeClr val="tx1"/>
                </a:solidFill>
                <a:latin typeface="Arial" panose="020B0604020202020204" pitchFamily="34" charset="0"/>
                <a:cs typeface="Arial" panose="020B0604020202020204" pitchFamily="34" charset="0"/>
              </a:rPr>
              <a:t> </a:t>
            </a:r>
            <a:r>
              <a:rPr lang="fr-FR" sz="2600" dirty="0" err="1">
                <a:solidFill>
                  <a:schemeClr val="tx1"/>
                </a:solidFill>
                <a:latin typeface="Arial" panose="020B0604020202020204" pitchFamily="34" charset="0"/>
                <a:cs typeface="Arial" panose="020B0604020202020204" pitchFamily="34" charset="0"/>
              </a:rPr>
              <a:t>quá</a:t>
            </a:r>
            <a:r>
              <a:rPr lang="fr-FR" sz="2600" dirty="0">
                <a:solidFill>
                  <a:schemeClr val="tx1"/>
                </a:solidFill>
                <a:latin typeface="Arial" panose="020B0604020202020204" pitchFamily="34" charset="0"/>
                <a:cs typeface="Arial" panose="020B0604020202020204" pitchFamily="34" charset="0"/>
              </a:rPr>
              <a:t> </a:t>
            </a:r>
            <a:r>
              <a:rPr lang="fr-FR" sz="2600" dirty="0" err="1">
                <a:solidFill>
                  <a:schemeClr val="tx1"/>
                </a:solidFill>
                <a:latin typeface="Arial" panose="020B0604020202020204" pitchFamily="34" charset="0"/>
                <a:cs typeface="Arial" panose="020B0604020202020204" pitchFamily="34" charset="0"/>
              </a:rPr>
              <a:t>trình</a:t>
            </a:r>
            <a:r>
              <a:rPr lang="fr-FR" sz="2600" dirty="0">
                <a:solidFill>
                  <a:schemeClr val="tx1"/>
                </a:solidFill>
                <a:latin typeface="Arial" panose="020B0604020202020204" pitchFamily="34" charset="0"/>
                <a:cs typeface="Arial" panose="020B0604020202020204" pitchFamily="34" charset="0"/>
              </a:rPr>
              <a:t> </a:t>
            </a:r>
            <a:r>
              <a:rPr lang="fr-FR" sz="2600" dirty="0" err="1">
                <a:solidFill>
                  <a:schemeClr val="tx1"/>
                </a:solidFill>
                <a:latin typeface="Arial" panose="020B0604020202020204" pitchFamily="34" charset="0"/>
                <a:cs typeface="Arial" panose="020B0604020202020204" pitchFamily="34" charset="0"/>
              </a:rPr>
              <a:t>phân</a:t>
            </a:r>
            <a:r>
              <a:rPr lang="fr-FR" sz="2600" dirty="0">
                <a:solidFill>
                  <a:schemeClr val="tx1"/>
                </a:solidFill>
                <a:latin typeface="Arial" panose="020B0604020202020204" pitchFamily="34" charset="0"/>
                <a:cs typeface="Arial" panose="020B0604020202020204" pitchFamily="34" charset="0"/>
              </a:rPr>
              <a:t> </a:t>
            </a:r>
            <a:r>
              <a:rPr lang="fr-FR" sz="2600" dirty="0" err="1">
                <a:solidFill>
                  <a:schemeClr val="tx1"/>
                </a:solidFill>
                <a:latin typeface="Arial" panose="020B0604020202020204" pitchFamily="34" charset="0"/>
                <a:cs typeface="Arial" panose="020B0604020202020204" pitchFamily="34" charset="0"/>
              </a:rPr>
              <a:t>rã</a:t>
            </a:r>
            <a:r>
              <a:rPr lang="fr-FR" sz="2600" dirty="0">
                <a:solidFill>
                  <a:schemeClr val="tx1"/>
                </a:solidFill>
                <a:latin typeface="Arial" panose="020B0604020202020204" pitchFamily="34" charset="0"/>
                <a:cs typeface="Arial" panose="020B0604020202020204" pitchFamily="34" charset="0"/>
              </a:rPr>
              <a:t>, </a:t>
            </a:r>
            <a:r>
              <a:rPr lang="fr-FR" sz="2600" dirty="0" err="1">
                <a:solidFill>
                  <a:schemeClr val="tx1"/>
                </a:solidFill>
                <a:latin typeface="Arial" panose="020B0604020202020204" pitchFamily="34" charset="0"/>
                <a:cs typeface="Arial" panose="020B0604020202020204" pitchFamily="34" charset="0"/>
              </a:rPr>
              <a:t>số</a:t>
            </a:r>
            <a:r>
              <a:rPr lang="fr-FR" sz="2600" dirty="0">
                <a:solidFill>
                  <a:schemeClr val="tx1"/>
                </a:solidFill>
                <a:latin typeface="Arial" panose="020B0604020202020204" pitchFamily="34" charset="0"/>
                <a:cs typeface="Arial" panose="020B0604020202020204" pitchFamily="34" charset="0"/>
              </a:rPr>
              <a:t> </a:t>
            </a:r>
            <a:r>
              <a:rPr lang="fr-FR" sz="2600" dirty="0" err="1">
                <a:solidFill>
                  <a:schemeClr val="tx1"/>
                </a:solidFill>
                <a:latin typeface="Arial" panose="020B0604020202020204" pitchFamily="34" charset="0"/>
                <a:cs typeface="Arial" panose="020B0604020202020204" pitchFamily="34" charset="0"/>
              </a:rPr>
              <a:t>lượng</a:t>
            </a:r>
            <a:r>
              <a:rPr lang="fr-FR" sz="2600" dirty="0">
                <a:solidFill>
                  <a:schemeClr val="tx1"/>
                </a:solidFill>
                <a:latin typeface="Arial" panose="020B0604020202020204" pitchFamily="34" charset="0"/>
                <a:cs typeface="Arial" panose="020B0604020202020204" pitchFamily="34" charset="0"/>
              </a:rPr>
              <a:t> </a:t>
            </a:r>
            <a:r>
              <a:rPr lang="fr-FR" sz="2600" dirty="0" err="1">
                <a:solidFill>
                  <a:schemeClr val="tx1"/>
                </a:solidFill>
                <a:latin typeface="Arial" panose="020B0604020202020204" pitchFamily="34" charset="0"/>
                <a:cs typeface="Arial" panose="020B0604020202020204" pitchFamily="34" charset="0"/>
              </a:rPr>
              <a:t>các</a:t>
            </a:r>
            <a:r>
              <a:rPr lang="fr-FR" sz="2600" dirty="0">
                <a:solidFill>
                  <a:schemeClr val="tx1"/>
                </a:solidFill>
                <a:latin typeface="Arial" panose="020B0604020202020204" pitchFamily="34" charset="0"/>
                <a:cs typeface="Arial" panose="020B0604020202020204" pitchFamily="34" charset="0"/>
              </a:rPr>
              <a:t> </a:t>
            </a:r>
            <a:r>
              <a:rPr lang="fr-FR" sz="2600" dirty="0" err="1">
                <a:solidFill>
                  <a:schemeClr val="tx1"/>
                </a:solidFill>
                <a:latin typeface="Arial" panose="020B0604020202020204" pitchFamily="34" charset="0"/>
                <a:cs typeface="Arial" panose="020B0604020202020204" pitchFamily="34" charset="0"/>
              </a:rPr>
              <a:t>hạt</a:t>
            </a:r>
            <a:r>
              <a:rPr lang="fr-FR" sz="2600" dirty="0">
                <a:solidFill>
                  <a:schemeClr val="tx1"/>
                </a:solidFill>
                <a:latin typeface="Arial" panose="020B0604020202020204" pitchFamily="34" charset="0"/>
                <a:cs typeface="Arial" panose="020B0604020202020204" pitchFamily="34" charset="0"/>
              </a:rPr>
              <a:t> </a:t>
            </a:r>
            <a:r>
              <a:rPr lang="fr-FR" sz="2600" dirty="0" err="1">
                <a:solidFill>
                  <a:schemeClr val="tx1"/>
                </a:solidFill>
                <a:latin typeface="Arial" panose="020B0604020202020204" pitchFamily="34" charset="0"/>
                <a:cs typeface="Arial" panose="020B0604020202020204" pitchFamily="34" charset="0"/>
              </a:rPr>
              <a:t>nhân</a:t>
            </a:r>
            <a:r>
              <a:rPr lang="fr-FR" sz="2600" dirty="0">
                <a:solidFill>
                  <a:schemeClr val="tx1"/>
                </a:solidFill>
                <a:latin typeface="Arial" panose="020B0604020202020204" pitchFamily="34" charset="0"/>
                <a:cs typeface="Arial" panose="020B0604020202020204" pitchFamily="34" charset="0"/>
              </a:rPr>
              <a:t> (</a:t>
            </a:r>
            <a:r>
              <a:rPr lang="fr-FR" sz="2600" dirty="0" err="1">
                <a:solidFill>
                  <a:schemeClr val="tx1"/>
                </a:solidFill>
                <a:latin typeface="Arial" panose="020B0604020202020204" pitchFamily="34" charset="0"/>
                <a:cs typeface="Arial" panose="020B0604020202020204" pitchFamily="34" charset="0"/>
              </a:rPr>
              <a:t>hay</a:t>
            </a:r>
            <a:r>
              <a:rPr lang="fr-FR" sz="2600" dirty="0">
                <a:solidFill>
                  <a:schemeClr val="tx1"/>
                </a:solidFill>
                <a:latin typeface="Arial" panose="020B0604020202020204" pitchFamily="34" charset="0"/>
                <a:cs typeface="Arial" panose="020B0604020202020204" pitchFamily="34" charset="0"/>
              </a:rPr>
              <a:t> </a:t>
            </a:r>
            <a:r>
              <a:rPr lang="fr-FR" sz="2600" dirty="0" err="1">
                <a:solidFill>
                  <a:schemeClr val="tx1"/>
                </a:solidFill>
                <a:latin typeface="Arial" panose="020B0604020202020204" pitchFamily="34" charset="0"/>
                <a:cs typeface="Arial" panose="020B0604020202020204" pitchFamily="34" charset="0"/>
              </a:rPr>
              <a:t>khối</a:t>
            </a:r>
            <a:r>
              <a:rPr lang="fr-FR" sz="2600" dirty="0">
                <a:solidFill>
                  <a:schemeClr val="tx1"/>
                </a:solidFill>
                <a:latin typeface="Arial" panose="020B0604020202020204" pitchFamily="34" charset="0"/>
                <a:cs typeface="Arial" panose="020B0604020202020204" pitchFamily="34" charset="0"/>
              </a:rPr>
              <a:t> </a:t>
            </a:r>
            <a:r>
              <a:rPr lang="fr-FR" sz="2600" dirty="0" err="1">
                <a:solidFill>
                  <a:schemeClr val="tx1"/>
                </a:solidFill>
                <a:latin typeface="Arial" panose="020B0604020202020204" pitchFamily="34" charset="0"/>
                <a:cs typeface="Arial" panose="020B0604020202020204" pitchFamily="34" charset="0"/>
              </a:rPr>
              <a:t>lượng</a:t>
            </a:r>
            <a:r>
              <a:rPr lang="fr-FR" sz="2600" dirty="0">
                <a:solidFill>
                  <a:schemeClr val="tx1"/>
                </a:solidFill>
                <a:latin typeface="Arial" panose="020B0604020202020204" pitchFamily="34" charset="0"/>
                <a:cs typeface="Arial" panose="020B0604020202020204" pitchFamily="34" charset="0"/>
              </a:rPr>
              <a:t>) </a:t>
            </a:r>
            <a:r>
              <a:rPr lang="fr-FR" sz="2600" dirty="0" err="1">
                <a:solidFill>
                  <a:schemeClr val="tx1"/>
                </a:solidFill>
                <a:latin typeface="Arial" panose="020B0604020202020204" pitchFamily="34" charset="0"/>
                <a:cs typeface="Arial" panose="020B0604020202020204" pitchFamily="34" charset="0"/>
              </a:rPr>
              <a:t>của</a:t>
            </a:r>
            <a:r>
              <a:rPr lang="fr-FR" sz="2600" dirty="0">
                <a:solidFill>
                  <a:schemeClr val="tx1"/>
                </a:solidFill>
                <a:latin typeface="Arial" panose="020B0604020202020204" pitchFamily="34" charset="0"/>
                <a:cs typeface="Arial" panose="020B0604020202020204" pitchFamily="34" charset="0"/>
              </a:rPr>
              <a:t> </a:t>
            </a:r>
            <a:r>
              <a:rPr lang="fr-FR" sz="2600" dirty="0" err="1">
                <a:solidFill>
                  <a:schemeClr val="tx1"/>
                </a:solidFill>
                <a:latin typeface="Arial" panose="020B0604020202020204" pitchFamily="34" charset="0"/>
                <a:cs typeface="Arial" panose="020B0604020202020204" pitchFamily="34" charset="0"/>
              </a:rPr>
              <a:t>chất</a:t>
            </a:r>
            <a:r>
              <a:rPr lang="fr-FR" sz="2600" dirty="0">
                <a:solidFill>
                  <a:schemeClr val="tx1"/>
                </a:solidFill>
                <a:latin typeface="Arial" panose="020B0604020202020204" pitchFamily="34" charset="0"/>
                <a:cs typeface="Arial" panose="020B0604020202020204" pitchFamily="34" charset="0"/>
              </a:rPr>
              <a:t> </a:t>
            </a:r>
            <a:r>
              <a:rPr lang="fr-FR" sz="2600" dirty="0" err="1">
                <a:solidFill>
                  <a:schemeClr val="tx1"/>
                </a:solidFill>
                <a:latin typeface="Arial" panose="020B0604020202020204" pitchFamily="34" charset="0"/>
                <a:cs typeface="Arial" panose="020B0604020202020204" pitchFamily="34" charset="0"/>
              </a:rPr>
              <a:t>phóng</a:t>
            </a:r>
            <a:r>
              <a:rPr lang="fr-FR" sz="2600" dirty="0">
                <a:solidFill>
                  <a:schemeClr val="tx1"/>
                </a:solidFill>
                <a:latin typeface="Arial" panose="020B0604020202020204" pitchFamily="34" charset="0"/>
                <a:cs typeface="Arial" panose="020B0604020202020204" pitchFamily="34" charset="0"/>
              </a:rPr>
              <a:t> </a:t>
            </a:r>
            <a:r>
              <a:rPr lang="fr-FR" sz="2600" dirty="0" err="1">
                <a:solidFill>
                  <a:schemeClr val="tx1"/>
                </a:solidFill>
                <a:latin typeface="Arial" panose="020B0604020202020204" pitchFamily="34" charset="0"/>
                <a:cs typeface="Arial" panose="020B0604020202020204" pitchFamily="34" charset="0"/>
              </a:rPr>
              <a:t>xạ</a:t>
            </a:r>
            <a:r>
              <a:rPr lang="fr-FR" sz="2600" dirty="0">
                <a:solidFill>
                  <a:schemeClr val="tx1"/>
                </a:solidFill>
                <a:latin typeface="Arial" panose="020B0604020202020204" pitchFamily="34" charset="0"/>
                <a:cs typeface="Arial" panose="020B0604020202020204" pitchFamily="34" charset="0"/>
              </a:rPr>
              <a:t> </a:t>
            </a:r>
            <a:r>
              <a:rPr lang="fr-FR" sz="2600" dirty="0" err="1">
                <a:solidFill>
                  <a:schemeClr val="tx1"/>
                </a:solidFill>
                <a:latin typeface="Arial" panose="020B0604020202020204" pitchFamily="34" charset="0"/>
                <a:cs typeface="Arial" panose="020B0604020202020204" pitchFamily="34" charset="0"/>
              </a:rPr>
              <a:t>giảm</a:t>
            </a:r>
            <a:r>
              <a:rPr lang="fr-FR" sz="2600" dirty="0">
                <a:solidFill>
                  <a:schemeClr val="tx1"/>
                </a:solidFill>
                <a:latin typeface="Arial" panose="020B0604020202020204" pitchFamily="34" charset="0"/>
                <a:cs typeface="Arial" panose="020B0604020202020204" pitchFamily="34" charset="0"/>
              </a:rPr>
              <a:t> </a:t>
            </a:r>
            <a:r>
              <a:rPr lang="fr-FR" sz="2600" dirty="0" err="1">
                <a:solidFill>
                  <a:schemeClr val="tx1"/>
                </a:solidFill>
                <a:latin typeface="Arial" panose="020B0604020202020204" pitchFamily="34" charset="0"/>
                <a:cs typeface="Arial" panose="020B0604020202020204" pitchFamily="34" charset="0"/>
              </a:rPr>
              <a:t>theo</a:t>
            </a:r>
            <a:r>
              <a:rPr lang="fr-FR" sz="2600" dirty="0">
                <a:solidFill>
                  <a:schemeClr val="tx1"/>
                </a:solidFill>
                <a:latin typeface="Arial" panose="020B0604020202020204" pitchFamily="34" charset="0"/>
                <a:cs typeface="Arial" panose="020B0604020202020204" pitchFamily="34" charset="0"/>
              </a:rPr>
              <a:t> </a:t>
            </a:r>
            <a:r>
              <a:rPr lang="fr-FR" sz="2600" dirty="0" err="1">
                <a:solidFill>
                  <a:schemeClr val="tx1"/>
                </a:solidFill>
                <a:latin typeface="Arial" panose="020B0604020202020204" pitchFamily="34" charset="0"/>
                <a:cs typeface="Arial" panose="020B0604020202020204" pitchFamily="34" charset="0"/>
              </a:rPr>
              <a:t>hàm</a:t>
            </a:r>
            <a:r>
              <a:rPr lang="fr-FR" sz="2600" dirty="0">
                <a:solidFill>
                  <a:schemeClr val="tx1"/>
                </a:solidFill>
                <a:latin typeface="Arial" panose="020B0604020202020204" pitchFamily="34" charset="0"/>
                <a:cs typeface="Arial" panose="020B0604020202020204" pitchFamily="34" charset="0"/>
              </a:rPr>
              <a:t> </a:t>
            </a:r>
            <a:r>
              <a:rPr lang="fr-FR" sz="2600" dirty="0" err="1">
                <a:solidFill>
                  <a:schemeClr val="tx1"/>
                </a:solidFill>
                <a:latin typeface="Arial" panose="020B0604020202020204" pitchFamily="34" charset="0"/>
                <a:cs typeface="Arial" panose="020B0604020202020204" pitchFamily="34" charset="0"/>
              </a:rPr>
              <a:t>mũ</a:t>
            </a:r>
            <a:r>
              <a:rPr lang="fr-FR" sz="2600" dirty="0">
                <a:solidFill>
                  <a:schemeClr val="tx1"/>
                </a:solidFill>
                <a:latin typeface="Arial" panose="020B0604020202020204" pitchFamily="34" charset="0"/>
                <a:cs typeface="Arial" panose="020B0604020202020204" pitchFamily="34" charset="0"/>
              </a:rPr>
              <a:t>:</a:t>
            </a:r>
            <a:endParaRPr lang="en-US" sz="2600" dirty="0">
              <a:solidFill>
                <a:schemeClr val="tx1"/>
              </a:solidFill>
              <a:latin typeface="Arial" panose="020B0604020202020204" pitchFamily="34" charset="0"/>
              <a:cs typeface="Arial" panose="020B0604020202020204" pitchFamily="34" charset="0"/>
            </a:endParaRPr>
          </a:p>
        </p:txBody>
      </p:sp>
      <p:grpSp>
        <p:nvGrpSpPr>
          <p:cNvPr id="28" name="Group 27">
            <a:extLst>
              <a:ext uri="{FF2B5EF4-FFF2-40B4-BE49-F238E27FC236}">
                <a16:creationId xmlns:a16="http://schemas.microsoft.com/office/drawing/2014/main" id="{B9A3B583-5F57-4115-B0C2-F3B711961FFA}"/>
              </a:ext>
            </a:extLst>
          </p:cNvPr>
          <p:cNvGrpSpPr/>
          <p:nvPr/>
        </p:nvGrpSpPr>
        <p:grpSpPr>
          <a:xfrm>
            <a:off x="378106" y="38716"/>
            <a:ext cx="12045394" cy="2247281"/>
            <a:chOff x="1375565" y="2179131"/>
            <a:chExt cx="2231091" cy="1339397"/>
          </a:xfrm>
        </p:grpSpPr>
        <p:pic>
          <p:nvPicPr>
            <p:cNvPr id="29" name="Picture 4" descr="empty-blue-rectangle">
              <a:extLst>
                <a:ext uri="{FF2B5EF4-FFF2-40B4-BE49-F238E27FC236}">
                  <a16:creationId xmlns:a16="http://schemas.microsoft.com/office/drawing/2014/main" id="{9AE962D1-0FEC-4F79-95DB-46A169CB6D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375565" y="2817218"/>
              <a:ext cx="2231091" cy="70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1026060">
              <a:extLst>
                <a:ext uri="{FF2B5EF4-FFF2-40B4-BE49-F238E27FC236}">
                  <a16:creationId xmlns:a16="http://schemas.microsoft.com/office/drawing/2014/main" id="{EEFB24A0-272D-4459-B411-A4DED65D39BF}"/>
                </a:ext>
              </a:extLst>
            </p:cNvPr>
            <p:cNvSpPr>
              <a:spLocks noChangeArrowheads="1"/>
            </p:cNvSpPr>
            <p:nvPr/>
          </p:nvSpPr>
          <p:spPr bwMode="auto">
            <a:xfrm>
              <a:off x="1418774" y="2179131"/>
              <a:ext cx="2026953" cy="304506"/>
            </a:xfrm>
            <a:prstGeom prst="rect">
              <a:avLst/>
            </a:prstGeom>
            <a:noFill/>
            <a:ln w="9525" algn="ctr">
              <a:noFill/>
              <a:miter lim="800000"/>
              <a:headEnd/>
              <a:tailEnd/>
            </a:ln>
          </p:spPr>
          <p:txBody>
            <a:bodyPr wrap="square" lIns="109728" tIns="54864" rIns="109728" bIns="54864">
              <a:spAutoFit/>
            </a:bodyPr>
            <a:lstStyle/>
            <a:p>
              <a:pPr algn="ctr"/>
              <a:endParaRPr lang="en-US" sz="2600" b="1" i="1">
                <a:latin typeface="Arial" panose="020B0604020202020204" pitchFamily="34" charset="0"/>
                <a:cs typeface="Arial" panose="020B0604020202020204" pitchFamily="34" charset="0"/>
              </a:endParaRPr>
            </a:p>
          </p:txBody>
        </p:sp>
      </p:grpSp>
      <p:sp>
        <p:nvSpPr>
          <p:cNvPr id="32" name="TextBox 31">
            <a:extLst>
              <a:ext uri="{FF2B5EF4-FFF2-40B4-BE49-F238E27FC236}">
                <a16:creationId xmlns:a16="http://schemas.microsoft.com/office/drawing/2014/main" id="{FC83C74C-0407-4818-9C2D-BF5AD293D18B}"/>
              </a:ext>
            </a:extLst>
          </p:cNvPr>
          <p:cNvSpPr txBox="1"/>
          <p:nvPr/>
        </p:nvSpPr>
        <p:spPr>
          <a:xfrm>
            <a:off x="198227" y="3472962"/>
            <a:ext cx="914400" cy="492443"/>
          </a:xfrm>
          <a:prstGeom prst="rect">
            <a:avLst/>
          </a:prstGeom>
          <a:noFill/>
        </p:spPr>
        <p:txBody>
          <a:bodyPr wrap="square" rtlCol="0">
            <a:spAutoFit/>
          </a:bodyPr>
          <a:lstStyle/>
          <a:p>
            <a:r>
              <a:rPr lang="en-US" sz="2600" dirty="0">
                <a:solidFill>
                  <a:schemeClr val="tx1"/>
                </a:solidFill>
                <a:latin typeface="Arial" panose="020B0604020202020204" pitchFamily="34" charset="0"/>
                <a:cs typeface="Arial" panose="020B0604020202020204" pitchFamily="34" charset="0"/>
              </a:rPr>
              <a:t>hay</a:t>
            </a:r>
          </a:p>
        </p:txBody>
      </p:sp>
      <p:grpSp>
        <p:nvGrpSpPr>
          <p:cNvPr id="6" name="Group 5">
            <a:extLst>
              <a:ext uri="{FF2B5EF4-FFF2-40B4-BE49-F238E27FC236}">
                <a16:creationId xmlns:a16="http://schemas.microsoft.com/office/drawing/2014/main" id="{DAAFB6F6-F90D-4086-B593-8BEA1DF27400}"/>
              </a:ext>
            </a:extLst>
          </p:cNvPr>
          <p:cNvGrpSpPr/>
          <p:nvPr/>
        </p:nvGrpSpPr>
        <p:grpSpPr>
          <a:xfrm>
            <a:off x="1016299" y="2438400"/>
            <a:ext cx="4901602" cy="866279"/>
            <a:chOff x="1016299" y="2438400"/>
            <a:chExt cx="4901602" cy="866279"/>
          </a:xfrm>
        </p:grpSpPr>
        <p:pic>
          <p:nvPicPr>
            <p:cNvPr id="39" name="Picture 38" descr="empty-red-rectangle">
              <a:extLst>
                <a:ext uri="{FF2B5EF4-FFF2-40B4-BE49-F238E27FC236}">
                  <a16:creationId xmlns:a16="http://schemas.microsoft.com/office/drawing/2014/main" id="{9B4CB998-96BC-4FF2-AA05-6A8162BD85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299" y="2438400"/>
              <a:ext cx="4901602" cy="796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2" name="Object 30">
                  <a:extLst>
                    <a:ext uri="{FF2B5EF4-FFF2-40B4-BE49-F238E27FC236}">
                      <a16:creationId xmlns:a16="http://schemas.microsoft.com/office/drawing/2014/main" id="{8A6D888C-FDA6-465C-899D-5967E6B2DF59}"/>
                    </a:ext>
                  </a:extLst>
                </p:cNvPr>
                <p:cNvSpPr txBox="1"/>
                <p:nvPr/>
              </p:nvSpPr>
              <p:spPr bwMode="auto">
                <a:xfrm>
                  <a:off x="1295400" y="2447429"/>
                  <a:ext cx="4343400" cy="857250"/>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r>
                          <a:rPr lang="en-US" sz="3000" i="1" smtClean="0">
                            <a:solidFill>
                              <a:schemeClr val="tx1"/>
                            </a:solidFill>
                            <a:latin typeface="Cambria Math" panose="02040503050406030204" pitchFamily="18" charset="0"/>
                          </a:rPr>
                          <m:t>𝑁</m:t>
                        </m:r>
                        <m:r>
                          <a:rPr lang="en-US" sz="3000" i="1" smtClean="0">
                            <a:solidFill>
                              <a:schemeClr val="tx1"/>
                            </a:solidFill>
                            <a:latin typeface="Cambria Math" panose="02040503050406030204" pitchFamily="18" charset="0"/>
                          </a:rPr>
                          <m:t>(</m:t>
                        </m:r>
                        <m:r>
                          <a:rPr lang="en-US" sz="3000" i="1" smtClean="0">
                            <a:solidFill>
                              <a:schemeClr val="tx1"/>
                            </a:solidFill>
                            <a:latin typeface="Cambria Math" panose="02040503050406030204" pitchFamily="18" charset="0"/>
                          </a:rPr>
                          <m:t>𝑡</m:t>
                        </m:r>
                        <m:r>
                          <a:rPr lang="en-US" sz="3000" i="1" smtClean="0">
                            <a:solidFill>
                              <a:schemeClr val="tx1"/>
                            </a:solidFill>
                            <a:latin typeface="Cambria Math" panose="02040503050406030204" pitchFamily="18" charset="0"/>
                          </a:rPr>
                          <m:t>)=</m:t>
                        </m:r>
                        <m:sSub>
                          <m:sSubPr>
                            <m:ctrlPr>
                              <a:rPr lang="en-US" sz="3000" i="1">
                                <a:solidFill>
                                  <a:schemeClr val="tx1"/>
                                </a:solidFill>
                                <a:latin typeface="Cambria Math" panose="02040503050406030204" pitchFamily="18" charset="0"/>
                              </a:rPr>
                            </m:ctrlPr>
                          </m:sSubPr>
                          <m:e>
                            <m:r>
                              <a:rPr lang="en-US" sz="3000" i="1">
                                <a:solidFill>
                                  <a:schemeClr val="tx1"/>
                                </a:solidFill>
                                <a:latin typeface="Cambria Math" panose="02040503050406030204" pitchFamily="18" charset="0"/>
                              </a:rPr>
                              <m:t>𝑁</m:t>
                            </m:r>
                          </m:e>
                          <m:sub>
                            <m:r>
                              <a:rPr lang="en-US" sz="3000" i="1">
                                <a:solidFill>
                                  <a:schemeClr val="tx1"/>
                                </a:solidFill>
                                <a:latin typeface="Cambria Math" panose="02040503050406030204" pitchFamily="18" charset="0"/>
                              </a:rPr>
                              <m:t>0</m:t>
                            </m:r>
                          </m:sub>
                        </m:sSub>
                        <m:sSup>
                          <m:sSupPr>
                            <m:ctrlPr>
                              <a:rPr lang="en-US" sz="3000" i="1">
                                <a:solidFill>
                                  <a:schemeClr val="tx1"/>
                                </a:solidFill>
                                <a:latin typeface="Cambria Math" panose="02040503050406030204" pitchFamily="18" charset="0"/>
                              </a:rPr>
                            </m:ctrlPr>
                          </m:sSupPr>
                          <m:e>
                            <m:r>
                              <a:rPr lang="en-US" sz="3000" i="1">
                                <a:solidFill>
                                  <a:schemeClr val="tx1"/>
                                </a:solidFill>
                                <a:latin typeface="Cambria Math" panose="02040503050406030204" pitchFamily="18" charset="0"/>
                              </a:rPr>
                              <m:t>2</m:t>
                            </m:r>
                          </m:e>
                          <m:sup>
                            <m:r>
                              <a:rPr lang="en-US" sz="3000" i="1">
                                <a:solidFill>
                                  <a:schemeClr val="tx1"/>
                                </a:solidFill>
                                <a:latin typeface="Cambria Math" panose="02040503050406030204" pitchFamily="18" charset="0"/>
                              </a:rPr>
                              <m:t>−</m:t>
                            </m:r>
                            <m:f>
                              <m:fPr>
                                <m:ctrlPr>
                                  <a:rPr lang="en-US" sz="3000" i="1">
                                    <a:solidFill>
                                      <a:schemeClr val="tx1"/>
                                    </a:solidFill>
                                    <a:latin typeface="Cambria Math" panose="02040503050406030204" pitchFamily="18" charset="0"/>
                                  </a:rPr>
                                </m:ctrlPr>
                              </m:fPr>
                              <m:num>
                                <m:r>
                                  <a:rPr lang="en-US" sz="3000" i="1">
                                    <a:solidFill>
                                      <a:schemeClr val="tx1"/>
                                    </a:solidFill>
                                    <a:latin typeface="Cambria Math" panose="02040503050406030204" pitchFamily="18" charset="0"/>
                                  </a:rPr>
                                  <m:t>𝑡</m:t>
                                </m:r>
                              </m:num>
                              <m:den>
                                <m:r>
                                  <a:rPr lang="en-US" sz="3000" i="1">
                                    <a:solidFill>
                                      <a:schemeClr val="tx1"/>
                                    </a:solidFill>
                                    <a:latin typeface="Cambria Math" panose="02040503050406030204" pitchFamily="18" charset="0"/>
                                  </a:rPr>
                                  <m:t>𝑇</m:t>
                                </m:r>
                              </m:den>
                            </m:f>
                          </m:sup>
                        </m:sSup>
                        <m:r>
                          <a:rPr lang="en-US" sz="3000" i="1">
                            <a:solidFill>
                              <a:schemeClr val="tx1"/>
                            </a:solidFill>
                            <a:latin typeface="Cambria Math" panose="02040503050406030204" pitchFamily="18" charset="0"/>
                          </a:rPr>
                          <m:t>=</m:t>
                        </m:r>
                        <m:sSub>
                          <m:sSubPr>
                            <m:ctrlPr>
                              <a:rPr lang="en-US" sz="3000" i="1">
                                <a:solidFill>
                                  <a:schemeClr val="tx1"/>
                                </a:solidFill>
                                <a:latin typeface="Cambria Math" panose="02040503050406030204" pitchFamily="18" charset="0"/>
                              </a:rPr>
                            </m:ctrlPr>
                          </m:sSubPr>
                          <m:e>
                            <m:r>
                              <a:rPr lang="en-US" sz="3000" i="1">
                                <a:solidFill>
                                  <a:schemeClr val="tx1"/>
                                </a:solidFill>
                                <a:latin typeface="Cambria Math" panose="02040503050406030204" pitchFamily="18" charset="0"/>
                              </a:rPr>
                              <m:t>𝑁</m:t>
                            </m:r>
                          </m:e>
                          <m:sub>
                            <m:r>
                              <a:rPr lang="en-US" sz="3000" i="1">
                                <a:solidFill>
                                  <a:schemeClr val="tx1"/>
                                </a:solidFill>
                                <a:latin typeface="Cambria Math" panose="02040503050406030204" pitchFamily="18" charset="0"/>
                              </a:rPr>
                              <m:t>0</m:t>
                            </m:r>
                          </m:sub>
                        </m:sSub>
                        <m:sSup>
                          <m:sSupPr>
                            <m:ctrlPr>
                              <a:rPr lang="en-US" sz="3000" i="1">
                                <a:solidFill>
                                  <a:schemeClr val="tx1"/>
                                </a:solidFill>
                                <a:latin typeface="Cambria Math" panose="02040503050406030204" pitchFamily="18" charset="0"/>
                              </a:rPr>
                            </m:ctrlPr>
                          </m:sSupPr>
                          <m:e>
                            <m:r>
                              <a:rPr lang="en-US" sz="3000" i="1">
                                <a:solidFill>
                                  <a:schemeClr val="tx1"/>
                                </a:solidFill>
                                <a:latin typeface="Cambria Math" panose="02040503050406030204" pitchFamily="18" charset="0"/>
                              </a:rPr>
                              <m:t>𝑒</m:t>
                            </m:r>
                          </m:e>
                          <m:sup>
                            <m:r>
                              <a:rPr lang="en-US" sz="3000" i="1">
                                <a:solidFill>
                                  <a:schemeClr val="tx1"/>
                                </a:solidFill>
                                <a:latin typeface="Cambria Math" panose="02040503050406030204" pitchFamily="18" charset="0"/>
                              </a:rPr>
                              <m:t>−</m:t>
                            </m:r>
                            <m:r>
                              <a:rPr lang="en-US" sz="3000" i="1">
                                <a:solidFill>
                                  <a:schemeClr val="tx1"/>
                                </a:solidFill>
                                <a:latin typeface="Cambria Math" panose="02040503050406030204" pitchFamily="18" charset="0"/>
                              </a:rPr>
                              <m:t>𝜆</m:t>
                            </m:r>
                            <m:r>
                              <a:rPr lang="en-US" sz="3000" i="1">
                                <a:solidFill>
                                  <a:schemeClr val="tx1"/>
                                </a:solidFill>
                                <a:latin typeface="Cambria Math" panose="02040503050406030204" pitchFamily="18" charset="0"/>
                              </a:rPr>
                              <m:t>𝑡</m:t>
                            </m:r>
                          </m:sup>
                        </m:sSup>
                      </m:oMath>
                    </m:oMathPara>
                  </a14:m>
                  <a:endParaRPr lang="en-US" sz="3000">
                    <a:solidFill>
                      <a:schemeClr val="tx1"/>
                    </a:solidFill>
                  </a:endParaRPr>
                </a:p>
              </p:txBody>
            </p:sp>
          </mc:Choice>
          <mc:Fallback xmlns="">
            <p:sp>
              <p:nvSpPr>
                <p:cNvPr id="42" name="Object 30">
                  <a:extLst>
                    <a:ext uri="{FF2B5EF4-FFF2-40B4-BE49-F238E27FC236}">
                      <a16:creationId xmlns:a16="http://schemas.microsoft.com/office/drawing/2014/main" id="{8A6D888C-FDA6-465C-899D-5967E6B2DF59}"/>
                    </a:ext>
                  </a:extLst>
                </p:cNvPr>
                <p:cNvSpPr txBox="1">
                  <a:spLocks noRot="1" noChangeAspect="1" noMove="1" noResize="1" noEditPoints="1" noAdjustHandles="1" noChangeArrowheads="1" noChangeShapeType="1" noTextEdit="1"/>
                </p:cNvSpPr>
                <p:nvPr/>
              </p:nvSpPr>
              <p:spPr bwMode="auto">
                <a:xfrm>
                  <a:off x="1295400" y="2447429"/>
                  <a:ext cx="4343400" cy="857250"/>
                </a:xfrm>
                <a:prstGeom prst="rect">
                  <a:avLst/>
                </a:prstGeom>
                <a:blipFill>
                  <a:blip r:embed="rId7"/>
                  <a:stretch>
                    <a:fillRect/>
                  </a:stretch>
                </a:blipFill>
              </p:spPr>
              <p:txBody>
                <a:bodyPr/>
                <a:lstStyle/>
                <a:p>
                  <a:r>
                    <a:rPr lang="en-US">
                      <a:noFill/>
                    </a:rPr>
                    <a:t> </a:t>
                  </a:r>
                </a:p>
              </p:txBody>
            </p:sp>
          </mc:Fallback>
        </mc:AlternateContent>
      </p:grpSp>
      <p:grpSp>
        <p:nvGrpSpPr>
          <p:cNvPr id="7" name="Group 6">
            <a:extLst>
              <a:ext uri="{FF2B5EF4-FFF2-40B4-BE49-F238E27FC236}">
                <a16:creationId xmlns:a16="http://schemas.microsoft.com/office/drawing/2014/main" id="{5CC748B6-6F89-4EBC-B885-86DACAF2C35A}"/>
              </a:ext>
            </a:extLst>
          </p:cNvPr>
          <p:cNvGrpSpPr/>
          <p:nvPr/>
        </p:nvGrpSpPr>
        <p:grpSpPr>
          <a:xfrm>
            <a:off x="1098598" y="3320187"/>
            <a:ext cx="4997402" cy="857251"/>
            <a:chOff x="1098598" y="3320187"/>
            <a:chExt cx="4997402" cy="857251"/>
          </a:xfrm>
        </p:grpSpPr>
        <p:pic>
          <p:nvPicPr>
            <p:cNvPr id="41" name="Picture 40" descr="empty-red-rectangle">
              <a:extLst>
                <a:ext uri="{FF2B5EF4-FFF2-40B4-BE49-F238E27FC236}">
                  <a16:creationId xmlns:a16="http://schemas.microsoft.com/office/drawing/2014/main" id="{2C1BF8AF-5C25-4183-A8C1-82874F5B15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8598" y="3365802"/>
              <a:ext cx="4774449" cy="796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3" name="Object 35">
                  <a:extLst>
                    <a:ext uri="{FF2B5EF4-FFF2-40B4-BE49-F238E27FC236}">
                      <a16:creationId xmlns:a16="http://schemas.microsoft.com/office/drawing/2014/main" id="{74F0BF69-6753-411E-B9B7-244E775419C3}"/>
                    </a:ext>
                  </a:extLst>
                </p:cNvPr>
                <p:cNvSpPr txBox="1"/>
                <p:nvPr/>
              </p:nvSpPr>
              <p:spPr bwMode="auto">
                <a:xfrm>
                  <a:off x="1321551" y="3320187"/>
                  <a:ext cx="4774449" cy="857251"/>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US" sz="3000" i="1" smtClean="0">
                            <a:solidFill>
                              <a:schemeClr val="tx1"/>
                            </a:solidFill>
                            <a:latin typeface="Cambria Math" panose="02040503050406030204" pitchFamily="18" charset="0"/>
                          </a:rPr>
                          <m:t>𝑚</m:t>
                        </m:r>
                        <m:r>
                          <a:rPr lang="en-US" sz="3000" i="1" smtClean="0">
                            <a:solidFill>
                              <a:schemeClr val="tx1"/>
                            </a:solidFill>
                            <a:latin typeface="Cambria Math" panose="02040503050406030204" pitchFamily="18" charset="0"/>
                          </a:rPr>
                          <m:t>(</m:t>
                        </m:r>
                        <m:r>
                          <a:rPr lang="en-US" sz="3000" i="1" smtClean="0">
                            <a:solidFill>
                              <a:schemeClr val="tx1"/>
                            </a:solidFill>
                            <a:latin typeface="Cambria Math" panose="02040503050406030204" pitchFamily="18" charset="0"/>
                          </a:rPr>
                          <m:t>𝑡</m:t>
                        </m:r>
                        <m:r>
                          <a:rPr lang="en-US" sz="3000" i="1" smtClean="0">
                            <a:solidFill>
                              <a:schemeClr val="tx1"/>
                            </a:solidFill>
                            <a:latin typeface="Cambria Math" panose="02040503050406030204" pitchFamily="18" charset="0"/>
                          </a:rPr>
                          <m:t>)=</m:t>
                        </m:r>
                        <m:sSub>
                          <m:sSubPr>
                            <m:ctrlPr>
                              <a:rPr lang="en-US" sz="3000" i="1">
                                <a:solidFill>
                                  <a:schemeClr val="tx1"/>
                                </a:solidFill>
                                <a:latin typeface="Cambria Math" panose="02040503050406030204" pitchFamily="18" charset="0"/>
                              </a:rPr>
                            </m:ctrlPr>
                          </m:sSubPr>
                          <m:e>
                            <m:r>
                              <a:rPr lang="en-US" sz="3000" i="1">
                                <a:solidFill>
                                  <a:schemeClr val="tx1"/>
                                </a:solidFill>
                                <a:latin typeface="Cambria Math" panose="02040503050406030204" pitchFamily="18" charset="0"/>
                              </a:rPr>
                              <m:t>𝑚</m:t>
                            </m:r>
                          </m:e>
                          <m:sub>
                            <m:r>
                              <a:rPr lang="en-US" sz="3000" i="1">
                                <a:solidFill>
                                  <a:schemeClr val="tx1"/>
                                </a:solidFill>
                                <a:latin typeface="Cambria Math" panose="02040503050406030204" pitchFamily="18" charset="0"/>
                              </a:rPr>
                              <m:t>0</m:t>
                            </m:r>
                          </m:sub>
                        </m:sSub>
                        <m:sSup>
                          <m:sSupPr>
                            <m:ctrlPr>
                              <a:rPr lang="en-US" sz="3000" i="1">
                                <a:solidFill>
                                  <a:schemeClr val="tx1"/>
                                </a:solidFill>
                                <a:latin typeface="Cambria Math" panose="02040503050406030204" pitchFamily="18" charset="0"/>
                              </a:rPr>
                            </m:ctrlPr>
                          </m:sSupPr>
                          <m:e>
                            <m:r>
                              <a:rPr lang="en-US" sz="3000" i="1">
                                <a:solidFill>
                                  <a:schemeClr val="tx1"/>
                                </a:solidFill>
                                <a:latin typeface="Cambria Math" panose="02040503050406030204" pitchFamily="18" charset="0"/>
                              </a:rPr>
                              <m:t>2</m:t>
                            </m:r>
                          </m:e>
                          <m:sup>
                            <m:r>
                              <a:rPr lang="en-US" sz="3000" i="1">
                                <a:solidFill>
                                  <a:schemeClr val="tx1"/>
                                </a:solidFill>
                                <a:latin typeface="Cambria Math" panose="02040503050406030204" pitchFamily="18" charset="0"/>
                              </a:rPr>
                              <m:t>−</m:t>
                            </m:r>
                            <m:f>
                              <m:fPr>
                                <m:ctrlPr>
                                  <a:rPr lang="en-US" sz="3000" i="1">
                                    <a:solidFill>
                                      <a:schemeClr val="tx1"/>
                                    </a:solidFill>
                                    <a:latin typeface="Cambria Math" panose="02040503050406030204" pitchFamily="18" charset="0"/>
                                  </a:rPr>
                                </m:ctrlPr>
                              </m:fPr>
                              <m:num>
                                <m:r>
                                  <a:rPr lang="en-US" sz="3000" i="1">
                                    <a:solidFill>
                                      <a:schemeClr val="tx1"/>
                                    </a:solidFill>
                                    <a:latin typeface="Cambria Math" panose="02040503050406030204" pitchFamily="18" charset="0"/>
                                  </a:rPr>
                                  <m:t>𝑡</m:t>
                                </m:r>
                              </m:num>
                              <m:den>
                                <m:r>
                                  <a:rPr lang="en-US" sz="3000" i="1">
                                    <a:solidFill>
                                      <a:schemeClr val="tx1"/>
                                    </a:solidFill>
                                    <a:latin typeface="Cambria Math" panose="02040503050406030204" pitchFamily="18" charset="0"/>
                                  </a:rPr>
                                  <m:t>𝑇</m:t>
                                </m:r>
                              </m:den>
                            </m:f>
                          </m:sup>
                        </m:sSup>
                        <m:r>
                          <a:rPr lang="en-US" sz="3000" i="1">
                            <a:solidFill>
                              <a:schemeClr val="tx1"/>
                            </a:solidFill>
                            <a:latin typeface="Cambria Math" panose="02040503050406030204" pitchFamily="18" charset="0"/>
                          </a:rPr>
                          <m:t>=</m:t>
                        </m:r>
                        <m:sSub>
                          <m:sSubPr>
                            <m:ctrlPr>
                              <a:rPr lang="en-US" sz="3000" i="1">
                                <a:solidFill>
                                  <a:schemeClr val="tx1"/>
                                </a:solidFill>
                                <a:latin typeface="Cambria Math" panose="02040503050406030204" pitchFamily="18" charset="0"/>
                              </a:rPr>
                            </m:ctrlPr>
                          </m:sSubPr>
                          <m:e>
                            <m:r>
                              <a:rPr lang="en-US" sz="3000" i="1">
                                <a:solidFill>
                                  <a:schemeClr val="tx1"/>
                                </a:solidFill>
                                <a:latin typeface="Cambria Math" panose="02040503050406030204" pitchFamily="18" charset="0"/>
                              </a:rPr>
                              <m:t>𝑚</m:t>
                            </m:r>
                          </m:e>
                          <m:sub>
                            <m:r>
                              <a:rPr lang="en-US" sz="3000" i="1">
                                <a:solidFill>
                                  <a:schemeClr val="tx1"/>
                                </a:solidFill>
                                <a:latin typeface="Cambria Math" panose="02040503050406030204" pitchFamily="18" charset="0"/>
                              </a:rPr>
                              <m:t>0</m:t>
                            </m:r>
                          </m:sub>
                        </m:sSub>
                        <m:sSup>
                          <m:sSupPr>
                            <m:ctrlPr>
                              <a:rPr lang="en-US" sz="3000" i="1">
                                <a:solidFill>
                                  <a:schemeClr val="tx1"/>
                                </a:solidFill>
                                <a:latin typeface="Cambria Math" panose="02040503050406030204" pitchFamily="18" charset="0"/>
                              </a:rPr>
                            </m:ctrlPr>
                          </m:sSupPr>
                          <m:e>
                            <m:r>
                              <a:rPr lang="en-US" sz="3000" i="1">
                                <a:solidFill>
                                  <a:schemeClr val="tx1"/>
                                </a:solidFill>
                                <a:latin typeface="Cambria Math" panose="02040503050406030204" pitchFamily="18" charset="0"/>
                              </a:rPr>
                              <m:t>𝑒</m:t>
                            </m:r>
                          </m:e>
                          <m:sup>
                            <m:r>
                              <a:rPr lang="en-US" sz="3000" i="1">
                                <a:solidFill>
                                  <a:schemeClr val="tx1"/>
                                </a:solidFill>
                                <a:latin typeface="Cambria Math" panose="02040503050406030204" pitchFamily="18" charset="0"/>
                              </a:rPr>
                              <m:t>−</m:t>
                            </m:r>
                            <m:r>
                              <a:rPr lang="en-US" sz="3000" i="1">
                                <a:solidFill>
                                  <a:schemeClr val="tx1"/>
                                </a:solidFill>
                                <a:latin typeface="Cambria Math" panose="02040503050406030204" pitchFamily="18" charset="0"/>
                              </a:rPr>
                              <m:t>𝜆</m:t>
                            </m:r>
                            <m:r>
                              <a:rPr lang="en-US" sz="3000" i="1">
                                <a:solidFill>
                                  <a:schemeClr val="tx1"/>
                                </a:solidFill>
                                <a:latin typeface="Cambria Math" panose="02040503050406030204" pitchFamily="18" charset="0"/>
                              </a:rPr>
                              <m:t>𝑡</m:t>
                            </m:r>
                          </m:sup>
                        </m:sSup>
                      </m:oMath>
                    </m:oMathPara>
                  </a14:m>
                  <a:endParaRPr lang="en-US" sz="3000">
                    <a:solidFill>
                      <a:schemeClr val="tx1"/>
                    </a:solidFill>
                  </a:endParaRPr>
                </a:p>
              </p:txBody>
            </p:sp>
          </mc:Choice>
          <mc:Fallback xmlns="">
            <p:sp>
              <p:nvSpPr>
                <p:cNvPr id="43" name="Object 35">
                  <a:extLst>
                    <a:ext uri="{FF2B5EF4-FFF2-40B4-BE49-F238E27FC236}">
                      <a16:creationId xmlns:a16="http://schemas.microsoft.com/office/drawing/2014/main" id="{74F0BF69-6753-411E-B9B7-244E775419C3}"/>
                    </a:ext>
                  </a:extLst>
                </p:cNvPr>
                <p:cNvSpPr txBox="1">
                  <a:spLocks noRot="1" noChangeAspect="1" noMove="1" noResize="1" noEditPoints="1" noAdjustHandles="1" noChangeArrowheads="1" noChangeShapeType="1" noTextEdit="1"/>
                </p:cNvSpPr>
                <p:nvPr/>
              </p:nvSpPr>
              <p:spPr bwMode="auto">
                <a:xfrm>
                  <a:off x="1321551" y="3320187"/>
                  <a:ext cx="4774449" cy="857251"/>
                </a:xfrm>
                <a:prstGeom prst="rect">
                  <a:avLst/>
                </a:prstGeom>
                <a:blipFill>
                  <a:blip r:embed="rId8"/>
                  <a:stretch>
                    <a:fillRect/>
                  </a:stretch>
                </a:blipFill>
                <a:ln>
                  <a:noFill/>
                </a:ln>
              </p:spPr>
              <p:txBody>
                <a:bodyPr/>
                <a:lstStyle/>
                <a:p>
                  <a:r>
                    <a:rPr lang="en-US">
                      <a:noFill/>
                    </a:rPr>
                    <a:t> </a:t>
                  </a:r>
                </a:p>
              </p:txBody>
            </p:sp>
          </mc:Fallback>
        </mc:AlternateContent>
      </p:grpSp>
      <p:sp>
        <p:nvSpPr>
          <p:cNvPr id="44" name="Rectangle 1026060">
            <a:extLst>
              <a:ext uri="{FF2B5EF4-FFF2-40B4-BE49-F238E27FC236}">
                <a16:creationId xmlns:a16="http://schemas.microsoft.com/office/drawing/2014/main" id="{7E7C3121-6F39-49D7-9F5D-0E499F40B5CB}"/>
              </a:ext>
            </a:extLst>
          </p:cNvPr>
          <p:cNvSpPr>
            <a:spLocks noChangeArrowheads="1"/>
          </p:cNvSpPr>
          <p:nvPr/>
        </p:nvSpPr>
        <p:spPr bwMode="auto">
          <a:xfrm>
            <a:off x="2146001" y="4272761"/>
            <a:ext cx="3771900" cy="849463"/>
          </a:xfrm>
          <a:prstGeom prst="rect">
            <a:avLst/>
          </a:prstGeom>
          <a:noFill/>
          <a:ln w="9525" algn="ctr">
            <a:noFill/>
            <a:miter lim="800000"/>
            <a:headEnd/>
            <a:tailEnd/>
          </a:ln>
        </p:spPr>
        <p:txBody>
          <a:bodyPr wrap="square" lIns="109728" tIns="54864" rIns="109728" bIns="54864">
            <a:spAutoFit/>
          </a:bodyPr>
          <a:lstStyle/>
          <a:p>
            <a:pPr marL="287338" indent="-287338" algn="just" defTabSz="1095375">
              <a:buClr>
                <a:schemeClr val="tx2"/>
              </a:buClr>
              <a:buSzPct val="95000"/>
              <a:buBlip>
                <a:blip r:embed="rId9"/>
              </a:buBlip>
            </a:pPr>
            <a:r>
              <a:rPr lang="fr-FR" sz="2400">
                <a:latin typeface="Arial" panose="020B0604020202020204" pitchFamily="34" charset="0"/>
                <a:cs typeface="Arial" panose="020B0604020202020204" pitchFamily="34" charset="0"/>
              </a:rPr>
              <a:t> T: chu kì bán rã</a:t>
            </a:r>
          </a:p>
          <a:p>
            <a:pPr marL="287338" indent="-287338" algn="just" defTabSz="1095375">
              <a:buClr>
                <a:schemeClr val="tx2"/>
              </a:buClr>
              <a:buSzPct val="95000"/>
              <a:buBlip>
                <a:blip r:embed="rId9"/>
              </a:buBlip>
            </a:pPr>
            <a:r>
              <a:rPr lang="fr-FR" sz="2400">
                <a:latin typeface="Arial" panose="020B0604020202020204" pitchFamily="34" charset="0"/>
                <a:cs typeface="Arial" panose="020B0604020202020204" pitchFamily="34" charset="0"/>
                <a:sym typeface="Symbol"/>
              </a:rPr>
              <a:t>  : hằng số phóng xạ:</a:t>
            </a:r>
            <a:endParaRPr lang="en-US" sz="2400">
              <a:solidFill>
                <a:schemeClr val="tx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A0BB1017-56B4-4B91-B2E5-9A1FE56C2E71}"/>
              </a:ext>
            </a:extLst>
          </p:cNvPr>
          <p:cNvPicPr>
            <a:picLocks noChangeAspect="1"/>
          </p:cNvPicPr>
          <p:nvPr/>
        </p:nvPicPr>
        <p:blipFill>
          <a:blip r:embed="rId10"/>
          <a:stretch>
            <a:fillRect/>
          </a:stretch>
        </p:blipFill>
        <p:spPr>
          <a:xfrm>
            <a:off x="7315200" y="2387718"/>
            <a:ext cx="3752314" cy="4355947"/>
          </a:xfrm>
          <a:prstGeom prst="rect">
            <a:avLst/>
          </a:prstGeom>
        </p:spPr>
      </p:pic>
    </p:spTree>
    <p:extLst>
      <p:ext uri="{BB962C8B-B14F-4D97-AF65-F5344CB8AC3E}">
        <p14:creationId xmlns:p14="http://schemas.microsoft.com/office/powerpoint/2010/main" val="173674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E3FC7F4C-6E92-4631-8C52-3421087F79B7}"/>
              </a:ext>
            </a:extLst>
          </p:cNvPr>
          <p:cNvGrpSpPr/>
          <p:nvPr/>
        </p:nvGrpSpPr>
        <p:grpSpPr>
          <a:xfrm>
            <a:off x="-271124" y="58877"/>
            <a:ext cx="6062323" cy="510909"/>
            <a:chOff x="38033" y="2282878"/>
            <a:chExt cx="7543268" cy="713193"/>
          </a:xfrm>
        </p:grpSpPr>
        <p:grpSp>
          <p:nvGrpSpPr>
            <p:cNvPr id="19" name="Group 70">
              <a:extLst>
                <a:ext uri="{FF2B5EF4-FFF2-40B4-BE49-F238E27FC236}">
                  <a16:creationId xmlns:a16="http://schemas.microsoft.com/office/drawing/2014/main" id="{1AF4D19E-95D1-47E4-BC4E-CC02B0094D41}"/>
                </a:ext>
              </a:extLst>
            </p:cNvPr>
            <p:cNvGrpSpPr>
              <a:grpSpLocks/>
            </p:cNvGrpSpPr>
            <p:nvPr/>
          </p:nvGrpSpPr>
          <p:grpSpPr bwMode="auto">
            <a:xfrm>
              <a:off x="368179" y="2294628"/>
              <a:ext cx="7213122" cy="693208"/>
              <a:chOff x="607010" y="3430752"/>
              <a:chExt cx="3714421" cy="1335216"/>
            </a:xfrm>
          </p:grpSpPr>
          <p:pic>
            <p:nvPicPr>
              <p:cNvPr id="26" name="Picture 25" descr="empty-green-rectangle">
                <a:extLst>
                  <a:ext uri="{FF2B5EF4-FFF2-40B4-BE49-F238E27FC236}">
                    <a16:creationId xmlns:a16="http://schemas.microsoft.com/office/drawing/2014/main" id="{FCCDCAD2-7946-4ECB-8A08-BC118E4F0E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10" y="3430752"/>
                <a:ext cx="3714421"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green-top-faded">
                <a:extLst>
                  <a:ext uri="{FF2B5EF4-FFF2-40B4-BE49-F238E27FC236}">
                    <a16:creationId xmlns:a16="http://schemas.microsoft.com/office/drawing/2014/main" id="{22A2BEC8-A8C9-4C3A-B6C9-98EB6B9D36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extBox 19">
              <a:extLst>
                <a:ext uri="{FF2B5EF4-FFF2-40B4-BE49-F238E27FC236}">
                  <a16:creationId xmlns:a16="http://schemas.microsoft.com/office/drawing/2014/main" id="{B22C5C76-2105-435B-897D-372C4374B899}"/>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5" name="Rectangle 1026060">
              <a:extLst>
                <a:ext uri="{FF2B5EF4-FFF2-40B4-BE49-F238E27FC236}">
                  <a16:creationId xmlns:a16="http://schemas.microsoft.com/office/drawing/2014/main" id="{90C32BC1-0AA9-45FA-A1C9-B74C0FC65BE4}"/>
                </a:ext>
              </a:extLst>
            </p:cNvPr>
            <p:cNvSpPr>
              <a:spLocks noChangeArrowheads="1"/>
            </p:cNvSpPr>
            <p:nvPr/>
          </p:nvSpPr>
          <p:spPr bwMode="auto">
            <a:xfrm>
              <a:off x="1190928" y="2282878"/>
              <a:ext cx="6200745" cy="71319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600" b="0" i="1">
                  <a:cs typeface="Arial" panose="020B0604020202020204" pitchFamily="34" charset="0"/>
                </a:rPr>
                <a:t>Định luật phóng xạ</a:t>
              </a:r>
              <a:endParaRPr lang="en-US" sz="2600" b="0" i="1" dirty="0">
                <a:cs typeface="Arial" panose="020B0604020202020204" pitchFamily="34" charset="0"/>
              </a:endParaRPr>
            </a:p>
          </p:txBody>
        </p:sp>
      </p:grpSp>
      <p:sp>
        <p:nvSpPr>
          <p:cNvPr id="22" name="TextBox 21">
            <a:extLst>
              <a:ext uri="{FF2B5EF4-FFF2-40B4-BE49-F238E27FC236}">
                <a16:creationId xmlns:a16="http://schemas.microsoft.com/office/drawing/2014/main" id="{EAE75310-A41C-4369-B29D-F008688F7DAC}"/>
              </a:ext>
            </a:extLst>
          </p:cNvPr>
          <p:cNvSpPr txBox="1"/>
          <p:nvPr/>
        </p:nvSpPr>
        <p:spPr>
          <a:xfrm>
            <a:off x="76054" y="584149"/>
            <a:ext cx="5796993" cy="492443"/>
          </a:xfrm>
          <a:prstGeom prst="rect">
            <a:avLst/>
          </a:prstGeom>
          <a:noFill/>
        </p:spPr>
        <p:txBody>
          <a:bodyPr wrap="square" rtlCol="0">
            <a:spAutoFit/>
          </a:bodyPr>
          <a:lstStyle/>
          <a:p>
            <a:r>
              <a:rPr lang="en-US" sz="2600" i="1">
                <a:solidFill>
                  <a:srgbClr val="0070C0"/>
                </a:solidFill>
                <a:latin typeface="Arial" panose="020B0604020202020204" pitchFamily="34" charset="0"/>
                <a:cs typeface="Arial" panose="020B0604020202020204" pitchFamily="34" charset="0"/>
              </a:rPr>
              <a:t>3. Chu kỳ bán rã</a:t>
            </a:r>
            <a:endParaRPr lang="en-US" sz="2600" i="1" dirty="0">
              <a:solidFill>
                <a:srgbClr val="0070C0"/>
              </a:solidFill>
              <a:latin typeface="Arial" panose="020B0604020202020204" pitchFamily="34" charset="0"/>
              <a:cs typeface="Arial" panose="020B0604020202020204" pitchFamily="34" charset="0"/>
            </a:endParaRPr>
          </a:p>
        </p:txBody>
      </p:sp>
      <p:grpSp>
        <p:nvGrpSpPr>
          <p:cNvPr id="28" name="Group 27">
            <a:extLst>
              <a:ext uri="{FF2B5EF4-FFF2-40B4-BE49-F238E27FC236}">
                <a16:creationId xmlns:a16="http://schemas.microsoft.com/office/drawing/2014/main" id="{B9A3B583-5F57-4115-B0C2-F3B711961FFA}"/>
              </a:ext>
            </a:extLst>
          </p:cNvPr>
          <p:cNvGrpSpPr/>
          <p:nvPr/>
        </p:nvGrpSpPr>
        <p:grpSpPr>
          <a:xfrm>
            <a:off x="243651" y="1075464"/>
            <a:ext cx="12045394" cy="1428238"/>
            <a:chOff x="1375565" y="2179131"/>
            <a:chExt cx="2231091" cy="1339397"/>
          </a:xfrm>
        </p:grpSpPr>
        <p:pic>
          <p:nvPicPr>
            <p:cNvPr id="29" name="Picture 4" descr="empty-blue-rectangle">
              <a:extLst>
                <a:ext uri="{FF2B5EF4-FFF2-40B4-BE49-F238E27FC236}">
                  <a16:creationId xmlns:a16="http://schemas.microsoft.com/office/drawing/2014/main" id="{9AE962D1-0FEC-4F79-95DB-46A169CB6D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375565" y="2255324"/>
              <a:ext cx="2231091" cy="126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1026060">
              <a:extLst>
                <a:ext uri="{FF2B5EF4-FFF2-40B4-BE49-F238E27FC236}">
                  <a16:creationId xmlns:a16="http://schemas.microsoft.com/office/drawing/2014/main" id="{EEFB24A0-272D-4459-B411-A4DED65D39BF}"/>
                </a:ext>
              </a:extLst>
            </p:cNvPr>
            <p:cNvSpPr>
              <a:spLocks noChangeArrowheads="1"/>
            </p:cNvSpPr>
            <p:nvPr/>
          </p:nvSpPr>
          <p:spPr bwMode="auto">
            <a:xfrm>
              <a:off x="1418774" y="2179131"/>
              <a:ext cx="2026953" cy="304506"/>
            </a:xfrm>
            <a:prstGeom prst="rect">
              <a:avLst/>
            </a:prstGeom>
            <a:noFill/>
            <a:ln w="9525" algn="ctr">
              <a:noFill/>
              <a:miter lim="800000"/>
              <a:headEnd/>
              <a:tailEnd/>
            </a:ln>
          </p:spPr>
          <p:txBody>
            <a:bodyPr wrap="square" lIns="109728" tIns="54864" rIns="109728" bIns="54864">
              <a:spAutoFit/>
            </a:bodyPr>
            <a:lstStyle/>
            <a:p>
              <a:pPr algn="ctr"/>
              <a:endParaRPr lang="en-US" sz="2600" b="1" i="1">
                <a:latin typeface="Arial" panose="020B0604020202020204" pitchFamily="34" charset="0"/>
                <a:cs typeface="Arial" panose="020B0604020202020204" pitchFamily="34" charset="0"/>
              </a:endParaRPr>
            </a:p>
          </p:txBody>
        </p:sp>
      </p:grpSp>
      <p:sp>
        <p:nvSpPr>
          <p:cNvPr id="31" name="Text Box 4">
            <a:extLst>
              <a:ext uri="{FF2B5EF4-FFF2-40B4-BE49-F238E27FC236}">
                <a16:creationId xmlns:a16="http://schemas.microsoft.com/office/drawing/2014/main" id="{F2414E85-6146-497F-93A7-0D872E2E8958}"/>
              </a:ext>
            </a:extLst>
          </p:cNvPr>
          <p:cNvSpPr txBox="1">
            <a:spLocks noChangeArrowheads="1"/>
          </p:cNvSpPr>
          <p:nvPr/>
        </p:nvSpPr>
        <p:spPr bwMode="auto">
          <a:xfrm>
            <a:off x="935452" y="1211040"/>
            <a:ext cx="10943277"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2600">
                <a:latin typeface="Arial" panose="020B0604020202020204" pitchFamily="34" charset="0"/>
                <a:cs typeface="Arial" panose="020B0604020202020204" pitchFamily="34" charset="0"/>
              </a:rPr>
              <a:t>Chu kì bán rã T là thời gian qua đó số lượng các hạt nhân của một khối chất phóng xạ ban đầu chỉ còn lại là 50% (nghĩa là có 50% số lượng hạt nhân của khối chất đó bị phân rã).</a:t>
            </a:r>
            <a:endParaRPr lang="en-US" sz="2600" dirty="0">
              <a:solidFill>
                <a:schemeClr val="tx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EE80FDAF-7E52-4D65-B7A7-FE6EEAEF6749}"/>
              </a:ext>
            </a:extLst>
          </p:cNvPr>
          <p:cNvPicPr>
            <a:picLocks noChangeAspect="1"/>
          </p:cNvPicPr>
          <p:nvPr/>
        </p:nvPicPr>
        <p:blipFill>
          <a:blip r:embed="rId6"/>
          <a:stretch>
            <a:fillRect/>
          </a:stretch>
        </p:blipFill>
        <p:spPr>
          <a:xfrm>
            <a:off x="935452" y="2747313"/>
            <a:ext cx="3371850" cy="1095375"/>
          </a:xfrm>
          <a:prstGeom prst="rect">
            <a:avLst/>
          </a:prstGeom>
        </p:spPr>
      </p:pic>
      <p:pic>
        <p:nvPicPr>
          <p:cNvPr id="16" name="Picture 15">
            <a:extLst>
              <a:ext uri="{FF2B5EF4-FFF2-40B4-BE49-F238E27FC236}">
                <a16:creationId xmlns:a16="http://schemas.microsoft.com/office/drawing/2014/main" id="{C2D37854-3091-4563-B8CE-2C69E017A056}"/>
              </a:ext>
            </a:extLst>
          </p:cNvPr>
          <p:cNvPicPr>
            <a:picLocks noChangeAspect="1"/>
          </p:cNvPicPr>
          <p:nvPr/>
        </p:nvPicPr>
        <p:blipFill>
          <a:blip r:embed="rId7"/>
          <a:stretch>
            <a:fillRect/>
          </a:stretch>
        </p:blipFill>
        <p:spPr>
          <a:xfrm>
            <a:off x="100025" y="3814941"/>
            <a:ext cx="5801508" cy="991342"/>
          </a:xfrm>
          <a:prstGeom prst="rect">
            <a:avLst/>
          </a:prstGeom>
        </p:spPr>
      </p:pic>
      <p:pic>
        <p:nvPicPr>
          <p:cNvPr id="34" name="Picture 33">
            <a:extLst>
              <a:ext uri="{FF2B5EF4-FFF2-40B4-BE49-F238E27FC236}">
                <a16:creationId xmlns:a16="http://schemas.microsoft.com/office/drawing/2014/main" id="{C04F63F6-52AD-4DC2-B407-0EB2D02A101F}"/>
              </a:ext>
            </a:extLst>
          </p:cNvPr>
          <p:cNvPicPr>
            <a:picLocks noChangeAspect="1"/>
          </p:cNvPicPr>
          <p:nvPr/>
        </p:nvPicPr>
        <p:blipFill>
          <a:blip r:embed="rId8"/>
          <a:stretch>
            <a:fillRect/>
          </a:stretch>
        </p:blipFill>
        <p:spPr>
          <a:xfrm>
            <a:off x="1057679" y="4912028"/>
            <a:ext cx="3886200" cy="1038225"/>
          </a:xfrm>
          <a:prstGeom prst="rect">
            <a:avLst/>
          </a:prstGeom>
        </p:spPr>
      </p:pic>
      <p:pic>
        <p:nvPicPr>
          <p:cNvPr id="36" name="Picture 35">
            <a:extLst>
              <a:ext uri="{FF2B5EF4-FFF2-40B4-BE49-F238E27FC236}">
                <a16:creationId xmlns:a16="http://schemas.microsoft.com/office/drawing/2014/main" id="{C4C6C48C-4E5C-460B-BD85-5D8B0502055F}"/>
              </a:ext>
            </a:extLst>
          </p:cNvPr>
          <p:cNvPicPr>
            <a:picLocks noChangeAspect="1"/>
          </p:cNvPicPr>
          <p:nvPr/>
        </p:nvPicPr>
        <p:blipFill>
          <a:blip r:embed="rId9"/>
          <a:stretch>
            <a:fillRect/>
          </a:stretch>
        </p:blipFill>
        <p:spPr>
          <a:xfrm>
            <a:off x="7446199" y="2583821"/>
            <a:ext cx="4114242" cy="4274179"/>
          </a:xfrm>
          <a:prstGeom prst="rect">
            <a:avLst/>
          </a:prstGeom>
        </p:spPr>
      </p:pic>
    </p:spTree>
    <p:extLst>
      <p:ext uri="{BB962C8B-B14F-4D97-AF65-F5344CB8AC3E}">
        <p14:creationId xmlns:p14="http://schemas.microsoft.com/office/powerpoint/2010/main" val="301731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E3FC7F4C-6E92-4631-8C52-3421087F79B7}"/>
              </a:ext>
            </a:extLst>
          </p:cNvPr>
          <p:cNvGrpSpPr/>
          <p:nvPr/>
        </p:nvGrpSpPr>
        <p:grpSpPr>
          <a:xfrm>
            <a:off x="-271124" y="58877"/>
            <a:ext cx="6062323" cy="510909"/>
            <a:chOff x="38033" y="2282878"/>
            <a:chExt cx="7543268" cy="713193"/>
          </a:xfrm>
        </p:grpSpPr>
        <p:grpSp>
          <p:nvGrpSpPr>
            <p:cNvPr id="19" name="Group 70">
              <a:extLst>
                <a:ext uri="{FF2B5EF4-FFF2-40B4-BE49-F238E27FC236}">
                  <a16:creationId xmlns:a16="http://schemas.microsoft.com/office/drawing/2014/main" id="{1AF4D19E-95D1-47E4-BC4E-CC02B0094D41}"/>
                </a:ext>
              </a:extLst>
            </p:cNvPr>
            <p:cNvGrpSpPr>
              <a:grpSpLocks/>
            </p:cNvGrpSpPr>
            <p:nvPr/>
          </p:nvGrpSpPr>
          <p:grpSpPr bwMode="auto">
            <a:xfrm>
              <a:off x="368179" y="2294628"/>
              <a:ext cx="7213122" cy="693208"/>
              <a:chOff x="607010" y="3430752"/>
              <a:chExt cx="3714421" cy="1335216"/>
            </a:xfrm>
          </p:grpSpPr>
          <p:pic>
            <p:nvPicPr>
              <p:cNvPr id="26" name="Picture 25" descr="empty-green-rectangle">
                <a:extLst>
                  <a:ext uri="{FF2B5EF4-FFF2-40B4-BE49-F238E27FC236}">
                    <a16:creationId xmlns:a16="http://schemas.microsoft.com/office/drawing/2014/main" id="{FCCDCAD2-7946-4ECB-8A08-BC118E4F0E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10" y="3430752"/>
                <a:ext cx="3714421"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green-top-faded">
                <a:extLst>
                  <a:ext uri="{FF2B5EF4-FFF2-40B4-BE49-F238E27FC236}">
                    <a16:creationId xmlns:a16="http://schemas.microsoft.com/office/drawing/2014/main" id="{22A2BEC8-A8C9-4C3A-B6C9-98EB6B9D36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extBox 19">
              <a:extLst>
                <a:ext uri="{FF2B5EF4-FFF2-40B4-BE49-F238E27FC236}">
                  <a16:creationId xmlns:a16="http://schemas.microsoft.com/office/drawing/2014/main" id="{B22C5C76-2105-435B-897D-372C4374B899}"/>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5" name="Rectangle 1026060">
              <a:extLst>
                <a:ext uri="{FF2B5EF4-FFF2-40B4-BE49-F238E27FC236}">
                  <a16:creationId xmlns:a16="http://schemas.microsoft.com/office/drawing/2014/main" id="{90C32BC1-0AA9-45FA-A1C9-B74C0FC65BE4}"/>
                </a:ext>
              </a:extLst>
            </p:cNvPr>
            <p:cNvSpPr>
              <a:spLocks noChangeArrowheads="1"/>
            </p:cNvSpPr>
            <p:nvPr/>
          </p:nvSpPr>
          <p:spPr bwMode="auto">
            <a:xfrm>
              <a:off x="1190928" y="2282878"/>
              <a:ext cx="6200745" cy="71319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600" b="0" i="1">
                  <a:cs typeface="Arial" panose="020B0604020202020204" pitchFamily="34" charset="0"/>
                </a:rPr>
                <a:t>Định luật phóng xạ</a:t>
              </a:r>
              <a:endParaRPr lang="en-US" sz="2600" b="0" i="1" dirty="0">
                <a:cs typeface="Arial" panose="020B0604020202020204" pitchFamily="34" charset="0"/>
              </a:endParaRPr>
            </a:p>
          </p:txBody>
        </p:sp>
      </p:grpSp>
      <p:sp>
        <p:nvSpPr>
          <p:cNvPr id="22" name="TextBox 21">
            <a:extLst>
              <a:ext uri="{FF2B5EF4-FFF2-40B4-BE49-F238E27FC236}">
                <a16:creationId xmlns:a16="http://schemas.microsoft.com/office/drawing/2014/main" id="{EAE75310-A41C-4369-B29D-F008688F7DAC}"/>
              </a:ext>
            </a:extLst>
          </p:cNvPr>
          <p:cNvSpPr txBox="1"/>
          <p:nvPr/>
        </p:nvSpPr>
        <p:spPr>
          <a:xfrm>
            <a:off x="76054" y="584149"/>
            <a:ext cx="5796993" cy="492443"/>
          </a:xfrm>
          <a:prstGeom prst="rect">
            <a:avLst/>
          </a:prstGeom>
          <a:noFill/>
        </p:spPr>
        <p:txBody>
          <a:bodyPr wrap="square" rtlCol="0">
            <a:spAutoFit/>
          </a:bodyPr>
          <a:lstStyle/>
          <a:p>
            <a:r>
              <a:rPr lang="en-US" sz="2600" i="1">
                <a:solidFill>
                  <a:srgbClr val="0070C0"/>
                </a:solidFill>
                <a:latin typeface="Arial" panose="020B0604020202020204" pitchFamily="34" charset="0"/>
                <a:cs typeface="Arial" panose="020B0604020202020204" pitchFamily="34" charset="0"/>
              </a:rPr>
              <a:t>3. Chu kỳ bán rã</a:t>
            </a:r>
            <a:endParaRPr lang="en-US" sz="2600" i="1" dirty="0">
              <a:solidFill>
                <a:srgbClr val="0070C0"/>
              </a:solidFill>
              <a:latin typeface="Arial" panose="020B0604020202020204" pitchFamily="34" charset="0"/>
              <a:cs typeface="Arial" panose="020B0604020202020204" pitchFamily="34" charset="0"/>
            </a:endParaRPr>
          </a:p>
        </p:txBody>
      </p:sp>
      <p:grpSp>
        <p:nvGrpSpPr>
          <p:cNvPr id="28" name="Group 27">
            <a:extLst>
              <a:ext uri="{FF2B5EF4-FFF2-40B4-BE49-F238E27FC236}">
                <a16:creationId xmlns:a16="http://schemas.microsoft.com/office/drawing/2014/main" id="{B9A3B583-5F57-4115-B0C2-F3B711961FFA}"/>
              </a:ext>
            </a:extLst>
          </p:cNvPr>
          <p:cNvGrpSpPr/>
          <p:nvPr/>
        </p:nvGrpSpPr>
        <p:grpSpPr>
          <a:xfrm>
            <a:off x="243651" y="1075464"/>
            <a:ext cx="12045394" cy="1428238"/>
            <a:chOff x="1375565" y="2179131"/>
            <a:chExt cx="2231091" cy="1339397"/>
          </a:xfrm>
        </p:grpSpPr>
        <p:pic>
          <p:nvPicPr>
            <p:cNvPr id="29" name="Picture 4" descr="empty-blue-rectangle">
              <a:extLst>
                <a:ext uri="{FF2B5EF4-FFF2-40B4-BE49-F238E27FC236}">
                  <a16:creationId xmlns:a16="http://schemas.microsoft.com/office/drawing/2014/main" id="{9AE962D1-0FEC-4F79-95DB-46A169CB6D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375565" y="2255324"/>
              <a:ext cx="2231091" cy="126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1026060">
              <a:extLst>
                <a:ext uri="{FF2B5EF4-FFF2-40B4-BE49-F238E27FC236}">
                  <a16:creationId xmlns:a16="http://schemas.microsoft.com/office/drawing/2014/main" id="{EEFB24A0-272D-4459-B411-A4DED65D39BF}"/>
                </a:ext>
              </a:extLst>
            </p:cNvPr>
            <p:cNvSpPr>
              <a:spLocks noChangeArrowheads="1"/>
            </p:cNvSpPr>
            <p:nvPr/>
          </p:nvSpPr>
          <p:spPr bwMode="auto">
            <a:xfrm>
              <a:off x="1418774" y="2179131"/>
              <a:ext cx="2026953" cy="304506"/>
            </a:xfrm>
            <a:prstGeom prst="rect">
              <a:avLst/>
            </a:prstGeom>
            <a:noFill/>
            <a:ln w="9525" algn="ctr">
              <a:noFill/>
              <a:miter lim="800000"/>
              <a:headEnd/>
              <a:tailEnd/>
            </a:ln>
          </p:spPr>
          <p:txBody>
            <a:bodyPr wrap="square" lIns="109728" tIns="54864" rIns="109728" bIns="54864">
              <a:spAutoFit/>
            </a:bodyPr>
            <a:lstStyle/>
            <a:p>
              <a:pPr algn="ctr"/>
              <a:endParaRPr lang="en-US" sz="2600" b="1" i="1">
                <a:latin typeface="Arial" panose="020B0604020202020204" pitchFamily="34" charset="0"/>
                <a:cs typeface="Arial" panose="020B0604020202020204" pitchFamily="34" charset="0"/>
              </a:endParaRPr>
            </a:p>
          </p:txBody>
        </p:sp>
      </p:grpSp>
      <p:sp>
        <p:nvSpPr>
          <p:cNvPr id="31" name="Text Box 4">
            <a:extLst>
              <a:ext uri="{FF2B5EF4-FFF2-40B4-BE49-F238E27FC236}">
                <a16:creationId xmlns:a16="http://schemas.microsoft.com/office/drawing/2014/main" id="{F2414E85-6146-497F-93A7-0D872E2E8958}"/>
              </a:ext>
            </a:extLst>
          </p:cNvPr>
          <p:cNvSpPr txBox="1">
            <a:spLocks noChangeArrowheads="1"/>
          </p:cNvSpPr>
          <p:nvPr/>
        </p:nvSpPr>
        <p:spPr bwMode="auto">
          <a:xfrm>
            <a:off x="935452" y="1211040"/>
            <a:ext cx="10943277"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sz="2600">
                <a:latin typeface="Arial" panose="020B0604020202020204" pitchFamily="34" charset="0"/>
                <a:cs typeface="Arial" panose="020B0604020202020204" pitchFamily="34" charset="0"/>
              </a:rPr>
              <a:t>Chu kì bán rã T là thời gian qua đó số lượng các hạt nhân của một khối chất phóng xạ ban đầu chỉ còn lại là 50% (nghĩa là có 50% số lượng hạt nhân của khối chất đó bị phân rã).</a:t>
            </a:r>
            <a:endParaRPr lang="en-US" sz="2600" dirty="0">
              <a:solidFill>
                <a:schemeClr val="tx1"/>
              </a:solidFill>
              <a:latin typeface="Arial" panose="020B0604020202020204" pitchFamily="34" charset="0"/>
              <a:cs typeface="Arial" panose="020B0604020202020204" pitchFamily="34" charset="0"/>
            </a:endParaRPr>
          </a:p>
        </p:txBody>
      </p:sp>
      <p:pic>
        <p:nvPicPr>
          <p:cNvPr id="11" name="Picture 10" descr="A picture containing chart&#10;&#10;Description automatically generated">
            <a:extLst>
              <a:ext uri="{FF2B5EF4-FFF2-40B4-BE49-F238E27FC236}">
                <a16:creationId xmlns:a16="http://schemas.microsoft.com/office/drawing/2014/main" id="{D213A8A0-FB72-4A66-85C8-F8A3CF3EF2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0326" y="3146715"/>
            <a:ext cx="4866902" cy="3672299"/>
          </a:xfrm>
          <a:prstGeom prst="rect">
            <a:avLst/>
          </a:prstGeom>
          <a:ln>
            <a:noFill/>
          </a:ln>
          <a:effectLst>
            <a:softEdge rad="112500"/>
          </a:effectLst>
        </p:spPr>
      </p:pic>
      <p:sp>
        <p:nvSpPr>
          <p:cNvPr id="33" name="TextBox 32">
            <a:extLst>
              <a:ext uri="{FF2B5EF4-FFF2-40B4-BE49-F238E27FC236}">
                <a16:creationId xmlns:a16="http://schemas.microsoft.com/office/drawing/2014/main" id="{6CC13113-F4F8-41CE-86C1-E16951D2CCC7}"/>
              </a:ext>
            </a:extLst>
          </p:cNvPr>
          <p:cNvSpPr txBox="1"/>
          <p:nvPr/>
        </p:nvSpPr>
        <p:spPr>
          <a:xfrm>
            <a:off x="6257488" y="2741941"/>
            <a:ext cx="4791512" cy="369332"/>
          </a:xfrm>
          <a:prstGeom prst="rect">
            <a:avLst/>
          </a:prstGeom>
          <a:noFill/>
        </p:spPr>
        <p:txBody>
          <a:bodyPr wrap="square">
            <a:spAutoFit/>
          </a:bodyPr>
          <a:lstStyle/>
          <a:p>
            <a:r>
              <a:rPr lang="fr-FR" sz="1800" b="1" i="1" u="sng">
                <a:latin typeface="Arial" panose="020B0604020202020204" pitchFamily="34" charset="0"/>
                <a:cs typeface="Arial" panose="020B0604020202020204" pitchFamily="34" charset="0"/>
              </a:rPr>
              <a:t>VD: chu kì bán rã của Co-60 là 5.3 năm</a:t>
            </a:r>
            <a:endParaRPr lang="en-US" b="1" i="1" u="sng"/>
          </a:p>
        </p:txBody>
      </p:sp>
      <p:grpSp>
        <p:nvGrpSpPr>
          <p:cNvPr id="2" name="Group 1">
            <a:extLst>
              <a:ext uri="{FF2B5EF4-FFF2-40B4-BE49-F238E27FC236}">
                <a16:creationId xmlns:a16="http://schemas.microsoft.com/office/drawing/2014/main" id="{C8EBB089-E3DD-42CC-9CA3-9AC48BD8CEAD}"/>
              </a:ext>
            </a:extLst>
          </p:cNvPr>
          <p:cNvGrpSpPr/>
          <p:nvPr/>
        </p:nvGrpSpPr>
        <p:grpSpPr>
          <a:xfrm>
            <a:off x="15397" y="2580085"/>
            <a:ext cx="5628963" cy="4219038"/>
            <a:chOff x="104361" y="2638962"/>
            <a:chExt cx="5576681" cy="4219038"/>
          </a:xfrm>
        </p:grpSpPr>
        <p:pic>
          <p:nvPicPr>
            <p:cNvPr id="5" name="Picture 4" descr="Chart&#10;&#10;Description automatically generated">
              <a:extLst>
                <a:ext uri="{FF2B5EF4-FFF2-40B4-BE49-F238E27FC236}">
                  <a16:creationId xmlns:a16="http://schemas.microsoft.com/office/drawing/2014/main" id="{82EB1887-F1D8-483F-A2FF-E0EF699043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361" y="2638962"/>
              <a:ext cx="5576681" cy="4180052"/>
            </a:xfrm>
            <a:prstGeom prst="rect">
              <a:avLst/>
            </a:prstGeom>
          </p:spPr>
        </p:pic>
        <p:sp>
          <p:nvSpPr>
            <p:cNvPr id="16" name="TextBox 15">
              <a:extLst>
                <a:ext uri="{FF2B5EF4-FFF2-40B4-BE49-F238E27FC236}">
                  <a16:creationId xmlns:a16="http://schemas.microsoft.com/office/drawing/2014/main" id="{5BEE2D0C-4CC2-45B5-AA6F-B99CE0C7A745}"/>
                </a:ext>
              </a:extLst>
            </p:cNvPr>
            <p:cNvSpPr txBox="1"/>
            <p:nvPr/>
          </p:nvSpPr>
          <p:spPr>
            <a:xfrm>
              <a:off x="2133600" y="6565612"/>
              <a:ext cx="1752600" cy="292388"/>
            </a:xfrm>
            <a:prstGeom prst="rect">
              <a:avLst/>
            </a:prstGeom>
            <a:solidFill>
              <a:schemeClr val="bg1"/>
            </a:solidFill>
          </p:spPr>
          <p:txBody>
            <a:bodyPr wrap="square">
              <a:spAutoFit/>
            </a:bodyPr>
            <a:lstStyle/>
            <a:p>
              <a:pPr algn="ctr"/>
              <a:r>
                <a:rPr lang="fr-FR" sz="1300" b="1" i="1">
                  <a:latin typeface="Arial" panose="020B0604020202020204" pitchFamily="34" charset="0"/>
                  <a:cs typeface="Arial" panose="020B0604020202020204" pitchFamily="34" charset="0"/>
                </a:rPr>
                <a:t>Số chu kì bán rã</a:t>
              </a:r>
              <a:endParaRPr lang="en-US" sz="1300" b="1" i="1"/>
            </a:p>
          </p:txBody>
        </p:sp>
        <p:sp>
          <p:nvSpPr>
            <p:cNvPr id="17" name="TextBox 16">
              <a:extLst>
                <a:ext uri="{FF2B5EF4-FFF2-40B4-BE49-F238E27FC236}">
                  <a16:creationId xmlns:a16="http://schemas.microsoft.com/office/drawing/2014/main" id="{12EA26AD-24E0-4B64-8D7B-8BA5868B7CC5}"/>
                </a:ext>
              </a:extLst>
            </p:cNvPr>
            <p:cNvSpPr txBox="1"/>
            <p:nvPr/>
          </p:nvSpPr>
          <p:spPr>
            <a:xfrm rot="16200000">
              <a:off x="-436148" y="5297608"/>
              <a:ext cx="2743200" cy="292388"/>
            </a:xfrm>
            <a:prstGeom prst="rect">
              <a:avLst/>
            </a:prstGeom>
            <a:solidFill>
              <a:schemeClr val="bg1"/>
            </a:solidFill>
          </p:spPr>
          <p:txBody>
            <a:bodyPr wrap="square">
              <a:spAutoFit/>
            </a:bodyPr>
            <a:lstStyle/>
            <a:p>
              <a:pPr algn="ctr"/>
              <a:r>
                <a:rPr lang="fr-FR" sz="1300" b="1" i="1">
                  <a:latin typeface="Arial" panose="020B0604020202020204" pitchFamily="34" charset="0"/>
                  <a:cs typeface="Arial" panose="020B0604020202020204" pitchFamily="34" charset="0"/>
                </a:rPr>
                <a:t>% số hạt nhân mẹ còn lại</a:t>
              </a:r>
              <a:endParaRPr lang="en-US" sz="1300" b="1" i="1"/>
            </a:p>
          </p:txBody>
        </p:sp>
      </p:grpSp>
    </p:spTree>
    <p:extLst>
      <p:ext uri="{BB962C8B-B14F-4D97-AF65-F5344CB8AC3E}">
        <p14:creationId xmlns:p14="http://schemas.microsoft.com/office/powerpoint/2010/main" val="318538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E3FC7F4C-6E92-4631-8C52-3421087F79B7}"/>
              </a:ext>
            </a:extLst>
          </p:cNvPr>
          <p:cNvGrpSpPr/>
          <p:nvPr/>
        </p:nvGrpSpPr>
        <p:grpSpPr>
          <a:xfrm>
            <a:off x="-271124" y="58877"/>
            <a:ext cx="6062323" cy="510909"/>
            <a:chOff x="38033" y="2282878"/>
            <a:chExt cx="7543268" cy="713193"/>
          </a:xfrm>
        </p:grpSpPr>
        <p:grpSp>
          <p:nvGrpSpPr>
            <p:cNvPr id="19" name="Group 70">
              <a:extLst>
                <a:ext uri="{FF2B5EF4-FFF2-40B4-BE49-F238E27FC236}">
                  <a16:creationId xmlns:a16="http://schemas.microsoft.com/office/drawing/2014/main" id="{1AF4D19E-95D1-47E4-BC4E-CC02B0094D41}"/>
                </a:ext>
              </a:extLst>
            </p:cNvPr>
            <p:cNvGrpSpPr>
              <a:grpSpLocks/>
            </p:cNvGrpSpPr>
            <p:nvPr/>
          </p:nvGrpSpPr>
          <p:grpSpPr bwMode="auto">
            <a:xfrm>
              <a:off x="368179" y="2294628"/>
              <a:ext cx="7213122" cy="693208"/>
              <a:chOff x="607010" y="3430752"/>
              <a:chExt cx="3714421" cy="1335216"/>
            </a:xfrm>
          </p:grpSpPr>
          <p:pic>
            <p:nvPicPr>
              <p:cNvPr id="26" name="Picture 25" descr="empty-green-rectangle">
                <a:extLst>
                  <a:ext uri="{FF2B5EF4-FFF2-40B4-BE49-F238E27FC236}">
                    <a16:creationId xmlns:a16="http://schemas.microsoft.com/office/drawing/2014/main" id="{FCCDCAD2-7946-4ECB-8A08-BC118E4F0E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10" y="3430752"/>
                <a:ext cx="3714421"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green-top-faded">
                <a:extLst>
                  <a:ext uri="{FF2B5EF4-FFF2-40B4-BE49-F238E27FC236}">
                    <a16:creationId xmlns:a16="http://schemas.microsoft.com/office/drawing/2014/main" id="{22A2BEC8-A8C9-4C3A-B6C9-98EB6B9D36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extBox 19">
              <a:extLst>
                <a:ext uri="{FF2B5EF4-FFF2-40B4-BE49-F238E27FC236}">
                  <a16:creationId xmlns:a16="http://schemas.microsoft.com/office/drawing/2014/main" id="{B22C5C76-2105-435B-897D-372C4374B899}"/>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5" name="Rectangle 1026060">
              <a:extLst>
                <a:ext uri="{FF2B5EF4-FFF2-40B4-BE49-F238E27FC236}">
                  <a16:creationId xmlns:a16="http://schemas.microsoft.com/office/drawing/2014/main" id="{90C32BC1-0AA9-45FA-A1C9-B74C0FC65BE4}"/>
                </a:ext>
              </a:extLst>
            </p:cNvPr>
            <p:cNvSpPr>
              <a:spLocks noChangeArrowheads="1"/>
            </p:cNvSpPr>
            <p:nvPr/>
          </p:nvSpPr>
          <p:spPr bwMode="auto">
            <a:xfrm>
              <a:off x="1190928" y="2282878"/>
              <a:ext cx="6200745" cy="71319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600" b="0" i="1">
                  <a:cs typeface="Arial" panose="020B0604020202020204" pitchFamily="34" charset="0"/>
                </a:rPr>
                <a:t>Định luật phóng xạ</a:t>
              </a:r>
              <a:endParaRPr lang="en-US" sz="2600" b="0" i="1" dirty="0">
                <a:cs typeface="Arial" panose="020B0604020202020204" pitchFamily="34" charset="0"/>
              </a:endParaRPr>
            </a:p>
          </p:txBody>
        </p:sp>
      </p:grpSp>
      <p:sp>
        <p:nvSpPr>
          <p:cNvPr id="22" name="TextBox 21">
            <a:extLst>
              <a:ext uri="{FF2B5EF4-FFF2-40B4-BE49-F238E27FC236}">
                <a16:creationId xmlns:a16="http://schemas.microsoft.com/office/drawing/2014/main" id="{EAE75310-A41C-4369-B29D-F008688F7DAC}"/>
              </a:ext>
            </a:extLst>
          </p:cNvPr>
          <p:cNvSpPr txBox="1"/>
          <p:nvPr/>
        </p:nvSpPr>
        <p:spPr>
          <a:xfrm>
            <a:off x="76054" y="584149"/>
            <a:ext cx="5796993" cy="492443"/>
          </a:xfrm>
          <a:prstGeom prst="rect">
            <a:avLst/>
          </a:prstGeom>
          <a:noFill/>
        </p:spPr>
        <p:txBody>
          <a:bodyPr wrap="square" rtlCol="0">
            <a:spAutoFit/>
          </a:bodyPr>
          <a:lstStyle/>
          <a:p>
            <a:r>
              <a:rPr lang="en-US" sz="2600" i="1">
                <a:solidFill>
                  <a:srgbClr val="0070C0"/>
                </a:solidFill>
                <a:latin typeface="Arial" panose="020B0604020202020204" pitchFamily="34" charset="0"/>
                <a:cs typeface="Arial" panose="020B0604020202020204" pitchFamily="34" charset="0"/>
              </a:rPr>
              <a:t>4. Độ phóng xạ</a:t>
            </a:r>
            <a:endParaRPr lang="en-US" sz="2600" i="1" dirty="0">
              <a:solidFill>
                <a:srgbClr val="0070C0"/>
              </a:solidFill>
              <a:latin typeface="Arial" panose="020B0604020202020204" pitchFamily="34" charset="0"/>
              <a:cs typeface="Arial" panose="020B0604020202020204" pitchFamily="34" charset="0"/>
            </a:endParaRPr>
          </a:p>
        </p:txBody>
      </p:sp>
      <p:grpSp>
        <p:nvGrpSpPr>
          <p:cNvPr id="28" name="Group 27">
            <a:extLst>
              <a:ext uri="{FF2B5EF4-FFF2-40B4-BE49-F238E27FC236}">
                <a16:creationId xmlns:a16="http://schemas.microsoft.com/office/drawing/2014/main" id="{B9A3B583-5F57-4115-B0C2-F3B711961FFA}"/>
              </a:ext>
            </a:extLst>
          </p:cNvPr>
          <p:cNvGrpSpPr/>
          <p:nvPr/>
        </p:nvGrpSpPr>
        <p:grpSpPr>
          <a:xfrm>
            <a:off x="-5794" y="4044244"/>
            <a:ext cx="12426394" cy="1117866"/>
            <a:chOff x="1375565" y="2179131"/>
            <a:chExt cx="2231091" cy="1339397"/>
          </a:xfrm>
        </p:grpSpPr>
        <p:pic>
          <p:nvPicPr>
            <p:cNvPr id="29" name="Picture 4" descr="empty-blue-rectangle">
              <a:extLst>
                <a:ext uri="{FF2B5EF4-FFF2-40B4-BE49-F238E27FC236}">
                  <a16:creationId xmlns:a16="http://schemas.microsoft.com/office/drawing/2014/main" id="{9AE962D1-0FEC-4F79-95DB-46A169CB6D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375565" y="2255324"/>
              <a:ext cx="2231091" cy="126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1026060">
              <a:extLst>
                <a:ext uri="{FF2B5EF4-FFF2-40B4-BE49-F238E27FC236}">
                  <a16:creationId xmlns:a16="http://schemas.microsoft.com/office/drawing/2014/main" id="{EEFB24A0-272D-4459-B411-A4DED65D39BF}"/>
                </a:ext>
              </a:extLst>
            </p:cNvPr>
            <p:cNvSpPr>
              <a:spLocks noChangeArrowheads="1"/>
            </p:cNvSpPr>
            <p:nvPr/>
          </p:nvSpPr>
          <p:spPr bwMode="auto">
            <a:xfrm>
              <a:off x="1418774" y="2179131"/>
              <a:ext cx="2026953" cy="304506"/>
            </a:xfrm>
            <a:prstGeom prst="rect">
              <a:avLst/>
            </a:prstGeom>
            <a:noFill/>
            <a:ln w="9525" algn="ctr">
              <a:noFill/>
              <a:miter lim="800000"/>
              <a:headEnd/>
              <a:tailEnd/>
            </a:ln>
          </p:spPr>
          <p:txBody>
            <a:bodyPr wrap="square" lIns="109728" tIns="54864" rIns="109728" bIns="54864">
              <a:spAutoFit/>
            </a:bodyPr>
            <a:lstStyle/>
            <a:p>
              <a:pPr algn="ctr"/>
              <a:endParaRPr lang="en-US" sz="2600" b="1" i="1">
                <a:latin typeface="Arial" panose="020B0604020202020204" pitchFamily="34" charset="0"/>
                <a:cs typeface="Arial" panose="020B0604020202020204" pitchFamily="34" charset="0"/>
              </a:endParaRPr>
            </a:p>
          </p:txBody>
        </p:sp>
      </p:grpSp>
      <p:sp>
        <p:nvSpPr>
          <p:cNvPr id="31" name="Text Box 4">
            <a:extLst>
              <a:ext uri="{FF2B5EF4-FFF2-40B4-BE49-F238E27FC236}">
                <a16:creationId xmlns:a16="http://schemas.microsoft.com/office/drawing/2014/main" id="{F2414E85-6146-497F-93A7-0D872E2E8958}"/>
              </a:ext>
            </a:extLst>
          </p:cNvPr>
          <p:cNvSpPr txBox="1">
            <a:spLocks noChangeArrowheads="1"/>
          </p:cNvSpPr>
          <p:nvPr/>
        </p:nvSpPr>
        <p:spPr bwMode="auto">
          <a:xfrm>
            <a:off x="322589" y="4189654"/>
            <a:ext cx="11715068"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sz="2500">
                <a:latin typeface="Arial" panose="020B0604020202020204" pitchFamily="34" charset="0"/>
                <a:cs typeface="Arial" panose="020B0604020202020204" pitchFamily="34" charset="0"/>
              </a:rPr>
              <a:t>Độ phóng xạ của một lượng chất phóng xạ tại một thời điểm t bằng tích của hằng số phóng xạ và số lượng chất phóng xạ chứa trong lượng chất đó tại thời điểm t</a:t>
            </a:r>
            <a:endParaRPr lang="en-US" sz="2500" dirty="0">
              <a:solidFill>
                <a:schemeClr val="tx1"/>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DDF64DF0-1307-48E1-BCBE-B5B057056854}"/>
              </a:ext>
            </a:extLst>
          </p:cNvPr>
          <p:cNvGrpSpPr/>
          <p:nvPr/>
        </p:nvGrpSpPr>
        <p:grpSpPr>
          <a:xfrm>
            <a:off x="1118660" y="3220644"/>
            <a:ext cx="2514600" cy="739262"/>
            <a:chOff x="1016299" y="2438400"/>
            <a:chExt cx="2514600" cy="866279"/>
          </a:xfrm>
        </p:grpSpPr>
        <p:pic>
          <p:nvPicPr>
            <p:cNvPr id="24" name="Picture 23" descr="empty-red-rectangle">
              <a:extLst>
                <a:ext uri="{FF2B5EF4-FFF2-40B4-BE49-F238E27FC236}">
                  <a16:creationId xmlns:a16="http://schemas.microsoft.com/office/drawing/2014/main" id="{FF680080-B7B4-4368-B0DB-17C96E4A0B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299" y="2438400"/>
              <a:ext cx="2362200" cy="796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2" name="Object 30">
                  <a:extLst>
                    <a:ext uri="{FF2B5EF4-FFF2-40B4-BE49-F238E27FC236}">
                      <a16:creationId xmlns:a16="http://schemas.microsoft.com/office/drawing/2014/main" id="{C99A617D-EC09-4850-83ED-ED29986CEE04}"/>
                    </a:ext>
                  </a:extLst>
                </p:cNvPr>
                <p:cNvSpPr txBox="1"/>
                <p:nvPr/>
              </p:nvSpPr>
              <p:spPr bwMode="auto">
                <a:xfrm>
                  <a:off x="1321098" y="2447429"/>
                  <a:ext cx="2209801" cy="857250"/>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r>
                          <a:rPr lang="en-US" sz="3000" b="0" i="1" smtClean="0">
                            <a:solidFill>
                              <a:schemeClr val="tx1"/>
                            </a:solidFill>
                            <a:latin typeface="Cambria Math" panose="02040503050406030204" pitchFamily="18" charset="0"/>
                          </a:rPr>
                          <m:t>𝐻</m:t>
                        </m:r>
                        <m:r>
                          <a:rPr lang="en-US" sz="3000" i="1" smtClean="0">
                            <a:solidFill>
                              <a:schemeClr val="tx1"/>
                            </a:solidFill>
                            <a:latin typeface="Cambria Math" panose="02040503050406030204" pitchFamily="18" charset="0"/>
                          </a:rPr>
                          <m:t>=</m:t>
                        </m:r>
                        <m:r>
                          <a:rPr lang="en-US" sz="3000" i="1">
                            <a:latin typeface="Cambria Math" panose="02040503050406030204" pitchFamily="18" charset="0"/>
                            <a:sym typeface="Symbol" panose="05050102010706020507" pitchFamily="18" charset="2"/>
                          </a:rPr>
                          <m:t></m:t>
                        </m:r>
                        <m:r>
                          <a:rPr lang="en-US" sz="3000" b="0" i="1" smtClean="0">
                            <a:latin typeface="Cambria Math" panose="02040503050406030204" pitchFamily="18" charset="0"/>
                            <a:sym typeface="Symbol" panose="05050102010706020507" pitchFamily="18" charset="2"/>
                          </a:rPr>
                          <m:t>𝑁</m:t>
                        </m:r>
                      </m:oMath>
                    </m:oMathPara>
                  </a14:m>
                  <a:endParaRPr lang="en-US" sz="3000">
                    <a:solidFill>
                      <a:schemeClr val="tx1"/>
                    </a:solidFill>
                  </a:endParaRPr>
                </a:p>
              </p:txBody>
            </p:sp>
          </mc:Choice>
          <mc:Fallback xmlns="">
            <p:sp>
              <p:nvSpPr>
                <p:cNvPr id="32" name="Object 30">
                  <a:extLst>
                    <a:ext uri="{FF2B5EF4-FFF2-40B4-BE49-F238E27FC236}">
                      <a16:creationId xmlns:a16="http://schemas.microsoft.com/office/drawing/2014/main" id="{C99A617D-EC09-4850-83ED-ED29986CEE04}"/>
                    </a:ext>
                  </a:extLst>
                </p:cNvPr>
                <p:cNvSpPr txBox="1">
                  <a:spLocks noRot="1" noChangeAspect="1" noMove="1" noResize="1" noEditPoints="1" noAdjustHandles="1" noChangeArrowheads="1" noChangeShapeType="1" noTextEdit="1"/>
                </p:cNvSpPr>
                <p:nvPr/>
              </p:nvSpPr>
              <p:spPr bwMode="auto">
                <a:xfrm>
                  <a:off x="1321098" y="2447429"/>
                  <a:ext cx="2209801" cy="857250"/>
                </a:xfrm>
                <a:prstGeom prst="rect">
                  <a:avLst/>
                </a:prstGeom>
                <a:blipFill>
                  <a:blip r:embed="rId7"/>
                  <a:stretch>
                    <a:fillRect/>
                  </a:stretch>
                </a:blipFill>
              </p:spPr>
              <p:txBody>
                <a:bodyPr/>
                <a:lstStyle/>
                <a:p>
                  <a:r>
                    <a:rPr lang="en-US">
                      <a:noFill/>
                    </a:rPr>
                    <a:t> </a:t>
                  </a:r>
                </a:p>
              </p:txBody>
            </p:sp>
          </mc:Fallback>
        </mc:AlternateContent>
      </p:grpSp>
      <p:grpSp>
        <p:nvGrpSpPr>
          <p:cNvPr id="33" name="Group 32">
            <a:extLst>
              <a:ext uri="{FF2B5EF4-FFF2-40B4-BE49-F238E27FC236}">
                <a16:creationId xmlns:a16="http://schemas.microsoft.com/office/drawing/2014/main" id="{A400E03F-4F7C-4048-9480-84C27E9B96F2}"/>
              </a:ext>
            </a:extLst>
          </p:cNvPr>
          <p:cNvGrpSpPr/>
          <p:nvPr/>
        </p:nvGrpSpPr>
        <p:grpSpPr>
          <a:xfrm>
            <a:off x="4688997" y="5964066"/>
            <a:ext cx="2800526" cy="941588"/>
            <a:chOff x="1016299" y="2438400"/>
            <a:chExt cx="2800526" cy="941588"/>
          </a:xfrm>
        </p:grpSpPr>
        <p:pic>
          <p:nvPicPr>
            <p:cNvPr id="35" name="Picture 34" descr="empty-red-rectangle">
              <a:extLst>
                <a:ext uri="{FF2B5EF4-FFF2-40B4-BE49-F238E27FC236}">
                  <a16:creationId xmlns:a16="http://schemas.microsoft.com/office/drawing/2014/main" id="{E4CD5EDD-31BB-404D-9429-1E852FD317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299" y="2438400"/>
              <a:ext cx="2800526" cy="665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7" name="Object 30">
                  <a:extLst>
                    <a:ext uri="{FF2B5EF4-FFF2-40B4-BE49-F238E27FC236}">
                      <a16:creationId xmlns:a16="http://schemas.microsoft.com/office/drawing/2014/main" id="{E71919E9-B63F-48D4-A474-19683B9720F0}"/>
                    </a:ext>
                  </a:extLst>
                </p:cNvPr>
                <p:cNvSpPr txBox="1"/>
                <p:nvPr/>
              </p:nvSpPr>
              <p:spPr bwMode="auto">
                <a:xfrm>
                  <a:off x="1268957" y="2522738"/>
                  <a:ext cx="2547868" cy="857250"/>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r>
                          <a:rPr lang="en-US" sz="3000" b="0" i="1" smtClean="0">
                            <a:solidFill>
                              <a:schemeClr val="tx1"/>
                            </a:solidFill>
                            <a:latin typeface="Cambria Math" panose="02040503050406030204" pitchFamily="18" charset="0"/>
                          </a:rPr>
                          <m:t>𝐻</m:t>
                        </m:r>
                        <m:r>
                          <a:rPr lang="en-US" sz="3000" i="1" smtClean="0">
                            <a:solidFill>
                              <a:schemeClr val="tx1"/>
                            </a:solidFill>
                            <a:latin typeface="Cambria Math" panose="02040503050406030204" pitchFamily="18" charset="0"/>
                          </a:rPr>
                          <m:t>=</m:t>
                        </m:r>
                        <m:sSub>
                          <m:sSubPr>
                            <m:ctrlPr>
                              <a:rPr lang="en-US" sz="3000" i="1">
                                <a:solidFill>
                                  <a:schemeClr val="tx1"/>
                                </a:solidFill>
                                <a:latin typeface="Cambria Math" panose="02040503050406030204" pitchFamily="18" charset="0"/>
                              </a:rPr>
                            </m:ctrlPr>
                          </m:sSubPr>
                          <m:e>
                            <m:r>
                              <a:rPr lang="en-US" sz="3000" b="0" i="1" smtClean="0">
                                <a:solidFill>
                                  <a:schemeClr val="tx1"/>
                                </a:solidFill>
                                <a:latin typeface="Cambria Math" panose="02040503050406030204" pitchFamily="18" charset="0"/>
                              </a:rPr>
                              <m:t>𝐻</m:t>
                            </m:r>
                          </m:e>
                          <m:sub>
                            <m:r>
                              <a:rPr lang="en-US" sz="3000" i="1">
                                <a:solidFill>
                                  <a:schemeClr val="tx1"/>
                                </a:solidFill>
                                <a:latin typeface="Cambria Math" panose="02040503050406030204" pitchFamily="18" charset="0"/>
                              </a:rPr>
                              <m:t>0</m:t>
                            </m:r>
                          </m:sub>
                        </m:sSub>
                        <m:sSup>
                          <m:sSupPr>
                            <m:ctrlPr>
                              <a:rPr lang="en-US" sz="3000" i="1">
                                <a:solidFill>
                                  <a:schemeClr val="tx1"/>
                                </a:solidFill>
                                <a:latin typeface="Cambria Math" panose="02040503050406030204" pitchFamily="18" charset="0"/>
                              </a:rPr>
                            </m:ctrlPr>
                          </m:sSupPr>
                          <m:e>
                            <m:r>
                              <a:rPr lang="en-US" sz="3000" i="1">
                                <a:solidFill>
                                  <a:schemeClr val="tx1"/>
                                </a:solidFill>
                                <a:latin typeface="Cambria Math" panose="02040503050406030204" pitchFamily="18" charset="0"/>
                              </a:rPr>
                              <m:t>𝑒</m:t>
                            </m:r>
                          </m:e>
                          <m:sup>
                            <m:r>
                              <a:rPr lang="en-US" sz="3000" i="1">
                                <a:solidFill>
                                  <a:schemeClr val="tx1"/>
                                </a:solidFill>
                                <a:latin typeface="Cambria Math" panose="02040503050406030204" pitchFamily="18" charset="0"/>
                              </a:rPr>
                              <m:t>−</m:t>
                            </m:r>
                            <m:r>
                              <a:rPr lang="en-US" sz="3000" i="1">
                                <a:solidFill>
                                  <a:schemeClr val="tx1"/>
                                </a:solidFill>
                                <a:latin typeface="Cambria Math" panose="02040503050406030204" pitchFamily="18" charset="0"/>
                              </a:rPr>
                              <m:t>𝜆</m:t>
                            </m:r>
                            <m:r>
                              <a:rPr lang="en-US" sz="3000" i="1">
                                <a:solidFill>
                                  <a:schemeClr val="tx1"/>
                                </a:solidFill>
                                <a:latin typeface="Cambria Math" panose="02040503050406030204" pitchFamily="18" charset="0"/>
                              </a:rPr>
                              <m:t>𝑡</m:t>
                            </m:r>
                          </m:sup>
                        </m:sSup>
                      </m:oMath>
                    </m:oMathPara>
                  </a14:m>
                  <a:endParaRPr lang="en-US" sz="3000">
                    <a:solidFill>
                      <a:schemeClr val="tx1"/>
                    </a:solidFill>
                  </a:endParaRPr>
                </a:p>
              </p:txBody>
            </p:sp>
          </mc:Choice>
          <mc:Fallback xmlns="">
            <p:sp>
              <p:nvSpPr>
                <p:cNvPr id="37" name="Object 30">
                  <a:extLst>
                    <a:ext uri="{FF2B5EF4-FFF2-40B4-BE49-F238E27FC236}">
                      <a16:creationId xmlns:a16="http://schemas.microsoft.com/office/drawing/2014/main" id="{E71919E9-B63F-48D4-A474-19683B9720F0}"/>
                    </a:ext>
                  </a:extLst>
                </p:cNvPr>
                <p:cNvSpPr txBox="1">
                  <a:spLocks noRot="1" noChangeAspect="1" noMove="1" noResize="1" noEditPoints="1" noAdjustHandles="1" noChangeArrowheads="1" noChangeShapeType="1" noTextEdit="1"/>
                </p:cNvSpPr>
                <p:nvPr/>
              </p:nvSpPr>
              <p:spPr bwMode="auto">
                <a:xfrm>
                  <a:off x="1268957" y="2522738"/>
                  <a:ext cx="2547868" cy="857250"/>
                </a:xfrm>
                <a:prstGeom prst="rect">
                  <a:avLst/>
                </a:prstGeom>
                <a:blipFill>
                  <a:blip r:embed="rId8"/>
                  <a:stretch>
                    <a:fillRect/>
                  </a:stretch>
                </a:blipFill>
              </p:spPr>
              <p:txBody>
                <a:bodyPr/>
                <a:lstStyle/>
                <a:p>
                  <a:r>
                    <a:rPr lang="en-US">
                      <a:noFill/>
                    </a:rPr>
                    <a:t> </a:t>
                  </a:r>
                </a:p>
              </p:txBody>
            </p:sp>
          </mc:Fallback>
        </mc:AlternateContent>
      </p:grpSp>
      <p:pic>
        <p:nvPicPr>
          <p:cNvPr id="3" name="Picture 2">
            <a:extLst>
              <a:ext uri="{FF2B5EF4-FFF2-40B4-BE49-F238E27FC236}">
                <a16:creationId xmlns:a16="http://schemas.microsoft.com/office/drawing/2014/main" id="{62B66B81-B907-4414-AB39-A41F6E7BC51D}"/>
              </a:ext>
            </a:extLst>
          </p:cNvPr>
          <p:cNvPicPr>
            <a:picLocks noChangeAspect="1"/>
          </p:cNvPicPr>
          <p:nvPr/>
        </p:nvPicPr>
        <p:blipFill>
          <a:blip r:embed="rId9"/>
          <a:stretch>
            <a:fillRect/>
          </a:stretch>
        </p:blipFill>
        <p:spPr>
          <a:xfrm>
            <a:off x="1232083" y="2149916"/>
            <a:ext cx="4863917" cy="916390"/>
          </a:xfrm>
          <a:prstGeom prst="rect">
            <a:avLst/>
          </a:prstGeom>
        </p:spPr>
      </p:pic>
      <p:grpSp>
        <p:nvGrpSpPr>
          <p:cNvPr id="42" name="Group 41">
            <a:extLst>
              <a:ext uri="{FF2B5EF4-FFF2-40B4-BE49-F238E27FC236}">
                <a16:creationId xmlns:a16="http://schemas.microsoft.com/office/drawing/2014/main" id="{002CF1F7-E309-4019-903A-7DD0CB86F2C0}"/>
              </a:ext>
            </a:extLst>
          </p:cNvPr>
          <p:cNvGrpSpPr/>
          <p:nvPr/>
        </p:nvGrpSpPr>
        <p:grpSpPr>
          <a:xfrm>
            <a:off x="158653" y="1039373"/>
            <a:ext cx="11861215" cy="1041010"/>
            <a:chOff x="1375565" y="2179131"/>
            <a:chExt cx="2231091" cy="1339397"/>
          </a:xfrm>
        </p:grpSpPr>
        <p:pic>
          <p:nvPicPr>
            <p:cNvPr id="43" name="Picture 4" descr="empty-blue-rectangle">
              <a:extLst>
                <a:ext uri="{FF2B5EF4-FFF2-40B4-BE49-F238E27FC236}">
                  <a16:creationId xmlns:a16="http://schemas.microsoft.com/office/drawing/2014/main" id="{F2E7428B-8E9F-4BA3-8A3E-47B3F73730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375565" y="2255324"/>
              <a:ext cx="2231091" cy="126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ectangle 1026060">
              <a:extLst>
                <a:ext uri="{FF2B5EF4-FFF2-40B4-BE49-F238E27FC236}">
                  <a16:creationId xmlns:a16="http://schemas.microsoft.com/office/drawing/2014/main" id="{8A3967D0-6169-441B-B74C-A2A1B53FC5C5}"/>
                </a:ext>
              </a:extLst>
            </p:cNvPr>
            <p:cNvSpPr>
              <a:spLocks noChangeArrowheads="1"/>
            </p:cNvSpPr>
            <p:nvPr/>
          </p:nvSpPr>
          <p:spPr bwMode="auto">
            <a:xfrm>
              <a:off x="1418774" y="2179131"/>
              <a:ext cx="2026953" cy="304506"/>
            </a:xfrm>
            <a:prstGeom prst="rect">
              <a:avLst/>
            </a:prstGeom>
            <a:noFill/>
            <a:ln w="9525" algn="ctr">
              <a:noFill/>
              <a:miter lim="800000"/>
              <a:headEnd/>
              <a:tailEnd/>
            </a:ln>
          </p:spPr>
          <p:txBody>
            <a:bodyPr wrap="square" lIns="109728" tIns="54864" rIns="109728" bIns="54864">
              <a:spAutoFit/>
            </a:bodyPr>
            <a:lstStyle/>
            <a:p>
              <a:pPr algn="ctr"/>
              <a:endParaRPr lang="en-US" sz="2600" b="1" i="1">
                <a:latin typeface="Arial" panose="020B0604020202020204" pitchFamily="34" charset="0"/>
                <a:cs typeface="Arial" panose="020B0604020202020204" pitchFamily="34" charset="0"/>
              </a:endParaRPr>
            </a:p>
          </p:txBody>
        </p:sp>
      </p:grpSp>
      <p:sp>
        <p:nvSpPr>
          <p:cNvPr id="45" name="Text Box 4">
            <a:extLst>
              <a:ext uri="{FF2B5EF4-FFF2-40B4-BE49-F238E27FC236}">
                <a16:creationId xmlns:a16="http://schemas.microsoft.com/office/drawing/2014/main" id="{3FA9C6DD-55C8-4937-AF65-466ED42C8205}"/>
              </a:ext>
            </a:extLst>
          </p:cNvPr>
          <p:cNvSpPr txBox="1">
            <a:spLocks noChangeArrowheads="1"/>
          </p:cNvSpPr>
          <p:nvPr/>
        </p:nvSpPr>
        <p:spPr bwMode="auto">
          <a:xfrm>
            <a:off x="838200" y="1120931"/>
            <a:ext cx="10579654"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2500">
                <a:latin typeface="Arial" panose="020B0604020202020204" pitchFamily="34" charset="0"/>
                <a:cs typeface="Arial" panose="020B0604020202020204" pitchFamily="34" charset="0"/>
              </a:rPr>
              <a:t>Độ phóng xạ (H) đặc trưng cho tốc độ phân rã và được tính bằng số phân rã trong một giây</a:t>
            </a:r>
            <a:endParaRPr lang="en-US" sz="2500" dirty="0">
              <a:solidFill>
                <a:schemeClr val="tx1"/>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2EB3B6F2-9C68-44E0-AC19-682B726FE8DF}"/>
              </a:ext>
            </a:extLst>
          </p:cNvPr>
          <p:cNvSpPr txBox="1"/>
          <p:nvPr/>
        </p:nvSpPr>
        <p:spPr>
          <a:xfrm>
            <a:off x="3931250" y="3104970"/>
            <a:ext cx="6339154" cy="769441"/>
          </a:xfrm>
          <a:prstGeom prst="rect">
            <a:avLst/>
          </a:prstGeom>
          <a:noFill/>
        </p:spPr>
        <p:txBody>
          <a:bodyPr wrap="square">
            <a:spAutoFit/>
          </a:bodyPr>
          <a:lstStyle/>
          <a:p>
            <a:r>
              <a:rPr lang="fr-FR" sz="2200">
                <a:latin typeface="Arial" panose="020B0604020202020204" pitchFamily="34" charset="0"/>
                <a:cs typeface="Arial" panose="020B0604020202020204" pitchFamily="34" charset="0"/>
              </a:rPr>
              <a:t>Đơn vị: phân rã/giây hay Bq (Becơren)</a:t>
            </a:r>
          </a:p>
          <a:p>
            <a:r>
              <a:rPr lang="fr-FR" sz="2200">
                <a:latin typeface="Arial" panose="020B0604020202020204" pitchFamily="34" charset="0"/>
                <a:cs typeface="Arial" panose="020B0604020202020204" pitchFamily="34" charset="0"/>
              </a:rPr>
              <a:t>             Ci (Curie), 1Ci = 3,7. 10</a:t>
            </a:r>
            <a:r>
              <a:rPr lang="fr-FR" sz="2200" baseline="30000">
                <a:latin typeface="Arial" panose="020B0604020202020204" pitchFamily="34" charset="0"/>
                <a:cs typeface="Arial" panose="020B0604020202020204" pitchFamily="34" charset="0"/>
              </a:rPr>
              <a:t>10</a:t>
            </a:r>
            <a:r>
              <a:rPr lang="fr-FR" sz="2200">
                <a:latin typeface="Arial" panose="020B0604020202020204" pitchFamily="34" charset="0"/>
                <a:cs typeface="Arial" panose="020B0604020202020204" pitchFamily="34" charset="0"/>
              </a:rPr>
              <a:t> (Bq)</a:t>
            </a:r>
            <a:endParaRPr lang="en-US" sz="2200"/>
          </a:p>
        </p:txBody>
      </p:sp>
      <p:grpSp>
        <p:nvGrpSpPr>
          <p:cNvPr id="47" name="Group 46">
            <a:extLst>
              <a:ext uri="{FF2B5EF4-FFF2-40B4-BE49-F238E27FC236}">
                <a16:creationId xmlns:a16="http://schemas.microsoft.com/office/drawing/2014/main" id="{3F3FEB16-9B3E-47A3-9C6E-3BFD5BEF1B06}"/>
              </a:ext>
            </a:extLst>
          </p:cNvPr>
          <p:cNvGrpSpPr/>
          <p:nvPr/>
        </p:nvGrpSpPr>
        <p:grpSpPr>
          <a:xfrm>
            <a:off x="4586227" y="5243929"/>
            <a:ext cx="2514600" cy="627206"/>
            <a:chOff x="1016299" y="2438400"/>
            <a:chExt cx="2514600" cy="866279"/>
          </a:xfrm>
        </p:grpSpPr>
        <p:pic>
          <p:nvPicPr>
            <p:cNvPr id="48" name="Picture 47" descr="empty-red-rectangle">
              <a:extLst>
                <a:ext uri="{FF2B5EF4-FFF2-40B4-BE49-F238E27FC236}">
                  <a16:creationId xmlns:a16="http://schemas.microsoft.com/office/drawing/2014/main" id="{E862B5AA-448E-44A6-B5BD-CBCD6DE86C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299" y="2438400"/>
              <a:ext cx="2362200" cy="796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9" name="Object 30">
                  <a:extLst>
                    <a:ext uri="{FF2B5EF4-FFF2-40B4-BE49-F238E27FC236}">
                      <a16:creationId xmlns:a16="http://schemas.microsoft.com/office/drawing/2014/main" id="{943293B3-4D3E-44AA-B2B2-753A00C35319}"/>
                    </a:ext>
                  </a:extLst>
                </p:cNvPr>
                <p:cNvSpPr txBox="1"/>
                <p:nvPr/>
              </p:nvSpPr>
              <p:spPr bwMode="auto">
                <a:xfrm>
                  <a:off x="1321098" y="2447429"/>
                  <a:ext cx="2209801" cy="857250"/>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r>
                          <a:rPr lang="en-US" sz="3000" b="0" i="1" smtClean="0">
                            <a:solidFill>
                              <a:schemeClr val="tx1"/>
                            </a:solidFill>
                            <a:latin typeface="Cambria Math" panose="02040503050406030204" pitchFamily="18" charset="0"/>
                          </a:rPr>
                          <m:t>𝐻</m:t>
                        </m:r>
                        <m:r>
                          <a:rPr lang="en-US" sz="3000" b="0" i="1" baseline="-25000" smtClean="0">
                            <a:solidFill>
                              <a:schemeClr val="tx1"/>
                            </a:solidFill>
                            <a:latin typeface="Cambria Math" panose="02040503050406030204" pitchFamily="18" charset="0"/>
                          </a:rPr>
                          <m:t>0</m:t>
                        </m:r>
                        <m:r>
                          <a:rPr lang="en-US" sz="3000" i="1" smtClean="0">
                            <a:solidFill>
                              <a:schemeClr val="tx1"/>
                            </a:solidFill>
                            <a:latin typeface="Cambria Math" panose="02040503050406030204" pitchFamily="18" charset="0"/>
                          </a:rPr>
                          <m:t>=</m:t>
                        </m:r>
                        <m:r>
                          <a:rPr lang="en-US" sz="3000" i="1">
                            <a:latin typeface="Cambria Math" panose="02040503050406030204" pitchFamily="18" charset="0"/>
                            <a:sym typeface="Symbol" panose="05050102010706020507" pitchFamily="18" charset="2"/>
                          </a:rPr>
                          <m:t></m:t>
                        </m:r>
                        <m:r>
                          <a:rPr lang="en-US" sz="3000" b="0" i="1" smtClean="0">
                            <a:latin typeface="Cambria Math" panose="02040503050406030204" pitchFamily="18" charset="0"/>
                          </a:rPr>
                          <m:t>𝑁</m:t>
                        </m:r>
                        <m:r>
                          <a:rPr lang="en-US" sz="3000" i="1" baseline="-25000">
                            <a:latin typeface="Cambria Math" panose="02040503050406030204" pitchFamily="18" charset="0"/>
                          </a:rPr>
                          <m:t>0</m:t>
                        </m:r>
                      </m:oMath>
                    </m:oMathPara>
                  </a14:m>
                  <a:endParaRPr lang="en-US" sz="3000">
                    <a:solidFill>
                      <a:schemeClr val="tx1"/>
                    </a:solidFill>
                  </a:endParaRPr>
                </a:p>
              </p:txBody>
            </p:sp>
          </mc:Choice>
          <mc:Fallback xmlns="">
            <p:sp>
              <p:nvSpPr>
                <p:cNvPr id="49" name="Object 30">
                  <a:extLst>
                    <a:ext uri="{FF2B5EF4-FFF2-40B4-BE49-F238E27FC236}">
                      <a16:creationId xmlns:a16="http://schemas.microsoft.com/office/drawing/2014/main" id="{943293B3-4D3E-44AA-B2B2-753A00C35319}"/>
                    </a:ext>
                  </a:extLst>
                </p:cNvPr>
                <p:cNvSpPr txBox="1">
                  <a:spLocks noRot="1" noChangeAspect="1" noMove="1" noResize="1" noEditPoints="1" noAdjustHandles="1" noChangeArrowheads="1" noChangeShapeType="1" noTextEdit="1"/>
                </p:cNvSpPr>
                <p:nvPr/>
              </p:nvSpPr>
              <p:spPr bwMode="auto">
                <a:xfrm>
                  <a:off x="1321098" y="2447429"/>
                  <a:ext cx="2209801" cy="857250"/>
                </a:xfrm>
                <a:prstGeom prst="rect">
                  <a:avLst/>
                </a:prstGeom>
                <a:blipFill>
                  <a:blip r:embed="rId10"/>
                  <a:stretch>
                    <a:fillRect/>
                  </a:stretch>
                </a:blipFill>
              </p:spPr>
              <p:txBody>
                <a:bodyPr/>
                <a:lstStyle/>
                <a:p>
                  <a:r>
                    <a:rPr lang="en-US">
                      <a:noFill/>
                    </a:rPr>
                    <a:t> </a:t>
                  </a:r>
                </a:p>
              </p:txBody>
            </p:sp>
          </mc:Fallback>
        </mc:AlternateContent>
      </p:grpSp>
      <p:sp>
        <p:nvSpPr>
          <p:cNvPr id="50" name="TextBox 49">
            <a:extLst>
              <a:ext uri="{FF2B5EF4-FFF2-40B4-BE49-F238E27FC236}">
                <a16:creationId xmlns:a16="http://schemas.microsoft.com/office/drawing/2014/main" id="{53B6F69B-ABB7-4F12-B12B-D484B1502346}"/>
              </a:ext>
            </a:extLst>
          </p:cNvPr>
          <p:cNvSpPr txBox="1"/>
          <p:nvPr/>
        </p:nvSpPr>
        <p:spPr>
          <a:xfrm>
            <a:off x="494464" y="5274657"/>
            <a:ext cx="3459599" cy="477054"/>
          </a:xfrm>
          <a:prstGeom prst="rect">
            <a:avLst/>
          </a:prstGeom>
          <a:noFill/>
        </p:spPr>
        <p:txBody>
          <a:bodyPr wrap="square">
            <a:spAutoFit/>
          </a:bodyPr>
          <a:lstStyle/>
          <a:p>
            <a:r>
              <a:rPr lang="fr-FR" sz="2500">
                <a:latin typeface="Arial" panose="020B0604020202020204" pitchFamily="34" charset="0"/>
                <a:cs typeface="Arial" panose="020B0604020202020204" pitchFamily="34" charset="0"/>
              </a:rPr>
              <a:t>Độ phóng xạ ban đầu:</a:t>
            </a:r>
            <a:endParaRPr lang="en-US" sz="2500"/>
          </a:p>
        </p:txBody>
      </p:sp>
      <p:sp>
        <p:nvSpPr>
          <p:cNvPr id="51" name="TextBox 50">
            <a:extLst>
              <a:ext uri="{FF2B5EF4-FFF2-40B4-BE49-F238E27FC236}">
                <a16:creationId xmlns:a16="http://schemas.microsoft.com/office/drawing/2014/main" id="{66590D78-C498-4854-86CF-05B46BFCA1EB}"/>
              </a:ext>
            </a:extLst>
          </p:cNvPr>
          <p:cNvSpPr txBox="1"/>
          <p:nvPr/>
        </p:nvSpPr>
        <p:spPr>
          <a:xfrm>
            <a:off x="497889" y="5964067"/>
            <a:ext cx="4410527" cy="477054"/>
          </a:xfrm>
          <a:prstGeom prst="rect">
            <a:avLst/>
          </a:prstGeom>
          <a:noFill/>
        </p:spPr>
        <p:txBody>
          <a:bodyPr wrap="square">
            <a:spAutoFit/>
          </a:bodyPr>
          <a:lstStyle/>
          <a:p>
            <a:r>
              <a:rPr lang="fr-FR" sz="2500">
                <a:latin typeface="Arial" panose="020B0604020202020204" pitchFamily="34" charset="0"/>
                <a:cs typeface="Arial" panose="020B0604020202020204" pitchFamily="34" charset="0"/>
              </a:rPr>
              <a:t>Độ phóng xạ tại thời điểm t:</a:t>
            </a:r>
            <a:endParaRPr lang="en-US" sz="2500"/>
          </a:p>
        </p:txBody>
      </p:sp>
    </p:spTree>
    <p:extLst>
      <p:ext uri="{BB962C8B-B14F-4D97-AF65-F5344CB8AC3E}">
        <p14:creationId xmlns:p14="http://schemas.microsoft.com/office/powerpoint/2010/main" val="298188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5" grpId="0"/>
      <p:bldP spid="46" grpId="0"/>
      <p:bldP spid="50" grpId="0"/>
      <p:bldP spid="5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E3FC7F4C-6E92-4631-8C52-3421087F79B7}"/>
              </a:ext>
            </a:extLst>
          </p:cNvPr>
          <p:cNvGrpSpPr/>
          <p:nvPr/>
        </p:nvGrpSpPr>
        <p:grpSpPr>
          <a:xfrm>
            <a:off x="-194923" y="98691"/>
            <a:ext cx="6062323" cy="510909"/>
            <a:chOff x="38033" y="2282878"/>
            <a:chExt cx="7543268" cy="713193"/>
          </a:xfrm>
        </p:grpSpPr>
        <p:grpSp>
          <p:nvGrpSpPr>
            <p:cNvPr id="19" name="Group 70">
              <a:extLst>
                <a:ext uri="{FF2B5EF4-FFF2-40B4-BE49-F238E27FC236}">
                  <a16:creationId xmlns:a16="http://schemas.microsoft.com/office/drawing/2014/main" id="{1AF4D19E-95D1-47E4-BC4E-CC02B0094D41}"/>
                </a:ext>
              </a:extLst>
            </p:cNvPr>
            <p:cNvGrpSpPr>
              <a:grpSpLocks/>
            </p:cNvGrpSpPr>
            <p:nvPr/>
          </p:nvGrpSpPr>
          <p:grpSpPr bwMode="auto">
            <a:xfrm>
              <a:off x="368179" y="2294628"/>
              <a:ext cx="7213122" cy="693208"/>
              <a:chOff x="607010" y="3430752"/>
              <a:chExt cx="3714421" cy="1335216"/>
            </a:xfrm>
          </p:grpSpPr>
          <p:pic>
            <p:nvPicPr>
              <p:cNvPr id="26" name="Picture 25" descr="empty-green-rectangle">
                <a:extLst>
                  <a:ext uri="{FF2B5EF4-FFF2-40B4-BE49-F238E27FC236}">
                    <a16:creationId xmlns:a16="http://schemas.microsoft.com/office/drawing/2014/main" id="{FCCDCAD2-7946-4ECB-8A08-BC118E4F0E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10" y="3430752"/>
                <a:ext cx="3714421"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green-top-faded">
                <a:extLst>
                  <a:ext uri="{FF2B5EF4-FFF2-40B4-BE49-F238E27FC236}">
                    <a16:creationId xmlns:a16="http://schemas.microsoft.com/office/drawing/2014/main" id="{22A2BEC8-A8C9-4C3A-B6C9-98EB6B9D36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extBox 19">
              <a:extLst>
                <a:ext uri="{FF2B5EF4-FFF2-40B4-BE49-F238E27FC236}">
                  <a16:creationId xmlns:a16="http://schemas.microsoft.com/office/drawing/2014/main" id="{B22C5C76-2105-435B-897D-372C4374B899}"/>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5" name="Rectangle 1026060">
              <a:extLst>
                <a:ext uri="{FF2B5EF4-FFF2-40B4-BE49-F238E27FC236}">
                  <a16:creationId xmlns:a16="http://schemas.microsoft.com/office/drawing/2014/main" id="{90C32BC1-0AA9-45FA-A1C9-B74C0FC65BE4}"/>
                </a:ext>
              </a:extLst>
            </p:cNvPr>
            <p:cNvSpPr>
              <a:spLocks noChangeArrowheads="1"/>
            </p:cNvSpPr>
            <p:nvPr/>
          </p:nvSpPr>
          <p:spPr bwMode="auto">
            <a:xfrm>
              <a:off x="1190928" y="2282878"/>
              <a:ext cx="6200745" cy="71319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600" i="1">
                  <a:cs typeface="Arial" panose="020B0604020202020204" pitchFamily="34" charset="0"/>
                </a:rPr>
                <a:t>Đồng vị phóng xạ nhân tạo</a:t>
              </a:r>
              <a:endParaRPr lang="en-US" sz="2600" b="0" i="1" dirty="0">
                <a:cs typeface="Arial" panose="020B0604020202020204" pitchFamily="34" charset="0"/>
              </a:endParaRPr>
            </a:p>
          </p:txBody>
        </p:sp>
      </p:grpSp>
      <p:grpSp>
        <p:nvGrpSpPr>
          <p:cNvPr id="28" name="Group 27">
            <a:extLst>
              <a:ext uri="{FF2B5EF4-FFF2-40B4-BE49-F238E27FC236}">
                <a16:creationId xmlns:a16="http://schemas.microsoft.com/office/drawing/2014/main" id="{B9A3B583-5F57-4115-B0C2-F3B711961FFA}"/>
              </a:ext>
            </a:extLst>
          </p:cNvPr>
          <p:cNvGrpSpPr/>
          <p:nvPr/>
        </p:nvGrpSpPr>
        <p:grpSpPr>
          <a:xfrm>
            <a:off x="52080" y="731857"/>
            <a:ext cx="11835120" cy="1028038"/>
            <a:chOff x="1375565" y="2179131"/>
            <a:chExt cx="2231091" cy="1339397"/>
          </a:xfrm>
        </p:grpSpPr>
        <p:pic>
          <p:nvPicPr>
            <p:cNvPr id="29" name="Picture 4" descr="empty-blue-rectangle">
              <a:extLst>
                <a:ext uri="{FF2B5EF4-FFF2-40B4-BE49-F238E27FC236}">
                  <a16:creationId xmlns:a16="http://schemas.microsoft.com/office/drawing/2014/main" id="{9AE962D1-0FEC-4F79-95DB-46A169CB6D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375565" y="2255324"/>
              <a:ext cx="2231091" cy="126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1026060">
              <a:extLst>
                <a:ext uri="{FF2B5EF4-FFF2-40B4-BE49-F238E27FC236}">
                  <a16:creationId xmlns:a16="http://schemas.microsoft.com/office/drawing/2014/main" id="{EEFB24A0-272D-4459-B411-A4DED65D39BF}"/>
                </a:ext>
              </a:extLst>
            </p:cNvPr>
            <p:cNvSpPr>
              <a:spLocks noChangeArrowheads="1"/>
            </p:cNvSpPr>
            <p:nvPr/>
          </p:nvSpPr>
          <p:spPr bwMode="auto">
            <a:xfrm>
              <a:off x="1418774" y="2179131"/>
              <a:ext cx="2026953" cy="559923"/>
            </a:xfrm>
            <a:prstGeom prst="rect">
              <a:avLst/>
            </a:prstGeom>
            <a:noFill/>
            <a:ln w="9525" algn="ctr">
              <a:noFill/>
              <a:miter lim="800000"/>
              <a:headEnd/>
              <a:tailEnd/>
            </a:ln>
          </p:spPr>
          <p:txBody>
            <a:bodyPr wrap="square" lIns="109728" tIns="54864" rIns="109728" bIns="54864">
              <a:spAutoFit/>
            </a:bodyPr>
            <a:lstStyle/>
            <a:p>
              <a:pPr algn="ctr"/>
              <a:endParaRPr lang="en-US" sz="2500" b="1" i="1">
                <a:latin typeface="Arial" panose="020B0604020202020204" pitchFamily="34" charset="0"/>
                <a:cs typeface="Arial" panose="020B0604020202020204" pitchFamily="34" charset="0"/>
              </a:endParaRPr>
            </a:p>
          </p:txBody>
        </p:sp>
      </p:grpSp>
      <p:sp>
        <p:nvSpPr>
          <p:cNvPr id="31" name="Text Box 4">
            <a:extLst>
              <a:ext uri="{FF2B5EF4-FFF2-40B4-BE49-F238E27FC236}">
                <a16:creationId xmlns:a16="http://schemas.microsoft.com/office/drawing/2014/main" id="{F2414E85-6146-497F-93A7-0D872E2E8958}"/>
              </a:ext>
            </a:extLst>
          </p:cNvPr>
          <p:cNvSpPr txBox="1">
            <a:spLocks noChangeArrowheads="1"/>
          </p:cNvSpPr>
          <p:nvPr/>
        </p:nvSpPr>
        <p:spPr bwMode="auto">
          <a:xfrm>
            <a:off x="685116" y="872109"/>
            <a:ext cx="994458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2500">
                <a:latin typeface="Arial" panose="020B0604020202020204" pitchFamily="34" charset="0"/>
                <a:cs typeface="Arial" panose="020B0604020202020204" pitchFamily="34" charset="0"/>
              </a:rPr>
              <a:t>Ngoài các đồng vị phóng xạ có sẵn trong tự nhiên, người ta cũng chế tạo được nhiều đồng vị phóng xạ nhân tạo</a:t>
            </a:r>
            <a:endParaRPr lang="en-US" sz="2500"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Text Box 4">
                <a:extLst>
                  <a:ext uri="{FF2B5EF4-FFF2-40B4-BE49-F238E27FC236}">
                    <a16:creationId xmlns:a16="http://schemas.microsoft.com/office/drawing/2014/main" id="{10EF7654-B777-4CD7-9407-7967D3E6547C}"/>
                  </a:ext>
                </a:extLst>
              </p:cNvPr>
              <p:cNvSpPr txBox="1">
                <a:spLocks noChangeArrowheads="1"/>
              </p:cNvSpPr>
              <p:nvPr/>
            </p:nvSpPr>
            <p:spPr bwMode="auto">
              <a:xfrm>
                <a:off x="281288" y="2119313"/>
                <a:ext cx="4884010" cy="1798762"/>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ctr"/>
                <a:r>
                  <a:rPr lang="fr-FR" sz="2200" i="1">
                    <a:latin typeface="Arial" panose="020B0604020202020204" pitchFamily="34" charset="0"/>
                    <a:cs typeface="Arial" panose="020B0604020202020204" pitchFamily="34" charset="0"/>
                  </a:rPr>
                  <a:t>VD: năm 1934, ông bà Curie đã tạo nguyên tố phóng xạ nhân tạo đầu tiên </a:t>
                </a:r>
                <a14:m>
                  <m:oMath xmlns:m="http://schemas.openxmlformats.org/officeDocument/2006/math">
                    <m:sPre>
                      <m:sPrePr>
                        <m:ctrlPr>
                          <a:rPr lang="en-US" sz="2200" i="1">
                            <a:solidFill>
                              <a:srgbClr val="C00000"/>
                            </a:solidFill>
                            <a:latin typeface="Cambria Math" panose="02040503050406030204" pitchFamily="18" charset="0"/>
                          </a:rPr>
                        </m:ctrlPr>
                      </m:sPrePr>
                      <m:sub>
                        <m:r>
                          <a:rPr lang="en-US" sz="2200" b="0" i="1" smtClean="0">
                            <a:solidFill>
                              <a:srgbClr val="C00000"/>
                            </a:solidFill>
                            <a:latin typeface="Cambria Math" panose="02040503050406030204" pitchFamily="18" charset="0"/>
                          </a:rPr>
                          <m:t>15</m:t>
                        </m:r>
                      </m:sub>
                      <m:sup>
                        <m:r>
                          <a:rPr lang="en-US" sz="2200" b="0" i="1" smtClean="0">
                            <a:solidFill>
                              <a:srgbClr val="C00000"/>
                            </a:solidFill>
                            <a:latin typeface="Cambria Math" panose="02040503050406030204" pitchFamily="18" charset="0"/>
                          </a:rPr>
                          <m:t>30</m:t>
                        </m:r>
                      </m:sup>
                      <m:e>
                        <m:r>
                          <a:rPr lang="en-US" sz="2200" b="0" i="1" smtClean="0">
                            <a:solidFill>
                              <a:srgbClr val="C00000"/>
                            </a:solidFill>
                            <a:latin typeface="Cambria Math" panose="02040503050406030204" pitchFamily="18" charset="0"/>
                          </a:rPr>
                          <m:t>𝑃</m:t>
                        </m:r>
                      </m:e>
                    </m:sPre>
                  </m:oMath>
                </a14:m>
                <a:r>
                  <a:rPr lang="en-US" sz="2200" i="1" dirty="0">
                    <a:solidFill>
                      <a:schemeClr val="tx1"/>
                    </a:solidFill>
                    <a:latin typeface="Arial" panose="020B0604020202020204" pitchFamily="34" charset="0"/>
                    <a:cs typeface="Arial" panose="020B0604020202020204" pitchFamily="34" charset="0"/>
                  </a:rPr>
                  <a:t> </a:t>
                </a:r>
                <a:r>
                  <a:rPr lang="en-US" sz="2200" i="1">
                    <a:solidFill>
                      <a:schemeClr val="tx1"/>
                    </a:solidFill>
                    <a:latin typeface="Arial" panose="020B0604020202020204" pitchFamily="34" charset="0"/>
                    <a:cs typeface="Arial" panose="020B0604020202020204" pitchFamily="34" charset="0"/>
                  </a:rPr>
                  <a:t>có chu kì bán rã T = 3’15s bằng cách rọi tia </a:t>
                </a:r>
                <a:r>
                  <a:rPr lang="en-US" sz="2200" i="1">
                    <a:solidFill>
                      <a:schemeClr val="tx1"/>
                    </a:solidFill>
                    <a:latin typeface="Arial" panose="020B0604020202020204" pitchFamily="34" charset="0"/>
                    <a:cs typeface="Arial" panose="020B0604020202020204" pitchFamily="34" charset="0"/>
                    <a:sym typeface="Symbol" panose="05050102010706020507" pitchFamily="18" charset="2"/>
                  </a:rPr>
                  <a:t></a:t>
                </a:r>
                <a:r>
                  <a:rPr lang="en-US" sz="2200" i="1">
                    <a:solidFill>
                      <a:schemeClr val="tx1"/>
                    </a:solidFill>
                    <a:latin typeface="Arial" panose="020B0604020202020204" pitchFamily="34" charset="0"/>
                    <a:cs typeface="Arial" panose="020B0604020202020204" pitchFamily="34" charset="0"/>
                  </a:rPr>
                  <a:t> (phát ra bởi poloni) vào tấm Al dày 1mm</a:t>
                </a:r>
                <a:endParaRPr lang="en-US" sz="2200" i="1" dirty="0">
                  <a:solidFill>
                    <a:schemeClr val="tx1"/>
                  </a:solidFill>
                  <a:latin typeface="Arial" panose="020B0604020202020204" pitchFamily="34" charset="0"/>
                  <a:cs typeface="Arial" panose="020B0604020202020204" pitchFamily="34" charset="0"/>
                </a:endParaRPr>
              </a:p>
            </p:txBody>
          </p:sp>
        </mc:Choice>
        <mc:Fallback xmlns="">
          <p:sp>
            <p:nvSpPr>
              <p:cNvPr id="16" name="Text Box 4">
                <a:extLst>
                  <a:ext uri="{FF2B5EF4-FFF2-40B4-BE49-F238E27FC236}">
                    <a16:creationId xmlns:a16="http://schemas.microsoft.com/office/drawing/2014/main" id="{10EF7654-B777-4CD7-9407-7967D3E6547C}"/>
                  </a:ext>
                </a:extLst>
              </p:cNvPr>
              <p:cNvSpPr txBox="1">
                <a:spLocks noRot="1" noChangeAspect="1" noMove="1" noResize="1" noEditPoints="1" noAdjustHandles="1" noChangeArrowheads="1" noChangeShapeType="1" noTextEdit="1"/>
              </p:cNvSpPr>
              <p:nvPr/>
            </p:nvSpPr>
            <p:spPr bwMode="auto">
              <a:xfrm>
                <a:off x="281288" y="2119313"/>
                <a:ext cx="4884010" cy="1798762"/>
              </a:xfrm>
              <a:prstGeom prst="rect">
                <a:avLst/>
              </a:prstGeom>
              <a:blipFill>
                <a:blip r:embed="rId6"/>
                <a:stretch>
                  <a:fillRect l="-1623" t="-2034" r="-2996" b="-610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3" name="Picture 2">
            <a:extLst>
              <a:ext uri="{FF2B5EF4-FFF2-40B4-BE49-F238E27FC236}">
                <a16:creationId xmlns:a16="http://schemas.microsoft.com/office/drawing/2014/main" id="{83C9B112-D3CA-4D1D-9638-39B41945AFE0}"/>
              </a:ext>
            </a:extLst>
          </p:cNvPr>
          <p:cNvPicPr>
            <a:picLocks noChangeAspect="1"/>
          </p:cNvPicPr>
          <p:nvPr/>
        </p:nvPicPr>
        <p:blipFill>
          <a:blip r:embed="rId7"/>
          <a:stretch>
            <a:fillRect/>
          </a:stretch>
        </p:blipFill>
        <p:spPr>
          <a:xfrm>
            <a:off x="607468" y="4343400"/>
            <a:ext cx="3965298" cy="772836"/>
          </a:xfrm>
          <a:prstGeom prst="rect">
            <a:avLst/>
          </a:prstGeom>
        </p:spPr>
      </p:pic>
      <p:pic>
        <p:nvPicPr>
          <p:cNvPr id="8" name="Picture 7" descr="A picture containing person, person, indoor, black&#10;&#10;Description automatically generated">
            <a:extLst>
              <a:ext uri="{FF2B5EF4-FFF2-40B4-BE49-F238E27FC236}">
                <a16:creationId xmlns:a16="http://schemas.microsoft.com/office/drawing/2014/main" id="{9569D430-5177-4161-9877-0E03BFBFB2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86400" y="1867066"/>
            <a:ext cx="6040356" cy="4512503"/>
          </a:xfrm>
          <a:prstGeom prst="rect">
            <a:avLst/>
          </a:prstGeom>
          <a:ln>
            <a:noFill/>
          </a:ln>
          <a:effectLst>
            <a:softEdge rad="112500"/>
          </a:effectLst>
        </p:spPr>
      </p:pic>
    </p:spTree>
    <p:extLst>
      <p:ext uri="{BB962C8B-B14F-4D97-AF65-F5344CB8AC3E}">
        <p14:creationId xmlns:p14="http://schemas.microsoft.com/office/powerpoint/2010/main" val="386056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13D3AE1-4F25-490D-8174-E796B06B89EB}"/>
              </a:ext>
            </a:extLst>
          </p:cNvPr>
          <p:cNvGrpSpPr/>
          <p:nvPr/>
        </p:nvGrpSpPr>
        <p:grpSpPr>
          <a:xfrm>
            <a:off x="-194923" y="98691"/>
            <a:ext cx="6062323" cy="510909"/>
            <a:chOff x="38033" y="2282878"/>
            <a:chExt cx="7543268" cy="713193"/>
          </a:xfrm>
        </p:grpSpPr>
        <p:grpSp>
          <p:nvGrpSpPr>
            <p:cNvPr id="5" name="Group 70">
              <a:extLst>
                <a:ext uri="{FF2B5EF4-FFF2-40B4-BE49-F238E27FC236}">
                  <a16:creationId xmlns:a16="http://schemas.microsoft.com/office/drawing/2014/main" id="{7719FAB6-B53D-4FA9-99D3-8D6ED97C8DB8}"/>
                </a:ext>
              </a:extLst>
            </p:cNvPr>
            <p:cNvGrpSpPr>
              <a:grpSpLocks/>
            </p:cNvGrpSpPr>
            <p:nvPr/>
          </p:nvGrpSpPr>
          <p:grpSpPr bwMode="auto">
            <a:xfrm>
              <a:off x="368179" y="2294628"/>
              <a:ext cx="7213122" cy="693208"/>
              <a:chOff x="607010" y="3430752"/>
              <a:chExt cx="3714421" cy="1335216"/>
            </a:xfrm>
          </p:grpSpPr>
          <p:pic>
            <p:nvPicPr>
              <p:cNvPr id="8" name="Picture 7" descr="empty-green-rectangle">
                <a:extLst>
                  <a:ext uri="{FF2B5EF4-FFF2-40B4-BE49-F238E27FC236}">
                    <a16:creationId xmlns:a16="http://schemas.microsoft.com/office/drawing/2014/main" id="{86173E99-0EE8-4A30-9DA1-5134D4AB8A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010" y="3430752"/>
                <a:ext cx="3714421"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green-top-faded">
                <a:extLst>
                  <a:ext uri="{FF2B5EF4-FFF2-40B4-BE49-F238E27FC236}">
                    <a16:creationId xmlns:a16="http://schemas.microsoft.com/office/drawing/2014/main" id="{C83968BC-90EC-423F-A1B0-47FA6CD862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8E83884E-B6DC-4E2D-92B6-09375579EA68}"/>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5217F658-D93F-4676-A4A5-9608111BF234}"/>
                </a:ext>
              </a:extLst>
            </p:cNvPr>
            <p:cNvSpPr>
              <a:spLocks noChangeArrowheads="1"/>
            </p:cNvSpPr>
            <p:nvPr/>
          </p:nvSpPr>
          <p:spPr bwMode="auto">
            <a:xfrm>
              <a:off x="1190928" y="2282878"/>
              <a:ext cx="6200745" cy="71319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600" i="1">
                  <a:cs typeface="Arial" panose="020B0604020202020204" pitchFamily="34" charset="0"/>
                </a:rPr>
                <a:t>Đồng vị phóng xạ nhân tạo</a:t>
              </a:r>
              <a:endParaRPr lang="en-US" sz="2600" b="0" i="1" dirty="0">
                <a:cs typeface="Arial" panose="020B0604020202020204" pitchFamily="34" charset="0"/>
              </a:endParaRPr>
            </a:p>
          </p:txBody>
        </p:sp>
      </p:grpSp>
      <p:grpSp>
        <p:nvGrpSpPr>
          <p:cNvPr id="10" name="Group 9">
            <a:extLst>
              <a:ext uri="{FF2B5EF4-FFF2-40B4-BE49-F238E27FC236}">
                <a16:creationId xmlns:a16="http://schemas.microsoft.com/office/drawing/2014/main" id="{347D303F-E0B7-4E04-B91A-A99F949D7127}"/>
              </a:ext>
            </a:extLst>
          </p:cNvPr>
          <p:cNvGrpSpPr/>
          <p:nvPr/>
        </p:nvGrpSpPr>
        <p:grpSpPr>
          <a:xfrm>
            <a:off x="70407" y="1085958"/>
            <a:ext cx="11835120" cy="1631216"/>
            <a:chOff x="1375565" y="2179131"/>
            <a:chExt cx="2231091" cy="1339397"/>
          </a:xfrm>
        </p:grpSpPr>
        <p:pic>
          <p:nvPicPr>
            <p:cNvPr id="11" name="Picture 4" descr="empty-blue-rectangle">
              <a:extLst>
                <a:ext uri="{FF2B5EF4-FFF2-40B4-BE49-F238E27FC236}">
                  <a16:creationId xmlns:a16="http://schemas.microsoft.com/office/drawing/2014/main" id="{8624C9B7-04BA-4FD1-9CD0-7BED9AE83F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375565" y="2255324"/>
              <a:ext cx="2231091" cy="126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026060">
              <a:extLst>
                <a:ext uri="{FF2B5EF4-FFF2-40B4-BE49-F238E27FC236}">
                  <a16:creationId xmlns:a16="http://schemas.microsoft.com/office/drawing/2014/main" id="{AF002519-B283-4CAB-B301-370404AD6FAD}"/>
                </a:ext>
              </a:extLst>
            </p:cNvPr>
            <p:cNvSpPr>
              <a:spLocks noChangeArrowheads="1"/>
            </p:cNvSpPr>
            <p:nvPr/>
          </p:nvSpPr>
          <p:spPr bwMode="auto">
            <a:xfrm>
              <a:off x="1418774" y="2179131"/>
              <a:ext cx="2026953" cy="559923"/>
            </a:xfrm>
            <a:prstGeom prst="rect">
              <a:avLst/>
            </a:prstGeom>
            <a:noFill/>
            <a:ln w="9525" algn="ctr">
              <a:noFill/>
              <a:miter lim="800000"/>
              <a:headEnd/>
              <a:tailEnd/>
            </a:ln>
          </p:spPr>
          <p:txBody>
            <a:bodyPr wrap="square" lIns="109728" tIns="54864" rIns="109728" bIns="54864">
              <a:spAutoFit/>
            </a:bodyPr>
            <a:lstStyle/>
            <a:p>
              <a:pPr algn="ctr"/>
              <a:endParaRPr lang="en-US" sz="2500" b="1" i="1">
                <a:latin typeface="Arial" panose="020B0604020202020204" pitchFamily="34" charset="0"/>
                <a:cs typeface="Arial" panose="020B0604020202020204" pitchFamily="34" charset="0"/>
              </a:endParaRPr>
            </a:p>
          </p:txBody>
        </p:sp>
      </p:grpSp>
      <p:sp>
        <p:nvSpPr>
          <p:cNvPr id="13" name="Text Box 4">
            <a:extLst>
              <a:ext uri="{FF2B5EF4-FFF2-40B4-BE49-F238E27FC236}">
                <a16:creationId xmlns:a16="http://schemas.microsoft.com/office/drawing/2014/main" id="{E2DE91F6-DB82-470D-A633-A30BF434A830}"/>
              </a:ext>
            </a:extLst>
          </p:cNvPr>
          <p:cNvSpPr txBox="1">
            <a:spLocks noChangeArrowheads="1"/>
          </p:cNvSpPr>
          <p:nvPr/>
        </p:nvSpPr>
        <p:spPr bwMode="auto">
          <a:xfrm>
            <a:off x="716142" y="1268885"/>
            <a:ext cx="10564923"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sz="2500" i="1">
                <a:latin typeface="Arial" panose="020B0604020202020204" pitchFamily="34" charset="0"/>
                <a:cs typeface="Arial" panose="020B0604020202020204" pitchFamily="34" charset="0"/>
              </a:rPr>
              <a:t>Trong y học:</a:t>
            </a:r>
            <a:r>
              <a:rPr lang="fr-FR" sz="2500">
                <a:latin typeface="Arial" panose="020B0604020202020204" pitchFamily="34" charset="0"/>
                <a:cs typeface="Arial" panose="020B0604020202020204" pitchFamily="34" charset="0"/>
              </a:rPr>
              <a:t> người ta đưa các đồng vị phóng xạ khác nhau vào cơ thể để theo dõi sự di chuyển của các nguyên tố nhất định trong cơ thể người được gọi là </a:t>
            </a:r>
            <a:r>
              <a:rPr lang="fr-FR" sz="2500" b="1" i="1">
                <a:solidFill>
                  <a:srgbClr val="C00000"/>
                </a:solidFill>
                <a:latin typeface="Arial" panose="020B0604020202020204" pitchFamily="34" charset="0"/>
                <a:cs typeface="Arial" panose="020B0604020202020204" pitchFamily="34" charset="0"/>
              </a:rPr>
              <a:t>nguyên tử đánh dấu </a:t>
            </a:r>
            <a:r>
              <a:rPr lang="fr-FR" sz="2500">
                <a:latin typeface="Arial" panose="020B0604020202020204" pitchFamily="34" charset="0"/>
                <a:cs typeface="Arial" panose="020B0604020202020204" pitchFamily="34" charset="0"/>
              </a:rPr>
              <a:t>được ghi nhận bằng thiết bị ghi bức xạ</a:t>
            </a:r>
            <a:endParaRPr lang="en-US" sz="2500" dirty="0">
              <a:solidFill>
                <a:schemeClr val="tx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95E8B610-12FC-4B29-B7A9-4076A4E482D4}"/>
              </a:ext>
            </a:extLst>
          </p:cNvPr>
          <p:cNvSpPr txBox="1"/>
          <p:nvPr/>
        </p:nvSpPr>
        <p:spPr>
          <a:xfrm>
            <a:off x="76054" y="584149"/>
            <a:ext cx="5796993" cy="492443"/>
          </a:xfrm>
          <a:prstGeom prst="rect">
            <a:avLst/>
          </a:prstGeom>
          <a:noFill/>
        </p:spPr>
        <p:txBody>
          <a:bodyPr wrap="square" rtlCol="0">
            <a:spAutoFit/>
          </a:bodyPr>
          <a:lstStyle/>
          <a:p>
            <a:r>
              <a:rPr lang="en-US" sz="2600" i="1">
                <a:solidFill>
                  <a:srgbClr val="0070C0"/>
                </a:solidFill>
                <a:latin typeface="Arial" panose="020B0604020202020204" pitchFamily="34" charset="0"/>
                <a:cs typeface="Arial" panose="020B0604020202020204" pitchFamily="34" charset="0"/>
              </a:rPr>
              <a:t>1. Ứng dụng đồng vị phóng xạ</a:t>
            </a:r>
            <a:endParaRPr lang="en-US" sz="2600" i="1" dirty="0">
              <a:solidFill>
                <a:srgbClr val="0070C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3C1D3310-8C03-4971-9D8A-EC49AC556A51}"/>
              </a:ext>
            </a:extLst>
          </p:cNvPr>
          <p:cNvSpPr txBox="1"/>
          <p:nvPr/>
        </p:nvSpPr>
        <p:spPr>
          <a:xfrm>
            <a:off x="7277874" y="3572735"/>
            <a:ext cx="4648201" cy="2554545"/>
          </a:xfrm>
          <a:prstGeom prst="rect">
            <a:avLst/>
          </a:prstGeom>
          <a:noFill/>
        </p:spPr>
        <p:txBody>
          <a:bodyPr wrap="square">
            <a:spAutoFit/>
          </a:bodyPr>
          <a:lstStyle/>
          <a:p>
            <a:pPr algn="ctr"/>
            <a:r>
              <a:rPr lang="en-US" sz="2000">
                <a:latin typeface="Arial" panose="020B0604020202020204" pitchFamily="34" charset="0"/>
                <a:cs typeface="Arial" panose="020B0604020202020204" pitchFamily="34" charset="0"/>
              </a:rPr>
              <a:t>VD: Thay vì phẫu thuật cắt bỏ tuyến giáp bị ung thư, người ta có thể dùng </a:t>
            </a:r>
            <a:r>
              <a:rPr lang="vi-VN" sz="2000">
                <a:latin typeface="Arial" panose="020B0604020202020204" pitchFamily="34" charset="0"/>
                <a:cs typeface="Arial" panose="020B0604020202020204" pitchFamily="34" charset="0"/>
              </a:rPr>
              <a:t>Iốt phóng xạ -</a:t>
            </a:r>
            <a:r>
              <a:rPr lang="en-US" sz="2000">
                <a:latin typeface="Arial" panose="020B0604020202020204" pitchFamily="34" charset="0"/>
                <a:cs typeface="Arial" panose="020B0604020202020204" pitchFamily="34" charset="0"/>
              </a:rPr>
              <a:t>I131 (với liều lượng phù hợp). Do I131 được hấp thụ </a:t>
            </a:r>
            <a:r>
              <a:rPr lang="vi-VN" sz="2000">
                <a:latin typeface="Arial" panose="020B0604020202020204" pitchFamily="34" charset="0"/>
                <a:cs typeface="Arial" panose="020B0604020202020204" pitchFamily="34" charset="0"/>
              </a:rPr>
              <a:t>chủ yếu trong các tế bào tuyến giáp, </a:t>
            </a:r>
            <a:r>
              <a:rPr lang="en-US" sz="2000">
                <a:latin typeface="Arial" panose="020B0604020202020204" pitchFamily="34" charset="0"/>
                <a:cs typeface="Arial" panose="020B0604020202020204" pitchFamily="34" charset="0"/>
              </a:rPr>
              <a:t>nên tia phóng xạ do I131 phát ra sẽ</a:t>
            </a:r>
            <a:r>
              <a:rPr lang="vi-VN" sz="2000">
                <a:latin typeface="Arial" panose="020B0604020202020204" pitchFamily="34" charset="0"/>
                <a:cs typeface="Arial" panose="020B0604020202020204" pitchFamily="34" charset="0"/>
              </a:rPr>
              <a:t> phá hủy tuyến giáp và </a:t>
            </a:r>
            <a:r>
              <a:rPr lang="en-US" sz="2000">
                <a:latin typeface="Arial" panose="020B0604020202020204" pitchFamily="34" charset="0"/>
                <a:cs typeface="Arial" panose="020B0604020202020204" pitchFamily="34" charset="0"/>
              </a:rPr>
              <a:t>các t</a:t>
            </a:r>
            <a:r>
              <a:rPr lang="vi-VN" sz="2000">
                <a:latin typeface="Arial" panose="020B0604020202020204" pitchFamily="34" charset="0"/>
                <a:cs typeface="Arial" panose="020B0604020202020204" pitchFamily="34" charset="0"/>
              </a:rPr>
              <a:t>ế bào ung thư mà ít ảnh hưởng đến phần còn lại của cơ thể</a:t>
            </a:r>
            <a:endParaRPr lang="en-US" sz="2000">
              <a:latin typeface="Arial" panose="020B0604020202020204" pitchFamily="34" charset="0"/>
              <a:cs typeface="Arial" panose="020B0604020202020204" pitchFamily="34" charset="0"/>
            </a:endParaRPr>
          </a:p>
        </p:txBody>
      </p:sp>
      <p:pic>
        <p:nvPicPr>
          <p:cNvPr id="19" name="Picture 18" descr="A person with a stethoscope around the neck&#10;&#10;Description automatically generated with low confidence">
            <a:extLst>
              <a:ext uri="{FF2B5EF4-FFF2-40B4-BE49-F238E27FC236}">
                <a16:creationId xmlns:a16="http://schemas.microsoft.com/office/drawing/2014/main" id="{F3A3DB1E-AA45-4E0A-B08D-85D5CD632C85}"/>
              </a:ext>
            </a:extLst>
          </p:cNvPr>
          <p:cNvPicPr>
            <a:picLocks noChangeAspect="1"/>
          </p:cNvPicPr>
          <p:nvPr/>
        </p:nvPicPr>
        <p:blipFill rotWithShape="1">
          <a:blip r:embed="rId5">
            <a:extLst>
              <a:ext uri="{28A0092B-C50C-407E-A947-70E740481C1C}">
                <a14:useLocalDpi xmlns:a14="http://schemas.microsoft.com/office/drawing/2010/main" val="0"/>
              </a:ext>
            </a:extLst>
          </a:blip>
          <a:srcRect t="2669" r="6591"/>
          <a:stretch/>
        </p:blipFill>
        <p:spPr>
          <a:xfrm>
            <a:off x="2301093" y="3103898"/>
            <a:ext cx="4648201" cy="3228919"/>
          </a:xfrm>
          <a:prstGeom prst="rect">
            <a:avLst/>
          </a:prstGeom>
        </p:spPr>
      </p:pic>
      <p:pic>
        <p:nvPicPr>
          <p:cNvPr id="20" name="Picture 19" descr="A picture containing text, person&#10;&#10;Description automatically generated">
            <a:extLst>
              <a:ext uri="{FF2B5EF4-FFF2-40B4-BE49-F238E27FC236}">
                <a16:creationId xmlns:a16="http://schemas.microsoft.com/office/drawing/2014/main" id="{8F04A435-65C1-4338-8A3A-BECD7EE0EEF2}"/>
              </a:ext>
            </a:extLst>
          </p:cNvPr>
          <p:cNvPicPr>
            <a:picLocks noChangeAspect="1"/>
          </p:cNvPicPr>
          <p:nvPr/>
        </p:nvPicPr>
        <p:blipFill rotWithShape="1">
          <a:blip r:embed="rId6">
            <a:extLst>
              <a:ext uri="{28A0092B-C50C-407E-A947-70E740481C1C}">
                <a14:useLocalDpi xmlns:a14="http://schemas.microsoft.com/office/drawing/2010/main" val="0"/>
              </a:ext>
            </a:extLst>
          </a:blip>
          <a:srcRect l="18380" t="46070" r="46048" b="18606"/>
          <a:stretch/>
        </p:blipFill>
        <p:spPr>
          <a:xfrm>
            <a:off x="408365" y="4465968"/>
            <a:ext cx="2034738" cy="2020661"/>
          </a:xfrm>
          <a:prstGeom prst="rect">
            <a:avLst/>
          </a:prstGeom>
        </p:spPr>
      </p:pic>
      <p:pic>
        <p:nvPicPr>
          <p:cNvPr id="21" name="Picture 20" descr="A picture containing text, person&#10;&#10;Description automatically generated">
            <a:extLst>
              <a:ext uri="{FF2B5EF4-FFF2-40B4-BE49-F238E27FC236}">
                <a16:creationId xmlns:a16="http://schemas.microsoft.com/office/drawing/2014/main" id="{1F55A81B-5CF8-449E-99E7-8166B62F1E99}"/>
              </a:ext>
            </a:extLst>
          </p:cNvPr>
          <p:cNvPicPr>
            <a:picLocks noChangeAspect="1"/>
          </p:cNvPicPr>
          <p:nvPr/>
        </p:nvPicPr>
        <p:blipFill rotWithShape="1">
          <a:blip r:embed="rId6">
            <a:extLst>
              <a:ext uri="{28A0092B-C50C-407E-A947-70E740481C1C}">
                <a14:useLocalDpi xmlns:a14="http://schemas.microsoft.com/office/drawing/2010/main" val="0"/>
              </a:ext>
            </a:extLst>
          </a:blip>
          <a:srcRect l="24914" t="11603" r="32980" b="55760"/>
          <a:stretch/>
        </p:blipFill>
        <p:spPr>
          <a:xfrm>
            <a:off x="474881" y="2988076"/>
            <a:ext cx="1557100" cy="1206990"/>
          </a:xfrm>
          <a:prstGeom prst="rect">
            <a:avLst/>
          </a:prstGeom>
        </p:spPr>
      </p:pic>
      <p:sp>
        <p:nvSpPr>
          <p:cNvPr id="22" name="TextBox 21">
            <a:extLst>
              <a:ext uri="{FF2B5EF4-FFF2-40B4-BE49-F238E27FC236}">
                <a16:creationId xmlns:a16="http://schemas.microsoft.com/office/drawing/2014/main" id="{58CC08F7-515C-4815-B0C1-47C15018D441}"/>
              </a:ext>
            </a:extLst>
          </p:cNvPr>
          <p:cNvSpPr txBox="1"/>
          <p:nvPr/>
        </p:nvSpPr>
        <p:spPr>
          <a:xfrm>
            <a:off x="267474" y="6358233"/>
            <a:ext cx="7010400" cy="369332"/>
          </a:xfrm>
          <a:prstGeom prst="rect">
            <a:avLst/>
          </a:prstGeom>
          <a:noFill/>
        </p:spPr>
        <p:txBody>
          <a:bodyPr wrap="square">
            <a:spAutoFit/>
          </a:bodyPr>
          <a:lstStyle/>
          <a:p>
            <a:r>
              <a:rPr lang="en-US">
                <a:solidFill>
                  <a:srgbClr val="000000"/>
                </a:solidFill>
                <a:effectLst/>
                <a:latin typeface="Arial" panose="020B0604020202020204" pitchFamily="34" charset="0"/>
                <a:cs typeface="Arial" panose="020B0604020202020204" pitchFamily="34" charset="0"/>
              </a:rPr>
              <a:t>Bệnh nhân chụp xạ hình cho thấy tuyến giáp bắt iod phóng xạ</a:t>
            </a:r>
            <a:r>
              <a:rPr lang="en-US">
                <a:solidFill>
                  <a:srgbClr val="000000"/>
                </a:solidFill>
                <a:latin typeface="Arial" panose="020B0604020202020204" pitchFamily="34" charset="0"/>
                <a:cs typeface="Arial" panose="020B0604020202020204" pitchFamily="34" charset="0"/>
              </a:rPr>
              <a:t> 131</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195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5B2C5A0-50F2-4287-BF0B-05DDB868063E}"/>
              </a:ext>
            </a:extLst>
          </p:cNvPr>
          <p:cNvGrpSpPr/>
          <p:nvPr/>
        </p:nvGrpSpPr>
        <p:grpSpPr>
          <a:xfrm>
            <a:off x="-194923" y="98691"/>
            <a:ext cx="6062323" cy="510909"/>
            <a:chOff x="38033" y="2282878"/>
            <a:chExt cx="7543268" cy="713193"/>
          </a:xfrm>
        </p:grpSpPr>
        <p:grpSp>
          <p:nvGrpSpPr>
            <p:cNvPr id="7" name="Group 70">
              <a:extLst>
                <a:ext uri="{FF2B5EF4-FFF2-40B4-BE49-F238E27FC236}">
                  <a16:creationId xmlns:a16="http://schemas.microsoft.com/office/drawing/2014/main" id="{8D13A4E8-6F1A-4545-8B6A-B8E3C6AB3D22}"/>
                </a:ext>
              </a:extLst>
            </p:cNvPr>
            <p:cNvGrpSpPr>
              <a:grpSpLocks/>
            </p:cNvGrpSpPr>
            <p:nvPr/>
          </p:nvGrpSpPr>
          <p:grpSpPr bwMode="auto">
            <a:xfrm>
              <a:off x="368179" y="2294628"/>
              <a:ext cx="7213122" cy="693208"/>
              <a:chOff x="607010" y="3430752"/>
              <a:chExt cx="3714421" cy="1335216"/>
            </a:xfrm>
          </p:grpSpPr>
          <p:pic>
            <p:nvPicPr>
              <p:cNvPr id="10" name="Picture 9" descr="empty-green-rectangle">
                <a:extLst>
                  <a:ext uri="{FF2B5EF4-FFF2-40B4-BE49-F238E27FC236}">
                    <a16:creationId xmlns:a16="http://schemas.microsoft.com/office/drawing/2014/main" id="{AF48DE69-71BD-4F7C-BD68-C9DA99B877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010" y="3430752"/>
                <a:ext cx="3714421"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green-top-faded">
                <a:extLst>
                  <a:ext uri="{FF2B5EF4-FFF2-40B4-BE49-F238E27FC236}">
                    <a16:creationId xmlns:a16="http://schemas.microsoft.com/office/drawing/2014/main" id="{41F7ADA6-0EA6-4337-A814-EF6A30DC98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a:extLst>
                <a:ext uri="{FF2B5EF4-FFF2-40B4-BE49-F238E27FC236}">
                  <a16:creationId xmlns:a16="http://schemas.microsoft.com/office/drawing/2014/main" id="{7764AE56-F800-4774-A112-C8DE2FC13E14}"/>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9" name="Rectangle 1026060">
              <a:extLst>
                <a:ext uri="{FF2B5EF4-FFF2-40B4-BE49-F238E27FC236}">
                  <a16:creationId xmlns:a16="http://schemas.microsoft.com/office/drawing/2014/main" id="{A70FAB5F-F611-48BD-A0CF-8744EFF2BFD4}"/>
                </a:ext>
              </a:extLst>
            </p:cNvPr>
            <p:cNvSpPr>
              <a:spLocks noChangeArrowheads="1"/>
            </p:cNvSpPr>
            <p:nvPr/>
          </p:nvSpPr>
          <p:spPr bwMode="auto">
            <a:xfrm>
              <a:off x="1190928" y="2282878"/>
              <a:ext cx="6200745" cy="71319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600" i="1">
                  <a:cs typeface="Arial" panose="020B0604020202020204" pitchFamily="34" charset="0"/>
                </a:rPr>
                <a:t>Đồng vị phóng xạ nhân tạo</a:t>
              </a:r>
              <a:endParaRPr lang="en-US" sz="2600" b="0" i="1" dirty="0">
                <a:cs typeface="Arial" panose="020B0604020202020204" pitchFamily="34" charset="0"/>
              </a:endParaRPr>
            </a:p>
          </p:txBody>
        </p:sp>
      </p:grpSp>
      <p:grpSp>
        <p:nvGrpSpPr>
          <p:cNvPr id="12" name="Group 11">
            <a:extLst>
              <a:ext uri="{FF2B5EF4-FFF2-40B4-BE49-F238E27FC236}">
                <a16:creationId xmlns:a16="http://schemas.microsoft.com/office/drawing/2014/main" id="{3F616D15-B36E-4B66-B0CF-E98762D96A96}"/>
              </a:ext>
            </a:extLst>
          </p:cNvPr>
          <p:cNvGrpSpPr/>
          <p:nvPr/>
        </p:nvGrpSpPr>
        <p:grpSpPr>
          <a:xfrm>
            <a:off x="70407" y="1085958"/>
            <a:ext cx="11835120" cy="1123842"/>
            <a:chOff x="1375565" y="2179131"/>
            <a:chExt cx="2231091" cy="1339397"/>
          </a:xfrm>
        </p:grpSpPr>
        <p:pic>
          <p:nvPicPr>
            <p:cNvPr id="13" name="Picture 4" descr="empty-blue-rectangle">
              <a:extLst>
                <a:ext uri="{FF2B5EF4-FFF2-40B4-BE49-F238E27FC236}">
                  <a16:creationId xmlns:a16="http://schemas.microsoft.com/office/drawing/2014/main" id="{6220A5B1-552C-4790-9178-A1680774AC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375565" y="2255324"/>
              <a:ext cx="2231091" cy="126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026060">
              <a:extLst>
                <a:ext uri="{FF2B5EF4-FFF2-40B4-BE49-F238E27FC236}">
                  <a16:creationId xmlns:a16="http://schemas.microsoft.com/office/drawing/2014/main" id="{68B7EFB4-645C-4911-B7C2-4D649B83EDAB}"/>
                </a:ext>
              </a:extLst>
            </p:cNvPr>
            <p:cNvSpPr>
              <a:spLocks noChangeArrowheads="1"/>
            </p:cNvSpPr>
            <p:nvPr/>
          </p:nvSpPr>
          <p:spPr bwMode="auto">
            <a:xfrm>
              <a:off x="1418774" y="2179131"/>
              <a:ext cx="2026953" cy="559923"/>
            </a:xfrm>
            <a:prstGeom prst="rect">
              <a:avLst/>
            </a:prstGeom>
            <a:noFill/>
            <a:ln w="9525" algn="ctr">
              <a:noFill/>
              <a:miter lim="800000"/>
              <a:headEnd/>
              <a:tailEnd/>
            </a:ln>
          </p:spPr>
          <p:txBody>
            <a:bodyPr wrap="square" lIns="109728" tIns="54864" rIns="109728" bIns="54864">
              <a:spAutoFit/>
            </a:bodyPr>
            <a:lstStyle/>
            <a:p>
              <a:pPr algn="ctr"/>
              <a:endParaRPr lang="en-US" sz="2500" b="1" i="1">
                <a:latin typeface="Arial" panose="020B0604020202020204" pitchFamily="34" charset="0"/>
                <a:cs typeface="Arial" panose="020B0604020202020204" pitchFamily="34" charset="0"/>
              </a:endParaRPr>
            </a:p>
          </p:txBody>
        </p:sp>
      </p:grpSp>
      <p:sp>
        <p:nvSpPr>
          <p:cNvPr id="15" name="Text Box 4">
            <a:extLst>
              <a:ext uri="{FF2B5EF4-FFF2-40B4-BE49-F238E27FC236}">
                <a16:creationId xmlns:a16="http://schemas.microsoft.com/office/drawing/2014/main" id="{8D7F590A-4A28-4F04-93FC-85FF6AAFF6FB}"/>
              </a:ext>
            </a:extLst>
          </p:cNvPr>
          <p:cNvSpPr txBox="1">
            <a:spLocks noChangeArrowheads="1"/>
          </p:cNvSpPr>
          <p:nvPr/>
        </p:nvSpPr>
        <p:spPr bwMode="auto">
          <a:xfrm>
            <a:off x="716142" y="1268885"/>
            <a:ext cx="1056492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sz="2500" i="1">
                <a:latin typeface="Arial" panose="020B0604020202020204" pitchFamily="34" charset="0"/>
                <a:cs typeface="Arial" panose="020B0604020202020204" pitchFamily="34" charset="0"/>
              </a:rPr>
              <a:t>Trong y học:</a:t>
            </a:r>
            <a:r>
              <a:rPr lang="fr-FR" sz="2500">
                <a:latin typeface="Arial" panose="020B0604020202020204" pitchFamily="34" charset="0"/>
                <a:cs typeface="Arial" panose="020B0604020202020204" pitchFamily="34" charset="0"/>
              </a:rPr>
              <a:t> ngoài ra người ta còn dùng tia phóng xạ (với liều chiếu phù hợp) để xạ trị cho bênh nhân ung thư</a:t>
            </a:r>
            <a:endParaRPr lang="en-US" sz="2500" dirty="0">
              <a:solidFill>
                <a:schemeClr val="tx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D8C7E155-6CAB-43E8-9489-7B89E97E8425}"/>
              </a:ext>
            </a:extLst>
          </p:cNvPr>
          <p:cNvSpPr txBox="1"/>
          <p:nvPr/>
        </p:nvSpPr>
        <p:spPr>
          <a:xfrm>
            <a:off x="76054" y="584149"/>
            <a:ext cx="5796993" cy="492443"/>
          </a:xfrm>
          <a:prstGeom prst="rect">
            <a:avLst/>
          </a:prstGeom>
          <a:noFill/>
        </p:spPr>
        <p:txBody>
          <a:bodyPr wrap="square" rtlCol="0">
            <a:spAutoFit/>
          </a:bodyPr>
          <a:lstStyle/>
          <a:p>
            <a:r>
              <a:rPr lang="en-US" sz="2600" i="1">
                <a:solidFill>
                  <a:srgbClr val="0070C0"/>
                </a:solidFill>
                <a:latin typeface="Arial" panose="020B0604020202020204" pitchFamily="34" charset="0"/>
                <a:cs typeface="Arial" panose="020B0604020202020204" pitchFamily="34" charset="0"/>
              </a:rPr>
              <a:t>1. Ứng dụng đồng vị phóng xạ</a:t>
            </a:r>
            <a:endParaRPr lang="en-US" sz="2600" i="1" dirty="0">
              <a:solidFill>
                <a:srgbClr val="0070C0"/>
              </a:solidFill>
              <a:latin typeface="Arial" panose="020B0604020202020204" pitchFamily="34" charset="0"/>
              <a:cs typeface="Arial" panose="020B0604020202020204" pitchFamily="34" charset="0"/>
            </a:endParaRPr>
          </a:p>
        </p:txBody>
      </p:sp>
      <p:pic>
        <p:nvPicPr>
          <p:cNvPr id="20" name="Picture 19" descr="A picture containing indoor, floor, kitchen, person&#10;&#10;Description automatically generated">
            <a:extLst>
              <a:ext uri="{FF2B5EF4-FFF2-40B4-BE49-F238E27FC236}">
                <a16:creationId xmlns:a16="http://schemas.microsoft.com/office/drawing/2014/main" id="{F5E7EE0B-C4A6-4256-8F81-16FE857E26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752" y="2507710"/>
            <a:ext cx="4622108" cy="3081405"/>
          </a:xfrm>
          <a:prstGeom prst="rect">
            <a:avLst/>
          </a:prstGeom>
          <a:ln>
            <a:noFill/>
          </a:ln>
          <a:effectLst>
            <a:softEdge rad="112500"/>
          </a:effectLst>
        </p:spPr>
      </p:pic>
      <p:sp>
        <p:nvSpPr>
          <p:cNvPr id="21" name="TextBox 20">
            <a:extLst>
              <a:ext uri="{FF2B5EF4-FFF2-40B4-BE49-F238E27FC236}">
                <a16:creationId xmlns:a16="http://schemas.microsoft.com/office/drawing/2014/main" id="{0DF4B0E5-A3DF-4897-BC2C-4FD2C3FB27AF}"/>
              </a:ext>
            </a:extLst>
          </p:cNvPr>
          <p:cNvSpPr txBox="1"/>
          <p:nvPr/>
        </p:nvSpPr>
        <p:spPr>
          <a:xfrm>
            <a:off x="838200" y="5625645"/>
            <a:ext cx="10058400" cy="400110"/>
          </a:xfrm>
          <a:prstGeom prst="rect">
            <a:avLst/>
          </a:prstGeom>
          <a:noFill/>
        </p:spPr>
        <p:txBody>
          <a:bodyPr wrap="square">
            <a:spAutoFit/>
          </a:bodyPr>
          <a:lstStyle/>
          <a:p>
            <a:pPr algn="ctr"/>
            <a:r>
              <a:rPr lang="vi-VN" sz="2000" i="1"/>
              <a:t>Xạ trị </a:t>
            </a:r>
            <a:r>
              <a:rPr lang="en-US" sz="2000" i="1">
                <a:latin typeface="Arial" panose="020B0604020202020204" pitchFamily="34" charset="0"/>
                <a:cs typeface="Arial" panose="020B0604020202020204" pitchFamily="34" charset="0"/>
              </a:rPr>
              <a:t>cho bệnh nhân ung thư vòm họng bằng máy sử dụng đồng vị phóng xạ Cobalt 60</a:t>
            </a:r>
          </a:p>
        </p:txBody>
      </p:sp>
      <p:pic>
        <p:nvPicPr>
          <p:cNvPr id="23" name="Picture 22">
            <a:extLst>
              <a:ext uri="{FF2B5EF4-FFF2-40B4-BE49-F238E27FC236}">
                <a16:creationId xmlns:a16="http://schemas.microsoft.com/office/drawing/2014/main" id="{B3575D03-4854-4EA6-AF2B-4739790DB5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6400" y="2525582"/>
            <a:ext cx="5410200" cy="2984336"/>
          </a:xfrm>
          <a:prstGeom prst="rect">
            <a:avLst/>
          </a:prstGeom>
          <a:ln>
            <a:noFill/>
          </a:ln>
          <a:effectLst>
            <a:softEdge rad="112500"/>
          </a:effectLst>
        </p:spPr>
      </p:pic>
    </p:spTree>
    <p:extLst>
      <p:ext uri="{BB962C8B-B14F-4D97-AF65-F5344CB8AC3E}">
        <p14:creationId xmlns:p14="http://schemas.microsoft.com/office/powerpoint/2010/main" val="79788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C0326BF-6E17-4F9C-94BF-D5AD39FE0209}"/>
              </a:ext>
            </a:extLst>
          </p:cNvPr>
          <p:cNvGrpSpPr/>
          <p:nvPr/>
        </p:nvGrpSpPr>
        <p:grpSpPr>
          <a:xfrm>
            <a:off x="-194923" y="98691"/>
            <a:ext cx="6062323" cy="510909"/>
            <a:chOff x="38033" y="2282878"/>
            <a:chExt cx="7543268" cy="713193"/>
          </a:xfrm>
        </p:grpSpPr>
        <p:grpSp>
          <p:nvGrpSpPr>
            <p:cNvPr id="7" name="Group 70">
              <a:extLst>
                <a:ext uri="{FF2B5EF4-FFF2-40B4-BE49-F238E27FC236}">
                  <a16:creationId xmlns:a16="http://schemas.microsoft.com/office/drawing/2014/main" id="{E7D03DAE-EBE8-4619-95A4-C7582DDBF7B1}"/>
                </a:ext>
              </a:extLst>
            </p:cNvPr>
            <p:cNvGrpSpPr>
              <a:grpSpLocks/>
            </p:cNvGrpSpPr>
            <p:nvPr/>
          </p:nvGrpSpPr>
          <p:grpSpPr bwMode="auto">
            <a:xfrm>
              <a:off x="368179" y="2294628"/>
              <a:ext cx="7213122" cy="693208"/>
              <a:chOff x="607010" y="3430752"/>
              <a:chExt cx="3714421" cy="1335216"/>
            </a:xfrm>
          </p:grpSpPr>
          <p:pic>
            <p:nvPicPr>
              <p:cNvPr id="10" name="Picture 9" descr="empty-green-rectangle">
                <a:extLst>
                  <a:ext uri="{FF2B5EF4-FFF2-40B4-BE49-F238E27FC236}">
                    <a16:creationId xmlns:a16="http://schemas.microsoft.com/office/drawing/2014/main" id="{CA95FA44-921C-4562-A257-D6D55912CE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010" y="3430752"/>
                <a:ext cx="3714421"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green-top-faded">
                <a:extLst>
                  <a:ext uri="{FF2B5EF4-FFF2-40B4-BE49-F238E27FC236}">
                    <a16:creationId xmlns:a16="http://schemas.microsoft.com/office/drawing/2014/main" id="{2EF53BE8-BCA2-4E0D-9D68-4076242174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a:extLst>
                <a:ext uri="{FF2B5EF4-FFF2-40B4-BE49-F238E27FC236}">
                  <a16:creationId xmlns:a16="http://schemas.microsoft.com/office/drawing/2014/main" id="{ECA19887-599F-454F-9C18-D8D1120BB69D}"/>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9" name="Rectangle 1026060">
              <a:extLst>
                <a:ext uri="{FF2B5EF4-FFF2-40B4-BE49-F238E27FC236}">
                  <a16:creationId xmlns:a16="http://schemas.microsoft.com/office/drawing/2014/main" id="{7DBB76FC-77D2-4341-BC28-4C32CC22ACC5}"/>
                </a:ext>
              </a:extLst>
            </p:cNvPr>
            <p:cNvSpPr>
              <a:spLocks noChangeArrowheads="1"/>
            </p:cNvSpPr>
            <p:nvPr/>
          </p:nvSpPr>
          <p:spPr bwMode="auto">
            <a:xfrm>
              <a:off x="1190928" y="2282878"/>
              <a:ext cx="6200745" cy="71319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600" i="1">
                  <a:cs typeface="Arial" panose="020B0604020202020204" pitchFamily="34" charset="0"/>
                </a:rPr>
                <a:t>Đồng vị phóng xạ nhân tạo</a:t>
              </a:r>
              <a:endParaRPr lang="en-US" sz="2600" b="0" i="1" dirty="0">
                <a:cs typeface="Arial" panose="020B0604020202020204" pitchFamily="34" charset="0"/>
              </a:endParaRPr>
            </a:p>
          </p:txBody>
        </p:sp>
      </p:grpSp>
      <p:grpSp>
        <p:nvGrpSpPr>
          <p:cNvPr id="12" name="Group 11">
            <a:extLst>
              <a:ext uri="{FF2B5EF4-FFF2-40B4-BE49-F238E27FC236}">
                <a16:creationId xmlns:a16="http://schemas.microsoft.com/office/drawing/2014/main" id="{F41A877D-6159-443D-BCC5-63375112C3B0}"/>
              </a:ext>
            </a:extLst>
          </p:cNvPr>
          <p:cNvGrpSpPr/>
          <p:nvPr/>
        </p:nvGrpSpPr>
        <p:grpSpPr>
          <a:xfrm>
            <a:off x="70407" y="1085958"/>
            <a:ext cx="11835120" cy="1047642"/>
            <a:chOff x="1375565" y="2179131"/>
            <a:chExt cx="2231091" cy="1339397"/>
          </a:xfrm>
        </p:grpSpPr>
        <p:pic>
          <p:nvPicPr>
            <p:cNvPr id="13" name="Picture 4" descr="empty-blue-rectangle">
              <a:extLst>
                <a:ext uri="{FF2B5EF4-FFF2-40B4-BE49-F238E27FC236}">
                  <a16:creationId xmlns:a16="http://schemas.microsoft.com/office/drawing/2014/main" id="{8B3371A4-90CB-4F6A-BD36-73CC4D28EE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375565" y="2255324"/>
              <a:ext cx="2231091" cy="126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026060">
              <a:extLst>
                <a:ext uri="{FF2B5EF4-FFF2-40B4-BE49-F238E27FC236}">
                  <a16:creationId xmlns:a16="http://schemas.microsoft.com/office/drawing/2014/main" id="{83058654-3DF2-4E0F-8CAE-BAA20FC3980E}"/>
                </a:ext>
              </a:extLst>
            </p:cNvPr>
            <p:cNvSpPr>
              <a:spLocks noChangeArrowheads="1"/>
            </p:cNvSpPr>
            <p:nvPr/>
          </p:nvSpPr>
          <p:spPr bwMode="auto">
            <a:xfrm>
              <a:off x="1418774" y="2179131"/>
              <a:ext cx="2026953" cy="559923"/>
            </a:xfrm>
            <a:prstGeom prst="rect">
              <a:avLst/>
            </a:prstGeom>
            <a:noFill/>
            <a:ln w="9525" algn="ctr">
              <a:noFill/>
              <a:miter lim="800000"/>
              <a:headEnd/>
              <a:tailEnd/>
            </a:ln>
          </p:spPr>
          <p:txBody>
            <a:bodyPr wrap="square" lIns="109728" tIns="54864" rIns="109728" bIns="54864">
              <a:spAutoFit/>
            </a:bodyPr>
            <a:lstStyle/>
            <a:p>
              <a:pPr algn="ctr"/>
              <a:endParaRPr lang="en-US" sz="2500" b="1" i="1">
                <a:latin typeface="Arial" panose="020B0604020202020204" pitchFamily="34" charset="0"/>
                <a:cs typeface="Arial" panose="020B0604020202020204" pitchFamily="34" charset="0"/>
              </a:endParaRPr>
            </a:p>
          </p:txBody>
        </p:sp>
      </p:grpSp>
      <p:sp>
        <p:nvSpPr>
          <p:cNvPr id="15" name="Text Box 4">
            <a:extLst>
              <a:ext uri="{FF2B5EF4-FFF2-40B4-BE49-F238E27FC236}">
                <a16:creationId xmlns:a16="http://schemas.microsoft.com/office/drawing/2014/main" id="{6DA3C404-D2B1-40E9-B72B-D7AFB1351E53}"/>
              </a:ext>
            </a:extLst>
          </p:cNvPr>
          <p:cNvSpPr txBox="1">
            <a:spLocks noChangeArrowheads="1"/>
          </p:cNvSpPr>
          <p:nvPr/>
        </p:nvSpPr>
        <p:spPr bwMode="auto">
          <a:xfrm>
            <a:off x="584938" y="1181537"/>
            <a:ext cx="10564923"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sz="2500" i="1" u="sng">
                <a:latin typeface="Arial" panose="020B0604020202020204" pitchFamily="34" charset="0"/>
                <a:cs typeface="Arial" panose="020B0604020202020204" pitchFamily="34" charset="0"/>
              </a:rPr>
              <a:t>Trong khảo cổ học:</a:t>
            </a:r>
            <a:r>
              <a:rPr lang="fr-FR" sz="2500" u="sng">
                <a:latin typeface="Arial" panose="020B0604020202020204" pitchFamily="34" charset="0"/>
                <a:cs typeface="Arial" panose="020B0604020202020204" pitchFamily="34" charset="0"/>
              </a:rPr>
              <a:t> </a:t>
            </a:r>
            <a:r>
              <a:rPr lang="fr-FR" sz="2500">
                <a:latin typeface="Arial" panose="020B0604020202020204" pitchFamily="34" charset="0"/>
                <a:cs typeface="Arial" panose="020B0604020202020204" pitchFamily="34" charset="0"/>
              </a:rPr>
              <a:t>người ta sử dụng phương pháp xác định tuổi theo lượng cacbon </a:t>
            </a:r>
            <a:r>
              <a:rPr lang="fr-FR" sz="2500" i="1" baseline="30000">
                <a:latin typeface="Arial" panose="020B0604020202020204" pitchFamily="34" charset="0"/>
                <a:cs typeface="Arial" panose="020B0604020202020204" pitchFamily="34" charset="0"/>
              </a:rPr>
              <a:t>14</a:t>
            </a:r>
            <a:r>
              <a:rPr lang="fr-FR" sz="2500" i="1">
                <a:latin typeface="Arial" panose="020B0604020202020204" pitchFamily="34" charset="0"/>
                <a:cs typeface="Arial" panose="020B0604020202020204" pitchFamily="34" charset="0"/>
              </a:rPr>
              <a:t>C</a:t>
            </a:r>
            <a:r>
              <a:rPr lang="fr-FR" sz="2500">
                <a:latin typeface="Arial" panose="020B0604020202020204" pitchFamily="34" charset="0"/>
                <a:cs typeface="Arial" panose="020B0604020202020204" pitchFamily="34" charset="0"/>
              </a:rPr>
              <a:t> để xác định niên đại của cổ vật </a:t>
            </a:r>
          </a:p>
          <a:p>
            <a:r>
              <a:rPr lang="fr-FR" sz="2500">
                <a:latin typeface="Arial" panose="020B0604020202020204" pitchFamily="34" charset="0"/>
                <a:cs typeface="Arial" panose="020B0604020202020204" pitchFamily="34" charset="0"/>
              </a:rPr>
              <a:t> </a:t>
            </a:r>
            <a:endParaRPr lang="en-US" sz="2500" dirty="0">
              <a:solidFill>
                <a:schemeClr val="tx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EC1C283D-BD67-4277-92FF-4A473978C47D}"/>
              </a:ext>
            </a:extLst>
          </p:cNvPr>
          <p:cNvSpPr txBox="1"/>
          <p:nvPr/>
        </p:nvSpPr>
        <p:spPr>
          <a:xfrm>
            <a:off x="76054" y="584149"/>
            <a:ext cx="5796993" cy="492443"/>
          </a:xfrm>
          <a:prstGeom prst="rect">
            <a:avLst/>
          </a:prstGeom>
          <a:noFill/>
        </p:spPr>
        <p:txBody>
          <a:bodyPr wrap="square" rtlCol="0">
            <a:spAutoFit/>
          </a:bodyPr>
          <a:lstStyle/>
          <a:p>
            <a:r>
              <a:rPr lang="en-US" sz="2600" i="1">
                <a:solidFill>
                  <a:srgbClr val="0070C0"/>
                </a:solidFill>
                <a:latin typeface="Arial" panose="020B0604020202020204" pitchFamily="34" charset="0"/>
                <a:cs typeface="Arial" panose="020B0604020202020204" pitchFamily="34" charset="0"/>
              </a:rPr>
              <a:t>1. Ứng dụng đồng vị phóng xạ</a:t>
            </a:r>
            <a:endParaRPr lang="en-US" sz="2600" i="1" dirty="0">
              <a:solidFill>
                <a:srgbClr val="0070C0"/>
              </a:solidFill>
              <a:latin typeface="Arial" panose="020B0604020202020204" pitchFamily="34" charset="0"/>
              <a:cs typeface="Arial" panose="020B0604020202020204" pitchFamily="34" charset="0"/>
            </a:endParaRPr>
          </a:p>
        </p:txBody>
      </p:sp>
      <p:pic>
        <p:nvPicPr>
          <p:cNvPr id="20" name="Picture 19" descr="Diagram&#10;&#10;Description automatically generated">
            <a:extLst>
              <a:ext uri="{FF2B5EF4-FFF2-40B4-BE49-F238E27FC236}">
                <a16:creationId xmlns:a16="http://schemas.microsoft.com/office/drawing/2014/main" id="{090A900E-CF62-48B3-BCC9-F929C950A995}"/>
              </a:ext>
            </a:extLst>
          </p:cNvPr>
          <p:cNvPicPr>
            <a:picLocks noChangeAspect="1"/>
          </p:cNvPicPr>
          <p:nvPr/>
        </p:nvPicPr>
        <p:blipFill rotWithShape="1">
          <a:blip r:embed="rId5">
            <a:extLst>
              <a:ext uri="{28A0092B-C50C-407E-A947-70E740481C1C}">
                <a14:useLocalDpi xmlns:a14="http://schemas.microsoft.com/office/drawing/2010/main" val="0"/>
              </a:ext>
            </a:extLst>
          </a:blip>
          <a:srcRect l="2574" t="24128" r="3455" b="11232"/>
          <a:stretch/>
        </p:blipFill>
        <p:spPr>
          <a:xfrm>
            <a:off x="2036239" y="2202562"/>
            <a:ext cx="6329350" cy="2616046"/>
          </a:xfrm>
          <a:prstGeom prst="rect">
            <a:avLst/>
          </a:prstGeom>
        </p:spPr>
      </p:pic>
      <p:sp>
        <p:nvSpPr>
          <p:cNvPr id="22" name="TextBox 21">
            <a:extLst>
              <a:ext uri="{FF2B5EF4-FFF2-40B4-BE49-F238E27FC236}">
                <a16:creationId xmlns:a16="http://schemas.microsoft.com/office/drawing/2014/main" id="{39883221-4152-455F-A915-CDB7BD77F98E}"/>
              </a:ext>
            </a:extLst>
          </p:cNvPr>
          <p:cNvSpPr txBox="1"/>
          <p:nvPr/>
        </p:nvSpPr>
        <p:spPr>
          <a:xfrm>
            <a:off x="1143000" y="5110258"/>
            <a:ext cx="8534400" cy="1631216"/>
          </a:xfrm>
          <a:prstGeom prst="rect">
            <a:avLst/>
          </a:prstGeom>
          <a:noFill/>
        </p:spPr>
        <p:txBody>
          <a:bodyPr wrap="square">
            <a:spAutoFit/>
          </a:bodyPr>
          <a:lstStyle/>
          <a:p>
            <a:r>
              <a:rPr lang="fr-FR" sz="2500" i="1">
                <a:latin typeface="Arial" panose="020B0604020202020204" pitchFamily="34" charset="0"/>
                <a:cs typeface="Arial" panose="020B0604020202020204" pitchFamily="34" charset="0"/>
              </a:rPr>
              <a:t>Cacbon có 3 đồng vị chính: </a:t>
            </a:r>
          </a:p>
          <a:p>
            <a:pPr marL="742950" lvl="1" indent="-285750">
              <a:buFont typeface="Wingdings" panose="05000000000000000000" pitchFamily="2" charset="2"/>
              <a:buChar char="§"/>
            </a:pPr>
            <a:r>
              <a:rPr lang="fr-FR" sz="2500" i="1" baseline="30000">
                <a:latin typeface="Arial" panose="020B0604020202020204" pitchFamily="34" charset="0"/>
                <a:cs typeface="Arial" panose="020B0604020202020204" pitchFamily="34" charset="0"/>
              </a:rPr>
              <a:t>12</a:t>
            </a:r>
            <a:r>
              <a:rPr lang="fr-FR" sz="2500" i="1">
                <a:latin typeface="Arial" panose="020B0604020202020204" pitchFamily="34" charset="0"/>
                <a:cs typeface="Arial" panose="020B0604020202020204" pitchFamily="34" charset="0"/>
              </a:rPr>
              <a:t>C (phổ biến nhất)</a:t>
            </a:r>
          </a:p>
          <a:p>
            <a:pPr marL="742950" lvl="1" indent="-285750">
              <a:buFont typeface="Wingdings" panose="05000000000000000000" pitchFamily="2" charset="2"/>
              <a:buChar char="§"/>
            </a:pPr>
            <a:r>
              <a:rPr lang="fr-FR" sz="2500" i="1" baseline="30000">
                <a:latin typeface="Arial" panose="020B0604020202020204" pitchFamily="34" charset="0"/>
                <a:cs typeface="Arial" panose="020B0604020202020204" pitchFamily="34" charset="0"/>
              </a:rPr>
              <a:t>13</a:t>
            </a:r>
            <a:r>
              <a:rPr lang="fr-FR" sz="2500" i="1">
                <a:latin typeface="Arial" panose="020B0604020202020204" pitchFamily="34" charset="0"/>
                <a:cs typeface="Arial" panose="020B0604020202020204" pitchFamily="34" charset="0"/>
              </a:rPr>
              <a:t>C (bền)</a:t>
            </a:r>
          </a:p>
          <a:p>
            <a:pPr marL="742950" lvl="1" indent="-285750">
              <a:buFont typeface="Wingdings" panose="05000000000000000000" pitchFamily="2" charset="2"/>
              <a:buChar char="§"/>
            </a:pPr>
            <a:r>
              <a:rPr lang="fr-FR" sz="2500" i="1" baseline="30000">
                <a:latin typeface="Arial" panose="020B0604020202020204" pitchFamily="34" charset="0"/>
                <a:cs typeface="Arial" panose="020B0604020202020204" pitchFamily="34" charset="0"/>
              </a:rPr>
              <a:t>14</a:t>
            </a:r>
            <a:r>
              <a:rPr lang="fr-FR" sz="2500" i="1">
                <a:latin typeface="Arial" panose="020B0604020202020204" pitchFamily="34" charset="0"/>
                <a:cs typeface="Arial" panose="020B0604020202020204" pitchFamily="34" charset="0"/>
              </a:rPr>
              <a:t>C là đồng vị phóng xạ</a:t>
            </a:r>
            <a:r>
              <a:rPr lang="en-US" sz="2500" i="1">
                <a:latin typeface="Arial" panose="020B0604020202020204" pitchFamily="34" charset="0"/>
                <a:cs typeface="Arial" panose="020B0604020202020204" pitchFamily="34" charset="0"/>
                <a:sym typeface="Symbol"/>
              </a:rPr>
              <a:t>  </a:t>
            </a:r>
            <a:r>
              <a:rPr lang="en-US" sz="2500" i="1" baseline="30000">
                <a:latin typeface="Arial" panose="020B0604020202020204" pitchFamily="34" charset="0"/>
                <a:cs typeface="Arial" panose="020B0604020202020204" pitchFamily="34" charset="0"/>
                <a:sym typeface="Symbol"/>
              </a:rPr>
              <a:t>-</a:t>
            </a:r>
            <a:r>
              <a:rPr lang="en-US" sz="2500" i="1">
                <a:latin typeface="Arial" panose="020B0604020202020204" pitchFamily="34" charset="0"/>
                <a:cs typeface="Arial" panose="020B0604020202020204" pitchFamily="34" charset="0"/>
                <a:sym typeface="Symbol"/>
              </a:rPr>
              <a:t> có T = 5730 năm</a:t>
            </a:r>
          </a:p>
        </p:txBody>
      </p:sp>
    </p:spTree>
    <p:extLst>
      <p:ext uri="{BB962C8B-B14F-4D97-AF65-F5344CB8AC3E}">
        <p14:creationId xmlns:p14="http://schemas.microsoft.com/office/powerpoint/2010/main" val="87329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FFC91A-4903-4C23-A3BB-A88EEA7B182C}"/>
              </a:ext>
            </a:extLst>
          </p:cNvPr>
          <p:cNvSpPr txBox="1"/>
          <p:nvPr/>
        </p:nvSpPr>
        <p:spPr>
          <a:xfrm>
            <a:off x="1124857" y="1037068"/>
            <a:ext cx="10437763" cy="800219"/>
          </a:xfrm>
          <a:prstGeom prst="rect">
            <a:avLst/>
          </a:prstGeom>
          <a:noFill/>
        </p:spPr>
        <p:txBody>
          <a:bodyPr wrap="square">
            <a:spAutoFit/>
          </a:bodyPr>
          <a:lstStyle/>
          <a:p>
            <a:pPr algn="ctr">
              <a:spcBef>
                <a:spcPct val="50000"/>
              </a:spcBef>
            </a:pPr>
            <a:r>
              <a:rPr lang="en-US" altLang="en-US" sz="2300" i="1">
                <a:solidFill>
                  <a:srgbClr val="0070C0"/>
                </a:solidFill>
                <a:latin typeface="Arial" panose="020B0604020202020204" pitchFamily="34" charset="0"/>
                <a:cs typeface="Arial" panose="020B0604020202020204" pitchFamily="34" charset="0"/>
              </a:rPr>
              <a:t>Chúng ta thường nghe nói về việc xạ trị cho bệnh nhân ung thư, điều trị ung thư tuyến giáp bằng iod phóng xạ I-131. Vậy phóng xạ là gì?  </a:t>
            </a:r>
          </a:p>
        </p:txBody>
      </p:sp>
      <p:grpSp>
        <p:nvGrpSpPr>
          <p:cNvPr id="5" name="Group 56">
            <a:extLst>
              <a:ext uri="{FF2B5EF4-FFF2-40B4-BE49-F238E27FC236}">
                <a16:creationId xmlns:a16="http://schemas.microsoft.com/office/drawing/2014/main" id="{76045D90-E9D1-4137-A38F-E708D79C50E9}"/>
              </a:ext>
            </a:extLst>
          </p:cNvPr>
          <p:cNvGrpSpPr/>
          <p:nvPr/>
        </p:nvGrpSpPr>
        <p:grpSpPr>
          <a:xfrm>
            <a:off x="4297084" y="369060"/>
            <a:ext cx="3597830" cy="581082"/>
            <a:chOff x="2193" y="0"/>
            <a:chExt cx="2245706" cy="1239104"/>
          </a:xfrm>
          <a:solidFill>
            <a:srgbClr val="002060"/>
          </a:solidFill>
          <a:scene3d>
            <a:camera prst="orthographicFront"/>
            <a:lightRig rig="threePt" dir="t">
              <a:rot lat="0" lon="0" rev="7500000"/>
            </a:lightRig>
          </a:scene3d>
        </p:grpSpPr>
        <p:sp>
          <p:nvSpPr>
            <p:cNvPr id="6" name="Rounded Rectangle 57">
              <a:extLst>
                <a:ext uri="{FF2B5EF4-FFF2-40B4-BE49-F238E27FC236}">
                  <a16:creationId xmlns:a16="http://schemas.microsoft.com/office/drawing/2014/main" id="{03B23156-5A18-4A31-BF29-96ECD81F6A52}"/>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36F7A80F-6378-4CDF-B4A4-F51D154C04B7}"/>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Đặt vấn đề</a:t>
              </a:r>
            </a:p>
          </p:txBody>
        </p:sp>
      </p:grpSp>
      <p:pic>
        <p:nvPicPr>
          <p:cNvPr id="8" name="Picture 14" descr="http://tmjpainandtreatment.com/wp-content/uploads/2014/09/little-man-with-red-question-mark.jpg">
            <a:hlinkClick r:id="rId2"/>
            <a:extLst>
              <a:ext uri="{FF2B5EF4-FFF2-40B4-BE49-F238E27FC236}">
                <a16:creationId xmlns:a16="http://schemas.microsoft.com/office/drawing/2014/main" id="{52B82F18-1CC9-411C-81E0-41192BC2AB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889" y="539240"/>
            <a:ext cx="847968" cy="119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4" descr="A picture containing indoor, wall, floor, linear accelerator&#10;&#10;Description automatically generated">
            <a:extLst>
              <a:ext uri="{FF2B5EF4-FFF2-40B4-BE49-F238E27FC236}">
                <a16:creationId xmlns:a16="http://schemas.microsoft.com/office/drawing/2014/main" id="{899F8C0E-A6AF-4D8C-B83A-B24078276B20}"/>
              </a:ext>
            </a:extLst>
          </p:cNvPr>
          <p:cNvPicPr>
            <a:picLocks noChangeAspect="1"/>
          </p:cNvPicPr>
          <p:nvPr/>
        </p:nvPicPr>
        <p:blipFill rotWithShape="1">
          <a:blip r:embed="rId4">
            <a:extLst>
              <a:ext uri="{28A0092B-C50C-407E-A947-70E740481C1C}">
                <a14:useLocalDpi xmlns:a14="http://schemas.microsoft.com/office/drawing/2010/main" val="0"/>
              </a:ext>
            </a:extLst>
          </a:blip>
          <a:srcRect l="15156" t="4454" r="7848" b="7875"/>
          <a:stretch/>
        </p:blipFill>
        <p:spPr>
          <a:xfrm>
            <a:off x="480394" y="2242035"/>
            <a:ext cx="4648200" cy="3532894"/>
          </a:xfrm>
          <a:prstGeom prst="rect">
            <a:avLst/>
          </a:prstGeom>
        </p:spPr>
      </p:pic>
      <p:pic>
        <p:nvPicPr>
          <p:cNvPr id="15" name="Picture 14" descr="A person with a stethoscope around the neck&#10;&#10;Description automatically generated with low confidence">
            <a:extLst>
              <a:ext uri="{FF2B5EF4-FFF2-40B4-BE49-F238E27FC236}">
                <a16:creationId xmlns:a16="http://schemas.microsoft.com/office/drawing/2014/main" id="{EBEF19A8-887C-4F01-895C-799842B0AA03}"/>
              </a:ext>
            </a:extLst>
          </p:cNvPr>
          <p:cNvPicPr>
            <a:picLocks noChangeAspect="1"/>
          </p:cNvPicPr>
          <p:nvPr/>
        </p:nvPicPr>
        <p:blipFill rotWithShape="1">
          <a:blip r:embed="rId5">
            <a:extLst>
              <a:ext uri="{28A0092B-C50C-407E-A947-70E740481C1C}">
                <a14:useLocalDpi xmlns:a14="http://schemas.microsoft.com/office/drawing/2010/main" val="0"/>
              </a:ext>
            </a:extLst>
          </a:blip>
          <a:srcRect t="2669" r="6591"/>
          <a:stretch/>
        </p:blipFill>
        <p:spPr>
          <a:xfrm>
            <a:off x="7391400" y="2335114"/>
            <a:ext cx="4648201" cy="3228919"/>
          </a:xfrm>
          <a:prstGeom prst="rect">
            <a:avLst/>
          </a:prstGeom>
        </p:spPr>
      </p:pic>
      <p:sp>
        <p:nvSpPr>
          <p:cNvPr id="20" name="TextBox 19">
            <a:extLst>
              <a:ext uri="{FF2B5EF4-FFF2-40B4-BE49-F238E27FC236}">
                <a16:creationId xmlns:a16="http://schemas.microsoft.com/office/drawing/2014/main" id="{2E17CF5B-4C34-4A2B-A6C1-6FE8B247FD80}"/>
              </a:ext>
            </a:extLst>
          </p:cNvPr>
          <p:cNvSpPr txBox="1"/>
          <p:nvPr/>
        </p:nvSpPr>
        <p:spPr>
          <a:xfrm>
            <a:off x="5181600" y="5877194"/>
            <a:ext cx="7010400" cy="369332"/>
          </a:xfrm>
          <a:prstGeom prst="rect">
            <a:avLst/>
          </a:prstGeom>
          <a:noFill/>
        </p:spPr>
        <p:txBody>
          <a:bodyPr wrap="square">
            <a:spAutoFit/>
          </a:bodyPr>
          <a:lstStyle/>
          <a:p>
            <a:r>
              <a:rPr lang="en-US">
                <a:solidFill>
                  <a:srgbClr val="000000"/>
                </a:solidFill>
                <a:effectLst/>
                <a:latin typeface="Arial" panose="020B0604020202020204" pitchFamily="34" charset="0"/>
                <a:cs typeface="Arial" panose="020B0604020202020204" pitchFamily="34" charset="0"/>
              </a:rPr>
              <a:t>Bệnh nhân chụp xạ hình cho thấy tuyến giáp bắt iod phóng xạ</a:t>
            </a:r>
            <a:r>
              <a:rPr lang="en-US">
                <a:solidFill>
                  <a:srgbClr val="000000"/>
                </a:solidFill>
                <a:latin typeface="Arial" panose="020B0604020202020204" pitchFamily="34" charset="0"/>
                <a:cs typeface="Arial" panose="020B0604020202020204" pitchFamily="34" charset="0"/>
              </a:rPr>
              <a:t> 131</a:t>
            </a:r>
            <a:endParaRPr lang="en-US">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5B57CE5-C20D-49B0-A257-752760B8796D}"/>
              </a:ext>
            </a:extLst>
          </p:cNvPr>
          <p:cNvSpPr txBox="1"/>
          <p:nvPr/>
        </p:nvSpPr>
        <p:spPr>
          <a:xfrm>
            <a:off x="240073" y="5886393"/>
            <a:ext cx="5410200" cy="369332"/>
          </a:xfrm>
          <a:prstGeom prst="rect">
            <a:avLst/>
          </a:prstGeom>
          <a:noFill/>
        </p:spPr>
        <p:txBody>
          <a:bodyPr wrap="square">
            <a:spAutoFit/>
          </a:bodyPr>
          <a:lstStyle/>
          <a:p>
            <a:pPr algn="ctr"/>
            <a:r>
              <a:rPr lang="en-US">
                <a:solidFill>
                  <a:srgbClr val="000000"/>
                </a:solidFill>
                <a:effectLst/>
                <a:latin typeface="Arial" panose="020B0604020202020204" pitchFamily="34" charset="0"/>
                <a:cs typeface="Arial" panose="020B0604020202020204" pitchFamily="34" charset="0"/>
              </a:rPr>
              <a:t>Xạ trị cho bệnh nhân ung thư</a:t>
            </a:r>
            <a:endParaRPr lang="en-US">
              <a:latin typeface="Arial" panose="020B0604020202020204" pitchFamily="34" charset="0"/>
              <a:cs typeface="Arial" panose="020B0604020202020204" pitchFamily="34" charset="0"/>
            </a:endParaRPr>
          </a:p>
        </p:txBody>
      </p:sp>
      <p:pic>
        <p:nvPicPr>
          <p:cNvPr id="13" name="Picture 12" descr="A picture containing text, person&#10;&#10;Description automatically generated">
            <a:extLst>
              <a:ext uri="{FF2B5EF4-FFF2-40B4-BE49-F238E27FC236}">
                <a16:creationId xmlns:a16="http://schemas.microsoft.com/office/drawing/2014/main" id="{C44AAE12-F9E6-4986-B41C-295ABF4468B4}"/>
              </a:ext>
            </a:extLst>
          </p:cNvPr>
          <p:cNvPicPr>
            <a:picLocks noChangeAspect="1"/>
          </p:cNvPicPr>
          <p:nvPr/>
        </p:nvPicPr>
        <p:blipFill rotWithShape="1">
          <a:blip r:embed="rId6">
            <a:extLst>
              <a:ext uri="{28A0092B-C50C-407E-A947-70E740481C1C}">
                <a14:useLocalDpi xmlns:a14="http://schemas.microsoft.com/office/drawing/2010/main" val="0"/>
              </a:ext>
            </a:extLst>
          </a:blip>
          <a:srcRect l="18380" t="46070" r="46048" b="18606"/>
          <a:stretch/>
        </p:blipFill>
        <p:spPr>
          <a:xfrm>
            <a:off x="5471307" y="3810000"/>
            <a:ext cx="2034738" cy="2020661"/>
          </a:xfrm>
          <a:prstGeom prst="rect">
            <a:avLst/>
          </a:prstGeom>
        </p:spPr>
      </p:pic>
      <p:pic>
        <p:nvPicPr>
          <p:cNvPr id="14" name="Picture 13" descr="A picture containing text, person&#10;&#10;Description automatically generated">
            <a:extLst>
              <a:ext uri="{FF2B5EF4-FFF2-40B4-BE49-F238E27FC236}">
                <a16:creationId xmlns:a16="http://schemas.microsoft.com/office/drawing/2014/main" id="{CC1D578C-201A-4C4A-B12D-E91094D94E88}"/>
              </a:ext>
            </a:extLst>
          </p:cNvPr>
          <p:cNvPicPr>
            <a:picLocks noChangeAspect="1"/>
          </p:cNvPicPr>
          <p:nvPr/>
        </p:nvPicPr>
        <p:blipFill rotWithShape="1">
          <a:blip r:embed="rId6">
            <a:extLst>
              <a:ext uri="{28A0092B-C50C-407E-A947-70E740481C1C}">
                <a14:useLocalDpi xmlns:a14="http://schemas.microsoft.com/office/drawing/2010/main" val="0"/>
              </a:ext>
            </a:extLst>
          </a:blip>
          <a:srcRect l="24914" t="11603" r="32980" b="55760"/>
          <a:stretch/>
        </p:blipFill>
        <p:spPr>
          <a:xfrm>
            <a:off x="5565188" y="2219292"/>
            <a:ext cx="1557100" cy="1206990"/>
          </a:xfrm>
          <a:prstGeom prst="rect">
            <a:avLst/>
          </a:prstGeom>
        </p:spPr>
      </p:pic>
    </p:spTree>
    <p:extLst>
      <p:ext uri="{BB962C8B-B14F-4D97-AF65-F5344CB8AC3E}">
        <p14:creationId xmlns:p14="http://schemas.microsoft.com/office/powerpoint/2010/main" val="188777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C0326BF-6E17-4F9C-94BF-D5AD39FE0209}"/>
              </a:ext>
            </a:extLst>
          </p:cNvPr>
          <p:cNvGrpSpPr/>
          <p:nvPr/>
        </p:nvGrpSpPr>
        <p:grpSpPr>
          <a:xfrm>
            <a:off x="-194923" y="98691"/>
            <a:ext cx="6062323" cy="510909"/>
            <a:chOff x="38033" y="2282878"/>
            <a:chExt cx="7543268" cy="713193"/>
          </a:xfrm>
        </p:grpSpPr>
        <p:grpSp>
          <p:nvGrpSpPr>
            <p:cNvPr id="7" name="Group 70">
              <a:extLst>
                <a:ext uri="{FF2B5EF4-FFF2-40B4-BE49-F238E27FC236}">
                  <a16:creationId xmlns:a16="http://schemas.microsoft.com/office/drawing/2014/main" id="{E7D03DAE-EBE8-4619-95A4-C7582DDBF7B1}"/>
                </a:ext>
              </a:extLst>
            </p:cNvPr>
            <p:cNvGrpSpPr>
              <a:grpSpLocks/>
            </p:cNvGrpSpPr>
            <p:nvPr/>
          </p:nvGrpSpPr>
          <p:grpSpPr bwMode="auto">
            <a:xfrm>
              <a:off x="368179" y="2294628"/>
              <a:ext cx="7213122" cy="693208"/>
              <a:chOff x="607010" y="3430752"/>
              <a:chExt cx="3714421" cy="1335216"/>
            </a:xfrm>
          </p:grpSpPr>
          <p:pic>
            <p:nvPicPr>
              <p:cNvPr id="10" name="Picture 9" descr="empty-green-rectangle">
                <a:extLst>
                  <a:ext uri="{FF2B5EF4-FFF2-40B4-BE49-F238E27FC236}">
                    <a16:creationId xmlns:a16="http://schemas.microsoft.com/office/drawing/2014/main" id="{CA95FA44-921C-4562-A257-D6D55912CE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010" y="3430752"/>
                <a:ext cx="3714421"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green-top-faded">
                <a:extLst>
                  <a:ext uri="{FF2B5EF4-FFF2-40B4-BE49-F238E27FC236}">
                    <a16:creationId xmlns:a16="http://schemas.microsoft.com/office/drawing/2014/main" id="{2EF53BE8-BCA2-4E0D-9D68-4076242174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a:extLst>
                <a:ext uri="{FF2B5EF4-FFF2-40B4-BE49-F238E27FC236}">
                  <a16:creationId xmlns:a16="http://schemas.microsoft.com/office/drawing/2014/main" id="{ECA19887-599F-454F-9C18-D8D1120BB69D}"/>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9" name="Rectangle 1026060">
              <a:extLst>
                <a:ext uri="{FF2B5EF4-FFF2-40B4-BE49-F238E27FC236}">
                  <a16:creationId xmlns:a16="http://schemas.microsoft.com/office/drawing/2014/main" id="{7DBB76FC-77D2-4341-BC28-4C32CC22ACC5}"/>
                </a:ext>
              </a:extLst>
            </p:cNvPr>
            <p:cNvSpPr>
              <a:spLocks noChangeArrowheads="1"/>
            </p:cNvSpPr>
            <p:nvPr/>
          </p:nvSpPr>
          <p:spPr bwMode="auto">
            <a:xfrm>
              <a:off x="1190928" y="2282878"/>
              <a:ext cx="6200745" cy="71319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600" i="1">
                  <a:cs typeface="Arial" panose="020B0604020202020204" pitchFamily="34" charset="0"/>
                </a:rPr>
                <a:t>Đồng vị phóng xạ nhân tạo</a:t>
              </a:r>
              <a:endParaRPr lang="en-US" sz="2600" b="0" i="1" dirty="0">
                <a:cs typeface="Arial" panose="020B0604020202020204" pitchFamily="34" charset="0"/>
              </a:endParaRPr>
            </a:p>
          </p:txBody>
        </p:sp>
      </p:grpSp>
      <p:grpSp>
        <p:nvGrpSpPr>
          <p:cNvPr id="12" name="Group 11">
            <a:extLst>
              <a:ext uri="{FF2B5EF4-FFF2-40B4-BE49-F238E27FC236}">
                <a16:creationId xmlns:a16="http://schemas.microsoft.com/office/drawing/2014/main" id="{F41A877D-6159-443D-BCC5-63375112C3B0}"/>
              </a:ext>
            </a:extLst>
          </p:cNvPr>
          <p:cNvGrpSpPr/>
          <p:nvPr/>
        </p:nvGrpSpPr>
        <p:grpSpPr>
          <a:xfrm>
            <a:off x="70407" y="1085958"/>
            <a:ext cx="11835120" cy="1047642"/>
            <a:chOff x="1375565" y="2179131"/>
            <a:chExt cx="2231091" cy="1339397"/>
          </a:xfrm>
        </p:grpSpPr>
        <p:pic>
          <p:nvPicPr>
            <p:cNvPr id="13" name="Picture 4" descr="empty-blue-rectangle">
              <a:extLst>
                <a:ext uri="{FF2B5EF4-FFF2-40B4-BE49-F238E27FC236}">
                  <a16:creationId xmlns:a16="http://schemas.microsoft.com/office/drawing/2014/main" id="{8B3371A4-90CB-4F6A-BD36-73CC4D28EE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375565" y="2255324"/>
              <a:ext cx="2231091" cy="126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026060">
              <a:extLst>
                <a:ext uri="{FF2B5EF4-FFF2-40B4-BE49-F238E27FC236}">
                  <a16:creationId xmlns:a16="http://schemas.microsoft.com/office/drawing/2014/main" id="{83058654-3DF2-4E0F-8CAE-BAA20FC3980E}"/>
                </a:ext>
              </a:extLst>
            </p:cNvPr>
            <p:cNvSpPr>
              <a:spLocks noChangeArrowheads="1"/>
            </p:cNvSpPr>
            <p:nvPr/>
          </p:nvSpPr>
          <p:spPr bwMode="auto">
            <a:xfrm>
              <a:off x="1418774" y="2179131"/>
              <a:ext cx="2026953" cy="559923"/>
            </a:xfrm>
            <a:prstGeom prst="rect">
              <a:avLst/>
            </a:prstGeom>
            <a:noFill/>
            <a:ln w="9525" algn="ctr">
              <a:noFill/>
              <a:miter lim="800000"/>
              <a:headEnd/>
              <a:tailEnd/>
            </a:ln>
          </p:spPr>
          <p:txBody>
            <a:bodyPr wrap="square" lIns="109728" tIns="54864" rIns="109728" bIns="54864">
              <a:spAutoFit/>
            </a:bodyPr>
            <a:lstStyle/>
            <a:p>
              <a:pPr algn="ctr"/>
              <a:endParaRPr lang="en-US" sz="2500" b="1" i="1">
                <a:latin typeface="Arial" panose="020B0604020202020204" pitchFamily="34" charset="0"/>
                <a:cs typeface="Arial" panose="020B0604020202020204" pitchFamily="34" charset="0"/>
              </a:endParaRPr>
            </a:p>
          </p:txBody>
        </p:sp>
      </p:grpSp>
      <p:sp>
        <p:nvSpPr>
          <p:cNvPr id="15" name="Text Box 4">
            <a:extLst>
              <a:ext uri="{FF2B5EF4-FFF2-40B4-BE49-F238E27FC236}">
                <a16:creationId xmlns:a16="http://schemas.microsoft.com/office/drawing/2014/main" id="{6DA3C404-D2B1-40E9-B72B-D7AFB1351E53}"/>
              </a:ext>
            </a:extLst>
          </p:cNvPr>
          <p:cNvSpPr txBox="1">
            <a:spLocks noChangeArrowheads="1"/>
          </p:cNvSpPr>
          <p:nvPr/>
        </p:nvSpPr>
        <p:spPr bwMode="auto">
          <a:xfrm>
            <a:off x="584938" y="1181537"/>
            <a:ext cx="10564923"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sz="2500" i="1">
                <a:latin typeface="Arial" panose="020B0604020202020204" pitchFamily="34" charset="0"/>
                <a:cs typeface="Arial" panose="020B0604020202020204" pitchFamily="34" charset="0"/>
              </a:rPr>
              <a:t>Trong khảo cổ học:</a:t>
            </a:r>
            <a:r>
              <a:rPr lang="fr-FR" sz="2500">
                <a:latin typeface="Arial" panose="020B0604020202020204" pitchFamily="34" charset="0"/>
                <a:cs typeface="Arial" panose="020B0604020202020204" pitchFamily="34" charset="0"/>
              </a:rPr>
              <a:t> người ta sử dụng phương pháp xác định tuổi theo lượng cacbon 14 để xác định niên đại của cổ vật </a:t>
            </a:r>
          </a:p>
          <a:p>
            <a:r>
              <a:rPr lang="fr-FR" sz="2500">
                <a:latin typeface="Arial" panose="020B0604020202020204" pitchFamily="34" charset="0"/>
                <a:cs typeface="Arial" panose="020B0604020202020204" pitchFamily="34" charset="0"/>
              </a:rPr>
              <a:t> </a:t>
            </a:r>
            <a:endParaRPr lang="en-US" sz="2500" dirty="0">
              <a:solidFill>
                <a:schemeClr val="tx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EC1C283D-BD67-4277-92FF-4A473978C47D}"/>
              </a:ext>
            </a:extLst>
          </p:cNvPr>
          <p:cNvSpPr txBox="1"/>
          <p:nvPr/>
        </p:nvSpPr>
        <p:spPr>
          <a:xfrm>
            <a:off x="76054" y="584149"/>
            <a:ext cx="5796993" cy="492443"/>
          </a:xfrm>
          <a:prstGeom prst="rect">
            <a:avLst/>
          </a:prstGeom>
          <a:noFill/>
        </p:spPr>
        <p:txBody>
          <a:bodyPr wrap="square" rtlCol="0">
            <a:spAutoFit/>
          </a:bodyPr>
          <a:lstStyle/>
          <a:p>
            <a:r>
              <a:rPr lang="en-US" sz="2600" i="1">
                <a:solidFill>
                  <a:srgbClr val="0070C0"/>
                </a:solidFill>
                <a:latin typeface="Arial" panose="020B0604020202020204" pitchFamily="34" charset="0"/>
                <a:cs typeface="Arial" panose="020B0604020202020204" pitchFamily="34" charset="0"/>
              </a:rPr>
              <a:t>1. Ứng dụng đồng vị phóng xạ</a:t>
            </a:r>
            <a:endParaRPr lang="en-US" sz="2600" i="1" dirty="0">
              <a:solidFill>
                <a:srgbClr val="0070C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AFAD51B-575D-466B-899A-85D4F205D0FA}"/>
              </a:ext>
            </a:extLst>
          </p:cNvPr>
          <p:cNvSpPr txBox="1"/>
          <p:nvPr/>
        </p:nvSpPr>
        <p:spPr>
          <a:xfrm>
            <a:off x="5435592" y="3737031"/>
            <a:ext cx="6431108" cy="1938992"/>
          </a:xfrm>
          <a:prstGeom prst="rect">
            <a:avLst/>
          </a:prstGeom>
          <a:noFill/>
        </p:spPr>
        <p:txBody>
          <a:bodyPr wrap="square">
            <a:spAutoFit/>
          </a:bodyPr>
          <a:lstStyle/>
          <a:p>
            <a:pPr marL="342900" indent="-342900">
              <a:buFont typeface="Arial" panose="020B0604020202020204" pitchFamily="34" charset="0"/>
              <a:buChar char="•"/>
            </a:pPr>
            <a:r>
              <a:rPr lang="fr-FR" sz="2000">
                <a:latin typeface="Arial" panose="020B0604020202020204" pitchFamily="34" charset="0"/>
                <a:cs typeface="Arial" panose="020B0604020202020204" pitchFamily="34" charset="0"/>
                <a:sym typeface="Symbol"/>
              </a:rPr>
              <a:t>Các loài thực vật hấp thụ CO</a:t>
            </a:r>
            <a:r>
              <a:rPr lang="fr-FR" sz="2000" baseline="-25000">
                <a:latin typeface="Arial" panose="020B0604020202020204" pitchFamily="34" charset="0"/>
                <a:cs typeface="Arial" panose="020B0604020202020204" pitchFamily="34" charset="0"/>
                <a:sym typeface="Symbol"/>
              </a:rPr>
              <a:t>2 </a:t>
            </a:r>
            <a:r>
              <a:rPr lang="fr-FR" sz="2000">
                <a:latin typeface="Arial" panose="020B0604020202020204" pitchFamily="34" charset="0"/>
                <a:cs typeface="Arial" panose="020B0604020202020204" pitchFamily="34" charset="0"/>
                <a:sym typeface="Symbol"/>
              </a:rPr>
              <a:t>(có chứa cả </a:t>
            </a:r>
            <a:r>
              <a:rPr lang="fr-FR" sz="2000" baseline="30000">
                <a:latin typeface="Arial" panose="020B0604020202020204" pitchFamily="34" charset="0"/>
                <a:cs typeface="Arial" panose="020B0604020202020204" pitchFamily="34" charset="0"/>
              </a:rPr>
              <a:t>12</a:t>
            </a:r>
            <a:r>
              <a:rPr lang="fr-FR" sz="2000">
                <a:latin typeface="Arial" panose="020B0604020202020204" pitchFamily="34" charset="0"/>
                <a:cs typeface="Arial" panose="020B0604020202020204" pitchFamily="34" charset="0"/>
              </a:rPr>
              <a:t>C và </a:t>
            </a:r>
            <a:r>
              <a:rPr lang="fr-FR" sz="2000" baseline="30000">
                <a:latin typeface="Arial" panose="020B0604020202020204" pitchFamily="34" charset="0"/>
                <a:cs typeface="Arial" panose="020B0604020202020204" pitchFamily="34" charset="0"/>
              </a:rPr>
              <a:t>14</a:t>
            </a:r>
            <a:r>
              <a:rPr lang="fr-FR" sz="2000">
                <a:latin typeface="Arial" panose="020B0604020202020204" pitchFamily="34" charset="0"/>
                <a:cs typeface="Arial" panose="020B0604020202020204" pitchFamily="34" charset="0"/>
              </a:rPr>
              <a:t>C với tỉ lệ </a:t>
            </a:r>
            <a:r>
              <a:rPr lang="fr-FR" sz="2000" baseline="30000">
                <a:latin typeface="Arial" panose="020B0604020202020204" pitchFamily="34" charset="0"/>
                <a:cs typeface="Arial" panose="020B0604020202020204" pitchFamily="34" charset="0"/>
              </a:rPr>
              <a:t>14</a:t>
            </a:r>
            <a:r>
              <a:rPr lang="fr-FR" sz="2000">
                <a:latin typeface="Arial" panose="020B0604020202020204" pitchFamily="34" charset="0"/>
                <a:cs typeface="Arial" panose="020B0604020202020204" pitchFamily="34" charset="0"/>
              </a:rPr>
              <a:t>C/</a:t>
            </a:r>
            <a:r>
              <a:rPr lang="fr-FR" sz="2000" baseline="30000">
                <a:latin typeface="Arial" panose="020B0604020202020204" pitchFamily="34" charset="0"/>
                <a:cs typeface="Arial" panose="020B0604020202020204" pitchFamily="34" charset="0"/>
              </a:rPr>
              <a:t> 12</a:t>
            </a:r>
            <a:r>
              <a:rPr lang="fr-FR" sz="2000">
                <a:latin typeface="Arial" panose="020B0604020202020204" pitchFamily="34" charset="0"/>
                <a:cs typeface="Arial" panose="020B0604020202020204" pitchFamily="34" charset="0"/>
              </a:rPr>
              <a:t>C = 10</a:t>
            </a:r>
            <a:r>
              <a:rPr lang="fr-FR" sz="2000" baseline="30000">
                <a:latin typeface="Arial" panose="020B0604020202020204" pitchFamily="34" charset="0"/>
                <a:cs typeface="Arial" panose="020B0604020202020204" pitchFamily="34" charset="0"/>
              </a:rPr>
              <a:t>-6 </a:t>
            </a:r>
            <a:r>
              <a:rPr lang="fr-FR" sz="200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fr-FR" sz="2000">
                <a:latin typeface="Arial" panose="020B0604020202020204" pitchFamily="34" charset="0"/>
                <a:cs typeface="Arial" panose="020B0604020202020204" pitchFamily="34" charset="0"/>
                <a:sym typeface="Symbol"/>
              </a:rPr>
              <a:t>Khi cây chết đi không còn hấp thụ CO</a:t>
            </a:r>
            <a:r>
              <a:rPr lang="fr-FR" sz="2000" baseline="-25000">
                <a:latin typeface="Arial" panose="020B0604020202020204" pitchFamily="34" charset="0"/>
                <a:cs typeface="Arial" panose="020B0604020202020204" pitchFamily="34" charset="0"/>
                <a:sym typeface="Symbol"/>
              </a:rPr>
              <a:t>2,</a:t>
            </a:r>
            <a:r>
              <a:rPr lang="fr-FR" sz="2000">
                <a:latin typeface="Arial" panose="020B0604020202020204" pitchFamily="34" charset="0"/>
                <a:cs typeface="Arial" panose="020B0604020202020204" pitchFamily="34" charset="0"/>
                <a:sym typeface="Symbol"/>
              </a:rPr>
              <a:t> </a:t>
            </a:r>
            <a:r>
              <a:rPr lang="fr-FR" sz="2000" baseline="30000">
                <a:latin typeface="Arial" panose="020B0604020202020204" pitchFamily="34" charset="0"/>
                <a:cs typeface="Arial" panose="020B0604020202020204" pitchFamily="34" charset="0"/>
              </a:rPr>
              <a:t>14</a:t>
            </a:r>
            <a:r>
              <a:rPr lang="fr-FR" sz="2000">
                <a:latin typeface="Arial" panose="020B0604020202020204" pitchFamily="34" charset="0"/>
                <a:cs typeface="Arial" panose="020B0604020202020204" pitchFamily="34" charset="0"/>
              </a:rPr>
              <a:t>C bị phân rã mà không được bù lại nên giảm dần theo thời gian sau 5730 năm chỉ còn một nửa; tỉ lệ </a:t>
            </a:r>
            <a:r>
              <a:rPr lang="fr-FR" sz="2000" baseline="30000">
                <a:latin typeface="Arial" panose="020B0604020202020204" pitchFamily="34" charset="0"/>
                <a:cs typeface="Arial" panose="020B0604020202020204" pitchFamily="34" charset="0"/>
              </a:rPr>
              <a:t>14</a:t>
            </a:r>
            <a:r>
              <a:rPr lang="fr-FR" sz="2000">
                <a:latin typeface="Arial" panose="020B0604020202020204" pitchFamily="34" charset="0"/>
                <a:cs typeface="Arial" panose="020B0604020202020204" pitchFamily="34" charset="0"/>
              </a:rPr>
              <a:t>C/</a:t>
            </a:r>
            <a:r>
              <a:rPr lang="fr-FR" sz="2000" baseline="30000">
                <a:latin typeface="Arial" panose="020B0604020202020204" pitchFamily="34" charset="0"/>
                <a:cs typeface="Arial" panose="020B0604020202020204" pitchFamily="34" charset="0"/>
              </a:rPr>
              <a:t> 12</a:t>
            </a:r>
            <a:r>
              <a:rPr lang="fr-FR" sz="2000">
                <a:latin typeface="Arial" panose="020B0604020202020204" pitchFamily="34" charset="0"/>
                <a:cs typeface="Arial" panose="020B0604020202020204" pitchFamily="34" charset="0"/>
              </a:rPr>
              <a:t>C trong cây giảm đi so với tỉ lệ trong không khí. </a:t>
            </a:r>
          </a:p>
        </p:txBody>
      </p:sp>
      <p:pic>
        <p:nvPicPr>
          <p:cNvPr id="3" name="Picture 2">
            <a:extLst>
              <a:ext uri="{FF2B5EF4-FFF2-40B4-BE49-F238E27FC236}">
                <a16:creationId xmlns:a16="http://schemas.microsoft.com/office/drawing/2014/main" id="{66F9A386-D516-44FC-BC62-87749FC919AC}"/>
              </a:ext>
            </a:extLst>
          </p:cNvPr>
          <p:cNvPicPr>
            <a:picLocks noChangeAspect="1"/>
          </p:cNvPicPr>
          <p:nvPr/>
        </p:nvPicPr>
        <p:blipFill rotWithShape="1">
          <a:blip r:embed="rId5">
            <a:extLst>
              <a:ext uri="{28A0092B-C50C-407E-A947-70E740481C1C}">
                <a14:useLocalDpi xmlns:a14="http://schemas.microsoft.com/office/drawing/2010/main" val="0"/>
              </a:ext>
            </a:extLst>
          </a:blip>
          <a:srcRect l="1861" t="2038" r="1406" b="6980"/>
          <a:stretch/>
        </p:blipFill>
        <p:spPr>
          <a:xfrm>
            <a:off x="545147" y="2275426"/>
            <a:ext cx="4847511" cy="4661069"/>
          </a:xfrm>
          <a:prstGeom prst="rect">
            <a:avLst/>
          </a:prstGeom>
        </p:spPr>
      </p:pic>
      <p:pic>
        <p:nvPicPr>
          <p:cNvPr id="17" name="Picture 16">
            <a:extLst>
              <a:ext uri="{FF2B5EF4-FFF2-40B4-BE49-F238E27FC236}">
                <a16:creationId xmlns:a16="http://schemas.microsoft.com/office/drawing/2014/main" id="{0E350751-37BA-4AB6-B80E-A529907BA48C}"/>
              </a:ext>
            </a:extLst>
          </p:cNvPr>
          <p:cNvPicPr>
            <a:picLocks noChangeAspect="1"/>
          </p:cNvPicPr>
          <p:nvPr/>
        </p:nvPicPr>
        <p:blipFill>
          <a:blip r:embed="rId6"/>
          <a:stretch>
            <a:fillRect/>
          </a:stretch>
        </p:blipFill>
        <p:spPr>
          <a:xfrm>
            <a:off x="6934200" y="3095567"/>
            <a:ext cx="3162143" cy="641464"/>
          </a:xfrm>
          <a:prstGeom prst="rect">
            <a:avLst/>
          </a:prstGeom>
        </p:spPr>
      </p:pic>
      <p:sp>
        <p:nvSpPr>
          <p:cNvPr id="24" name="TextBox 23">
            <a:extLst>
              <a:ext uri="{FF2B5EF4-FFF2-40B4-BE49-F238E27FC236}">
                <a16:creationId xmlns:a16="http://schemas.microsoft.com/office/drawing/2014/main" id="{7C08CE1A-03F2-499F-8FDE-83D1EDE4274A}"/>
              </a:ext>
            </a:extLst>
          </p:cNvPr>
          <p:cNvSpPr txBox="1"/>
          <p:nvPr/>
        </p:nvSpPr>
        <p:spPr>
          <a:xfrm>
            <a:off x="5458134" y="2275426"/>
            <a:ext cx="6231276" cy="707886"/>
          </a:xfrm>
          <a:prstGeom prst="rect">
            <a:avLst/>
          </a:prstGeom>
          <a:noFill/>
        </p:spPr>
        <p:txBody>
          <a:bodyPr wrap="square">
            <a:spAutoFit/>
          </a:bodyPr>
          <a:lstStyle/>
          <a:p>
            <a:pPr marL="342900" indent="-342900">
              <a:buFont typeface="Arial" panose="020B0604020202020204" pitchFamily="34" charset="0"/>
              <a:buChar char="•"/>
            </a:pPr>
            <a:r>
              <a:rPr lang="en-US" sz="2000">
                <a:latin typeface="Arial" panose="020B0604020202020204" pitchFamily="34" charset="0"/>
                <a:cs typeface="Arial" panose="020B0604020202020204" pitchFamily="34" charset="0"/>
                <a:sym typeface="Symbol"/>
              </a:rPr>
              <a:t>Các notron chậm có trong tia vũ trụ gặp hạt nhân</a:t>
            </a:r>
            <a:r>
              <a:rPr lang="fr-FR" sz="2000" baseline="30000">
                <a:latin typeface="Arial" panose="020B0604020202020204" pitchFamily="34" charset="0"/>
                <a:cs typeface="Arial" panose="020B0604020202020204" pitchFamily="34" charset="0"/>
              </a:rPr>
              <a:t> 14</a:t>
            </a:r>
            <a:r>
              <a:rPr lang="fr-FR" sz="2000">
                <a:latin typeface="Arial" panose="020B0604020202020204" pitchFamily="34" charset="0"/>
                <a:cs typeface="Arial" panose="020B0604020202020204" pitchFamily="34" charset="0"/>
              </a:rPr>
              <a:t>N</a:t>
            </a:r>
            <a:r>
              <a:rPr lang="en-US" sz="2000">
                <a:latin typeface="Arial" panose="020B0604020202020204" pitchFamily="34" charset="0"/>
                <a:cs typeface="Arial" panose="020B0604020202020204" pitchFamily="34" charset="0"/>
                <a:sym typeface="Symbol"/>
              </a:rPr>
              <a:t> trong khí quyển sẽ tạo </a:t>
            </a:r>
            <a:r>
              <a:rPr lang="fr-FR" sz="2000" baseline="30000">
                <a:latin typeface="Arial" panose="020B0604020202020204" pitchFamily="34" charset="0"/>
                <a:cs typeface="Arial" panose="020B0604020202020204" pitchFamily="34" charset="0"/>
              </a:rPr>
              <a:t>14</a:t>
            </a:r>
            <a:r>
              <a:rPr lang="fr-FR" sz="2000">
                <a:latin typeface="Arial" panose="020B0604020202020204" pitchFamily="34" charset="0"/>
                <a:cs typeface="Arial" panose="020B0604020202020204" pitchFamily="34" charset="0"/>
              </a:rPr>
              <a:t>C</a:t>
            </a:r>
          </a:p>
        </p:txBody>
      </p:sp>
      <p:sp>
        <p:nvSpPr>
          <p:cNvPr id="19" name="TextBox 18">
            <a:extLst>
              <a:ext uri="{FF2B5EF4-FFF2-40B4-BE49-F238E27FC236}">
                <a16:creationId xmlns:a16="http://schemas.microsoft.com/office/drawing/2014/main" id="{8759F554-99D7-4AD8-B9A7-B2489A4E8ECB}"/>
              </a:ext>
            </a:extLst>
          </p:cNvPr>
          <p:cNvSpPr txBox="1"/>
          <p:nvPr/>
        </p:nvSpPr>
        <p:spPr>
          <a:xfrm>
            <a:off x="5408607" y="5581158"/>
            <a:ext cx="6431108" cy="1323439"/>
          </a:xfrm>
          <a:prstGeom prst="rect">
            <a:avLst/>
          </a:prstGeom>
          <a:noFill/>
        </p:spPr>
        <p:txBody>
          <a:bodyPr wrap="square">
            <a:spAutoFit/>
          </a:bodyPr>
          <a:lstStyle/>
          <a:p>
            <a:pPr marL="342900" indent="-342900">
              <a:buFont typeface="Arial" panose="020B0604020202020204" pitchFamily="34" charset="0"/>
              <a:buChar char="•"/>
            </a:pPr>
            <a:r>
              <a:rPr lang="fr-FR" sz="2000">
                <a:latin typeface="Arial" panose="020B0604020202020204" pitchFamily="34" charset="0"/>
                <a:cs typeface="Arial" panose="020B0604020202020204" pitchFamily="34" charset="0"/>
                <a:sym typeface="Symbol"/>
              </a:rPr>
              <a:t>So sánh hai tỉ lệ đó cho phép xác định được thời gian từ lúc cây chết (hay niên đại)</a:t>
            </a:r>
          </a:p>
          <a:p>
            <a:pPr marL="342900" indent="-342900">
              <a:buFont typeface="Arial" panose="020B0604020202020204" pitchFamily="34" charset="0"/>
              <a:buChar char="•"/>
            </a:pPr>
            <a:r>
              <a:rPr lang="fr-FR" sz="2000">
                <a:latin typeface="Arial" panose="020B0604020202020204" pitchFamily="34" charset="0"/>
                <a:cs typeface="Arial" panose="020B0604020202020204" pitchFamily="34" charset="0"/>
                <a:sym typeface="Symbol"/>
              </a:rPr>
              <a:t>Động vật ăn thực vật nên cũng có </a:t>
            </a:r>
            <a:r>
              <a:rPr lang="fr-FR" sz="2000" baseline="30000">
                <a:latin typeface="Arial" panose="020B0604020202020204" pitchFamily="34" charset="0"/>
                <a:cs typeface="Arial" panose="020B0604020202020204" pitchFamily="34" charset="0"/>
              </a:rPr>
              <a:t>14</a:t>
            </a:r>
            <a:r>
              <a:rPr lang="fr-FR" sz="2000">
                <a:latin typeface="Arial" panose="020B0604020202020204" pitchFamily="34" charset="0"/>
                <a:cs typeface="Arial" panose="020B0604020202020204" pitchFamily="34" charset="0"/>
              </a:rPr>
              <a:t>C, vì vậy xác định niên đại xương động vật cũng tương tự </a:t>
            </a:r>
            <a:endParaRPr lang="en-US" sz="2000">
              <a:latin typeface="Arial" panose="020B0604020202020204" pitchFamily="34" charset="0"/>
              <a:cs typeface="Arial" panose="020B0604020202020204" pitchFamily="34" charset="0"/>
              <a:sym typeface="Symbol"/>
            </a:endParaRPr>
          </a:p>
        </p:txBody>
      </p:sp>
    </p:spTree>
    <p:extLst>
      <p:ext uri="{BB962C8B-B14F-4D97-AF65-F5344CB8AC3E}">
        <p14:creationId xmlns:p14="http://schemas.microsoft.com/office/powerpoint/2010/main" val="221540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6">
            <a:extLst>
              <a:ext uri="{FF2B5EF4-FFF2-40B4-BE49-F238E27FC236}">
                <a16:creationId xmlns:a16="http://schemas.microsoft.com/office/drawing/2014/main" id="{76045D90-E9D1-4137-A38F-E708D79C50E9}"/>
              </a:ext>
            </a:extLst>
          </p:cNvPr>
          <p:cNvGrpSpPr/>
          <p:nvPr/>
        </p:nvGrpSpPr>
        <p:grpSpPr>
          <a:xfrm>
            <a:off x="4381514" y="167791"/>
            <a:ext cx="3597830" cy="581082"/>
            <a:chOff x="2193" y="0"/>
            <a:chExt cx="2245706" cy="1239104"/>
          </a:xfrm>
          <a:solidFill>
            <a:srgbClr val="002060"/>
          </a:solidFill>
          <a:scene3d>
            <a:camera prst="orthographicFront"/>
            <a:lightRig rig="threePt" dir="t">
              <a:rot lat="0" lon="0" rev="7500000"/>
            </a:lightRig>
          </a:scene3d>
        </p:grpSpPr>
        <p:sp>
          <p:nvSpPr>
            <p:cNvPr id="6" name="Rounded Rectangle 57">
              <a:extLst>
                <a:ext uri="{FF2B5EF4-FFF2-40B4-BE49-F238E27FC236}">
                  <a16:creationId xmlns:a16="http://schemas.microsoft.com/office/drawing/2014/main" id="{03B23156-5A18-4A31-BF29-96ECD81F6A52}"/>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36F7A80F-6378-4CDF-B4A4-F51D154C04B7}"/>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Củng cố</a:t>
              </a:r>
            </a:p>
          </p:txBody>
        </p:sp>
      </p:grpSp>
      <p:pic>
        <p:nvPicPr>
          <p:cNvPr id="8" name="Picture 14" descr="http://tmjpainandtreatment.com/wp-content/uploads/2014/09/little-man-with-red-question-mark.jpg">
            <a:hlinkClick r:id="rId2"/>
            <a:extLst>
              <a:ext uri="{FF2B5EF4-FFF2-40B4-BE49-F238E27FC236}">
                <a16:creationId xmlns:a16="http://schemas.microsoft.com/office/drawing/2014/main" id="{52B82F18-1CC9-411C-81E0-41192BC2AB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068" y="618291"/>
            <a:ext cx="847968" cy="119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5E8A9D7C-DA57-4A7C-B92A-47D79DBC4004}"/>
              </a:ext>
            </a:extLst>
          </p:cNvPr>
          <p:cNvGrpSpPr/>
          <p:nvPr/>
        </p:nvGrpSpPr>
        <p:grpSpPr>
          <a:xfrm>
            <a:off x="1085940" y="1045375"/>
            <a:ext cx="10897992" cy="4648200"/>
            <a:chOff x="1314997" y="2125361"/>
            <a:chExt cx="2231091" cy="780121"/>
          </a:xfrm>
        </p:grpSpPr>
        <p:pic>
          <p:nvPicPr>
            <p:cNvPr id="12" name="Picture 11" descr="empty-blue-rectangle">
              <a:extLst>
                <a:ext uri="{FF2B5EF4-FFF2-40B4-BE49-F238E27FC236}">
                  <a16:creationId xmlns:a16="http://schemas.microsoft.com/office/drawing/2014/main" id="{FFEF3C42-ED3B-495B-BB39-DEB027149E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026060">
              <a:extLst>
                <a:ext uri="{FF2B5EF4-FFF2-40B4-BE49-F238E27FC236}">
                  <a16:creationId xmlns:a16="http://schemas.microsoft.com/office/drawing/2014/main" id="{EC70BE1D-ECE9-44E5-989E-5533D62194D2}"/>
                </a:ext>
              </a:extLst>
            </p:cNvPr>
            <p:cNvSpPr>
              <a:spLocks noChangeArrowheads="1"/>
            </p:cNvSpPr>
            <p:nvPr/>
          </p:nvSpPr>
          <p:spPr bwMode="auto">
            <a:xfrm>
              <a:off x="1418774" y="2179131"/>
              <a:ext cx="2026953" cy="392118"/>
            </a:xfrm>
            <a:prstGeom prst="rect">
              <a:avLst/>
            </a:prstGeom>
            <a:noFill/>
            <a:ln w="9525" algn="ctr">
              <a:noFill/>
              <a:miter lim="800000"/>
              <a:headEnd/>
              <a:tailEnd/>
            </a:ln>
          </p:spPr>
          <p:txBody>
            <a:bodyPr wrap="square" lIns="109728" tIns="54864" rIns="109728" bIns="54864">
              <a:spAutoFit/>
            </a:bodyPr>
            <a:lstStyle/>
            <a:p>
              <a:pPr algn="ctr"/>
              <a:endParaRPr lang="en-US" sz="2600" b="1" i="1">
                <a:latin typeface="Arial" panose="020B0604020202020204" pitchFamily="34" charset="0"/>
                <a:cs typeface="Arial" panose="020B0604020202020204" pitchFamily="34" charset="0"/>
              </a:endParaRPr>
            </a:p>
          </p:txBody>
        </p:sp>
      </p:grpSp>
      <p:sp>
        <p:nvSpPr>
          <p:cNvPr id="17" name="Oval 16">
            <a:extLst>
              <a:ext uri="{FF2B5EF4-FFF2-40B4-BE49-F238E27FC236}">
                <a16:creationId xmlns:a16="http://schemas.microsoft.com/office/drawing/2014/main" id="{D6ECAD58-BAC9-45C1-B465-DFB63003F571}"/>
              </a:ext>
            </a:extLst>
          </p:cNvPr>
          <p:cNvSpPr/>
          <p:nvPr/>
        </p:nvSpPr>
        <p:spPr>
          <a:xfrm>
            <a:off x="1916128" y="4620657"/>
            <a:ext cx="533399" cy="5686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3">
            <a:extLst>
              <a:ext uri="{FF2B5EF4-FFF2-40B4-BE49-F238E27FC236}">
                <a16:creationId xmlns:a16="http://schemas.microsoft.com/office/drawing/2014/main" id="{D32149B3-C17A-4EFE-883E-2045DDCF3279}"/>
              </a:ext>
            </a:extLst>
          </p:cNvPr>
          <p:cNvSpPr txBox="1">
            <a:spLocks noChangeArrowheads="1"/>
          </p:cNvSpPr>
          <p:nvPr/>
        </p:nvSpPr>
        <p:spPr bwMode="auto">
          <a:xfrm>
            <a:off x="1911260" y="1340353"/>
            <a:ext cx="8964614"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800" b="1" i="1" u="sng" dirty="0" err="1">
                <a:latin typeface="Arial" panose="020B0604020202020204" pitchFamily="34" charset="0"/>
                <a:cs typeface="Arial" panose="020B0604020202020204" pitchFamily="34" charset="0"/>
              </a:rPr>
              <a:t>Câu</a:t>
            </a:r>
            <a:r>
              <a:rPr lang="en-US" sz="2800" b="1" i="1" u="sng" dirty="0">
                <a:latin typeface="Arial" panose="020B0604020202020204" pitchFamily="34" charset="0"/>
                <a:cs typeface="Arial" panose="020B0604020202020204" pitchFamily="34" charset="0"/>
              </a:rPr>
              <a:t> 1</a:t>
            </a:r>
            <a:r>
              <a:rPr lang="en-US" sz="2800" b="1" dirty="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Phát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biểu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b="1" i="1" dirty="0" err="1">
                <a:latin typeface="Arial" panose="020B0604020202020204" pitchFamily="34" charset="0"/>
                <a:cs typeface="Arial" panose="020B0604020202020204" pitchFamily="34" charset="0"/>
              </a:rPr>
              <a:t>sai</a:t>
            </a:r>
            <a:r>
              <a:rPr lang="en-US" sz="2800" b="1" i="1"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nói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về</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tượng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phóng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xạ</a:t>
            </a:r>
            <a:r>
              <a:rPr lang="en-US" sz="2800" dirty="0">
                <a:latin typeface="Arial" panose="020B0604020202020204" pitchFamily="34" charset="0"/>
                <a:cs typeface="Arial" panose="020B0604020202020204" pitchFamily="34" charset="0"/>
              </a:rPr>
              <a:t> ? </a:t>
            </a:r>
          </a:p>
        </p:txBody>
      </p:sp>
      <p:sp>
        <p:nvSpPr>
          <p:cNvPr id="13" name="Text Box 3">
            <a:extLst>
              <a:ext uri="{FF2B5EF4-FFF2-40B4-BE49-F238E27FC236}">
                <a16:creationId xmlns:a16="http://schemas.microsoft.com/office/drawing/2014/main" id="{DB055210-B484-486E-9842-4655F1FA63C0}"/>
              </a:ext>
            </a:extLst>
          </p:cNvPr>
          <p:cNvSpPr txBox="1">
            <a:spLocks noChangeArrowheads="1"/>
          </p:cNvSpPr>
          <p:nvPr/>
        </p:nvSpPr>
        <p:spPr bwMode="auto">
          <a:xfrm>
            <a:off x="2063660" y="2228917"/>
            <a:ext cx="9067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Trong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phóng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xạ</a:t>
            </a:r>
            <a:r>
              <a:rPr lang="en-US"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sym typeface="Symbol"/>
              </a:rPr>
              <a:t>, </a:t>
            </a:r>
            <a:r>
              <a:rPr lang="en-US" sz="2800" dirty="0" err="1">
                <a:latin typeface="Arial" panose="020B0604020202020204" pitchFamily="34" charset="0"/>
                <a:cs typeface="Arial" panose="020B0604020202020204" pitchFamily="34" charset="0"/>
                <a:sym typeface="Symbol"/>
              </a:rPr>
              <a:t>hạt</a:t>
            </a:r>
            <a:r>
              <a:rPr lang="en-US" sz="2800" dirty="0">
                <a:latin typeface="Arial" panose="020B0604020202020204" pitchFamily="34" charset="0"/>
                <a:cs typeface="Arial" panose="020B0604020202020204" pitchFamily="34" charset="0"/>
                <a:sym typeface="Symbol"/>
              </a:rPr>
              <a:t> </a:t>
            </a:r>
            <a:r>
              <a:rPr lang="en-US" sz="2800" dirty="0" err="1">
                <a:latin typeface="Arial" panose="020B0604020202020204" pitchFamily="34" charset="0"/>
                <a:cs typeface="Arial" panose="020B0604020202020204" pitchFamily="34" charset="0"/>
                <a:sym typeface="Symbol"/>
              </a:rPr>
              <a:t>nhân</a:t>
            </a:r>
            <a:r>
              <a:rPr lang="en-US" sz="2800" dirty="0">
                <a:latin typeface="Arial" panose="020B0604020202020204" pitchFamily="34" charset="0"/>
                <a:cs typeface="Arial" panose="020B0604020202020204" pitchFamily="34" charset="0"/>
                <a:sym typeface="Symbol"/>
              </a:rPr>
              <a:t> con </a:t>
            </a:r>
            <a:r>
              <a:rPr lang="en-US" sz="2800" dirty="0" err="1">
                <a:latin typeface="Arial" panose="020B0604020202020204" pitchFamily="34" charset="0"/>
                <a:cs typeface="Arial" panose="020B0604020202020204" pitchFamily="34" charset="0"/>
                <a:sym typeface="Symbol"/>
              </a:rPr>
              <a:t>có</a:t>
            </a:r>
            <a:r>
              <a:rPr lang="en-US" sz="2800" dirty="0">
                <a:latin typeface="Arial" panose="020B0604020202020204" pitchFamily="34" charset="0"/>
                <a:cs typeface="Arial" panose="020B0604020202020204" pitchFamily="34" charset="0"/>
                <a:sym typeface="Symbol"/>
              </a:rPr>
              <a:t> </a:t>
            </a:r>
            <a:r>
              <a:rPr lang="en-US" sz="2800" dirty="0" err="1">
                <a:latin typeface="Arial" panose="020B0604020202020204" pitchFamily="34" charset="0"/>
                <a:cs typeface="Arial" panose="020B0604020202020204" pitchFamily="34" charset="0"/>
                <a:sym typeface="Symbol"/>
              </a:rPr>
              <a:t>số</a:t>
            </a:r>
            <a:r>
              <a:rPr lang="en-US" sz="2800" dirty="0">
                <a:latin typeface="Arial" panose="020B0604020202020204" pitchFamily="34" charset="0"/>
                <a:cs typeface="Arial" panose="020B0604020202020204" pitchFamily="34" charset="0"/>
                <a:sym typeface="Symbol"/>
              </a:rPr>
              <a:t> </a:t>
            </a:r>
            <a:r>
              <a:rPr lang="en-US" sz="2800" dirty="0" err="1">
                <a:latin typeface="Arial" panose="020B0604020202020204" pitchFamily="34" charset="0"/>
                <a:cs typeface="Arial" panose="020B0604020202020204" pitchFamily="34" charset="0"/>
                <a:sym typeface="Symbol"/>
              </a:rPr>
              <a:t>nơtron</a:t>
            </a:r>
            <a:r>
              <a:rPr lang="en-US" sz="2800" dirty="0">
                <a:latin typeface="Arial" panose="020B0604020202020204" pitchFamily="34" charset="0"/>
                <a:cs typeface="Arial" panose="020B0604020202020204" pitchFamily="34" charset="0"/>
                <a:sym typeface="Symbol"/>
              </a:rPr>
              <a:t> </a:t>
            </a:r>
            <a:r>
              <a:rPr lang="en-US" sz="2800" dirty="0" err="1">
                <a:latin typeface="Arial" panose="020B0604020202020204" pitchFamily="34" charset="0"/>
                <a:cs typeface="Arial" panose="020B0604020202020204" pitchFamily="34" charset="0"/>
                <a:sym typeface="Symbol"/>
              </a:rPr>
              <a:t>nhỏ</a:t>
            </a:r>
            <a:r>
              <a:rPr lang="en-US" sz="2800" dirty="0">
                <a:latin typeface="Arial" panose="020B0604020202020204" pitchFamily="34" charset="0"/>
                <a:cs typeface="Arial" panose="020B0604020202020204" pitchFamily="34" charset="0"/>
                <a:sym typeface="Symbol"/>
              </a:rPr>
              <a:t> </a:t>
            </a:r>
            <a:r>
              <a:rPr lang="en-US" sz="2800" dirty="0" err="1">
                <a:latin typeface="Arial" panose="020B0604020202020204" pitchFamily="34" charset="0"/>
                <a:cs typeface="Arial" panose="020B0604020202020204" pitchFamily="34" charset="0"/>
                <a:sym typeface="Symbol"/>
              </a:rPr>
              <a:t>hơn</a:t>
            </a:r>
            <a:r>
              <a:rPr lang="en-US" sz="2800" dirty="0">
                <a:latin typeface="Arial" panose="020B0604020202020204" pitchFamily="34" charset="0"/>
                <a:cs typeface="Arial" panose="020B0604020202020204" pitchFamily="34" charset="0"/>
                <a:sym typeface="Symbol"/>
              </a:rPr>
              <a:t> </a:t>
            </a:r>
            <a:r>
              <a:rPr lang="en-US" sz="2800" dirty="0" err="1">
                <a:latin typeface="Arial" panose="020B0604020202020204" pitchFamily="34" charset="0"/>
                <a:cs typeface="Arial" panose="020B0604020202020204" pitchFamily="34" charset="0"/>
                <a:sym typeface="Symbol"/>
              </a:rPr>
              <a:t>hạt</a:t>
            </a:r>
            <a:r>
              <a:rPr lang="en-US" sz="2800" dirty="0">
                <a:latin typeface="Arial" panose="020B0604020202020204" pitchFamily="34" charset="0"/>
                <a:cs typeface="Arial" panose="020B0604020202020204" pitchFamily="34" charset="0"/>
                <a:sym typeface="Symbol"/>
              </a:rPr>
              <a:t> </a:t>
            </a:r>
            <a:r>
              <a:rPr lang="en-US" sz="2800" dirty="0" err="1">
                <a:latin typeface="Arial" panose="020B0604020202020204" pitchFamily="34" charset="0"/>
                <a:cs typeface="Arial" panose="020B0604020202020204" pitchFamily="34" charset="0"/>
                <a:sym typeface="Symbol"/>
              </a:rPr>
              <a:t>nhân</a:t>
            </a:r>
            <a:r>
              <a:rPr lang="en-US" sz="2800" dirty="0">
                <a:latin typeface="Arial" panose="020B0604020202020204" pitchFamily="34" charset="0"/>
                <a:cs typeface="Arial" panose="020B0604020202020204" pitchFamily="34" charset="0"/>
                <a:sym typeface="Symbol"/>
              </a:rPr>
              <a:t> </a:t>
            </a:r>
            <a:r>
              <a:rPr lang="en-US" sz="2800" dirty="0" err="1">
                <a:latin typeface="Arial" panose="020B0604020202020204" pitchFamily="34" charset="0"/>
                <a:cs typeface="Arial" panose="020B0604020202020204" pitchFamily="34" charset="0"/>
                <a:sym typeface="Symbol"/>
              </a:rPr>
              <a:t>mẹ</a:t>
            </a:r>
            <a:r>
              <a:rPr lang="en-US" sz="2800" dirty="0">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p:txBody>
      </p:sp>
      <p:sp>
        <p:nvSpPr>
          <p:cNvPr id="15" name="Text Box 3">
            <a:extLst>
              <a:ext uri="{FF2B5EF4-FFF2-40B4-BE49-F238E27FC236}">
                <a16:creationId xmlns:a16="http://schemas.microsoft.com/office/drawing/2014/main" id="{88022A2F-6172-4D61-BE7D-9BAD89BABFC6}"/>
              </a:ext>
            </a:extLst>
          </p:cNvPr>
          <p:cNvSpPr txBox="1">
            <a:spLocks noChangeArrowheads="1"/>
          </p:cNvSpPr>
          <p:nvPr/>
        </p:nvSpPr>
        <p:spPr bwMode="auto">
          <a:xfrm>
            <a:off x="2039136" y="3078207"/>
            <a:ext cx="9220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a:latin typeface="Arial" panose="020B0604020202020204" pitchFamily="34" charset="0"/>
                <a:cs typeface="Arial" panose="020B0604020202020204" pitchFamily="34" charset="0"/>
              </a:rPr>
              <a:t>B</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Trong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phóng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xạ</a:t>
            </a:r>
            <a:r>
              <a:rPr lang="en-US" sz="2800" dirty="0">
                <a:latin typeface="Arial" panose="020B0604020202020204" pitchFamily="34" charset="0"/>
                <a:cs typeface="Arial" panose="020B0604020202020204" pitchFamily="34" charset="0"/>
              </a:rPr>
              <a:t> </a:t>
            </a:r>
            <a:r>
              <a:rPr lang="en-US" sz="2800" i="1" dirty="0">
                <a:latin typeface="Arial" panose="020B0604020202020204" pitchFamily="34" charset="0"/>
                <a:cs typeface="Arial" panose="020B0604020202020204" pitchFamily="34" charset="0"/>
                <a:sym typeface="Symbol"/>
              </a:rPr>
              <a:t> </a:t>
            </a:r>
            <a:r>
              <a:rPr lang="en-US" sz="2800" b="1" baseline="30000" dirty="0">
                <a:latin typeface="Arial" panose="020B0604020202020204" pitchFamily="34" charset="0"/>
                <a:cs typeface="Arial" panose="020B0604020202020204" pitchFamily="34" charset="0"/>
                <a:sym typeface="Symbol"/>
              </a:rPr>
              <a:t>-</a:t>
            </a:r>
            <a:r>
              <a:rPr lang="en-US" sz="2800" dirty="0">
                <a:latin typeface="Arial" panose="020B0604020202020204" pitchFamily="34" charset="0"/>
                <a:cs typeface="Arial" panose="020B0604020202020204" pitchFamily="34" charset="0"/>
                <a:sym typeface="Symbol"/>
              </a:rPr>
              <a:t> </a:t>
            </a:r>
            <a:r>
              <a:rPr lang="en-US" sz="2800" dirty="0" err="1">
                <a:latin typeface="Arial" panose="020B0604020202020204" pitchFamily="34" charset="0"/>
                <a:cs typeface="Arial" panose="020B0604020202020204" pitchFamily="34" charset="0"/>
                <a:sym typeface="Symbol"/>
              </a:rPr>
              <a:t>hạt</a:t>
            </a:r>
            <a:r>
              <a:rPr lang="en-US" sz="2800" dirty="0">
                <a:latin typeface="Arial" panose="020B0604020202020204" pitchFamily="34" charset="0"/>
                <a:cs typeface="Arial" panose="020B0604020202020204" pitchFamily="34" charset="0"/>
                <a:sym typeface="Symbol"/>
              </a:rPr>
              <a:t> </a:t>
            </a:r>
            <a:r>
              <a:rPr lang="en-US" sz="2800" dirty="0" err="1">
                <a:latin typeface="Arial" panose="020B0604020202020204" pitchFamily="34" charset="0"/>
                <a:cs typeface="Arial" panose="020B0604020202020204" pitchFamily="34" charset="0"/>
                <a:sym typeface="Symbol"/>
              </a:rPr>
              <a:t>nhân</a:t>
            </a:r>
            <a:r>
              <a:rPr lang="en-US" sz="2800" dirty="0">
                <a:latin typeface="Arial" panose="020B0604020202020204" pitchFamily="34" charset="0"/>
                <a:cs typeface="Arial" panose="020B0604020202020204" pitchFamily="34" charset="0"/>
                <a:sym typeface="Symbol"/>
              </a:rPr>
              <a:t> </a:t>
            </a:r>
            <a:r>
              <a:rPr lang="en-US" sz="2800" dirty="0" err="1">
                <a:latin typeface="Arial" panose="020B0604020202020204" pitchFamily="34" charset="0"/>
                <a:cs typeface="Arial" panose="020B0604020202020204" pitchFamily="34" charset="0"/>
                <a:sym typeface="Symbol"/>
              </a:rPr>
              <a:t>mẹ</a:t>
            </a:r>
            <a:r>
              <a:rPr lang="en-US" sz="2800" dirty="0">
                <a:latin typeface="Arial" panose="020B0604020202020204" pitchFamily="34" charset="0"/>
                <a:cs typeface="Arial" panose="020B0604020202020204" pitchFamily="34" charset="0"/>
                <a:sym typeface="Symbol"/>
              </a:rPr>
              <a:t> </a:t>
            </a:r>
            <a:r>
              <a:rPr lang="en-US" sz="2800" dirty="0" err="1">
                <a:latin typeface="Arial" panose="020B0604020202020204" pitchFamily="34" charset="0"/>
                <a:cs typeface="Arial" panose="020B0604020202020204" pitchFamily="34" charset="0"/>
                <a:sym typeface="Symbol"/>
              </a:rPr>
              <a:t>và</a:t>
            </a:r>
            <a:r>
              <a:rPr lang="en-US" sz="2800" dirty="0">
                <a:latin typeface="Arial" panose="020B0604020202020204" pitchFamily="34" charset="0"/>
                <a:cs typeface="Arial" panose="020B0604020202020204" pitchFamily="34" charset="0"/>
                <a:sym typeface="Symbol"/>
              </a:rPr>
              <a:t> </a:t>
            </a:r>
            <a:r>
              <a:rPr lang="en-US" sz="2800" dirty="0" err="1">
                <a:latin typeface="Arial" panose="020B0604020202020204" pitchFamily="34" charset="0"/>
                <a:cs typeface="Arial" panose="020B0604020202020204" pitchFamily="34" charset="0"/>
                <a:sym typeface="Symbol"/>
              </a:rPr>
              <a:t>hạt</a:t>
            </a:r>
            <a:r>
              <a:rPr lang="en-US" sz="2800" dirty="0">
                <a:latin typeface="Arial" panose="020B0604020202020204" pitchFamily="34" charset="0"/>
                <a:cs typeface="Arial" panose="020B0604020202020204" pitchFamily="34" charset="0"/>
                <a:sym typeface="Symbol"/>
              </a:rPr>
              <a:t> </a:t>
            </a:r>
            <a:r>
              <a:rPr lang="en-US" sz="2800" dirty="0" err="1">
                <a:latin typeface="Arial" panose="020B0604020202020204" pitchFamily="34" charset="0"/>
                <a:cs typeface="Arial" panose="020B0604020202020204" pitchFamily="34" charset="0"/>
                <a:sym typeface="Symbol"/>
              </a:rPr>
              <a:t>nhân</a:t>
            </a:r>
            <a:r>
              <a:rPr lang="en-US" sz="2800" dirty="0">
                <a:latin typeface="Arial" panose="020B0604020202020204" pitchFamily="34" charset="0"/>
                <a:cs typeface="Arial" panose="020B0604020202020204" pitchFamily="34" charset="0"/>
                <a:sym typeface="Symbol"/>
              </a:rPr>
              <a:t> con </a:t>
            </a:r>
            <a:r>
              <a:rPr lang="en-US" sz="2800" dirty="0" err="1">
                <a:latin typeface="Arial" panose="020B0604020202020204" pitchFamily="34" charset="0"/>
                <a:cs typeface="Arial" panose="020B0604020202020204" pitchFamily="34" charset="0"/>
                <a:sym typeface="Symbol"/>
              </a:rPr>
              <a:t>có</a:t>
            </a:r>
            <a:r>
              <a:rPr lang="en-US" sz="2800" dirty="0">
                <a:latin typeface="Arial" panose="020B0604020202020204" pitchFamily="34" charset="0"/>
                <a:cs typeface="Arial" panose="020B0604020202020204" pitchFamily="34" charset="0"/>
                <a:sym typeface="Symbol"/>
              </a:rPr>
              <a:t> </a:t>
            </a:r>
            <a:r>
              <a:rPr lang="en-US" sz="2800" dirty="0" err="1">
                <a:latin typeface="Arial" panose="020B0604020202020204" pitchFamily="34" charset="0"/>
                <a:cs typeface="Arial" panose="020B0604020202020204" pitchFamily="34" charset="0"/>
                <a:sym typeface="Symbol"/>
              </a:rPr>
              <a:t>số</a:t>
            </a:r>
            <a:r>
              <a:rPr lang="en-US" sz="2800" dirty="0">
                <a:latin typeface="Arial" panose="020B0604020202020204" pitchFamily="34" charset="0"/>
                <a:cs typeface="Arial" panose="020B0604020202020204" pitchFamily="34" charset="0"/>
                <a:sym typeface="Symbol"/>
              </a:rPr>
              <a:t> </a:t>
            </a:r>
            <a:r>
              <a:rPr lang="en-US" sz="2800" dirty="0" err="1">
                <a:latin typeface="Arial" panose="020B0604020202020204" pitchFamily="34" charset="0"/>
                <a:cs typeface="Arial" panose="020B0604020202020204" pitchFamily="34" charset="0"/>
                <a:sym typeface="Symbol"/>
              </a:rPr>
              <a:t>khối</a:t>
            </a:r>
            <a:r>
              <a:rPr lang="en-US" sz="2800" dirty="0">
                <a:latin typeface="Arial" panose="020B0604020202020204" pitchFamily="34" charset="0"/>
                <a:cs typeface="Arial" panose="020B0604020202020204" pitchFamily="34" charset="0"/>
                <a:sym typeface="Symbol"/>
              </a:rPr>
              <a:t> </a:t>
            </a:r>
            <a:r>
              <a:rPr lang="en-US" sz="2800" dirty="0" err="1">
                <a:latin typeface="Arial" panose="020B0604020202020204" pitchFamily="34" charset="0"/>
                <a:cs typeface="Arial" panose="020B0604020202020204" pitchFamily="34" charset="0"/>
                <a:sym typeface="Symbol"/>
              </a:rPr>
              <a:t>bằng</a:t>
            </a:r>
            <a:r>
              <a:rPr lang="en-US" sz="2800" dirty="0">
                <a:latin typeface="Arial" panose="020B0604020202020204" pitchFamily="34" charset="0"/>
                <a:cs typeface="Arial" panose="020B0604020202020204" pitchFamily="34" charset="0"/>
                <a:sym typeface="Symbol"/>
              </a:rPr>
              <a:t> </a:t>
            </a:r>
            <a:r>
              <a:rPr lang="en-US" sz="2800" dirty="0" err="1">
                <a:latin typeface="Arial" panose="020B0604020202020204" pitchFamily="34" charset="0"/>
                <a:cs typeface="Arial" panose="020B0604020202020204" pitchFamily="34" charset="0"/>
                <a:sym typeface="Symbol"/>
              </a:rPr>
              <a:t>nhau</a:t>
            </a:r>
            <a:r>
              <a:rPr lang="en-US" sz="2800" dirty="0">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p:txBody>
      </p:sp>
      <p:sp>
        <p:nvSpPr>
          <p:cNvPr id="16" name="Text Box 3">
            <a:extLst>
              <a:ext uri="{FF2B5EF4-FFF2-40B4-BE49-F238E27FC236}">
                <a16:creationId xmlns:a16="http://schemas.microsoft.com/office/drawing/2014/main" id="{63DA8B22-A0CB-4B7C-85BF-5D3A9224DAC0}"/>
              </a:ext>
            </a:extLst>
          </p:cNvPr>
          <p:cNvSpPr txBox="1">
            <a:spLocks noChangeArrowheads="1"/>
          </p:cNvSpPr>
          <p:nvPr/>
        </p:nvSpPr>
        <p:spPr bwMode="auto">
          <a:xfrm>
            <a:off x="2001036" y="4078647"/>
            <a:ext cx="9067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a:latin typeface="Arial" panose="020B0604020202020204" pitchFamily="34" charset="0"/>
                <a:cs typeface="Arial" panose="020B0604020202020204" pitchFamily="34" charset="0"/>
              </a:rPr>
              <a:t>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Trong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phóng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xạ</a:t>
            </a:r>
            <a:r>
              <a:rPr lang="en-US" sz="2800" dirty="0">
                <a:latin typeface="Arial" panose="020B0604020202020204" pitchFamily="34" charset="0"/>
                <a:cs typeface="Arial" panose="020B0604020202020204" pitchFamily="34" charset="0"/>
              </a:rPr>
              <a:t> </a:t>
            </a:r>
            <a:r>
              <a:rPr lang="en-US" sz="2800" i="1" dirty="0">
                <a:latin typeface="Arial" panose="020B0604020202020204" pitchFamily="34" charset="0"/>
                <a:cs typeface="Arial" panose="020B0604020202020204" pitchFamily="34" charset="0"/>
                <a:sym typeface="Symbol"/>
              </a:rPr>
              <a:t></a:t>
            </a:r>
            <a:r>
              <a:rPr lang="en-US" sz="2800" i="1" baseline="30000" dirty="0">
                <a:latin typeface="Arial" panose="020B0604020202020204" pitchFamily="34" charset="0"/>
                <a:cs typeface="Arial" panose="020B0604020202020204" pitchFamily="34" charset="0"/>
                <a:sym typeface="Symbol"/>
              </a:rPr>
              <a:t>+</a:t>
            </a:r>
            <a:r>
              <a:rPr lang="en-US" sz="2800" dirty="0">
                <a:latin typeface="Arial" panose="020B0604020202020204" pitchFamily="34" charset="0"/>
                <a:cs typeface="Arial" panose="020B0604020202020204" pitchFamily="34" charset="0"/>
                <a:sym typeface="Symbol"/>
              </a:rPr>
              <a:t> </a:t>
            </a:r>
            <a:r>
              <a:rPr lang="en-US" sz="2800" dirty="0" err="1">
                <a:latin typeface="Arial" panose="020B0604020202020204" pitchFamily="34" charset="0"/>
                <a:cs typeface="Arial" panose="020B0604020202020204" pitchFamily="34" charset="0"/>
                <a:sym typeface="Symbol"/>
              </a:rPr>
              <a:t>không</a:t>
            </a:r>
            <a:r>
              <a:rPr lang="en-US" sz="2800" dirty="0">
                <a:latin typeface="Arial" panose="020B0604020202020204" pitchFamily="34" charset="0"/>
                <a:cs typeface="Arial" panose="020B0604020202020204" pitchFamily="34" charset="0"/>
                <a:sym typeface="Symbol"/>
              </a:rPr>
              <a:t> </a:t>
            </a:r>
            <a:r>
              <a:rPr lang="en-US" sz="2800" dirty="0" err="1">
                <a:latin typeface="Arial" panose="020B0604020202020204" pitchFamily="34" charset="0"/>
                <a:cs typeface="Arial" panose="020B0604020202020204" pitchFamily="34" charset="0"/>
                <a:sym typeface="Symbol"/>
              </a:rPr>
              <a:t>có</a:t>
            </a:r>
            <a:r>
              <a:rPr lang="en-US" sz="2800" dirty="0">
                <a:latin typeface="Arial" panose="020B0604020202020204" pitchFamily="34" charset="0"/>
                <a:cs typeface="Arial" panose="020B0604020202020204" pitchFamily="34" charset="0"/>
                <a:sym typeface="Symbol"/>
              </a:rPr>
              <a:t> </a:t>
            </a:r>
            <a:r>
              <a:rPr lang="en-US" sz="2800" dirty="0" err="1">
                <a:latin typeface="Arial" panose="020B0604020202020204" pitchFamily="34" charset="0"/>
                <a:cs typeface="Arial" panose="020B0604020202020204" pitchFamily="34" charset="0"/>
                <a:sym typeface="Symbol"/>
              </a:rPr>
              <a:t>sự</a:t>
            </a:r>
            <a:r>
              <a:rPr lang="en-US" sz="2800" dirty="0">
                <a:latin typeface="Arial" panose="020B0604020202020204" pitchFamily="34" charset="0"/>
                <a:cs typeface="Arial" panose="020B0604020202020204" pitchFamily="34" charset="0"/>
                <a:sym typeface="Symbol"/>
              </a:rPr>
              <a:t> </a:t>
            </a:r>
            <a:r>
              <a:rPr lang="en-US" sz="2800" dirty="0" err="1">
                <a:latin typeface="Arial" panose="020B0604020202020204" pitchFamily="34" charset="0"/>
                <a:cs typeface="Arial" panose="020B0604020202020204" pitchFamily="34" charset="0"/>
                <a:sym typeface="Symbol"/>
              </a:rPr>
              <a:t>bảo</a:t>
            </a:r>
            <a:r>
              <a:rPr lang="en-US" sz="2800" dirty="0">
                <a:latin typeface="Arial" panose="020B0604020202020204" pitchFamily="34" charset="0"/>
                <a:cs typeface="Arial" panose="020B0604020202020204" pitchFamily="34" charset="0"/>
                <a:sym typeface="Symbol"/>
              </a:rPr>
              <a:t> </a:t>
            </a:r>
            <a:r>
              <a:rPr lang="en-US" sz="2800" dirty="0" err="1">
                <a:latin typeface="Arial" panose="020B0604020202020204" pitchFamily="34" charset="0"/>
                <a:cs typeface="Arial" panose="020B0604020202020204" pitchFamily="34" charset="0"/>
                <a:sym typeface="Symbol"/>
              </a:rPr>
              <a:t>toàn</a:t>
            </a:r>
            <a:r>
              <a:rPr lang="en-US" sz="2800" dirty="0">
                <a:latin typeface="Arial" panose="020B0604020202020204" pitchFamily="34" charset="0"/>
                <a:cs typeface="Arial" panose="020B0604020202020204" pitchFamily="34" charset="0"/>
                <a:sym typeface="Symbol"/>
              </a:rPr>
              <a:t> </a:t>
            </a:r>
            <a:r>
              <a:rPr lang="en-US" sz="2800" dirty="0" err="1">
                <a:latin typeface="Arial" panose="020B0604020202020204" pitchFamily="34" charset="0"/>
                <a:cs typeface="Arial" panose="020B0604020202020204" pitchFamily="34" charset="0"/>
                <a:sym typeface="Symbol"/>
              </a:rPr>
              <a:t>số</a:t>
            </a:r>
            <a:r>
              <a:rPr lang="en-US" sz="2800" dirty="0">
                <a:latin typeface="Arial" panose="020B0604020202020204" pitchFamily="34" charset="0"/>
                <a:cs typeface="Arial" panose="020B0604020202020204" pitchFamily="34" charset="0"/>
                <a:sym typeface="Symbol"/>
              </a:rPr>
              <a:t> </a:t>
            </a:r>
            <a:r>
              <a:rPr lang="en-US" sz="2800" dirty="0" err="1">
                <a:latin typeface="Arial" panose="020B0604020202020204" pitchFamily="34" charset="0"/>
                <a:cs typeface="Arial" panose="020B0604020202020204" pitchFamily="34" charset="0"/>
                <a:sym typeface="Symbol"/>
              </a:rPr>
              <a:t>nơtron</a:t>
            </a:r>
            <a:r>
              <a:rPr lang="en-US" sz="2800" dirty="0">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p:txBody>
      </p:sp>
      <p:sp>
        <p:nvSpPr>
          <p:cNvPr id="18" name="Text Box 3">
            <a:extLst>
              <a:ext uri="{FF2B5EF4-FFF2-40B4-BE49-F238E27FC236}">
                <a16:creationId xmlns:a16="http://schemas.microsoft.com/office/drawing/2014/main" id="{5BD950F6-0953-437E-9A8C-DB27E681C497}"/>
              </a:ext>
            </a:extLst>
          </p:cNvPr>
          <p:cNvSpPr txBox="1">
            <a:spLocks noChangeArrowheads="1"/>
          </p:cNvSpPr>
          <p:nvPr/>
        </p:nvSpPr>
        <p:spPr bwMode="auto">
          <a:xfrm>
            <a:off x="1987461" y="4648200"/>
            <a:ext cx="91439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a:latin typeface="Arial" panose="020B0604020202020204" pitchFamily="34" charset="0"/>
                <a:cs typeface="Arial" panose="020B0604020202020204" pitchFamily="34" charset="0"/>
              </a:rPr>
              <a:t>D</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Trong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phóng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xạ</a:t>
            </a:r>
            <a:r>
              <a:rPr lang="en-US" sz="2800" dirty="0">
                <a:latin typeface="Arial" panose="020B0604020202020204" pitchFamily="34" charset="0"/>
                <a:cs typeface="Arial" panose="020B0604020202020204" pitchFamily="34" charset="0"/>
              </a:rPr>
              <a:t> </a:t>
            </a:r>
            <a:r>
              <a:rPr lang="en-US" sz="2800" i="1" dirty="0">
                <a:latin typeface="Arial" panose="020B0604020202020204" pitchFamily="34" charset="0"/>
                <a:cs typeface="Arial" panose="020B0604020202020204" pitchFamily="34" charset="0"/>
                <a:sym typeface="Symbol"/>
              </a:rPr>
              <a:t> </a:t>
            </a:r>
            <a:r>
              <a:rPr lang="en-US" sz="2800" b="1" baseline="30000" dirty="0">
                <a:latin typeface="Arial" panose="020B0604020202020204" pitchFamily="34" charset="0"/>
                <a:cs typeface="Arial" panose="020B0604020202020204" pitchFamily="34" charset="0"/>
                <a:sym typeface="Symbol"/>
              </a:rPr>
              <a:t>-</a:t>
            </a:r>
            <a:r>
              <a:rPr lang="en-US" sz="2800" dirty="0">
                <a:latin typeface="Arial" panose="020B0604020202020204" pitchFamily="34" charset="0"/>
                <a:cs typeface="Arial" panose="020B0604020202020204" pitchFamily="34" charset="0"/>
                <a:sym typeface="Symbol"/>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sự</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bảo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toàn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số</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nơtron</a:t>
            </a:r>
            <a:r>
              <a:rPr lang="en-US" sz="2800" dirty="0">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157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6">
            <a:extLst>
              <a:ext uri="{FF2B5EF4-FFF2-40B4-BE49-F238E27FC236}">
                <a16:creationId xmlns:a16="http://schemas.microsoft.com/office/drawing/2014/main" id="{76045D90-E9D1-4137-A38F-E708D79C50E9}"/>
              </a:ext>
            </a:extLst>
          </p:cNvPr>
          <p:cNvGrpSpPr/>
          <p:nvPr/>
        </p:nvGrpSpPr>
        <p:grpSpPr>
          <a:xfrm>
            <a:off x="4381514" y="167791"/>
            <a:ext cx="3597830" cy="581082"/>
            <a:chOff x="2193" y="0"/>
            <a:chExt cx="2245706" cy="1239104"/>
          </a:xfrm>
          <a:solidFill>
            <a:srgbClr val="002060"/>
          </a:solidFill>
          <a:scene3d>
            <a:camera prst="orthographicFront"/>
            <a:lightRig rig="threePt" dir="t">
              <a:rot lat="0" lon="0" rev="7500000"/>
            </a:lightRig>
          </a:scene3d>
        </p:grpSpPr>
        <p:sp>
          <p:nvSpPr>
            <p:cNvPr id="6" name="Rounded Rectangle 57">
              <a:extLst>
                <a:ext uri="{FF2B5EF4-FFF2-40B4-BE49-F238E27FC236}">
                  <a16:creationId xmlns:a16="http://schemas.microsoft.com/office/drawing/2014/main" id="{03B23156-5A18-4A31-BF29-96ECD81F6A52}"/>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36F7A80F-6378-4CDF-B4A4-F51D154C04B7}"/>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Củng cố</a:t>
              </a:r>
            </a:p>
          </p:txBody>
        </p:sp>
      </p:grpSp>
      <p:pic>
        <p:nvPicPr>
          <p:cNvPr id="8" name="Picture 14" descr="http://tmjpainandtreatment.com/wp-content/uploads/2014/09/little-man-with-red-question-mark.jpg">
            <a:hlinkClick r:id="rId2"/>
            <a:extLst>
              <a:ext uri="{FF2B5EF4-FFF2-40B4-BE49-F238E27FC236}">
                <a16:creationId xmlns:a16="http://schemas.microsoft.com/office/drawing/2014/main" id="{52B82F18-1CC9-411C-81E0-41192BC2AB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068" y="618291"/>
            <a:ext cx="847968" cy="119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5E8A9D7C-DA57-4A7C-B92A-47D79DBC4004}"/>
              </a:ext>
            </a:extLst>
          </p:cNvPr>
          <p:cNvGrpSpPr/>
          <p:nvPr/>
        </p:nvGrpSpPr>
        <p:grpSpPr>
          <a:xfrm>
            <a:off x="1085940" y="1045375"/>
            <a:ext cx="10897992" cy="4648200"/>
            <a:chOff x="1314997" y="2125361"/>
            <a:chExt cx="2231091" cy="780121"/>
          </a:xfrm>
        </p:grpSpPr>
        <p:pic>
          <p:nvPicPr>
            <p:cNvPr id="12" name="Picture 11" descr="empty-blue-rectangle">
              <a:extLst>
                <a:ext uri="{FF2B5EF4-FFF2-40B4-BE49-F238E27FC236}">
                  <a16:creationId xmlns:a16="http://schemas.microsoft.com/office/drawing/2014/main" id="{FFEF3C42-ED3B-495B-BB39-DEB027149E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026060">
              <a:extLst>
                <a:ext uri="{FF2B5EF4-FFF2-40B4-BE49-F238E27FC236}">
                  <a16:creationId xmlns:a16="http://schemas.microsoft.com/office/drawing/2014/main" id="{EC70BE1D-ECE9-44E5-989E-5533D62194D2}"/>
                </a:ext>
              </a:extLst>
            </p:cNvPr>
            <p:cNvSpPr>
              <a:spLocks noChangeArrowheads="1"/>
            </p:cNvSpPr>
            <p:nvPr/>
          </p:nvSpPr>
          <p:spPr bwMode="auto">
            <a:xfrm>
              <a:off x="1418774" y="2179131"/>
              <a:ext cx="2026953" cy="392118"/>
            </a:xfrm>
            <a:prstGeom prst="rect">
              <a:avLst/>
            </a:prstGeom>
            <a:noFill/>
            <a:ln w="9525" algn="ctr">
              <a:noFill/>
              <a:miter lim="800000"/>
              <a:headEnd/>
              <a:tailEnd/>
            </a:ln>
          </p:spPr>
          <p:txBody>
            <a:bodyPr wrap="square" lIns="109728" tIns="54864" rIns="109728" bIns="54864">
              <a:spAutoFit/>
            </a:bodyPr>
            <a:lstStyle/>
            <a:p>
              <a:pPr algn="ctr"/>
              <a:endParaRPr lang="en-US" sz="2600" b="1" i="1">
                <a:latin typeface="Arial" panose="020B0604020202020204" pitchFamily="34" charset="0"/>
                <a:cs typeface="Arial" panose="020B0604020202020204" pitchFamily="34" charset="0"/>
              </a:endParaRPr>
            </a:p>
          </p:txBody>
        </p:sp>
      </p:grpSp>
      <p:sp>
        <p:nvSpPr>
          <p:cNvPr id="17" name="Oval 16">
            <a:extLst>
              <a:ext uri="{FF2B5EF4-FFF2-40B4-BE49-F238E27FC236}">
                <a16:creationId xmlns:a16="http://schemas.microsoft.com/office/drawing/2014/main" id="{D6ECAD58-BAC9-45C1-B465-DFB63003F571}"/>
              </a:ext>
            </a:extLst>
          </p:cNvPr>
          <p:cNvSpPr/>
          <p:nvPr/>
        </p:nvSpPr>
        <p:spPr>
          <a:xfrm>
            <a:off x="2133600" y="3847787"/>
            <a:ext cx="533399" cy="5686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3">
            <a:extLst>
              <a:ext uri="{FF2B5EF4-FFF2-40B4-BE49-F238E27FC236}">
                <a16:creationId xmlns:a16="http://schemas.microsoft.com/office/drawing/2014/main" id="{F7A1C4F3-9EC4-4EF8-9A2B-052E3A38C761}"/>
              </a:ext>
            </a:extLst>
          </p:cNvPr>
          <p:cNvSpPr txBox="1">
            <a:spLocks noChangeArrowheads="1"/>
          </p:cNvSpPr>
          <p:nvPr/>
        </p:nvSpPr>
        <p:spPr bwMode="auto">
          <a:xfrm>
            <a:off x="1965235" y="1365753"/>
            <a:ext cx="9178925"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700" b="1" i="1" u="sng" dirty="0" err="1">
                <a:latin typeface="Arial" panose="020B0604020202020204" pitchFamily="34" charset="0"/>
                <a:cs typeface="Arial" panose="020B0604020202020204" pitchFamily="34" charset="0"/>
              </a:rPr>
              <a:t>Câu</a:t>
            </a:r>
            <a:r>
              <a:rPr lang="en-US" sz="2700" b="1" i="1" u="sng" dirty="0">
                <a:latin typeface="Arial" panose="020B0604020202020204" pitchFamily="34" charset="0"/>
                <a:cs typeface="Arial" panose="020B0604020202020204" pitchFamily="34" charset="0"/>
              </a:rPr>
              <a:t> 2</a:t>
            </a:r>
            <a:r>
              <a:rPr lang="en-US" sz="2700" b="1" dirty="0">
                <a:latin typeface="Arial" panose="020B0604020202020204" pitchFamily="34" charset="0"/>
                <a:cs typeface="Arial" panose="020B0604020202020204" pitchFamily="34" charset="0"/>
              </a:rPr>
              <a:t>.</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Khi</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nói</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về</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hiện</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tượng</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phóng</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xạ</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phát</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biểu</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nào</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sau</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đây</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là</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đúng</a:t>
            </a:r>
            <a:r>
              <a:rPr lang="en-US" sz="2700" dirty="0">
                <a:latin typeface="Arial" panose="020B0604020202020204" pitchFamily="34" charset="0"/>
                <a:cs typeface="Arial" panose="020B0604020202020204" pitchFamily="34" charset="0"/>
              </a:rPr>
              <a:t> ? </a:t>
            </a:r>
          </a:p>
        </p:txBody>
      </p:sp>
      <p:sp>
        <p:nvSpPr>
          <p:cNvPr id="13" name="Text Box 3">
            <a:extLst>
              <a:ext uri="{FF2B5EF4-FFF2-40B4-BE49-F238E27FC236}">
                <a16:creationId xmlns:a16="http://schemas.microsoft.com/office/drawing/2014/main" id="{863D331C-277B-47AA-9A72-27BB60FE481C}"/>
              </a:ext>
            </a:extLst>
          </p:cNvPr>
          <p:cNvSpPr txBox="1">
            <a:spLocks noChangeArrowheads="1"/>
          </p:cNvSpPr>
          <p:nvPr/>
        </p:nvSpPr>
        <p:spPr bwMode="auto">
          <a:xfrm>
            <a:off x="2085684" y="2394226"/>
            <a:ext cx="914399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700" b="1" dirty="0">
                <a:latin typeface="Arial" panose="020B0604020202020204" pitchFamily="34" charset="0"/>
                <a:cs typeface="Arial" panose="020B0604020202020204" pitchFamily="34" charset="0"/>
              </a:rPr>
              <a:t>A</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Sự</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phóng</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xạ</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phụ</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thuộc</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vào</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nhiệt</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độ</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của</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chất</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phóng</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xạ</a:t>
            </a:r>
            <a:r>
              <a:rPr lang="en-US" sz="2700" dirty="0">
                <a:latin typeface="Arial" panose="020B0604020202020204" pitchFamily="34" charset="0"/>
                <a:cs typeface="Arial" panose="020B0604020202020204" pitchFamily="34" charset="0"/>
              </a:rPr>
              <a:t>.</a:t>
            </a:r>
            <a:endParaRPr lang="en-US" sz="2700" b="1" dirty="0">
              <a:latin typeface="Arial" panose="020B0604020202020204" pitchFamily="34" charset="0"/>
              <a:cs typeface="Arial" panose="020B0604020202020204" pitchFamily="34" charset="0"/>
            </a:endParaRPr>
          </a:p>
        </p:txBody>
      </p:sp>
      <p:sp>
        <p:nvSpPr>
          <p:cNvPr id="15" name="Text Box 3">
            <a:extLst>
              <a:ext uri="{FF2B5EF4-FFF2-40B4-BE49-F238E27FC236}">
                <a16:creationId xmlns:a16="http://schemas.microsoft.com/office/drawing/2014/main" id="{9E424E76-D09E-403F-8DC2-78275683D42E}"/>
              </a:ext>
            </a:extLst>
          </p:cNvPr>
          <p:cNvSpPr txBox="1">
            <a:spLocks noChangeArrowheads="1"/>
          </p:cNvSpPr>
          <p:nvPr/>
        </p:nvSpPr>
        <p:spPr bwMode="auto">
          <a:xfrm>
            <a:off x="2133600" y="3865721"/>
            <a:ext cx="904816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700" b="1" dirty="0">
                <a:latin typeface="Arial" panose="020B0604020202020204" pitchFamily="34" charset="0"/>
                <a:cs typeface="Arial" panose="020B0604020202020204" pitchFamily="34" charset="0"/>
              </a:rPr>
              <a:t>C</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Phóng</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xạ</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là</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phản</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ứng</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hạt</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nhân</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tỏa</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năng</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lượng</a:t>
            </a:r>
            <a:r>
              <a:rPr lang="en-US" sz="2700" dirty="0">
                <a:latin typeface="Arial" panose="020B0604020202020204" pitchFamily="34" charset="0"/>
                <a:cs typeface="Arial" panose="020B0604020202020204" pitchFamily="34" charset="0"/>
              </a:rPr>
              <a:t>.</a:t>
            </a:r>
            <a:endParaRPr lang="en-US" sz="2700" b="1" dirty="0">
              <a:latin typeface="Arial" panose="020B0604020202020204" pitchFamily="34" charset="0"/>
              <a:cs typeface="Arial" panose="020B0604020202020204" pitchFamily="34" charset="0"/>
            </a:endParaRPr>
          </a:p>
        </p:txBody>
      </p:sp>
      <p:sp>
        <p:nvSpPr>
          <p:cNvPr id="16" name="Text Box 3">
            <a:extLst>
              <a:ext uri="{FF2B5EF4-FFF2-40B4-BE49-F238E27FC236}">
                <a16:creationId xmlns:a16="http://schemas.microsoft.com/office/drawing/2014/main" id="{A1405122-5E31-442A-9327-9CE9E635107A}"/>
              </a:ext>
            </a:extLst>
          </p:cNvPr>
          <p:cNvSpPr txBox="1">
            <a:spLocks noChangeArrowheads="1"/>
          </p:cNvSpPr>
          <p:nvPr/>
        </p:nvSpPr>
        <p:spPr bwMode="auto">
          <a:xfrm>
            <a:off x="2133600" y="2967335"/>
            <a:ext cx="903034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700" b="1" dirty="0">
                <a:latin typeface="Arial" panose="020B0604020202020204" pitchFamily="34" charset="0"/>
                <a:cs typeface="Arial" panose="020B0604020202020204" pitchFamily="34" charset="0"/>
              </a:rPr>
              <a:t>B</a:t>
            </a:r>
            <a:r>
              <a:rPr lang="en-US" sz="2700" dirty="0">
                <a:latin typeface="Arial" panose="020B0604020202020204" pitchFamily="34" charset="0"/>
                <a:cs typeface="Arial" panose="020B0604020202020204" pitchFamily="34" charset="0"/>
              </a:rPr>
              <a:t>. Chu </a:t>
            </a:r>
            <a:r>
              <a:rPr lang="en-US" sz="2700" dirty="0" err="1">
                <a:latin typeface="Arial" panose="020B0604020202020204" pitchFamily="34" charset="0"/>
                <a:cs typeface="Arial" panose="020B0604020202020204" pitchFamily="34" charset="0"/>
              </a:rPr>
              <a:t>kì</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phóng</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xạ</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phụ</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thuộc</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vào</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khối</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lượng</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của</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chất</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phóng</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xạ</a:t>
            </a:r>
            <a:r>
              <a:rPr lang="en-US" sz="2700" dirty="0">
                <a:latin typeface="Arial" panose="020B0604020202020204" pitchFamily="34" charset="0"/>
                <a:cs typeface="Arial" panose="020B0604020202020204" pitchFamily="34" charset="0"/>
              </a:rPr>
              <a:t>.</a:t>
            </a:r>
            <a:endParaRPr lang="en-US" sz="2700" b="1" dirty="0">
              <a:latin typeface="Arial" panose="020B0604020202020204" pitchFamily="34" charset="0"/>
              <a:cs typeface="Arial" panose="020B0604020202020204" pitchFamily="34" charset="0"/>
            </a:endParaRPr>
          </a:p>
        </p:txBody>
      </p:sp>
      <p:sp>
        <p:nvSpPr>
          <p:cNvPr id="18" name="Text Box 3">
            <a:extLst>
              <a:ext uri="{FF2B5EF4-FFF2-40B4-BE49-F238E27FC236}">
                <a16:creationId xmlns:a16="http://schemas.microsoft.com/office/drawing/2014/main" id="{C4BECA92-33E4-4AFB-834D-CB6E25187AEE}"/>
              </a:ext>
            </a:extLst>
          </p:cNvPr>
          <p:cNvSpPr txBox="1">
            <a:spLocks noChangeArrowheads="1"/>
          </p:cNvSpPr>
          <p:nvPr/>
        </p:nvSpPr>
        <p:spPr bwMode="auto">
          <a:xfrm>
            <a:off x="2133600" y="4438830"/>
            <a:ext cx="912971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700" b="1" dirty="0">
                <a:latin typeface="Arial" panose="020B0604020202020204" pitchFamily="34" charset="0"/>
                <a:cs typeface="Arial" panose="020B0604020202020204" pitchFamily="34" charset="0"/>
              </a:rPr>
              <a:t>D</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Sự</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phóng</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xạ</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phụ</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thuộc</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vào</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áp</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suất</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môi</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trường</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chứa</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chất</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phóng</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xạ</a:t>
            </a:r>
            <a:r>
              <a:rPr lang="en-US" sz="2700" dirty="0">
                <a:latin typeface="Arial" panose="020B0604020202020204" pitchFamily="34" charset="0"/>
                <a:cs typeface="Arial" panose="020B0604020202020204" pitchFamily="34" charset="0"/>
              </a:rPr>
              <a:t>.</a:t>
            </a:r>
            <a:endParaRPr lang="en-US" sz="27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641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6">
            <a:extLst>
              <a:ext uri="{FF2B5EF4-FFF2-40B4-BE49-F238E27FC236}">
                <a16:creationId xmlns:a16="http://schemas.microsoft.com/office/drawing/2014/main" id="{76045D90-E9D1-4137-A38F-E708D79C50E9}"/>
              </a:ext>
            </a:extLst>
          </p:cNvPr>
          <p:cNvGrpSpPr/>
          <p:nvPr/>
        </p:nvGrpSpPr>
        <p:grpSpPr>
          <a:xfrm>
            <a:off x="4381514" y="167791"/>
            <a:ext cx="3597830" cy="581082"/>
            <a:chOff x="2193" y="0"/>
            <a:chExt cx="2245706" cy="1239104"/>
          </a:xfrm>
          <a:solidFill>
            <a:srgbClr val="002060"/>
          </a:solidFill>
          <a:scene3d>
            <a:camera prst="orthographicFront"/>
            <a:lightRig rig="threePt" dir="t">
              <a:rot lat="0" lon="0" rev="7500000"/>
            </a:lightRig>
          </a:scene3d>
        </p:grpSpPr>
        <p:sp>
          <p:nvSpPr>
            <p:cNvPr id="6" name="Rounded Rectangle 57">
              <a:extLst>
                <a:ext uri="{FF2B5EF4-FFF2-40B4-BE49-F238E27FC236}">
                  <a16:creationId xmlns:a16="http://schemas.microsoft.com/office/drawing/2014/main" id="{03B23156-5A18-4A31-BF29-96ECD81F6A52}"/>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36F7A80F-6378-4CDF-B4A4-F51D154C04B7}"/>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Củng cố</a:t>
              </a:r>
            </a:p>
          </p:txBody>
        </p:sp>
      </p:grpSp>
      <p:pic>
        <p:nvPicPr>
          <p:cNvPr id="8" name="Picture 14" descr="http://tmjpainandtreatment.com/wp-content/uploads/2014/09/little-man-with-red-question-mark.jpg">
            <a:hlinkClick r:id="rId2"/>
            <a:extLst>
              <a:ext uri="{FF2B5EF4-FFF2-40B4-BE49-F238E27FC236}">
                <a16:creationId xmlns:a16="http://schemas.microsoft.com/office/drawing/2014/main" id="{52B82F18-1CC9-411C-81E0-41192BC2AB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068" y="618291"/>
            <a:ext cx="847968" cy="119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5E8A9D7C-DA57-4A7C-B92A-47D79DBC4004}"/>
              </a:ext>
            </a:extLst>
          </p:cNvPr>
          <p:cNvGrpSpPr/>
          <p:nvPr/>
        </p:nvGrpSpPr>
        <p:grpSpPr>
          <a:xfrm>
            <a:off x="1085940" y="1045375"/>
            <a:ext cx="10897992" cy="4648200"/>
            <a:chOff x="1314997" y="2125361"/>
            <a:chExt cx="2231091" cy="780121"/>
          </a:xfrm>
        </p:grpSpPr>
        <p:pic>
          <p:nvPicPr>
            <p:cNvPr id="12" name="Picture 11" descr="empty-blue-rectangle">
              <a:extLst>
                <a:ext uri="{FF2B5EF4-FFF2-40B4-BE49-F238E27FC236}">
                  <a16:creationId xmlns:a16="http://schemas.microsoft.com/office/drawing/2014/main" id="{FFEF3C42-ED3B-495B-BB39-DEB027149E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026060">
              <a:extLst>
                <a:ext uri="{FF2B5EF4-FFF2-40B4-BE49-F238E27FC236}">
                  <a16:creationId xmlns:a16="http://schemas.microsoft.com/office/drawing/2014/main" id="{EC70BE1D-ECE9-44E5-989E-5533D62194D2}"/>
                </a:ext>
              </a:extLst>
            </p:cNvPr>
            <p:cNvSpPr>
              <a:spLocks noChangeArrowheads="1"/>
            </p:cNvSpPr>
            <p:nvPr/>
          </p:nvSpPr>
          <p:spPr bwMode="auto">
            <a:xfrm>
              <a:off x="1418774" y="2179131"/>
              <a:ext cx="2026953" cy="392118"/>
            </a:xfrm>
            <a:prstGeom prst="rect">
              <a:avLst/>
            </a:prstGeom>
            <a:noFill/>
            <a:ln w="9525" algn="ctr">
              <a:noFill/>
              <a:miter lim="800000"/>
              <a:headEnd/>
              <a:tailEnd/>
            </a:ln>
          </p:spPr>
          <p:txBody>
            <a:bodyPr wrap="square" lIns="109728" tIns="54864" rIns="109728" bIns="54864">
              <a:spAutoFit/>
            </a:bodyPr>
            <a:lstStyle/>
            <a:p>
              <a:pPr algn="ctr"/>
              <a:endParaRPr lang="en-US" sz="2600" b="1" i="1">
                <a:latin typeface="Arial" panose="020B0604020202020204" pitchFamily="34" charset="0"/>
                <a:cs typeface="Arial" panose="020B0604020202020204" pitchFamily="34" charset="0"/>
              </a:endParaRPr>
            </a:p>
          </p:txBody>
        </p:sp>
      </p:grpSp>
      <p:sp>
        <p:nvSpPr>
          <p:cNvPr id="17" name="Oval 16">
            <a:extLst>
              <a:ext uri="{FF2B5EF4-FFF2-40B4-BE49-F238E27FC236}">
                <a16:creationId xmlns:a16="http://schemas.microsoft.com/office/drawing/2014/main" id="{D6ECAD58-BAC9-45C1-B465-DFB63003F571}"/>
              </a:ext>
            </a:extLst>
          </p:cNvPr>
          <p:cNvSpPr/>
          <p:nvPr/>
        </p:nvSpPr>
        <p:spPr>
          <a:xfrm>
            <a:off x="2256274" y="4150043"/>
            <a:ext cx="533399" cy="5686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3">
            <a:extLst>
              <a:ext uri="{FF2B5EF4-FFF2-40B4-BE49-F238E27FC236}">
                <a16:creationId xmlns:a16="http://schemas.microsoft.com/office/drawing/2014/main" id="{02689670-FC18-49C3-A0AE-7DAE9605ABEA}"/>
              </a:ext>
            </a:extLst>
          </p:cNvPr>
          <p:cNvSpPr txBox="1">
            <a:spLocks noChangeArrowheads="1"/>
          </p:cNvSpPr>
          <p:nvPr/>
        </p:nvSpPr>
        <p:spPr bwMode="auto">
          <a:xfrm>
            <a:off x="1786377" y="1352631"/>
            <a:ext cx="8950325" cy="920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buNone/>
            </a:pPr>
            <a:r>
              <a:rPr lang="en-US" sz="2700" b="1" i="1" u="sng" dirty="0" err="1">
                <a:latin typeface="Arial" panose="020B0604020202020204" pitchFamily="34" charset="0"/>
                <a:cs typeface="Arial" panose="020B0604020202020204" pitchFamily="34" charset="0"/>
              </a:rPr>
              <a:t>Câu</a:t>
            </a:r>
            <a:r>
              <a:rPr lang="en-US" sz="2700" b="1" i="1" u="sng" dirty="0">
                <a:latin typeface="Arial" panose="020B0604020202020204" pitchFamily="34" charset="0"/>
                <a:cs typeface="Arial" panose="020B0604020202020204" pitchFamily="34" charset="0"/>
              </a:rPr>
              <a:t> 3</a:t>
            </a:r>
            <a:r>
              <a:rPr lang="en-US" sz="2700" b="1"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Trong</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khoảng</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thời</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gian</a:t>
            </a:r>
            <a:r>
              <a:rPr lang="en-US" sz="2700" dirty="0">
                <a:latin typeface="Arial" panose="020B0604020202020204" pitchFamily="34" charset="0"/>
                <a:cs typeface="Arial" panose="020B0604020202020204" pitchFamily="34" charset="0"/>
              </a:rPr>
              <a:t> 4 </a:t>
            </a:r>
            <a:r>
              <a:rPr lang="en-US" sz="2700" dirty="0" err="1">
                <a:latin typeface="Arial" panose="020B0604020202020204" pitchFamily="34" charset="0"/>
                <a:cs typeface="Arial" panose="020B0604020202020204" pitchFamily="34" charset="0"/>
              </a:rPr>
              <a:t>ngày</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đêm</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có</a:t>
            </a:r>
            <a:r>
              <a:rPr lang="en-US" sz="2700" dirty="0">
                <a:latin typeface="Arial" panose="020B0604020202020204" pitchFamily="34" charset="0"/>
                <a:cs typeface="Arial" panose="020B0604020202020204" pitchFamily="34" charset="0"/>
              </a:rPr>
              <a:t> 75% </a:t>
            </a:r>
            <a:r>
              <a:rPr lang="en-US" sz="2700" dirty="0" err="1">
                <a:latin typeface="Arial" panose="020B0604020202020204" pitchFamily="34" charset="0"/>
                <a:cs typeface="Arial" panose="020B0604020202020204" pitchFamily="34" charset="0"/>
              </a:rPr>
              <a:t>số</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hạt</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nhân</a:t>
            </a:r>
            <a:r>
              <a:rPr lang="en-US" sz="2700" dirty="0">
                <a:latin typeface="Arial" panose="020B0604020202020204" pitchFamily="34" charset="0"/>
                <a:cs typeface="Arial" panose="020B0604020202020204" pitchFamily="34" charset="0"/>
              </a:rPr>
              <a:t> ban </a:t>
            </a:r>
            <a:r>
              <a:rPr lang="en-US" sz="2700" dirty="0" err="1">
                <a:latin typeface="Arial" panose="020B0604020202020204" pitchFamily="34" charset="0"/>
                <a:cs typeface="Arial" panose="020B0604020202020204" pitchFamily="34" charset="0"/>
              </a:rPr>
              <a:t>đầu</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của</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một</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đồng</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vị</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phóng</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xạ</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bị</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phân</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rã</a:t>
            </a:r>
            <a:r>
              <a:rPr lang="en-US" sz="2700" dirty="0">
                <a:latin typeface="Arial" panose="020B0604020202020204" pitchFamily="34" charset="0"/>
                <a:cs typeface="Arial" panose="020B0604020202020204" pitchFamily="34" charset="0"/>
              </a:rPr>
              <a:t>. Chu </a:t>
            </a:r>
            <a:r>
              <a:rPr lang="en-US" sz="2700" dirty="0" err="1">
                <a:latin typeface="Arial" panose="020B0604020202020204" pitchFamily="34" charset="0"/>
                <a:cs typeface="Arial" panose="020B0604020202020204" pitchFamily="34" charset="0"/>
              </a:rPr>
              <a:t>kì</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bán</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rã</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của</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đồng</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vị</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đó</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là</a:t>
            </a:r>
            <a:r>
              <a:rPr lang="en-US" sz="2700" dirty="0">
                <a:latin typeface="Arial" panose="020B0604020202020204" pitchFamily="34" charset="0"/>
                <a:cs typeface="Arial" panose="020B0604020202020204" pitchFamily="34" charset="0"/>
              </a:rPr>
              <a:t>   </a:t>
            </a:r>
          </a:p>
        </p:txBody>
      </p:sp>
      <p:sp>
        <p:nvSpPr>
          <p:cNvPr id="13" name="Text Box 3">
            <a:extLst>
              <a:ext uri="{FF2B5EF4-FFF2-40B4-BE49-F238E27FC236}">
                <a16:creationId xmlns:a16="http://schemas.microsoft.com/office/drawing/2014/main" id="{B7206B09-DD12-42FB-B6E0-74E20CB1972F}"/>
              </a:ext>
            </a:extLst>
          </p:cNvPr>
          <p:cNvSpPr txBox="1">
            <a:spLocks noChangeArrowheads="1"/>
          </p:cNvSpPr>
          <p:nvPr/>
        </p:nvSpPr>
        <p:spPr bwMode="auto">
          <a:xfrm>
            <a:off x="2281674" y="3175084"/>
            <a:ext cx="3097214"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700" b="1" dirty="0">
                <a:latin typeface="Arial" panose="020B0604020202020204" pitchFamily="34" charset="0"/>
                <a:cs typeface="Arial" panose="020B0604020202020204" pitchFamily="34" charset="0"/>
              </a:rPr>
              <a:t>A</a:t>
            </a:r>
            <a:r>
              <a:rPr lang="en-US" sz="2700" dirty="0">
                <a:latin typeface="Arial" panose="020B0604020202020204" pitchFamily="34" charset="0"/>
                <a:cs typeface="Arial" panose="020B0604020202020204" pitchFamily="34" charset="0"/>
              </a:rPr>
              <a:t>. 1 </a:t>
            </a:r>
            <a:r>
              <a:rPr lang="en-US" sz="2700" dirty="0" err="1">
                <a:latin typeface="Arial" panose="020B0604020202020204" pitchFamily="34" charset="0"/>
                <a:cs typeface="Arial" panose="020B0604020202020204" pitchFamily="34" charset="0"/>
              </a:rPr>
              <a:t>ngày</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đêm</a:t>
            </a:r>
            <a:r>
              <a:rPr lang="en-US" sz="2700" dirty="0">
                <a:latin typeface="Arial" panose="020B0604020202020204" pitchFamily="34" charset="0"/>
                <a:cs typeface="Arial" panose="020B0604020202020204" pitchFamily="34" charset="0"/>
              </a:rPr>
              <a:t>.</a:t>
            </a:r>
            <a:endParaRPr lang="en-US" sz="2700" b="1" dirty="0">
              <a:latin typeface="Arial" panose="020B0604020202020204" pitchFamily="34" charset="0"/>
              <a:cs typeface="Arial" panose="020B0604020202020204" pitchFamily="34" charset="0"/>
            </a:endParaRPr>
          </a:p>
        </p:txBody>
      </p:sp>
      <p:sp>
        <p:nvSpPr>
          <p:cNvPr id="15" name="Text Box 3">
            <a:extLst>
              <a:ext uri="{FF2B5EF4-FFF2-40B4-BE49-F238E27FC236}">
                <a16:creationId xmlns:a16="http://schemas.microsoft.com/office/drawing/2014/main" id="{BFB20F3E-0110-4989-BDDE-353214125BEC}"/>
              </a:ext>
            </a:extLst>
          </p:cNvPr>
          <p:cNvSpPr txBox="1">
            <a:spLocks noChangeArrowheads="1"/>
          </p:cNvSpPr>
          <p:nvPr/>
        </p:nvSpPr>
        <p:spPr bwMode="auto">
          <a:xfrm>
            <a:off x="2268974" y="4150043"/>
            <a:ext cx="286516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700" b="1" dirty="0">
                <a:latin typeface="Arial" panose="020B0604020202020204" pitchFamily="34" charset="0"/>
                <a:cs typeface="Arial" panose="020B0604020202020204" pitchFamily="34" charset="0"/>
              </a:rPr>
              <a:t>B</a:t>
            </a:r>
            <a:r>
              <a:rPr lang="en-US" sz="2700" dirty="0">
                <a:latin typeface="Arial" panose="020B0604020202020204" pitchFamily="34" charset="0"/>
                <a:cs typeface="Arial" panose="020B0604020202020204" pitchFamily="34" charset="0"/>
              </a:rPr>
              <a:t>. 2 </a:t>
            </a:r>
            <a:r>
              <a:rPr lang="en-US" sz="2700" dirty="0" err="1">
                <a:latin typeface="Arial" panose="020B0604020202020204" pitchFamily="34" charset="0"/>
                <a:cs typeface="Arial" panose="020B0604020202020204" pitchFamily="34" charset="0"/>
              </a:rPr>
              <a:t>ngày</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đêm</a:t>
            </a:r>
            <a:r>
              <a:rPr lang="en-US" sz="2700" dirty="0">
                <a:latin typeface="Arial" panose="020B0604020202020204" pitchFamily="34" charset="0"/>
                <a:cs typeface="Arial" panose="020B0604020202020204" pitchFamily="34" charset="0"/>
              </a:rPr>
              <a:t>.</a:t>
            </a:r>
            <a:endParaRPr lang="en-US" sz="2700" b="1" dirty="0">
              <a:latin typeface="Arial" panose="020B0604020202020204" pitchFamily="34" charset="0"/>
              <a:cs typeface="Arial" panose="020B0604020202020204" pitchFamily="34" charset="0"/>
            </a:endParaRPr>
          </a:p>
        </p:txBody>
      </p:sp>
      <p:sp>
        <p:nvSpPr>
          <p:cNvPr id="16" name="Text Box 3">
            <a:extLst>
              <a:ext uri="{FF2B5EF4-FFF2-40B4-BE49-F238E27FC236}">
                <a16:creationId xmlns:a16="http://schemas.microsoft.com/office/drawing/2014/main" id="{5CF586CA-B031-468E-ADF0-4A12F95BAD1B}"/>
              </a:ext>
            </a:extLst>
          </p:cNvPr>
          <p:cNvSpPr txBox="1">
            <a:spLocks noChangeArrowheads="1"/>
          </p:cNvSpPr>
          <p:nvPr/>
        </p:nvSpPr>
        <p:spPr bwMode="auto">
          <a:xfrm>
            <a:off x="6067713" y="3175083"/>
            <a:ext cx="286516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700" b="1" dirty="0">
                <a:latin typeface="Arial" panose="020B0604020202020204" pitchFamily="34" charset="0"/>
                <a:cs typeface="Arial" panose="020B0604020202020204" pitchFamily="34" charset="0"/>
              </a:rPr>
              <a:t>C</a:t>
            </a:r>
            <a:r>
              <a:rPr lang="en-US" sz="2700" dirty="0">
                <a:latin typeface="Arial" panose="020B0604020202020204" pitchFamily="34" charset="0"/>
                <a:cs typeface="Arial" panose="020B0604020202020204" pitchFamily="34" charset="0"/>
              </a:rPr>
              <a:t>. 4 </a:t>
            </a:r>
            <a:r>
              <a:rPr lang="en-US" sz="2700" dirty="0" err="1">
                <a:latin typeface="Arial" panose="020B0604020202020204" pitchFamily="34" charset="0"/>
                <a:cs typeface="Arial" panose="020B0604020202020204" pitchFamily="34" charset="0"/>
              </a:rPr>
              <a:t>ngày</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đêm</a:t>
            </a:r>
            <a:r>
              <a:rPr lang="en-US" sz="2700" dirty="0">
                <a:latin typeface="Arial" panose="020B0604020202020204" pitchFamily="34" charset="0"/>
                <a:cs typeface="Arial" panose="020B0604020202020204" pitchFamily="34" charset="0"/>
              </a:rPr>
              <a:t>.</a:t>
            </a:r>
            <a:endParaRPr lang="en-US" sz="2700" b="1" dirty="0">
              <a:latin typeface="Arial" panose="020B0604020202020204" pitchFamily="34" charset="0"/>
              <a:cs typeface="Arial" panose="020B0604020202020204" pitchFamily="34" charset="0"/>
            </a:endParaRPr>
          </a:p>
        </p:txBody>
      </p:sp>
      <p:sp>
        <p:nvSpPr>
          <p:cNvPr id="18" name="Text Box 3">
            <a:extLst>
              <a:ext uri="{FF2B5EF4-FFF2-40B4-BE49-F238E27FC236}">
                <a16:creationId xmlns:a16="http://schemas.microsoft.com/office/drawing/2014/main" id="{017AA68B-C4DC-4373-848D-21CA76074255}"/>
              </a:ext>
            </a:extLst>
          </p:cNvPr>
          <p:cNvSpPr txBox="1">
            <a:spLocks noChangeArrowheads="1"/>
          </p:cNvSpPr>
          <p:nvPr/>
        </p:nvSpPr>
        <p:spPr bwMode="auto">
          <a:xfrm>
            <a:off x="6149610" y="4137427"/>
            <a:ext cx="3661044"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700" b="1" dirty="0">
                <a:latin typeface="Arial" panose="020B0604020202020204" pitchFamily="34" charset="0"/>
                <a:cs typeface="Arial" panose="020B0604020202020204" pitchFamily="34" charset="0"/>
              </a:rPr>
              <a:t>D</a:t>
            </a:r>
            <a:r>
              <a:rPr lang="en-US" sz="2700" dirty="0">
                <a:latin typeface="Arial" panose="020B0604020202020204" pitchFamily="34" charset="0"/>
                <a:cs typeface="Arial" panose="020B0604020202020204" pitchFamily="34" charset="0"/>
              </a:rPr>
              <a:t>. 8 </a:t>
            </a:r>
            <a:r>
              <a:rPr lang="en-US" sz="2700" dirty="0" err="1">
                <a:latin typeface="Arial" panose="020B0604020202020204" pitchFamily="34" charset="0"/>
                <a:cs typeface="Arial" panose="020B0604020202020204" pitchFamily="34" charset="0"/>
              </a:rPr>
              <a:t>ngày</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đêm</a:t>
            </a:r>
            <a:r>
              <a:rPr lang="en-US" sz="2700" dirty="0">
                <a:latin typeface="Arial" panose="020B0604020202020204" pitchFamily="34" charset="0"/>
                <a:cs typeface="Arial" panose="020B0604020202020204" pitchFamily="34" charset="0"/>
              </a:rPr>
              <a:t>.</a:t>
            </a:r>
            <a:endParaRPr lang="en-US" sz="27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022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97981CC-B42F-4ECB-90BB-EC434DF38284}"/>
              </a:ext>
            </a:extLst>
          </p:cNvPr>
          <p:cNvGrpSpPr/>
          <p:nvPr/>
        </p:nvGrpSpPr>
        <p:grpSpPr>
          <a:xfrm>
            <a:off x="-271124" y="58878"/>
            <a:ext cx="6062323" cy="505010"/>
            <a:chOff x="38033" y="2282878"/>
            <a:chExt cx="7543268" cy="704958"/>
          </a:xfrm>
        </p:grpSpPr>
        <p:grpSp>
          <p:nvGrpSpPr>
            <p:cNvPr id="7" name="Group 70">
              <a:extLst>
                <a:ext uri="{FF2B5EF4-FFF2-40B4-BE49-F238E27FC236}">
                  <a16:creationId xmlns:a16="http://schemas.microsoft.com/office/drawing/2014/main" id="{62A280E9-FF8F-4812-9B41-B18049989109}"/>
                </a:ext>
              </a:extLst>
            </p:cNvPr>
            <p:cNvGrpSpPr>
              <a:grpSpLocks/>
            </p:cNvGrpSpPr>
            <p:nvPr/>
          </p:nvGrpSpPr>
          <p:grpSpPr bwMode="auto">
            <a:xfrm>
              <a:off x="368179" y="2294628"/>
              <a:ext cx="7213122" cy="693208"/>
              <a:chOff x="607010" y="3430752"/>
              <a:chExt cx="3714421" cy="1335216"/>
            </a:xfrm>
          </p:grpSpPr>
          <p:pic>
            <p:nvPicPr>
              <p:cNvPr id="10" name="Picture 9" descr="empty-green-rectangle">
                <a:extLst>
                  <a:ext uri="{FF2B5EF4-FFF2-40B4-BE49-F238E27FC236}">
                    <a16:creationId xmlns:a16="http://schemas.microsoft.com/office/drawing/2014/main" id="{834446A4-27A5-4D43-957D-0A97D3BE8E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10" y="3430752"/>
                <a:ext cx="3714421"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green-top-faded">
                <a:extLst>
                  <a:ext uri="{FF2B5EF4-FFF2-40B4-BE49-F238E27FC236}">
                    <a16:creationId xmlns:a16="http://schemas.microsoft.com/office/drawing/2014/main" id="{932B3BED-F302-4CB5-AA4B-4AE40327FB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a:extLst>
                <a:ext uri="{FF2B5EF4-FFF2-40B4-BE49-F238E27FC236}">
                  <a16:creationId xmlns:a16="http://schemas.microsoft.com/office/drawing/2014/main" id="{9F1DCAB2-F75F-4E9E-B8C9-8BA1E7C96473}"/>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9" name="Rectangle 1026060">
              <a:extLst>
                <a:ext uri="{FF2B5EF4-FFF2-40B4-BE49-F238E27FC236}">
                  <a16:creationId xmlns:a16="http://schemas.microsoft.com/office/drawing/2014/main" id="{929BCE00-2C31-4ADB-BEE8-FE3CFD6DE658}"/>
                </a:ext>
              </a:extLst>
            </p:cNvPr>
            <p:cNvSpPr>
              <a:spLocks noChangeArrowheads="1"/>
            </p:cNvSpPr>
            <p:nvPr/>
          </p:nvSpPr>
          <p:spPr bwMode="auto">
            <a:xfrm>
              <a:off x="1190928" y="2282878"/>
              <a:ext cx="6200745" cy="69171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500" i="1">
                  <a:cs typeface="Arial" panose="020B0604020202020204" pitchFamily="34" charset="0"/>
                </a:rPr>
                <a:t>Hiện tượng phóng xạ</a:t>
              </a:r>
              <a:endParaRPr lang="en-US" sz="2500" b="0" i="1" dirty="0">
                <a:cs typeface="Arial" panose="020B0604020202020204" pitchFamily="34" charset="0"/>
              </a:endParaRPr>
            </a:p>
          </p:txBody>
        </p:sp>
      </p:grpSp>
      <p:sp>
        <p:nvSpPr>
          <p:cNvPr id="12" name="Content Placeholder 2">
            <a:extLst>
              <a:ext uri="{FF2B5EF4-FFF2-40B4-BE49-F238E27FC236}">
                <a16:creationId xmlns:a16="http://schemas.microsoft.com/office/drawing/2014/main" id="{0D16E92B-5055-4584-9193-B5537A9AA0C7}"/>
              </a:ext>
            </a:extLst>
          </p:cNvPr>
          <p:cNvSpPr txBox="1">
            <a:spLocks/>
          </p:cNvSpPr>
          <p:nvPr/>
        </p:nvSpPr>
        <p:spPr bwMode="auto">
          <a:xfrm>
            <a:off x="281068" y="619267"/>
            <a:ext cx="6348332" cy="45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mn-ea"/>
              </a:defRPr>
            </a:lvl2pPr>
            <a:lvl3pPr marL="1143000" indent="-228600" algn="l" rtl="0" eaLnBrk="0" fontAlgn="base" hangingPunct="0">
              <a:spcBef>
                <a:spcPct val="20000"/>
              </a:spcBef>
              <a:spcAft>
                <a:spcPct val="0"/>
              </a:spcAft>
              <a:buChar char="•"/>
              <a:defRPr sz="2400">
                <a:solidFill>
                  <a:schemeClr val="bg2"/>
                </a:solidFill>
                <a:latin typeface="+mn-lt"/>
                <a:ea typeface="+mn-ea"/>
              </a:defRPr>
            </a:lvl3pPr>
            <a:lvl4pPr marL="1600200" indent="-228600" algn="l" rtl="0" eaLnBrk="0" fontAlgn="base" hangingPunct="0">
              <a:spcBef>
                <a:spcPct val="20000"/>
              </a:spcBef>
              <a:spcAft>
                <a:spcPct val="0"/>
              </a:spcAft>
              <a:buChar char="–"/>
              <a:defRPr sz="1600">
                <a:solidFill>
                  <a:schemeClr val="bg2"/>
                </a:solidFill>
                <a:latin typeface="+mn-lt"/>
                <a:ea typeface="+mn-ea"/>
              </a:defRPr>
            </a:lvl4pPr>
            <a:lvl5pPr marL="2057400" indent="-228600" algn="l" rtl="0" eaLnBrk="0" fontAlgn="base" hangingPunct="0">
              <a:spcBef>
                <a:spcPct val="20000"/>
              </a:spcBef>
              <a:spcAft>
                <a:spcPct val="0"/>
              </a:spcAft>
              <a:buChar char="»"/>
              <a:defRPr sz="1600">
                <a:solidFill>
                  <a:schemeClr val="bg2"/>
                </a:solidFill>
                <a:latin typeface="+mn-lt"/>
                <a:ea typeface="+mn-ea"/>
              </a:defRPr>
            </a:lvl5pPr>
            <a:lvl6pPr marL="2514600" indent="-228600" algn="l" rtl="0" fontAlgn="base">
              <a:spcBef>
                <a:spcPct val="20000"/>
              </a:spcBef>
              <a:spcAft>
                <a:spcPct val="0"/>
              </a:spcAft>
              <a:buChar char="»"/>
              <a:defRPr sz="1600">
                <a:solidFill>
                  <a:schemeClr val="bg2"/>
                </a:solidFill>
                <a:latin typeface="+mn-lt"/>
                <a:ea typeface="+mn-ea"/>
              </a:defRPr>
            </a:lvl6pPr>
            <a:lvl7pPr marL="2971800" indent="-228600" algn="l" rtl="0" fontAlgn="base">
              <a:spcBef>
                <a:spcPct val="20000"/>
              </a:spcBef>
              <a:spcAft>
                <a:spcPct val="0"/>
              </a:spcAft>
              <a:buChar char="»"/>
              <a:defRPr sz="1600">
                <a:solidFill>
                  <a:schemeClr val="bg2"/>
                </a:solidFill>
                <a:latin typeface="+mn-lt"/>
                <a:ea typeface="+mn-ea"/>
              </a:defRPr>
            </a:lvl7pPr>
            <a:lvl8pPr marL="3429000" indent="-228600" algn="l" rtl="0" fontAlgn="base">
              <a:spcBef>
                <a:spcPct val="20000"/>
              </a:spcBef>
              <a:spcAft>
                <a:spcPct val="0"/>
              </a:spcAft>
              <a:buChar char="»"/>
              <a:defRPr sz="1600">
                <a:solidFill>
                  <a:schemeClr val="bg2"/>
                </a:solidFill>
                <a:latin typeface="+mn-lt"/>
                <a:ea typeface="+mn-ea"/>
              </a:defRPr>
            </a:lvl8pPr>
            <a:lvl9pPr marL="3886200" indent="-228600" algn="l" rtl="0" fontAlgn="base">
              <a:spcBef>
                <a:spcPct val="20000"/>
              </a:spcBef>
              <a:spcAft>
                <a:spcPct val="0"/>
              </a:spcAft>
              <a:buChar char="»"/>
              <a:defRPr sz="1600">
                <a:solidFill>
                  <a:schemeClr val="bg2"/>
                </a:solidFill>
                <a:latin typeface="+mn-lt"/>
                <a:ea typeface="+mn-ea"/>
              </a:defRPr>
            </a:lvl9pPr>
          </a:lstStyle>
          <a:p>
            <a:pPr>
              <a:buFontTx/>
              <a:buNone/>
            </a:pPr>
            <a:r>
              <a:rPr lang="en-US" sz="2500">
                <a:solidFill>
                  <a:srgbClr val="0070C0"/>
                </a:solidFill>
                <a:latin typeface="Arial" panose="020B0604020202020204" pitchFamily="34" charset="0"/>
                <a:cs typeface="Arial" panose="020B0604020202020204" pitchFamily="34" charset="0"/>
              </a:rPr>
              <a:t>1. Định nghĩa hiện tượng phóng xạ</a:t>
            </a:r>
          </a:p>
        </p:txBody>
      </p:sp>
      <p:grpSp>
        <p:nvGrpSpPr>
          <p:cNvPr id="14" name="Group 13">
            <a:extLst>
              <a:ext uri="{FF2B5EF4-FFF2-40B4-BE49-F238E27FC236}">
                <a16:creationId xmlns:a16="http://schemas.microsoft.com/office/drawing/2014/main" id="{13B0587C-2BF4-4B99-A6F7-671B5366830A}"/>
              </a:ext>
            </a:extLst>
          </p:cNvPr>
          <p:cNvGrpSpPr/>
          <p:nvPr/>
        </p:nvGrpSpPr>
        <p:grpSpPr>
          <a:xfrm>
            <a:off x="307610" y="1148874"/>
            <a:ext cx="11593288" cy="1518126"/>
            <a:chOff x="1314997" y="2125361"/>
            <a:chExt cx="2231091" cy="780121"/>
          </a:xfrm>
        </p:grpSpPr>
        <p:pic>
          <p:nvPicPr>
            <p:cNvPr id="16" name="Picture 4" descr="empty-blue-rectangle">
              <a:extLst>
                <a:ext uri="{FF2B5EF4-FFF2-40B4-BE49-F238E27FC236}">
                  <a16:creationId xmlns:a16="http://schemas.microsoft.com/office/drawing/2014/main" id="{FFD43080-0916-4932-A542-583194B662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026060">
              <a:extLst>
                <a:ext uri="{FF2B5EF4-FFF2-40B4-BE49-F238E27FC236}">
                  <a16:creationId xmlns:a16="http://schemas.microsoft.com/office/drawing/2014/main" id="{66FD2270-1ACF-484F-9B88-8A36F76BD4F0}"/>
                </a:ext>
              </a:extLst>
            </p:cNvPr>
            <p:cNvSpPr>
              <a:spLocks noChangeArrowheads="1"/>
            </p:cNvSpPr>
            <p:nvPr/>
          </p:nvSpPr>
          <p:spPr bwMode="auto">
            <a:xfrm>
              <a:off x="1418774" y="2179131"/>
              <a:ext cx="2026953" cy="579232"/>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p:sp>
        <p:nvSpPr>
          <p:cNvPr id="24" name="Text Box 19">
            <a:extLst>
              <a:ext uri="{FF2B5EF4-FFF2-40B4-BE49-F238E27FC236}">
                <a16:creationId xmlns:a16="http://schemas.microsoft.com/office/drawing/2014/main" id="{AD0CE3D3-26FD-4C95-8452-DF8D1367F4CD}"/>
              </a:ext>
            </a:extLst>
          </p:cNvPr>
          <p:cNvSpPr txBox="1">
            <a:spLocks noChangeArrowheads="1"/>
          </p:cNvSpPr>
          <p:nvPr/>
        </p:nvSpPr>
        <p:spPr bwMode="auto">
          <a:xfrm>
            <a:off x="1295400" y="1202204"/>
            <a:ext cx="9144000" cy="1292662"/>
          </a:xfrm>
          <a:prstGeom prst="rect">
            <a:avLst/>
          </a:prstGeom>
          <a:noFill/>
          <a:ln>
            <a:noFill/>
          </a:ln>
          <a:effectLst/>
        </p:spPr>
        <p:txBody>
          <a:bodyPr>
            <a:spAutoFit/>
          </a:bodyPr>
          <a:lstStyle/>
          <a:p>
            <a:pPr algn="ctr"/>
            <a:r>
              <a:rPr lang="en-US" sz="2600">
                <a:latin typeface="Arial" panose="020B0604020202020204" pitchFamily="34" charset="0"/>
                <a:cs typeface="Arial" panose="020B0604020202020204" pitchFamily="34" charset="0"/>
              </a:rPr>
              <a:t>Phóng xạ là quá trình phân rã tự phát của một hạt nhân không bền vững. Quá trình phân rã này kèm theo sự tạo ra các hạt và có thể kèm theo sự phát ra các bức xạ điện từ.</a:t>
            </a:r>
          </a:p>
        </p:txBody>
      </p:sp>
      <p:sp>
        <p:nvSpPr>
          <p:cNvPr id="21" name="TextBox 20">
            <a:extLst>
              <a:ext uri="{FF2B5EF4-FFF2-40B4-BE49-F238E27FC236}">
                <a16:creationId xmlns:a16="http://schemas.microsoft.com/office/drawing/2014/main" id="{3B1DBF0D-E0B9-41D2-A173-ED29457056A3}"/>
              </a:ext>
            </a:extLst>
          </p:cNvPr>
          <p:cNvSpPr txBox="1"/>
          <p:nvPr/>
        </p:nvSpPr>
        <p:spPr>
          <a:xfrm>
            <a:off x="195518" y="5699840"/>
            <a:ext cx="3259716" cy="86177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 Hạt nhân tự phân rã gọi là hạt nhân mẹ, </a:t>
            </a:r>
            <a:endParaRPr lang="en-US" sz="2500"/>
          </a:p>
        </p:txBody>
      </p:sp>
      <p:sp>
        <p:nvSpPr>
          <p:cNvPr id="22" name="TextBox 21">
            <a:extLst>
              <a:ext uri="{FF2B5EF4-FFF2-40B4-BE49-F238E27FC236}">
                <a16:creationId xmlns:a16="http://schemas.microsoft.com/office/drawing/2014/main" id="{89B2D1EB-5D58-41CF-9C4E-5AA849F04EBF}"/>
              </a:ext>
            </a:extLst>
          </p:cNvPr>
          <p:cNvSpPr txBox="1"/>
          <p:nvPr/>
        </p:nvSpPr>
        <p:spPr>
          <a:xfrm>
            <a:off x="3991867" y="5729883"/>
            <a:ext cx="4370364" cy="861774"/>
          </a:xfrm>
          <a:prstGeom prst="rect">
            <a:avLst/>
          </a:prstGeom>
          <a:noFill/>
        </p:spPr>
        <p:txBody>
          <a:bodyPr wrap="square">
            <a:spAutoFit/>
          </a:bodyPr>
          <a:lstStyle/>
          <a:p>
            <a:r>
              <a:rPr lang="en-US" sz="2500">
                <a:latin typeface="Arial" panose="020B0604020202020204" pitchFamily="34" charset="0"/>
                <a:cs typeface="Arial" panose="020B0604020202020204" pitchFamily="34" charset="0"/>
              </a:rPr>
              <a:t>hạt nhân được tạo thành sau phân rã gọi là hạt nhân con.</a:t>
            </a:r>
            <a:endParaRPr lang="en-US" sz="2500"/>
          </a:p>
        </p:txBody>
      </p:sp>
      <p:sp>
        <p:nvSpPr>
          <p:cNvPr id="23" name="TextBox 22">
            <a:extLst>
              <a:ext uri="{FF2B5EF4-FFF2-40B4-BE49-F238E27FC236}">
                <a16:creationId xmlns:a16="http://schemas.microsoft.com/office/drawing/2014/main" id="{3F3E903F-17CB-4694-8373-FF9DF722946F}"/>
              </a:ext>
            </a:extLst>
          </p:cNvPr>
          <p:cNvSpPr txBox="1"/>
          <p:nvPr/>
        </p:nvSpPr>
        <p:spPr>
          <a:xfrm>
            <a:off x="8365775" y="5799908"/>
            <a:ext cx="3259716"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 Hạt phát ra</a:t>
            </a:r>
            <a:endParaRPr lang="en-US" sz="2500"/>
          </a:p>
        </p:txBody>
      </p:sp>
      <p:pic>
        <p:nvPicPr>
          <p:cNvPr id="18" name="Picture 17">
            <a:extLst>
              <a:ext uri="{FF2B5EF4-FFF2-40B4-BE49-F238E27FC236}">
                <a16:creationId xmlns:a16="http://schemas.microsoft.com/office/drawing/2014/main" id="{AF353D8E-89F7-427C-B64C-C681C7D6EB86}"/>
              </a:ext>
            </a:extLst>
          </p:cNvPr>
          <p:cNvPicPr>
            <a:picLocks noChangeAspect="1"/>
          </p:cNvPicPr>
          <p:nvPr/>
        </p:nvPicPr>
        <p:blipFill rotWithShape="1">
          <a:blip r:embed="rId6"/>
          <a:srcRect r="71475"/>
          <a:stretch/>
        </p:blipFill>
        <p:spPr>
          <a:xfrm>
            <a:off x="332164" y="2879035"/>
            <a:ext cx="2630481" cy="2682346"/>
          </a:xfrm>
          <a:prstGeom prst="rect">
            <a:avLst/>
          </a:prstGeom>
        </p:spPr>
      </p:pic>
      <p:pic>
        <p:nvPicPr>
          <p:cNvPr id="19" name="Picture 18">
            <a:extLst>
              <a:ext uri="{FF2B5EF4-FFF2-40B4-BE49-F238E27FC236}">
                <a16:creationId xmlns:a16="http://schemas.microsoft.com/office/drawing/2014/main" id="{649913BE-344A-47FA-B72D-1E4ECE8F443A}"/>
              </a:ext>
            </a:extLst>
          </p:cNvPr>
          <p:cNvPicPr>
            <a:picLocks noChangeAspect="1"/>
          </p:cNvPicPr>
          <p:nvPr/>
        </p:nvPicPr>
        <p:blipFill rotWithShape="1">
          <a:blip r:embed="rId6"/>
          <a:srcRect l="66304"/>
          <a:stretch/>
        </p:blipFill>
        <p:spPr>
          <a:xfrm>
            <a:off x="8362231" y="3137125"/>
            <a:ext cx="3107316" cy="2682346"/>
          </a:xfrm>
          <a:prstGeom prst="rect">
            <a:avLst/>
          </a:prstGeom>
        </p:spPr>
      </p:pic>
      <p:pic>
        <p:nvPicPr>
          <p:cNvPr id="20" name="Picture 19">
            <a:extLst>
              <a:ext uri="{FF2B5EF4-FFF2-40B4-BE49-F238E27FC236}">
                <a16:creationId xmlns:a16="http://schemas.microsoft.com/office/drawing/2014/main" id="{1692EE57-8E17-4650-9B4A-B7484737D2A8}"/>
              </a:ext>
            </a:extLst>
          </p:cNvPr>
          <p:cNvPicPr>
            <a:picLocks noChangeAspect="1"/>
          </p:cNvPicPr>
          <p:nvPr/>
        </p:nvPicPr>
        <p:blipFill rotWithShape="1">
          <a:blip r:embed="rId6"/>
          <a:srcRect l="28921" r="33720"/>
          <a:stretch/>
        </p:blipFill>
        <p:spPr>
          <a:xfrm>
            <a:off x="3991867" y="3121176"/>
            <a:ext cx="3445176" cy="2682346"/>
          </a:xfrm>
          <a:prstGeom prst="rect">
            <a:avLst/>
          </a:prstGeom>
        </p:spPr>
      </p:pic>
    </p:spTree>
    <p:extLst>
      <p:ext uri="{BB962C8B-B14F-4D97-AF65-F5344CB8AC3E}">
        <p14:creationId xmlns:p14="http://schemas.microsoft.com/office/powerpoint/2010/main" val="380525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97981CC-B42F-4ECB-90BB-EC434DF38284}"/>
              </a:ext>
            </a:extLst>
          </p:cNvPr>
          <p:cNvGrpSpPr/>
          <p:nvPr/>
        </p:nvGrpSpPr>
        <p:grpSpPr>
          <a:xfrm>
            <a:off x="-271124" y="58878"/>
            <a:ext cx="6062323" cy="505010"/>
            <a:chOff x="38033" y="2282878"/>
            <a:chExt cx="7543268" cy="704958"/>
          </a:xfrm>
        </p:grpSpPr>
        <p:grpSp>
          <p:nvGrpSpPr>
            <p:cNvPr id="7" name="Group 70">
              <a:extLst>
                <a:ext uri="{FF2B5EF4-FFF2-40B4-BE49-F238E27FC236}">
                  <a16:creationId xmlns:a16="http://schemas.microsoft.com/office/drawing/2014/main" id="{62A280E9-FF8F-4812-9B41-B18049989109}"/>
                </a:ext>
              </a:extLst>
            </p:cNvPr>
            <p:cNvGrpSpPr>
              <a:grpSpLocks/>
            </p:cNvGrpSpPr>
            <p:nvPr/>
          </p:nvGrpSpPr>
          <p:grpSpPr bwMode="auto">
            <a:xfrm>
              <a:off x="368179" y="2294628"/>
              <a:ext cx="7213122" cy="693208"/>
              <a:chOff x="607010" y="3430752"/>
              <a:chExt cx="3714421" cy="1335216"/>
            </a:xfrm>
          </p:grpSpPr>
          <p:pic>
            <p:nvPicPr>
              <p:cNvPr id="10" name="Picture 9" descr="empty-green-rectangle">
                <a:extLst>
                  <a:ext uri="{FF2B5EF4-FFF2-40B4-BE49-F238E27FC236}">
                    <a16:creationId xmlns:a16="http://schemas.microsoft.com/office/drawing/2014/main" id="{834446A4-27A5-4D43-957D-0A97D3BE8E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10" y="3430752"/>
                <a:ext cx="3714421"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green-top-faded">
                <a:extLst>
                  <a:ext uri="{FF2B5EF4-FFF2-40B4-BE49-F238E27FC236}">
                    <a16:creationId xmlns:a16="http://schemas.microsoft.com/office/drawing/2014/main" id="{932B3BED-F302-4CB5-AA4B-4AE40327FB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a:extLst>
                <a:ext uri="{FF2B5EF4-FFF2-40B4-BE49-F238E27FC236}">
                  <a16:creationId xmlns:a16="http://schemas.microsoft.com/office/drawing/2014/main" id="{9F1DCAB2-F75F-4E9E-B8C9-8BA1E7C96473}"/>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9" name="Rectangle 1026060">
              <a:extLst>
                <a:ext uri="{FF2B5EF4-FFF2-40B4-BE49-F238E27FC236}">
                  <a16:creationId xmlns:a16="http://schemas.microsoft.com/office/drawing/2014/main" id="{929BCE00-2C31-4ADB-BEE8-FE3CFD6DE658}"/>
                </a:ext>
              </a:extLst>
            </p:cNvPr>
            <p:cNvSpPr>
              <a:spLocks noChangeArrowheads="1"/>
            </p:cNvSpPr>
            <p:nvPr/>
          </p:nvSpPr>
          <p:spPr bwMode="auto">
            <a:xfrm>
              <a:off x="1190928" y="2282878"/>
              <a:ext cx="6200745" cy="69171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500" i="1">
                  <a:cs typeface="Arial" panose="020B0604020202020204" pitchFamily="34" charset="0"/>
                </a:rPr>
                <a:t>Hiện tượng phóng xạ</a:t>
              </a:r>
              <a:endParaRPr lang="en-US" sz="2500" b="0" i="1" dirty="0">
                <a:cs typeface="Arial" panose="020B0604020202020204" pitchFamily="34" charset="0"/>
              </a:endParaRPr>
            </a:p>
          </p:txBody>
        </p:sp>
      </p:grpSp>
      <p:sp>
        <p:nvSpPr>
          <p:cNvPr id="12" name="Content Placeholder 2">
            <a:extLst>
              <a:ext uri="{FF2B5EF4-FFF2-40B4-BE49-F238E27FC236}">
                <a16:creationId xmlns:a16="http://schemas.microsoft.com/office/drawing/2014/main" id="{0D16E92B-5055-4584-9193-B5537A9AA0C7}"/>
              </a:ext>
            </a:extLst>
          </p:cNvPr>
          <p:cNvSpPr txBox="1">
            <a:spLocks/>
          </p:cNvSpPr>
          <p:nvPr/>
        </p:nvSpPr>
        <p:spPr bwMode="auto">
          <a:xfrm>
            <a:off x="281068" y="619267"/>
            <a:ext cx="6348332" cy="45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mn-ea"/>
              </a:defRPr>
            </a:lvl2pPr>
            <a:lvl3pPr marL="1143000" indent="-228600" algn="l" rtl="0" eaLnBrk="0" fontAlgn="base" hangingPunct="0">
              <a:spcBef>
                <a:spcPct val="20000"/>
              </a:spcBef>
              <a:spcAft>
                <a:spcPct val="0"/>
              </a:spcAft>
              <a:buChar char="•"/>
              <a:defRPr sz="2400">
                <a:solidFill>
                  <a:schemeClr val="bg2"/>
                </a:solidFill>
                <a:latin typeface="+mn-lt"/>
                <a:ea typeface="+mn-ea"/>
              </a:defRPr>
            </a:lvl3pPr>
            <a:lvl4pPr marL="1600200" indent="-228600" algn="l" rtl="0" eaLnBrk="0" fontAlgn="base" hangingPunct="0">
              <a:spcBef>
                <a:spcPct val="20000"/>
              </a:spcBef>
              <a:spcAft>
                <a:spcPct val="0"/>
              </a:spcAft>
              <a:buChar char="–"/>
              <a:defRPr sz="1600">
                <a:solidFill>
                  <a:schemeClr val="bg2"/>
                </a:solidFill>
                <a:latin typeface="+mn-lt"/>
                <a:ea typeface="+mn-ea"/>
              </a:defRPr>
            </a:lvl4pPr>
            <a:lvl5pPr marL="2057400" indent="-228600" algn="l" rtl="0" eaLnBrk="0" fontAlgn="base" hangingPunct="0">
              <a:spcBef>
                <a:spcPct val="20000"/>
              </a:spcBef>
              <a:spcAft>
                <a:spcPct val="0"/>
              </a:spcAft>
              <a:buChar char="»"/>
              <a:defRPr sz="1600">
                <a:solidFill>
                  <a:schemeClr val="bg2"/>
                </a:solidFill>
                <a:latin typeface="+mn-lt"/>
                <a:ea typeface="+mn-ea"/>
              </a:defRPr>
            </a:lvl5pPr>
            <a:lvl6pPr marL="2514600" indent="-228600" algn="l" rtl="0" fontAlgn="base">
              <a:spcBef>
                <a:spcPct val="20000"/>
              </a:spcBef>
              <a:spcAft>
                <a:spcPct val="0"/>
              </a:spcAft>
              <a:buChar char="»"/>
              <a:defRPr sz="1600">
                <a:solidFill>
                  <a:schemeClr val="bg2"/>
                </a:solidFill>
                <a:latin typeface="+mn-lt"/>
                <a:ea typeface="+mn-ea"/>
              </a:defRPr>
            </a:lvl6pPr>
            <a:lvl7pPr marL="2971800" indent="-228600" algn="l" rtl="0" fontAlgn="base">
              <a:spcBef>
                <a:spcPct val="20000"/>
              </a:spcBef>
              <a:spcAft>
                <a:spcPct val="0"/>
              </a:spcAft>
              <a:buChar char="»"/>
              <a:defRPr sz="1600">
                <a:solidFill>
                  <a:schemeClr val="bg2"/>
                </a:solidFill>
                <a:latin typeface="+mn-lt"/>
                <a:ea typeface="+mn-ea"/>
              </a:defRPr>
            </a:lvl7pPr>
            <a:lvl8pPr marL="3429000" indent="-228600" algn="l" rtl="0" fontAlgn="base">
              <a:spcBef>
                <a:spcPct val="20000"/>
              </a:spcBef>
              <a:spcAft>
                <a:spcPct val="0"/>
              </a:spcAft>
              <a:buChar char="»"/>
              <a:defRPr sz="1600">
                <a:solidFill>
                  <a:schemeClr val="bg2"/>
                </a:solidFill>
                <a:latin typeface="+mn-lt"/>
                <a:ea typeface="+mn-ea"/>
              </a:defRPr>
            </a:lvl8pPr>
            <a:lvl9pPr marL="3886200" indent="-228600" algn="l" rtl="0" fontAlgn="base">
              <a:spcBef>
                <a:spcPct val="20000"/>
              </a:spcBef>
              <a:spcAft>
                <a:spcPct val="0"/>
              </a:spcAft>
              <a:buChar char="»"/>
              <a:defRPr sz="1600">
                <a:solidFill>
                  <a:schemeClr val="bg2"/>
                </a:solidFill>
                <a:latin typeface="+mn-lt"/>
                <a:ea typeface="+mn-ea"/>
              </a:defRPr>
            </a:lvl9pPr>
          </a:lstStyle>
          <a:p>
            <a:pPr>
              <a:buFontTx/>
              <a:buNone/>
            </a:pPr>
            <a:r>
              <a:rPr lang="en-US" sz="2500">
                <a:solidFill>
                  <a:srgbClr val="0070C0"/>
                </a:solidFill>
                <a:latin typeface="Arial" panose="020B0604020202020204" pitchFamily="34" charset="0"/>
                <a:cs typeface="Arial" panose="020B0604020202020204" pitchFamily="34" charset="0"/>
              </a:rPr>
              <a:t>2. Các dạng phóng xạ</a:t>
            </a:r>
          </a:p>
        </p:txBody>
      </p:sp>
      <p:sp>
        <p:nvSpPr>
          <p:cNvPr id="19" name="TextBox 18">
            <a:extLst>
              <a:ext uri="{FF2B5EF4-FFF2-40B4-BE49-F238E27FC236}">
                <a16:creationId xmlns:a16="http://schemas.microsoft.com/office/drawing/2014/main" id="{B59AA33F-8650-451D-A69E-48E34172494A}"/>
              </a:ext>
            </a:extLst>
          </p:cNvPr>
          <p:cNvSpPr txBox="1"/>
          <p:nvPr/>
        </p:nvSpPr>
        <p:spPr>
          <a:xfrm>
            <a:off x="8777" y="1059069"/>
            <a:ext cx="2552701" cy="492443"/>
          </a:xfrm>
          <a:prstGeom prst="rect">
            <a:avLst/>
          </a:prstGeom>
          <a:noFill/>
        </p:spPr>
        <p:txBody>
          <a:bodyPr wrap="square" rtlCol="0">
            <a:spAutoFit/>
          </a:bodyPr>
          <a:lstStyle/>
          <a:p>
            <a:pPr algn="just"/>
            <a:r>
              <a:rPr lang="en-US" sz="2600" dirty="0">
                <a:latin typeface="Arial" panose="020B0604020202020204" pitchFamily="34" charset="0"/>
                <a:cs typeface="Arial" panose="020B0604020202020204" pitchFamily="34" charset="0"/>
              </a:rPr>
              <a:t>   </a:t>
            </a:r>
            <a:r>
              <a:rPr lang="en-US" sz="2600" i="1" dirty="0">
                <a:latin typeface="Arial" panose="020B0604020202020204" pitchFamily="34" charset="0"/>
                <a:cs typeface="Arial" panose="020B0604020202020204" pitchFamily="34" charset="0"/>
              </a:rPr>
              <a:t>a) </a:t>
            </a:r>
            <a:r>
              <a:rPr lang="en-US" sz="2600" i="1" dirty="0" err="1">
                <a:latin typeface="Arial" panose="020B0604020202020204" pitchFamily="34" charset="0"/>
                <a:cs typeface="Arial" panose="020B0604020202020204" pitchFamily="34" charset="0"/>
              </a:rPr>
              <a:t>Phóng</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xạ</a:t>
            </a:r>
            <a:r>
              <a:rPr lang="en-US" sz="2600" i="1" dirty="0">
                <a:latin typeface="Arial" panose="020B0604020202020204" pitchFamily="34" charset="0"/>
                <a:cs typeface="Arial" panose="020B0604020202020204" pitchFamily="34" charset="0"/>
              </a:rPr>
              <a:t> </a:t>
            </a:r>
            <a:r>
              <a:rPr lang="en-US" sz="2600" i="1" dirty="0">
                <a:solidFill>
                  <a:srgbClr val="C00000"/>
                </a:solidFill>
                <a:latin typeface="Arial" panose="020B0604020202020204" pitchFamily="34" charset="0"/>
                <a:cs typeface="Arial" panose="020B0604020202020204" pitchFamily="34" charset="0"/>
                <a:sym typeface="Symbol"/>
              </a:rPr>
              <a:t></a:t>
            </a:r>
            <a:endParaRPr lang="en-US" sz="2600" i="1" dirty="0">
              <a:solidFill>
                <a:srgbClr val="C0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0E58F5D-C600-4F4C-8256-1766BD1D1104}"/>
              </a:ext>
            </a:extLst>
          </p:cNvPr>
          <p:cNvSpPr txBox="1"/>
          <p:nvPr/>
        </p:nvSpPr>
        <p:spPr>
          <a:xfrm>
            <a:off x="1066800" y="2410836"/>
            <a:ext cx="2243512" cy="492443"/>
          </a:xfrm>
          <a:prstGeom prst="rect">
            <a:avLst/>
          </a:prstGeom>
          <a:noFill/>
        </p:spPr>
        <p:txBody>
          <a:bodyPr wrap="square" rtlCol="0">
            <a:spAutoFit/>
          </a:bodyPr>
          <a:lstStyle/>
          <a:p>
            <a:r>
              <a:rPr lang="en-US" sz="2600">
                <a:solidFill>
                  <a:schemeClr val="tx1"/>
                </a:solidFill>
                <a:latin typeface="Arial" panose="020B0604020202020204" pitchFamily="34" charset="0"/>
                <a:cs typeface="Arial" panose="020B0604020202020204" pitchFamily="34" charset="0"/>
              </a:rPr>
              <a:t>Viết gọn:</a:t>
            </a:r>
            <a:endParaRPr lang="en-US" sz="2600" dirty="0">
              <a:solidFill>
                <a:schemeClr val="tx1"/>
              </a:solidFill>
              <a:latin typeface="Arial" panose="020B0604020202020204" pitchFamily="34" charset="0"/>
              <a:cs typeface="Arial" panose="020B0604020202020204" pitchFamily="34" charset="0"/>
            </a:endParaRPr>
          </a:p>
        </p:txBody>
      </p:sp>
      <p:grpSp>
        <p:nvGrpSpPr>
          <p:cNvPr id="45" name="Group 44">
            <a:extLst>
              <a:ext uri="{FF2B5EF4-FFF2-40B4-BE49-F238E27FC236}">
                <a16:creationId xmlns:a16="http://schemas.microsoft.com/office/drawing/2014/main" id="{3D897E45-04F6-46F9-BC0F-4326B98558D4}"/>
              </a:ext>
            </a:extLst>
          </p:cNvPr>
          <p:cNvGrpSpPr/>
          <p:nvPr/>
        </p:nvGrpSpPr>
        <p:grpSpPr>
          <a:xfrm>
            <a:off x="3423578" y="1313086"/>
            <a:ext cx="3863287" cy="884266"/>
            <a:chOff x="3147113" y="935246"/>
            <a:chExt cx="3863287" cy="884266"/>
          </a:xfrm>
        </p:grpSpPr>
        <p:grpSp>
          <p:nvGrpSpPr>
            <p:cNvPr id="31" name="Group 30">
              <a:extLst>
                <a:ext uri="{FF2B5EF4-FFF2-40B4-BE49-F238E27FC236}">
                  <a16:creationId xmlns:a16="http://schemas.microsoft.com/office/drawing/2014/main" id="{DE452102-EC32-4973-B502-1DB18DC46690}"/>
                </a:ext>
              </a:extLst>
            </p:cNvPr>
            <p:cNvGrpSpPr/>
            <p:nvPr/>
          </p:nvGrpSpPr>
          <p:grpSpPr>
            <a:xfrm>
              <a:off x="3147113" y="935246"/>
              <a:ext cx="3863287" cy="664953"/>
              <a:chOff x="1314997" y="2125361"/>
              <a:chExt cx="2231091" cy="780121"/>
            </a:xfrm>
          </p:grpSpPr>
          <p:pic>
            <p:nvPicPr>
              <p:cNvPr id="32" name="Picture 4" descr="empty-blue-rectangle">
                <a:extLst>
                  <a:ext uri="{FF2B5EF4-FFF2-40B4-BE49-F238E27FC236}">
                    <a16:creationId xmlns:a16="http://schemas.microsoft.com/office/drawing/2014/main" id="{94D7A1C9-79B0-49F1-BB4D-FB87AB95F0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1026060">
                <a:extLst>
                  <a:ext uri="{FF2B5EF4-FFF2-40B4-BE49-F238E27FC236}">
                    <a16:creationId xmlns:a16="http://schemas.microsoft.com/office/drawing/2014/main" id="{4770664B-CE14-406B-AC33-5A2B4367E49A}"/>
                  </a:ext>
                </a:extLst>
              </p:cNvPr>
              <p:cNvSpPr>
                <a:spLocks noChangeArrowheads="1"/>
              </p:cNvSpPr>
              <p:nvPr/>
            </p:nvSpPr>
            <p:spPr bwMode="auto">
              <a:xfrm>
                <a:off x="1418774" y="2179131"/>
                <a:ext cx="2026953" cy="579232"/>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35" name="Object 25">
                  <a:extLst>
                    <a:ext uri="{FF2B5EF4-FFF2-40B4-BE49-F238E27FC236}">
                      <a16:creationId xmlns:a16="http://schemas.microsoft.com/office/drawing/2014/main" id="{4DF728F1-9F3D-4817-950E-865F411069D3}"/>
                    </a:ext>
                  </a:extLst>
                </p:cNvPr>
                <p:cNvSpPr txBox="1"/>
                <p:nvPr/>
              </p:nvSpPr>
              <p:spPr bwMode="auto">
                <a:xfrm>
                  <a:off x="3627170" y="993282"/>
                  <a:ext cx="3155950" cy="826230"/>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Pre>
                          <m:sPrePr>
                            <m:ctrlPr>
                              <a:rPr lang="en-US" sz="3000" i="1" smtClean="0">
                                <a:solidFill>
                                  <a:schemeClr val="tx1"/>
                                </a:solidFill>
                                <a:latin typeface="Cambria Math" panose="02040503050406030204" pitchFamily="18" charset="0"/>
                              </a:rPr>
                            </m:ctrlPr>
                          </m:sPrePr>
                          <m:sub>
                            <m:r>
                              <a:rPr lang="en-US" sz="3000" i="1">
                                <a:solidFill>
                                  <a:schemeClr val="tx1"/>
                                </a:solidFill>
                                <a:latin typeface="Cambria Math" panose="02040503050406030204" pitchFamily="18" charset="0"/>
                              </a:rPr>
                              <m:t>𝑍</m:t>
                            </m:r>
                          </m:sub>
                          <m:sup>
                            <m:r>
                              <a:rPr lang="en-US" sz="3000" i="1">
                                <a:solidFill>
                                  <a:schemeClr val="tx1"/>
                                </a:solidFill>
                                <a:latin typeface="Cambria Math" panose="02040503050406030204" pitchFamily="18" charset="0"/>
                              </a:rPr>
                              <m:t>𝐴</m:t>
                            </m:r>
                          </m:sup>
                          <m:e>
                            <m:r>
                              <a:rPr lang="en-US" sz="3000" i="1">
                                <a:solidFill>
                                  <a:schemeClr val="tx1"/>
                                </a:solidFill>
                                <a:latin typeface="Cambria Math" panose="02040503050406030204" pitchFamily="18" charset="0"/>
                              </a:rPr>
                              <m:t>𝑋</m:t>
                            </m:r>
                          </m:e>
                        </m:sPre>
                        <m:r>
                          <a:rPr lang="en-US" sz="3000" i="1">
                            <a:solidFill>
                              <a:schemeClr val="tx1"/>
                            </a:solidFill>
                            <a:latin typeface="Cambria Math" panose="02040503050406030204" pitchFamily="18" charset="0"/>
                          </a:rPr>
                          <m:t>→</m:t>
                        </m:r>
                        <m:sPre>
                          <m:sPrePr>
                            <m:ctrlPr>
                              <a:rPr lang="en-US" sz="3000" i="1">
                                <a:solidFill>
                                  <a:schemeClr val="tx1"/>
                                </a:solidFill>
                                <a:latin typeface="Cambria Math" panose="02040503050406030204" pitchFamily="18" charset="0"/>
                              </a:rPr>
                            </m:ctrlPr>
                          </m:sPrePr>
                          <m:sub>
                            <m:r>
                              <a:rPr lang="en-US" sz="3000" i="1">
                                <a:solidFill>
                                  <a:schemeClr val="tx1"/>
                                </a:solidFill>
                                <a:latin typeface="Cambria Math" panose="02040503050406030204" pitchFamily="18" charset="0"/>
                              </a:rPr>
                              <m:t>𝑍</m:t>
                            </m:r>
                            <m:r>
                              <a:rPr lang="en-US" sz="3000" i="1">
                                <a:solidFill>
                                  <a:schemeClr val="tx1"/>
                                </a:solidFill>
                                <a:latin typeface="Cambria Math" panose="02040503050406030204" pitchFamily="18" charset="0"/>
                              </a:rPr>
                              <m:t>−</m:t>
                            </m:r>
                            <m:r>
                              <a:rPr lang="en-US" sz="3000" i="1">
                                <a:solidFill>
                                  <a:schemeClr val="tx1"/>
                                </a:solidFill>
                                <a:latin typeface="Cambria Math" panose="02040503050406030204" pitchFamily="18" charset="0"/>
                              </a:rPr>
                              <m:t>2</m:t>
                            </m:r>
                          </m:sub>
                          <m:sup>
                            <m:r>
                              <a:rPr lang="en-US" sz="3000" i="1">
                                <a:solidFill>
                                  <a:schemeClr val="tx1"/>
                                </a:solidFill>
                                <a:latin typeface="Cambria Math" panose="02040503050406030204" pitchFamily="18" charset="0"/>
                              </a:rPr>
                              <m:t>𝐴</m:t>
                            </m:r>
                            <m:r>
                              <a:rPr lang="en-US" sz="3000" i="1">
                                <a:solidFill>
                                  <a:schemeClr val="tx1"/>
                                </a:solidFill>
                                <a:latin typeface="Cambria Math" panose="02040503050406030204" pitchFamily="18" charset="0"/>
                              </a:rPr>
                              <m:t>−</m:t>
                            </m:r>
                            <m:r>
                              <a:rPr lang="en-US" sz="3000" i="1">
                                <a:solidFill>
                                  <a:schemeClr val="tx1"/>
                                </a:solidFill>
                                <a:latin typeface="Cambria Math" panose="02040503050406030204" pitchFamily="18" charset="0"/>
                              </a:rPr>
                              <m:t>4</m:t>
                            </m:r>
                          </m:sup>
                          <m:e>
                            <m:r>
                              <a:rPr lang="en-US" sz="3000" i="1">
                                <a:solidFill>
                                  <a:schemeClr val="tx1"/>
                                </a:solidFill>
                                <a:latin typeface="Cambria Math" panose="02040503050406030204" pitchFamily="18" charset="0"/>
                              </a:rPr>
                              <m:t>𝑌</m:t>
                            </m:r>
                          </m:e>
                        </m:sPre>
                        <m:r>
                          <a:rPr lang="en-US" sz="3000" i="1">
                            <a:solidFill>
                              <a:schemeClr val="tx1"/>
                            </a:solidFill>
                            <a:latin typeface="Cambria Math" panose="02040503050406030204" pitchFamily="18" charset="0"/>
                          </a:rPr>
                          <m:t>+</m:t>
                        </m:r>
                        <m:sPre>
                          <m:sPrePr>
                            <m:ctrlPr>
                              <a:rPr lang="en-US" sz="3000" i="1" smtClean="0">
                                <a:solidFill>
                                  <a:srgbClr val="C00000"/>
                                </a:solidFill>
                                <a:latin typeface="Cambria Math" panose="02040503050406030204" pitchFamily="18" charset="0"/>
                              </a:rPr>
                            </m:ctrlPr>
                          </m:sPrePr>
                          <m:sub>
                            <m:r>
                              <a:rPr lang="en-US" sz="3000" i="1">
                                <a:solidFill>
                                  <a:srgbClr val="C00000"/>
                                </a:solidFill>
                                <a:latin typeface="Cambria Math" panose="02040503050406030204" pitchFamily="18" charset="0"/>
                              </a:rPr>
                              <m:t>2</m:t>
                            </m:r>
                          </m:sub>
                          <m:sup>
                            <m:r>
                              <a:rPr lang="en-US" sz="3000" i="1">
                                <a:solidFill>
                                  <a:srgbClr val="C00000"/>
                                </a:solidFill>
                                <a:latin typeface="Cambria Math" panose="02040503050406030204" pitchFamily="18" charset="0"/>
                              </a:rPr>
                              <m:t>4</m:t>
                            </m:r>
                          </m:sup>
                          <m:e>
                            <m:r>
                              <a:rPr lang="en-US" sz="3000" i="1">
                                <a:solidFill>
                                  <a:srgbClr val="C00000"/>
                                </a:solidFill>
                                <a:latin typeface="Cambria Math" panose="02040503050406030204" pitchFamily="18" charset="0"/>
                              </a:rPr>
                              <m:t>𝐻</m:t>
                            </m:r>
                          </m:e>
                        </m:sPre>
                        <m:r>
                          <a:rPr lang="en-US" sz="3000" i="1">
                            <a:solidFill>
                              <a:srgbClr val="C00000"/>
                            </a:solidFill>
                            <a:latin typeface="Cambria Math" panose="02040503050406030204" pitchFamily="18" charset="0"/>
                          </a:rPr>
                          <m:t>𝑒</m:t>
                        </m:r>
                      </m:oMath>
                    </m:oMathPara>
                  </a14:m>
                  <a:endParaRPr lang="en-US" sz="3000">
                    <a:solidFill>
                      <a:schemeClr val="tx1"/>
                    </a:solidFill>
                  </a:endParaRPr>
                </a:p>
              </p:txBody>
            </p:sp>
          </mc:Choice>
          <mc:Fallback xmlns="">
            <p:sp>
              <p:nvSpPr>
                <p:cNvPr id="35" name="Object 25">
                  <a:extLst>
                    <a:ext uri="{FF2B5EF4-FFF2-40B4-BE49-F238E27FC236}">
                      <a16:creationId xmlns:a16="http://schemas.microsoft.com/office/drawing/2014/main" id="{4DF728F1-9F3D-4817-950E-865F411069D3}"/>
                    </a:ext>
                  </a:extLst>
                </p:cNvPr>
                <p:cNvSpPr txBox="1">
                  <a:spLocks noRot="1" noChangeAspect="1" noMove="1" noResize="1" noEditPoints="1" noAdjustHandles="1" noChangeArrowheads="1" noChangeShapeType="1" noTextEdit="1"/>
                </p:cNvSpPr>
                <p:nvPr/>
              </p:nvSpPr>
              <p:spPr bwMode="auto">
                <a:xfrm>
                  <a:off x="3627170" y="993282"/>
                  <a:ext cx="3155950" cy="826230"/>
                </a:xfrm>
                <a:prstGeom prst="rect">
                  <a:avLst/>
                </a:prstGeom>
                <a:blipFill>
                  <a:blip r:embed="rId6"/>
                  <a:stretch>
                    <a:fillRect/>
                  </a:stretch>
                </a:blipFill>
              </p:spPr>
              <p:txBody>
                <a:bodyPr/>
                <a:lstStyle/>
                <a:p>
                  <a:r>
                    <a:rPr lang="en-US">
                      <a:noFill/>
                    </a:rPr>
                    <a:t> </a:t>
                  </a:r>
                </a:p>
              </p:txBody>
            </p:sp>
          </mc:Fallback>
        </mc:AlternateContent>
      </p:grpSp>
      <p:grpSp>
        <p:nvGrpSpPr>
          <p:cNvPr id="44" name="Group 43">
            <a:extLst>
              <a:ext uri="{FF2B5EF4-FFF2-40B4-BE49-F238E27FC236}">
                <a16:creationId xmlns:a16="http://schemas.microsoft.com/office/drawing/2014/main" id="{0F397CAC-DFBB-4644-B22C-727EC348584F}"/>
              </a:ext>
            </a:extLst>
          </p:cNvPr>
          <p:cNvGrpSpPr/>
          <p:nvPr/>
        </p:nvGrpSpPr>
        <p:grpSpPr>
          <a:xfrm>
            <a:off x="3436490" y="2259366"/>
            <a:ext cx="2659510" cy="863718"/>
            <a:chOff x="3627170" y="1662487"/>
            <a:chExt cx="2659510" cy="863718"/>
          </a:xfrm>
        </p:grpSpPr>
        <p:grpSp>
          <p:nvGrpSpPr>
            <p:cNvPr id="36" name="Group 35">
              <a:extLst>
                <a:ext uri="{FF2B5EF4-FFF2-40B4-BE49-F238E27FC236}">
                  <a16:creationId xmlns:a16="http://schemas.microsoft.com/office/drawing/2014/main" id="{5603548C-8ED3-4E6F-B362-57C9BFE232F7}"/>
                </a:ext>
              </a:extLst>
            </p:cNvPr>
            <p:cNvGrpSpPr/>
            <p:nvPr/>
          </p:nvGrpSpPr>
          <p:grpSpPr>
            <a:xfrm>
              <a:off x="3627170" y="1678678"/>
              <a:ext cx="2659510" cy="847527"/>
              <a:chOff x="1314997" y="2125361"/>
              <a:chExt cx="2231091" cy="780121"/>
            </a:xfrm>
          </p:grpSpPr>
          <p:pic>
            <p:nvPicPr>
              <p:cNvPr id="37" name="Picture 4" descr="empty-blue-rectangle">
                <a:extLst>
                  <a:ext uri="{FF2B5EF4-FFF2-40B4-BE49-F238E27FC236}">
                    <a16:creationId xmlns:a16="http://schemas.microsoft.com/office/drawing/2014/main" id="{8A6ED48F-2DCE-4A4F-BAC4-C066E8142D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1026060">
                <a:extLst>
                  <a:ext uri="{FF2B5EF4-FFF2-40B4-BE49-F238E27FC236}">
                    <a16:creationId xmlns:a16="http://schemas.microsoft.com/office/drawing/2014/main" id="{B9EDDF3D-1A6F-44BA-8CA2-0046BBFBB375}"/>
                  </a:ext>
                </a:extLst>
              </p:cNvPr>
              <p:cNvSpPr>
                <a:spLocks noChangeArrowheads="1"/>
              </p:cNvSpPr>
              <p:nvPr/>
            </p:nvSpPr>
            <p:spPr bwMode="auto">
              <a:xfrm>
                <a:off x="1418774" y="2179131"/>
                <a:ext cx="2026953" cy="579232"/>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39" name="Object 21">
                  <a:extLst>
                    <a:ext uri="{FF2B5EF4-FFF2-40B4-BE49-F238E27FC236}">
                      <a16:creationId xmlns:a16="http://schemas.microsoft.com/office/drawing/2014/main" id="{0C2F1447-FBE2-4C53-968E-E40918B49900}"/>
                    </a:ext>
                  </a:extLst>
                </p:cNvPr>
                <p:cNvSpPr txBox="1"/>
                <p:nvPr/>
              </p:nvSpPr>
              <p:spPr bwMode="auto">
                <a:xfrm>
                  <a:off x="3870832" y="1662487"/>
                  <a:ext cx="2415848" cy="783420"/>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sPre>
                          <m:sPrePr>
                            <m:ctrlPr>
                              <a:rPr lang="en-US" sz="3000" i="1" smtClean="0">
                                <a:solidFill>
                                  <a:schemeClr val="tx1"/>
                                </a:solidFill>
                                <a:latin typeface="Cambria Math" panose="02040503050406030204" pitchFamily="18" charset="0"/>
                              </a:rPr>
                            </m:ctrlPr>
                          </m:sPrePr>
                          <m:sub>
                            <m:r>
                              <a:rPr lang="en-US" sz="3000" i="1">
                                <a:solidFill>
                                  <a:schemeClr val="tx1"/>
                                </a:solidFill>
                                <a:latin typeface="Cambria Math" panose="02040503050406030204" pitchFamily="18" charset="0"/>
                              </a:rPr>
                              <m:t>𝑍</m:t>
                            </m:r>
                          </m:sub>
                          <m:sup>
                            <m:r>
                              <a:rPr lang="en-US" sz="3000" i="1">
                                <a:solidFill>
                                  <a:schemeClr val="tx1"/>
                                </a:solidFill>
                                <a:latin typeface="Cambria Math" panose="02040503050406030204" pitchFamily="18" charset="0"/>
                              </a:rPr>
                              <m:t>𝐴</m:t>
                            </m:r>
                          </m:sup>
                          <m:e>
                            <m:r>
                              <a:rPr lang="en-US" sz="3000" i="1">
                                <a:solidFill>
                                  <a:schemeClr val="tx1"/>
                                </a:solidFill>
                                <a:latin typeface="Cambria Math" panose="02040503050406030204" pitchFamily="18" charset="0"/>
                              </a:rPr>
                              <m:t>𝑋</m:t>
                            </m:r>
                          </m:e>
                        </m:sPre>
                        <m:groupChr>
                          <m:groupChrPr>
                            <m:chr m:val="→"/>
                            <m:vertJc m:val="bot"/>
                            <m:ctrlPr>
                              <a:rPr lang="en-US" sz="3000" i="1">
                                <a:solidFill>
                                  <a:schemeClr val="tx1"/>
                                </a:solidFill>
                                <a:latin typeface="Cambria Math" panose="02040503050406030204" pitchFamily="18" charset="0"/>
                              </a:rPr>
                            </m:ctrlPr>
                          </m:groupChrPr>
                          <m:e>
                            <m:r>
                              <a:rPr lang="en-US" sz="3000" i="1">
                                <a:solidFill>
                                  <a:schemeClr val="tx1"/>
                                </a:solidFill>
                                <a:latin typeface="Cambria Math" panose="02040503050406030204" pitchFamily="18" charset="0"/>
                              </a:rPr>
                              <m:t> </m:t>
                            </m:r>
                            <m:r>
                              <a:rPr lang="en-US" sz="3000" i="1" smtClean="0">
                                <a:solidFill>
                                  <a:srgbClr val="C00000"/>
                                </a:solidFill>
                                <a:latin typeface="Cambria Math" panose="02040503050406030204" pitchFamily="18" charset="0"/>
                              </a:rPr>
                              <m:t>𝛼</m:t>
                            </m:r>
                            <m:r>
                              <a:rPr lang="en-US" sz="3000" i="1">
                                <a:solidFill>
                                  <a:schemeClr val="tx1"/>
                                </a:solidFill>
                                <a:latin typeface="Cambria Math" panose="02040503050406030204" pitchFamily="18" charset="0"/>
                              </a:rPr>
                              <m:t> </m:t>
                            </m:r>
                          </m:e>
                        </m:groupChr>
                        <m:sPre>
                          <m:sPrePr>
                            <m:ctrlPr>
                              <a:rPr lang="en-US" sz="3000" i="1">
                                <a:solidFill>
                                  <a:schemeClr val="tx1"/>
                                </a:solidFill>
                                <a:latin typeface="Cambria Math" panose="02040503050406030204" pitchFamily="18" charset="0"/>
                              </a:rPr>
                            </m:ctrlPr>
                          </m:sPrePr>
                          <m:sub>
                            <m:r>
                              <a:rPr lang="en-US" sz="3000" i="1">
                                <a:solidFill>
                                  <a:schemeClr val="tx1"/>
                                </a:solidFill>
                                <a:latin typeface="Cambria Math" panose="02040503050406030204" pitchFamily="18" charset="0"/>
                              </a:rPr>
                              <m:t>𝑍</m:t>
                            </m:r>
                            <m:r>
                              <a:rPr lang="en-US" sz="3000" i="1">
                                <a:solidFill>
                                  <a:schemeClr val="tx1"/>
                                </a:solidFill>
                                <a:latin typeface="Cambria Math" panose="02040503050406030204" pitchFamily="18" charset="0"/>
                              </a:rPr>
                              <m:t>−</m:t>
                            </m:r>
                            <m:r>
                              <a:rPr lang="en-US" sz="3000" i="1">
                                <a:solidFill>
                                  <a:schemeClr val="tx1"/>
                                </a:solidFill>
                                <a:latin typeface="Cambria Math" panose="02040503050406030204" pitchFamily="18" charset="0"/>
                              </a:rPr>
                              <m:t>2</m:t>
                            </m:r>
                          </m:sub>
                          <m:sup>
                            <m:r>
                              <a:rPr lang="en-US" sz="3000" i="1">
                                <a:solidFill>
                                  <a:schemeClr val="tx1"/>
                                </a:solidFill>
                                <a:latin typeface="Cambria Math" panose="02040503050406030204" pitchFamily="18" charset="0"/>
                              </a:rPr>
                              <m:t>𝐴</m:t>
                            </m:r>
                            <m:r>
                              <a:rPr lang="en-US" sz="3000" i="1">
                                <a:solidFill>
                                  <a:schemeClr val="tx1"/>
                                </a:solidFill>
                                <a:latin typeface="Cambria Math" panose="02040503050406030204" pitchFamily="18" charset="0"/>
                              </a:rPr>
                              <m:t>−</m:t>
                            </m:r>
                            <m:r>
                              <a:rPr lang="en-US" sz="3000" i="1">
                                <a:solidFill>
                                  <a:schemeClr val="tx1"/>
                                </a:solidFill>
                                <a:latin typeface="Cambria Math" panose="02040503050406030204" pitchFamily="18" charset="0"/>
                              </a:rPr>
                              <m:t>4</m:t>
                            </m:r>
                          </m:sup>
                          <m:e>
                            <m:r>
                              <a:rPr lang="en-US" sz="3000" i="1">
                                <a:solidFill>
                                  <a:schemeClr val="tx1"/>
                                </a:solidFill>
                                <a:latin typeface="Cambria Math" panose="02040503050406030204" pitchFamily="18" charset="0"/>
                              </a:rPr>
                              <m:t>𝑌</m:t>
                            </m:r>
                          </m:e>
                        </m:sPre>
                      </m:oMath>
                    </m:oMathPara>
                  </a14:m>
                  <a:endParaRPr lang="en-US" sz="3000">
                    <a:solidFill>
                      <a:schemeClr val="tx1"/>
                    </a:solidFill>
                  </a:endParaRPr>
                </a:p>
              </p:txBody>
            </p:sp>
          </mc:Choice>
          <mc:Fallback xmlns="">
            <p:sp>
              <p:nvSpPr>
                <p:cNvPr id="39" name="Object 21">
                  <a:extLst>
                    <a:ext uri="{FF2B5EF4-FFF2-40B4-BE49-F238E27FC236}">
                      <a16:creationId xmlns:a16="http://schemas.microsoft.com/office/drawing/2014/main" id="{0C2F1447-FBE2-4C53-968E-E40918B49900}"/>
                    </a:ext>
                  </a:extLst>
                </p:cNvPr>
                <p:cNvSpPr txBox="1">
                  <a:spLocks noRot="1" noChangeAspect="1" noMove="1" noResize="1" noEditPoints="1" noAdjustHandles="1" noChangeArrowheads="1" noChangeShapeType="1" noTextEdit="1"/>
                </p:cNvSpPr>
                <p:nvPr/>
              </p:nvSpPr>
              <p:spPr bwMode="auto">
                <a:xfrm>
                  <a:off x="3870832" y="1662487"/>
                  <a:ext cx="2415848" cy="783420"/>
                </a:xfrm>
                <a:prstGeom prst="rect">
                  <a:avLst/>
                </a:prstGeom>
                <a:blipFill>
                  <a:blip r:embed="rId7"/>
                  <a:stretch>
                    <a:fillRect/>
                  </a:stretch>
                </a:blipFill>
              </p:spPr>
              <p:txBody>
                <a:bodyPr/>
                <a:lstStyle/>
                <a:p>
                  <a:r>
                    <a:rPr lang="en-US">
                      <a:noFill/>
                    </a:rPr>
                    <a:t> </a:t>
                  </a:r>
                </a:p>
              </p:txBody>
            </p:sp>
          </mc:Fallback>
        </mc:AlternateContent>
      </p:grpSp>
      <p:sp>
        <p:nvSpPr>
          <p:cNvPr id="25" name="TextBox 24">
            <a:extLst>
              <a:ext uri="{FF2B5EF4-FFF2-40B4-BE49-F238E27FC236}">
                <a16:creationId xmlns:a16="http://schemas.microsoft.com/office/drawing/2014/main" id="{3EF32B94-2819-4648-936D-C4C5E347F093}"/>
              </a:ext>
            </a:extLst>
          </p:cNvPr>
          <p:cNvSpPr txBox="1"/>
          <p:nvPr/>
        </p:nvSpPr>
        <p:spPr>
          <a:xfrm>
            <a:off x="361098" y="5882610"/>
            <a:ext cx="10459302" cy="865301"/>
          </a:xfrm>
          <a:prstGeom prst="rect">
            <a:avLst/>
          </a:prstGeom>
          <a:noFill/>
        </p:spPr>
        <p:txBody>
          <a:bodyPr wrap="square" rtlCol="0">
            <a:spAutoFit/>
          </a:bodyPr>
          <a:lstStyle/>
          <a:p>
            <a:pPr marL="342900" indent="-342900" algn="ctr">
              <a:buFont typeface="Wingdings" panose="05000000000000000000" pitchFamily="2" charset="2"/>
              <a:buChar char="v"/>
            </a:pPr>
            <a:r>
              <a:rPr lang="en-US" sz="2500">
                <a:solidFill>
                  <a:srgbClr val="C00000"/>
                </a:solidFill>
                <a:latin typeface="Arial" panose="020B0604020202020204" pitchFamily="34" charset="0"/>
                <a:cs typeface="Arial" panose="020B0604020202020204" pitchFamily="34" charset="0"/>
              </a:rPr>
              <a:t> Tia </a:t>
            </a:r>
            <a:r>
              <a:rPr lang="en-US" sz="2500">
                <a:solidFill>
                  <a:srgbClr val="C00000"/>
                </a:solidFill>
                <a:latin typeface="Arial" panose="020B0604020202020204" pitchFamily="34" charset="0"/>
                <a:cs typeface="Arial" panose="020B0604020202020204" pitchFamily="34" charset="0"/>
                <a:sym typeface="Symbol"/>
              </a:rPr>
              <a:t></a:t>
            </a:r>
            <a:r>
              <a:rPr lang="en-US" sz="2500">
                <a:solidFill>
                  <a:srgbClr val="C00000"/>
                </a:solidFill>
                <a:latin typeface="Arial" panose="020B0604020202020204" pitchFamily="34" charset="0"/>
                <a:cs typeface="Arial" panose="020B0604020202020204" pitchFamily="34" charset="0"/>
              </a:rPr>
              <a:t> </a:t>
            </a:r>
            <a:r>
              <a:rPr lang="en-US" sz="2500">
                <a:solidFill>
                  <a:schemeClr val="tx1"/>
                </a:solidFill>
                <a:latin typeface="Arial" panose="020B0604020202020204" pitchFamily="34" charset="0"/>
                <a:cs typeface="Arial" panose="020B0604020202020204" pitchFamily="34" charset="0"/>
              </a:rPr>
              <a:t>chuyển </a:t>
            </a:r>
            <a:r>
              <a:rPr lang="en-US" sz="2500" dirty="0" err="1">
                <a:solidFill>
                  <a:schemeClr val="tx1"/>
                </a:solidFill>
                <a:latin typeface="Arial" panose="020B0604020202020204" pitchFamily="34" charset="0"/>
                <a:cs typeface="Arial" panose="020B0604020202020204" pitchFamily="34" charset="0"/>
              </a:rPr>
              <a:t>động</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với</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tốc</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độ</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cỡ</a:t>
            </a:r>
            <a:r>
              <a:rPr lang="en-US" sz="2500" dirty="0">
                <a:solidFill>
                  <a:schemeClr val="tx1"/>
                </a:solidFill>
                <a:latin typeface="Arial" panose="020B0604020202020204" pitchFamily="34" charset="0"/>
                <a:cs typeface="Arial" panose="020B0604020202020204" pitchFamily="34" charset="0"/>
              </a:rPr>
              <a:t> 2.10</a:t>
            </a:r>
            <a:r>
              <a:rPr lang="en-US" sz="2500" baseline="30000" dirty="0">
                <a:solidFill>
                  <a:schemeClr val="tx1"/>
                </a:solidFill>
                <a:latin typeface="Arial" panose="020B0604020202020204" pitchFamily="34" charset="0"/>
                <a:cs typeface="Arial" panose="020B0604020202020204" pitchFamily="34" charset="0"/>
              </a:rPr>
              <a:t>7 </a:t>
            </a:r>
            <a:r>
              <a:rPr lang="en-US" sz="2500" dirty="0">
                <a:solidFill>
                  <a:schemeClr val="tx1"/>
                </a:solidFill>
                <a:latin typeface="Arial" panose="020B0604020202020204" pitchFamily="34" charset="0"/>
                <a:cs typeface="Arial" panose="020B0604020202020204" pitchFamily="34" charset="0"/>
              </a:rPr>
              <a:t>m/s. </a:t>
            </a:r>
            <a:r>
              <a:rPr lang="en-US" sz="2500" dirty="0" err="1">
                <a:solidFill>
                  <a:schemeClr val="tx1"/>
                </a:solidFill>
                <a:latin typeface="Arial" panose="020B0604020202020204" pitchFamily="34" charset="0"/>
                <a:cs typeface="Arial" panose="020B0604020202020204" pitchFamily="34" charset="0"/>
              </a:rPr>
              <a:t>Đi</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được</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chừng</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vài</a:t>
            </a:r>
            <a:r>
              <a:rPr lang="en-US" sz="2500" dirty="0">
                <a:solidFill>
                  <a:schemeClr val="tx1"/>
                </a:solidFill>
                <a:latin typeface="Arial" panose="020B0604020202020204" pitchFamily="34" charset="0"/>
                <a:cs typeface="Arial" panose="020B0604020202020204" pitchFamily="34" charset="0"/>
              </a:rPr>
              <a:t> cm </a:t>
            </a:r>
            <a:r>
              <a:rPr lang="en-US" sz="2500" dirty="0" err="1">
                <a:solidFill>
                  <a:schemeClr val="tx1"/>
                </a:solidFill>
                <a:latin typeface="Arial" panose="020B0604020202020204" pitchFamily="34" charset="0"/>
                <a:cs typeface="Arial" panose="020B0604020202020204" pitchFamily="34" charset="0"/>
              </a:rPr>
              <a:t>trong</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không</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khí</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và</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chừng</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vài</a:t>
            </a:r>
            <a:r>
              <a:rPr lang="en-US" sz="2500" dirty="0">
                <a:solidFill>
                  <a:schemeClr val="tx1"/>
                </a:solidFill>
                <a:latin typeface="Arial" panose="020B0604020202020204" pitchFamily="34" charset="0"/>
                <a:cs typeface="Arial" panose="020B0604020202020204" pitchFamily="34" charset="0"/>
              </a:rPr>
              <a:t> </a:t>
            </a:r>
            <a:r>
              <a:rPr lang="en-US" sz="2500" dirty="0">
                <a:solidFill>
                  <a:schemeClr val="tx1"/>
                </a:solidFill>
                <a:latin typeface="Arial" panose="020B0604020202020204" pitchFamily="34" charset="0"/>
                <a:cs typeface="Arial" panose="020B0604020202020204" pitchFamily="34" charset="0"/>
                <a:sym typeface="Symbol"/>
              </a:rPr>
              <a:t></a:t>
            </a:r>
            <a:r>
              <a:rPr lang="en-US" sz="2500" dirty="0">
                <a:solidFill>
                  <a:schemeClr val="tx1"/>
                </a:solidFill>
                <a:latin typeface="Arial" panose="020B0604020202020204" pitchFamily="34" charset="0"/>
                <a:cs typeface="Arial" panose="020B0604020202020204" pitchFamily="34" charset="0"/>
              </a:rPr>
              <a:t>m </a:t>
            </a:r>
            <a:r>
              <a:rPr lang="en-US" sz="2500" dirty="0" err="1">
                <a:solidFill>
                  <a:schemeClr val="tx1"/>
                </a:solidFill>
                <a:latin typeface="Arial" panose="020B0604020202020204" pitchFamily="34" charset="0"/>
                <a:cs typeface="Arial" panose="020B0604020202020204" pitchFamily="34" charset="0"/>
              </a:rPr>
              <a:t>trong</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vật</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rắn</a:t>
            </a:r>
            <a:r>
              <a:rPr lang="en-US" sz="2500" dirty="0">
                <a:solidFill>
                  <a:schemeClr val="tx1"/>
                </a:solidFill>
                <a:latin typeface="Arial" panose="020B0604020202020204" pitchFamily="34" charset="0"/>
                <a:cs typeface="Arial" panose="020B0604020202020204" pitchFamily="34" charset="0"/>
              </a:rPr>
              <a:t>.</a:t>
            </a:r>
          </a:p>
        </p:txBody>
      </p:sp>
      <p:pic>
        <p:nvPicPr>
          <p:cNvPr id="3" name="Picture 2">
            <a:extLst>
              <a:ext uri="{FF2B5EF4-FFF2-40B4-BE49-F238E27FC236}">
                <a16:creationId xmlns:a16="http://schemas.microsoft.com/office/drawing/2014/main" id="{A2BEBDAA-311B-4451-9CA6-8F0773CB363D}"/>
              </a:ext>
            </a:extLst>
          </p:cNvPr>
          <p:cNvPicPr>
            <a:picLocks noChangeAspect="1"/>
          </p:cNvPicPr>
          <p:nvPr/>
        </p:nvPicPr>
        <p:blipFill>
          <a:blip r:embed="rId8"/>
          <a:stretch>
            <a:fillRect/>
          </a:stretch>
        </p:blipFill>
        <p:spPr>
          <a:xfrm>
            <a:off x="3261429" y="3379723"/>
            <a:ext cx="6348333" cy="1846556"/>
          </a:xfrm>
          <a:prstGeom prst="rect">
            <a:avLst/>
          </a:prstGeom>
        </p:spPr>
      </p:pic>
      <mc:AlternateContent xmlns:mc="http://schemas.openxmlformats.org/markup-compatibility/2006" xmlns:a14="http://schemas.microsoft.com/office/drawing/2010/main">
        <mc:Choice Requires="a14">
          <p:sp>
            <p:nvSpPr>
              <p:cNvPr id="28" name="Object 25">
                <a:extLst>
                  <a:ext uri="{FF2B5EF4-FFF2-40B4-BE49-F238E27FC236}">
                    <a16:creationId xmlns:a16="http://schemas.microsoft.com/office/drawing/2014/main" id="{7FC9692A-521B-437B-AF23-237E9F1E5082}"/>
                  </a:ext>
                </a:extLst>
              </p:cNvPr>
              <p:cNvSpPr txBox="1"/>
              <p:nvPr/>
            </p:nvSpPr>
            <p:spPr bwMode="auto">
              <a:xfrm>
                <a:off x="3850518" y="5150337"/>
                <a:ext cx="3155950" cy="826230"/>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Pre>
                        <m:sPrePr>
                          <m:ctrlPr>
                            <a:rPr lang="en-US" sz="3000" i="1" smtClean="0">
                              <a:solidFill>
                                <a:schemeClr val="tx1"/>
                              </a:solidFill>
                              <a:latin typeface="Cambria Math" panose="02040503050406030204" pitchFamily="18" charset="0"/>
                            </a:rPr>
                          </m:ctrlPr>
                        </m:sPrePr>
                        <m:sub>
                          <m:r>
                            <a:rPr lang="en-US" sz="3000" i="1">
                              <a:solidFill>
                                <a:schemeClr val="tx1"/>
                              </a:solidFill>
                              <a:latin typeface="Cambria Math" panose="02040503050406030204" pitchFamily="18" charset="0"/>
                            </a:rPr>
                            <m:t>𝑍</m:t>
                          </m:r>
                        </m:sub>
                        <m:sup>
                          <m:r>
                            <a:rPr lang="en-US" sz="3000" i="1">
                              <a:solidFill>
                                <a:schemeClr val="tx1"/>
                              </a:solidFill>
                              <a:latin typeface="Cambria Math" panose="02040503050406030204" pitchFamily="18" charset="0"/>
                            </a:rPr>
                            <m:t>𝐴</m:t>
                          </m:r>
                        </m:sup>
                        <m:e>
                          <m:r>
                            <a:rPr lang="en-US" sz="3000" i="1">
                              <a:solidFill>
                                <a:schemeClr val="tx1"/>
                              </a:solidFill>
                              <a:latin typeface="Cambria Math" panose="02040503050406030204" pitchFamily="18" charset="0"/>
                            </a:rPr>
                            <m:t>𝑋</m:t>
                          </m:r>
                        </m:e>
                      </m:sPre>
                    </m:oMath>
                  </m:oMathPara>
                </a14:m>
                <a:endParaRPr lang="en-US" sz="3000">
                  <a:solidFill>
                    <a:schemeClr val="tx1"/>
                  </a:solidFill>
                </a:endParaRPr>
              </a:p>
            </p:txBody>
          </p:sp>
        </mc:Choice>
        <mc:Fallback xmlns="">
          <p:sp>
            <p:nvSpPr>
              <p:cNvPr id="28" name="Object 25">
                <a:extLst>
                  <a:ext uri="{FF2B5EF4-FFF2-40B4-BE49-F238E27FC236}">
                    <a16:creationId xmlns:a16="http://schemas.microsoft.com/office/drawing/2014/main" id="{7FC9692A-521B-437B-AF23-237E9F1E5082}"/>
                  </a:ext>
                </a:extLst>
              </p:cNvPr>
              <p:cNvSpPr txBox="1">
                <a:spLocks noRot="1" noChangeAspect="1" noMove="1" noResize="1" noEditPoints="1" noAdjustHandles="1" noChangeArrowheads="1" noChangeShapeType="1" noTextEdit="1"/>
              </p:cNvSpPr>
              <p:nvPr/>
            </p:nvSpPr>
            <p:spPr bwMode="auto">
              <a:xfrm>
                <a:off x="3850518" y="5150337"/>
                <a:ext cx="3155950" cy="82623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03C151C-D041-475A-8F3C-6DE26A2881DE}"/>
                  </a:ext>
                </a:extLst>
              </p:cNvPr>
              <p:cNvSpPr txBox="1"/>
              <p:nvPr/>
            </p:nvSpPr>
            <p:spPr>
              <a:xfrm>
                <a:off x="5478151" y="5140385"/>
                <a:ext cx="2373092" cy="5631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Pre>
                        <m:sPrePr>
                          <m:ctrlPr>
                            <a:rPr lang="en-US" sz="3000" i="1" smtClean="0">
                              <a:solidFill>
                                <a:schemeClr val="tx1"/>
                              </a:solidFill>
                              <a:latin typeface="Cambria Math" panose="02040503050406030204" pitchFamily="18" charset="0"/>
                            </a:rPr>
                          </m:ctrlPr>
                        </m:sPrePr>
                        <m:sub>
                          <m:r>
                            <a:rPr lang="en-US" sz="3000" i="1">
                              <a:solidFill>
                                <a:schemeClr val="tx1"/>
                              </a:solidFill>
                              <a:latin typeface="Cambria Math" panose="02040503050406030204" pitchFamily="18" charset="0"/>
                            </a:rPr>
                            <m:t>𝑍</m:t>
                          </m:r>
                          <m:r>
                            <a:rPr lang="en-US" sz="3000" i="1">
                              <a:solidFill>
                                <a:schemeClr val="tx1"/>
                              </a:solidFill>
                              <a:latin typeface="Cambria Math" panose="02040503050406030204" pitchFamily="18" charset="0"/>
                            </a:rPr>
                            <m:t>−</m:t>
                          </m:r>
                          <m:r>
                            <a:rPr lang="en-US" sz="3000" i="1">
                              <a:solidFill>
                                <a:schemeClr val="tx1"/>
                              </a:solidFill>
                              <a:latin typeface="Cambria Math" panose="02040503050406030204" pitchFamily="18" charset="0"/>
                            </a:rPr>
                            <m:t>2</m:t>
                          </m:r>
                        </m:sub>
                        <m:sup>
                          <m:r>
                            <a:rPr lang="en-US" sz="3000" i="1">
                              <a:solidFill>
                                <a:schemeClr val="tx1"/>
                              </a:solidFill>
                              <a:latin typeface="Cambria Math" panose="02040503050406030204" pitchFamily="18" charset="0"/>
                            </a:rPr>
                            <m:t>𝐴</m:t>
                          </m:r>
                          <m:r>
                            <a:rPr lang="en-US" sz="3000" i="1">
                              <a:solidFill>
                                <a:schemeClr val="tx1"/>
                              </a:solidFill>
                              <a:latin typeface="Cambria Math" panose="02040503050406030204" pitchFamily="18" charset="0"/>
                            </a:rPr>
                            <m:t>−</m:t>
                          </m:r>
                          <m:r>
                            <a:rPr lang="en-US" sz="3000" i="1">
                              <a:solidFill>
                                <a:schemeClr val="tx1"/>
                              </a:solidFill>
                              <a:latin typeface="Cambria Math" panose="02040503050406030204" pitchFamily="18" charset="0"/>
                            </a:rPr>
                            <m:t>4</m:t>
                          </m:r>
                        </m:sup>
                        <m:e>
                          <m:r>
                            <a:rPr lang="en-US" sz="3000" i="1">
                              <a:solidFill>
                                <a:schemeClr val="tx1"/>
                              </a:solidFill>
                              <a:latin typeface="Cambria Math" panose="02040503050406030204" pitchFamily="18" charset="0"/>
                            </a:rPr>
                            <m:t>𝑌</m:t>
                          </m:r>
                        </m:e>
                      </m:sPre>
                    </m:oMath>
                  </m:oMathPara>
                </a14:m>
                <a:endParaRPr lang="en-US" sz="3000"/>
              </a:p>
            </p:txBody>
          </p:sp>
        </mc:Choice>
        <mc:Fallback xmlns="">
          <p:sp>
            <p:nvSpPr>
              <p:cNvPr id="30" name="TextBox 29">
                <a:extLst>
                  <a:ext uri="{FF2B5EF4-FFF2-40B4-BE49-F238E27FC236}">
                    <a16:creationId xmlns:a16="http://schemas.microsoft.com/office/drawing/2014/main" id="{A03C151C-D041-475A-8F3C-6DE26A2881DE}"/>
                  </a:ext>
                </a:extLst>
              </p:cNvPr>
              <p:cNvSpPr txBox="1">
                <a:spLocks noRot="1" noChangeAspect="1" noMove="1" noResize="1" noEditPoints="1" noAdjustHandles="1" noChangeArrowheads="1" noChangeShapeType="1" noTextEdit="1"/>
              </p:cNvSpPr>
              <p:nvPr/>
            </p:nvSpPr>
            <p:spPr>
              <a:xfrm>
                <a:off x="5478151" y="5140385"/>
                <a:ext cx="2373092" cy="563103"/>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1E35F655-412B-46EC-92B5-B309AB7C47C2}"/>
                  </a:ext>
                </a:extLst>
              </p:cNvPr>
              <p:cNvSpPr txBox="1"/>
              <p:nvPr/>
            </p:nvSpPr>
            <p:spPr>
              <a:xfrm>
                <a:off x="8097357" y="5085156"/>
                <a:ext cx="1266290" cy="55835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Pre>
                        <m:sPrePr>
                          <m:ctrlPr>
                            <a:rPr lang="en-US" sz="3000" i="1">
                              <a:solidFill>
                                <a:schemeClr val="tx1"/>
                              </a:solidFill>
                              <a:latin typeface="Cambria Math" panose="02040503050406030204" pitchFamily="18" charset="0"/>
                            </a:rPr>
                          </m:ctrlPr>
                        </m:sPrePr>
                        <m:sub>
                          <m:r>
                            <a:rPr lang="en-US" sz="3000" i="1">
                              <a:solidFill>
                                <a:schemeClr val="tx1"/>
                              </a:solidFill>
                              <a:latin typeface="Cambria Math" panose="02040503050406030204" pitchFamily="18" charset="0"/>
                            </a:rPr>
                            <m:t>2</m:t>
                          </m:r>
                        </m:sub>
                        <m:sup>
                          <m:r>
                            <a:rPr lang="en-US" sz="3000" i="1">
                              <a:solidFill>
                                <a:schemeClr val="tx1"/>
                              </a:solidFill>
                              <a:latin typeface="Cambria Math" panose="02040503050406030204" pitchFamily="18" charset="0"/>
                            </a:rPr>
                            <m:t>4</m:t>
                          </m:r>
                        </m:sup>
                        <m:e>
                          <m:r>
                            <a:rPr lang="en-US" sz="3000" i="1">
                              <a:solidFill>
                                <a:schemeClr val="tx1"/>
                              </a:solidFill>
                              <a:latin typeface="Cambria Math" panose="02040503050406030204" pitchFamily="18" charset="0"/>
                            </a:rPr>
                            <m:t>𝐻</m:t>
                          </m:r>
                        </m:e>
                      </m:sPre>
                      <m:r>
                        <a:rPr lang="en-US" sz="3000" i="1">
                          <a:solidFill>
                            <a:schemeClr val="tx1"/>
                          </a:solidFill>
                          <a:latin typeface="Cambria Math" panose="02040503050406030204" pitchFamily="18" charset="0"/>
                        </a:rPr>
                        <m:t>𝑒</m:t>
                      </m:r>
                    </m:oMath>
                  </m:oMathPara>
                </a14:m>
                <a:endParaRPr lang="en-US" sz="3000"/>
              </a:p>
            </p:txBody>
          </p:sp>
        </mc:Choice>
        <mc:Fallback xmlns="">
          <p:sp>
            <p:nvSpPr>
              <p:cNvPr id="34" name="TextBox 33">
                <a:extLst>
                  <a:ext uri="{FF2B5EF4-FFF2-40B4-BE49-F238E27FC236}">
                    <a16:creationId xmlns:a16="http://schemas.microsoft.com/office/drawing/2014/main" id="{1E35F655-412B-46EC-92B5-B309AB7C47C2}"/>
                  </a:ext>
                </a:extLst>
              </p:cNvPr>
              <p:cNvSpPr txBox="1">
                <a:spLocks noRot="1" noChangeAspect="1" noMove="1" noResize="1" noEditPoints="1" noAdjustHandles="1" noChangeArrowheads="1" noChangeShapeType="1" noTextEdit="1"/>
              </p:cNvSpPr>
              <p:nvPr/>
            </p:nvSpPr>
            <p:spPr>
              <a:xfrm>
                <a:off x="8097357" y="5085156"/>
                <a:ext cx="1266290" cy="558358"/>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91D9014-6C22-4B8C-BD99-3BAE91CCC106}"/>
                  </a:ext>
                </a:extLst>
              </p:cNvPr>
              <p:cNvSpPr txBox="1"/>
              <p:nvPr/>
            </p:nvSpPr>
            <p:spPr>
              <a:xfrm>
                <a:off x="6598578" y="2480425"/>
                <a:ext cx="6231276" cy="480581"/>
              </a:xfrm>
              <a:prstGeom prst="rect">
                <a:avLst/>
              </a:prstGeom>
              <a:noFill/>
            </p:spPr>
            <p:txBody>
              <a:bodyPr wrap="square">
                <a:spAutoFit/>
              </a:bodyPr>
              <a:lstStyle/>
              <a:p>
                <a:r>
                  <a:rPr lang="en-US" sz="2500">
                    <a:solidFill>
                      <a:srgbClr val="C00000"/>
                    </a:solidFill>
                    <a:latin typeface="Arial" panose="020B0604020202020204" pitchFamily="34" charset="0"/>
                    <a:cs typeface="Arial" panose="020B0604020202020204" pitchFamily="34" charset="0"/>
                  </a:rPr>
                  <a:t> Tia </a:t>
                </a:r>
                <a:r>
                  <a:rPr lang="en-US" sz="2500" dirty="0">
                    <a:solidFill>
                      <a:srgbClr val="C00000"/>
                    </a:solidFill>
                    <a:latin typeface="Arial" panose="020B0604020202020204" pitchFamily="34" charset="0"/>
                    <a:cs typeface="Arial" panose="020B0604020202020204" pitchFamily="34" charset="0"/>
                    <a:sym typeface="Symbol"/>
                  </a:rPr>
                  <a:t></a:t>
                </a:r>
                <a:r>
                  <a:rPr lang="en-US" sz="2500" dirty="0">
                    <a:solidFill>
                      <a:srgbClr val="C00000"/>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là</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dòng</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các</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hạt</a:t>
                </a:r>
                <a:r>
                  <a:rPr lang="en-US" sz="2500" dirty="0">
                    <a:solidFill>
                      <a:schemeClr val="tx1"/>
                    </a:solidFill>
                    <a:latin typeface="Arial" panose="020B0604020202020204" pitchFamily="34" charset="0"/>
                    <a:cs typeface="Arial" panose="020B0604020202020204" pitchFamily="34" charset="0"/>
                  </a:rPr>
                  <a:t> </a:t>
                </a:r>
                <a:r>
                  <a:rPr lang="en-US" sz="2500" err="1">
                    <a:solidFill>
                      <a:schemeClr val="tx1"/>
                    </a:solidFill>
                    <a:latin typeface="Arial" panose="020B0604020202020204" pitchFamily="34" charset="0"/>
                    <a:cs typeface="Arial" panose="020B0604020202020204" pitchFamily="34" charset="0"/>
                  </a:rPr>
                  <a:t>nhân</a:t>
                </a:r>
                <a:r>
                  <a:rPr lang="en-US" sz="2500">
                    <a:solidFill>
                      <a:schemeClr val="tx1"/>
                    </a:solidFill>
                    <a:latin typeface="Arial" panose="020B0604020202020204" pitchFamily="34" charset="0"/>
                    <a:cs typeface="Arial" panose="020B0604020202020204" pitchFamily="34" charset="0"/>
                  </a:rPr>
                  <a:t> hêli </a:t>
                </a:r>
                <a:r>
                  <a:rPr lang="en-US" sz="2500" dirty="0">
                    <a:solidFill>
                      <a:srgbClr val="C00000"/>
                    </a:solidFill>
                    <a:latin typeface="Arial" panose="020B0604020202020204" pitchFamily="34" charset="0"/>
                    <a:cs typeface="Arial" panose="020B0604020202020204" pitchFamily="34" charset="0"/>
                  </a:rPr>
                  <a:t>(</a:t>
                </a:r>
                <a14:m>
                  <m:oMath xmlns:m="http://schemas.openxmlformats.org/officeDocument/2006/math">
                    <m:sPre>
                      <m:sPrePr>
                        <m:ctrlPr>
                          <a:rPr lang="en-US" sz="2500" i="1">
                            <a:solidFill>
                              <a:srgbClr val="C00000"/>
                            </a:solidFill>
                            <a:latin typeface="Cambria Math" panose="02040503050406030204" pitchFamily="18" charset="0"/>
                          </a:rPr>
                        </m:ctrlPr>
                      </m:sPrePr>
                      <m:sub>
                        <m:r>
                          <a:rPr lang="en-US" sz="2500" i="1">
                            <a:solidFill>
                              <a:srgbClr val="C00000"/>
                            </a:solidFill>
                            <a:latin typeface="Cambria Math" panose="02040503050406030204" pitchFamily="18" charset="0"/>
                          </a:rPr>
                          <m:t>2</m:t>
                        </m:r>
                      </m:sub>
                      <m:sup>
                        <m:r>
                          <a:rPr lang="en-US" sz="2500" i="1">
                            <a:solidFill>
                              <a:srgbClr val="C00000"/>
                            </a:solidFill>
                            <a:latin typeface="Cambria Math" panose="02040503050406030204" pitchFamily="18" charset="0"/>
                          </a:rPr>
                          <m:t>4</m:t>
                        </m:r>
                      </m:sup>
                      <m:e>
                        <m:r>
                          <a:rPr lang="en-US" sz="2500" i="1">
                            <a:solidFill>
                              <a:srgbClr val="C00000"/>
                            </a:solidFill>
                            <a:latin typeface="Cambria Math" panose="02040503050406030204" pitchFamily="18" charset="0"/>
                          </a:rPr>
                          <m:t>𝐻</m:t>
                        </m:r>
                      </m:e>
                    </m:sPre>
                    <m:r>
                      <a:rPr lang="en-US" sz="2500" i="1">
                        <a:solidFill>
                          <a:srgbClr val="C00000"/>
                        </a:solidFill>
                        <a:latin typeface="Cambria Math" panose="02040503050406030204" pitchFamily="18" charset="0"/>
                      </a:rPr>
                      <m:t>𝑒</m:t>
                    </m:r>
                  </m:oMath>
                </a14:m>
                <a:r>
                  <a:rPr lang="en-US" sz="2500" dirty="0">
                    <a:solidFill>
                      <a:srgbClr val="C00000"/>
                    </a:solidFill>
                    <a:latin typeface="Arial" panose="020B0604020202020204" pitchFamily="34" charset="0"/>
                    <a:cs typeface="Arial" panose="020B0604020202020204" pitchFamily="34" charset="0"/>
                  </a:rPr>
                  <a:t>) </a:t>
                </a:r>
                <a:endParaRPr lang="en-US" sz="2500"/>
              </a:p>
            </p:txBody>
          </p:sp>
        </mc:Choice>
        <mc:Fallback xmlns="">
          <p:sp>
            <p:nvSpPr>
              <p:cNvPr id="27" name="TextBox 26">
                <a:extLst>
                  <a:ext uri="{FF2B5EF4-FFF2-40B4-BE49-F238E27FC236}">
                    <a16:creationId xmlns:a16="http://schemas.microsoft.com/office/drawing/2014/main" id="{091D9014-6C22-4B8C-BD99-3BAE91CCC106}"/>
                  </a:ext>
                </a:extLst>
              </p:cNvPr>
              <p:cNvSpPr txBox="1">
                <a:spLocks noRot="1" noChangeAspect="1" noMove="1" noResize="1" noEditPoints="1" noAdjustHandles="1" noChangeArrowheads="1" noChangeShapeType="1" noTextEdit="1"/>
              </p:cNvSpPr>
              <p:nvPr/>
            </p:nvSpPr>
            <p:spPr>
              <a:xfrm>
                <a:off x="6598578" y="2480425"/>
                <a:ext cx="6231276" cy="480581"/>
              </a:xfrm>
              <a:prstGeom prst="rect">
                <a:avLst/>
              </a:prstGeom>
              <a:blipFill>
                <a:blip r:embed="rId13"/>
                <a:stretch>
                  <a:fillRect l="-196" t="-12658" b="-27848"/>
                </a:stretch>
              </a:blipFill>
            </p:spPr>
            <p:txBody>
              <a:bodyPr/>
              <a:lstStyle/>
              <a:p>
                <a:r>
                  <a:rPr lang="en-US">
                    <a:noFill/>
                  </a:rPr>
                  <a:t> </a:t>
                </a:r>
              </a:p>
            </p:txBody>
          </p:sp>
        </mc:Fallback>
      </mc:AlternateContent>
    </p:spTree>
    <p:extLst>
      <p:ext uri="{BB962C8B-B14F-4D97-AF65-F5344CB8AC3E}">
        <p14:creationId xmlns:p14="http://schemas.microsoft.com/office/powerpoint/2010/main" val="149244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28" grpId="0"/>
      <p:bldP spid="30" grpId="0"/>
      <p:bldP spid="34"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97981CC-B42F-4ECB-90BB-EC434DF38284}"/>
              </a:ext>
            </a:extLst>
          </p:cNvPr>
          <p:cNvGrpSpPr/>
          <p:nvPr/>
        </p:nvGrpSpPr>
        <p:grpSpPr>
          <a:xfrm>
            <a:off x="-271124" y="58878"/>
            <a:ext cx="6062323" cy="505010"/>
            <a:chOff x="38033" y="2282878"/>
            <a:chExt cx="7543268" cy="704958"/>
          </a:xfrm>
        </p:grpSpPr>
        <p:grpSp>
          <p:nvGrpSpPr>
            <p:cNvPr id="7" name="Group 70">
              <a:extLst>
                <a:ext uri="{FF2B5EF4-FFF2-40B4-BE49-F238E27FC236}">
                  <a16:creationId xmlns:a16="http://schemas.microsoft.com/office/drawing/2014/main" id="{62A280E9-FF8F-4812-9B41-B18049989109}"/>
                </a:ext>
              </a:extLst>
            </p:cNvPr>
            <p:cNvGrpSpPr>
              <a:grpSpLocks/>
            </p:cNvGrpSpPr>
            <p:nvPr/>
          </p:nvGrpSpPr>
          <p:grpSpPr bwMode="auto">
            <a:xfrm>
              <a:off x="368179" y="2294628"/>
              <a:ext cx="7213122" cy="693208"/>
              <a:chOff x="607010" y="3430752"/>
              <a:chExt cx="3714421" cy="1335216"/>
            </a:xfrm>
          </p:grpSpPr>
          <p:pic>
            <p:nvPicPr>
              <p:cNvPr id="10" name="Picture 9" descr="empty-green-rectangle">
                <a:extLst>
                  <a:ext uri="{FF2B5EF4-FFF2-40B4-BE49-F238E27FC236}">
                    <a16:creationId xmlns:a16="http://schemas.microsoft.com/office/drawing/2014/main" id="{834446A4-27A5-4D43-957D-0A97D3BE8E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10" y="3430752"/>
                <a:ext cx="3714421"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green-top-faded">
                <a:extLst>
                  <a:ext uri="{FF2B5EF4-FFF2-40B4-BE49-F238E27FC236}">
                    <a16:creationId xmlns:a16="http://schemas.microsoft.com/office/drawing/2014/main" id="{932B3BED-F302-4CB5-AA4B-4AE40327FB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a:extLst>
                <a:ext uri="{FF2B5EF4-FFF2-40B4-BE49-F238E27FC236}">
                  <a16:creationId xmlns:a16="http://schemas.microsoft.com/office/drawing/2014/main" id="{9F1DCAB2-F75F-4E9E-B8C9-8BA1E7C96473}"/>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9" name="Rectangle 1026060">
              <a:extLst>
                <a:ext uri="{FF2B5EF4-FFF2-40B4-BE49-F238E27FC236}">
                  <a16:creationId xmlns:a16="http://schemas.microsoft.com/office/drawing/2014/main" id="{929BCE00-2C31-4ADB-BEE8-FE3CFD6DE658}"/>
                </a:ext>
              </a:extLst>
            </p:cNvPr>
            <p:cNvSpPr>
              <a:spLocks noChangeArrowheads="1"/>
            </p:cNvSpPr>
            <p:nvPr/>
          </p:nvSpPr>
          <p:spPr bwMode="auto">
            <a:xfrm>
              <a:off x="1190928" y="2282878"/>
              <a:ext cx="6200745" cy="69171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500" i="1">
                  <a:cs typeface="Arial" panose="020B0604020202020204" pitchFamily="34" charset="0"/>
                </a:rPr>
                <a:t>Hiện tượng phóng xạ</a:t>
              </a:r>
              <a:endParaRPr lang="en-US" sz="2500" b="0" i="1" dirty="0">
                <a:cs typeface="Arial" panose="020B0604020202020204" pitchFamily="34" charset="0"/>
              </a:endParaRPr>
            </a:p>
          </p:txBody>
        </p:sp>
      </p:grpSp>
      <p:sp>
        <p:nvSpPr>
          <p:cNvPr id="12" name="Content Placeholder 2">
            <a:extLst>
              <a:ext uri="{FF2B5EF4-FFF2-40B4-BE49-F238E27FC236}">
                <a16:creationId xmlns:a16="http://schemas.microsoft.com/office/drawing/2014/main" id="{0D16E92B-5055-4584-9193-B5537A9AA0C7}"/>
              </a:ext>
            </a:extLst>
          </p:cNvPr>
          <p:cNvSpPr txBox="1">
            <a:spLocks/>
          </p:cNvSpPr>
          <p:nvPr/>
        </p:nvSpPr>
        <p:spPr bwMode="auto">
          <a:xfrm>
            <a:off x="281068" y="619267"/>
            <a:ext cx="6348332" cy="45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mn-ea"/>
              </a:defRPr>
            </a:lvl2pPr>
            <a:lvl3pPr marL="1143000" indent="-228600" algn="l" rtl="0" eaLnBrk="0" fontAlgn="base" hangingPunct="0">
              <a:spcBef>
                <a:spcPct val="20000"/>
              </a:spcBef>
              <a:spcAft>
                <a:spcPct val="0"/>
              </a:spcAft>
              <a:buChar char="•"/>
              <a:defRPr sz="2400">
                <a:solidFill>
                  <a:schemeClr val="bg2"/>
                </a:solidFill>
                <a:latin typeface="+mn-lt"/>
                <a:ea typeface="+mn-ea"/>
              </a:defRPr>
            </a:lvl3pPr>
            <a:lvl4pPr marL="1600200" indent="-228600" algn="l" rtl="0" eaLnBrk="0" fontAlgn="base" hangingPunct="0">
              <a:spcBef>
                <a:spcPct val="20000"/>
              </a:spcBef>
              <a:spcAft>
                <a:spcPct val="0"/>
              </a:spcAft>
              <a:buChar char="–"/>
              <a:defRPr sz="1600">
                <a:solidFill>
                  <a:schemeClr val="bg2"/>
                </a:solidFill>
                <a:latin typeface="+mn-lt"/>
                <a:ea typeface="+mn-ea"/>
              </a:defRPr>
            </a:lvl4pPr>
            <a:lvl5pPr marL="2057400" indent="-228600" algn="l" rtl="0" eaLnBrk="0" fontAlgn="base" hangingPunct="0">
              <a:spcBef>
                <a:spcPct val="20000"/>
              </a:spcBef>
              <a:spcAft>
                <a:spcPct val="0"/>
              </a:spcAft>
              <a:buChar char="»"/>
              <a:defRPr sz="1600">
                <a:solidFill>
                  <a:schemeClr val="bg2"/>
                </a:solidFill>
                <a:latin typeface="+mn-lt"/>
                <a:ea typeface="+mn-ea"/>
              </a:defRPr>
            </a:lvl5pPr>
            <a:lvl6pPr marL="2514600" indent="-228600" algn="l" rtl="0" fontAlgn="base">
              <a:spcBef>
                <a:spcPct val="20000"/>
              </a:spcBef>
              <a:spcAft>
                <a:spcPct val="0"/>
              </a:spcAft>
              <a:buChar char="»"/>
              <a:defRPr sz="1600">
                <a:solidFill>
                  <a:schemeClr val="bg2"/>
                </a:solidFill>
                <a:latin typeface="+mn-lt"/>
                <a:ea typeface="+mn-ea"/>
              </a:defRPr>
            </a:lvl6pPr>
            <a:lvl7pPr marL="2971800" indent="-228600" algn="l" rtl="0" fontAlgn="base">
              <a:spcBef>
                <a:spcPct val="20000"/>
              </a:spcBef>
              <a:spcAft>
                <a:spcPct val="0"/>
              </a:spcAft>
              <a:buChar char="»"/>
              <a:defRPr sz="1600">
                <a:solidFill>
                  <a:schemeClr val="bg2"/>
                </a:solidFill>
                <a:latin typeface="+mn-lt"/>
                <a:ea typeface="+mn-ea"/>
              </a:defRPr>
            </a:lvl7pPr>
            <a:lvl8pPr marL="3429000" indent="-228600" algn="l" rtl="0" fontAlgn="base">
              <a:spcBef>
                <a:spcPct val="20000"/>
              </a:spcBef>
              <a:spcAft>
                <a:spcPct val="0"/>
              </a:spcAft>
              <a:buChar char="»"/>
              <a:defRPr sz="1600">
                <a:solidFill>
                  <a:schemeClr val="bg2"/>
                </a:solidFill>
                <a:latin typeface="+mn-lt"/>
                <a:ea typeface="+mn-ea"/>
              </a:defRPr>
            </a:lvl8pPr>
            <a:lvl9pPr marL="3886200" indent="-228600" algn="l" rtl="0" fontAlgn="base">
              <a:spcBef>
                <a:spcPct val="20000"/>
              </a:spcBef>
              <a:spcAft>
                <a:spcPct val="0"/>
              </a:spcAft>
              <a:buChar char="»"/>
              <a:defRPr sz="1600">
                <a:solidFill>
                  <a:schemeClr val="bg2"/>
                </a:solidFill>
                <a:latin typeface="+mn-lt"/>
                <a:ea typeface="+mn-ea"/>
              </a:defRPr>
            </a:lvl9pPr>
          </a:lstStyle>
          <a:p>
            <a:pPr>
              <a:buFontTx/>
              <a:buNone/>
            </a:pPr>
            <a:r>
              <a:rPr lang="en-US" sz="2500">
                <a:solidFill>
                  <a:srgbClr val="0070C0"/>
                </a:solidFill>
                <a:latin typeface="Arial" panose="020B0604020202020204" pitchFamily="34" charset="0"/>
                <a:cs typeface="Arial" panose="020B0604020202020204" pitchFamily="34" charset="0"/>
              </a:rPr>
              <a:t>2. Các dạng phóng xạ</a:t>
            </a:r>
          </a:p>
        </p:txBody>
      </p:sp>
      <p:sp>
        <p:nvSpPr>
          <p:cNvPr id="21" name="TextBox 20">
            <a:extLst>
              <a:ext uri="{FF2B5EF4-FFF2-40B4-BE49-F238E27FC236}">
                <a16:creationId xmlns:a16="http://schemas.microsoft.com/office/drawing/2014/main" id="{E0E58F5D-C600-4F4C-8256-1766BD1D1104}"/>
              </a:ext>
            </a:extLst>
          </p:cNvPr>
          <p:cNvSpPr txBox="1"/>
          <p:nvPr/>
        </p:nvSpPr>
        <p:spPr>
          <a:xfrm>
            <a:off x="521514" y="2246978"/>
            <a:ext cx="2400298" cy="492443"/>
          </a:xfrm>
          <a:prstGeom prst="rect">
            <a:avLst/>
          </a:prstGeom>
          <a:noFill/>
        </p:spPr>
        <p:txBody>
          <a:bodyPr wrap="square" rtlCol="0">
            <a:spAutoFit/>
          </a:bodyPr>
          <a:lstStyle/>
          <a:p>
            <a:r>
              <a:rPr lang="en-US" sz="2600" dirty="0" err="1">
                <a:solidFill>
                  <a:schemeClr val="tx1"/>
                </a:solidFill>
                <a:latin typeface="Arial" panose="020B0604020202020204" pitchFamily="34" charset="0"/>
                <a:cs typeface="Arial" panose="020B0604020202020204" pitchFamily="34" charset="0"/>
              </a:rPr>
              <a:t>Dạng</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viết</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gọn</a:t>
            </a:r>
            <a:r>
              <a:rPr lang="en-US" sz="2600" dirty="0">
                <a:solidFill>
                  <a:schemeClr val="tx1"/>
                </a:solidFill>
                <a:latin typeface="Arial" panose="020B0604020202020204" pitchFamily="34" charset="0"/>
                <a:cs typeface="Arial" panose="020B0604020202020204" pitchFamily="34" charset="0"/>
              </a:rPr>
              <a:t>:</a:t>
            </a:r>
          </a:p>
        </p:txBody>
      </p:sp>
      <p:grpSp>
        <p:nvGrpSpPr>
          <p:cNvPr id="4" name="Group 3">
            <a:extLst>
              <a:ext uri="{FF2B5EF4-FFF2-40B4-BE49-F238E27FC236}">
                <a16:creationId xmlns:a16="http://schemas.microsoft.com/office/drawing/2014/main" id="{898DD22C-D41A-42F8-9894-FC7D9CB48D09}"/>
              </a:ext>
            </a:extLst>
          </p:cNvPr>
          <p:cNvGrpSpPr/>
          <p:nvPr/>
        </p:nvGrpSpPr>
        <p:grpSpPr>
          <a:xfrm>
            <a:off x="3352800" y="1140647"/>
            <a:ext cx="3964824" cy="664953"/>
            <a:chOff x="2929925" y="1120473"/>
            <a:chExt cx="3964824" cy="664953"/>
          </a:xfrm>
        </p:grpSpPr>
        <p:grpSp>
          <p:nvGrpSpPr>
            <p:cNvPr id="31" name="Group 30">
              <a:extLst>
                <a:ext uri="{FF2B5EF4-FFF2-40B4-BE49-F238E27FC236}">
                  <a16:creationId xmlns:a16="http://schemas.microsoft.com/office/drawing/2014/main" id="{DE452102-EC32-4973-B502-1DB18DC46690}"/>
                </a:ext>
              </a:extLst>
            </p:cNvPr>
            <p:cNvGrpSpPr/>
            <p:nvPr/>
          </p:nvGrpSpPr>
          <p:grpSpPr>
            <a:xfrm>
              <a:off x="2929925" y="1120473"/>
              <a:ext cx="3863287" cy="664953"/>
              <a:chOff x="1314997" y="2125361"/>
              <a:chExt cx="2231091" cy="780121"/>
            </a:xfrm>
          </p:grpSpPr>
          <p:pic>
            <p:nvPicPr>
              <p:cNvPr id="32" name="Picture 4" descr="empty-blue-rectangle">
                <a:extLst>
                  <a:ext uri="{FF2B5EF4-FFF2-40B4-BE49-F238E27FC236}">
                    <a16:creationId xmlns:a16="http://schemas.microsoft.com/office/drawing/2014/main" id="{94D7A1C9-79B0-49F1-BB4D-FB87AB95F0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1026060">
                <a:extLst>
                  <a:ext uri="{FF2B5EF4-FFF2-40B4-BE49-F238E27FC236}">
                    <a16:creationId xmlns:a16="http://schemas.microsoft.com/office/drawing/2014/main" id="{4770664B-CE14-406B-AC33-5A2B4367E49A}"/>
                  </a:ext>
                </a:extLst>
              </p:cNvPr>
              <p:cNvSpPr>
                <a:spLocks noChangeArrowheads="1"/>
              </p:cNvSpPr>
              <p:nvPr/>
            </p:nvSpPr>
            <p:spPr bwMode="auto">
              <a:xfrm>
                <a:off x="1418774" y="2179131"/>
                <a:ext cx="2026953" cy="579232"/>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4" name="Object 23">
                  <a:extLst>
                    <a:ext uri="{FF2B5EF4-FFF2-40B4-BE49-F238E27FC236}">
                      <a16:creationId xmlns:a16="http://schemas.microsoft.com/office/drawing/2014/main" id="{2B8FD983-4CAA-4C9B-B2CC-621F3F072785}"/>
                    </a:ext>
                  </a:extLst>
                </p:cNvPr>
                <p:cNvSpPr txBox="1"/>
                <p:nvPr/>
              </p:nvSpPr>
              <p:spPr bwMode="auto">
                <a:xfrm>
                  <a:off x="3384942" y="1122397"/>
                  <a:ext cx="3509807" cy="612775"/>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sPre>
                          <m:sPrePr>
                            <m:ctrlPr>
                              <a:rPr lang="en-US" sz="3000" i="1" smtClean="0">
                                <a:solidFill>
                                  <a:schemeClr val="tx1"/>
                                </a:solidFill>
                                <a:latin typeface="Cambria Math" panose="02040503050406030204" pitchFamily="18" charset="0"/>
                              </a:rPr>
                            </m:ctrlPr>
                          </m:sPrePr>
                          <m:sub>
                            <m:r>
                              <a:rPr lang="en-US" sz="3000" i="1">
                                <a:solidFill>
                                  <a:schemeClr val="tx1"/>
                                </a:solidFill>
                                <a:latin typeface="Cambria Math" panose="02040503050406030204" pitchFamily="18" charset="0"/>
                              </a:rPr>
                              <m:t>𝑍</m:t>
                            </m:r>
                          </m:sub>
                          <m:sup>
                            <m:r>
                              <a:rPr lang="en-US" sz="3000" i="1">
                                <a:solidFill>
                                  <a:schemeClr val="tx1"/>
                                </a:solidFill>
                                <a:latin typeface="Cambria Math" panose="02040503050406030204" pitchFamily="18" charset="0"/>
                              </a:rPr>
                              <m:t>𝐴</m:t>
                            </m:r>
                          </m:sup>
                          <m:e>
                            <m:r>
                              <a:rPr lang="en-US" sz="3000" i="1">
                                <a:solidFill>
                                  <a:schemeClr val="tx1"/>
                                </a:solidFill>
                                <a:latin typeface="Cambria Math" panose="02040503050406030204" pitchFamily="18" charset="0"/>
                              </a:rPr>
                              <m:t>𝑋</m:t>
                            </m:r>
                          </m:e>
                        </m:sPre>
                        <m:r>
                          <a:rPr lang="en-US" sz="3000" i="1">
                            <a:solidFill>
                              <a:schemeClr val="tx1"/>
                            </a:solidFill>
                            <a:latin typeface="Cambria Math" panose="02040503050406030204" pitchFamily="18" charset="0"/>
                          </a:rPr>
                          <m:t>→</m:t>
                        </m:r>
                        <m:sPre>
                          <m:sPrePr>
                            <m:ctrlPr>
                              <a:rPr lang="en-US" sz="3000" i="1">
                                <a:solidFill>
                                  <a:schemeClr val="tx1"/>
                                </a:solidFill>
                                <a:latin typeface="Cambria Math" panose="02040503050406030204" pitchFamily="18" charset="0"/>
                              </a:rPr>
                            </m:ctrlPr>
                          </m:sPrePr>
                          <m:sub>
                            <m:r>
                              <a:rPr lang="en-US" sz="3000" i="1">
                                <a:solidFill>
                                  <a:schemeClr val="tx1"/>
                                </a:solidFill>
                                <a:latin typeface="Cambria Math" panose="02040503050406030204" pitchFamily="18" charset="0"/>
                              </a:rPr>
                              <m:t>𝑍</m:t>
                            </m:r>
                            <m:r>
                              <a:rPr lang="en-US" sz="3000" i="1">
                                <a:solidFill>
                                  <a:schemeClr val="tx1"/>
                                </a:solidFill>
                                <a:latin typeface="Cambria Math" panose="02040503050406030204" pitchFamily="18" charset="0"/>
                              </a:rPr>
                              <m:t>+1</m:t>
                            </m:r>
                          </m:sub>
                          <m:sup>
                            <m:r>
                              <a:rPr lang="en-US" sz="3000" i="1">
                                <a:solidFill>
                                  <a:schemeClr val="tx1"/>
                                </a:solidFill>
                                <a:latin typeface="Cambria Math" panose="02040503050406030204" pitchFamily="18" charset="0"/>
                              </a:rPr>
                              <m:t>𝐴</m:t>
                            </m:r>
                          </m:sup>
                          <m:e>
                            <m:r>
                              <a:rPr lang="en-US" sz="3000" i="1">
                                <a:solidFill>
                                  <a:schemeClr val="tx1"/>
                                </a:solidFill>
                                <a:latin typeface="Cambria Math" panose="02040503050406030204" pitchFamily="18" charset="0"/>
                              </a:rPr>
                              <m:t>𝑌</m:t>
                            </m:r>
                          </m:e>
                        </m:sPre>
                        <m:r>
                          <a:rPr lang="en-US" sz="3000" i="1">
                            <a:solidFill>
                              <a:schemeClr val="tx1"/>
                            </a:solidFill>
                            <a:latin typeface="Cambria Math" panose="02040503050406030204" pitchFamily="18" charset="0"/>
                          </a:rPr>
                          <m:t>+</m:t>
                        </m:r>
                        <m:sPre>
                          <m:sPrePr>
                            <m:ctrlPr>
                              <a:rPr lang="en-US" sz="3000" i="1" smtClean="0">
                                <a:solidFill>
                                  <a:srgbClr val="00B050"/>
                                </a:solidFill>
                                <a:latin typeface="Cambria Math" panose="02040503050406030204" pitchFamily="18" charset="0"/>
                              </a:rPr>
                            </m:ctrlPr>
                          </m:sPrePr>
                          <m:sub>
                            <m:r>
                              <a:rPr lang="en-US" sz="3000" i="1">
                                <a:solidFill>
                                  <a:srgbClr val="00B050"/>
                                </a:solidFill>
                                <a:latin typeface="Cambria Math" panose="02040503050406030204" pitchFamily="18" charset="0"/>
                              </a:rPr>
                              <m:t>−1</m:t>
                            </m:r>
                          </m:sub>
                          <m:sup>
                            <m:r>
                              <a:rPr lang="en-US" sz="3000" i="1">
                                <a:solidFill>
                                  <a:srgbClr val="00B050"/>
                                </a:solidFill>
                                <a:latin typeface="Cambria Math" panose="02040503050406030204" pitchFamily="18" charset="0"/>
                              </a:rPr>
                              <m:t>0</m:t>
                            </m:r>
                          </m:sup>
                          <m:e>
                            <m:r>
                              <a:rPr lang="en-US" sz="3000" i="1">
                                <a:solidFill>
                                  <a:srgbClr val="00B050"/>
                                </a:solidFill>
                                <a:latin typeface="Cambria Math" panose="02040503050406030204" pitchFamily="18" charset="0"/>
                              </a:rPr>
                              <m:t>𝑒</m:t>
                            </m:r>
                          </m:e>
                        </m:sPre>
                      </m:oMath>
                    </m:oMathPara>
                  </a14:m>
                  <a:endParaRPr lang="en-US" sz="3000">
                    <a:solidFill>
                      <a:schemeClr val="tx1"/>
                    </a:solidFill>
                  </a:endParaRPr>
                </a:p>
              </p:txBody>
            </p:sp>
          </mc:Choice>
          <mc:Fallback xmlns="">
            <p:sp>
              <p:nvSpPr>
                <p:cNvPr id="24" name="Object 23">
                  <a:extLst>
                    <a:ext uri="{FF2B5EF4-FFF2-40B4-BE49-F238E27FC236}">
                      <a16:creationId xmlns:a16="http://schemas.microsoft.com/office/drawing/2014/main" id="{2B8FD983-4CAA-4C9B-B2CC-621F3F072785}"/>
                    </a:ext>
                  </a:extLst>
                </p:cNvPr>
                <p:cNvSpPr txBox="1">
                  <a:spLocks noRot="1" noChangeAspect="1" noMove="1" noResize="1" noEditPoints="1" noAdjustHandles="1" noChangeArrowheads="1" noChangeShapeType="1" noTextEdit="1"/>
                </p:cNvSpPr>
                <p:nvPr/>
              </p:nvSpPr>
              <p:spPr bwMode="auto">
                <a:xfrm>
                  <a:off x="3384942" y="1122397"/>
                  <a:ext cx="3509807" cy="612775"/>
                </a:xfrm>
                <a:prstGeom prst="rect">
                  <a:avLst/>
                </a:prstGeom>
                <a:blipFill>
                  <a:blip r:embed="rId6"/>
                  <a:stretch>
                    <a:fillRect/>
                  </a:stretch>
                </a:blipFill>
              </p:spPr>
              <p:txBody>
                <a:bodyPr/>
                <a:lstStyle/>
                <a:p>
                  <a:r>
                    <a:rPr lang="en-US">
                      <a:noFill/>
                    </a:rPr>
                    <a:t> </a:t>
                  </a:r>
                </a:p>
              </p:txBody>
            </p:sp>
          </mc:Fallback>
        </mc:AlternateContent>
      </p:grpSp>
      <p:sp>
        <p:nvSpPr>
          <p:cNvPr id="28" name="TextBox 27">
            <a:extLst>
              <a:ext uri="{FF2B5EF4-FFF2-40B4-BE49-F238E27FC236}">
                <a16:creationId xmlns:a16="http://schemas.microsoft.com/office/drawing/2014/main" id="{2898102F-F2B6-4FD4-8C6C-DD4082266D61}"/>
              </a:ext>
            </a:extLst>
          </p:cNvPr>
          <p:cNvSpPr txBox="1"/>
          <p:nvPr/>
        </p:nvSpPr>
        <p:spPr>
          <a:xfrm>
            <a:off x="21646" y="1182434"/>
            <a:ext cx="2900166" cy="492443"/>
          </a:xfrm>
          <a:prstGeom prst="rect">
            <a:avLst/>
          </a:prstGeom>
          <a:noFill/>
        </p:spPr>
        <p:txBody>
          <a:bodyPr wrap="square" rtlCol="0">
            <a:spAutoFit/>
          </a:bodyPr>
          <a:lstStyle/>
          <a:p>
            <a:pPr algn="just"/>
            <a:r>
              <a:rPr lang="en-US" sz="2600" dirty="0">
                <a:latin typeface="Arial" panose="020B0604020202020204" pitchFamily="34" charset="0"/>
                <a:cs typeface="Arial" panose="020B0604020202020204" pitchFamily="34" charset="0"/>
              </a:rPr>
              <a:t>   </a:t>
            </a:r>
            <a:r>
              <a:rPr lang="en-US" sz="2600" i="1" dirty="0">
                <a:latin typeface="Arial" panose="020B0604020202020204" pitchFamily="34" charset="0"/>
                <a:cs typeface="Arial" panose="020B0604020202020204" pitchFamily="34" charset="0"/>
              </a:rPr>
              <a:t>b) </a:t>
            </a:r>
            <a:r>
              <a:rPr lang="en-US" sz="2600" i="1" dirty="0" err="1">
                <a:latin typeface="Arial" panose="020B0604020202020204" pitchFamily="34" charset="0"/>
                <a:cs typeface="Arial" panose="020B0604020202020204" pitchFamily="34" charset="0"/>
              </a:rPr>
              <a:t>Phóng</a:t>
            </a:r>
            <a:r>
              <a:rPr lang="en-US" sz="2600" i="1" dirty="0">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xạ</a:t>
            </a:r>
            <a:r>
              <a:rPr lang="en-US" sz="2600" i="1" dirty="0">
                <a:latin typeface="Arial" panose="020B0604020202020204" pitchFamily="34" charset="0"/>
                <a:cs typeface="Arial" panose="020B0604020202020204" pitchFamily="34" charset="0"/>
              </a:rPr>
              <a:t> </a:t>
            </a:r>
            <a:r>
              <a:rPr lang="en-US" sz="2600" i="1" dirty="0">
                <a:solidFill>
                  <a:srgbClr val="00B050"/>
                </a:solidFill>
                <a:latin typeface="Arial" panose="020B0604020202020204" pitchFamily="34" charset="0"/>
                <a:cs typeface="Arial" panose="020B0604020202020204" pitchFamily="34" charset="0"/>
                <a:sym typeface="Symbol"/>
              </a:rPr>
              <a:t> </a:t>
            </a:r>
            <a:r>
              <a:rPr lang="en-US" sz="2600" b="1" baseline="30000" dirty="0">
                <a:solidFill>
                  <a:srgbClr val="00B050"/>
                </a:solidFill>
                <a:latin typeface="Arial" panose="020B0604020202020204" pitchFamily="34" charset="0"/>
                <a:cs typeface="Arial" panose="020B0604020202020204" pitchFamily="34" charset="0"/>
                <a:sym typeface="Symbol"/>
              </a:rPr>
              <a:t>-</a:t>
            </a:r>
            <a:endParaRPr lang="en-US" sz="2600" i="1" dirty="0">
              <a:solidFill>
                <a:srgbClr val="00B050"/>
              </a:solidFill>
              <a:latin typeface="Arial" panose="020B0604020202020204" pitchFamily="34" charset="0"/>
              <a:cs typeface="Arial" panose="020B0604020202020204" pitchFamily="34" charset="0"/>
            </a:endParaRPr>
          </a:p>
        </p:txBody>
      </p:sp>
      <p:grpSp>
        <p:nvGrpSpPr>
          <p:cNvPr id="40" name="Group 39">
            <a:extLst>
              <a:ext uri="{FF2B5EF4-FFF2-40B4-BE49-F238E27FC236}">
                <a16:creationId xmlns:a16="http://schemas.microsoft.com/office/drawing/2014/main" id="{69975B89-7C34-488D-9131-38975DA8A34E}"/>
              </a:ext>
            </a:extLst>
          </p:cNvPr>
          <p:cNvGrpSpPr/>
          <p:nvPr/>
        </p:nvGrpSpPr>
        <p:grpSpPr>
          <a:xfrm>
            <a:off x="3455234" y="2077531"/>
            <a:ext cx="2665521" cy="847527"/>
            <a:chOff x="3455234" y="2077531"/>
            <a:chExt cx="2665521" cy="847527"/>
          </a:xfrm>
        </p:grpSpPr>
        <p:grpSp>
          <p:nvGrpSpPr>
            <p:cNvPr id="42" name="Group 41">
              <a:extLst>
                <a:ext uri="{FF2B5EF4-FFF2-40B4-BE49-F238E27FC236}">
                  <a16:creationId xmlns:a16="http://schemas.microsoft.com/office/drawing/2014/main" id="{EF262FC1-B169-4C2B-8849-B00B028E9CA2}"/>
                </a:ext>
              </a:extLst>
            </p:cNvPr>
            <p:cNvGrpSpPr/>
            <p:nvPr/>
          </p:nvGrpSpPr>
          <p:grpSpPr>
            <a:xfrm>
              <a:off x="3455234" y="2077531"/>
              <a:ext cx="2659510" cy="847527"/>
              <a:chOff x="1314997" y="2125361"/>
              <a:chExt cx="2231091" cy="780121"/>
            </a:xfrm>
          </p:grpSpPr>
          <p:pic>
            <p:nvPicPr>
              <p:cNvPr id="46" name="Picture 4" descr="empty-blue-rectangle">
                <a:extLst>
                  <a:ext uri="{FF2B5EF4-FFF2-40B4-BE49-F238E27FC236}">
                    <a16:creationId xmlns:a16="http://schemas.microsoft.com/office/drawing/2014/main" id="{D8223B92-7F2A-4CB1-A682-130218A993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ectangle 1026060">
                <a:extLst>
                  <a:ext uri="{FF2B5EF4-FFF2-40B4-BE49-F238E27FC236}">
                    <a16:creationId xmlns:a16="http://schemas.microsoft.com/office/drawing/2014/main" id="{F64402A6-CE82-41F1-BC9A-3297DA614591}"/>
                  </a:ext>
                </a:extLst>
              </p:cNvPr>
              <p:cNvSpPr>
                <a:spLocks noChangeArrowheads="1"/>
              </p:cNvSpPr>
              <p:nvPr/>
            </p:nvSpPr>
            <p:spPr bwMode="auto">
              <a:xfrm>
                <a:off x="1418774" y="2179131"/>
                <a:ext cx="2026953" cy="579232"/>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43" name="Object 25">
                  <a:extLst>
                    <a:ext uri="{FF2B5EF4-FFF2-40B4-BE49-F238E27FC236}">
                      <a16:creationId xmlns:a16="http://schemas.microsoft.com/office/drawing/2014/main" id="{38334422-59D4-4701-80B8-E8E631AC022F}"/>
                    </a:ext>
                  </a:extLst>
                </p:cNvPr>
                <p:cNvSpPr txBox="1"/>
                <p:nvPr/>
              </p:nvSpPr>
              <p:spPr bwMode="auto">
                <a:xfrm>
                  <a:off x="3720457" y="2117513"/>
                  <a:ext cx="2400298" cy="530225"/>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sPre>
                          <m:sPrePr>
                            <m:ctrlPr>
                              <a:rPr lang="en-US" sz="3000" i="1" smtClean="0">
                                <a:solidFill>
                                  <a:schemeClr val="tx1"/>
                                </a:solidFill>
                                <a:latin typeface="Cambria Math" panose="02040503050406030204" pitchFamily="18" charset="0"/>
                              </a:rPr>
                            </m:ctrlPr>
                          </m:sPrePr>
                          <m:sub>
                            <m:r>
                              <a:rPr lang="en-US" sz="3000" i="1">
                                <a:solidFill>
                                  <a:schemeClr val="tx1"/>
                                </a:solidFill>
                                <a:latin typeface="Cambria Math" panose="02040503050406030204" pitchFamily="18" charset="0"/>
                              </a:rPr>
                              <m:t>𝑍</m:t>
                            </m:r>
                          </m:sub>
                          <m:sup>
                            <m:r>
                              <a:rPr lang="en-US" sz="3000" i="1">
                                <a:solidFill>
                                  <a:schemeClr val="tx1"/>
                                </a:solidFill>
                                <a:latin typeface="Cambria Math" panose="02040503050406030204" pitchFamily="18" charset="0"/>
                              </a:rPr>
                              <m:t>𝐴</m:t>
                            </m:r>
                          </m:sup>
                          <m:e>
                            <m:r>
                              <a:rPr lang="en-US" sz="3000" i="1">
                                <a:solidFill>
                                  <a:schemeClr val="tx1"/>
                                </a:solidFill>
                                <a:latin typeface="Cambria Math" panose="02040503050406030204" pitchFamily="18" charset="0"/>
                              </a:rPr>
                              <m:t>𝑋</m:t>
                            </m:r>
                          </m:e>
                        </m:sPre>
                        <m:groupChr>
                          <m:groupChrPr>
                            <m:chr m:val="→"/>
                            <m:vertJc m:val="bot"/>
                            <m:ctrlPr>
                              <a:rPr lang="en-US" sz="3000" i="1">
                                <a:solidFill>
                                  <a:schemeClr val="tx1"/>
                                </a:solidFill>
                                <a:latin typeface="Cambria Math" panose="02040503050406030204" pitchFamily="18" charset="0"/>
                              </a:rPr>
                            </m:ctrlPr>
                          </m:groupChrPr>
                          <m:e>
                            <m:r>
                              <a:rPr lang="en-US" sz="3000" i="1">
                                <a:solidFill>
                                  <a:schemeClr val="tx1"/>
                                </a:solidFill>
                                <a:latin typeface="Cambria Math" panose="02040503050406030204" pitchFamily="18" charset="0"/>
                              </a:rPr>
                              <m:t> </m:t>
                            </m:r>
                            <m:sSup>
                              <m:sSupPr>
                                <m:ctrlPr>
                                  <a:rPr lang="en-US" sz="3000" i="1" smtClean="0">
                                    <a:solidFill>
                                      <a:srgbClr val="00B050"/>
                                    </a:solidFill>
                                    <a:latin typeface="Cambria Math" panose="02040503050406030204" pitchFamily="18" charset="0"/>
                                  </a:rPr>
                                </m:ctrlPr>
                              </m:sSupPr>
                              <m:e>
                                <m:r>
                                  <a:rPr lang="en-US" sz="3000" i="1">
                                    <a:solidFill>
                                      <a:srgbClr val="00B050"/>
                                    </a:solidFill>
                                    <a:latin typeface="Cambria Math" panose="02040503050406030204" pitchFamily="18" charset="0"/>
                                  </a:rPr>
                                  <m:t>𝛽</m:t>
                                </m:r>
                              </m:e>
                              <m:sup>
                                <m:r>
                                  <a:rPr lang="en-US" sz="3000" i="1">
                                    <a:solidFill>
                                      <a:srgbClr val="00B050"/>
                                    </a:solidFill>
                                    <a:latin typeface="Cambria Math" panose="02040503050406030204" pitchFamily="18" charset="0"/>
                                  </a:rPr>
                                  <m:t>−</m:t>
                                </m:r>
                              </m:sup>
                            </m:sSup>
                            <m:r>
                              <a:rPr lang="en-US" sz="3000" i="1">
                                <a:solidFill>
                                  <a:srgbClr val="00B050"/>
                                </a:solidFill>
                                <a:latin typeface="Cambria Math" panose="02040503050406030204" pitchFamily="18" charset="0"/>
                              </a:rPr>
                              <m:t> </m:t>
                            </m:r>
                          </m:e>
                        </m:groupChr>
                        <m:sPre>
                          <m:sPrePr>
                            <m:ctrlPr>
                              <a:rPr lang="en-US" sz="3000" i="1">
                                <a:solidFill>
                                  <a:schemeClr val="tx1"/>
                                </a:solidFill>
                                <a:latin typeface="Cambria Math" panose="02040503050406030204" pitchFamily="18" charset="0"/>
                              </a:rPr>
                            </m:ctrlPr>
                          </m:sPrePr>
                          <m:sub>
                            <m:r>
                              <a:rPr lang="en-US" sz="3000" i="1">
                                <a:solidFill>
                                  <a:schemeClr val="tx1"/>
                                </a:solidFill>
                                <a:latin typeface="Cambria Math" panose="02040503050406030204" pitchFamily="18" charset="0"/>
                              </a:rPr>
                              <m:t>𝑍</m:t>
                            </m:r>
                            <m:r>
                              <a:rPr lang="en-US" sz="3000" i="1">
                                <a:solidFill>
                                  <a:schemeClr val="tx1"/>
                                </a:solidFill>
                                <a:latin typeface="Cambria Math" panose="02040503050406030204" pitchFamily="18" charset="0"/>
                              </a:rPr>
                              <m:t>+1</m:t>
                            </m:r>
                          </m:sub>
                          <m:sup>
                            <m:r>
                              <a:rPr lang="en-US" sz="3000" i="1">
                                <a:solidFill>
                                  <a:schemeClr val="tx1"/>
                                </a:solidFill>
                                <a:latin typeface="Cambria Math" panose="02040503050406030204" pitchFamily="18" charset="0"/>
                              </a:rPr>
                              <m:t>𝐴</m:t>
                            </m:r>
                          </m:sup>
                          <m:e>
                            <m:r>
                              <a:rPr lang="en-US" sz="3000" i="1">
                                <a:solidFill>
                                  <a:schemeClr val="tx1"/>
                                </a:solidFill>
                                <a:latin typeface="Cambria Math" panose="02040503050406030204" pitchFamily="18" charset="0"/>
                              </a:rPr>
                              <m:t>𝑌</m:t>
                            </m:r>
                          </m:e>
                        </m:sPre>
                      </m:oMath>
                    </m:oMathPara>
                  </a14:m>
                  <a:endParaRPr lang="en-US" sz="3000">
                    <a:solidFill>
                      <a:schemeClr val="tx1"/>
                    </a:solidFill>
                  </a:endParaRPr>
                </a:p>
              </p:txBody>
            </p:sp>
          </mc:Choice>
          <mc:Fallback xmlns="">
            <p:sp>
              <p:nvSpPr>
                <p:cNvPr id="43" name="Object 25">
                  <a:extLst>
                    <a:ext uri="{FF2B5EF4-FFF2-40B4-BE49-F238E27FC236}">
                      <a16:creationId xmlns:a16="http://schemas.microsoft.com/office/drawing/2014/main" id="{38334422-59D4-4701-80B8-E8E631AC022F}"/>
                    </a:ext>
                  </a:extLst>
                </p:cNvPr>
                <p:cNvSpPr txBox="1">
                  <a:spLocks noRot="1" noChangeAspect="1" noMove="1" noResize="1" noEditPoints="1" noAdjustHandles="1" noChangeArrowheads="1" noChangeShapeType="1" noTextEdit="1"/>
                </p:cNvSpPr>
                <p:nvPr/>
              </p:nvSpPr>
              <p:spPr bwMode="auto">
                <a:xfrm>
                  <a:off x="3720457" y="2117513"/>
                  <a:ext cx="2400298" cy="530225"/>
                </a:xfrm>
                <a:prstGeom prst="rect">
                  <a:avLst/>
                </a:prstGeom>
                <a:blipFill>
                  <a:blip r:embed="rId7"/>
                  <a:stretch>
                    <a:fillRect b="-2873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59EFD14D-5CDF-47DA-B6F7-CDD83B44ADAD}"/>
                  </a:ext>
                </a:extLst>
              </p:cNvPr>
              <p:cNvSpPr txBox="1"/>
              <p:nvPr/>
            </p:nvSpPr>
            <p:spPr>
              <a:xfrm>
                <a:off x="6400800" y="2180081"/>
                <a:ext cx="5587754" cy="530786"/>
              </a:xfrm>
              <a:prstGeom prst="rect">
                <a:avLst/>
              </a:prstGeom>
              <a:noFill/>
            </p:spPr>
            <p:txBody>
              <a:bodyPr wrap="square" rtlCol="0">
                <a:spAutoFit/>
              </a:bodyPr>
              <a:lstStyle/>
              <a:p>
                <a:pPr algn="just"/>
                <a:r>
                  <a:rPr lang="en-US" sz="2600" dirty="0">
                    <a:solidFill>
                      <a:schemeClr val="tx1"/>
                    </a:solidFill>
                    <a:latin typeface="Arial" panose="020B0604020202020204" pitchFamily="34" charset="0"/>
                    <a:cs typeface="Arial" panose="020B0604020202020204" pitchFamily="34" charset="0"/>
                  </a:rPr>
                  <a:t>    Tia </a:t>
                </a:r>
                <a:r>
                  <a:rPr lang="en-US" sz="2600" i="1" dirty="0">
                    <a:solidFill>
                      <a:schemeClr val="tx1"/>
                    </a:solidFill>
                    <a:latin typeface="Arial" panose="020B0604020202020204" pitchFamily="34" charset="0"/>
                    <a:cs typeface="Arial" panose="020B0604020202020204" pitchFamily="34" charset="0"/>
                    <a:sym typeface="Symbol"/>
                  </a:rPr>
                  <a:t> </a:t>
                </a:r>
                <a:r>
                  <a:rPr lang="en-US" sz="2600" b="1" baseline="30000" dirty="0">
                    <a:solidFill>
                      <a:schemeClr val="tx1"/>
                    </a:solidFill>
                    <a:latin typeface="Arial" panose="020B0604020202020204" pitchFamily="34" charset="0"/>
                    <a:cs typeface="Arial" panose="020B0604020202020204" pitchFamily="34" charset="0"/>
                    <a:sym typeface="Symbol"/>
                  </a:rPr>
                  <a:t>-</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là</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dòng</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các</a:t>
                </a:r>
                <a:r>
                  <a:rPr lang="en-US" sz="2600" dirty="0">
                    <a:solidFill>
                      <a:schemeClr val="tx1"/>
                    </a:solidFill>
                    <a:latin typeface="Arial" panose="020B0604020202020204" pitchFamily="34" charset="0"/>
                    <a:cs typeface="Arial" panose="020B0604020202020204" pitchFamily="34" charset="0"/>
                  </a:rPr>
                  <a:t> electron (</a:t>
                </a:r>
                <a14:m>
                  <m:oMath xmlns:m="http://schemas.openxmlformats.org/officeDocument/2006/math">
                    <m:sPre>
                      <m:sPrePr>
                        <m:ctrlPr>
                          <a:rPr lang="en-US" sz="2800" i="1">
                            <a:latin typeface="Cambria Math" panose="02040503050406030204" pitchFamily="18" charset="0"/>
                          </a:rPr>
                        </m:ctrlPr>
                      </m:sPrePr>
                      <m:sub>
                        <m:r>
                          <a:rPr lang="en-US" sz="2800" i="1">
                            <a:latin typeface="Cambria Math" panose="02040503050406030204" pitchFamily="18" charset="0"/>
                          </a:rPr>
                          <m:t>−1</m:t>
                        </m:r>
                      </m:sub>
                      <m:sup>
                        <m:r>
                          <a:rPr lang="en-US" sz="2800" i="1">
                            <a:latin typeface="Cambria Math" panose="02040503050406030204" pitchFamily="18" charset="0"/>
                          </a:rPr>
                          <m:t>0</m:t>
                        </m:r>
                      </m:sup>
                      <m:e>
                        <m:r>
                          <a:rPr lang="en-US" sz="2800" i="1">
                            <a:latin typeface="Cambria Math" panose="02040503050406030204" pitchFamily="18" charset="0"/>
                          </a:rPr>
                          <m:t>𝑒</m:t>
                        </m:r>
                      </m:e>
                    </m:sPre>
                  </m:oMath>
                </a14:m>
                <a:r>
                  <a:rPr lang="en-US" sz="2600" dirty="0">
                    <a:solidFill>
                      <a:schemeClr val="tx1"/>
                    </a:solidFill>
                    <a:latin typeface="Arial" panose="020B0604020202020204" pitchFamily="34" charset="0"/>
                    <a:cs typeface="Arial" panose="020B0604020202020204" pitchFamily="34" charset="0"/>
                  </a:rPr>
                  <a:t>).</a:t>
                </a:r>
              </a:p>
            </p:txBody>
          </p:sp>
        </mc:Choice>
        <mc:Fallback xmlns="">
          <p:sp>
            <p:nvSpPr>
              <p:cNvPr id="48" name="TextBox 47">
                <a:extLst>
                  <a:ext uri="{FF2B5EF4-FFF2-40B4-BE49-F238E27FC236}">
                    <a16:creationId xmlns:a16="http://schemas.microsoft.com/office/drawing/2014/main" id="{59EFD14D-5CDF-47DA-B6F7-CDD83B44ADAD}"/>
                  </a:ext>
                </a:extLst>
              </p:cNvPr>
              <p:cNvSpPr txBox="1">
                <a:spLocks noRot="1" noChangeAspect="1" noMove="1" noResize="1" noEditPoints="1" noAdjustHandles="1" noChangeArrowheads="1" noChangeShapeType="1" noTextEdit="1"/>
              </p:cNvSpPr>
              <p:nvPr/>
            </p:nvSpPr>
            <p:spPr>
              <a:xfrm>
                <a:off x="6400800" y="2180081"/>
                <a:ext cx="5587754" cy="530786"/>
              </a:xfrm>
              <a:prstGeom prst="rect">
                <a:avLst/>
              </a:prstGeom>
              <a:blipFill>
                <a:blip r:embed="rId8"/>
                <a:stretch>
                  <a:fillRect t="-5747" b="-26437"/>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D470036F-ED2C-4ABC-89AC-3CE0ADDB4B46}"/>
              </a:ext>
            </a:extLst>
          </p:cNvPr>
          <p:cNvPicPr>
            <a:picLocks noChangeAspect="1"/>
          </p:cNvPicPr>
          <p:nvPr/>
        </p:nvPicPr>
        <p:blipFill>
          <a:blip r:embed="rId9"/>
          <a:stretch>
            <a:fillRect/>
          </a:stretch>
        </p:blipFill>
        <p:spPr>
          <a:xfrm>
            <a:off x="2685624" y="4332918"/>
            <a:ext cx="6618973" cy="2471370"/>
          </a:xfrm>
          <a:prstGeom prst="rect">
            <a:avLst/>
          </a:prstGeom>
        </p:spPr>
      </p:pic>
      <mc:AlternateContent xmlns:mc="http://schemas.openxmlformats.org/markup-compatibility/2006" xmlns:a14="http://schemas.microsoft.com/office/drawing/2010/main">
        <mc:Choice Requires="a14">
          <p:sp>
            <p:nvSpPr>
              <p:cNvPr id="27" name="Object 23">
                <a:extLst>
                  <a:ext uri="{FF2B5EF4-FFF2-40B4-BE49-F238E27FC236}">
                    <a16:creationId xmlns:a16="http://schemas.microsoft.com/office/drawing/2014/main" id="{59D207C8-BEE4-4DAC-97D1-47D623675C4B}"/>
                  </a:ext>
                </a:extLst>
              </p:cNvPr>
              <p:cNvSpPr txBox="1"/>
              <p:nvPr/>
            </p:nvSpPr>
            <p:spPr bwMode="auto">
              <a:xfrm>
                <a:off x="3112743" y="3542357"/>
                <a:ext cx="4343400" cy="612775"/>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r>
                        <a:rPr lang="en-US" sz="3000" b="0" i="1" smtClean="0">
                          <a:solidFill>
                            <a:schemeClr val="tx1"/>
                          </a:solidFill>
                          <a:latin typeface="Cambria Math" panose="02040503050406030204" pitchFamily="18" charset="0"/>
                        </a:rPr>
                        <m:t>𝑉𝐷</m:t>
                      </m:r>
                      <m:r>
                        <a:rPr lang="en-US" sz="3000" b="0" i="1" smtClean="0">
                          <a:solidFill>
                            <a:schemeClr val="tx1"/>
                          </a:solidFill>
                          <a:latin typeface="Cambria Math" panose="02040503050406030204" pitchFamily="18" charset="0"/>
                        </a:rPr>
                        <m:t>: </m:t>
                      </m:r>
                      <m:sPre>
                        <m:sPrePr>
                          <m:ctrlPr>
                            <a:rPr lang="en-US" sz="3000" i="1" smtClean="0">
                              <a:solidFill>
                                <a:schemeClr val="tx1"/>
                              </a:solidFill>
                              <a:latin typeface="Cambria Math" panose="02040503050406030204" pitchFamily="18" charset="0"/>
                            </a:rPr>
                          </m:ctrlPr>
                        </m:sPrePr>
                        <m:sub>
                          <m:r>
                            <a:rPr lang="en-US" sz="3000" b="0" i="1" smtClean="0">
                              <a:solidFill>
                                <a:schemeClr val="tx1"/>
                              </a:solidFill>
                              <a:latin typeface="Cambria Math" panose="02040503050406030204" pitchFamily="18" charset="0"/>
                            </a:rPr>
                            <m:t>6</m:t>
                          </m:r>
                        </m:sub>
                        <m:sup>
                          <m:r>
                            <a:rPr lang="en-US" sz="3000" b="0" i="1" smtClean="0">
                              <a:solidFill>
                                <a:schemeClr val="tx1"/>
                              </a:solidFill>
                              <a:latin typeface="Cambria Math" panose="02040503050406030204" pitchFamily="18" charset="0"/>
                            </a:rPr>
                            <m:t>14</m:t>
                          </m:r>
                        </m:sup>
                        <m:e>
                          <m:r>
                            <a:rPr lang="en-US" sz="3000" b="0" i="1" smtClean="0">
                              <a:solidFill>
                                <a:schemeClr val="tx1"/>
                              </a:solidFill>
                              <a:latin typeface="Cambria Math" panose="02040503050406030204" pitchFamily="18" charset="0"/>
                            </a:rPr>
                            <m:t>𝐶</m:t>
                          </m:r>
                        </m:e>
                      </m:sPre>
                      <m:r>
                        <a:rPr lang="en-US" sz="3000" i="1">
                          <a:solidFill>
                            <a:schemeClr val="tx1"/>
                          </a:solidFill>
                          <a:latin typeface="Cambria Math" panose="02040503050406030204" pitchFamily="18" charset="0"/>
                        </a:rPr>
                        <m:t>→</m:t>
                      </m:r>
                      <m:sPre>
                        <m:sPrePr>
                          <m:ctrlPr>
                            <a:rPr lang="en-US" sz="3000" i="1">
                              <a:solidFill>
                                <a:schemeClr val="tx1"/>
                              </a:solidFill>
                              <a:latin typeface="Cambria Math" panose="02040503050406030204" pitchFamily="18" charset="0"/>
                            </a:rPr>
                          </m:ctrlPr>
                        </m:sPrePr>
                        <m:sub>
                          <m:r>
                            <a:rPr lang="en-US" sz="3000" b="0" i="1" smtClean="0">
                              <a:solidFill>
                                <a:schemeClr val="tx1"/>
                              </a:solidFill>
                              <a:latin typeface="Cambria Math" panose="02040503050406030204" pitchFamily="18" charset="0"/>
                            </a:rPr>
                            <m:t>7</m:t>
                          </m:r>
                        </m:sub>
                        <m:sup>
                          <m:r>
                            <a:rPr lang="en-US" sz="3000" b="0" i="1" smtClean="0">
                              <a:solidFill>
                                <a:schemeClr val="tx1"/>
                              </a:solidFill>
                              <a:latin typeface="Cambria Math" panose="02040503050406030204" pitchFamily="18" charset="0"/>
                            </a:rPr>
                            <m:t>14</m:t>
                          </m:r>
                        </m:sup>
                        <m:e>
                          <m:r>
                            <a:rPr lang="en-US" sz="3000" b="0" i="1" smtClean="0">
                              <a:solidFill>
                                <a:schemeClr val="tx1"/>
                              </a:solidFill>
                              <a:latin typeface="Cambria Math" panose="02040503050406030204" pitchFamily="18" charset="0"/>
                            </a:rPr>
                            <m:t>𝑁</m:t>
                          </m:r>
                        </m:e>
                      </m:sPre>
                      <m:r>
                        <a:rPr lang="en-US" sz="3000" i="1">
                          <a:solidFill>
                            <a:schemeClr val="tx1"/>
                          </a:solidFill>
                          <a:latin typeface="Cambria Math" panose="02040503050406030204" pitchFamily="18" charset="0"/>
                        </a:rPr>
                        <m:t>+</m:t>
                      </m:r>
                      <m:sPre>
                        <m:sPrePr>
                          <m:ctrlPr>
                            <a:rPr lang="en-US" sz="3000" i="1" smtClean="0">
                              <a:solidFill>
                                <a:srgbClr val="00B050"/>
                              </a:solidFill>
                              <a:latin typeface="Cambria Math" panose="02040503050406030204" pitchFamily="18" charset="0"/>
                            </a:rPr>
                          </m:ctrlPr>
                        </m:sPrePr>
                        <m:sub>
                          <m:r>
                            <a:rPr lang="en-US" sz="3000" i="1">
                              <a:solidFill>
                                <a:srgbClr val="00B050"/>
                              </a:solidFill>
                              <a:latin typeface="Cambria Math" panose="02040503050406030204" pitchFamily="18" charset="0"/>
                            </a:rPr>
                            <m:t>−1</m:t>
                          </m:r>
                        </m:sub>
                        <m:sup>
                          <m:r>
                            <a:rPr lang="en-US" sz="3000" i="1">
                              <a:solidFill>
                                <a:srgbClr val="00B050"/>
                              </a:solidFill>
                              <a:latin typeface="Cambria Math" panose="02040503050406030204" pitchFamily="18" charset="0"/>
                            </a:rPr>
                            <m:t>0</m:t>
                          </m:r>
                        </m:sup>
                        <m:e>
                          <m:r>
                            <a:rPr lang="en-US" sz="3000" i="1">
                              <a:solidFill>
                                <a:srgbClr val="00B050"/>
                              </a:solidFill>
                              <a:latin typeface="Cambria Math" panose="02040503050406030204" pitchFamily="18" charset="0"/>
                            </a:rPr>
                            <m:t>𝑒</m:t>
                          </m:r>
                        </m:e>
                      </m:sPre>
                    </m:oMath>
                  </m:oMathPara>
                </a14:m>
                <a:endParaRPr lang="en-US" sz="3000">
                  <a:solidFill>
                    <a:schemeClr val="tx1"/>
                  </a:solidFill>
                </a:endParaRPr>
              </a:p>
            </p:txBody>
          </p:sp>
        </mc:Choice>
        <mc:Fallback xmlns="">
          <p:sp>
            <p:nvSpPr>
              <p:cNvPr id="27" name="Object 23">
                <a:extLst>
                  <a:ext uri="{FF2B5EF4-FFF2-40B4-BE49-F238E27FC236}">
                    <a16:creationId xmlns:a16="http://schemas.microsoft.com/office/drawing/2014/main" id="{59D207C8-BEE4-4DAC-97D1-47D623675C4B}"/>
                  </a:ext>
                </a:extLst>
              </p:cNvPr>
              <p:cNvSpPr txBox="1">
                <a:spLocks noRot="1" noChangeAspect="1" noMove="1" noResize="1" noEditPoints="1" noAdjustHandles="1" noChangeArrowheads="1" noChangeShapeType="1" noTextEdit="1"/>
              </p:cNvSpPr>
              <p:nvPr/>
            </p:nvSpPr>
            <p:spPr bwMode="auto">
              <a:xfrm>
                <a:off x="3112743" y="3542357"/>
                <a:ext cx="4343400" cy="612775"/>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7144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8"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97981CC-B42F-4ECB-90BB-EC434DF38284}"/>
              </a:ext>
            </a:extLst>
          </p:cNvPr>
          <p:cNvGrpSpPr/>
          <p:nvPr/>
        </p:nvGrpSpPr>
        <p:grpSpPr>
          <a:xfrm>
            <a:off x="-271124" y="58878"/>
            <a:ext cx="6062323" cy="505010"/>
            <a:chOff x="38033" y="2282878"/>
            <a:chExt cx="7543268" cy="704958"/>
          </a:xfrm>
        </p:grpSpPr>
        <p:grpSp>
          <p:nvGrpSpPr>
            <p:cNvPr id="7" name="Group 70">
              <a:extLst>
                <a:ext uri="{FF2B5EF4-FFF2-40B4-BE49-F238E27FC236}">
                  <a16:creationId xmlns:a16="http://schemas.microsoft.com/office/drawing/2014/main" id="{62A280E9-FF8F-4812-9B41-B18049989109}"/>
                </a:ext>
              </a:extLst>
            </p:cNvPr>
            <p:cNvGrpSpPr>
              <a:grpSpLocks/>
            </p:cNvGrpSpPr>
            <p:nvPr/>
          </p:nvGrpSpPr>
          <p:grpSpPr bwMode="auto">
            <a:xfrm>
              <a:off x="368179" y="2294628"/>
              <a:ext cx="7213122" cy="693208"/>
              <a:chOff x="607010" y="3430752"/>
              <a:chExt cx="3714421" cy="1335216"/>
            </a:xfrm>
          </p:grpSpPr>
          <p:pic>
            <p:nvPicPr>
              <p:cNvPr id="10" name="Picture 9" descr="empty-green-rectangle">
                <a:extLst>
                  <a:ext uri="{FF2B5EF4-FFF2-40B4-BE49-F238E27FC236}">
                    <a16:creationId xmlns:a16="http://schemas.microsoft.com/office/drawing/2014/main" id="{834446A4-27A5-4D43-957D-0A97D3BE8E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10" y="3430752"/>
                <a:ext cx="3714421"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green-top-faded">
                <a:extLst>
                  <a:ext uri="{FF2B5EF4-FFF2-40B4-BE49-F238E27FC236}">
                    <a16:creationId xmlns:a16="http://schemas.microsoft.com/office/drawing/2014/main" id="{932B3BED-F302-4CB5-AA4B-4AE40327FB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a:extLst>
                <a:ext uri="{FF2B5EF4-FFF2-40B4-BE49-F238E27FC236}">
                  <a16:creationId xmlns:a16="http://schemas.microsoft.com/office/drawing/2014/main" id="{9F1DCAB2-F75F-4E9E-B8C9-8BA1E7C96473}"/>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9" name="Rectangle 1026060">
              <a:extLst>
                <a:ext uri="{FF2B5EF4-FFF2-40B4-BE49-F238E27FC236}">
                  <a16:creationId xmlns:a16="http://schemas.microsoft.com/office/drawing/2014/main" id="{929BCE00-2C31-4ADB-BEE8-FE3CFD6DE658}"/>
                </a:ext>
              </a:extLst>
            </p:cNvPr>
            <p:cNvSpPr>
              <a:spLocks noChangeArrowheads="1"/>
            </p:cNvSpPr>
            <p:nvPr/>
          </p:nvSpPr>
          <p:spPr bwMode="auto">
            <a:xfrm>
              <a:off x="1190928" y="2282878"/>
              <a:ext cx="6200745" cy="69171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500" i="1">
                  <a:cs typeface="Arial" panose="020B0604020202020204" pitchFamily="34" charset="0"/>
                </a:rPr>
                <a:t>Hiện tượng phóng xạ</a:t>
              </a:r>
              <a:endParaRPr lang="en-US" sz="2500" b="0" i="1" dirty="0">
                <a:cs typeface="Arial" panose="020B0604020202020204" pitchFamily="34" charset="0"/>
              </a:endParaRPr>
            </a:p>
          </p:txBody>
        </p:sp>
      </p:grpSp>
      <p:sp>
        <p:nvSpPr>
          <p:cNvPr id="12" name="Content Placeholder 2">
            <a:extLst>
              <a:ext uri="{FF2B5EF4-FFF2-40B4-BE49-F238E27FC236}">
                <a16:creationId xmlns:a16="http://schemas.microsoft.com/office/drawing/2014/main" id="{0D16E92B-5055-4584-9193-B5537A9AA0C7}"/>
              </a:ext>
            </a:extLst>
          </p:cNvPr>
          <p:cNvSpPr txBox="1">
            <a:spLocks/>
          </p:cNvSpPr>
          <p:nvPr/>
        </p:nvSpPr>
        <p:spPr bwMode="auto">
          <a:xfrm>
            <a:off x="281068" y="619267"/>
            <a:ext cx="6348332" cy="45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mn-ea"/>
              </a:defRPr>
            </a:lvl2pPr>
            <a:lvl3pPr marL="1143000" indent="-228600" algn="l" rtl="0" eaLnBrk="0" fontAlgn="base" hangingPunct="0">
              <a:spcBef>
                <a:spcPct val="20000"/>
              </a:spcBef>
              <a:spcAft>
                <a:spcPct val="0"/>
              </a:spcAft>
              <a:buChar char="•"/>
              <a:defRPr sz="2400">
                <a:solidFill>
                  <a:schemeClr val="bg2"/>
                </a:solidFill>
                <a:latin typeface="+mn-lt"/>
                <a:ea typeface="+mn-ea"/>
              </a:defRPr>
            </a:lvl3pPr>
            <a:lvl4pPr marL="1600200" indent="-228600" algn="l" rtl="0" eaLnBrk="0" fontAlgn="base" hangingPunct="0">
              <a:spcBef>
                <a:spcPct val="20000"/>
              </a:spcBef>
              <a:spcAft>
                <a:spcPct val="0"/>
              </a:spcAft>
              <a:buChar char="–"/>
              <a:defRPr sz="1600">
                <a:solidFill>
                  <a:schemeClr val="bg2"/>
                </a:solidFill>
                <a:latin typeface="+mn-lt"/>
                <a:ea typeface="+mn-ea"/>
              </a:defRPr>
            </a:lvl4pPr>
            <a:lvl5pPr marL="2057400" indent="-228600" algn="l" rtl="0" eaLnBrk="0" fontAlgn="base" hangingPunct="0">
              <a:spcBef>
                <a:spcPct val="20000"/>
              </a:spcBef>
              <a:spcAft>
                <a:spcPct val="0"/>
              </a:spcAft>
              <a:buChar char="»"/>
              <a:defRPr sz="1600">
                <a:solidFill>
                  <a:schemeClr val="bg2"/>
                </a:solidFill>
                <a:latin typeface="+mn-lt"/>
                <a:ea typeface="+mn-ea"/>
              </a:defRPr>
            </a:lvl5pPr>
            <a:lvl6pPr marL="2514600" indent="-228600" algn="l" rtl="0" fontAlgn="base">
              <a:spcBef>
                <a:spcPct val="20000"/>
              </a:spcBef>
              <a:spcAft>
                <a:spcPct val="0"/>
              </a:spcAft>
              <a:buChar char="»"/>
              <a:defRPr sz="1600">
                <a:solidFill>
                  <a:schemeClr val="bg2"/>
                </a:solidFill>
                <a:latin typeface="+mn-lt"/>
                <a:ea typeface="+mn-ea"/>
              </a:defRPr>
            </a:lvl6pPr>
            <a:lvl7pPr marL="2971800" indent="-228600" algn="l" rtl="0" fontAlgn="base">
              <a:spcBef>
                <a:spcPct val="20000"/>
              </a:spcBef>
              <a:spcAft>
                <a:spcPct val="0"/>
              </a:spcAft>
              <a:buChar char="»"/>
              <a:defRPr sz="1600">
                <a:solidFill>
                  <a:schemeClr val="bg2"/>
                </a:solidFill>
                <a:latin typeface="+mn-lt"/>
                <a:ea typeface="+mn-ea"/>
              </a:defRPr>
            </a:lvl7pPr>
            <a:lvl8pPr marL="3429000" indent="-228600" algn="l" rtl="0" fontAlgn="base">
              <a:spcBef>
                <a:spcPct val="20000"/>
              </a:spcBef>
              <a:spcAft>
                <a:spcPct val="0"/>
              </a:spcAft>
              <a:buChar char="»"/>
              <a:defRPr sz="1600">
                <a:solidFill>
                  <a:schemeClr val="bg2"/>
                </a:solidFill>
                <a:latin typeface="+mn-lt"/>
                <a:ea typeface="+mn-ea"/>
              </a:defRPr>
            </a:lvl8pPr>
            <a:lvl9pPr marL="3886200" indent="-228600" algn="l" rtl="0" fontAlgn="base">
              <a:spcBef>
                <a:spcPct val="20000"/>
              </a:spcBef>
              <a:spcAft>
                <a:spcPct val="0"/>
              </a:spcAft>
              <a:buChar char="»"/>
              <a:defRPr sz="1600">
                <a:solidFill>
                  <a:schemeClr val="bg2"/>
                </a:solidFill>
                <a:latin typeface="+mn-lt"/>
                <a:ea typeface="+mn-ea"/>
              </a:defRPr>
            </a:lvl9pPr>
          </a:lstStyle>
          <a:p>
            <a:pPr>
              <a:buFontTx/>
              <a:buNone/>
            </a:pPr>
            <a:r>
              <a:rPr lang="en-US" sz="2500">
                <a:solidFill>
                  <a:srgbClr val="0070C0"/>
                </a:solidFill>
                <a:latin typeface="Arial" panose="020B0604020202020204" pitchFamily="34" charset="0"/>
                <a:cs typeface="Arial" panose="020B0604020202020204" pitchFamily="34" charset="0"/>
              </a:rPr>
              <a:t>2. Các dạng phóng xạ</a:t>
            </a:r>
          </a:p>
        </p:txBody>
      </p:sp>
      <p:sp>
        <p:nvSpPr>
          <p:cNvPr id="21" name="TextBox 20">
            <a:extLst>
              <a:ext uri="{FF2B5EF4-FFF2-40B4-BE49-F238E27FC236}">
                <a16:creationId xmlns:a16="http://schemas.microsoft.com/office/drawing/2014/main" id="{E0E58F5D-C600-4F4C-8256-1766BD1D1104}"/>
              </a:ext>
            </a:extLst>
          </p:cNvPr>
          <p:cNvSpPr txBox="1"/>
          <p:nvPr/>
        </p:nvSpPr>
        <p:spPr>
          <a:xfrm>
            <a:off x="521514" y="2246978"/>
            <a:ext cx="2400298" cy="492443"/>
          </a:xfrm>
          <a:prstGeom prst="rect">
            <a:avLst/>
          </a:prstGeom>
          <a:noFill/>
        </p:spPr>
        <p:txBody>
          <a:bodyPr wrap="square" rtlCol="0">
            <a:spAutoFit/>
          </a:bodyPr>
          <a:lstStyle/>
          <a:p>
            <a:r>
              <a:rPr lang="en-US" sz="2600" dirty="0" err="1">
                <a:solidFill>
                  <a:schemeClr val="tx1"/>
                </a:solidFill>
                <a:latin typeface="Arial" panose="020B0604020202020204" pitchFamily="34" charset="0"/>
                <a:cs typeface="Arial" panose="020B0604020202020204" pitchFamily="34" charset="0"/>
              </a:rPr>
              <a:t>Dạng</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viết</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gọn</a:t>
            </a:r>
            <a:r>
              <a:rPr lang="en-US" sz="2600" dirty="0">
                <a:solidFill>
                  <a:schemeClr val="tx1"/>
                </a:solidFill>
                <a:latin typeface="Arial" panose="020B0604020202020204" pitchFamily="34" charset="0"/>
                <a:cs typeface="Arial" panose="020B0604020202020204" pitchFamily="34" charset="0"/>
              </a:rPr>
              <a:t>:</a:t>
            </a:r>
          </a:p>
        </p:txBody>
      </p:sp>
      <p:grpSp>
        <p:nvGrpSpPr>
          <p:cNvPr id="2" name="Group 1">
            <a:extLst>
              <a:ext uri="{FF2B5EF4-FFF2-40B4-BE49-F238E27FC236}">
                <a16:creationId xmlns:a16="http://schemas.microsoft.com/office/drawing/2014/main" id="{4BFD256A-5A59-4A2A-89EE-0BCA4838CD38}"/>
              </a:ext>
            </a:extLst>
          </p:cNvPr>
          <p:cNvGrpSpPr/>
          <p:nvPr/>
        </p:nvGrpSpPr>
        <p:grpSpPr>
          <a:xfrm>
            <a:off x="3420987" y="1175035"/>
            <a:ext cx="3964824" cy="664953"/>
            <a:chOff x="2929925" y="1120473"/>
            <a:chExt cx="3964824" cy="664953"/>
          </a:xfrm>
        </p:grpSpPr>
        <p:grpSp>
          <p:nvGrpSpPr>
            <p:cNvPr id="31" name="Group 30">
              <a:extLst>
                <a:ext uri="{FF2B5EF4-FFF2-40B4-BE49-F238E27FC236}">
                  <a16:creationId xmlns:a16="http://schemas.microsoft.com/office/drawing/2014/main" id="{DE452102-EC32-4973-B502-1DB18DC46690}"/>
                </a:ext>
              </a:extLst>
            </p:cNvPr>
            <p:cNvGrpSpPr/>
            <p:nvPr/>
          </p:nvGrpSpPr>
          <p:grpSpPr>
            <a:xfrm>
              <a:off x="2929925" y="1120473"/>
              <a:ext cx="3863287" cy="664953"/>
              <a:chOff x="1314997" y="2125361"/>
              <a:chExt cx="2231091" cy="780121"/>
            </a:xfrm>
          </p:grpSpPr>
          <p:pic>
            <p:nvPicPr>
              <p:cNvPr id="32" name="Picture 4" descr="empty-blue-rectangle">
                <a:extLst>
                  <a:ext uri="{FF2B5EF4-FFF2-40B4-BE49-F238E27FC236}">
                    <a16:creationId xmlns:a16="http://schemas.microsoft.com/office/drawing/2014/main" id="{94D7A1C9-79B0-49F1-BB4D-FB87AB95F0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1026060">
                <a:extLst>
                  <a:ext uri="{FF2B5EF4-FFF2-40B4-BE49-F238E27FC236}">
                    <a16:creationId xmlns:a16="http://schemas.microsoft.com/office/drawing/2014/main" id="{4770664B-CE14-406B-AC33-5A2B4367E49A}"/>
                  </a:ext>
                </a:extLst>
              </p:cNvPr>
              <p:cNvSpPr>
                <a:spLocks noChangeArrowheads="1"/>
              </p:cNvSpPr>
              <p:nvPr/>
            </p:nvSpPr>
            <p:spPr bwMode="auto">
              <a:xfrm>
                <a:off x="1418774" y="2179131"/>
                <a:ext cx="2026953" cy="579232"/>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4" name="Object 23">
                  <a:extLst>
                    <a:ext uri="{FF2B5EF4-FFF2-40B4-BE49-F238E27FC236}">
                      <a16:creationId xmlns:a16="http://schemas.microsoft.com/office/drawing/2014/main" id="{2B8FD983-4CAA-4C9B-B2CC-621F3F072785}"/>
                    </a:ext>
                  </a:extLst>
                </p:cNvPr>
                <p:cNvSpPr txBox="1"/>
                <p:nvPr/>
              </p:nvSpPr>
              <p:spPr bwMode="auto">
                <a:xfrm>
                  <a:off x="3384942" y="1122397"/>
                  <a:ext cx="3509807" cy="612775"/>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sPre>
                          <m:sPrePr>
                            <m:ctrlPr>
                              <a:rPr lang="en-US" sz="3000" i="1" smtClean="0">
                                <a:solidFill>
                                  <a:schemeClr val="tx1"/>
                                </a:solidFill>
                                <a:latin typeface="Cambria Math" panose="02040503050406030204" pitchFamily="18" charset="0"/>
                              </a:rPr>
                            </m:ctrlPr>
                          </m:sPrePr>
                          <m:sub>
                            <m:r>
                              <a:rPr lang="en-US" sz="3000" i="1">
                                <a:solidFill>
                                  <a:schemeClr val="tx1"/>
                                </a:solidFill>
                                <a:latin typeface="Cambria Math" panose="02040503050406030204" pitchFamily="18" charset="0"/>
                              </a:rPr>
                              <m:t>𝑍</m:t>
                            </m:r>
                          </m:sub>
                          <m:sup>
                            <m:r>
                              <a:rPr lang="en-US" sz="3000" i="1">
                                <a:solidFill>
                                  <a:schemeClr val="tx1"/>
                                </a:solidFill>
                                <a:latin typeface="Cambria Math" panose="02040503050406030204" pitchFamily="18" charset="0"/>
                              </a:rPr>
                              <m:t>𝐴</m:t>
                            </m:r>
                          </m:sup>
                          <m:e>
                            <m:r>
                              <a:rPr lang="en-US" sz="3000" i="1">
                                <a:solidFill>
                                  <a:schemeClr val="tx1"/>
                                </a:solidFill>
                                <a:latin typeface="Cambria Math" panose="02040503050406030204" pitchFamily="18" charset="0"/>
                              </a:rPr>
                              <m:t>𝑋</m:t>
                            </m:r>
                          </m:e>
                        </m:sPre>
                        <m:r>
                          <a:rPr lang="en-US" sz="3000" i="1">
                            <a:solidFill>
                              <a:schemeClr val="tx1"/>
                            </a:solidFill>
                            <a:latin typeface="Cambria Math" panose="02040503050406030204" pitchFamily="18" charset="0"/>
                          </a:rPr>
                          <m:t>→</m:t>
                        </m:r>
                        <m:sPre>
                          <m:sPrePr>
                            <m:ctrlPr>
                              <a:rPr lang="en-US" sz="3000" i="1">
                                <a:solidFill>
                                  <a:schemeClr val="tx1"/>
                                </a:solidFill>
                                <a:latin typeface="Cambria Math" panose="02040503050406030204" pitchFamily="18" charset="0"/>
                              </a:rPr>
                            </m:ctrlPr>
                          </m:sPrePr>
                          <m:sub>
                            <m:r>
                              <a:rPr lang="en-US" sz="3000" i="1">
                                <a:solidFill>
                                  <a:schemeClr val="tx1"/>
                                </a:solidFill>
                                <a:latin typeface="Cambria Math" panose="02040503050406030204" pitchFamily="18" charset="0"/>
                              </a:rPr>
                              <m:t>𝑍</m:t>
                            </m:r>
                            <m:r>
                              <a:rPr lang="en-US" sz="3000" b="0" i="1" smtClean="0">
                                <a:solidFill>
                                  <a:schemeClr val="tx1"/>
                                </a:solidFill>
                                <a:latin typeface="Cambria Math" panose="02040503050406030204" pitchFamily="18" charset="0"/>
                              </a:rPr>
                              <m:t>−</m:t>
                            </m:r>
                            <m:r>
                              <a:rPr lang="en-US" sz="3000" i="1">
                                <a:solidFill>
                                  <a:schemeClr val="tx1"/>
                                </a:solidFill>
                                <a:latin typeface="Cambria Math" panose="02040503050406030204" pitchFamily="18" charset="0"/>
                              </a:rPr>
                              <m:t>1</m:t>
                            </m:r>
                          </m:sub>
                          <m:sup>
                            <m:r>
                              <a:rPr lang="en-US" sz="3000" i="1">
                                <a:solidFill>
                                  <a:schemeClr val="tx1"/>
                                </a:solidFill>
                                <a:latin typeface="Cambria Math" panose="02040503050406030204" pitchFamily="18" charset="0"/>
                              </a:rPr>
                              <m:t>𝐴</m:t>
                            </m:r>
                          </m:sup>
                          <m:e>
                            <m:r>
                              <a:rPr lang="en-US" sz="3000" i="1">
                                <a:solidFill>
                                  <a:schemeClr val="tx1"/>
                                </a:solidFill>
                                <a:latin typeface="Cambria Math" panose="02040503050406030204" pitchFamily="18" charset="0"/>
                              </a:rPr>
                              <m:t>𝑌</m:t>
                            </m:r>
                          </m:e>
                        </m:sPre>
                        <m:r>
                          <a:rPr lang="en-US" sz="3000" i="1">
                            <a:solidFill>
                              <a:schemeClr val="tx1"/>
                            </a:solidFill>
                            <a:latin typeface="Cambria Math" panose="02040503050406030204" pitchFamily="18" charset="0"/>
                          </a:rPr>
                          <m:t>+</m:t>
                        </m:r>
                        <m:sPre>
                          <m:sPrePr>
                            <m:ctrlPr>
                              <a:rPr lang="en-US" sz="3000" i="1" smtClean="0">
                                <a:solidFill>
                                  <a:srgbClr val="7030A0"/>
                                </a:solidFill>
                                <a:latin typeface="Cambria Math" panose="02040503050406030204" pitchFamily="18" charset="0"/>
                              </a:rPr>
                            </m:ctrlPr>
                          </m:sPrePr>
                          <m:sub>
                            <m:r>
                              <a:rPr lang="en-US" sz="3000" i="1">
                                <a:solidFill>
                                  <a:srgbClr val="7030A0"/>
                                </a:solidFill>
                                <a:latin typeface="Cambria Math" panose="02040503050406030204" pitchFamily="18" charset="0"/>
                              </a:rPr>
                              <m:t>1</m:t>
                            </m:r>
                          </m:sub>
                          <m:sup>
                            <m:r>
                              <a:rPr lang="en-US" sz="3000" i="1">
                                <a:solidFill>
                                  <a:srgbClr val="7030A0"/>
                                </a:solidFill>
                                <a:latin typeface="Cambria Math" panose="02040503050406030204" pitchFamily="18" charset="0"/>
                              </a:rPr>
                              <m:t>0</m:t>
                            </m:r>
                          </m:sup>
                          <m:e>
                            <m:r>
                              <a:rPr lang="en-US" sz="3000" i="1">
                                <a:solidFill>
                                  <a:srgbClr val="7030A0"/>
                                </a:solidFill>
                                <a:latin typeface="Cambria Math" panose="02040503050406030204" pitchFamily="18" charset="0"/>
                              </a:rPr>
                              <m:t>𝑒</m:t>
                            </m:r>
                          </m:e>
                        </m:sPre>
                      </m:oMath>
                    </m:oMathPara>
                  </a14:m>
                  <a:endParaRPr lang="en-US" sz="3000">
                    <a:solidFill>
                      <a:schemeClr val="tx1"/>
                    </a:solidFill>
                  </a:endParaRPr>
                </a:p>
              </p:txBody>
            </p:sp>
          </mc:Choice>
          <mc:Fallback xmlns="">
            <p:sp>
              <p:nvSpPr>
                <p:cNvPr id="24" name="Object 23">
                  <a:extLst>
                    <a:ext uri="{FF2B5EF4-FFF2-40B4-BE49-F238E27FC236}">
                      <a16:creationId xmlns:a16="http://schemas.microsoft.com/office/drawing/2014/main" id="{2B8FD983-4CAA-4C9B-B2CC-621F3F072785}"/>
                    </a:ext>
                  </a:extLst>
                </p:cNvPr>
                <p:cNvSpPr txBox="1">
                  <a:spLocks noRot="1" noChangeAspect="1" noMove="1" noResize="1" noEditPoints="1" noAdjustHandles="1" noChangeArrowheads="1" noChangeShapeType="1" noTextEdit="1"/>
                </p:cNvSpPr>
                <p:nvPr/>
              </p:nvSpPr>
              <p:spPr bwMode="auto">
                <a:xfrm>
                  <a:off x="3384942" y="1122397"/>
                  <a:ext cx="3509807" cy="612775"/>
                </a:xfrm>
                <a:prstGeom prst="rect">
                  <a:avLst/>
                </a:prstGeom>
                <a:blipFill>
                  <a:blip r:embed="rId6"/>
                  <a:stretch>
                    <a:fillRect/>
                  </a:stretch>
                </a:blipFill>
              </p:spPr>
              <p:txBody>
                <a:bodyPr/>
                <a:lstStyle/>
                <a:p>
                  <a:r>
                    <a:rPr lang="en-US">
                      <a:noFill/>
                    </a:rPr>
                    <a:t> </a:t>
                  </a:r>
                </a:p>
              </p:txBody>
            </p:sp>
          </mc:Fallback>
        </mc:AlternateContent>
      </p:grpSp>
      <p:sp>
        <p:nvSpPr>
          <p:cNvPr id="28" name="TextBox 27">
            <a:extLst>
              <a:ext uri="{FF2B5EF4-FFF2-40B4-BE49-F238E27FC236}">
                <a16:creationId xmlns:a16="http://schemas.microsoft.com/office/drawing/2014/main" id="{2898102F-F2B6-4FD4-8C6C-DD4082266D61}"/>
              </a:ext>
            </a:extLst>
          </p:cNvPr>
          <p:cNvSpPr txBox="1"/>
          <p:nvPr/>
        </p:nvSpPr>
        <p:spPr>
          <a:xfrm>
            <a:off x="203445" y="1192859"/>
            <a:ext cx="2804640" cy="492443"/>
          </a:xfrm>
          <a:prstGeom prst="rect">
            <a:avLst/>
          </a:prstGeom>
          <a:noFill/>
        </p:spPr>
        <p:txBody>
          <a:bodyPr wrap="square" rtlCol="0">
            <a:spAutoFit/>
          </a:bodyPr>
          <a:lstStyle/>
          <a:p>
            <a:pPr algn="just"/>
            <a:r>
              <a:rPr lang="en-US" sz="2600">
                <a:latin typeface="Arial" panose="020B0604020202020204" pitchFamily="34" charset="0"/>
                <a:cs typeface="Arial" panose="020B0604020202020204" pitchFamily="34" charset="0"/>
              </a:rPr>
              <a:t>  c</a:t>
            </a:r>
            <a:r>
              <a:rPr lang="en-US" sz="2600" i="1">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Phóng</a:t>
            </a:r>
            <a:r>
              <a:rPr lang="en-US" sz="2600" i="1" dirty="0">
                <a:latin typeface="Arial" panose="020B0604020202020204" pitchFamily="34" charset="0"/>
                <a:cs typeface="Arial" panose="020B0604020202020204" pitchFamily="34" charset="0"/>
              </a:rPr>
              <a:t> </a:t>
            </a:r>
            <a:r>
              <a:rPr lang="en-US" sz="2600" i="1" err="1">
                <a:latin typeface="Arial" panose="020B0604020202020204" pitchFamily="34" charset="0"/>
                <a:cs typeface="Arial" panose="020B0604020202020204" pitchFamily="34" charset="0"/>
              </a:rPr>
              <a:t>xạ</a:t>
            </a:r>
            <a:r>
              <a:rPr lang="en-US" sz="2600" i="1">
                <a:latin typeface="Arial" panose="020B0604020202020204" pitchFamily="34" charset="0"/>
                <a:cs typeface="Arial" panose="020B0604020202020204" pitchFamily="34" charset="0"/>
              </a:rPr>
              <a:t> </a:t>
            </a:r>
            <a:r>
              <a:rPr lang="en-US" sz="2600" i="1">
                <a:solidFill>
                  <a:srgbClr val="7030A0"/>
                </a:solidFill>
                <a:latin typeface="Arial" panose="020B0604020202020204" pitchFamily="34" charset="0"/>
                <a:cs typeface="Arial" panose="020B0604020202020204" pitchFamily="34" charset="0"/>
                <a:sym typeface="Symbol"/>
              </a:rPr>
              <a:t> </a:t>
            </a:r>
            <a:r>
              <a:rPr lang="en-US" sz="2600" b="1" baseline="30000">
                <a:solidFill>
                  <a:srgbClr val="7030A0"/>
                </a:solidFill>
                <a:latin typeface="Arial" panose="020B0604020202020204" pitchFamily="34" charset="0"/>
                <a:cs typeface="Arial" panose="020B0604020202020204" pitchFamily="34" charset="0"/>
                <a:sym typeface="Symbol"/>
              </a:rPr>
              <a:t>+</a:t>
            </a:r>
            <a:endParaRPr lang="en-US" sz="2600" i="1" dirty="0">
              <a:solidFill>
                <a:srgbClr val="7030A0"/>
              </a:solidFill>
              <a:latin typeface="Arial" panose="020B0604020202020204" pitchFamily="34" charset="0"/>
              <a:cs typeface="Arial" panose="020B0604020202020204" pitchFamily="34" charset="0"/>
            </a:endParaRPr>
          </a:p>
        </p:txBody>
      </p:sp>
      <p:grpSp>
        <p:nvGrpSpPr>
          <p:cNvPr id="40" name="Group 39">
            <a:extLst>
              <a:ext uri="{FF2B5EF4-FFF2-40B4-BE49-F238E27FC236}">
                <a16:creationId xmlns:a16="http://schemas.microsoft.com/office/drawing/2014/main" id="{69975B89-7C34-488D-9131-38975DA8A34E}"/>
              </a:ext>
            </a:extLst>
          </p:cNvPr>
          <p:cNvGrpSpPr/>
          <p:nvPr/>
        </p:nvGrpSpPr>
        <p:grpSpPr>
          <a:xfrm>
            <a:off x="3455234" y="2077531"/>
            <a:ext cx="2665521" cy="847527"/>
            <a:chOff x="3455234" y="2077531"/>
            <a:chExt cx="2665521" cy="847527"/>
          </a:xfrm>
        </p:grpSpPr>
        <p:grpSp>
          <p:nvGrpSpPr>
            <p:cNvPr id="42" name="Group 41">
              <a:extLst>
                <a:ext uri="{FF2B5EF4-FFF2-40B4-BE49-F238E27FC236}">
                  <a16:creationId xmlns:a16="http://schemas.microsoft.com/office/drawing/2014/main" id="{EF262FC1-B169-4C2B-8849-B00B028E9CA2}"/>
                </a:ext>
              </a:extLst>
            </p:cNvPr>
            <p:cNvGrpSpPr/>
            <p:nvPr/>
          </p:nvGrpSpPr>
          <p:grpSpPr>
            <a:xfrm>
              <a:off x="3455234" y="2077531"/>
              <a:ext cx="2659510" cy="847527"/>
              <a:chOff x="1314997" y="2125361"/>
              <a:chExt cx="2231091" cy="780121"/>
            </a:xfrm>
          </p:grpSpPr>
          <p:pic>
            <p:nvPicPr>
              <p:cNvPr id="46" name="Picture 4" descr="empty-blue-rectangle">
                <a:extLst>
                  <a:ext uri="{FF2B5EF4-FFF2-40B4-BE49-F238E27FC236}">
                    <a16:creationId xmlns:a16="http://schemas.microsoft.com/office/drawing/2014/main" id="{D8223B92-7F2A-4CB1-A682-130218A993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ectangle 1026060">
                <a:extLst>
                  <a:ext uri="{FF2B5EF4-FFF2-40B4-BE49-F238E27FC236}">
                    <a16:creationId xmlns:a16="http://schemas.microsoft.com/office/drawing/2014/main" id="{F64402A6-CE82-41F1-BC9A-3297DA614591}"/>
                  </a:ext>
                </a:extLst>
              </p:cNvPr>
              <p:cNvSpPr>
                <a:spLocks noChangeArrowheads="1"/>
              </p:cNvSpPr>
              <p:nvPr/>
            </p:nvSpPr>
            <p:spPr bwMode="auto">
              <a:xfrm>
                <a:off x="1418774" y="2179131"/>
                <a:ext cx="2026953" cy="579232"/>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43" name="Object 25">
                  <a:extLst>
                    <a:ext uri="{FF2B5EF4-FFF2-40B4-BE49-F238E27FC236}">
                      <a16:creationId xmlns:a16="http://schemas.microsoft.com/office/drawing/2014/main" id="{38334422-59D4-4701-80B8-E8E631AC022F}"/>
                    </a:ext>
                  </a:extLst>
                </p:cNvPr>
                <p:cNvSpPr txBox="1"/>
                <p:nvPr/>
              </p:nvSpPr>
              <p:spPr bwMode="auto">
                <a:xfrm>
                  <a:off x="3720457" y="2117513"/>
                  <a:ext cx="2400298" cy="530225"/>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sPre>
                          <m:sPrePr>
                            <m:ctrlPr>
                              <a:rPr lang="en-US" sz="3000" i="1" smtClean="0">
                                <a:solidFill>
                                  <a:schemeClr val="tx1"/>
                                </a:solidFill>
                                <a:latin typeface="Cambria Math" panose="02040503050406030204" pitchFamily="18" charset="0"/>
                              </a:rPr>
                            </m:ctrlPr>
                          </m:sPrePr>
                          <m:sub>
                            <m:r>
                              <a:rPr lang="en-US" sz="3000" i="1">
                                <a:solidFill>
                                  <a:schemeClr val="tx1"/>
                                </a:solidFill>
                                <a:latin typeface="Cambria Math" panose="02040503050406030204" pitchFamily="18" charset="0"/>
                              </a:rPr>
                              <m:t>𝑍</m:t>
                            </m:r>
                          </m:sub>
                          <m:sup>
                            <m:r>
                              <a:rPr lang="en-US" sz="3000" i="1">
                                <a:solidFill>
                                  <a:schemeClr val="tx1"/>
                                </a:solidFill>
                                <a:latin typeface="Cambria Math" panose="02040503050406030204" pitchFamily="18" charset="0"/>
                              </a:rPr>
                              <m:t>𝐴</m:t>
                            </m:r>
                          </m:sup>
                          <m:e>
                            <m:r>
                              <a:rPr lang="en-US" sz="3000" i="1">
                                <a:solidFill>
                                  <a:schemeClr val="tx1"/>
                                </a:solidFill>
                                <a:latin typeface="Cambria Math" panose="02040503050406030204" pitchFamily="18" charset="0"/>
                              </a:rPr>
                              <m:t>𝑋</m:t>
                            </m:r>
                          </m:e>
                        </m:sPre>
                        <m:groupChr>
                          <m:groupChrPr>
                            <m:chr m:val="→"/>
                            <m:vertJc m:val="bot"/>
                            <m:ctrlPr>
                              <a:rPr lang="en-US" sz="3000" i="1">
                                <a:solidFill>
                                  <a:schemeClr val="tx1"/>
                                </a:solidFill>
                                <a:latin typeface="Cambria Math" panose="02040503050406030204" pitchFamily="18" charset="0"/>
                              </a:rPr>
                            </m:ctrlPr>
                          </m:groupChrPr>
                          <m:e>
                            <m:r>
                              <a:rPr lang="en-US" sz="3000" i="1">
                                <a:solidFill>
                                  <a:schemeClr val="tx1"/>
                                </a:solidFill>
                                <a:latin typeface="Cambria Math" panose="02040503050406030204" pitchFamily="18" charset="0"/>
                              </a:rPr>
                              <m:t> </m:t>
                            </m:r>
                            <m:sSup>
                              <m:sSupPr>
                                <m:ctrlPr>
                                  <a:rPr lang="en-US" sz="3000" i="1" smtClean="0">
                                    <a:solidFill>
                                      <a:srgbClr val="7030A0"/>
                                    </a:solidFill>
                                    <a:latin typeface="Cambria Math" panose="02040503050406030204" pitchFamily="18" charset="0"/>
                                  </a:rPr>
                                </m:ctrlPr>
                              </m:sSupPr>
                              <m:e>
                                <m:r>
                                  <a:rPr lang="en-US" sz="3000" i="1">
                                    <a:solidFill>
                                      <a:srgbClr val="7030A0"/>
                                    </a:solidFill>
                                    <a:latin typeface="Cambria Math" panose="02040503050406030204" pitchFamily="18" charset="0"/>
                                  </a:rPr>
                                  <m:t>𝛽</m:t>
                                </m:r>
                              </m:e>
                              <m:sup>
                                <m:r>
                                  <a:rPr lang="en-US" sz="3000" b="0" i="1" smtClean="0">
                                    <a:solidFill>
                                      <a:srgbClr val="7030A0"/>
                                    </a:solidFill>
                                    <a:latin typeface="Cambria Math" panose="02040503050406030204" pitchFamily="18" charset="0"/>
                                  </a:rPr>
                                  <m:t>+</m:t>
                                </m:r>
                              </m:sup>
                            </m:sSup>
                            <m:r>
                              <a:rPr lang="en-US" sz="3000" i="1">
                                <a:solidFill>
                                  <a:schemeClr val="tx1"/>
                                </a:solidFill>
                                <a:latin typeface="Cambria Math" panose="02040503050406030204" pitchFamily="18" charset="0"/>
                              </a:rPr>
                              <m:t> </m:t>
                            </m:r>
                          </m:e>
                        </m:groupChr>
                        <m:sPre>
                          <m:sPrePr>
                            <m:ctrlPr>
                              <a:rPr lang="en-US" sz="3000" i="1">
                                <a:solidFill>
                                  <a:schemeClr val="tx1"/>
                                </a:solidFill>
                                <a:latin typeface="Cambria Math" panose="02040503050406030204" pitchFamily="18" charset="0"/>
                              </a:rPr>
                            </m:ctrlPr>
                          </m:sPrePr>
                          <m:sub>
                            <m:r>
                              <a:rPr lang="en-US" sz="3000" i="1">
                                <a:solidFill>
                                  <a:schemeClr val="tx1"/>
                                </a:solidFill>
                                <a:latin typeface="Cambria Math" panose="02040503050406030204" pitchFamily="18" charset="0"/>
                              </a:rPr>
                              <m:t>𝑍</m:t>
                            </m:r>
                            <m:r>
                              <a:rPr lang="en-US" sz="3000" b="0" i="1" smtClean="0">
                                <a:solidFill>
                                  <a:schemeClr val="tx1"/>
                                </a:solidFill>
                                <a:latin typeface="Cambria Math" panose="02040503050406030204" pitchFamily="18" charset="0"/>
                              </a:rPr>
                              <m:t>−</m:t>
                            </m:r>
                            <m:r>
                              <a:rPr lang="en-US" sz="3000" i="1">
                                <a:solidFill>
                                  <a:schemeClr val="tx1"/>
                                </a:solidFill>
                                <a:latin typeface="Cambria Math" panose="02040503050406030204" pitchFamily="18" charset="0"/>
                              </a:rPr>
                              <m:t>1</m:t>
                            </m:r>
                          </m:sub>
                          <m:sup>
                            <m:r>
                              <a:rPr lang="en-US" sz="3000" i="1">
                                <a:solidFill>
                                  <a:schemeClr val="tx1"/>
                                </a:solidFill>
                                <a:latin typeface="Cambria Math" panose="02040503050406030204" pitchFamily="18" charset="0"/>
                              </a:rPr>
                              <m:t>𝐴</m:t>
                            </m:r>
                          </m:sup>
                          <m:e>
                            <m:r>
                              <a:rPr lang="en-US" sz="3000" i="1">
                                <a:solidFill>
                                  <a:schemeClr val="tx1"/>
                                </a:solidFill>
                                <a:latin typeface="Cambria Math" panose="02040503050406030204" pitchFamily="18" charset="0"/>
                              </a:rPr>
                              <m:t>𝑌</m:t>
                            </m:r>
                          </m:e>
                        </m:sPre>
                      </m:oMath>
                    </m:oMathPara>
                  </a14:m>
                  <a:endParaRPr lang="en-US" sz="3000">
                    <a:solidFill>
                      <a:schemeClr val="tx1"/>
                    </a:solidFill>
                  </a:endParaRPr>
                </a:p>
              </p:txBody>
            </p:sp>
          </mc:Choice>
          <mc:Fallback xmlns="">
            <p:sp>
              <p:nvSpPr>
                <p:cNvPr id="43" name="Object 25">
                  <a:extLst>
                    <a:ext uri="{FF2B5EF4-FFF2-40B4-BE49-F238E27FC236}">
                      <a16:creationId xmlns:a16="http://schemas.microsoft.com/office/drawing/2014/main" id="{38334422-59D4-4701-80B8-E8E631AC022F}"/>
                    </a:ext>
                  </a:extLst>
                </p:cNvPr>
                <p:cNvSpPr txBox="1">
                  <a:spLocks noRot="1" noChangeAspect="1" noMove="1" noResize="1" noEditPoints="1" noAdjustHandles="1" noChangeArrowheads="1" noChangeShapeType="1" noTextEdit="1"/>
                </p:cNvSpPr>
                <p:nvPr/>
              </p:nvSpPr>
              <p:spPr bwMode="auto">
                <a:xfrm>
                  <a:off x="3720457" y="2117513"/>
                  <a:ext cx="2400298" cy="530225"/>
                </a:xfrm>
                <a:prstGeom prst="rect">
                  <a:avLst/>
                </a:prstGeom>
                <a:blipFill>
                  <a:blip r:embed="rId7"/>
                  <a:stretch>
                    <a:fillRect b="-3448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59EFD14D-5CDF-47DA-B6F7-CDD83B44ADAD}"/>
                  </a:ext>
                </a:extLst>
              </p:cNvPr>
              <p:cNvSpPr txBox="1"/>
              <p:nvPr/>
            </p:nvSpPr>
            <p:spPr>
              <a:xfrm>
                <a:off x="6379967" y="2174448"/>
                <a:ext cx="5587754" cy="530786"/>
              </a:xfrm>
              <a:prstGeom prst="rect">
                <a:avLst/>
              </a:prstGeom>
              <a:noFill/>
            </p:spPr>
            <p:txBody>
              <a:bodyPr wrap="square" rtlCol="0">
                <a:spAutoFit/>
              </a:bodyPr>
              <a:lstStyle/>
              <a:p>
                <a:pPr algn="just"/>
                <a:r>
                  <a:rPr lang="en-US" sz="2600" dirty="0">
                    <a:solidFill>
                      <a:schemeClr val="tx1"/>
                    </a:solidFill>
                    <a:latin typeface="Arial" panose="020B0604020202020204" pitchFamily="34" charset="0"/>
                    <a:cs typeface="Arial" panose="020B0604020202020204" pitchFamily="34" charset="0"/>
                  </a:rPr>
                  <a:t>    Tia </a:t>
                </a:r>
                <a:r>
                  <a:rPr lang="en-US" sz="2600" i="1">
                    <a:solidFill>
                      <a:schemeClr val="tx1"/>
                    </a:solidFill>
                    <a:latin typeface="Arial" panose="020B0604020202020204" pitchFamily="34" charset="0"/>
                    <a:cs typeface="Arial" panose="020B0604020202020204" pitchFamily="34" charset="0"/>
                    <a:sym typeface="Symbol"/>
                  </a:rPr>
                  <a:t> </a:t>
                </a:r>
                <a:r>
                  <a:rPr lang="en-US" sz="2600" b="1" baseline="30000" dirty="0">
                    <a:latin typeface="Arial" panose="020B0604020202020204" pitchFamily="34" charset="0"/>
                    <a:cs typeface="Arial" panose="020B0604020202020204" pitchFamily="34" charset="0"/>
                    <a:sym typeface="Symbol"/>
                  </a:rPr>
                  <a:t>+</a:t>
                </a:r>
                <a:r>
                  <a:rPr lang="en-US" sz="260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là</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dòng</a:t>
                </a:r>
                <a:r>
                  <a:rPr lang="en-US" sz="2600" dirty="0">
                    <a:solidFill>
                      <a:schemeClr val="tx1"/>
                    </a:solidFill>
                    <a:latin typeface="Arial" panose="020B0604020202020204" pitchFamily="34" charset="0"/>
                    <a:cs typeface="Arial" panose="020B0604020202020204" pitchFamily="34" charset="0"/>
                  </a:rPr>
                  <a:t> </a:t>
                </a:r>
                <a:r>
                  <a:rPr lang="en-US" sz="2600" err="1">
                    <a:solidFill>
                      <a:schemeClr val="tx1"/>
                    </a:solidFill>
                    <a:latin typeface="Arial" panose="020B0604020202020204" pitchFamily="34" charset="0"/>
                    <a:cs typeface="Arial" panose="020B0604020202020204" pitchFamily="34" charset="0"/>
                  </a:rPr>
                  <a:t>các</a:t>
                </a:r>
                <a:r>
                  <a:rPr lang="en-US" sz="2600">
                    <a:solidFill>
                      <a:schemeClr val="tx1"/>
                    </a:solidFill>
                    <a:latin typeface="Arial" panose="020B0604020202020204" pitchFamily="34" charset="0"/>
                    <a:cs typeface="Arial" panose="020B0604020202020204" pitchFamily="34" charset="0"/>
                  </a:rPr>
                  <a:t> position </a:t>
                </a:r>
                <a:r>
                  <a:rPr lang="en-US" sz="2600" dirty="0">
                    <a:solidFill>
                      <a:schemeClr val="tx1"/>
                    </a:solidFill>
                    <a:latin typeface="Arial" panose="020B0604020202020204" pitchFamily="34" charset="0"/>
                    <a:cs typeface="Arial" panose="020B0604020202020204" pitchFamily="34" charset="0"/>
                  </a:rPr>
                  <a:t>(</a:t>
                </a:r>
                <a14:m>
                  <m:oMath xmlns:m="http://schemas.openxmlformats.org/officeDocument/2006/math">
                    <m:sPre>
                      <m:sPrePr>
                        <m:ctrlPr>
                          <a:rPr lang="en-US" sz="2800" i="1">
                            <a:latin typeface="Cambria Math" panose="02040503050406030204" pitchFamily="18" charset="0"/>
                          </a:rPr>
                        </m:ctrlPr>
                      </m:sPrePr>
                      <m:sub>
                        <m:r>
                          <a:rPr lang="en-US" sz="2800" i="1">
                            <a:latin typeface="Cambria Math" panose="02040503050406030204" pitchFamily="18" charset="0"/>
                          </a:rPr>
                          <m:t>1</m:t>
                        </m:r>
                      </m:sub>
                      <m:sup>
                        <m:r>
                          <a:rPr lang="en-US" sz="2800" i="1">
                            <a:latin typeface="Cambria Math" panose="02040503050406030204" pitchFamily="18" charset="0"/>
                          </a:rPr>
                          <m:t>0</m:t>
                        </m:r>
                      </m:sup>
                      <m:e>
                        <m:r>
                          <a:rPr lang="en-US" sz="2800" i="1">
                            <a:latin typeface="Cambria Math" panose="02040503050406030204" pitchFamily="18" charset="0"/>
                          </a:rPr>
                          <m:t>𝑒</m:t>
                        </m:r>
                      </m:e>
                    </m:sPre>
                  </m:oMath>
                </a14:m>
                <a:r>
                  <a:rPr lang="en-US" sz="2600" dirty="0">
                    <a:solidFill>
                      <a:schemeClr val="tx1"/>
                    </a:solidFill>
                    <a:latin typeface="Arial" panose="020B0604020202020204" pitchFamily="34" charset="0"/>
                    <a:cs typeface="Arial" panose="020B0604020202020204" pitchFamily="34" charset="0"/>
                  </a:rPr>
                  <a:t>).</a:t>
                </a:r>
              </a:p>
            </p:txBody>
          </p:sp>
        </mc:Choice>
        <mc:Fallback xmlns="">
          <p:sp>
            <p:nvSpPr>
              <p:cNvPr id="48" name="TextBox 47">
                <a:extLst>
                  <a:ext uri="{FF2B5EF4-FFF2-40B4-BE49-F238E27FC236}">
                    <a16:creationId xmlns:a16="http://schemas.microsoft.com/office/drawing/2014/main" id="{59EFD14D-5CDF-47DA-B6F7-CDD83B44ADAD}"/>
                  </a:ext>
                </a:extLst>
              </p:cNvPr>
              <p:cNvSpPr txBox="1">
                <a:spLocks noRot="1" noChangeAspect="1" noMove="1" noResize="1" noEditPoints="1" noAdjustHandles="1" noChangeArrowheads="1" noChangeShapeType="1" noTextEdit="1"/>
              </p:cNvSpPr>
              <p:nvPr/>
            </p:nvSpPr>
            <p:spPr>
              <a:xfrm>
                <a:off x="6379967" y="2174448"/>
                <a:ext cx="5587754" cy="530786"/>
              </a:xfrm>
              <a:prstGeom prst="rect">
                <a:avLst/>
              </a:prstGeom>
              <a:blipFill>
                <a:blip r:embed="rId8"/>
                <a:stretch>
                  <a:fillRect t="-5747" b="-26437"/>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0C222773-F78F-4F1B-A639-785F95F2BD35}"/>
              </a:ext>
            </a:extLst>
          </p:cNvPr>
          <p:cNvPicPr>
            <a:picLocks noChangeAspect="1"/>
          </p:cNvPicPr>
          <p:nvPr/>
        </p:nvPicPr>
        <p:blipFill>
          <a:blip r:embed="rId9"/>
          <a:stretch>
            <a:fillRect/>
          </a:stretch>
        </p:blipFill>
        <p:spPr>
          <a:xfrm>
            <a:off x="3008085" y="4475250"/>
            <a:ext cx="5629275" cy="2085975"/>
          </a:xfrm>
          <a:prstGeom prst="rect">
            <a:avLst/>
          </a:prstGeom>
        </p:spPr>
      </p:pic>
      <mc:AlternateContent xmlns:mc="http://schemas.openxmlformats.org/markup-compatibility/2006" xmlns:a14="http://schemas.microsoft.com/office/drawing/2010/main">
        <mc:Choice Requires="a14">
          <p:sp>
            <p:nvSpPr>
              <p:cNvPr id="29" name="Object 23">
                <a:extLst>
                  <a:ext uri="{FF2B5EF4-FFF2-40B4-BE49-F238E27FC236}">
                    <a16:creationId xmlns:a16="http://schemas.microsoft.com/office/drawing/2014/main" id="{531F893B-D2E0-4ACE-9BE1-0A9D20D97AEA}"/>
                  </a:ext>
                </a:extLst>
              </p:cNvPr>
              <p:cNvSpPr txBox="1"/>
              <p:nvPr/>
            </p:nvSpPr>
            <p:spPr bwMode="auto">
              <a:xfrm>
                <a:off x="3008085" y="3597893"/>
                <a:ext cx="4343400" cy="612370"/>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r>
                        <a:rPr lang="en-US" sz="3000" b="0" i="1" smtClean="0">
                          <a:solidFill>
                            <a:schemeClr val="tx1"/>
                          </a:solidFill>
                          <a:latin typeface="Cambria Math" panose="02040503050406030204" pitchFamily="18" charset="0"/>
                        </a:rPr>
                        <m:t>𝑉𝐷</m:t>
                      </m:r>
                      <m:r>
                        <a:rPr lang="en-US" sz="3000" b="0" i="1" smtClean="0">
                          <a:solidFill>
                            <a:schemeClr val="tx1"/>
                          </a:solidFill>
                          <a:latin typeface="Cambria Math" panose="02040503050406030204" pitchFamily="18" charset="0"/>
                        </a:rPr>
                        <m:t>: </m:t>
                      </m:r>
                      <m:sPre>
                        <m:sPrePr>
                          <m:ctrlPr>
                            <a:rPr lang="en-US" sz="3000" i="1" smtClean="0">
                              <a:solidFill>
                                <a:schemeClr val="tx1"/>
                              </a:solidFill>
                              <a:latin typeface="Cambria Math" panose="02040503050406030204" pitchFamily="18" charset="0"/>
                            </a:rPr>
                          </m:ctrlPr>
                        </m:sPrePr>
                        <m:sub>
                          <m:r>
                            <a:rPr lang="en-US" sz="3000" b="0" i="1" smtClean="0">
                              <a:solidFill>
                                <a:schemeClr val="tx1"/>
                              </a:solidFill>
                              <a:latin typeface="Cambria Math" panose="02040503050406030204" pitchFamily="18" charset="0"/>
                            </a:rPr>
                            <m:t>6</m:t>
                          </m:r>
                        </m:sub>
                        <m:sup>
                          <m:r>
                            <a:rPr lang="en-US" sz="3000" b="0" i="1" smtClean="0">
                              <a:solidFill>
                                <a:schemeClr val="tx1"/>
                              </a:solidFill>
                              <a:latin typeface="Cambria Math" panose="02040503050406030204" pitchFamily="18" charset="0"/>
                            </a:rPr>
                            <m:t>10</m:t>
                          </m:r>
                        </m:sup>
                        <m:e>
                          <m:r>
                            <a:rPr lang="en-US" sz="3000" b="0" i="1" smtClean="0">
                              <a:solidFill>
                                <a:schemeClr val="tx1"/>
                              </a:solidFill>
                              <a:latin typeface="Cambria Math" panose="02040503050406030204" pitchFamily="18" charset="0"/>
                            </a:rPr>
                            <m:t>𝐶</m:t>
                          </m:r>
                        </m:e>
                      </m:sPre>
                      <m:r>
                        <a:rPr lang="en-US" sz="3000" i="1">
                          <a:solidFill>
                            <a:schemeClr val="tx1"/>
                          </a:solidFill>
                          <a:latin typeface="Cambria Math" panose="02040503050406030204" pitchFamily="18" charset="0"/>
                        </a:rPr>
                        <m:t>→</m:t>
                      </m:r>
                      <m:sPre>
                        <m:sPrePr>
                          <m:ctrlPr>
                            <a:rPr lang="en-US" sz="3000" i="1">
                              <a:solidFill>
                                <a:schemeClr val="tx1"/>
                              </a:solidFill>
                              <a:latin typeface="Cambria Math" panose="02040503050406030204" pitchFamily="18" charset="0"/>
                            </a:rPr>
                          </m:ctrlPr>
                        </m:sPrePr>
                        <m:sub>
                          <m:r>
                            <a:rPr lang="en-US" sz="3000" b="0" i="1" smtClean="0">
                              <a:solidFill>
                                <a:schemeClr val="tx1"/>
                              </a:solidFill>
                              <a:latin typeface="Cambria Math" panose="02040503050406030204" pitchFamily="18" charset="0"/>
                            </a:rPr>
                            <m:t>5</m:t>
                          </m:r>
                        </m:sub>
                        <m:sup>
                          <m:r>
                            <a:rPr lang="en-US" sz="3000" b="0" i="1" smtClean="0">
                              <a:solidFill>
                                <a:schemeClr val="tx1"/>
                              </a:solidFill>
                              <a:latin typeface="Cambria Math" panose="02040503050406030204" pitchFamily="18" charset="0"/>
                            </a:rPr>
                            <m:t>10</m:t>
                          </m:r>
                        </m:sup>
                        <m:e>
                          <m:r>
                            <a:rPr lang="en-US" sz="3000" b="0" i="1" smtClean="0">
                              <a:solidFill>
                                <a:schemeClr val="tx1"/>
                              </a:solidFill>
                              <a:latin typeface="Cambria Math" panose="02040503050406030204" pitchFamily="18" charset="0"/>
                            </a:rPr>
                            <m:t>𝐵</m:t>
                          </m:r>
                        </m:e>
                      </m:sPre>
                      <m:r>
                        <a:rPr lang="en-US" sz="3000" i="1">
                          <a:solidFill>
                            <a:schemeClr val="tx1"/>
                          </a:solidFill>
                          <a:latin typeface="Cambria Math" panose="02040503050406030204" pitchFamily="18" charset="0"/>
                        </a:rPr>
                        <m:t>+</m:t>
                      </m:r>
                      <m:sPre>
                        <m:sPrePr>
                          <m:ctrlPr>
                            <a:rPr lang="en-US" sz="3000" i="1" smtClean="0">
                              <a:solidFill>
                                <a:srgbClr val="00B050"/>
                              </a:solidFill>
                              <a:latin typeface="Cambria Math" panose="02040503050406030204" pitchFamily="18" charset="0"/>
                            </a:rPr>
                          </m:ctrlPr>
                        </m:sPrePr>
                        <m:sub>
                          <m:r>
                            <a:rPr lang="en-US" sz="3000" i="1">
                              <a:solidFill>
                                <a:srgbClr val="00B050"/>
                              </a:solidFill>
                              <a:latin typeface="Cambria Math" panose="02040503050406030204" pitchFamily="18" charset="0"/>
                            </a:rPr>
                            <m:t>1</m:t>
                          </m:r>
                        </m:sub>
                        <m:sup>
                          <m:r>
                            <a:rPr lang="en-US" sz="3000" i="1">
                              <a:solidFill>
                                <a:srgbClr val="00B050"/>
                              </a:solidFill>
                              <a:latin typeface="Cambria Math" panose="02040503050406030204" pitchFamily="18" charset="0"/>
                            </a:rPr>
                            <m:t>0</m:t>
                          </m:r>
                        </m:sup>
                        <m:e>
                          <m:r>
                            <a:rPr lang="en-US" sz="3000" i="1">
                              <a:solidFill>
                                <a:srgbClr val="00B050"/>
                              </a:solidFill>
                              <a:latin typeface="Cambria Math" panose="02040503050406030204" pitchFamily="18" charset="0"/>
                            </a:rPr>
                            <m:t>𝑒</m:t>
                          </m:r>
                        </m:e>
                      </m:sPre>
                    </m:oMath>
                  </m:oMathPara>
                </a14:m>
                <a:endParaRPr lang="en-US" sz="3000">
                  <a:solidFill>
                    <a:schemeClr val="tx1"/>
                  </a:solidFill>
                </a:endParaRPr>
              </a:p>
            </p:txBody>
          </p:sp>
        </mc:Choice>
        <mc:Fallback xmlns="">
          <p:sp>
            <p:nvSpPr>
              <p:cNvPr id="29" name="Object 23">
                <a:extLst>
                  <a:ext uri="{FF2B5EF4-FFF2-40B4-BE49-F238E27FC236}">
                    <a16:creationId xmlns:a16="http://schemas.microsoft.com/office/drawing/2014/main" id="{531F893B-D2E0-4ACE-9BE1-0A9D20D97AEA}"/>
                  </a:ext>
                </a:extLst>
              </p:cNvPr>
              <p:cNvSpPr txBox="1">
                <a:spLocks noRot="1" noChangeAspect="1" noMove="1" noResize="1" noEditPoints="1" noAdjustHandles="1" noChangeArrowheads="1" noChangeShapeType="1" noTextEdit="1"/>
              </p:cNvSpPr>
              <p:nvPr/>
            </p:nvSpPr>
            <p:spPr bwMode="auto">
              <a:xfrm>
                <a:off x="3008085" y="3597893"/>
                <a:ext cx="4343400" cy="612370"/>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0216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AEF7C1B-F93C-4E60-AB83-2936E8EB71F1}"/>
              </a:ext>
            </a:extLst>
          </p:cNvPr>
          <p:cNvGrpSpPr/>
          <p:nvPr/>
        </p:nvGrpSpPr>
        <p:grpSpPr>
          <a:xfrm>
            <a:off x="-271124" y="58878"/>
            <a:ext cx="6062323" cy="505010"/>
            <a:chOff x="38033" y="2282878"/>
            <a:chExt cx="7543268" cy="704958"/>
          </a:xfrm>
        </p:grpSpPr>
        <p:grpSp>
          <p:nvGrpSpPr>
            <p:cNvPr id="5" name="Group 70">
              <a:extLst>
                <a:ext uri="{FF2B5EF4-FFF2-40B4-BE49-F238E27FC236}">
                  <a16:creationId xmlns:a16="http://schemas.microsoft.com/office/drawing/2014/main" id="{47D40F14-B50C-49AE-9F03-78E047178EC4}"/>
                </a:ext>
              </a:extLst>
            </p:cNvPr>
            <p:cNvGrpSpPr>
              <a:grpSpLocks/>
            </p:cNvGrpSpPr>
            <p:nvPr/>
          </p:nvGrpSpPr>
          <p:grpSpPr bwMode="auto">
            <a:xfrm>
              <a:off x="368179" y="2294628"/>
              <a:ext cx="7213122" cy="693208"/>
              <a:chOff x="607010" y="3430752"/>
              <a:chExt cx="3714421" cy="1335216"/>
            </a:xfrm>
          </p:grpSpPr>
          <p:pic>
            <p:nvPicPr>
              <p:cNvPr id="8" name="Picture 7" descr="empty-green-rectangle">
                <a:extLst>
                  <a:ext uri="{FF2B5EF4-FFF2-40B4-BE49-F238E27FC236}">
                    <a16:creationId xmlns:a16="http://schemas.microsoft.com/office/drawing/2014/main" id="{8F3E085D-FD52-4AB3-AC65-0BEA0F1E95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010" y="3430752"/>
                <a:ext cx="3714421"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green-top-faded">
                <a:extLst>
                  <a:ext uri="{FF2B5EF4-FFF2-40B4-BE49-F238E27FC236}">
                    <a16:creationId xmlns:a16="http://schemas.microsoft.com/office/drawing/2014/main" id="{4B282007-AD01-4D96-90DB-591BC85FA4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F468F13B-208C-4369-9127-8C144B337ED9}"/>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A4582AFC-C95B-4555-B686-31EEE2CD9FE1}"/>
                </a:ext>
              </a:extLst>
            </p:cNvPr>
            <p:cNvSpPr>
              <a:spLocks noChangeArrowheads="1"/>
            </p:cNvSpPr>
            <p:nvPr/>
          </p:nvSpPr>
          <p:spPr bwMode="auto">
            <a:xfrm>
              <a:off x="1190928" y="2282878"/>
              <a:ext cx="6200745" cy="69171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500" i="1">
                  <a:cs typeface="Arial" panose="020B0604020202020204" pitchFamily="34" charset="0"/>
                </a:rPr>
                <a:t>Hiện tượng phóng xạ</a:t>
              </a:r>
              <a:endParaRPr lang="en-US" sz="2500" b="0" i="1" dirty="0">
                <a:cs typeface="Arial" panose="020B0604020202020204" pitchFamily="34" charset="0"/>
              </a:endParaRPr>
            </a:p>
          </p:txBody>
        </p:sp>
      </p:grpSp>
      <p:sp>
        <p:nvSpPr>
          <p:cNvPr id="10" name="Content Placeholder 2">
            <a:extLst>
              <a:ext uri="{FF2B5EF4-FFF2-40B4-BE49-F238E27FC236}">
                <a16:creationId xmlns:a16="http://schemas.microsoft.com/office/drawing/2014/main" id="{C68A792B-CE34-4247-9CE5-5CA1DB9F94E0}"/>
              </a:ext>
            </a:extLst>
          </p:cNvPr>
          <p:cNvSpPr txBox="1">
            <a:spLocks/>
          </p:cNvSpPr>
          <p:nvPr/>
        </p:nvSpPr>
        <p:spPr bwMode="auto">
          <a:xfrm>
            <a:off x="281068" y="619267"/>
            <a:ext cx="6348332" cy="45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mn-ea"/>
              </a:defRPr>
            </a:lvl2pPr>
            <a:lvl3pPr marL="1143000" indent="-228600" algn="l" rtl="0" eaLnBrk="0" fontAlgn="base" hangingPunct="0">
              <a:spcBef>
                <a:spcPct val="20000"/>
              </a:spcBef>
              <a:spcAft>
                <a:spcPct val="0"/>
              </a:spcAft>
              <a:buChar char="•"/>
              <a:defRPr sz="2400">
                <a:solidFill>
                  <a:schemeClr val="bg2"/>
                </a:solidFill>
                <a:latin typeface="+mn-lt"/>
                <a:ea typeface="+mn-ea"/>
              </a:defRPr>
            </a:lvl3pPr>
            <a:lvl4pPr marL="1600200" indent="-228600" algn="l" rtl="0" eaLnBrk="0" fontAlgn="base" hangingPunct="0">
              <a:spcBef>
                <a:spcPct val="20000"/>
              </a:spcBef>
              <a:spcAft>
                <a:spcPct val="0"/>
              </a:spcAft>
              <a:buChar char="–"/>
              <a:defRPr sz="1600">
                <a:solidFill>
                  <a:schemeClr val="bg2"/>
                </a:solidFill>
                <a:latin typeface="+mn-lt"/>
                <a:ea typeface="+mn-ea"/>
              </a:defRPr>
            </a:lvl4pPr>
            <a:lvl5pPr marL="2057400" indent="-228600" algn="l" rtl="0" eaLnBrk="0" fontAlgn="base" hangingPunct="0">
              <a:spcBef>
                <a:spcPct val="20000"/>
              </a:spcBef>
              <a:spcAft>
                <a:spcPct val="0"/>
              </a:spcAft>
              <a:buChar char="»"/>
              <a:defRPr sz="1600">
                <a:solidFill>
                  <a:schemeClr val="bg2"/>
                </a:solidFill>
                <a:latin typeface="+mn-lt"/>
                <a:ea typeface="+mn-ea"/>
              </a:defRPr>
            </a:lvl5pPr>
            <a:lvl6pPr marL="2514600" indent="-228600" algn="l" rtl="0" fontAlgn="base">
              <a:spcBef>
                <a:spcPct val="20000"/>
              </a:spcBef>
              <a:spcAft>
                <a:spcPct val="0"/>
              </a:spcAft>
              <a:buChar char="»"/>
              <a:defRPr sz="1600">
                <a:solidFill>
                  <a:schemeClr val="bg2"/>
                </a:solidFill>
                <a:latin typeface="+mn-lt"/>
                <a:ea typeface="+mn-ea"/>
              </a:defRPr>
            </a:lvl6pPr>
            <a:lvl7pPr marL="2971800" indent="-228600" algn="l" rtl="0" fontAlgn="base">
              <a:spcBef>
                <a:spcPct val="20000"/>
              </a:spcBef>
              <a:spcAft>
                <a:spcPct val="0"/>
              </a:spcAft>
              <a:buChar char="»"/>
              <a:defRPr sz="1600">
                <a:solidFill>
                  <a:schemeClr val="bg2"/>
                </a:solidFill>
                <a:latin typeface="+mn-lt"/>
                <a:ea typeface="+mn-ea"/>
              </a:defRPr>
            </a:lvl7pPr>
            <a:lvl8pPr marL="3429000" indent="-228600" algn="l" rtl="0" fontAlgn="base">
              <a:spcBef>
                <a:spcPct val="20000"/>
              </a:spcBef>
              <a:spcAft>
                <a:spcPct val="0"/>
              </a:spcAft>
              <a:buChar char="»"/>
              <a:defRPr sz="1600">
                <a:solidFill>
                  <a:schemeClr val="bg2"/>
                </a:solidFill>
                <a:latin typeface="+mn-lt"/>
                <a:ea typeface="+mn-ea"/>
              </a:defRPr>
            </a:lvl8pPr>
            <a:lvl9pPr marL="3886200" indent="-228600" algn="l" rtl="0" fontAlgn="base">
              <a:spcBef>
                <a:spcPct val="20000"/>
              </a:spcBef>
              <a:spcAft>
                <a:spcPct val="0"/>
              </a:spcAft>
              <a:buChar char="»"/>
              <a:defRPr sz="1600">
                <a:solidFill>
                  <a:schemeClr val="bg2"/>
                </a:solidFill>
                <a:latin typeface="+mn-lt"/>
                <a:ea typeface="+mn-ea"/>
              </a:defRPr>
            </a:lvl9pPr>
          </a:lstStyle>
          <a:p>
            <a:pPr>
              <a:buFontTx/>
              <a:buNone/>
            </a:pPr>
            <a:r>
              <a:rPr lang="en-US" sz="2500">
                <a:solidFill>
                  <a:srgbClr val="0070C0"/>
                </a:solidFill>
                <a:latin typeface="Arial" panose="020B0604020202020204" pitchFamily="34" charset="0"/>
                <a:cs typeface="Arial" panose="020B0604020202020204" pitchFamily="34" charset="0"/>
              </a:rPr>
              <a:t>2. Các dạng phóng xạ</a:t>
            </a:r>
          </a:p>
        </p:txBody>
      </p:sp>
      <p:sp>
        <p:nvSpPr>
          <p:cNvPr id="11" name="TextBox 10">
            <a:extLst>
              <a:ext uri="{FF2B5EF4-FFF2-40B4-BE49-F238E27FC236}">
                <a16:creationId xmlns:a16="http://schemas.microsoft.com/office/drawing/2014/main" id="{30C7ABC4-A1EB-4E1C-AC0A-2D8411F08A60}"/>
              </a:ext>
            </a:extLst>
          </p:cNvPr>
          <p:cNvSpPr txBox="1"/>
          <p:nvPr/>
        </p:nvSpPr>
        <p:spPr>
          <a:xfrm>
            <a:off x="6637962" y="1069323"/>
            <a:ext cx="2804640" cy="492443"/>
          </a:xfrm>
          <a:prstGeom prst="rect">
            <a:avLst/>
          </a:prstGeom>
          <a:noFill/>
        </p:spPr>
        <p:txBody>
          <a:bodyPr wrap="square" rtlCol="0">
            <a:spAutoFit/>
          </a:bodyPr>
          <a:lstStyle/>
          <a:p>
            <a:pPr algn="just"/>
            <a:r>
              <a:rPr lang="en-US" sz="2600" i="1">
                <a:latin typeface="Arial" panose="020B0604020202020204" pitchFamily="34" charset="0"/>
                <a:cs typeface="Arial" panose="020B0604020202020204" pitchFamily="34" charset="0"/>
              </a:rPr>
              <a:t>Phóng </a:t>
            </a:r>
            <a:r>
              <a:rPr lang="en-US" sz="2600" i="1" err="1">
                <a:latin typeface="Arial" panose="020B0604020202020204" pitchFamily="34" charset="0"/>
                <a:cs typeface="Arial" panose="020B0604020202020204" pitchFamily="34" charset="0"/>
              </a:rPr>
              <a:t>xạ</a:t>
            </a:r>
            <a:r>
              <a:rPr lang="en-US" sz="2600" i="1">
                <a:latin typeface="Arial" panose="020B0604020202020204" pitchFamily="34" charset="0"/>
                <a:cs typeface="Arial" panose="020B0604020202020204" pitchFamily="34" charset="0"/>
              </a:rPr>
              <a:t> </a:t>
            </a:r>
            <a:r>
              <a:rPr lang="en-US" sz="2600" i="1">
                <a:solidFill>
                  <a:srgbClr val="7030A0"/>
                </a:solidFill>
                <a:latin typeface="Arial" panose="020B0604020202020204" pitchFamily="34" charset="0"/>
                <a:cs typeface="Arial" panose="020B0604020202020204" pitchFamily="34" charset="0"/>
                <a:sym typeface="Symbol"/>
              </a:rPr>
              <a:t> </a:t>
            </a:r>
            <a:r>
              <a:rPr lang="en-US" sz="2600" b="1" baseline="30000">
                <a:solidFill>
                  <a:srgbClr val="7030A0"/>
                </a:solidFill>
                <a:latin typeface="Arial" panose="020B0604020202020204" pitchFamily="34" charset="0"/>
                <a:cs typeface="Arial" panose="020B0604020202020204" pitchFamily="34" charset="0"/>
                <a:sym typeface="Symbol"/>
              </a:rPr>
              <a:t>+</a:t>
            </a:r>
            <a:endParaRPr lang="en-US" sz="2600" i="1" dirty="0">
              <a:solidFill>
                <a:srgbClr val="7030A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34FB03EB-B00A-4D73-B8A7-93814C1D76E6}"/>
              </a:ext>
            </a:extLst>
          </p:cNvPr>
          <p:cNvSpPr txBox="1"/>
          <p:nvPr/>
        </p:nvSpPr>
        <p:spPr>
          <a:xfrm>
            <a:off x="1828800" y="1273082"/>
            <a:ext cx="2900166" cy="492443"/>
          </a:xfrm>
          <a:prstGeom prst="rect">
            <a:avLst/>
          </a:prstGeom>
          <a:noFill/>
        </p:spPr>
        <p:txBody>
          <a:bodyPr wrap="square" rtlCol="0">
            <a:spAutoFit/>
          </a:bodyPr>
          <a:lstStyle/>
          <a:p>
            <a:pPr algn="just"/>
            <a:r>
              <a:rPr lang="en-US" sz="2600" i="1">
                <a:latin typeface="Arial" panose="020B0604020202020204" pitchFamily="34" charset="0"/>
                <a:cs typeface="Arial" panose="020B0604020202020204" pitchFamily="34" charset="0"/>
              </a:rPr>
              <a:t>Phóng </a:t>
            </a:r>
            <a:r>
              <a:rPr lang="en-US" sz="2600" i="1" dirty="0" err="1">
                <a:latin typeface="Arial" panose="020B0604020202020204" pitchFamily="34" charset="0"/>
                <a:cs typeface="Arial" panose="020B0604020202020204" pitchFamily="34" charset="0"/>
              </a:rPr>
              <a:t>xạ</a:t>
            </a:r>
            <a:r>
              <a:rPr lang="en-US" sz="2600" i="1" dirty="0">
                <a:latin typeface="Arial" panose="020B0604020202020204" pitchFamily="34" charset="0"/>
                <a:cs typeface="Arial" panose="020B0604020202020204" pitchFamily="34" charset="0"/>
              </a:rPr>
              <a:t> </a:t>
            </a:r>
            <a:r>
              <a:rPr lang="en-US" sz="2600" i="1" dirty="0">
                <a:solidFill>
                  <a:srgbClr val="00B050"/>
                </a:solidFill>
                <a:latin typeface="Arial" panose="020B0604020202020204" pitchFamily="34" charset="0"/>
                <a:cs typeface="Arial" panose="020B0604020202020204" pitchFamily="34" charset="0"/>
                <a:sym typeface="Symbol"/>
              </a:rPr>
              <a:t> </a:t>
            </a:r>
            <a:r>
              <a:rPr lang="en-US" sz="2600" b="1" baseline="30000" dirty="0">
                <a:solidFill>
                  <a:srgbClr val="00B050"/>
                </a:solidFill>
                <a:latin typeface="Arial" panose="020B0604020202020204" pitchFamily="34" charset="0"/>
                <a:cs typeface="Arial" panose="020B0604020202020204" pitchFamily="34" charset="0"/>
                <a:sym typeface="Symbol"/>
              </a:rPr>
              <a:t>-</a:t>
            </a:r>
            <a:endParaRPr lang="en-US" sz="2600" i="1" dirty="0">
              <a:solidFill>
                <a:srgbClr val="00B050"/>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06A3DDCD-7254-4A12-8718-7619E4CA42D5}"/>
              </a:ext>
            </a:extLst>
          </p:cNvPr>
          <p:cNvPicPr>
            <a:picLocks noChangeAspect="1"/>
          </p:cNvPicPr>
          <p:nvPr/>
        </p:nvPicPr>
        <p:blipFill>
          <a:blip r:embed="rId4"/>
          <a:stretch>
            <a:fillRect/>
          </a:stretch>
        </p:blipFill>
        <p:spPr>
          <a:xfrm>
            <a:off x="6070600" y="1837787"/>
            <a:ext cx="4343400" cy="1631913"/>
          </a:xfrm>
          <a:prstGeom prst="rect">
            <a:avLst/>
          </a:prstGeom>
        </p:spPr>
      </p:pic>
      <p:pic>
        <p:nvPicPr>
          <p:cNvPr id="24" name="Picture 23">
            <a:extLst>
              <a:ext uri="{FF2B5EF4-FFF2-40B4-BE49-F238E27FC236}">
                <a16:creationId xmlns:a16="http://schemas.microsoft.com/office/drawing/2014/main" id="{7F06D56F-4952-4760-B697-F0B775A8DABF}"/>
              </a:ext>
            </a:extLst>
          </p:cNvPr>
          <p:cNvPicPr>
            <a:picLocks noChangeAspect="1"/>
          </p:cNvPicPr>
          <p:nvPr/>
        </p:nvPicPr>
        <p:blipFill>
          <a:blip r:embed="rId5"/>
          <a:stretch>
            <a:fillRect/>
          </a:stretch>
        </p:blipFill>
        <p:spPr>
          <a:xfrm>
            <a:off x="850900" y="2024739"/>
            <a:ext cx="4147741" cy="1472871"/>
          </a:xfrm>
          <a:prstGeom prst="rect">
            <a:avLst/>
          </a:prstGeom>
        </p:spPr>
      </p:pic>
      <p:grpSp>
        <p:nvGrpSpPr>
          <p:cNvPr id="28" name="Group 27">
            <a:extLst>
              <a:ext uri="{FF2B5EF4-FFF2-40B4-BE49-F238E27FC236}">
                <a16:creationId xmlns:a16="http://schemas.microsoft.com/office/drawing/2014/main" id="{E182F665-69DF-4C85-A52B-B4ACB48B42A4}"/>
              </a:ext>
            </a:extLst>
          </p:cNvPr>
          <p:cNvGrpSpPr/>
          <p:nvPr/>
        </p:nvGrpSpPr>
        <p:grpSpPr>
          <a:xfrm>
            <a:off x="52081" y="3596073"/>
            <a:ext cx="12139919" cy="3082929"/>
            <a:chOff x="1314997" y="2125361"/>
            <a:chExt cx="2231091" cy="780121"/>
          </a:xfrm>
        </p:grpSpPr>
        <p:pic>
          <p:nvPicPr>
            <p:cNvPr id="30" name="Picture 4" descr="empty-blue-rectangle">
              <a:extLst>
                <a:ext uri="{FF2B5EF4-FFF2-40B4-BE49-F238E27FC236}">
                  <a16:creationId xmlns:a16="http://schemas.microsoft.com/office/drawing/2014/main" id="{BCB39444-1640-4019-B922-85F120F029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1026060">
              <a:extLst>
                <a:ext uri="{FF2B5EF4-FFF2-40B4-BE49-F238E27FC236}">
                  <a16:creationId xmlns:a16="http://schemas.microsoft.com/office/drawing/2014/main" id="{1190D89B-F274-4FED-A3D1-092EFC5D7A4F}"/>
                </a:ext>
              </a:extLst>
            </p:cNvPr>
            <p:cNvSpPr>
              <a:spLocks noChangeArrowheads="1"/>
            </p:cNvSpPr>
            <p:nvPr/>
          </p:nvSpPr>
          <p:spPr bwMode="auto">
            <a:xfrm>
              <a:off x="1418774" y="2179131"/>
              <a:ext cx="2026953" cy="579232"/>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p:sp>
        <p:nvSpPr>
          <p:cNvPr id="32" name="TextBox 31">
            <a:extLst>
              <a:ext uri="{FF2B5EF4-FFF2-40B4-BE49-F238E27FC236}">
                <a16:creationId xmlns:a16="http://schemas.microsoft.com/office/drawing/2014/main" id="{57169A93-CEDC-41C5-9260-DD385C93EA7C}"/>
              </a:ext>
            </a:extLst>
          </p:cNvPr>
          <p:cNvSpPr txBox="1"/>
          <p:nvPr/>
        </p:nvSpPr>
        <p:spPr>
          <a:xfrm>
            <a:off x="844549" y="5648607"/>
            <a:ext cx="10502901" cy="861774"/>
          </a:xfrm>
          <a:prstGeom prst="rect">
            <a:avLst/>
          </a:prstGeom>
          <a:noFill/>
        </p:spPr>
        <p:txBody>
          <a:bodyPr wrap="square" rtlCol="0">
            <a:spAutoFit/>
          </a:bodyPr>
          <a:lstStyle/>
          <a:p>
            <a:pPr algn="just"/>
            <a:r>
              <a:rPr lang="en-US" sz="2500">
                <a:solidFill>
                  <a:schemeClr val="tx1"/>
                </a:solidFill>
                <a:latin typeface="Arial" panose="020B0604020202020204" pitchFamily="34" charset="0"/>
                <a:cs typeface="Arial" panose="020B0604020202020204" pitchFamily="34" charset="0"/>
              </a:rPr>
              <a:t>Tia </a:t>
            </a:r>
            <a:r>
              <a:rPr lang="en-US" sz="2500" dirty="0">
                <a:solidFill>
                  <a:schemeClr val="tx1"/>
                </a:solidFill>
                <a:latin typeface="Arial" panose="020B0604020202020204" pitchFamily="34" charset="0"/>
                <a:cs typeface="Arial" panose="020B0604020202020204" pitchFamily="34" charset="0"/>
                <a:sym typeface="Symbol"/>
              </a:rPr>
              <a:t></a:t>
            </a:r>
            <a:r>
              <a:rPr lang="en-US" sz="2500" baseline="30000" dirty="0">
                <a:solidFill>
                  <a:schemeClr val="tx1"/>
                </a:solidFill>
                <a:latin typeface="Arial" panose="020B0604020202020204" pitchFamily="34" charset="0"/>
                <a:cs typeface="Arial" panose="020B0604020202020204" pitchFamily="34" charset="0"/>
              </a:rPr>
              <a:t>-</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và</a:t>
            </a:r>
            <a:r>
              <a:rPr lang="en-US" sz="2500" dirty="0">
                <a:solidFill>
                  <a:schemeClr val="tx1"/>
                </a:solidFill>
                <a:latin typeface="Arial" panose="020B0604020202020204" pitchFamily="34" charset="0"/>
                <a:cs typeface="Arial" panose="020B0604020202020204" pitchFamily="34" charset="0"/>
              </a:rPr>
              <a:t> </a:t>
            </a:r>
            <a:r>
              <a:rPr lang="en-US" sz="2500" dirty="0">
                <a:solidFill>
                  <a:schemeClr val="tx1"/>
                </a:solidFill>
                <a:latin typeface="Arial" panose="020B0604020202020204" pitchFamily="34" charset="0"/>
                <a:cs typeface="Arial" panose="020B0604020202020204" pitchFamily="34" charset="0"/>
                <a:sym typeface="Symbol"/>
              </a:rPr>
              <a:t></a:t>
            </a:r>
            <a:r>
              <a:rPr lang="en-US" sz="2500" baseline="30000" dirty="0">
                <a:solidFill>
                  <a:schemeClr val="tx1"/>
                </a:solidFill>
                <a:latin typeface="Arial" panose="020B0604020202020204" pitchFamily="34" charset="0"/>
                <a:cs typeface="Arial" panose="020B0604020202020204" pitchFamily="34" charset="0"/>
              </a:rPr>
              <a:t>+</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chuyển</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động</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với</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tốc</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độ</a:t>
            </a:r>
            <a:r>
              <a:rPr lang="en-US" sz="2500" dirty="0">
                <a:solidFill>
                  <a:schemeClr val="tx1"/>
                </a:solidFill>
                <a:latin typeface="Arial" panose="020B0604020202020204" pitchFamily="34" charset="0"/>
                <a:cs typeface="Arial" panose="020B0604020202020204" pitchFamily="34" charset="0"/>
              </a:rPr>
              <a:t> </a:t>
            </a:r>
            <a:r>
              <a:rPr lang="en-US" sz="2500" err="1">
                <a:solidFill>
                  <a:schemeClr val="tx1"/>
                </a:solidFill>
                <a:latin typeface="Arial" panose="020B0604020202020204" pitchFamily="34" charset="0"/>
                <a:cs typeface="Arial" panose="020B0604020202020204" pitchFamily="34" charset="0"/>
              </a:rPr>
              <a:t>xấp</a:t>
            </a:r>
            <a:r>
              <a:rPr lang="en-US" sz="2500">
                <a:solidFill>
                  <a:schemeClr val="tx1"/>
                </a:solidFill>
                <a:latin typeface="Arial" panose="020B0604020202020204" pitchFamily="34" charset="0"/>
                <a:cs typeface="Arial" panose="020B0604020202020204" pitchFamily="34" charset="0"/>
              </a:rPr>
              <a:t> xỉ </a:t>
            </a:r>
            <a:r>
              <a:rPr lang="en-US" sz="2500" dirty="0" err="1">
                <a:solidFill>
                  <a:schemeClr val="tx1"/>
                </a:solidFill>
                <a:latin typeface="Arial" panose="020B0604020202020204" pitchFamily="34" charset="0"/>
                <a:cs typeface="Arial" panose="020B0604020202020204" pitchFamily="34" charset="0"/>
              </a:rPr>
              <a:t>tốc</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độ</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ánh</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sáng</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các</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tia</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này</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có</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thể</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truyền</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được</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vài</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mét</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trong</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không</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khí</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và</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vài</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milimet</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trong</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kim</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loại</a:t>
            </a:r>
            <a:r>
              <a:rPr lang="en-US" sz="2500" dirty="0">
                <a:solidFill>
                  <a:schemeClr val="tx1"/>
                </a:solidFill>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73909C44-A623-4675-B6D2-5414554E6B39}"/>
                  </a:ext>
                </a:extLst>
              </p:cNvPr>
              <p:cNvSpPr txBox="1"/>
              <p:nvPr/>
            </p:nvSpPr>
            <p:spPr>
              <a:xfrm>
                <a:off x="812800" y="3745721"/>
                <a:ext cx="10515600" cy="1745863"/>
              </a:xfrm>
              <a:prstGeom prst="rect">
                <a:avLst/>
              </a:prstGeom>
              <a:noFill/>
            </p:spPr>
            <p:txBody>
              <a:bodyPr wrap="square" rtlCol="0">
                <a:spAutoFit/>
              </a:bodyPr>
              <a:lstStyle/>
              <a:p>
                <a:pPr algn="just"/>
                <a:r>
                  <a:rPr lang="en-US" sz="2500" i="1" u="sng">
                    <a:solidFill>
                      <a:schemeClr val="tx1"/>
                    </a:solidFill>
                    <a:latin typeface="Arial" panose="020B0604020202020204" pitchFamily="34" charset="0"/>
                    <a:cs typeface="Arial" panose="020B0604020202020204" pitchFamily="34" charset="0"/>
                  </a:rPr>
                  <a:t>Lưu ý</a:t>
                </a:r>
                <a:r>
                  <a:rPr lang="en-US" sz="2500">
                    <a:solidFill>
                      <a:schemeClr val="tx1"/>
                    </a:solidFill>
                    <a:latin typeface="Arial" panose="020B0604020202020204" pitchFamily="34" charset="0"/>
                    <a:cs typeface="Arial" panose="020B0604020202020204" pitchFamily="34" charset="0"/>
                  </a:rPr>
                  <a:t>:  Trong </a:t>
                </a:r>
                <a:r>
                  <a:rPr lang="en-US" sz="2500" dirty="0" err="1">
                    <a:solidFill>
                      <a:schemeClr val="tx1"/>
                    </a:solidFill>
                    <a:latin typeface="Arial" panose="020B0604020202020204" pitchFamily="34" charset="0"/>
                    <a:cs typeface="Arial" panose="020B0604020202020204" pitchFamily="34" charset="0"/>
                  </a:rPr>
                  <a:t>phóng</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xạ</a:t>
                </a:r>
                <a:r>
                  <a:rPr lang="en-US" sz="2500" dirty="0">
                    <a:solidFill>
                      <a:schemeClr val="tx1"/>
                    </a:solidFill>
                    <a:latin typeface="Arial" panose="020B0604020202020204" pitchFamily="34" charset="0"/>
                    <a:cs typeface="Arial" panose="020B0604020202020204" pitchFamily="34" charset="0"/>
                  </a:rPr>
                  <a:t> </a:t>
                </a:r>
                <a:r>
                  <a:rPr lang="en-US" sz="2500" dirty="0">
                    <a:solidFill>
                      <a:schemeClr val="tx1"/>
                    </a:solidFill>
                    <a:latin typeface="Arial" panose="020B0604020202020204" pitchFamily="34" charset="0"/>
                    <a:cs typeface="Arial" panose="020B0604020202020204" pitchFamily="34" charset="0"/>
                    <a:sym typeface="Symbol"/>
                  </a:rPr>
                  <a:t></a:t>
                </a:r>
                <a:r>
                  <a:rPr lang="en-US" sz="2500" baseline="30000" dirty="0">
                    <a:solidFill>
                      <a:schemeClr val="tx1"/>
                    </a:solidFill>
                    <a:latin typeface="Arial" panose="020B0604020202020204" pitchFamily="34" charset="0"/>
                    <a:cs typeface="Arial" panose="020B0604020202020204" pitchFamily="34" charset="0"/>
                  </a:rPr>
                  <a:t>+</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còn</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xuất</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hiện</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các</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hạt</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nơtrinô</a:t>
                </a:r>
                <a:r>
                  <a:rPr lang="en-US" sz="2500" dirty="0">
                    <a:solidFill>
                      <a:schemeClr val="tx1"/>
                    </a:solidFill>
                    <a:latin typeface="Arial" panose="020B0604020202020204" pitchFamily="34" charset="0"/>
                    <a:cs typeface="Arial" panose="020B0604020202020204" pitchFamily="34" charset="0"/>
                  </a:rPr>
                  <a:t> (</a:t>
                </a:r>
                <a14:m>
                  <m:oMath xmlns:m="http://schemas.openxmlformats.org/officeDocument/2006/math">
                    <m:sPre>
                      <m:sPrePr>
                        <m:ctrlPr>
                          <a:rPr lang="en-US" sz="2800" i="1">
                            <a:solidFill>
                              <a:srgbClr val="00B050"/>
                            </a:solidFill>
                            <a:latin typeface="Cambria Math" panose="02040503050406030204" pitchFamily="18" charset="0"/>
                          </a:rPr>
                        </m:ctrlPr>
                      </m:sPrePr>
                      <m:sub>
                        <m:r>
                          <a:rPr lang="en-US" sz="2800" b="0" i="1" smtClean="0">
                            <a:solidFill>
                              <a:srgbClr val="00B050"/>
                            </a:solidFill>
                            <a:latin typeface="Cambria Math" panose="02040503050406030204" pitchFamily="18" charset="0"/>
                          </a:rPr>
                          <m:t>0</m:t>
                        </m:r>
                      </m:sub>
                      <m:sup>
                        <m:r>
                          <a:rPr lang="en-US" sz="2800" i="1">
                            <a:solidFill>
                              <a:srgbClr val="00B050"/>
                            </a:solidFill>
                            <a:latin typeface="Cambria Math" panose="02040503050406030204" pitchFamily="18" charset="0"/>
                          </a:rPr>
                          <m:t>0</m:t>
                        </m:r>
                      </m:sup>
                      <m:e>
                        <m:r>
                          <a:rPr lang="en-US" sz="2800" b="0" i="1" smtClean="0">
                            <a:solidFill>
                              <a:srgbClr val="00B050"/>
                            </a:solidFill>
                            <a:latin typeface="Cambria Math" panose="02040503050406030204" pitchFamily="18" charset="0"/>
                          </a:rPr>
                          <m:t>𝑣</m:t>
                        </m:r>
                      </m:e>
                    </m:sPre>
                  </m:oMath>
                </a14:m>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còn</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trong</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phóng</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xạ</a:t>
                </a:r>
                <a:r>
                  <a:rPr lang="en-US" sz="2500" dirty="0">
                    <a:solidFill>
                      <a:schemeClr val="tx1"/>
                    </a:solidFill>
                    <a:latin typeface="Arial" panose="020B0604020202020204" pitchFamily="34" charset="0"/>
                    <a:cs typeface="Arial" panose="020B0604020202020204" pitchFamily="34" charset="0"/>
                  </a:rPr>
                  <a:t> </a:t>
                </a:r>
                <a:r>
                  <a:rPr lang="en-US" sz="2500" dirty="0">
                    <a:solidFill>
                      <a:schemeClr val="tx1"/>
                    </a:solidFill>
                    <a:latin typeface="Arial" panose="020B0604020202020204" pitchFamily="34" charset="0"/>
                    <a:cs typeface="Arial" panose="020B0604020202020204" pitchFamily="34" charset="0"/>
                    <a:sym typeface="Symbol"/>
                  </a:rPr>
                  <a:t></a:t>
                </a:r>
                <a:r>
                  <a:rPr lang="en-US" sz="2500" baseline="30000" dirty="0">
                    <a:solidFill>
                      <a:schemeClr val="tx1"/>
                    </a:solidFill>
                    <a:latin typeface="Arial" panose="020B0604020202020204" pitchFamily="34" charset="0"/>
                    <a:cs typeface="Arial" panose="020B0604020202020204" pitchFamily="34" charset="0"/>
                  </a:rPr>
                  <a:t>-</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thì</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xuất</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hiện</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các</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phản</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hạt</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của</a:t>
                </a:r>
                <a:r>
                  <a:rPr lang="en-US" sz="2500" dirty="0">
                    <a:solidFill>
                      <a:schemeClr val="tx1"/>
                    </a:solidFill>
                    <a:latin typeface="Arial" panose="020B0604020202020204" pitchFamily="34" charset="0"/>
                    <a:cs typeface="Arial" panose="020B0604020202020204" pitchFamily="34" charset="0"/>
                  </a:rPr>
                  <a:t> </a:t>
                </a:r>
                <a:r>
                  <a:rPr lang="en-US" sz="2500" err="1">
                    <a:solidFill>
                      <a:schemeClr val="tx1"/>
                    </a:solidFill>
                    <a:latin typeface="Arial" panose="020B0604020202020204" pitchFamily="34" charset="0"/>
                    <a:cs typeface="Arial" panose="020B0604020202020204" pitchFamily="34" charset="0"/>
                  </a:rPr>
                  <a:t>nơtrinô</a:t>
                </a:r>
                <a:r>
                  <a:rPr lang="en-US" sz="2500">
                    <a:solidFill>
                      <a:schemeClr val="tx1"/>
                    </a:solidFill>
                    <a:latin typeface="Arial" panose="020B0604020202020204" pitchFamily="34" charset="0"/>
                    <a:cs typeface="Arial" panose="020B0604020202020204" pitchFamily="34" charset="0"/>
                  </a:rPr>
                  <a:t> (</a:t>
                </a:r>
                <a14:m>
                  <m:oMath xmlns:m="http://schemas.openxmlformats.org/officeDocument/2006/math">
                    <m:sPre>
                      <m:sPrePr>
                        <m:ctrlPr>
                          <a:rPr lang="en-US" sz="2800" i="1">
                            <a:solidFill>
                              <a:srgbClr val="00B050"/>
                            </a:solidFill>
                            <a:latin typeface="Cambria Math" panose="02040503050406030204" pitchFamily="18" charset="0"/>
                          </a:rPr>
                        </m:ctrlPr>
                      </m:sPrePr>
                      <m:sub>
                        <m:r>
                          <a:rPr lang="en-US" sz="2800" i="1">
                            <a:solidFill>
                              <a:srgbClr val="00B050"/>
                            </a:solidFill>
                            <a:latin typeface="Cambria Math" panose="02040503050406030204" pitchFamily="18" charset="0"/>
                          </a:rPr>
                          <m:t>0</m:t>
                        </m:r>
                      </m:sub>
                      <m:sup>
                        <m:r>
                          <a:rPr lang="en-US" sz="2800" i="1">
                            <a:solidFill>
                              <a:srgbClr val="00B050"/>
                            </a:solidFill>
                            <a:latin typeface="Cambria Math" panose="02040503050406030204" pitchFamily="18" charset="0"/>
                          </a:rPr>
                          <m:t>0</m:t>
                        </m:r>
                      </m:sup>
                      <m:e>
                        <m:acc>
                          <m:accPr>
                            <m:chr m:val="̃"/>
                            <m:ctrlPr>
                              <a:rPr lang="en-US" sz="2800" i="1" smtClean="0">
                                <a:solidFill>
                                  <a:srgbClr val="00B050"/>
                                </a:solidFill>
                                <a:latin typeface="Cambria Math" panose="02040503050406030204" pitchFamily="18" charset="0"/>
                              </a:rPr>
                            </m:ctrlPr>
                          </m:accPr>
                          <m:e>
                            <m:r>
                              <a:rPr lang="en-US" sz="2800" i="1">
                                <a:solidFill>
                                  <a:srgbClr val="00B050"/>
                                </a:solidFill>
                                <a:latin typeface="Cambria Math" panose="02040503050406030204" pitchFamily="18" charset="0"/>
                              </a:rPr>
                              <m:t>𝑣</m:t>
                            </m:r>
                          </m:e>
                        </m:acc>
                      </m:e>
                    </m:sPre>
                  </m:oMath>
                </a14:m>
                <a:r>
                  <a:rPr lang="en-US" sz="2500">
                    <a:solidFill>
                      <a:schemeClr val="tx1"/>
                    </a:solidFill>
                    <a:latin typeface="Arial" panose="020B0604020202020204" pitchFamily="34" charset="0"/>
                    <a:cs typeface="Arial" panose="020B0604020202020204" pitchFamily="34" charset="0"/>
                  </a:rPr>
                  <a:t>). </a:t>
                </a:r>
              </a:p>
              <a:p>
                <a:pPr algn="just"/>
                <a:r>
                  <a:rPr lang="en-US" sz="2500">
                    <a:solidFill>
                      <a:schemeClr val="tx1"/>
                    </a:solidFill>
                    <a:latin typeface="Arial" panose="020B0604020202020204" pitchFamily="34" charset="0"/>
                    <a:cs typeface="Arial" panose="020B0604020202020204" pitchFamily="34" charset="0"/>
                  </a:rPr>
                  <a:t>Các </a:t>
                </a:r>
                <a:r>
                  <a:rPr lang="en-US" sz="2500" dirty="0" err="1">
                    <a:solidFill>
                      <a:schemeClr val="tx1"/>
                    </a:solidFill>
                    <a:latin typeface="Arial" panose="020B0604020202020204" pitchFamily="34" charset="0"/>
                    <a:cs typeface="Arial" panose="020B0604020202020204" pitchFamily="34" charset="0"/>
                  </a:rPr>
                  <a:t>nơtrinô</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và</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phản</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hạt</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của</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chúng</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có</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khối</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lượng</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rất</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nhỏ</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không</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mang</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điện</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và</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chuyển</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động</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với</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tốc</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độ</a:t>
                </a:r>
                <a:r>
                  <a:rPr lang="en-US" sz="2500" dirty="0">
                    <a:solidFill>
                      <a:schemeClr val="tx1"/>
                    </a:solidFill>
                    <a:latin typeface="Arial" panose="020B0604020202020204" pitchFamily="34" charset="0"/>
                    <a:cs typeface="Arial" panose="020B0604020202020204" pitchFamily="34" charset="0"/>
                  </a:rPr>
                  <a:t> </a:t>
                </a:r>
                <a:r>
                  <a:rPr lang="en-US" sz="2500" err="1">
                    <a:solidFill>
                      <a:schemeClr val="tx1"/>
                    </a:solidFill>
                    <a:latin typeface="Arial" panose="020B0604020202020204" pitchFamily="34" charset="0"/>
                    <a:cs typeface="Arial" panose="020B0604020202020204" pitchFamily="34" charset="0"/>
                  </a:rPr>
                  <a:t>xấp</a:t>
                </a:r>
                <a:r>
                  <a:rPr lang="en-US" sz="2500">
                    <a:solidFill>
                      <a:schemeClr val="tx1"/>
                    </a:solidFill>
                    <a:latin typeface="Arial" panose="020B0604020202020204" pitchFamily="34" charset="0"/>
                    <a:cs typeface="Arial" panose="020B0604020202020204" pitchFamily="34" charset="0"/>
                  </a:rPr>
                  <a:t> xỉ </a:t>
                </a:r>
                <a:r>
                  <a:rPr lang="en-US" sz="2500" dirty="0" err="1">
                    <a:solidFill>
                      <a:schemeClr val="tx1"/>
                    </a:solidFill>
                    <a:latin typeface="Arial" panose="020B0604020202020204" pitchFamily="34" charset="0"/>
                    <a:cs typeface="Arial" panose="020B0604020202020204" pitchFamily="34" charset="0"/>
                  </a:rPr>
                  <a:t>tốc</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độ</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ánh</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sáng</a:t>
                </a:r>
                <a:r>
                  <a:rPr lang="en-US" sz="2500" dirty="0">
                    <a:solidFill>
                      <a:schemeClr val="tx1"/>
                    </a:solidFill>
                    <a:latin typeface="Arial" panose="020B0604020202020204" pitchFamily="34" charset="0"/>
                    <a:cs typeface="Arial" panose="020B0604020202020204" pitchFamily="34" charset="0"/>
                  </a:rPr>
                  <a:t>.</a:t>
                </a:r>
              </a:p>
            </p:txBody>
          </p:sp>
        </mc:Choice>
        <mc:Fallback xmlns="">
          <p:sp>
            <p:nvSpPr>
              <p:cNvPr id="33" name="TextBox 32">
                <a:extLst>
                  <a:ext uri="{FF2B5EF4-FFF2-40B4-BE49-F238E27FC236}">
                    <a16:creationId xmlns:a16="http://schemas.microsoft.com/office/drawing/2014/main" id="{73909C44-A623-4675-B6D2-5414554E6B39}"/>
                  </a:ext>
                </a:extLst>
              </p:cNvPr>
              <p:cNvSpPr txBox="1">
                <a:spLocks noRot="1" noChangeAspect="1" noMove="1" noResize="1" noEditPoints="1" noAdjustHandles="1" noChangeArrowheads="1" noChangeShapeType="1" noTextEdit="1"/>
              </p:cNvSpPr>
              <p:nvPr/>
            </p:nvSpPr>
            <p:spPr>
              <a:xfrm>
                <a:off x="812800" y="3745721"/>
                <a:ext cx="10515600" cy="1745863"/>
              </a:xfrm>
              <a:prstGeom prst="rect">
                <a:avLst/>
              </a:prstGeom>
              <a:blipFill>
                <a:blip r:embed="rId7"/>
                <a:stretch>
                  <a:fillRect l="-928" t="-348" r="-986" b="-7317"/>
                </a:stretch>
              </a:blipFill>
            </p:spPr>
            <p:txBody>
              <a:bodyPr/>
              <a:lstStyle/>
              <a:p>
                <a:r>
                  <a:rPr lang="en-US">
                    <a:noFill/>
                  </a:rPr>
                  <a:t> </a:t>
                </a:r>
              </a:p>
            </p:txBody>
          </p:sp>
        </mc:Fallback>
      </mc:AlternateContent>
    </p:spTree>
    <p:extLst>
      <p:ext uri="{BB962C8B-B14F-4D97-AF65-F5344CB8AC3E}">
        <p14:creationId xmlns:p14="http://schemas.microsoft.com/office/powerpoint/2010/main" val="255751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3B0587C-2BF4-4B99-A6F7-671B5366830A}"/>
              </a:ext>
            </a:extLst>
          </p:cNvPr>
          <p:cNvGrpSpPr/>
          <p:nvPr/>
        </p:nvGrpSpPr>
        <p:grpSpPr>
          <a:xfrm>
            <a:off x="-5794" y="1690985"/>
            <a:ext cx="12045394" cy="2053515"/>
            <a:chOff x="1314997" y="2125361"/>
            <a:chExt cx="2231091" cy="780121"/>
          </a:xfrm>
        </p:grpSpPr>
        <p:pic>
          <p:nvPicPr>
            <p:cNvPr id="16" name="Picture 4" descr="empty-blue-rectangle">
              <a:extLst>
                <a:ext uri="{FF2B5EF4-FFF2-40B4-BE49-F238E27FC236}">
                  <a16:creationId xmlns:a16="http://schemas.microsoft.com/office/drawing/2014/main" id="{FFD43080-0916-4932-A542-583194B662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026060">
              <a:extLst>
                <a:ext uri="{FF2B5EF4-FFF2-40B4-BE49-F238E27FC236}">
                  <a16:creationId xmlns:a16="http://schemas.microsoft.com/office/drawing/2014/main" id="{66FD2270-1ACF-484F-9B88-8A36F76BD4F0}"/>
                </a:ext>
              </a:extLst>
            </p:cNvPr>
            <p:cNvSpPr>
              <a:spLocks noChangeArrowheads="1"/>
            </p:cNvSpPr>
            <p:nvPr/>
          </p:nvSpPr>
          <p:spPr bwMode="auto">
            <a:xfrm>
              <a:off x="1418774" y="2179131"/>
              <a:ext cx="2026953" cy="579232"/>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E3FC7F4C-6E92-4631-8C52-3421087F79B7}"/>
              </a:ext>
            </a:extLst>
          </p:cNvPr>
          <p:cNvGrpSpPr/>
          <p:nvPr/>
        </p:nvGrpSpPr>
        <p:grpSpPr>
          <a:xfrm>
            <a:off x="-271124" y="58878"/>
            <a:ext cx="6062323" cy="505010"/>
            <a:chOff x="38033" y="2282878"/>
            <a:chExt cx="7543268" cy="704958"/>
          </a:xfrm>
        </p:grpSpPr>
        <p:grpSp>
          <p:nvGrpSpPr>
            <p:cNvPr id="19" name="Group 70">
              <a:extLst>
                <a:ext uri="{FF2B5EF4-FFF2-40B4-BE49-F238E27FC236}">
                  <a16:creationId xmlns:a16="http://schemas.microsoft.com/office/drawing/2014/main" id="{1AF4D19E-95D1-47E4-BC4E-CC02B0094D41}"/>
                </a:ext>
              </a:extLst>
            </p:cNvPr>
            <p:cNvGrpSpPr>
              <a:grpSpLocks/>
            </p:cNvGrpSpPr>
            <p:nvPr/>
          </p:nvGrpSpPr>
          <p:grpSpPr bwMode="auto">
            <a:xfrm>
              <a:off x="368179" y="2294628"/>
              <a:ext cx="7213122" cy="693208"/>
              <a:chOff x="607010" y="3430752"/>
              <a:chExt cx="3714421" cy="1335216"/>
            </a:xfrm>
          </p:grpSpPr>
          <p:pic>
            <p:nvPicPr>
              <p:cNvPr id="26" name="Picture 25" descr="empty-green-rectangle">
                <a:extLst>
                  <a:ext uri="{FF2B5EF4-FFF2-40B4-BE49-F238E27FC236}">
                    <a16:creationId xmlns:a16="http://schemas.microsoft.com/office/drawing/2014/main" id="{FCCDCAD2-7946-4ECB-8A08-BC118E4F0E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010" y="3430752"/>
                <a:ext cx="3714421"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green-top-faded">
                <a:extLst>
                  <a:ext uri="{FF2B5EF4-FFF2-40B4-BE49-F238E27FC236}">
                    <a16:creationId xmlns:a16="http://schemas.microsoft.com/office/drawing/2014/main" id="{22A2BEC8-A8C9-4C3A-B6C9-98EB6B9D36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extBox 19">
              <a:extLst>
                <a:ext uri="{FF2B5EF4-FFF2-40B4-BE49-F238E27FC236}">
                  <a16:creationId xmlns:a16="http://schemas.microsoft.com/office/drawing/2014/main" id="{B22C5C76-2105-435B-897D-372C4374B899}"/>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5" name="Rectangle 1026060">
              <a:extLst>
                <a:ext uri="{FF2B5EF4-FFF2-40B4-BE49-F238E27FC236}">
                  <a16:creationId xmlns:a16="http://schemas.microsoft.com/office/drawing/2014/main" id="{90C32BC1-0AA9-45FA-A1C9-B74C0FC65BE4}"/>
                </a:ext>
              </a:extLst>
            </p:cNvPr>
            <p:cNvSpPr>
              <a:spLocks noChangeArrowheads="1"/>
            </p:cNvSpPr>
            <p:nvPr/>
          </p:nvSpPr>
          <p:spPr bwMode="auto">
            <a:xfrm>
              <a:off x="1190928" y="2282878"/>
              <a:ext cx="6200745" cy="69171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500" i="1">
                  <a:cs typeface="Arial" panose="020B0604020202020204" pitchFamily="34" charset="0"/>
                </a:rPr>
                <a:t>Hiện tượng phóng xạ</a:t>
              </a:r>
              <a:endParaRPr lang="en-US" sz="2500" b="0" i="1" dirty="0">
                <a:cs typeface="Arial" panose="020B0604020202020204" pitchFamily="34" charset="0"/>
              </a:endParaRPr>
            </a:p>
          </p:txBody>
        </p:sp>
      </p:grpSp>
      <p:sp>
        <p:nvSpPr>
          <p:cNvPr id="28" name="Content Placeholder 2">
            <a:extLst>
              <a:ext uri="{FF2B5EF4-FFF2-40B4-BE49-F238E27FC236}">
                <a16:creationId xmlns:a16="http://schemas.microsoft.com/office/drawing/2014/main" id="{25CCF891-08A9-432F-9C6C-3092BACE95C7}"/>
              </a:ext>
            </a:extLst>
          </p:cNvPr>
          <p:cNvSpPr txBox="1">
            <a:spLocks/>
          </p:cNvSpPr>
          <p:nvPr/>
        </p:nvSpPr>
        <p:spPr bwMode="auto">
          <a:xfrm>
            <a:off x="281068" y="619267"/>
            <a:ext cx="6348332" cy="45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mn-ea"/>
              </a:defRPr>
            </a:lvl2pPr>
            <a:lvl3pPr marL="1143000" indent="-228600" algn="l" rtl="0" eaLnBrk="0" fontAlgn="base" hangingPunct="0">
              <a:spcBef>
                <a:spcPct val="20000"/>
              </a:spcBef>
              <a:spcAft>
                <a:spcPct val="0"/>
              </a:spcAft>
              <a:buChar char="•"/>
              <a:defRPr sz="2400">
                <a:solidFill>
                  <a:schemeClr val="bg2"/>
                </a:solidFill>
                <a:latin typeface="+mn-lt"/>
                <a:ea typeface="+mn-ea"/>
              </a:defRPr>
            </a:lvl3pPr>
            <a:lvl4pPr marL="1600200" indent="-228600" algn="l" rtl="0" eaLnBrk="0" fontAlgn="base" hangingPunct="0">
              <a:spcBef>
                <a:spcPct val="20000"/>
              </a:spcBef>
              <a:spcAft>
                <a:spcPct val="0"/>
              </a:spcAft>
              <a:buChar char="–"/>
              <a:defRPr sz="1600">
                <a:solidFill>
                  <a:schemeClr val="bg2"/>
                </a:solidFill>
                <a:latin typeface="+mn-lt"/>
                <a:ea typeface="+mn-ea"/>
              </a:defRPr>
            </a:lvl4pPr>
            <a:lvl5pPr marL="2057400" indent="-228600" algn="l" rtl="0" eaLnBrk="0" fontAlgn="base" hangingPunct="0">
              <a:spcBef>
                <a:spcPct val="20000"/>
              </a:spcBef>
              <a:spcAft>
                <a:spcPct val="0"/>
              </a:spcAft>
              <a:buChar char="»"/>
              <a:defRPr sz="1600">
                <a:solidFill>
                  <a:schemeClr val="bg2"/>
                </a:solidFill>
                <a:latin typeface="+mn-lt"/>
                <a:ea typeface="+mn-ea"/>
              </a:defRPr>
            </a:lvl5pPr>
            <a:lvl6pPr marL="2514600" indent="-228600" algn="l" rtl="0" fontAlgn="base">
              <a:spcBef>
                <a:spcPct val="20000"/>
              </a:spcBef>
              <a:spcAft>
                <a:spcPct val="0"/>
              </a:spcAft>
              <a:buChar char="»"/>
              <a:defRPr sz="1600">
                <a:solidFill>
                  <a:schemeClr val="bg2"/>
                </a:solidFill>
                <a:latin typeface="+mn-lt"/>
                <a:ea typeface="+mn-ea"/>
              </a:defRPr>
            </a:lvl6pPr>
            <a:lvl7pPr marL="2971800" indent="-228600" algn="l" rtl="0" fontAlgn="base">
              <a:spcBef>
                <a:spcPct val="20000"/>
              </a:spcBef>
              <a:spcAft>
                <a:spcPct val="0"/>
              </a:spcAft>
              <a:buChar char="»"/>
              <a:defRPr sz="1600">
                <a:solidFill>
                  <a:schemeClr val="bg2"/>
                </a:solidFill>
                <a:latin typeface="+mn-lt"/>
                <a:ea typeface="+mn-ea"/>
              </a:defRPr>
            </a:lvl7pPr>
            <a:lvl8pPr marL="3429000" indent="-228600" algn="l" rtl="0" fontAlgn="base">
              <a:spcBef>
                <a:spcPct val="20000"/>
              </a:spcBef>
              <a:spcAft>
                <a:spcPct val="0"/>
              </a:spcAft>
              <a:buChar char="»"/>
              <a:defRPr sz="1600">
                <a:solidFill>
                  <a:schemeClr val="bg2"/>
                </a:solidFill>
                <a:latin typeface="+mn-lt"/>
                <a:ea typeface="+mn-ea"/>
              </a:defRPr>
            </a:lvl8pPr>
            <a:lvl9pPr marL="3886200" indent="-228600" algn="l" rtl="0" fontAlgn="base">
              <a:spcBef>
                <a:spcPct val="20000"/>
              </a:spcBef>
              <a:spcAft>
                <a:spcPct val="0"/>
              </a:spcAft>
              <a:buChar char="»"/>
              <a:defRPr sz="1600">
                <a:solidFill>
                  <a:schemeClr val="bg2"/>
                </a:solidFill>
                <a:latin typeface="+mn-lt"/>
                <a:ea typeface="+mn-ea"/>
              </a:defRPr>
            </a:lvl9pPr>
          </a:lstStyle>
          <a:p>
            <a:pPr>
              <a:buFontTx/>
              <a:buNone/>
            </a:pPr>
            <a:r>
              <a:rPr lang="en-US" sz="2500">
                <a:solidFill>
                  <a:srgbClr val="0070C0"/>
                </a:solidFill>
                <a:latin typeface="Arial" panose="020B0604020202020204" pitchFamily="34" charset="0"/>
                <a:cs typeface="Arial" panose="020B0604020202020204" pitchFamily="34" charset="0"/>
              </a:rPr>
              <a:t>2. Các dạng phóng xạ</a:t>
            </a:r>
          </a:p>
        </p:txBody>
      </p:sp>
      <p:sp>
        <p:nvSpPr>
          <p:cNvPr id="29" name="TextBox 28">
            <a:extLst>
              <a:ext uri="{FF2B5EF4-FFF2-40B4-BE49-F238E27FC236}">
                <a16:creationId xmlns:a16="http://schemas.microsoft.com/office/drawing/2014/main" id="{580B12BE-44A6-4129-82F7-A475E7BB1851}"/>
              </a:ext>
            </a:extLst>
          </p:cNvPr>
          <p:cNvSpPr txBox="1"/>
          <p:nvPr/>
        </p:nvSpPr>
        <p:spPr>
          <a:xfrm>
            <a:off x="203445" y="1192859"/>
            <a:ext cx="2804640" cy="492443"/>
          </a:xfrm>
          <a:prstGeom prst="rect">
            <a:avLst/>
          </a:prstGeom>
          <a:noFill/>
        </p:spPr>
        <p:txBody>
          <a:bodyPr wrap="square" rtlCol="0">
            <a:spAutoFit/>
          </a:bodyPr>
          <a:lstStyle/>
          <a:p>
            <a:pPr algn="just"/>
            <a:r>
              <a:rPr lang="en-US" sz="2600">
                <a:latin typeface="Arial" panose="020B0604020202020204" pitchFamily="34" charset="0"/>
                <a:cs typeface="Arial" panose="020B0604020202020204" pitchFamily="34" charset="0"/>
              </a:rPr>
              <a:t> d</a:t>
            </a:r>
            <a:r>
              <a:rPr lang="en-US" sz="2600" i="1">
                <a:latin typeface="Arial" panose="020B0604020202020204" pitchFamily="34" charset="0"/>
                <a:cs typeface="Arial" panose="020B0604020202020204" pitchFamily="34" charset="0"/>
              </a:rPr>
              <a:t>) </a:t>
            </a:r>
            <a:r>
              <a:rPr lang="en-US" sz="2600" i="1" dirty="0" err="1">
                <a:latin typeface="Arial" panose="020B0604020202020204" pitchFamily="34" charset="0"/>
                <a:cs typeface="Arial" panose="020B0604020202020204" pitchFamily="34" charset="0"/>
              </a:rPr>
              <a:t>Phóng</a:t>
            </a:r>
            <a:r>
              <a:rPr lang="en-US" sz="2600" i="1" dirty="0">
                <a:latin typeface="Arial" panose="020B0604020202020204" pitchFamily="34" charset="0"/>
                <a:cs typeface="Arial" panose="020B0604020202020204" pitchFamily="34" charset="0"/>
              </a:rPr>
              <a:t> </a:t>
            </a:r>
            <a:r>
              <a:rPr lang="en-US" sz="2600" i="1" err="1">
                <a:latin typeface="Arial" panose="020B0604020202020204" pitchFamily="34" charset="0"/>
                <a:cs typeface="Arial" panose="020B0604020202020204" pitchFamily="34" charset="0"/>
              </a:rPr>
              <a:t>xạ</a:t>
            </a:r>
            <a:r>
              <a:rPr lang="en-US" sz="2600" i="1">
                <a:latin typeface="Arial" panose="020B0604020202020204" pitchFamily="34" charset="0"/>
                <a:cs typeface="Arial" panose="020B0604020202020204" pitchFamily="34" charset="0"/>
              </a:rPr>
              <a:t> </a:t>
            </a:r>
            <a:r>
              <a:rPr lang="en-US" sz="2600" i="1">
                <a:solidFill>
                  <a:srgbClr val="00B0F0"/>
                </a:solidFill>
                <a:latin typeface="Arial" panose="020B0604020202020204" pitchFamily="34" charset="0"/>
                <a:cs typeface="Arial" panose="020B0604020202020204" pitchFamily="34" charset="0"/>
                <a:sym typeface="Symbol" panose="05050102010706020507" pitchFamily="18" charset="2"/>
              </a:rPr>
              <a:t></a:t>
            </a:r>
            <a:endParaRPr lang="en-US" sz="2600" i="1" dirty="0">
              <a:solidFill>
                <a:srgbClr val="00B0F0"/>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FD0E3241-B0FA-413A-BBF4-228FE416D309}"/>
              </a:ext>
            </a:extLst>
          </p:cNvPr>
          <p:cNvSpPr txBox="1"/>
          <p:nvPr/>
        </p:nvSpPr>
        <p:spPr>
          <a:xfrm>
            <a:off x="652586" y="1832685"/>
            <a:ext cx="10668000" cy="1692771"/>
          </a:xfrm>
          <a:prstGeom prst="rect">
            <a:avLst/>
          </a:prstGeom>
          <a:noFill/>
        </p:spPr>
        <p:txBody>
          <a:bodyPr wrap="square" rtlCol="0">
            <a:spAutoFit/>
          </a:bodyPr>
          <a:lstStyle/>
          <a:p>
            <a:pPr algn="just"/>
            <a:r>
              <a:rPr lang="pt-BR" sz="2600" dirty="0">
                <a:solidFill>
                  <a:schemeClr val="tx1"/>
                </a:solidFill>
                <a:latin typeface="Arial" panose="020B0604020202020204" pitchFamily="34" charset="0"/>
                <a:cs typeface="Arial" panose="020B0604020202020204" pitchFamily="34" charset="0"/>
              </a:rPr>
              <a:t>    Một số hạt nhân con sau quá trình phóng xạ </a:t>
            </a:r>
            <a:r>
              <a:rPr lang="pt-BR" sz="2600" dirty="0">
                <a:solidFill>
                  <a:schemeClr val="tx1"/>
                </a:solidFill>
                <a:latin typeface="Arial" panose="020B0604020202020204" pitchFamily="34" charset="0"/>
                <a:cs typeface="Arial" panose="020B0604020202020204" pitchFamily="34" charset="0"/>
                <a:sym typeface="Symbol"/>
              </a:rPr>
              <a:t></a:t>
            </a:r>
            <a:r>
              <a:rPr lang="pt-BR" sz="2600" dirty="0">
                <a:solidFill>
                  <a:schemeClr val="tx1"/>
                </a:solidFill>
                <a:latin typeface="Arial" panose="020B0604020202020204" pitchFamily="34" charset="0"/>
                <a:cs typeface="Arial" panose="020B0604020202020204" pitchFamily="34" charset="0"/>
              </a:rPr>
              <a:t> hay </a:t>
            </a:r>
            <a:r>
              <a:rPr lang="en-US" sz="2600" dirty="0">
                <a:solidFill>
                  <a:schemeClr val="tx1"/>
                </a:solidFill>
                <a:latin typeface="Arial" panose="020B0604020202020204" pitchFamily="34" charset="0"/>
                <a:cs typeface="Arial" panose="020B0604020202020204" pitchFamily="34" charset="0"/>
                <a:sym typeface="Symbol"/>
              </a:rPr>
              <a:t></a:t>
            </a:r>
            <a:r>
              <a:rPr lang="pt-BR" sz="2600" baseline="30000" dirty="0">
                <a:solidFill>
                  <a:schemeClr val="tx1"/>
                </a:solidFill>
                <a:latin typeface="Arial" panose="020B0604020202020204" pitchFamily="34" charset="0"/>
                <a:cs typeface="Arial" panose="020B0604020202020204" pitchFamily="34" charset="0"/>
              </a:rPr>
              <a:t>-</a:t>
            </a:r>
            <a:r>
              <a:rPr lang="pt-BR" sz="2600" dirty="0">
                <a:solidFill>
                  <a:schemeClr val="tx1"/>
                </a:solidFill>
                <a:latin typeface="Arial" panose="020B0604020202020204" pitchFamily="34" charset="0"/>
                <a:cs typeface="Arial" panose="020B0604020202020204" pitchFamily="34" charset="0"/>
              </a:rPr>
              <a:t>, </a:t>
            </a:r>
            <a:r>
              <a:rPr lang="en-US" sz="2600" dirty="0">
                <a:solidFill>
                  <a:schemeClr val="tx1"/>
                </a:solidFill>
                <a:latin typeface="Arial" panose="020B0604020202020204" pitchFamily="34" charset="0"/>
                <a:cs typeface="Arial" panose="020B0604020202020204" pitchFamily="34" charset="0"/>
                <a:sym typeface="Symbol"/>
              </a:rPr>
              <a:t></a:t>
            </a:r>
            <a:r>
              <a:rPr lang="pt-BR" sz="2600" baseline="30000" dirty="0">
                <a:solidFill>
                  <a:schemeClr val="tx1"/>
                </a:solidFill>
                <a:latin typeface="Arial" panose="020B0604020202020204" pitchFamily="34" charset="0"/>
                <a:cs typeface="Arial" panose="020B0604020202020204" pitchFamily="34" charset="0"/>
              </a:rPr>
              <a:t>+</a:t>
            </a:r>
            <a:r>
              <a:rPr lang="pt-BR" sz="2600" dirty="0">
                <a:solidFill>
                  <a:schemeClr val="tx1"/>
                </a:solidFill>
                <a:latin typeface="Arial" panose="020B0604020202020204" pitchFamily="34" charset="0"/>
                <a:cs typeface="Arial" panose="020B0604020202020204" pitchFamily="34" charset="0"/>
              </a:rPr>
              <a:t> được tạo ra trong trạng thái kích thích. Khi đó xảy ra tiếp quá trình hạt nhân đó chuyển từ trạng thái kích thích về trạng thái có năng lượng thấp hơn và phát ra bức xạ điện từ </a:t>
            </a:r>
            <a:r>
              <a:rPr lang="pt-BR" sz="2600" dirty="0">
                <a:solidFill>
                  <a:schemeClr val="tx1"/>
                </a:solidFill>
                <a:latin typeface="Arial" panose="020B0604020202020204" pitchFamily="34" charset="0"/>
                <a:cs typeface="Arial" panose="020B0604020202020204" pitchFamily="34" charset="0"/>
                <a:sym typeface="Symbol"/>
              </a:rPr>
              <a:t></a:t>
            </a:r>
            <a:r>
              <a:rPr lang="pt-BR" sz="2600" dirty="0">
                <a:solidFill>
                  <a:schemeClr val="tx1"/>
                </a:solidFill>
                <a:latin typeface="Arial" panose="020B0604020202020204" pitchFamily="34" charset="0"/>
                <a:cs typeface="Arial" panose="020B0604020202020204" pitchFamily="34" charset="0"/>
              </a:rPr>
              <a:t>, còn gọi là tia </a:t>
            </a:r>
            <a:r>
              <a:rPr lang="pt-BR" sz="2600">
                <a:solidFill>
                  <a:schemeClr val="tx1"/>
                </a:solidFill>
                <a:latin typeface="Arial" panose="020B0604020202020204" pitchFamily="34" charset="0"/>
                <a:cs typeface="Arial" panose="020B0604020202020204" pitchFamily="34" charset="0"/>
                <a:sym typeface="Symbol"/>
              </a:rPr>
              <a:t></a:t>
            </a:r>
            <a:r>
              <a:rPr lang="pt-BR" sz="2600">
                <a:solidFill>
                  <a:schemeClr val="tx1"/>
                </a:solidFill>
                <a:latin typeface="Arial" panose="020B0604020202020204" pitchFamily="34" charset="0"/>
                <a:cs typeface="Arial" panose="020B0604020202020204" pitchFamily="34" charset="0"/>
              </a:rPr>
              <a:t>.</a:t>
            </a:r>
            <a:endParaRPr lang="en-US" sz="2600" dirty="0">
              <a:solidFill>
                <a:schemeClr val="tx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8B35468E-C5C2-42D5-97F9-FC96574CB5C9}"/>
              </a:ext>
            </a:extLst>
          </p:cNvPr>
          <p:cNvSpPr txBox="1"/>
          <p:nvPr/>
        </p:nvSpPr>
        <p:spPr>
          <a:xfrm>
            <a:off x="1371600" y="6200633"/>
            <a:ext cx="10287000" cy="477054"/>
          </a:xfrm>
          <a:prstGeom prst="rect">
            <a:avLst/>
          </a:prstGeom>
          <a:noFill/>
        </p:spPr>
        <p:txBody>
          <a:bodyPr wrap="square">
            <a:spAutoFit/>
          </a:bodyPr>
          <a:lstStyle/>
          <a:p>
            <a:r>
              <a:rPr lang="pt-BR" sz="2500">
                <a:solidFill>
                  <a:schemeClr val="tx1"/>
                </a:solidFill>
                <a:latin typeface="Arial" panose="020B0604020202020204" pitchFamily="34" charset="0"/>
                <a:cs typeface="Arial" panose="020B0604020202020204" pitchFamily="34" charset="0"/>
              </a:rPr>
              <a:t>Các tia </a:t>
            </a:r>
            <a:r>
              <a:rPr lang="en-US" sz="2500">
                <a:solidFill>
                  <a:schemeClr val="tx1"/>
                </a:solidFill>
                <a:latin typeface="Arial" panose="020B0604020202020204" pitchFamily="34" charset="0"/>
                <a:cs typeface="Arial" panose="020B0604020202020204" pitchFamily="34" charset="0"/>
                <a:sym typeface="Symbol"/>
              </a:rPr>
              <a:t></a:t>
            </a:r>
            <a:r>
              <a:rPr lang="en-US" sz="2500">
                <a:solidFill>
                  <a:schemeClr val="tx1"/>
                </a:solidFill>
                <a:latin typeface="Arial" panose="020B0604020202020204" pitchFamily="34" charset="0"/>
                <a:cs typeface="Arial" panose="020B0604020202020204" pitchFamily="34" charset="0"/>
              </a:rPr>
              <a:t> </a:t>
            </a:r>
            <a:r>
              <a:rPr lang="pt-BR" sz="2500">
                <a:solidFill>
                  <a:schemeClr val="tx1"/>
                </a:solidFill>
                <a:latin typeface="Arial" panose="020B0604020202020204" pitchFamily="34" charset="0"/>
                <a:cs typeface="Arial" panose="020B0604020202020204" pitchFamily="34" charset="0"/>
              </a:rPr>
              <a:t>có thể đi được vài mét trong bê tông và vài cm trong chì.</a:t>
            </a:r>
            <a:endParaRPr lang="en-US" sz="2500"/>
          </a:p>
        </p:txBody>
      </p:sp>
      <p:pic>
        <p:nvPicPr>
          <p:cNvPr id="32" name="Picture 31" descr="Diagram, company name&#10;&#10;Description automatically generated">
            <a:extLst>
              <a:ext uri="{FF2B5EF4-FFF2-40B4-BE49-F238E27FC236}">
                <a16:creationId xmlns:a16="http://schemas.microsoft.com/office/drawing/2014/main" id="{85EC2B8F-08BA-4E2D-A68E-B7267B45A10C}"/>
              </a:ext>
            </a:extLst>
          </p:cNvPr>
          <p:cNvPicPr>
            <a:picLocks noChangeAspect="1"/>
          </p:cNvPicPr>
          <p:nvPr/>
        </p:nvPicPr>
        <p:blipFill rotWithShape="1">
          <a:blip r:embed="rId6">
            <a:extLst>
              <a:ext uri="{28A0092B-C50C-407E-A947-70E740481C1C}">
                <a14:useLocalDpi xmlns:a14="http://schemas.microsoft.com/office/drawing/2010/main" val="0"/>
              </a:ext>
            </a:extLst>
          </a:blip>
          <a:srcRect l="13628" t="74531" r="10816" b="245"/>
          <a:stretch/>
        </p:blipFill>
        <p:spPr>
          <a:xfrm>
            <a:off x="1828800" y="3924189"/>
            <a:ext cx="8846349" cy="2276444"/>
          </a:xfrm>
          <a:prstGeom prst="rect">
            <a:avLst/>
          </a:prstGeom>
        </p:spPr>
      </p:pic>
    </p:spTree>
    <p:extLst>
      <p:ext uri="{BB962C8B-B14F-4D97-AF65-F5344CB8AC3E}">
        <p14:creationId xmlns:p14="http://schemas.microsoft.com/office/powerpoint/2010/main" val="84432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6">
            <a:extLst>
              <a:ext uri="{FF2B5EF4-FFF2-40B4-BE49-F238E27FC236}">
                <a16:creationId xmlns:a16="http://schemas.microsoft.com/office/drawing/2014/main" id="{C0EA71FE-0F42-410E-86EB-1380D8A9A0E5}"/>
              </a:ext>
            </a:extLst>
          </p:cNvPr>
          <p:cNvGrpSpPr/>
          <p:nvPr/>
        </p:nvGrpSpPr>
        <p:grpSpPr>
          <a:xfrm>
            <a:off x="4019231" y="132769"/>
            <a:ext cx="3597830" cy="581082"/>
            <a:chOff x="2193" y="0"/>
            <a:chExt cx="2245706" cy="1239104"/>
          </a:xfrm>
          <a:solidFill>
            <a:srgbClr val="002060"/>
          </a:solidFill>
          <a:scene3d>
            <a:camera prst="orthographicFront"/>
            <a:lightRig rig="threePt" dir="t">
              <a:rot lat="0" lon="0" rev="7500000"/>
            </a:lightRig>
          </a:scene3d>
        </p:grpSpPr>
        <p:sp>
          <p:nvSpPr>
            <p:cNvPr id="5" name="Rounded Rectangle 57">
              <a:extLst>
                <a:ext uri="{FF2B5EF4-FFF2-40B4-BE49-F238E27FC236}">
                  <a16:creationId xmlns:a16="http://schemas.microsoft.com/office/drawing/2014/main" id="{E15B4C34-AD67-4336-A6C5-027D4F52FB2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Rounded Rectangle 4">
              <a:extLst>
                <a:ext uri="{FF2B5EF4-FFF2-40B4-BE49-F238E27FC236}">
                  <a16:creationId xmlns:a16="http://schemas.microsoft.com/office/drawing/2014/main" id="{B3E19676-B303-4C66-AF42-AB090F573D26}"/>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Vận dụng</a:t>
              </a:r>
            </a:p>
          </p:txBody>
        </p:sp>
      </p:grpSp>
      <p:pic>
        <p:nvPicPr>
          <p:cNvPr id="7" name="Picture 14" descr="http://tmjpainandtreatment.com/wp-content/uploads/2014/09/little-man-with-red-question-mark.jpg">
            <a:hlinkClick r:id="rId2"/>
            <a:extLst>
              <a:ext uri="{FF2B5EF4-FFF2-40B4-BE49-F238E27FC236}">
                <a16:creationId xmlns:a16="http://schemas.microsoft.com/office/drawing/2014/main" id="{67BDEFBE-DE96-4A66-8E65-78707936A1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889" y="539240"/>
            <a:ext cx="847968" cy="119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152EC838-70B6-415C-960F-E66345EF3BD8}"/>
              </a:ext>
            </a:extLst>
          </p:cNvPr>
          <p:cNvSpPr txBox="1"/>
          <p:nvPr/>
        </p:nvSpPr>
        <p:spPr>
          <a:xfrm>
            <a:off x="1562100" y="777464"/>
            <a:ext cx="9067800" cy="892552"/>
          </a:xfrm>
          <a:prstGeom prst="rect">
            <a:avLst/>
          </a:prstGeom>
          <a:noFill/>
        </p:spPr>
        <p:txBody>
          <a:bodyPr wrap="square" rtlCol="0">
            <a:spAutoFit/>
          </a:bodyPr>
          <a:lstStyle/>
          <a:p>
            <a:pPr algn="ctr"/>
            <a:r>
              <a:rPr lang="en-US" sz="2600">
                <a:solidFill>
                  <a:srgbClr val="0070C0"/>
                </a:solidFill>
                <a:latin typeface="Arial" panose="020B0604020202020204" pitchFamily="34" charset="0"/>
                <a:cs typeface="Arial" panose="020B0604020202020204" pitchFamily="34" charset="0"/>
              </a:rPr>
              <a:t>Viết </a:t>
            </a:r>
            <a:r>
              <a:rPr lang="en-US" sz="2600" dirty="0" err="1">
                <a:solidFill>
                  <a:srgbClr val="0070C0"/>
                </a:solidFill>
                <a:latin typeface="Arial" panose="020B0604020202020204" pitchFamily="34" charset="0"/>
                <a:cs typeface="Arial" panose="020B0604020202020204" pitchFamily="34" charset="0"/>
              </a:rPr>
              <a:t>các</a:t>
            </a:r>
            <a:r>
              <a:rPr lang="en-US" sz="2600" dirty="0">
                <a:solidFill>
                  <a:srgbClr val="0070C0"/>
                </a:solidFill>
                <a:latin typeface="Arial" panose="020B0604020202020204" pitchFamily="34" charset="0"/>
                <a:cs typeface="Arial" panose="020B0604020202020204" pitchFamily="34" charset="0"/>
              </a:rPr>
              <a:t> </a:t>
            </a:r>
            <a:r>
              <a:rPr lang="en-US" sz="2600" dirty="0" err="1">
                <a:solidFill>
                  <a:srgbClr val="0070C0"/>
                </a:solidFill>
                <a:latin typeface="Arial" panose="020B0604020202020204" pitchFamily="34" charset="0"/>
                <a:cs typeface="Arial" panose="020B0604020202020204" pitchFamily="34" charset="0"/>
              </a:rPr>
              <a:t>phương</a:t>
            </a:r>
            <a:r>
              <a:rPr lang="en-US" sz="2600" dirty="0">
                <a:solidFill>
                  <a:srgbClr val="0070C0"/>
                </a:solidFill>
                <a:latin typeface="Arial" panose="020B0604020202020204" pitchFamily="34" charset="0"/>
                <a:cs typeface="Arial" panose="020B0604020202020204" pitchFamily="34" charset="0"/>
              </a:rPr>
              <a:t> </a:t>
            </a:r>
            <a:r>
              <a:rPr lang="en-US" sz="2600" dirty="0" err="1">
                <a:solidFill>
                  <a:srgbClr val="0070C0"/>
                </a:solidFill>
                <a:latin typeface="Arial" panose="020B0604020202020204" pitchFamily="34" charset="0"/>
                <a:cs typeface="Arial" panose="020B0604020202020204" pitchFamily="34" charset="0"/>
              </a:rPr>
              <a:t>trình</a:t>
            </a:r>
            <a:r>
              <a:rPr lang="en-US" sz="2600" dirty="0">
                <a:solidFill>
                  <a:srgbClr val="0070C0"/>
                </a:solidFill>
                <a:latin typeface="Arial" panose="020B0604020202020204" pitchFamily="34" charset="0"/>
                <a:cs typeface="Arial" panose="020B0604020202020204" pitchFamily="34" charset="0"/>
              </a:rPr>
              <a:t> </a:t>
            </a:r>
            <a:r>
              <a:rPr lang="en-US" sz="2600" dirty="0" err="1">
                <a:solidFill>
                  <a:srgbClr val="0070C0"/>
                </a:solidFill>
                <a:latin typeface="Arial" panose="020B0604020202020204" pitchFamily="34" charset="0"/>
                <a:cs typeface="Arial" panose="020B0604020202020204" pitchFamily="34" charset="0"/>
              </a:rPr>
              <a:t>phản</a:t>
            </a:r>
            <a:r>
              <a:rPr lang="en-US" sz="2600" dirty="0">
                <a:solidFill>
                  <a:srgbClr val="0070C0"/>
                </a:solidFill>
                <a:latin typeface="Arial" panose="020B0604020202020204" pitchFamily="34" charset="0"/>
                <a:cs typeface="Arial" panose="020B0604020202020204" pitchFamily="34" charset="0"/>
              </a:rPr>
              <a:t> </a:t>
            </a:r>
            <a:r>
              <a:rPr lang="en-US" sz="2600" dirty="0" err="1">
                <a:solidFill>
                  <a:srgbClr val="0070C0"/>
                </a:solidFill>
                <a:latin typeface="Arial" panose="020B0604020202020204" pitchFamily="34" charset="0"/>
                <a:cs typeface="Arial" panose="020B0604020202020204" pitchFamily="34" charset="0"/>
              </a:rPr>
              <a:t>ứng</a:t>
            </a:r>
            <a:r>
              <a:rPr lang="en-US" sz="2600" dirty="0">
                <a:solidFill>
                  <a:srgbClr val="0070C0"/>
                </a:solidFill>
                <a:latin typeface="Arial" panose="020B0604020202020204" pitchFamily="34" charset="0"/>
                <a:cs typeface="Arial" panose="020B0604020202020204" pitchFamily="34" charset="0"/>
              </a:rPr>
              <a:t> </a:t>
            </a:r>
            <a:r>
              <a:rPr lang="en-US" sz="2600" err="1">
                <a:solidFill>
                  <a:srgbClr val="0070C0"/>
                </a:solidFill>
                <a:latin typeface="Arial" panose="020B0604020202020204" pitchFamily="34" charset="0"/>
                <a:cs typeface="Arial" panose="020B0604020202020204" pitchFamily="34" charset="0"/>
              </a:rPr>
              <a:t>của</a:t>
            </a:r>
            <a:r>
              <a:rPr lang="en-US" sz="2600">
                <a:solidFill>
                  <a:srgbClr val="0070C0"/>
                </a:solidFill>
                <a:latin typeface="Arial" panose="020B0604020202020204" pitchFamily="34" charset="0"/>
                <a:cs typeface="Arial" panose="020B0604020202020204" pitchFamily="34" charset="0"/>
              </a:rPr>
              <a:t> chuỗi </a:t>
            </a:r>
            <a:r>
              <a:rPr lang="en-US" sz="2600" dirty="0" err="1">
                <a:solidFill>
                  <a:srgbClr val="0070C0"/>
                </a:solidFill>
                <a:latin typeface="Arial" panose="020B0604020202020204" pitchFamily="34" charset="0"/>
                <a:cs typeface="Arial" panose="020B0604020202020204" pitchFamily="34" charset="0"/>
              </a:rPr>
              <a:t>phóng</a:t>
            </a:r>
            <a:r>
              <a:rPr lang="en-US" sz="2600" dirty="0">
                <a:solidFill>
                  <a:srgbClr val="0070C0"/>
                </a:solidFill>
                <a:latin typeface="Arial" panose="020B0604020202020204" pitchFamily="34" charset="0"/>
                <a:cs typeface="Arial" panose="020B0604020202020204" pitchFamily="34" charset="0"/>
              </a:rPr>
              <a:t> </a:t>
            </a:r>
            <a:r>
              <a:rPr lang="en-US" sz="2600" dirty="0" err="1">
                <a:solidFill>
                  <a:srgbClr val="0070C0"/>
                </a:solidFill>
                <a:latin typeface="Arial" panose="020B0604020202020204" pitchFamily="34" charset="0"/>
                <a:cs typeface="Arial" panose="020B0604020202020204" pitchFamily="34" charset="0"/>
              </a:rPr>
              <a:t>xạ</a:t>
            </a:r>
            <a:r>
              <a:rPr lang="en-US" sz="2600" dirty="0">
                <a:solidFill>
                  <a:srgbClr val="0070C0"/>
                </a:solidFill>
                <a:latin typeface="Arial" panose="020B0604020202020204" pitchFamily="34" charset="0"/>
                <a:cs typeface="Arial" panose="020B0604020202020204" pitchFamily="34" charset="0"/>
              </a:rPr>
              <a:t> </a:t>
            </a:r>
            <a:r>
              <a:rPr lang="en-US" sz="2600" dirty="0" err="1">
                <a:solidFill>
                  <a:srgbClr val="0070C0"/>
                </a:solidFill>
                <a:latin typeface="Arial" panose="020B0604020202020204" pitchFamily="34" charset="0"/>
                <a:cs typeface="Arial" panose="020B0604020202020204" pitchFamily="34" charset="0"/>
              </a:rPr>
              <a:t>sau</a:t>
            </a:r>
            <a:r>
              <a:rPr lang="en-US" sz="2600" dirty="0">
                <a:solidFill>
                  <a:srgbClr val="0070C0"/>
                </a:solidFill>
                <a:latin typeface="Arial" panose="020B0604020202020204" pitchFamily="34" charset="0"/>
                <a:cs typeface="Arial" panose="020B0604020202020204" pitchFamily="34" charset="0"/>
              </a:rPr>
              <a:t> </a:t>
            </a:r>
            <a:r>
              <a:rPr lang="en-US" sz="2600" dirty="0" err="1">
                <a:solidFill>
                  <a:srgbClr val="0070C0"/>
                </a:solidFill>
                <a:latin typeface="Arial" panose="020B0604020202020204" pitchFamily="34" charset="0"/>
                <a:cs typeface="Arial" panose="020B0604020202020204" pitchFamily="34" charset="0"/>
              </a:rPr>
              <a:t>và</a:t>
            </a:r>
            <a:r>
              <a:rPr lang="en-US" sz="2600" dirty="0">
                <a:solidFill>
                  <a:srgbClr val="0070C0"/>
                </a:solidFill>
                <a:latin typeface="Arial" panose="020B0604020202020204" pitchFamily="34" charset="0"/>
                <a:cs typeface="Arial" panose="020B0604020202020204" pitchFamily="34" charset="0"/>
              </a:rPr>
              <a:t> </a:t>
            </a:r>
            <a:r>
              <a:rPr lang="en-US" sz="2600" dirty="0" err="1">
                <a:solidFill>
                  <a:srgbClr val="0070C0"/>
                </a:solidFill>
                <a:latin typeface="Arial" panose="020B0604020202020204" pitchFamily="34" charset="0"/>
                <a:cs typeface="Arial" panose="020B0604020202020204" pitchFamily="34" charset="0"/>
              </a:rPr>
              <a:t>nêu</a:t>
            </a:r>
            <a:r>
              <a:rPr lang="en-US" sz="2600" dirty="0">
                <a:solidFill>
                  <a:srgbClr val="0070C0"/>
                </a:solidFill>
                <a:latin typeface="Arial" panose="020B0604020202020204" pitchFamily="34" charset="0"/>
                <a:cs typeface="Arial" panose="020B0604020202020204" pitchFamily="34" charset="0"/>
              </a:rPr>
              <a:t> </a:t>
            </a:r>
            <a:r>
              <a:rPr lang="en-US" sz="2600" dirty="0" err="1">
                <a:solidFill>
                  <a:srgbClr val="0070C0"/>
                </a:solidFill>
                <a:latin typeface="Arial" panose="020B0604020202020204" pitchFamily="34" charset="0"/>
                <a:cs typeface="Arial" panose="020B0604020202020204" pitchFamily="34" charset="0"/>
              </a:rPr>
              <a:t>tên</a:t>
            </a:r>
            <a:r>
              <a:rPr lang="en-US" sz="2600" dirty="0">
                <a:solidFill>
                  <a:srgbClr val="0070C0"/>
                </a:solidFill>
                <a:latin typeface="Arial" panose="020B0604020202020204" pitchFamily="34" charset="0"/>
                <a:cs typeface="Arial" panose="020B0604020202020204" pitchFamily="34" charset="0"/>
              </a:rPr>
              <a:t> </a:t>
            </a:r>
            <a:r>
              <a:rPr lang="en-US" sz="2600" dirty="0" err="1">
                <a:solidFill>
                  <a:srgbClr val="0070C0"/>
                </a:solidFill>
                <a:latin typeface="Arial" panose="020B0604020202020204" pitchFamily="34" charset="0"/>
                <a:cs typeface="Arial" panose="020B0604020202020204" pitchFamily="34" charset="0"/>
              </a:rPr>
              <a:t>loại</a:t>
            </a:r>
            <a:r>
              <a:rPr lang="en-US" sz="2600" dirty="0">
                <a:solidFill>
                  <a:srgbClr val="0070C0"/>
                </a:solidFill>
                <a:latin typeface="Arial" panose="020B0604020202020204" pitchFamily="34" charset="0"/>
                <a:cs typeface="Arial" panose="020B0604020202020204" pitchFamily="34" charset="0"/>
              </a:rPr>
              <a:t> </a:t>
            </a:r>
            <a:r>
              <a:rPr lang="en-US" sz="2600" dirty="0" err="1">
                <a:solidFill>
                  <a:srgbClr val="0070C0"/>
                </a:solidFill>
                <a:latin typeface="Arial" panose="020B0604020202020204" pitchFamily="34" charset="0"/>
                <a:cs typeface="Arial" panose="020B0604020202020204" pitchFamily="34" charset="0"/>
              </a:rPr>
              <a:t>phóng</a:t>
            </a:r>
            <a:r>
              <a:rPr lang="en-US" sz="2600" dirty="0">
                <a:solidFill>
                  <a:srgbClr val="0070C0"/>
                </a:solidFill>
                <a:latin typeface="Arial" panose="020B0604020202020204" pitchFamily="34" charset="0"/>
                <a:cs typeface="Arial" panose="020B0604020202020204" pitchFamily="34" charset="0"/>
              </a:rPr>
              <a:t> </a:t>
            </a:r>
            <a:r>
              <a:rPr lang="en-US" sz="2600" dirty="0" err="1">
                <a:solidFill>
                  <a:srgbClr val="0070C0"/>
                </a:solidFill>
                <a:latin typeface="Arial" panose="020B0604020202020204" pitchFamily="34" charset="0"/>
                <a:cs typeface="Arial" panose="020B0604020202020204" pitchFamily="34" charset="0"/>
              </a:rPr>
              <a:t>xạ</a:t>
            </a:r>
            <a:r>
              <a:rPr lang="en-US" sz="2600" dirty="0">
                <a:solidFill>
                  <a:srgbClr val="0070C0"/>
                </a:solidFill>
                <a:latin typeface="Arial" panose="020B0604020202020204" pitchFamily="34" charset="0"/>
                <a:cs typeface="Arial" panose="020B0604020202020204" pitchFamily="34" charset="0"/>
              </a:rPr>
              <a:t> </a:t>
            </a:r>
            <a:r>
              <a:rPr lang="en-US" sz="2600" dirty="0" err="1">
                <a:solidFill>
                  <a:srgbClr val="0070C0"/>
                </a:solidFill>
                <a:latin typeface="Arial" panose="020B0604020202020204" pitchFamily="34" charset="0"/>
                <a:cs typeface="Arial" panose="020B0604020202020204" pitchFamily="34" charset="0"/>
              </a:rPr>
              <a:t>trong</a:t>
            </a:r>
            <a:r>
              <a:rPr lang="en-US" sz="2600" dirty="0">
                <a:solidFill>
                  <a:srgbClr val="0070C0"/>
                </a:solidFill>
                <a:latin typeface="Arial" panose="020B0604020202020204" pitchFamily="34" charset="0"/>
                <a:cs typeface="Arial" panose="020B0604020202020204" pitchFamily="34" charset="0"/>
              </a:rPr>
              <a:t> </a:t>
            </a:r>
            <a:r>
              <a:rPr lang="en-US" sz="2600" dirty="0" err="1">
                <a:solidFill>
                  <a:srgbClr val="0070C0"/>
                </a:solidFill>
                <a:latin typeface="Arial" panose="020B0604020202020204" pitchFamily="34" charset="0"/>
                <a:cs typeface="Arial" panose="020B0604020202020204" pitchFamily="34" charset="0"/>
              </a:rPr>
              <a:t>phản</a:t>
            </a:r>
            <a:r>
              <a:rPr lang="en-US" sz="2600" dirty="0">
                <a:solidFill>
                  <a:srgbClr val="0070C0"/>
                </a:solidFill>
                <a:latin typeface="Arial" panose="020B0604020202020204" pitchFamily="34" charset="0"/>
                <a:cs typeface="Arial" panose="020B0604020202020204" pitchFamily="34" charset="0"/>
              </a:rPr>
              <a:t> </a:t>
            </a:r>
            <a:r>
              <a:rPr lang="en-US" sz="2600" dirty="0" err="1">
                <a:solidFill>
                  <a:srgbClr val="0070C0"/>
                </a:solidFill>
                <a:latin typeface="Arial" panose="020B0604020202020204" pitchFamily="34" charset="0"/>
                <a:cs typeface="Arial" panose="020B0604020202020204" pitchFamily="34" charset="0"/>
              </a:rPr>
              <a:t>ứng</a:t>
            </a:r>
            <a:r>
              <a:rPr lang="en-US" sz="2600" dirty="0">
                <a:solidFill>
                  <a:srgbClr val="0070C0"/>
                </a:solidFill>
                <a:latin typeface="Arial" panose="020B0604020202020204" pitchFamily="34" charset="0"/>
                <a:cs typeface="Arial" panose="020B0604020202020204" pitchFamily="34" charset="0"/>
              </a:rPr>
              <a:t> </a:t>
            </a:r>
            <a:r>
              <a:rPr lang="en-US" sz="2600" dirty="0" err="1">
                <a:solidFill>
                  <a:srgbClr val="0070C0"/>
                </a:solidFill>
                <a:latin typeface="Arial" panose="020B0604020202020204" pitchFamily="34" charset="0"/>
                <a:cs typeface="Arial" panose="020B0604020202020204" pitchFamily="34" charset="0"/>
              </a:rPr>
              <a:t>đó</a:t>
            </a:r>
            <a:r>
              <a:rPr lang="en-US" sz="2600" dirty="0">
                <a:solidFill>
                  <a:srgbClr val="0070C0"/>
                </a:solidFill>
                <a:latin typeface="Arial" panose="020B0604020202020204" pitchFamily="34" charset="0"/>
                <a:cs typeface="Arial" panose="020B0604020202020204" pitchFamily="34" charset="0"/>
              </a:rPr>
              <a:t>: </a:t>
            </a:r>
            <a:endParaRPr lang="en-US" sz="2600" i="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Object 10">
                <a:extLst>
                  <a:ext uri="{FF2B5EF4-FFF2-40B4-BE49-F238E27FC236}">
                    <a16:creationId xmlns:a16="http://schemas.microsoft.com/office/drawing/2014/main" id="{D0D6160B-D5EA-4FE4-A473-3599440F575A}"/>
                  </a:ext>
                </a:extLst>
              </p:cNvPr>
              <p:cNvSpPr txBox="1"/>
              <p:nvPr/>
            </p:nvSpPr>
            <p:spPr bwMode="auto">
              <a:xfrm>
                <a:off x="2929064" y="1658027"/>
                <a:ext cx="6004561" cy="52322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Pre>
                        <m:sPrePr>
                          <m:ctrlPr>
                            <a:rPr lang="en-US" sz="2500" i="1" smtClean="0">
                              <a:solidFill>
                                <a:srgbClr val="0070C0"/>
                              </a:solidFill>
                              <a:latin typeface="Cambria Math" panose="02040503050406030204" pitchFamily="18" charset="0"/>
                            </a:rPr>
                          </m:ctrlPr>
                        </m:sPrePr>
                        <m:sub>
                          <m:r>
                            <a:rPr lang="en-US" sz="2500" i="1">
                              <a:solidFill>
                                <a:srgbClr val="0070C0"/>
                              </a:solidFill>
                              <a:latin typeface="Cambria Math" panose="02040503050406030204" pitchFamily="18" charset="0"/>
                            </a:rPr>
                            <m:t>92</m:t>
                          </m:r>
                        </m:sub>
                        <m:sup>
                          <m:r>
                            <a:rPr lang="en-US" sz="2500" i="1">
                              <a:solidFill>
                                <a:srgbClr val="0070C0"/>
                              </a:solidFill>
                              <a:latin typeface="Cambria Math" panose="02040503050406030204" pitchFamily="18" charset="0"/>
                            </a:rPr>
                            <m:t>235</m:t>
                          </m:r>
                        </m:sup>
                        <m:e>
                          <m:r>
                            <a:rPr lang="en-US" sz="2500" i="1">
                              <a:solidFill>
                                <a:srgbClr val="0070C0"/>
                              </a:solidFill>
                              <a:latin typeface="Cambria Math" panose="02040503050406030204" pitchFamily="18" charset="0"/>
                            </a:rPr>
                            <m:t>𝑈</m:t>
                          </m:r>
                        </m:e>
                      </m:sPre>
                      <m:r>
                        <a:rPr lang="en-US" sz="2500" i="1">
                          <a:solidFill>
                            <a:srgbClr val="0070C0"/>
                          </a:solidFill>
                          <a:latin typeface="Cambria Math" panose="02040503050406030204" pitchFamily="18" charset="0"/>
                        </a:rPr>
                        <m:t>→</m:t>
                      </m:r>
                      <m:sPre>
                        <m:sPrePr>
                          <m:ctrlPr>
                            <a:rPr lang="en-US" sz="2500" i="1">
                              <a:solidFill>
                                <a:srgbClr val="0070C0"/>
                              </a:solidFill>
                              <a:latin typeface="Cambria Math" panose="02040503050406030204" pitchFamily="18" charset="0"/>
                            </a:rPr>
                          </m:ctrlPr>
                        </m:sPrePr>
                        <m:sub>
                          <m:r>
                            <a:rPr lang="en-US" sz="2500" i="1">
                              <a:solidFill>
                                <a:srgbClr val="0070C0"/>
                              </a:solidFill>
                              <a:latin typeface="Cambria Math" panose="02040503050406030204" pitchFamily="18" charset="0"/>
                            </a:rPr>
                            <m:t>90</m:t>
                          </m:r>
                        </m:sub>
                        <m:sup>
                          <m:r>
                            <a:rPr lang="en-US" sz="2500" i="1">
                              <a:solidFill>
                                <a:srgbClr val="0070C0"/>
                              </a:solidFill>
                              <a:latin typeface="Cambria Math" panose="02040503050406030204" pitchFamily="18" charset="0"/>
                            </a:rPr>
                            <m:t>231</m:t>
                          </m:r>
                        </m:sup>
                        <m:e>
                          <m:r>
                            <a:rPr lang="en-US" sz="2500" i="1">
                              <a:solidFill>
                                <a:srgbClr val="0070C0"/>
                              </a:solidFill>
                              <a:latin typeface="Cambria Math" panose="02040503050406030204" pitchFamily="18" charset="0"/>
                            </a:rPr>
                            <m:t>𝑇</m:t>
                          </m:r>
                        </m:e>
                      </m:sPre>
                      <m:r>
                        <a:rPr lang="en-US" sz="2500" i="1">
                          <a:solidFill>
                            <a:srgbClr val="0070C0"/>
                          </a:solidFill>
                          <a:latin typeface="Cambria Math" panose="02040503050406030204" pitchFamily="18" charset="0"/>
                        </a:rPr>
                        <m:t>h</m:t>
                      </m:r>
                      <m:r>
                        <a:rPr lang="en-US" sz="2500" i="1">
                          <a:solidFill>
                            <a:srgbClr val="0070C0"/>
                          </a:solidFill>
                          <a:latin typeface="Cambria Math" panose="02040503050406030204" pitchFamily="18" charset="0"/>
                        </a:rPr>
                        <m:t>→</m:t>
                      </m:r>
                      <m:sPre>
                        <m:sPrePr>
                          <m:ctrlPr>
                            <a:rPr lang="en-US" sz="2500" i="1">
                              <a:solidFill>
                                <a:srgbClr val="0070C0"/>
                              </a:solidFill>
                              <a:latin typeface="Cambria Math" panose="02040503050406030204" pitchFamily="18" charset="0"/>
                            </a:rPr>
                          </m:ctrlPr>
                        </m:sPrePr>
                        <m:sub>
                          <m:r>
                            <a:rPr lang="en-US" sz="2500" i="1">
                              <a:solidFill>
                                <a:srgbClr val="0070C0"/>
                              </a:solidFill>
                              <a:latin typeface="Cambria Math" panose="02040503050406030204" pitchFamily="18" charset="0"/>
                            </a:rPr>
                            <m:t>91</m:t>
                          </m:r>
                        </m:sub>
                        <m:sup>
                          <m:r>
                            <a:rPr lang="en-US" sz="2500" i="1">
                              <a:solidFill>
                                <a:srgbClr val="0070C0"/>
                              </a:solidFill>
                              <a:latin typeface="Cambria Math" panose="02040503050406030204" pitchFamily="18" charset="0"/>
                            </a:rPr>
                            <m:t>231</m:t>
                          </m:r>
                        </m:sup>
                        <m:e>
                          <m:r>
                            <a:rPr lang="en-US" sz="2500" i="1">
                              <a:solidFill>
                                <a:srgbClr val="0070C0"/>
                              </a:solidFill>
                              <a:latin typeface="Cambria Math" panose="02040503050406030204" pitchFamily="18" charset="0"/>
                            </a:rPr>
                            <m:t>𝑃</m:t>
                          </m:r>
                        </m:e>
                      </m:sPre>
                      <m:r>
                        <a:rPr lang="en-US" sz="2500" i="1">
                          <a:solidFill>
                            <a:srgbClr val="0070C0"/>
                          </a:solidFill>
                          <a:latin typeface="Cambria Math" panose="02040503050406030204" pitchFamily="18" charset="0"/>
                        </a:rPr>
                        <m:t>𝑎</m:t>
                      </m:r>
                      <m:r>
                        <a:rPr lang="en-US" sz="2500" i="1">
                          <a:solidFill>
                            <a:srgbClr val="0070C0"/>
                          </a:solidFill>
                          <a:latin typeface="Cambria Math" panose="02040503050406030204" pitchFamily="18" charset="0"/>
                        </a:rPr>
                        <m:t>→</m:t>
                      </m:r>
                      <m:sPre>
                        <m:sPrePr>
                          <m:ctrlPr>
                            <a:rPr lang="en-US" sz="2500" i="1">
                              <a:solidFill>
                                <a:srgbClr val="0070C0"/>
                              </a:solidFill>
                              <a:latin typeface="Cambria Math" panose="02040503050406030204" pitchFamily="18" charset="0"/>
                            </a:rPr>
                          </m:ctrlPr>
                        </m:sPrePr>
                        <m:sub>
                          <m:r>
                            <a:rPr lang="en-US" sz="2500" i="1">
                              <a:solidFill>
                                <a:srgbClr val="0070C0"/>
                              </a:solidFill>
                              <a:latin typeface="Cambria Math" panose="02040503050406030204" pitchFamily="18" charset="0"/>
                            </a:rPr>
                            <m:t>89</m:t>
                          </m:r>
                        </m:sub>
                        <m:sup>
                          <m:r>
                            <a:rPr lang="en-US" sz="2500" i="1">
                              <a:solidFill>
                                <a:srgbClr val="0070C0"/>
                              </a:solidFill>
                              <a:latin typeface="Cambria Math" panose="02040503050406030204" pitchFamily="18" charset="0"/>
                            </a:rPr>
                            <m:t>227</m:t>
                          </m:r>
                        </m:sup>
                        <m:e>
                          <m:r>
                            <a:rPr lang="en-US" sz="2500" i="1">
                              <a:solidFill>
                                <a:srgbClr val="0070C0"/>
                              </a:solidFill>
                              <a:latin typeface="Cambria Math" panose="02040503050406030204" pitchFamily="18" charset="0"/>
                            </a:rPr>
                            <m:t>𝐴</m:t>
                          </m:r>
                        </m:e>
                      </m:sPre>
                      <m:r>
                        <a:rPr lang="en-US" sz="2500" i="1">
                          <a:solidFill>
                            <a:srgbClr val="0070C0"/>
                          </a:solidFill>
                          <a:latin typeface="Cambria Math" panose="02040503050406030204" pitchFamily="18" charset="0"/>
                        </a:rPr>
                        <m:t>𝑐</m:t>
                      </m:r>
                      <m:r>
                        <a:rPr lang="en-US" sz="2500" i="1">
                          <a:solidFill>
                            <a:srgbClr val="0070C0"/>
                          </a:solidFill>
                          <a:latin typeface="Cambria Math" panose="02040503050406030204" pitchFamily="18" charset="0"/>
                        </a:rPr>
                        <m:t>→</m:t>
                      </m:r>
                      <m:sPre>
                        <m:sPrePr>
                          <m:ctrlPr>
                            <a:rPr lang="en-US" sz="2500" i="1">
                              <a:solidFill>
                                <a:srgbClr val="0070C0"/>
                              </a:solidFill>
                              <a:latin typeface="Cambria Math" panose="02040503050406030204" pitchFamily="18" charset="0"/>
                            </a:rPr>
                          </m:ctrlPr>
                        </m:sPrePr>
                        <m:sub>
                          <m:r>
                            <a:rPr lang="en-US" sz="2500" i="1">
                              <a:solidFill>
                                <a:srgbClr val="0070C0"/>
                              </a:solidFill>
                              <a:latin typeface="Cambria Math" panose="02040503050406030204" pitchFamily="18" charset="0"/>
                            </a:rPr>
                            <m:t>88</m:t>
                          </m:r>
                        </m:sub>
                        <m:sup>
                          <m:r>
                            <a:rPr lang="en-US" sz="2500" i="1">
                              <a:solidFill>
                                <a:srgbClr val="0070C0"/>
                              </a:solidFill>
                              <a:latin typeface="Cambria Math" panose="02040503050406030204" pitchFamily="18" charset="0"/>
                            </a:rPr>
                            <m:t>227</m:t>
                          </m:r>
                        </m:sup>
                        <m:e>
                          <m:r>
                            <a:rPr lang="en-US" sz="2500" i="1">
                              <a:solidFill>
                                <a:srgbClr val="0070C0"/>
                              </a:solidFill>
                              <a:latin typeface="Cambria Math" panose="02040503050406030204" pitchFamily="18" charset="0"/>
                            </a:rPr>
                            <m:t>𝑅</m:t>
                          </m:r>
                        </m:e>
                      </m:sPre>
                      <m:r>
                        <a:rPr lang="en-US" sz="2500" i="1">
                          <a:solidFill>
                            <a:srgbClr val="0070C0"/>
                          </a:solidFill>
                          <a:latin typeface="Cambria Math" panose="02040503050406030204" pitchFamily="18" charset="0"/>
                        </a:rPr>
                        <m:t>𝑎</m:t>
                      </m:r>
                    </m:oMath>
                  </m:oMathPara>
                </a14:m>
                <a:endParaRPr lang="en-US" sz="2500">
                  <a:solidFill>
                    <a:srgbClr val="0070C0"/>
                  </a:solidFill>
                  <a:latin typeface="Arial" panose="020B0604020202020204" pitchFamily="34" charset="0"/>
                  <a:cs typeface="Arial" panose="020B0604020202020204" pitchFamily="34" charset="0"/>
                </a:endParaRPr>
              </a:p>
            </p:txBody>
          </p:sp>
        </mc:Choice>
        <mc:Fallback xmlns="">
          <p:sp>
            <p:nvSpPr>
              <p:cNvPr id="11" name="Object 10">
                <a:extLst>
                  <a:ext uri="{FF2B5EF4-FFF2-40B4-BE49-F238E27FC236}">
                    <a16:creationId xmlns:a16="http://schemas.microsoft.com/office/drawing/2014/main" id="{D0D6160B-D5EA-4FE4-A473-3599440F575A}"/>
                  </a:ext>
                </a:extLst>
              </p:cNvPr>
              <p:cNvSpPr txBox="1">
                <a:spLocks noRot="1" noChangeAspect="1" noMove="1" noResize="1" noEditPoints="1" noAdjustHandles="1" noChangeArrowheads="1" noChangeShapeType="1" noTextEdit="1"/>
              </p:cNvSpPr>
              <p:nvPr/>
            </p:nvSpPr>
            <p:spPr bwMode="auto">
              <a:xfrm>
                <a:off x="2929064" y="1658027"/>
                <a:ext cx="6004561" cy="523220"/>
              </a:xfrm>
              <a:prstGeom prst="rect">
                <a:avLst/>
              </a:prstGeom>
              <a:blipFill>
                <a:blip r:embed="rId4"/>
                <a:stretch>
                  <a:fillRect/>
                </a:stretch>
              </a:blipFill>
              <a:ln>
                <a:noFill/>
              </a:ln>
            </p:spPr>
            <p:txBody>
              <a:bodyPr/>
              <a:lstStyle/>
              <a:p>
                <a:r>
                  <a:rPr lang="en-US">
                    <a:noFill/>
                  </a:rPr>
                  <a:t> </a:t>
                </a:r>
              </a:p>
            </p:txBody>
          </p:sp>
        </mc:Fallback>
      </mc:AlternateContent>
      <p:sp>
        <p:nvSpPr>
          <p:cNvPr id="13" name="TextBox 12">
            <a:extLst>
              <a:ext uri="{FF2B5EF4-FFF2-40B4-BE49-F238E27FC236}">
                <a16:creationId xmlns:a16="http://schemas.microsoft.com/office/drawing/2014/main" id="{83CACF45-9857-448E-B466-EFF40CE19250}"/>
              </a:ext>
            </a:extLst>
          </p:cNvPr>
          <p:cNvSpPr txBox="1"/>
          <p:nvPr/>
        </p:nvSpPr>
        <p:spPr>
          <a:xfrm>
            <a:off x="6881479" y="2600153"/>
            <a:ext cx="3171397" cy="553998"/>
          </a:xfrm>
          <a:prstGeom prst="rect">
            <a:avLst/>
          </a:prstGeom>
          <a:noFill/>
        </p:spPr>
        <p:txBody>
          <a:bodyPr wrap="square" rtlCol="0">
            <a:spAutoFit/>
          </a:bodyPr>
          <a:lstStyle/>
          <a:p>
            <a:r>
              <a:rPr lang="en-US" sz="3000" dirty="0" err="1">
                <a:latin typeface="Arial" panose="020B0604020202020204" pitchFamily="34" charset="0"/>
                <a:cs typeface="Arial" panose="020B0604020202020204" pitchFamily="34" charset="0"/>
              </a:rPr>
              <a:t>phóng</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xạ</a:t>
            </a:r>
            <a:r>
              <a:rPr lang="en-US" sz="3000" dirty="0">
                <a:latin typeface="Arial" panose="020B0604020202020204" pitchFamily="34" charset="0"/>
                <a:cs typeface="Arial" panose="020B0604020202020204" pitchFamily="34" charset="0"/>
              </a:rPr>
              <a:t> </a:t>
            </a:r>
            <a:r>
              <a:rPr lang="en-US" sz="3000" dirty="0">
                <a:solidFill>
                  <a:srgbClr val="C00000"/>
                </a:solidFill>
                <a:latin typeface="Arial" panose="020B0604020202020204" pitchFamily="34" charset="0"/>
                <a:cs typeface="Arial" panose="020B0604020202020204" pitchFamily="34" charset="0"/>
                <a:sym typeface="Symbol"/>
              </a:rPr>
              <a:t></a:t>
            </a:r>
            <a:endParaRPr lang="en-US" sz="3000" dirty="0">
              <a:solidFill>
                <a:srgbClr val="C00000"/>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A74E777A-8713-4729-9BBF-141B136EB9A9}"/>
              </a:ext>
            </a:extLst>
          </p:cNvPr>
          <p:cNvSpPr txBox="1"/>
          <p:nvPr/>
        </p:nvSpPr>
        <p:spPr>
          <a:xfrm>
            <a:off x="6934200" y="4817603"/>
            <a:ext cx="4031697" cy="553998"/>
          </a:xfrm>
          <a:prstGeom prst="rect">
            <a:avLst/>
          </a:prstGeom>
          <a:noFill/>
        </p:spPr>
        <p:txBody>
          <a:bodyPr wrap="square" rtlCol="0">
            <a:spAutoFit/>
          </a:bodyPr>
          <a:lstStyle/>
          <a:p>
            <a:r>
              <a:rPr lang="en-US" sz="3000" dirty="0" err="1">
                <a:solidFill>
                  <a:schemeClr val="tx1"/>
                </a:solidFill>
                <a:latin typeface="Arial" panose="020B0604020202020204" pitchFamily="34" charset="0"/>
                <a:cs typeface="Arial" panose="020B0604020202020204" pitchFamily="34" charset="0"/>
              </a:rPr>
              <a:t>phóng</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xạ</a:t>
            </a:r>
            <a:r>
              <a:rPr lang="en-US" sz="3000" dirty="0">
                <a:solidFill>
                  <a:schemeClr val="tx1"/>
                </a:solidFill>
                <a:latin typeface="Arial" panose="020B0604020202020204" pitchFamily="34" charset="0"/>
                <a:cs typeface="Arial" panose="020B0604020202020204" pitchFamily="34" charset="0"/>
              </a:rPr>
              <a:t> </a:t>
            </a:r>
            <a:r>
              <a:rPr lang="en-US" sz="3000" i="1" dirty="0">
                <a:solidFill>
                  <a:srgbClr val="00B050"/>
                </a:solidFill>
                <a:latin typeface="Arial" panose="020B0604020202020204" pitchFamily="34" charset="0"/>
                <a:cs typeface="Arial" panose="020B0604020202020204" pitchFamily="34" charset="0"/>
                <a:sym typeface="Symbol"/>
              </a:rPr>
              <a:t> </a:t>
            </a:r>
            <a:r>
              <a:rPr lang="en-US" sz="3000" b="1" baseline="30000" dirty="0">
                <a:solidFill>
                  <a:srgbClr val="00B050"/>
                </a:solidFill>
                <a:latin typeface="Arial" panose="020B0604020202020204" pitchFamily="34" charset="0"/>
                <a:cs typeface="Arial" panose="020B0604020202020204" pitchFamily="34" charset="0"/>
                <a:sym typeface="Symbol"/>
              </a:rPr>
              <a:t>-</a:t>
            </a:r>
            <a:r>
              <a:rPr lang="en-US" sz="3000" dirty="0">
                <a:solidFill>
                  <a:schemeClr val="tx1"/>
                </a:solidFill>
                <a:latin typeface="Arial" panose="020B0604020202020204" pitchFamily="34" charset="0"/>
                <a:cs typeface="Arial" panose="020B0604020202020204" pitchFamily="34" charset="0"/>
              </a:rPr>
              <a:t> </a:t>
            </a:r>
          </a:p>
        </p:txBody>
      </p:sp>
      <p:sp>
        <p:nvSpPr>
          <p:cNvPr id="18" name="TextBox 17">
            <a:extLst>
              <a:ext uri="{FF2B5EF4-FFF2-40B4-BE49-F238E27FC236}">
                <a16:creationId xmlns:a16="http://schemas.microsoft.com/office/drawing/2014/main" id="{C38A8D1B-492F-435C-AA07-D5ECA0C62DB6}"/>
              </a:ext>
            </a:extLst>
          </p:cNvPr>
          <p:cNvSpPr txBox="1"/>
          <p:nvPr/>
        </p:nvSpPr>
        <p:spPr>
          <a:xfrm>
            <a:off x="6934200" y="3696449"/>
            <a:ext cx="2895600" cy="553998"/>
          </a:xfrm>
          <a:prstGeom prst="rect">
            <a:avLst/>
          </a:prstGeom>
          <a:noFill/>
        </p:spPr>
        <p:txBody>
          <a:bodyPr wrap="square" rtlCol="0">
            <a:spAutoFit/>
          </a:bodyPr>
          <a:lstStyle/>
          <a:p>
            <a:r>
              <a:rPr lang="en-US" sz="3000" dirty="0" err="1">
                <a:solidFill>
                  <a:schemeClr val="tx1"/>
                </a:solidFill>
                <a:latin typeface="Arial" panose="020B0604020202020204" pitchFamily="34" charset="0"/>
                <a:cs typeface="Arial" panose="020B0604020202020204" pitchFamily="34" charset="0"/>
              </a:rPr>
              <a:t>phóng</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xạ</a:t>
            </a:r>
            <a:r>
              <a:rPr lang="en-US" sz="3000" dirty="0">
                <a:solidFill>
                  <a:schemeClr val="tx1"/>
                </a:solidFill>
                <a:latin typeface="Arial" panose="020B0604020202020204" pitchFamily="34" charset="0"/>
                <a:cs typeface="Arial" panose="020B0604020202020204" pitchFamily="34" charset="0"/>
              </a:rPr>
              <a:t> </a:t>
            </a:r>
            <a:r>
              <a:rPr lang="en-US" sz="3000" dirty="0">
                <a:solidFill>
                  <a:srgbClr val="C00000"/>
                </a:solidFill>
                <a:latin typeface="Arial" panose="020B0604020202020204" pitchFamily="34" charset="0"/>
                <a:cs typeface="Arial" panose="020B0604020202020204" pitchFamily="34" charset="0"/>
                <a:sym typeface="Symbol"/>
              </a:rPr>
              <a:t></a:t>
            </a:r>
            <a:endParaRPr lang="en-US" sz="3000" dirty="0">
              <a:solidFill>
                <a:srgbClr val="C00000"/>
              </a:solidFill>
              <a:latin typeface="Arial" panose="020B0604020202020204" pitchFamily="34" charset="0"/>
              <a:cs typeface="Arial" panose="020B0604020202020204" pitchFamily="34" charset="0"/>
            </a:endParaRPr>
          </a:p>
        </p:txBody>
      </p:sp>
      <p:grpSp>
        <p:nvGrpSpPr>
          <p:cNvPr id="36" name="Group 35">
            <a:extLst>
              <a:ext uri="{FF2B5EF4-FFF2-40B4-BE49-F238E27FC236}">
                <a16:creationId xmlns:a16="http://schemas.microsoft.com/office/drawing/2014/main" id="{69269844-3699-4256-B929-1CA201A3B7EF}"/>
              </a:ext>
            </a:extLst>
          </p:cNvPr>
          <p:cNvGrpSpPr/>
          <p:nvPr/>
        </p:nvGrpSpPr>
        <p:grpSpPr>
          <a:xfrm>
            <a:off x="1828799" y="4602551"/>
            <a:ext cx="4663125" cy="995910"/>
            <a:chOff x="1314997" y="2125361"/>
            <a:chExt cx="2231091" cy="780121"/>
          </a:xfrm>
        </p:grpSpPr>
        <p:pic>
          <p:nvPicPr>
            <p:cNvPr id="37" name="Picture 4" descr="empty-blue-rectangle">
              <a:extLst>
                <a:ext uri="{FF2B5EF4-FFF2-40B4-BE49-F238E27FC236}">
                  <a16:creationId xmlns:a16="http://schemas.microsoft.com/office/drawing/2014/main" id="{B2AF005E-F736-4ABE-BE8F-0937AEC08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1026060">
              <a:extLst>
                <a:ext uri="{FF2B5EF4-FFF2-40B4-BE49-F238E27FC236}">
                  <a16:creationId xmlns:a16="http://schemas.microsoft.com/office/drawing/2014/main" id="{82553BB5-9CB0-4C65-A4E5-C6222885DEC3}"/>
                </a:ext>
              </a:extLst>
            </p:cNvPr>
            <p:cNvSpPr>
              <a:spLocks noChangeArrowheads="1"/>
            </p:cNvSpPr>
            <p:nvPr/>
          </p:nvSpPr>
          <p:spPr bwMode="auto">
            <a:xfrm>
              <a:off x="1418774" y="2179131"/>
              <a:ext cx="2026953" cy="579232"/>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p:grpSp>
        <p:nvGrpSpPr>
          <p:cNvPr id="47" name="Group 46">
            <a:extLst>
              <a:ext uri="{FF2B5EF4-FFF2-40B4-BE49-F238E27FC236}">
                <a16:creationId xmlns:a16="http://schemas.microsoft.com/office/drawing/2014/main" id="{78801F0F-4D1C-405C-B865-31E26CB92FD3}"/>
              </a:ext>
            </a:extLst>
          </p:cNvPr>
          <p:cNvGrpSpPr/>
          <p:nvPr/>
        </p:nvGrpSpPr>
        <p:grpSpPr>
          <a:xfrm>
            <a:off x="1905882" y="2397053"/>
            <a:ext cx="4987425" cy="1514196"/>
            <a:chOff x="1878962" y="2438731"/>
            <a:chExt cx="4987425" cy="1514196"/>
          </a:xfrm>
        </p:grpSpPr>
        <p:grpSp>
          <p:nvGrpSpPr>
            <p:cNvPr id="30" name="Group 29">
              <a:extLst>
                <a:ext uri="{FF2B5EF4-FFF2-40B4-BE49-F238E27FC236}">
                  <a16:creationId xmlns:a16="http://schemas.microsoft.com/office/drawing/2014/main" id="{72D1621D-D8CD-4835-B650-57858BA6643A}"/>
                </a:ext>
              </a:extLst>
            </p:cNvPr>
            <p:cNvGrpSpPr/>
            <p:nvPr/>
          </p:nvGrpSpPr>
          <p:grpSpPr>
            <a:xfrm>
              <a:off x="1878962" y="2438731"/>
              <a:ext cx="4663123" cy="995910"/>
              <a:chOff x="1314997" y="2125361"/>
              <a:chExt cx="2231091" cy="780121"/>
            </a:xfrm>
          </p:grpSpPr>
          <p:pic>
            <p:nvPicPr>
              <p:cNvPr id="31" name="Picture 4" descr="empty-blue-rectangle">
                <a:extLst>
                  <a:ext uri="{FF2B5EF4-FFF2-40B4-BE49-F238E27FC236}">
                    <a16:creationId xmlns:a16="http://schemas.microsoft.com/office/drawing/2014/main" id="{CFA7FE3A-9601-4408-B8CE-5EA93F13F3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1026060">
                <a:extLst>
                  <a:ext uri="{FF2B5EF4-FFF2-40B4-BE49-F238E27FC236}">
                    <a16:creationId xmlns:a16="http://schemas.microsoft.com/office/drawing/2014/main" id="{9862B2DA-7194-48E6-BCCB-E7BFD2CD76DD}"/>
                  </a:ext>
                </a:extLst>
              </p:cNvPr>
              <p:cNvSpPr>
                <a:spLocks noChangeArrowheads="1"/>
              </p:cNvSpPr>
              <p:nvPr/>
            </p:nvSpPr>
            <p:spPr bwMode="auto">
              <a:xfrm>
                <a:off x="1418774" y="2179131"/>
                <a:ext cx="2026953" cy="579232"/>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42" name="Object 11">
                  <a:extLst>
                    <a:ext uri="{FF2B5EF4-FFF2-40B4-BE49-F238E27FC236}">
                      <a16:creationId xmlns:a16="http://schemas.microsoft.com/office/drawing/2014/main" id="{8BC9F968-CB43-4AB8-AE9E-AE9F66C084D4}"/>
                    </a:ext>
                  </a:extLst>
                </p:cNvPr>
                <p:cNvSpPr txBox="1"/>
                <p:nvPr/>
              </p:nvSpPr>
              <p:spPr bwMode="auto">
                <a:xfrm>
                  <a:off x="2139124" y="2592693"/>
                  <a:ext cx="4727263" cy="1360234"/>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sPre>
                          <m:sPrePr>
                            <m:ctrlPr>
                              <a:rPr lang="en-US" sz="3500" i="1" smtClean="0">
                                <a:solidFill>
                                  <a:schemeClr val="tx1"/>
                                </a:solidFill>
                                <a:latin typeface="Cambria Math" panose="02040503050406030204" pitchFamily="18" charset="0"/>
                              </a:rPr>
                            </m:ctrlPr>
                          </m:sPrePr>
                          <m:sub>
                            <m:r>
                              <a:rPr lang="en-US" sz="3500" i="1">
                                <a:solidFill>
                                  <a:schemeClr val="tx1"/>
                                </a:solidFill>
                                <a:latin typeface="Cambria Math" panose="02040503050406030204" pitchFamily="18" charset="0"/>
                              </a:rPr>
                              <m:t>92</m:t>
                            </m:r>
                          </m:sub>
                          <m:sup>
                            <m:r>
                              <a:rPr lang="en-US" sz="3500" i="1">
                                <a:solidFill>
                                  <a:schemeClr val="tx1"/>
                                </a:solidFill>
                                <a:latin typeface="Cambria Math" panose="02040503050406030204" pitchFamily="18" charset="0"/>
                              </a:rPr>
                              <m:t>235</m:t>
                            </m:r>
                          </m:sup>
                          <m:e>
                            <m:r>
                              <a:rPr lang="en-US" sz="3500" i="1">
                                <a:solidFill>
                                  <a:schemeClr val="tx1"/>
                                </a:solidFill>
                                <a:latin typeface="Cambria Math" panose="02040503050406030204" pitchFamily="18" charset="0"/>
                              </a:rPr>
                              <m:t>𝑈</m:t>
                            </m:r>
                          </m:e>
                        </m:sPre>
                        <m:r>
                          <a:rPr lang="en-US" sz="3500" i="1">
                            <a:solidFill>
                              <a:schemeClr val="tx1"/>
                            </a:solidFill>
                            <a:latin typeface="Cambria Math" panose="02040503050406030204" pitchFamily="18" charset="0"/>
                          </a:rPr>
                          <m:t>→</m:t>
                        </m:r>
                        <m:sPre>
                          <m:sPrePr>
                            <m:ctrlPr>
                              <a:rPr lang="en-US" sz="3500" i="1" smtClean="0">
                                <a:solidFill>
                                  <a:srgbClr val="C00000"/>
                                </a:solidFill>
                                <a:latin typeface="Cambria Math" panose="02040503050406030204" pitchFamily="18" charset="0"/>
                              </a:rPr>
                            </m:ctrlPr>
                          </m:sPrePr>
                          <m:sub>
                            <m:r>
                              <a:rPr lang="en-US" sz="3500" i="1">
                                <a:solidFill>
                                  <a:srgbClr val="C00000"/>
                                </a:solidFill>
                                <a:latin typeface="Cambria Math" panose="02040503050406030204" pitchFamily="18" charset="0"/>
                              </a:rPr>
                              <m:t>2</m:t>
                            </m:r>
                          </m:sub>
                          <m:sup>
                            <m:r>
                              <a:rPr lang="en-US" sz="3500" i="1">
                                <a:solidFill>
                                  <a:srgbClr val="C00000"/>
                                </a:solidFill>
                                <a:latin typeface="Cambria Math" panose="02040503050406030204" pitchFamily="18" charset="0"/>
                              </a:rPr>
                              <m:t>4</m:t>
                            </m:r>
                          </m:sup>
                          <m:e>
                            <m:r>
                              <a:rPr lang="en-US" sz="3500" i="1">
                                <a:solidFill>
                                  <a:srgbClr val="C00000"/>
                                </a:solidFill>
                                <a:latin typeface="Cambria Math" panose="02040503050406030204" pitchFamily="18" charset="0"/>
                              </a:rPr>
                              <m:t>𝐻</m:t>
                            </m:r>
                          </m:e>
                        </m:sPre>
                        <m:r>
                          <a:rPr lang="en-US" sz="3500" i="1">
                            <a:solidFill>
                              <a:srgbClr val="C00000"/>
                            </a:solidFill>
                            <a:latin typeface="Cambria Math" panose="02040503050406030204" pitchFamily="18" charset="0"/>
                          </a:rPr>
                          <m:t>𝑒</m:t>
                        </m:r>
                        <m:r>
                          <a:rPr lang="en-US" sz="3500" i="1">
                            <a:solidFill>
                              <a:schemeClr val="tx1"/>
                            </a:solidFill>
                            <a:latin typeface="Cambria Math" panose="02040503050406030204" pitchFamily="18" charset="0"/>
                          </a:rPr>
                          <m:t>+</m:t>
                        </m:r>
                        <m:sPre>
                          <m:sPrePr>
                            <m:ctrlPr>
                              <a:rPr lang="en-US" sz="3500" i="1">
                                <a:solidFill>
                                  <a:schemeClr val="tx1"/>
                                </a:solidFill>
                                <a:latin typeface="Cambria Math" panose="02040503050406030204" pitchFamily="18" charset="0"/>
                              </a:rPr>
                            </m:ctrlPr>
                          </m:sPrePr>
                          <m:sub>
                            <m:r>
                              <a:rPr lang="en-US" sz="3500" i="1">
                                <a:solidFill>
                                  <a:schemeClr val="tx1"/>
                                </a:solidFill>
                                <a:latin typeface="Cambria Math" panose="02040503050406030204" pitchFamily="18" charset="0"/>
                              </a:rPr>
                              <m:t>90</m:t>
                            </m:r>
                          </m:sub>
                          <m:sup>
                            <m:r>
                              <a:rPr lang="en-US" sz="3500" i="1">
                                <a:solidFill>
                                  <a:schemeClr val="tx1"/>
                                </a:solidFill>
                                <a:latin typeface="Cambria Math" panose="02040503050406030204" pitchFamily="18" charset="0"/>
                              </a:rPr>
                              <m:t>231</m:t>
                            </m:r>
                          </m:sup>
                          <m:e>
                            <m:r>
                              <a:rPr lang="en-US" sz="3500" i="1">
                                <a:solidFill>
                                  <a:schemeClr val="tx1"/>
                                </a:solidFill>
                                <a:latin typeface="Cambria Math" panose="02040503050406030204" pitchFamily="18" charset="0"/>
                              </a:rPr>
                              <m:t>𝑇</m:t>
                            </m:r>
                          </m:e>
                        </m:sPre>
                        <m:r>
                          <a:rPr lang="en-US" sz="3500" i="1">
                            <a:solidFill>
                              <a:schemeClr val="tx1"/>
                            </a:solidFill>
                            <a:latin typeface="Cambria Math" panose="02040503050406030204" pitchFamily="18" charset="0"/>
                          </a:rPr>
                          <m:t>h</m:t>
                        </m:r>
                      </m:oMath>
                    </m:oMathPara>
                  </a14:m>
                  <a:endParaRPr lang="en-US" sz="3500">
                    <a:solidFill>
                      <a:schemeClr val="tx1"/>
                    </a:solidFill>
                    <a:latin typeface="Arial" panose="020B0604020202020204" pitchFamily="34" charset="0"/>
                    <a:cs typeface="Arial" panose="020B0604020202020204" pitchFamily="34" charset="0"/>
                  </a:endParaRPr>
                </a:p>
              </p:txBody>
            </p:sp>
          </mc:Choice>
          <mc:Fallback xmlns="">
            <p:sp>
              <p:nvSpPr>
                <p:cNvPr id="42" name="Object 11">
                  <a:extLst>
                    <a:ext uri="{FF2B5EF4-FFF2-40B4-BE49-F238E27FC236}">
                      <a16:creationId xmlns:a16="http://schemas.microsoft.com/office/drawing/2014/main" id="{8BC9F968-CB43-4AB8-AE9E-AE9F66C084D4}"/>
                    </a:ext>
                  </a:extLst>
                </p:cNvPr>
                <p:cNvSpPr txBox="1">
                  <a:spLocks noRot="1" noChangeAspect="1" noMove="1" noResize="1" noEditPoints="1" noAdjustHandles="1" noChangeArrowheads="1" noChangeShapeType="1" noTextEdit="1"/>
                </p:cNvSpPr>
                <p:nvPr/>
              </p:nvSpPr>
              <p:spPr bwMode="auto">
                <a:xfrm>
                  <a:off x="2139124" y="2592693"/>
                  <a:ext cx="4727263" cy="1360234"/>
                </a:xfrm>
                <a:prstGeom prst="rect">
                  <a:avLst/>
                </a:prstGeom>
                <a:blipFill>
                  <a:blip r:embed="rId6"/>
                  <a:stretch>
                    <a:fillRect/>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3" name="Object 13">
                <a:extLst>
                  <a:ext uri="{FF2B5EF4-FFF2-40B4-BE49-F238E27FC236}">
                    <a16:creationId xmlns:a16="http://schemas.microsoft.com/office/drawing/2014/main" id="{760EC588-B242-477F-8281-F92D9481D5A3}"/>
                  </a:ext>
                </a:extLst>
              </p:cNvPr>
              <p:cNvSpPr txBox="1"/>
              <p:nvPr/>
            </p:nvSpPr>
            <p:spPr bwMode="auto">
              <a:xfrm>
                <a:off x="2077448" y="4709539"/>
                <a:ext cx="4401777" cy="854545"/>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Pre>
                        <m:sPrePr>
                          <m:ctrlPr>
                            <a:rPr lang="en-US" sz="3500" i="1" smtClean="0">
                              <a:solidFill>
                                <a:schemeClr val="tx1"/>
                              </a:solidFill>
                              <a:latin typeface="Cambria Math" panose="02040503050406030204" pitchFamily="18" charset="0"/>
                            </a:rPr>
                          </m:ctrlPr>
                        </m:sPrePr>
                        <m:sub>
                          <m:r>
                            <a:rPr lang="en-US" sz="3500" i="1">
                              <a:solidFill>
                                <a:schemeClr val="tx1"/>
                              </a:solidFill>
                              <a:latin typeface="Cambria Math" panose="02040503050406030204" pitchFamily="18" charset="0"/>
                            </a:rPr>
                            <m:t>90</m:t>
                          </m:r>
                        </m:sub>
                        <m:sup>
                          <m:r>
                            <a:rPr lang="en-US" sz="3500" i="1">
                              <a:solidFill>
                                <a:schemeClr val="tx1"/>
                              </a:solidFill>
                              <a:latin typeface="Cambria Math" panose="02040503050406030204" pitchFamily="18" charset="0"/>
                            </a:rPr>
                            <m:t>231</m:t>
                          </m:r>
                        </m:sup>
                        <m:e>
                          <m:r>
                            <a:rPr lang="en-US" sz="3500" i="1">
                              <a:solidFill>
                                <a:schemeClr val="tx1"/>
                              </a:solidFill>
                              <a:latin typeface="Cambria Math" panose="02040503050406030204" pitchFamily="18" charset="0"/>
                            </a:rPr>
                            <m:t>𝑇</m:t>
                          </m:r>
                        </m:e>
                      </m:sPre>
                      <m:r>
                        <a:rPr lang="en-US" sz="3500" i="1">
                          <a:solidFill>
                            <a:schemeClr val="tx1"/>
                          </a:solidFill>
                          <a:latin typeface="Cambria Math" panose="02040503050406030204" pitchFamily="18" charset="0"/>
                        </a:rPr>
                        <m:t>h</m:t>
                      </m:r>
                      <m:r>
                        <a:rPr lang="en-US" sz="3500" i="1">
                          <a:solidFill>
                            <a:schemeClr val="tx1"/>
                          </a:solidFill>
                          <a:latin typeface="Cambria Math" panose="02040503050406030204" pitchFamily="18" charset="0"/>
                        </a:rPr>
                        <m:t>→</m:t>
                      </m:r>
                      <m:sPre>
                        <m:sPrePr>
                          <m:ctrlPr>
                            <a:rPr lang="en-US" sz="3500" i="1" smtClean="0">
                              <a:solidFill>
                                <a:srgbClr val="00B050"/>
                              </a:solidFill>
                              <a:latin typeface="Cambria Math" panose="02040503050406030204" pitchFamily="18" charset="0"/>
                            </a:rPr>
                          </m:ctrlPr>
                        </m:sPrePr>
                        <m:sub>
                          <m:r>
                            <a:rPr lang="en-US" sz="3500" i="1">
                              <a:solidFill>
                                <a:srgbClr val="00B050"/>
                              </a:solidFill>
                              <a:latin typeface="Cambria Math" panose="02040503050406030204" pitchFamily="18" charset="0"/>
                            </a:rPr>
                            <m:t>−1</m:t>
                          </m:r>
                        </m:sub>
                        <m:sup>
                          <m:r>
                            <a:rPr lang="en-US" sz="3500" i="1">
                              <a:solidFill>
                                <a:srgbClr val="00B050"/>
                              </a:solidFill>
                              <a:latin typeface="Cambria Math" panose="02040503050406030204" pitchFamily="18" charset="0"/>
                            </a:rPr>
                            <m:t>0</m:t>
                          </m:r>
                        </m:sup>
                        <m:e>
                          <m:r>
                            <a:rPr lang="en-US" sz="3500" i="1">
                              <a:solidFill>
                                <a:srgbClr val="00B050"/>
                              </a:solidFill>
                              <a:latin typeface="Cambria Math" panose="02040503050406030204" pitchFamily="18" charset="0"/>
                            </a:rPr>
                            <m:t>𝑒</m:t>
                          </m:r>
                        </m:e>
                      </m:sPre>
                      <m:r>
                        <a:rPr lang="en-US" sz="3500" i="1">
                          <a:solidFill>
                            <a:schemeClr val="tx1"/>
                          </a:solidFill>
                          <a:latin typeface="Cambria Math" panose="02040503050406030204" pitchFamily="18" charset="0"/>
                        </a:rPr>
                        <m:t>+</m:t>
                      </m:r>
                      <m:sPre>
                        <m:sPrePr>
                          <m:ctrlPr>
                            <a:rPr lang="en-US" sz="3500" i="1">
                              <a:solidFill>
                                <a:schemeClr val="tx1"/>
                              </a:solidFill>
                              <a:latin typeface="Cambria Math" panose="02040503050406030204" pitchFamily="18" charset="0"/>
                            </a:rPr>
                          </m:ctrlPr>
                        </m:sPrePr>
                        <m:sub>
                          <m:r>
                            <a:rPr lang="en-US" sz="3500" i="1">
                              <a:solidFill>
                                <a:schemeClr val="tx1"/>
                              </a:solidFill>
                              <a:latin typeface="Cambria Math" panose="02040503050406030204" pitchFamily="18" charset="0"/>
                            </a:rPr>
                            <m:t>91</m:t>
                          </m:r>
                        </m:sub>
                        <m:sup>
                          <m:r>
                            <a:rPr lang="en-US" sz="3500" i="1">
                              <a:solidFill>
                                <a:schemeClr val="tx1"/>
                              </a:solidFill>
                              <a:latin typeface="Cambria Math" panose="02040503050406030204" pitchFamily="18" charset="0"/>
                            </a:rPr>
                            <m:t>231</m:t>
                          </m:r>
                        </m:sup>
                        <m:e>
                          <m:r>
                            <a:rPr lang="en-US" sz="3500" i="1">
                              <a:solidFill>
                                <a:schemeClr val="tx1"/>
                              </a:solidFill>
                              <a:latin typeface="Cambria Math" panose="02040503050406030204" pitchFamily="18" charset="0"/>
                            </a:rPr>
                            <m:t>𝑃</m:t>
                          </m:r>
                        </m:e>
                      </m:sPre>
                      <m:r>
                        <a:rPr lang="en-US" sz="3500" i="1">
                          <a:solidFill>
                            <a:schemeClr val="tx1"/>
                          </a:solidFill>
                          <a:latin typeface="Cambria Math" panose="02040503050406030204" pitchFamily="18" charset="0"/>
                        </a:rPr>
                        <m:t>𝑎</m:t>
                      </m:r>
                    </m:oMath>
                  </m:oMathPara>
                </a14:m>
                <a:endParaRPr lang="en-US" sz="3500">
                  <a:solidFill>
                    <a:schemeClr val="tx1"/>
                  </a:solidFill>
                  <a:latin typeface="Arial" panose="020B0604020202020204" pitchFamily="34" charset="0"/>
                  <a:cs typeface="Arial" panose="020B0604020202020204" pitchFamily="34" charset="0"/>
                </a:endParaRPr>
              </a:p>
            </p:txBody>
          </p:sp>
        </mc:Choice>
        <mc:Fallback xmlns="">
          <p:sp>
            <p:nvSpPr>
              <p:cNvPr id="43" name="Object 13">
                <a:extLst>
                  <a:ext uri="{FF2B5EF4-FFF2-40B4-BE49-F238E27FC236}">
                    <a16:creationId xmlns:a16="http://schemas.microsoft.com/office/drawing/2014/main" id="{760EC588-B242-477F-8281-F92D9481D5A3}"/>
                  </a:ext>
                </a:extLst>
              </p:cNvPr>
              <p:cNvSpPr txBox="1">
                <a:spLocks noRot="1" noChangeAspect="1" noMove="1" noResize="1" noEditPoints="1" noAdjustHandles="1" noChangeArrowheads="1" noChangeShapeType="1" noTextEdit="1"/>
              </p:cNvSpPr>
              <p:nvPr/>
            </p:nvSpPr>
            <p:spPr bwMode="auto">
              <a:xfrm>
                <a:off x="2077448" y="4709539"/>
                <a:ext cx="4401777" cy="854545"/>
              </a:xfrm>
              <a:prstGeom prst="rect">
                <a:avLst/>
              </a:prstGeom>
              <a:blipFill>
                <a:blip r:embed="rId7"/>
                <a:stretch>
                  <a:fillRect/>
                </a:stretch>
              </a:blipFill>
              <a:ln>
                <a:noFill/>
              </a:ln>
            </p:spPr>
            <p:txBody>
              <a:bodyPr/>
              <a:lstStyle/>
              <a:p>
                <a:r>
                  <a:rPr lang="en-US">
                    <a:noFill/>
                  </a:rPr>
                  <a:t> </a:t>
                </a:r>
              </a:p>
            </p:txBody>
          </p:sp>
        </mc:Fallback>
      </mc:AlternateContent>
      <p:grpSp>
        <p:nvGrpSpPr>
          <p:cNvPr id="48" name="Group 47">
            <a:extLst>
              <a:ext uri="{FF2B5EF4-FFF2-40B4-BE49-F238E27FC236}">
                <a16:creationId xmlns:a16="http://schemas.microsoft.com/office/drawing/2014/main" id="{3B4AF0B5-8E3A-46D2-B86A-D021353CCA44}"/>
              </a:ext>
            </a:extLst>
          </p:cNvPr>
          <p:cNvGrpSpPr/>
          <p:nvPr/>
        </p:nvGrpSpPr>
        <p:grpSpPr>
          <a:xfrm>
            <a:off x="1828798" y="3452366"/>
            <a:ext cx="4876802" cy="995910"/>
            <a:chOff x="1828798" y="3452366"/>
            <a:chExt cx="4876802" cy="995910"/>
          </a:xfrm>
        </p:grpSpPr>
        <p:grpSp>
          <p:nvGrpSpPr>
            <p:cNvPr id="33" name="Group 32">
              <a:extLst>
                <a:ext uri="{FF2B5EF4-FFF2-40B4-BE49-F238E27FC236}">
                  <a16:creationId xmlns:a16="http://schemas.microsoft.com/office/drawing/2014/main" id="{560757DE-1A2A-44E6-98F7-AD6FC213E77B}"/>
                </a:ext>
              </a:extLst>
            </p:cNvPr>
            <p:cNvGrpSpPr/>
            <p:nvPr/>
          </p:nvGrpSpPr>
          <p:grpSpPr>
            <a:xfrm>
              <a:off x="1828798" y="3452366"/>
              <a:ext cx="4663124" cy="995910"/>
              <a:chOff x="1314997" y="2125361"/>
              <a:chExt cx="2231091" cy="780121"/>
            </a:xfrm>
          </p:grpSpPr>
          <p:pic>
            <p:nvPicPr>
              <p:cNvPr id="34" name="Picture 4" descr="empty-blue-rectangle">
                <a:extLst>
                  <a:ext uri="{FF2B5EF4-FFF2-40B4-BE49-F238E27FC236}">
                    <a16:creationId xmlns:a16="http://schemas.microsoft.com/office/drawing/2014/main" id="{A8F89DCA-DEEF-4E31-AD9E-D9D8E84C8B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1026060">
                <a:extLst>
                  <a:ext uri="{FF2B5EF4-FFF2-40B4-BE49-F238E27FC236}">
                    <a16:creationId xmlns:a16="http://schemas.microsoft.com/office/drawing/2014/main" id="{CDD4CC57-A165-42CB-9E0C-C446ABF1434A}"/>
                  </a:ext>
                </a:extLst>
              </p:cNvPr>
              <p:cNvSpPr>
                <a:spLocks noChangeArrowheads="1"/>
              </p:cNvSpPr>
              <p:nvPr/>
            </p:nvSpPr>
            <p:spPr bwMode="auto">
              <a:xfrm>
                <a:off x="1418774" y="2179131"/>
                <a:ext cx="2026953" cy="579232"/>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44" name="Object 15">
                  <a:extLst>
                    <a:ext uri="{FF2B5EF4-FFF2-40B4-BE49-F238E27FC236}">
                      <a16:creationId xmlns:a16="http://schemas.microsoft.com/office/drawing/2014/main" id="{B62308E7-10FB-4FD4-AA09-A7BB0EF89326}"/>
                    </a:ext>
                  </a:extLst>
                </p:cNvPr>
                <p:cNvSpPr txBox="1"/>
                <p:nvPr/>
              </p:nvSpPr>
              <p:spPr bwMode="auto">
                <a:xfrm>
                  <a:off x="2042475" y="3581400"/>
                  <a:ext cx="4663125" cy="739454"/>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sPre>
                          <m:sPrePr>
                            <m:ctrlPr>
                              <a:rPr lang="en-US" sz="3500" i="1" smtClean="0">
                                <a:solidFill>
                                  <a:schemeClr val="tx1"/>
                                </a:solidFill>
                                <a:latin typeface="Cambria Math" panose="02040503050406030204" pitchFamily="18" charset="0"/>
                              </a:rPr>
                            </m:ctrlPr>
                          </m:sPrePr>
                          <m:sub>
                            <m:r>
                              <a:rPr lang="en-US" sz="3500" i="1">
                                <a:solidFill>
                                  <a:schemeClr val="tx1"/>
                                </a:solidFill>
                                <a:latin typeface="Cambria Math" panose="02040503050406030204" pitchFamily="18" charset="0"/>
                              </a:rPr>
                              <m:t>91</m:t>
                            </m:r>
                          </m:sub>
                          <m:sup>
                            <m:r>
                              <a:rPr lang="en-US" sz="3500" i="1">
                                <a:solidFill>
                                  <a:schemeClr val="tx1"/>
                                </a:solidFill>
                                <a:latin typeface="Cambria Math" panose="02040503050406030204" pitchFamily="18" charset="0"/>
                              </a:rPr>
                              <m:t>231</m:t>
                            </m:r>
                          </m:sup>
                          <m:e>
                            <m:r>
                              <a:rPr lang="en-US" sz="3500" i="1">
                                <a:solidFill>
                                  <a:schemeClr val="tx1"/>
                                </a:solidFill>
                                <a:latin typeface="Cambria Math" panose="02040503050406030204" pitchFamily="18" charset="0"/>
                              </a:rPr>
                              <m:t>𝑃</m:t>
                            </m:r>
                          </m:e>
                        </m:sPre>
                        <m:r>
                          <a:rPr lang="en-US" sz="3500" i="1">
                            <a:solidFill>
                              <a:schemeClr val="tx1"/>
                            </a:solidFill>
                            <a:latin typeface="Cambria Math" panose="02040503050406030204" pitchFamily="18" charset="0"/>
                          </a:rPr>
                          <m:t>𝑎</m:t>
                        </m:r>
                        <m:r>
                          <a:rPr lang="en-US" sz="3500" i="1">
                            <a:solidFill>
                              <a:schemeClr val="tx1"/>
                            </a:solidFill>
                            <a:latin typeface="Cambria Math" panose="02040503050406030204" pitchFamily="18" charset="0"/>
                          </a:rPr>
                          <m:t>→</m:t>
                        </m:r>
                        <m:sPre>
                          <m:sPrePr>
                            <m:ctrlPr>
                              <a:rPr lang="en-US" sz="3500" i="1" smtClean="0">
                                <a:solidFill>
                                  <a:srgbClr val="C00000"/>
                                </a:solidFill>
                                <a:latin typeface="Cambria Math" panose="02040503050406030204" pitchFamily="18" charset="0"/>
                              </a:rPr>
                            </m:ctrlPr>
                          </m:sPrePr>
                          <m:sub>
                            <m:r>
                              <a:rPr lang="en-US" sz="3500" i="1">
                                <a:solidFill>
                                  <a:srgbClr val="C00000"/>
                                </a:solidFill>
                                <a:latin typeface="Cambria Math" panose="02040503050406030204" pitchFamily="18" charset="0"/>
                              </a:rPr>
                              <m:t>2</m:t>
                            </m:r>
                          </m:sub>
                          <m:sup>
                            <m:r>
                              <a:rPr lang="en-US" sz="3500" i="1">
                                <a:solidFill>
                                  <a:srgbClr val="C00000"/>
                                </a:solidFill>
                                <a:latin typeface="Cambria Math" panose="02040503050406030204" pitchFamily="18" charset="0"/>
                              </a:rPr>
                              <m:t>4</m:t>
                            </m:r>
                          </m:sup>
                          <m:e>
                            <m:r>
                              <a:rPr lang="en-US" sz="3500" i="1">
                                <a:solidFill>
                                  <a:srgbClr val="C00000"/>
                                </a:solidFill>
                                <a:latin typeface="Cambria Math" panose="02040503050406030204" pitchFamily="18" charset="0"/>
                              </a:rPr>
                              <m:t>𝐻</m:t>
                            </m:r>
                          </m:e>
                        </m:sPre>
                        <m:r>
                          <a:rPr lang="en-US" sz="3500" i="1">
                            <a:solidFill>
                              <a:srgbClr val="C00000"/>
                            </a:solidFill>
                            <a:latin typeface="Cambria Math" panose="02040503050406030204" pitchFamily="18" charset="0"/>
                          </a:rPr>
                          <m:t>𝑒</m:t>
                        </m:r>
                        <m:r>
                          <a:rPr lang="en-US" sz="3500" i="1">
                            <a:solidFill>
                              <a:schemeClr val="tx1"/>
                            </a:solidFill>
                            <a:latin typeface="Cambria Math" panose="02040503050406030204" pitchFamily="18" charset="0"/>
                          </a:rPr>
                          <m:t>+</m:t>
                        </m:r>
                        <m:sPre>
                          <m:sPrePr>
                            <m:ctrlPr>
                              <a:rPr lang="en-US" sz="3500" i="1">
                                <a:solidFill>
                                  <a:schemeClr val="tx1"/>
                                </a:solidFill>
                                <a:latin typeface="Cambria Math" panose="02040503050406030204" pitchFamily="18" charset="0"/>
                              </a:rPr>
                            </m:ctrlPr>
                          </m:sPrePr>
                          <m:sub>
                            <m:r>
                              <a:rPr lang="en-US" sz="3500" i="1">
                                <a:solidFill>
                                  <a:schemeClr val="tx1"/>
                                </a:solidFill>
                                <a:latin typeface="Cambria Math" panose="02040503050406030204" pitchFamily="18" charset="0"/>
                              </a:rPr>
                              <m:t>89</m:t>
                            </m:r>
                          </m:sub>
                          <m:sup>
                            <m:r>
                              <a:rPr lang="en-US" sz="3500" i="1">
                                <a:solidFill>
                                  <a:schemeClr val="tx1"/>
                                </a:solidFill>
                                <a:latin typeface="Cambria Math" panose="02040503050406030204" pitchFamily="18" charset="0"/>
                              </a:rPr>
                              <m:t>227</m:t>
                            </m:r>
                          </m:sup>
                          <m:e>
                            <m:r>
                              <a:rPr lang="en-US" sz="3500" i="1">
                                <a:solidFill>
                                  <a:schemeClr val="tx1"/>
                                </a:solidFill>
                                <a:latin typeface="Cambria Math" panose="02040503050406030204" pitchFamily="18" charset="0"/>
                              </a:rPr>
                              <m:t>𝐴</m:t>
                            </m:r>
                          </m:e>
                        </m:sPre>
                        <m:r>
                          <a:rPr lang="en-US" sz="3500" i="1">
                            <a:solidFill>
                              <a:schemeClr val="tx1"/>
                            </a:solidFill>
                            <a:latin typeface="Cambria Math" panose="02040503050406030204" pitchFamily="18" charset="0"/>
                          </a:rPr>
                          <m:t>𝑐</m:t>
                        </m:r>
                      </m:oMath>
                    </m:oMathPara>
                  </a14:m>
                  <a:endParaRPr lang="en-US" sz="3500">
                    <a:solidFill>
                      <a:schemeClr val="tx1"/>
                    </a:solidFill>
                    <a:latin typeface="Arial" panose="020B0604020202020204" pitchFamily="34" charset="0"/>
                    <a:cs typeface="Arial" panose="020B0604020202020204" pitchFamily="34" charset="0"/>
                  </a:endParaRPr>
                </a:p>
              </p:txBody>
            </p:sp>
          </mc:Choice>
          <mc:Fallback xmlns="">
            <p:sp>
              <p:nvSpPr>
                <p:cNvPr id="44" name="Object 15">
                  <a:extLst>
                    <a:ext uri="{FF2B5EF4-FFF2-40B4-BE49-F238E27FC236}">
                      <a16:creationId xmlns:a16="http://schemas.microsoft.com/office/drawing/2014/main" id="{B62308E7-10FB-4FD4-AA09-A7BB0EF89326}"/>
                    </a:ext>
                  </a:extLst>
                </p:cNvPr>
                <p:cNvSpPr txBox="1">
                  <a:spLocks noRot="1" noChangeAspect="1" noMove="1" noResize="1" noEditPoints="1" noAdjustHandles="1" noChangeArrowheads="1" noChangeShapeType="1" noTextEdit="1"/>
                </p:cNvSpPr>
                <p:nvPr/>
              </p:nvSpPr>
              <p:spPr bwMode="auto">
                <a:xfrm>
                  <a:off x="2042475" y="3581400"/>
                  <a:ext cx="4663125" cy="739454"/>
                </a:xfrm>
                <a:prstGeom prst="rect">
                  <a:avLst/>
                </a:prstGeom>
                <a:blipFill>
                  <a:blip r:embed="rId8"/>
                  <a:stretch>
                    <a:fillRect/>
                  </a:stretch>
                </a:blipFill>
                <a:ln>
                  <a:noFill/>
                </a:ln>
              </p:spPr>
              <p:txBody>
                <a:bodyPr/>
                <a:lstStyle/>
                <a:p>
                  <a:r>
                    <a:rPr lang="en-US">
                      <a:noFill/>
                    </a:rPr>
                    <a:t> </a:t>
                  </a:r>
                </a:p>
              </p:txBody>
            </p:sp>
          </mc:Fallback>
        </mc:AlternateContent>
      </p:grpSp>
      <p:grpSp>
        <p:nvGrpSpPr>
          <p:cNvPr id="46" name="Group 45">
            <a:extLst>
              <a:ext uri="{FF2B5EF4-FFF2-40B4-BE49-F238E27FC236}">
                <a16:creationId xmlns:a16="http://schemas.microsoft.com/office/drawing/2014/main" id="{44BD2327-4A39-499A-B9DE-C7C2D96D9388}"/>
              </a:ext>
            </a:extLst>
          </p:cNvPr>
          <p:cNvGrpSpPr/>
          <p:nvPr/>
        </p:nvGrpSpPr>
        <p:grpSpPr>
          <a:xfrm>
            <a:off x="1828798" y="5751451"/>
            <a:ext cx="7620002" cy="1089817"/>
            <a:chOff x="1828798" y="5751451"/>
            <a:chExt cx="7620002" cy="1089817"/>
          </a:xfrm>
        </p:grpSpPr>
        <p:sp>
          <p:nvSpPr>
            <p:cNvPr id="19" name="TextBox 18">
              <a:extLst>
                <a:ext uri="{FF2B5EF4-FFF2-40B4-BE49-F238E27FC236}">
                  <a16:creationId xmlns:a16="http://schemas.microsoft.com/office/drawing/2014/main" id="{E12E8A47-B854-4823-BE4E-FD3BE7FD8B32}"/>
                </a:ext>
              </a:extLst>
            </p:cNvPr>
            <p:cNvSpPr txBox="1"/>
            <p:nvPr/>
          </p:nvSpPr>
          <p:spPr>
            <a:xfrm>
              <a:off x="6879589" y="5979046"/>
              <a:ext cx="2569211" cy="553998"/>
            </a:xfrm>
            <a:prstGeom prst="rect">
              <a:avLst/>
            </a:prstGeom>
            <a:noFill/>
          </p:spPr>
          <p:txBody>
            <a:bodyPr wrap="square" rtlCol="0">
              <a:spAutoFit/>
            </a:bodyPr>
            <a:lstStyle/>
            <a:p>
              <a:r>
                <a:rPr lang="en-US" sz="3000" dirty="0" err="1">
                  <a:solidFill>
                    <a:schemeClr val="tx1"/>
                  </a:solidFill>
                  <a:latin typeface="Arial" panose="020B0604020202020204" pitchFamily="34" charset="0"/>
                  <a:cs typeface="Arial" panose="020B0604020202020204" pitchFamily="34" charset="0"/>
                </a:rPr>
                <a:t>phóng</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xạ</a:t>
              </a:r>
              <a:r>
                <a:rPr lang="en-US" sz="3000" dirty="0">
                  <a:solidFill>
                    <a:schemeClr val="tx1"/>
                  </a:solidFill>
                  <a:latin typeface="Arial" panose="020B0604020202020204" pitchFamily="34" charset="0"/>
                  <a:cs typeface="Arial" panose="020B0604020202020204" pitchFamily="34" charset="0"/>
                </a:rPr>
                <a:t> </a:t>
              </a:r>
              <a:r>
                <a:rPr lang="en-US" sz="3000" i="1" dirty="0">
                  <a:solidFill>
                    <a:srgbClr val="7030A0"/>
                  </a:solidFill>
                  <a:latin typeface="Arial" panose="020B0604020202020204" pitchFamily="34" charset="0"/>
                  <a:cs typeface="Arial" panose="020B0604020202020204" pitchFamily="34" charset="0"/>
                  <a:sym typeface="Symbol"/>
                </a:rPr>
                <a:t> </a:t>
              </a:r>
              <a:r>
                <a:rPr lang="en-US" sz="3000" b="1" baseline="30000" dirty="0">
                  <a:solidFill>
                    <a:srgbClr val="7030A0"/>
                  </a:solidFill>
                  <a:latin typeface="Arial" panose="020B0604020202020204" pitchFamily="34" charset="0"/>
                  <a:cs typeface="Arial" panose="020B0604020202020204" pitchFamily="34" charset="0"/>
                  <a:sym typeface="Symbol"/>
                </a:rPr>
                <a:t>+</a:t>
              </a:r>
              <a:endParaRPr lang="en-US" sz="3000" dirty="0">
                <a:solidFill>
                  <a:srgbClr val="7030A0"/>
                </a:solidFill>
                <a:latin typeface="Arial" panose="020B060402020202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692E0C59-7FD1-4E44-BDBC-F633D69A66C8}"/>
                </a:ext>
              </a:extLst>
            </p:cNvPr>
            <p:cNvGrpSpPr/>
            <p:nvPr/>
          </p:nvGrpSpPr>
          <p:grpSpPr>
            <a:xfrm>
              <a:off x="1828798" y="5751451"/>
              <a:ext cx="4630041" cy="995910"/>
              <a:chOff x="1314996" y="2125361"/>
              <a:chExt cx="2420801" cy="780121"/>
            </a:xfrm>
          </p:grpSpPr>
          <p:pic>
            <p:nvPicPr>
              <p:cNvPr id="40" name="Picture 4" descr="empty-blue-rectangle">
                <a:extLst>
                  <a:ext uri="{FF2B5EF4-FFF2-40B4-BE49-F238E27FC236}">
                    <a16:creationId xmlns:a16="http://schemas.microsoft.com/office/drawing/2014/main" id="{8E001854-2A19-4A5E-B95F-000F0B737D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314996" y="2125361"/>
                <a:ext cx="242080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1026060">
                <a:extLst>
                  <a:ext uri="{FF2B5EF4-FFF2-40B4-BE49-F238E27FC236}">
                    <a16:creationId xmlns:a16="http://schemas.microsoft.com/office/drawing/2014/main" id="{5F2D624D-0024-48E3-BE32-7C7591222C67}"/>
                  </a:ext>
                </a:extLst>
              </p:cNvPr>
              <p:cNvSpPr>
                <a:spLocks noChangeArrowheads="1"/>
              </p:cNvSpPr>
              <p:nvPr/>
            </p:nvSpPr>
            <p:spPr bwMode="auto">
              <a:xfrm>
                <a:off x="1418774" y="2179131"/>
                <a:ext cx="2026953" cy="579232"/>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45" name="Object 16">
                  <a:extLst>
                    <a:ext uri="{FF2B5EF4-FFF2-40B4-BE49-F238E27FC236}">
                      <a16:creationId xmlns:a16="http://schemas.microsoft.com/office/drawing/2014/main" id="{8B977E31-E467-4584-BFB9-73D6D96477B5}"/>
                    </a:ext>
                  </a:extLst>
                </p:cNvPr>
                <p:cNvSpPr txBox="1"/>
                <p:nvPr/>
              </p:nvSpPr>
              <p:spPr bwMode="auto">
                <a:xfrm>
                  <a:off x="1942463" y="5986723"/>
                  <a:ext cx="4229737" cy="854545"/>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Pre>
                          <m:sPrePr>
                            <m:ctrlPr>
                              <a:rPr lang="en-US" sz="3500" i="1" smtClean="0">
                                <a:solidFill>
                                  <a:schemeClr val="tx1"/>
                                </a:solidFill>
                                <a:latin typeface="Cambria Math" panose="02040503050406030204" pitchFamily="18" charset="0"/>
                              </a:rPr>
                            </m:ctrlPr>
                          </m:sPrePr>
                          <m:sub>
                            <m:r>
                              <a:rPr lang="en-US" sz="3500" i="1">
                                <a:solidFill>
                                  <a:schemeClr val="tx1"/>
                                </a:solidFill>
                                <a:latin typeface="Cambria Math" panose="02040503050406030204" pitchFamily="18" charset="0"/>
                              </a:rPr>
                              <m:t>89</m:t>
                            </m:r>
                          </m:sub>
                          <m:sup>
                            <m:r>
                              <a:rPr lang="en-US" sz="3500" i="1">
                                <a:solidFill>
                                  <a:schemeClr val="tx1"/>
                                </a:solidFill>
                                <a:latin typeface="Cambria Math" panose="02040503050406030204" pitchFamily="18" charset="0"/>
                              </a:rPr>
                              <m:t>227</m:t>
                            </m:r>
                          </m:sup>
                          <m:e>
                            <m:r>
                              <a:rPr lang="en-US" sz="3500" i="1">
                                <a:solidFill>
                                  <a:schemeClr val="tx1"/>
                                </a:solidFill>
                                <a:latin typeface="Cambria Math" panose="02040503050406030204" pitchFamily="18" charset="0"/>
                              </a:rPr>
                              <m:t>𝐴</m:t>
                            </m:r>
                          </m:e>
                        </m:sPre>
                        <m:r>
                          <a:rPr lang="en-US" sz="3500" i="1">
                            <a:solidFill>
                              <a:schemeClr val="tx1"/>
                            </a:solidFill>
                            <a:latin typeface="Cambria Math" panose="02040503050406030204" pitchFamily="18" charset="0"/>
                          </a:rPr>
                          <m:t>𝑐</m:t>
                        </m:r>
                        <m:r>
                          <a:rPr lang="en-US" sz="3500" i="1">
                            <a:solidFill>
                              <a:schemeClr val="tx1"/>
                            </a:solidFill>
                            <a:latin typeface="Cambria Math" panose="02040503050406030204" pitchFamily="18" charset="0"/>
                          </a:rPr>
                          <m:t>→</m:t>
                        </m:r>
                        <m:sPre>
                          <m:sPrePr>
                            <m:ctrlPr>
                              <a:rPr lang="en-US" sz="3500" i="1" smtClean="0">
                                <a:solidFill>
                                  <a:srgbClr val="7030A0"/>
                                </a:solidFill>
                                <a:latin typeface="Cambria Math" panose="02040503050406030204" pitchFamily="18" charset="0"/>
                              </a:rPr>
                            </m:ctrlPr>
                          </m:sPrePr>
                          <m:sub>
                            <m:r>
                              <a:rPr lang="en-US" sz="3500" i="1">
                                <a:solidFill>
                                  <a:srgbClr val="7030A0"/>
                                </a:solidFill>
                                <a:latin typeface="Cambria Math" panose="02040503050406030204" pitchFamily="18" charset="0"/>
                              </a:rPr>
                              <m:t>1</m:t>
                            </m:r>
                          </m:sub>
                          <m:sup>
                            <m:r>
                              <a:rPr lang="en-US" sz="3500" i="1">
                                <a:solidFill>
                                  <a:srgbClr val="7030A0"/>
                                </a:solidFill>
                                <a:latin typeface="Cambria Math" panose="02040503050406030204" pitchFamily="18" charset="0"/>
                              </a:rPr>
                              <m:t>0</m:t>
                            </m:r>
                          </m:sup>
                          <m:e>
                            <m:r>
                              <a:rPr lang="en-US" sz="3500" i="1">
                                <a:solidFill>
                                  <a:srgbClr val="7030A0"/>
                                </a:solidFill>
                                <a:latin typeface="Cambria Math" panose="02040503050406030204" pitchFamily="18" charset="0"/>
                              </a:rPr>
                              <m:t>𝑒</m:t>
                            </m:r>
                          </m:e>
                        </m:sPre>
                        <m:r>
                          <a:rPr lang="en-US" sz="3500" i="1">
                            <a:solidFill>
                              <a:schemeClr val="tx1"/>
                            </a:solidFill>
                            <a:latin typeface="Cambria Math" panose="02040503050406030204" pitchFamily="18" charset="0"/>
                          </a:rPr>
                          <m:t>+</m:t>
                        </m:r>
                        <m:sPre>
                          <m:sPrePr>
                            <m:ctrlPr>
                              <a:rPr lang="en-US" sz="3500" i="1">
                                <a:solidFill>
                                  <a:schemeClr val="tx1"/>
                                </a:solidFill>
                                <a:latin typeface="Cambria Math" panose="02040503050406030204" pitchFamily="18" charset="0"/>
                              </a:rPr>
                            </m:ctrlPr>
                          </m:sPrePr>
                          <m:sub>
                            <m:r>
                              <a:rPr lang="en-US" sz="3500" i="1">
                                <a:solidFill>
                                  <a:schemeClr val="tx1"/>
                                </a:solidFill>
                                <a:latin typeface="Cambria Math" panose="02040503050406030204" pitchFamily="18" charset="0"/>
                              </a:rPr>
                              <m:t>88</m:t>
                            </m:r>
                          </m:sub>
                          <m:sup>
                            <m:r>
                              <a:rPr lang="en-US" sz="3500" i="1">
                                <a:solidFill>
                                  <a:schemeClr val="tx1"/>
                                </a:solidFill>
                                <a:latin typeface="Cambria Math" panose="02040503050406030204" pitchFamily="18" charset="0"/>
                              </a:rPr>
                              <m:t>227</m:t>
                            </m:r>
                          </m:sup>
                          <m:e>
                            <m:r>
                              <a:rPr lang="en-US" sz="3500" i="1">
                                <a:solidFill>
                                  <a:schemeClr val="tx1"/>
                                </a:solidFill>
                                <a:latin typeface="Cambria Math" panose="02040503050406030204" pitchFamily="18" charset="0"/>
                              </a:rPr>
                              <m:t>𝑅</m:t>
                            </m:r>
                          </m:e>
                        </m:sPre>
                        <m:r>
                          <a:rPr lang="en-US" sz="3500" i="1">
                            <a:solidFill>
                              <a:schemeClr val="tx1"/>
                            </a:solidFill>
                            <a:latin typeface="Cambria Math" panose="02040503050406030204" pitchFamily="18" charset="0"/>
                          </a:rPr>
                          <m:t>𝑎</m:t>
                        </m:r>
                      </m:oMath>
                    </m:oMathPara>
                  </a14:m>
                  <a:endParaRPr lang="en-US" sz="3500">
                    <a:solidFill>
                      <a:schemeClr val="tx1"/>
                    </a:solidFill>
                    <a:latin typeface="Arial" panose="020B0604020202020204" pitchFamily="34" charset="0"/>
                    <a:cs typeface="Arial" panose="020B0604020202020204" pitchFamily="34" charset="0"/>
                  </a:endParaRPr>
                </a:p>
              </p:txBody>
            </p:sp>
          </mc:Choice>
          <mc:Fallback xmlns="">
            <p:sp>
              <p:nvSpPr>
                <p:cNvPr id="45" name="Object 16">
                  <a:extLst>
                    <a:ext uri="{FF2B5EF4-FFF2-40B4-BE49-F238E27FC236}">
                      <a16:creationId xmlns:a16="http://schemas.microsoft.com/office/drawing/2014/main" id="{8B977E31-E467-4584-BFB9-73D6D96477B5}"/>
                    </a:ext>
                  </a:extLst>
                </p:cNvPr>
                <p:cNvSpPr txBox="1">
                  <a:spLocks noRot="1" noChangeAspect="1" noMove="1" noResize="1" noEditPoints="1" noAdjustHandles="1" noChangeArrowheads="1" noChangeShapeType="1" noTextEdit="1"/>
                </p:cNvSpPr>
                <p:nvPr/>
              </p:nvSpPr>
              <p:spPr bwMode="auto">
                <a:xfrm>
                  <a:off x="1942463" y="5986723"/>
                  <a:ext cx="4229737" cy="854545"/>
                </a:xfrm>
                <a:prstGeom prst="rect">
                  <a:avLst/>
                </a:prstGeom>
                <a:blipFill>
                  <a:blip r:embed="rId9"/>
                  <a:stretch>
                    <a:fillRect/>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375260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8" grpId="0"/>
      <p:bldP spid="43"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4490</TotalTime>
  <Words>1871</Words>
  <PresentationFormat>Widescreen</PresentationFormat>
  <Paragraphs>180</Paragraphs>
  <Slides>23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2019-03-07T03:35:51Z</dcterms:created>
  <dcterms:modified xsi:type="dcterms:W3CDTF">2022-02-06T11:51:06Z</dcterms:modified>
</cp:coreProperties>
</file>