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59" r:id="rId6"/>
    <p:sldId id="279" r:id="rId7"/>
    <p:sldId id="262" r:id="rId8"/>
    <p:sldId id="277" r:id="rId9"/>
    <p:sldId id="281" r:id="rId10"/>
    <p:sldId id="280" r:id="rId11"/>
    <p:sldId id="282" r:id="rId12"/>
    <p:sldId id="270" r:id="rId13"/>
    <p:sldId id="272" r:id="rId14"/>
    <p:sldId id="273" r:id="rId15"/>
    <p:sldId id="276" r:id="rId16"/>
    <p:sldId id="275" r:id="rId17"/>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7"/>
    <p:restoredTop sz="94650"/>
  </p:normalViewPr>
  <p:slideViewPr>
    <p:cSldViewPr snapToGrid="0" snapToObjects="1">
      <p:cViewPr varScale="1">
        <p:scale>
          <a:sx n="69" d="100"/>
          <a:sy n="69" d="100"/>
        </p:scale>
        <p:origin x="-100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06EA9-ADE6-0E44-9D00-4496F5DF7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9A77FDE2-8F21-454D-A4D8-E07BEA85D8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8F247E93-53BE-FA4D-9E93-EB52CD2B1D81}"/>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5" name="Footer Placeholder 4">
            <a:extLst>
              <a:ext uri="{FF2B5EF4-FFF2-40B4-BE49-F238E27FC236}">
                <a16:creationId xmlns:a16="http://schemas.microsoft.com/office/drawing/2014/main" xmlns="" id="{C80AB495-0C25-AE46-8E45-C93928799B8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FAC88EC9-F817-1C44-84BB-BAF5538EBEF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1468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C9911-8A0A-2A4C-B8A6-3637BA8D9C7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F79A3082-80C2-D643-A5F1-206DFE482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2C708A2-F0F9-BF4D-AC7E-98D2E4356A6D}"/>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5" name="Footer Placeholder 4">
            <a:extLst>
              <a:ext uri="{FF2B5EF4-FFF2-40B4-BE49-F238E27FC236}">
                <a16:creationId xmlns:a16="http://schemas.microsoft.com/office/drawing/2014/main" xmlns="" id="{63FD1159-AB76-5F46-A770-4465F55FD31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C71929D1-3742-CB46-84B9-B0EF94A586FA}"/>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76405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BA71F1F-C150-5649-A49C-BF4E72AA70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84A86DB8-BBC9-414B-8909-951FDBA105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82A882C-0CF0-4A42-B63E-660E8578558D}"/>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5" name="Footer Placeholder 4">
            <a:extLst>
              <a:ext uri="{FF2B5EF4-FFF2-40B4-BE49-F238E27FC236}">
                <a16:creationId xmlns:a16="http://schemas.microsoft.com/office/drawing/2014/main" xmlns="" id="{64979449-A0F8-564C-8D9F-994EC74B1A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B66B481-DEA9-5947-B1D0-04664A5BAB33}"/>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51196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6709A-F829-B444-89C3-7DA2BFE3506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E5AE02EA-EB8F-2849-B2DB-A98169ACD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C1498CD8-D18E-6C43-B875-B3E63E496E4B}"/>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5" name="Footer Placeholder 4">
            <a:extLst>
              <a:ext uri="{FF2B5EF4-FFF2-40B4-BE49-F238E27FC236}">
                <a16:creationId xmlns:a16="http://schemas.microsoft.com/office/drawing/2014/main" xmlns="" id="{89551AB2-BD09-6F45-AF05-2C5CFED7D81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FE82D2E-FE93-FE4F-8D8A-29671CC38369}"/>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46383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767CC-FD58-554B-82EF-045C927E62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187C228D-2561-8D48-A17A-833E51B7D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9FE512-F94B-114B-B1A3-AE61CDCA7ACE}"/>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5" name="Footer Placeholder 4">
            <a:extLst>
              <a:ext uri="{FF2B5EF4-FFF2-40B4-BE49-F238E27FC236}">
                <a16:creationId xmlns:a16="http://schemas.microsoft.com/office/drawing/2014/main" xmlns="" id="{30FF7CCE-782D-0244-B32D-A29B7E7ADAE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D7E6D49-2B72-574B-88AB-174882CB528B}"/>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400205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CEF7A-B493-EC4D-8D1C-C738C48CE93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5EFD1D12-BACD-BD44-942E-CCFCADD37E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F26330EC-42D3-E243-A54B-28056181CF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930CFB6F-6010-F840-8E8A-935C8D6CE5A9}"/>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6" name="Footer Placeholder 5">
            <a:extLst>
              <a:ext uri="{FF2B5EF4-FFF2-40B4-BE49-F238E27FC236}">
                <a16:creationId xmlns:a16="http://schemas.microsoft.com/office/drawing/2014/main" xmlns="" id="{9849BBC7-8A6C-0A49-913F-FE0354D90B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8B6E0A4-8438-0E46-814F-7975EC350151}"/>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57015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426AD-C4C0-9B46-83AC-0E04BBFEB4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B21C63E0-F874-3A48-A18B-7057CF42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486E28B-4D59-6B46-B1A1-D2FF0B553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597627DA-A5A2-394C-860F-802CB6A182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0F55A91-2C00-7048-9B6B-A4ED280DA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2C93AF98-B861-BF4B-9347-9AF44B3BD058}"/>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8" name="Footer Placeholder 7">
            <a:extLst>
              <a:ext uri="{FF2B5EF4-FFF2-40B4-BE49-F238E27FC236}">
                <a16:creationId xmlns:a16="http://schemas.microsoft.com/office/drawing/2014/main" xmlns="" id="{2761A1FA-6F24-904C-81E1-3D2064090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F2803914-FC3F-A34A-918E-89A371D4A35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602389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CDA29-BDA1-664A-8966-C74BC9475A7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4376DC1A-1B9C-0E43-A716-4CF8A4600C75}"/>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4" name="Footer Placeholder 3">
            <a:extLst>
              <a:ext uri="{FF2B5EF4-FFF2-40B4-BE49-F238E27FC236}">
                <a16:creationId xmlns:a16="http://schemas.microsoft.com/office/drawing/2014/main" xmlns="" id="{1FF23D50-742C-034A-91D1-A355097157D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0AE1905B-DDB3-4D40-A671-CB9A4A63A6C5}"/>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86220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C6A90BE-FA90-3F4E-AA32-BB76CA80F6B3}"/>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3" name="Footer Placeholder 2">
            <a:extLst>
              <a:ext uri="{FF2B5EF4-FFF2-40B4-BE49-F238E27FC236}">
                <a16:creationId xmlns:a16="http://schemas.microsoft.com/office/drawing/2014/main" xmlns="" id="{435F05D0-037C-B542-B7D1-DB8BAA729DB6}"/>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60315675-DE53-A54D-B60E-B8D34E49F4A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101938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A6E755-8C87-FC4C-9505-8DA2B4479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50FF22C-01DC-1845-A175-D379B80D6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C30417DB-0A5D-F846-83AA-F255D974A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758097-B42C-C048-BE53-AAE587F8B4FA}"/>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6" name="Footer Placeholder 5">
            <a:extLst>
              <a:ext uri="{FF2B5EF4-FFF2-40B4-BE49-F238E27FC236}">
                <a16:creationId xmlns:a16="http://schemas.microsoft.com/office/drawing/2014/main" xmlns="" id="{8AC87D36-3EC3-0C41-B600-8193BE9989F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F0FCF8A-17EF-4A45-A2E6-C30599D695B8}"/>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294564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34F5E-F5D6-CD40-8FAD-E850AB449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FF412C69-2138-F243-92AE-1626DE6EF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89F6EB43-1A47-B649-8E0A-BE3187E44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E543A7-3BD2-224B-9570-CD66A3814A95}"/>
              </a:ext>
            </a:extLst>
          </p:cNvPr>
          <p:cNvSpPr>
            <a:spLocks noGrp="1"/>
          </p:cNvSpPr>
          <p:nvPr>
            <p:ph type="dt" sz="half" idx="10"/>
          </p:nvPr>
        </p:nvSpPr>
        <p:spPr/>
        <p:txBody>
          <a:bodyPr/>
          <a:lstStyle/>
          <a:p>
            <a:fld id="{2AB0F425-6A88-A14A-83E6-7E11F1B02AF7}" type="datetimeFigureOut">
              <a:rPr lang="x-none" smtClean="0"/>
              <a:t>9/15/2021</a:t>
            </a:fld>
            <a:endParaRPr lang="x-none"/>
          </a:p>
        </p:txBody>
      </p:sp>
      <p:sp>
        <p:nvSpPr>
          <p:cNvPr id="6" name="Footer Placeholder 5">
            <a:extLst>
              <a:ext uri="{FF2B5EF4-FFF2-40B4-BE49-F238E27FC236}">
                <a16:creationId xmlns:a16="http://schemas.microsoft.com/office/drawing/2014/main" xmlns="" id="{B2DA700E-90CC-4A4B-863F-BE58F971BC9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3CFCE43-9087-304C-B7EF-8D7128042FF0}"/>
              </a:ext>
            </a:extLst>
          </p:cNvPr>
          <p:cNvSpPr>
            <a:spLocks noGrp="1"/>
          </p:cNvSpPr>
          <p:nvPr>
            <p:ph type="sldNum" sz="quarter" idx="12"/>
          </p:nvPr>
        </p:nvSpPr>
        <p:spPr/>
        <p:txBody>
          <a:bodyPr/>
          <a:lstStyle/>
          <a:p>
            <a:fld id="{352D5851-42AC-F949-9DBC-3EDB32ED76E4}" type="slidenum">
              <a:rPr lang="x-none" smtClean="0"/>
              <a:t>‹#›</a:t>
            </a:fld>
            <a:endParaRPr lang="x-none"/>
          </a:p>
        </p:txBody>
      </p:sp>
    </p:spTree>
    <p:extLst>
      <p:ext uri="{BB962C8B-B14F-4D97-AF65-F5344CB8AC3E}">
        <p14:creationId xmlns:p14="http://schemas.microsoft.com/office/powerpoint/2010/main" val="330276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FD3D3-F61C-9C44-9682-549657FB74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6170D57C-8D29-4143-ADA0-7D6602A0E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B4ABB304-C408-F642-B3B7-395026D9A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0F425-6A88-A14A-83E6-7E11F1B02AF7}" type="datetimeFigureOut">
              <a:rPr lang="x-none" smtClean="0"/>
              <a:t>9/15/2021</a:t>
            </a:fld>
            <a:endParaRPr lang="x-none"/>
          </a:p>
        </p:txBody>
      </p:sp>
      <p:sp>
        <p:nvSpPr>
          <p:cNvPr id="5" name="Footer Placeholder 4">
            <a:extLst>
              <a:ext uri="{FF2B5EF4-FFF2-40B4-BE49-F238E27FC236}">
                <a16:creationId xmlns:a16="http://schemas.microsoft.com/office/drawing/2014/main" xmlns="" id="{283B6658-C421-6048-AD17-DA52517D3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DDD514EB-82CF-7A41-808A-7E96F0AD6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D5851-42AC-F949-9DBC-3EDB32ED76E4}" type="slidenum">
              <a:rPr lang="x-none" smtClean="0"/>
              <a:t>‹#›</a:t>
            </a:fld>
            <a:endParaRPr lang="x-none"/>
          </a:p>
        </p:txBody>
      </p:sp>
    </p:spTree>
    <p:extLst>
      <p:ext uri="{BB962C8B-B14F-4D97-AF65-F5344CB8AC3E}">
        <p14:creationId xmlns:p14="http://schemas.microsoft.com/office/powerpoint/2010/main" val="303287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316" descr="18">
            <a:extLst>
              <a:ext uri="{FF2B5EF4-FFF2-40B4-BE49-F238E27FC236}">
                <a16:creationId xmlns:a16="http://schemas.microsoft.com/office/drawing/2014/main" xmlns="" id="{3558BA55-6E35-0648-BEE5-FC749D638848}"/>
              </a:ext>
            </a:extLst>
          </p:cNvPr>
          <p:cNvPicPr>
            <a:picLocks noChangeAspect="1"/>
          </p:cNvPicPr>
          <p:nvPr/>
        </p:nvPicPr>
        <p:blipFill>
          <a:blip r:embed="rId2"/>
          <a:stretch>
            <a:fillRect/>
          </a:stretch>
        </p:blipFill>
        <p:spPr>
          <a:xfrm>
            <a:off x="328246" y="496940"/>
            <a:ext cx="6636407" cy="5341152"/>
          </a:xfrm>
          <a:prstGeom prst="rect">
            <a:avLst/>
          </a:prstGeom>
          <a:noFill/>
          <a:ln w="9525">
            <a:noFill/>
          </a:ln>
        </p:spPr>
      </p:pic>
      <p:pic>
        <p:nvPicPr>
          <p:cNvPr id="6" name="Picture 5" descr="22858PICdbgea5Gz679dY_PIC2018.png">
            <a:extLst>
              <a:ext uri="{FF2B5EF4-FFF2-40B4-BE49-F238E27FC236}">
                <a16:creationId xmlns:a16="http://schemas.microsoft.com/office/drawing/2014/main" xmlns="" id="{08ECE3A2-7CAF-E247-93E0-B63B3585B1E0}"/>
              </a:ext>
            </a:extLst>
          </p:cNvPr>
          <p:cNvPicPr>
            <a:picLocks noChangeAspect="1"/>
          </p:cNvPicPr>
          <p:nvPr/>
        </p:nvPicPr>
        <p:blipFill>
          <a:blip r:embed="rId3" cstate="print"/>
          <a:stretch>
            <a:fillRect/>
          </a:stretch>
        </p:blipFill>
        <p:spPr>
          <a:xfrm>
            <a:off x="6964653" y="2195968"/>
            <a:ext cx="4762969" cy="4762969"/>
          </a:xfrm>
          <a:prstGeom prst="rect">
            <a:avLst/>
          </a:prstGeom>
        </p:spPr>
      </p:pic>
      <p:sp>
        <p:nvSpPr>
          <p:cNvPr id="8" name="TextBox 7">
            <a:extLst>
              <a:ext uri="{FF2B5EF4-FFF2-40B4-BE49-F238E27FC236}">
                <a16:creationId xmlns:a16="http://schemas.microsoft.com/office/drawing/2014/main" xmlns="" id="{D4A131C4-C046-9F4C-9862-3A3756D8A2C1}"/>
              </a:ext>
            </a:extLst>
          </p:cNvPr>
          <p:cNvSpPr txBox="1"/>
          <p:nvPr/>
        </p:nvSpPr>
        <p:spPr>
          <a:xfrm>
            <a:off x="1201811" y="1455256"/>
            <a:ext cx="4736123" cy="3554819"/>
          </a:xfrm>
          <a:prstGeom prst="rect">
            <a:avLst/>
          </a:prstGeom>
          <a:noFill/>
        </p:spPr>
        <p:txBody>
          <a:bodyPr wrap="square" rtlCol="0">
            <a:spAutoFit/>
          </a:bodyPr>
          <a:lstStyle/>
          <a:p>
            <a:pPr algn="ctr"/>
            <a:r>
              <a:rPr lang="x-none" sz="4500" i="1" dirty="0">
                <a:latin typeface="Times New Roman" panose="02020603050405020304" pitchFamily="18" charset="0"/>
                <a:cs typeface="Times New Roman" panose="02020603050405020304" pitchFamily="18" charset="0"/>
              </a:rPr>
              <a:t>Những bức ảnh dưới đây gợi đến vấn nạn nào? Chia sẻ suy nghĩ của em về vấn nạn đó.</a:t>
            </a:r>
          </a:p>
        </p:txBody>
      </p:sp>
    </p:spTree>
    <p:extLst>
      <p:ext uri="{BB962C8B-B14F-4D97-AF65-F5344CB8AC3E}">
        <p14:creationId xmlns:p14="http://schemas.microsoft.com/office/powerpoint/2010/main" val="56282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435928" y="0"/>
            <a:ext cx="5444836" cy="7404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dirty="0"/>
              <a:t>3. </a:t>
            </a:r>
            <a:r>
              <a:rPr lang="en-US" sz="2800" b="1" dirty="0" err="1"/>
              <a:t>Khổ</a:t>
            </a:r>
            <a:r>
              <a:rPr lang="en-US" sz="2800" b="1" dirty="0"/>
              <a:t> 5,6 : </a:t>
            </a:r>
            <a:r>
              <a:rPr lang="en-US" sz="2800" b="1" dirty="0" err="1"/>
              <a:t>Đối</a:t>
            </a:r>
            <a:r>
              <a:rPr lang="en-US" sz="2800" b="1" dirty="0"/>
              <a:t> </a:t>
            </a:r>
            <a:r>
              <a:rPr lang="en-US" sz="2800" b="1" dirty="0" err="1"/>
              <a:t>tượng</a:t>
            </a:r>
            <a:r>
              <a:rPr lang="en-US" sz="2800" b="1" dirty="0"/>
              <a:t> </a:t>
            </a:r>
            <a:r>
              <a:rPr lang="en-US" sz="2800" b="1" dirty="0" err="1"/>
              <a:t>bắt</a:t>
            </a:r>
            <a:r>
              <a:rPr lang="en-US" sz="2800" b="1" dirty="0"/>
              <a:t> </a:t>
            </a:r>
            <a:r>
              <a:rPr lang="en-US" sz="2800" b="1" dirty="0" err="1"/>
              <a:t>nạt</a:t>
            </a:r>
            <a:endParaRPr lang="en-US" sz="2800" dirty="0"/>
          </a:p>
        </p:txBody>
      </p:sp>
      <p:sp>
        <p:nvSpPr>
          <p:cNvPr id="4" name="TextBox 3"/>
          <p:cNvSpPr txBox="1"/>
          <p:nvPr/>
        </p:nvSpPr>
        <p:spPr>
          <a:xfrm>
            <a:off x="4281054" y="1871711"/>
            <a:ext cx="3629891" cy="3693319"/>
          </a:xfrm>
          <a:prstGeom prst="rect">
            <a:avLst/>
          </a:prstGeom>
          <a:noFill/>
        </p:spPr>
        <p:txBody>
          <a:bodyPr wrap="square" rtlCol="0">
            <a:spAutoFit/>
          </a:bodyPr>
          <a:lstStyle/>
          <a:p>
            <a:r>
              <a:rPr lang="vi-VN" sz="2400" dirty="0">
                <a:latin typeface="Times New Roman" pitchFamily="18" charset="0"/>
                <a:cs typeface="Times New Roman" pitchFamily="18" charset="0"/>
              </a:rPr>
              <a:t>Đừng bắt nạt người lớn</a:t>
            </a:r>
          </a:p>
          <a:p>
            <a:r>
              <a:rPr lang="vi-VN" sz="2400" dirty="0">
                <a:latin typeface="Times New Roman" pitchFamily="18" charset="0"/>
                <a:cs typeface="Times New Roman" pitchFamily="18" charset="0"/>
              </a:rPr>
              <a:t>Đừng bắt nạt trẻ con</a:t>
            </a:r>
          </a:p>
          <a:p>
            <a:r>
              <a:rPr lang="vi-VN" sz="2400" dirty="0">
                <a:latin typeface="Times New Roman" pitchFamily="18" charset="0"/>
                <a:cs typeface="Times New Roman" pitchFamily="18" charset="0"/>
              </a:rPr>
              <a:t>Đừng bắt nạt nước khác</a:t>
            </a:r>
          </a:p>
          <a:p>
            <a:r>
              <a:rPr lang="vi-VN" sz="2400" dirty="0">
                <a:latin typeface="Times New Roman" pitchFamily="18" charset="0"/>
                <a:cs typeface="Times New Roman" pitchFamily="18" charset="0"/>
              </a:rPr>
              <a:t>Trên khắp trái đất tròn</a:t>
            </a:r>
          </a:p>
          <a:p>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Đừng </a:t>
            </a:r>
            <a:r>
              <a:rPr lang="vi-VN" sz="2400" dirty="0">
                <a:latin typeface="Times New Roman" pitchFamily="18" charset="0"/>
                <a:cs typeface="Times New Roman" pitchFamily="18" charset="0"/>
              </a:rPr>
              <a:t>bắt nạt mèo, chó</a:t>
            </a:r>
          </a:p>
          <a:p>
            <a:r>
              <a:rPr lang="vi-VN" sz="2400" dirty="0">
                <a:latin typeface="Times New Roman" pitchFamily="18" charset="0"/>
                <a:cs typeface="Times New Roman" pitchFamily="18" charset="0"/>
              </a:rPr>
              <a:t>Đừng bắt nạt cái cây</a:t>
            </a:r>
          </a:p>
          <a:p>
            <a:r>
              <a:rPr lang="vi-VN" sz="2400" dirty="0">
                <a:latin typeface="Times New Roman" pitchFamily="18" charset="0"/>
                <a:cs typeface="Times New Roman" pitchFamily="18" charset="0"/>
              </a:rPr>
              <a:t>Đừng bắt nạt ai cả</a:t>
            </a:r>
          </a:p>
          <a:p>
            <a:r>
              <a:rPr lang="vi-VN" sz="2400" dirty="0">
                <a:latin typeface="Times New Roman" pitchFamily="18" charset="0"/>
                <a:cs typeface="Times New Roman" pitchFamily="18" charset="0"/>
              </a:rPr>
              <a:t>Vì bắt nạt dễ lây</a:t>
            </a:r>
          </a:p>
          <a:p>
            <a:endParaRPr lang="en-US" dirty="0"/>
          </a:p>
        </p:txBody>
      </p:sp>
    </p:spTree>
    <p:extLst>
      <p:ext uri="{BB962C8B-B14F-4D97-AF65-F5344CB8AC3E}">
        <p14:creationId xmlns:p14="http://schemas.microsoft.com/office/powerpoint/2010/main" val="1216207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78727" y="0"/>
            <a:ext cx="6492129" cy="7404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800" b="1" dirty="0"/>
              <a:t>4. Khổ 7, 8: Lời nhắn nhủ của tác giả</a:t>
            </a:r>
            <a:endParaRPr lang="en-US" sz="2800" dirty="0"/>
          </a:p>
        </p:txBody>
      </p:sp>
      <p:sp>
        <p:nvSpPr>
          <p:cNvPr id="4" name="TextBox 3"/>
          <p:cNvSpPr txBox="1"/>
          <p:nvPr/>
        </p:nvSpPr>
        <p:spPr>
          <a:xfrm>
            <a:off x="4281054" y="1871711"/>
            <a:ext cx="3629891" cy="3693319"/>
          </a:xfrm>
          <a:prstGeom prst="rect">
            <a:avLst/>
          </a:prstGeom>
          <a:noFill/>
        </p:spPr>
        <p:txBody>
          <a:bodyPr wrap="square" rtlCol="0">
            <a:spAutoFit/>
          </a:bodyPr>
          <a:lstStyle/>
          <a:p>
            <a:r>
              <a:rPr lang="vi-VN" sz="2400" dirty="0">
                <a:latin typeface="+mj-lt"/>
              </a:rPr>
              <a:t>Bạn nào bắt nạt bạn</a:t>
            </a:r>
          </a:p>
          <a:p>
            <a:r>
              <a:rPr lang="vi-VN" sz="2400" dirty="0">
                <a:latin typeface="+mj-lt"/>
              </a:rPr>
              <a:t>Cứ đưa bài thơ này</a:t>
            </a:r>
          </a:p>
          <a:p>
            <a:r>
              <a:rPr lang="vi-VN" sz="2400" dirty="0">
                <a:latin typeface="+mj-lt"/>
              </a:rPr>
              <a:t>Bảo nếu thích bắt nạt</a:t>
            </a:r>
          </a:p>
          <a:p>
            <a:r>
              <a:rPr lang="vi-VN" sz="2400" dirty="0">
                <a:latin typeface="+mj-lt"/>
              </a:rPr>
              <a:t>Thì đến gặp tớ ngay</a:t>
            </a:r>
          </a:p>
          <a:p>
            <a:endParaRPr lang="en-US" sz="2400" dirty="0" smtClean="0">
              <a:latin typeface="+mj-lt"/>
            </a:endParaRPr>
          </a:p>
          <a:p>
            <a:r>
              <a:rPr lang="vi-VN" sz="2400" dirty="0" smtClean="0">
                <a:latin typeface="+mj-lt"/>
              </a:rPr>
              <a:t>Cứ </a:t>
            </a:r>
            <a:r>
              <a:rPr lang="vi-VN" sz="2400" dirty="0">
                <a:latin typeface="+mj-lt"/>
              </a:rPr>
              <a:t>đến bắt nạt tớ</a:t>
            </a:r>
          </a:p>
          <a:p>
            <a:r>
              <a:rPr lang="vi-VN" sz="2400" dirty="0">
                <a:latin typeface="+mj-lt"/>
              </a:rPr>
              <a:t>Bị bắt nạt quen rồi</a:t>
            </a:r>
          </a:p>
          <a:p>
            <a:r>
              <a:rPr lang="vi-VN" sz="2400" dirty="0">
                <a:latin typeface="+mj-lt"/>
              </a:rPr>
              <a:t>Vẫn không thích bắt nạt</a:t>
            </a:r>
          </a:p>
          <a:p>
            <a:r>
              <a:rPr lang="vi-VN" sz="2400" dirty="0">
                <a:latin typeface="+mj-lt"/>
              </a:rPr>
              <a:t>Vì bắt nạt rất hôi!</a:t>
            </a:r>
          </a:p>
          <a:p>
            <a:endParaRPr lang="en-US" dirty="0"/>
          </a:p>
        </p:txBody>
      </p:sp>
    </p:spTree>
    <p:extLst>
      <p:ext uri="{BB962C8B-B14F-4D97-AF65-F5344CB8AC3E}">
        <p14:creationId xmlns:p14="http://schemas.microsoft.com/office/powerpoint/2010/main" val="2552050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x-none"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xmlns="" id="{1CB9634C-909F-A645-A550-43E718A2E270}"/>
              </a:ext>
            </a:extLst>
          </p:cNvPr>
          <p:cNvSpPr/>
          <p:nvPr/>
        </p:nvSpPr>
        <p:spPr>
          <a:xfrm>
            <a:off x="449067" y="1828800"/>
            <a:ext cx="658477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500" dirty="0" err="1">
                <a:highlight>
                  <a:srgbClr val="FFFF00"/>
                </a:highlight>
                <a:latin typeface="Times New Roman" panose="02020603050405020304" pitchFamily="18" charset="0"/>
                <a:cs typeface="Times New Roman" panose="02020603050405020304" pitchFamily="18" charset="0"/>
              </a:rPr>
              <a:t>Tình</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huống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bị</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bắt</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nạt</a:t>
            </a:r>
            <a:r>
              <a:rPr lang="en-SG" sz="3500" dirty="0">
                <a:highlight>
                  <a:srgbClr val="FFFF00"/>
                </a:highlight>
                <a:latin typeface="Times New Roman" panose="02020603050405020304" pitchFamily="18" charset="0"/>
                <a:cs typeface="Times New Roman" panose="02020603050405020304" pitchFamily="18" charset="0"/>
              </a:rPr>
              <a:t>:</a:t>
            </a:r>
          </a:p>
          <a:p>
            <a:pPr algn="ctr"/>
            <a:r>
              <a:rPr lang="en-US" sz="3500" i="1" dirty="0" err="1">
                <a:latin typeface="Times New Roman" panose="02020603050405020304" pitchFamily="18" charset="0"/>
                <a:cs typeface="Times New Roman" panose="02020603050405020304" pitchFamily="18" charset="0"/>
              </a:rPr>
              <a:t>Em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im</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lặng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chịu</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đựng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chống</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lại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kẻ</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bắt</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nạt</a:t>
            </a:r>
            <a:r>
              <a:rPr lang="en-US" sz="3500" i="1" dirty="0">
                <a:latin typeface="Times New Roman" panose="02020603050405020304" pitchFamily="18" charset="0"/>
                <a:cs typeface="Times New Roman" panose="02020603050405020304" pitchFamily="18" charset="0"/>
              </a:rPr>
              <a:t> hay chia </a:t>
            </a:r>
            <a:r>
              <a:rPr lang="en-US" sz="3500" i="1" dirty="0" err="1">
                <a:latin typeface="Times New Roman" panose="02020603050405020304" pitchFamily="18" charset="0"/>
                <a:cs typeface="Times New Roman" panose="02020603050405020304" pitchFamily="18" charset="0"/>
              </a:rPr>
              <a:t>sẻ</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và</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tìm</a:t>
            </a:r>
            <a:r>
              <a:rPr lang="en-US" sz="3500" i="1" dirty="0">
                <a:latin typeface="Times New Roman" panose="02020603050405020304" pitchFamily="18" charset="0"/>
                <a:cs typeface="Times New Roman" panose="02020603050405020304" pitchFamily="18" charset="0"/>
              </a:rPr>
              <a:t> tr</a:t>
            </a:r>
            <a:r>
              <a:rPr lang="vi-VN" sz="3500" i="1" dirty="0">
                <a:latin typeface="Times New Roman" panose="02020603050405020304" pitchFamily="18" charset="0"/>
                <a:cs typeface="Times New Roman" panose="02020603050405020304" pitchFamily="18" charset="0"/>
              </a:rPr>
              <a:t>ợ </a:t>
            </a:r>
            <a:r>
              <a:rPr lang="en-US" sz="3500" i="1" dirty="0" err="1">
                <a:latin typeface="Times New Roman" panose="02020603050405020304" pitchFamily="18" charset="0"/>
                <a:cs typeface="Times New Roman" panose="02020603050405020304" pitchFamily="18" charset="0"/>
              </a:rPr>
              <a:t>giúp</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từ</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bạn</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bè</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thầy</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cô</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gia</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đình</a:t>
            </a:r>
            <a:r>
              <a:rPr lang="en-US" sz="3500" i="1" dirty="0">
                <a:latin typeface="Times New Roman" panose="02020603050405020304" pitchFamily="18" charset="0"/>
                <a:cs typeface="Times New Roman" panose="02020603050405020304" pitchFamily="18" charset="0"/>
              </a:rPr>
              <a:t>?</a:t>
            </a:r>
            <a:endParaRPr lang="x-none" sz="35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xmlns=""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Tree>
    <p:extLst>
      <p:ext uri="{BB962C8B-B14F-4D97-AF65-F5344CB8AC3E}">
        <p14:creationId xmlns:p14="http://schemas.microsoft.com/office/powerpoint/2010/main" val="341218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x-none"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xmlns="" id="{1CB9634C-909F-A645-A550-43E718A2E270}"/>
              </a:ext>
            </a:extLst>
          </p:cNvPr>
          <p:cNvSpPr/>
          <p:nvPr/>
        </p:nvSpPr>
        <p:spPr>
          <a:xfrm>
            <a:off x="449067" y="1828800"/>
            <a:ext cx="658477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500" dirty="0" err="1">
                <a:highlight>
                  <a:srgbClr val="FFFF00"/>
                </a:highlight>
                <a:latin typeface="Times New Roman" panose="02020603050405020304" pitchFamily="18" charset="0"/>
                <a:cs typeface="Times New Roman" panose="02020603050405020304" pitchFamily="18" charset="0"/>
              </a:rPr>
              <a:t>Tình</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huống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chứng</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kiến</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chuyện</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bắt</a:t>
            </a:r>
            <a:r>
              <a:rPr lang="en-SG" sz="3500" dirty="0">
                <a:highlight>
                  <a:srgbClr val="FFFF00"/>
                </a:highlight>
                <a:latin typeface="Times New Roman" panose="02020603050405020304" pitchFamily="18" charset="0"/>
                <a:cs typeface="Times New Roman" panose="02020603050405020304" pitchFamily="18" charset="0"/>
              </a:rPr>
              <a:t> </a:t>
            </a:r>
            <a:r>
              <a:rPr lang="en-SG" sz="3500" dirty="0" err="1">
                <a:highlight>
                  <a:srgbClr val="FFFF00"/>
                </a:highlight>
                <a:latin typeface="Times New Roman" panose="02020603050405020304" pitchFamily="18" charset="0"/>
                <a:cs typeface="Times New Roman" panose="02020603050405020304" pitchFamily="18" charset="0"/>
              </a:rPr>
              <a:t>nạt</a:t>
            </a:r>
            <a:r>
              <a:rPr lang="en-SG" sz="3500" dirty="0">
                <a:highlight>
                  <a:srgbClr val="FFFF00"/>
                </a:highlight>
                <a:latin typeface="Times New Roman" panose="02020603050405020304" pitchFamily="18" charset="0"/>
                <a:cs typeface="Times New Roman" panose="02020603050405020304" pitchFamily="18" charset="0"/>
              </a:rPr>
              <a:t>:</a:t>
            </a:r>
          </a:p>
          <a:p>
            <a:pPr algn="ctr"/>
            <a:r>
              <a:rPr lang="en-US" sz="3500" i="1" dirty="0" err="1">
                <a:latin typeface="Times New Roman" panose="02020603050405020304" pitchFamily="18" charset="0"/>
                <a:cs typeface="Times New Roman" panose="02020603050405020304" pitchFamily="18" charset="0"/>
              </a:rPr>
              <a:t>Em</a:t>
            </a:r>
            <a:r>
              <a:rPr lang="en-US" sz="3500" i="1" dirty="0">
                <a:latin typeface="Times New Roman" panose="02020603050405020304" pitchFamily="18" charset="0"/>
                <a:cs typeface="Times New Roman" panose="02020603050405020304" pitchFamily="18" charset="0"/>
              </a:rPr>
              <a:t> </a:t>
            </a:r>
            <a:r>
              <a:rPr lang="vi-VN" sz="3500" i="1" dirty="0">
                <a:latin typeface="Times New Roman" panose="02020603050405020304" pitchFamily="18" charset="0"/>
                <a:cs typeface="Times New Roman" panose="02020603050405020304" pitchFamily="18" charset="0"/>
              </a:rPr>
              <a:t>thờ ơ, không quan tâm, “vào hùa” cổ vũ hay can ngăn kẻ bắt nạt và bênh vực nạn nhân bị bắt nạt?</a:t>
            </a:r>
            <a:endParaRPr lang="x-none" sz="35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xmlns=""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Tree>
    <p:extLst>
      <p:ext uri="{BB962C8B-B14F-4D97-AF65-F5344CB8AC3E}">
        <p14:creationId xmlns:p14="http://schemas.microsoft.com/office/powerpoint/2010/main" val="13727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97508F-E7DF-DD41-AA8F-F6C2ACB29319}"/>
              </a:ext>
            </a:extLst>
          </p:cNvPr>
          <p:cNvSpPr txBox="1"/>
          <p:nvPr/>
        </p:nvSpPr>
        <p:spPr>
          <a:xfrm>
            <a:off x="2520461" y="389303"/>
            <a:ext cx="7151077" cy="707886"/>
          </a:xfrm>
          <a:prstGeom prst="rect">
            <a:avLst/>
          </a:prstGeom>
          <a:solidFill>
            <a:schemeClr val="accent2">
              <a:lumMod val="20000"/>
              <a:lumOff val="80000"/>
            </a:schemeClr>
          </a:solidFill>
        </p:spPr>
        <p:txBody>
          <a:bodyPr wrap="square" rtlCol="0">
            <a:spAutoFit/>
          </a:bodyPr>
          <a:lstStyle/>
          <a:p>
            <a:pPr algn="ctr"/>
            <a:r>
              <a:rPr lang="x-none" sz="4000" b="1" dirty="0">
                <a:solidFill>
                  <a:srgbClr val="FF0000"/>
                </a:solidFill>
                <a:latin typeface="Times New Roman" panose="02020603050405020304" pitchFamily="18" charset="0"/>
                <a:cs typeface="Times New Roman" panose="02020603050405020304" pitchFamily="18" charset="0"/>
              </a:rPr>
              <a:t>THINK – PAIR - SHARE</a:t>
            </a:r>
          </a:p>
        </p:txBody>
      </p:sp>
      <p:sp>
        <p:nvSpPr>
          <p:cNvPr id="5" name="Cloud 4">
            <a:extLst>
              <a:ext uri="{FF2B5EF4-FFF2-40B4-BE49-F238E27FC236}">
                <a16:creationId xmlns:a16="http://schemas.microsoft.com/office/drawing/2014/main" xmlns="" id="{1CB9634C-909F-A645-A550-43E718A2E270}"/>
              </a:ext>
            </a:extLst>
          </p:cNvPr>
          <p:cNvSpPr/>
          <p:nvPr/>
        </p:nvSpPr>
        <p:spPr>
          <a:xfrm>
            <a:off x="449067" y="1828800"/>
            <a:ext cx="7289959" cy="4475774"/>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SG" sz="2800" dirty="0" err="1">
                <a:highlight>
                  <a:srgbClr val="FFFF00"/>
                </a:highlight>
                <a:latin typeface="Times New Roman" panose="02020603050405020304" pitchFamily="18" charset="0"/>
                <a:cs typeface="Times New Roman" panose="02020603050405020304" pitchFamily="18" charset="0"/>
              </a:rPr>
              <a:t>Tình</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huống</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mình</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là</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kẻ</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bắt</a:t>
            </a:r>
            <a:r>
              <a:rPr lang="en-SG" sz="2800" dirty="0">
                <a:highlight>
                  <a:srgbClr val="FFFF00"/>
                </a:highlight>
                <a:latin typeface="Times New Roman" panose="02020603050405020304" pitchFamily="18" charset="0"/>
                <a:cs typeface="Times New Roman" panose="02020603050405020304" pitchFamily="18" charset="0"/>
              </a:rPr>
              <a:t> </a:t>
            </a:r>
            <a:r>
              <a:rPr lang="en-SG" sz="2800" dirty="0" err="1">
                <a:highlight>
                  <a:srgbClr val="FFFF00"/>
                </a:highlight>
                <a:latin typeface="Times New Roman" panose="02020603050405020304" pitchFamily="18" charset="0"/>
                <a:cs typeface="Times New Roman" panose="02020603050405020304" pitchFamily="18" charset="0"/>
              </a:rPr>
              <a:t>nạt</a:t>
            </a:r>
            <a:r>
              <a:rPr lang="en-SG" sz="2800" dirty="0">
                <a:highlight>
                  <a:srgbClr val="FFFF00"/>
                </a:highlight>
                <a:latin typeface="Times New Roman" panose="02020603050405020304" pitchFamily="18" charset="0"/>
                <a:cs typeface="Times New Roman" panose="02020603050405020304" pitchFamily="18" charset="0"/>
              </a:rPr>
              <a:t>:</a:t>
            </a:r>
          </a:p>
          <a:p>
            <a:pPr algn="ctr"/>
            <a:r>
              <a:rPr lang="vi-VN" sz="2800" i="1" dirty="0">
                <a:latin typeface="Times New Roman" panose="02020603050405020304" pitchFamily="18" charset="0"/>
                <a:cs typeface="Times New Roman" panose="02020603050405020304" pitchFamily="18" charset="0"/>
              </a:rPr>
              <a:t>Em coi đó là chuyện bình thường, thậm chí là một cách khẳng định bản thân hay nhận ra đó là hành vi xấu cần từ bỏ, cảm thấy ân hận và xin lỗi người mà mình đã bắt nạt?</a:t>
            </a:r>
            <a:endParaRPr lang="x-none" sz="2800" dirty="0">
              <a:latin typeface="Times New Roman" panose="02020603050405020304" pitchFamily="18" charset="0"/>
              <a:cs typeface="Times New Roman" panose="02020603050405020304" pitchFamily="18" charset="0"/>
            </a:endParaRPr>
          </a:p>
        </p:txBody>
      </p:sp>
      <p:pic>
        <p:nvPicPr>
          <p:cNvPr id="7" name="图片 4109" descr="封面2">
            <a:extLst>
              <a:ext uri="{FF2B5EF4-FFF2-40B4-BE49-F238E27FC236}">
                <a16:creationId xmlns:a16="http://schemas.microsoft.com/office/drawing/2014/main" xmlns="" id="{88DF4DB1-734A-504F-BFB1-43CFE74583A3}"/>
              </a:ext>
            </a:extLst>
          </p:cNvPr>
          <p:cNvPicPr>
            <a:picLocks noChangeAspect="1"/>
          </p:cNvPicPr>
          <p:nvPr/>
        </p:nvPicPr>
        <p:blipFill>
          <a:blip r:embed="rId2"/>
          <a:stretch>
            <a:fillRect/>
          </a:stretch>
        </p:blipFill>
        <p:spPr>
          <a:xfrm>
            <a:off x="7739026" y="3747965"/>
            <a:ext cx="4582587" cy="3110035"/>
          </a:xfrm>
          <a:prstGeom prst="rect">
            <a:avLst/>
          </a:prstGeom>
          <a:noFill/>
          <a:ln w="9525">
            <a:noFill/>
          </a:ln>
        </p:spPr>
      </p:pic>
    </p:spTree>
    <p:extLst>
      <p:ext uri="{BB962C8B-B14F-4D97-AF65-F5344CB8AC3E}">
        <p14:creationId xmlns:p14="http://schemas.microsoft.com/office/powerpoint/2010/main" val="23930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xmlns="" id="{95EB9D60-5E01-1240-96B2-2E1D3CE5254C}"/>
              </a:ext>
            </a:extLst>
          </p:cNvPr>
          <p:cNvPicPr>
            <a:picLocks noChangeAspect="1"/>
          </p:cNvPicPr>
          <p:nvPr/>
        </p:nvPicPr>
        <p:blipFill>
          <a:blip r:embed="rId3"/>
          <a:stretch>
            <a:fillRect/>
          </a:stretch>
        </p:blipFill>
        <p:spPr>
          <a:xfrm>
            <a:off x="4877371" y="492369"/>
            <a:ext cx="2437257" cy="3416788"/>
          </a:xfrm>
          <a:prstGeom prst="rect">
            <a:avLst/>
          </a:prstGeom>
        </p:spPr>
      </p:pic>
      <p:sp>
        <p:nvSpPr>
          <p:cNvPr id="6" name="TextBox 5">
            <a:extLst>
              <a:ext uri="{FF2B5EF4-FFF2-40B4-BE49-F238E27FC236}">
                <a16:creationId xmlns:a16="http://schemas.microsoft.com/office/drawing/2014/main" xmlns="" id="{DECD9236-349F-DB42-8ED0-23E14B4CA514}"/>
              </a:ext>
            </a:extLst>
          </p:cNvPr>
          <p:cNvSpPr txBox="1"/>
          <p:nvPr/>
        </p:nvSpPr>
        <p:spPr>
          <a:xfrm>
            <a:off x="5335512" y="1448995"/>
            <a:ext cx="1520973" cy="1446550"/>
          </a:xfrm>
          <a:prstGeom prst="rect">
            <a:avLst/>
          </a:prstGeom>
          <a:noFill/>
        </p:spPr>
        <p:txBody>
          <a:bodyPr wrap="square" rtlCol="0">
            <a:spAutoFit/>
          </a:bodyPr>
          <a:lstStyle/>
          <a:p>
            <a:pPr algn="ctr"/>
            <a:r>
              <a:rPr lang="x-none" sz="8800" b="1" dirty="0">
                <a:solidFill>
                  <a:srgbClr val="FF0000"/>
                </a:solidFill>
                <a:latin typeface="Times New Roman" panose="02020603050405020304" pitchFamily="18" charset="0"/>
                <a:cs typeface="Times New Roman" panose="02020603050405020304" pitchFamily="18" charset="0"/>
              </a:rPr>
              <a:t>III</a:t>
            </a:r>
          </a:p>
        </p:txBody>
      </p:sp>
      <p:sp>
        <p:nvSpPr>
          <p:cNvPr id="7" name="TextBox 6">
            <a:extLst>
              <a:ext uri="{FF2B5EF4-FFF2-40B4-BE49-F238E27FC236}">
                <a16:creationId xmlns:a16="http://schemas.microsoft.com/office/drawing/2014/main" xmlns="" id="{6B7FBB8E-29FD-A644-A6AC-1F4910216727}"/>
              </a:ext>
            </a:extLst>
          </p:cNvPr>
          <p:cNvSpPr txBox="1"/>
          <p:nvPr/>
        </p:nvSpPr>
        <p:spPr>
          <a:xfrm>
            <a:off x="1289538" y="3804519"/>
            <a:ext cx="9941170" cy="1446550"/>
          </a:xfrm>
          <a:prstGeom prst="rect">
            <a:avLst/>
          </a:prstGeom>
          <a:noFill/>
        </p:spPr>
        <p:txBody>
          <a:bodyPr wrap="square" rtlCol="0">
            <a:spAutoFit/>
          </a:bodyPr>
          <a:lstStyle/>
          <a:p>
            <a:pPr algn="ctr"/>
            <a:r>
              <a:rPr lang="x-none" sz="8800" b="1" dirty="0">
                <a:solidFill>
                  <a:srgbClr val="FF0000"/>
                </a:solidFill>
                <a:latin typeface="Times New Roman" panose="02020603050405020304" pitchFamily="18" charset="0"/>
                <a:cs typeface="Times New Roman" panose="02020603050405020304" pitchFamily="18" charset="0"/>
              </a:rPr>
              <a:t>Tổng kết</a:t>
            </a:r>
          </a:p>
        </p:txBody>
      </p:sp>
    </p:spTree>
    <p:extLst>
      <p:ext uri="{BB962C8B-B14F-4D97-AF65-F5344CB8AC3E}">
        <p14:creationId xmlns:p14="http://schemas.microsoft.com/office/powerpoint/2010/main" val="3662830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xmlns="" id="{0E6F829F-7EA2-AA4C-B4D3-EA0FE8B397CE}"/>
              </a:ext>
            </a:extLst>
          </p:cNvPr>
          <p:cNvGrpSpPr/>
          <p:nvPr/>
        </p:nvGrpSpPr>
        <p:grpSpPr>
          <a:xfrm>
            <a:off x="1884147" y="-183896"/>
            <a:ext cx="1947554" cy="2223281"/>
            <a:chOff x="558140" y="3951888"/>
            <a:chExt cx="1947554" cy="1620000"/>
          </a:xfrm>
        </p:grpSpPr>
        <p:pic>
          <p:nvPicPr>
            <p:cNvPr id="5" name="图片 28">
              <a:extLst>
                <a:ext uri="{FF2B5EF4-FFF2-40B4-BE49-F238E27FC236}">
                  <a16:creationId xmlns:a16="http://schemas.microsoft.com/office/drawing/2014/main" xmlns="" id="{0239A658-6329-F044-A0F2-5BBEABEAB6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350" r="50141"/>
            <a:stretch/>
          </p:blipFill>
          <p:spPr>
            <a:xfrm>
              <a:off x="558140" y="3951888"/>
              <a:ext cx="1947554" cy="1620000"/>
            </a:xfrm>
            <a:prstGeom prst="rect">
              <a:avLst/>
            </a:prstGeom>
          </p:spPr>
        </p:pic>
        <p:sp>
          <p:nvSpPr>
            <p:cNvPr id="6" name="文本框 34">
              <a:extLst>
                <a:ext uri="{FF2B5EF4-FFF2-40B4-BE49-F238E27FC236}">
                  <a16:creationId xmlns:a16="http://schemas.microsoft.com/office/drawing/2014/main" xmlns="" id="{BAFDCD52-D227-584B-86BA-DFBD9AB60AFA}"/>
                </a:ext>
              </a:extLst>
            </p:cNvPr>
            <p:cNvSpPr txBox="1"/>
            <p:nvPr/>
          </p:nvSpPr>
          <p:spPr>
            <a:xfrm>
              <a:off x="793600" y="4392770"/>
              <a:ext cx="1508165" cy="784918"/>
            </a:xfrm>
            <a:prstGeom prst="rect">
              <a:avLst/>
            </a:prstGeom>
            <a:noFill/>
          </p:spPr>
          <p:txBody>
            <a:bodyPr wrap="square" rtlCol="0">
              <a:spAutoFit/>
            </a:bodyPr>
            <a:lstStyle/>
            <a:p>
              <a:pPr algn="ctr"/>
              <a:r>
                <a:rPr lang="en-US" altLang="zh-CN" sz="3200" b="1" dirty="0" err="1">
                  <a:latin typeface="方正卡通简体" panose="03000509000000000000" pitchFamily="65" charset="-122"/>
                  <a:ea typeface="方正卡通简体" panose="03000509000000000000" pitchFamily="65" charset="-122"/>
                </a:rPr>
                <a:t>Nội</a:t>
              </a:r>
              <a:r>
                <a:rPr lang="en-US" altLang="zh-CN" sz="3200" b="1" dirty="0">
                  <a:latin typeface="方正卡通简体" panose="03000509000000000000" pitchFamily="65" charset="-122"/>
                  <a:ea typeface="方正卡通简体" panose="03000509000000000000" pitchFamily="65" charset="-122"/>
                </a:rPr>
                <a:t> dung</a:t>
              </a:r>
              <a:endParaRPr lang="zh-CN" altLang="en-US" sz="3200" b="1" dirty="0">
                <a:latin typeface="方正卡通简体" panose="03000509000000000000" pitchFamily="65" charset="-122"/>
                <a:ea typeface="方正卡通简体" panose="03000509000000000000" pitchFamily="65" charset="-122"/>
              </a:endParaRPr>
            </a:p>
          </p:txBody>
        </p:sp>
      </p:grpSp>
      <p:pic>
        <p:nvPicPr>
          <p:cNvPr id="7" name="图片 29">
            <a:extLst>
              <a:ext uri="{FF2B5EF4-FFF2-40B4-BE49-F238E27FC236}">
                <a16:creationId xmlns:a16="http://schemas.microsoft.com/office/drawing/2014/main" xmlns="" id="{4FE7D58F-CFF3-B34E-B16F-BCB565E20A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898"/>
          <a:stretch/>
        </p:blipFill>
        <p:spPr>
          <a:xfrm>
            <a:off x="7671800" y="-79401"/>
            <a:ext cx="1923803" cy="2023450"/>
          </a:xfrm>
          <a:prstGeom prst="rect">
            <a:avLst/>
          </a:prstGeom>
        </p:spPr>
      </p:pic>
      <p:grpSp>
        <p:nvGrpSpPr>
          <p:cNvPr id="8" name="组合 17">
            <a:extLst>
              <a:ext uri="{FF2B5EF4-FFF2-40B4-BE49-F238E27FC236}">
                <a16:creationId xmlns:a16="http://schemas.microsoft.com/office/drawing/2014/main" xmlns="" id="{613D3F1F-7C83-C04F-8AE4-8D8A60CA26C1}"/>
              </a:ext>
            </a:extLst>
          </p:cNvPr>
          <p:cNvGrpSpPr/>
          <p:nvPr/>
        </p:nvGrpSpPr>
        <p:grpSpPr>
          <a:xfrm>
            <a:off x="299554" y="-832271"/>
            <a:ext cx="5218386" cy="7185790"/>
            <a:chOff x="775510" y="1945301"/>
            <a:chExt cx="2537706" cy="4912699"/>
          </a:xfrm>
        </p:grpSpPr>
        <p:pic>
          <p:nvPicPr>
            <p:cNvPr id="9" name="图片 2">
              <a:extLst>
                <a:ext uri="{FF2B5EF4-FFF2-40B4-BE49-F238E27FC236}">
                  <a16:creationId xmlns:a16="http://schemas.microsoft.com/office/drawing/2014/main" xmlns="" id="{61D96456-3042-DA41-BD3F-D4B0C21B3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0" y="3741724"/>
              <a:ext cx="2537706" cy="3116276"/>
            </a:xfrm>
            <a:prstGeom prst="rect">
              <a:avLst/>
            </a:prstGeom>
          </p:spPr>
        </p:pic>
        <p:sp>
          <p:nvSpPr>
            <p:cNvPr id="10" name="文本框 13">
              <a:extLst>
                <a:ext uri="{FF2B5EF4-FFF2-40B4-BE49-F238E27FC236}">
                  <a16:creationId xmlns:a16="http://schemas.microsoft.com/office/drawing/2014/main" xmlns="" id="{A68918AD-BC2A-B94D-99CF-D4340D538AFF}"/>
                </a:ext>
              </a:extLst>
            </p:cNvPr>
            <p:cNvSpPr txBox="1"/>
            <p:nvPr/>
          </p:nvSpPr>
          <p:spPr>
            <a:xfrm>
              <a:off x="1317812" y="1945301"/>
              <a:ext cx="1594143" cy="523220"/>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pic>
        <p:nvPicPr>
          <p:cNvPr id="11" name="图片 5">
            <a:extLst>
              <a:ext uri="{FF2B5EF4-FFF2-40B4-BE49-F238E27FC236}">
                <a16:creationId xmlns:a16="http://schemas.microsoft.com/office/drawing/2014/main" xmlns="" id="{FD20F023-E4E6-D541-84F4-01CD4E11F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737" y="198476"/>
            <a:ext cx="2220017" cy="1745573"/>
          </a:xfrm>
          <a:prstGeom prst="rect">
            <a:avLst/>
          </a:prstGeom>
        </p:spPr>
      </p:pic>
      <p:sp>
        <p:nvSpPr>
          <p:cNvPr id="12" name="Rectangle 11">
            <a:extLst>
              <a:ext uri="{FF2B5EF4-FFF2-40B4-BE49-F238E27FC236}">
                <a16:creationId xmlns:a16="http://schemas.microsoft.com/office/drawing/2014/main" xmlns="" id="{AC2CFDD9-9EAD-5146-8D2A-30ECF504DCD3}"/>
              </a:ext>
            </a:extLst>
          </p:cNvPr>
          <p:cNvSpPr/>
          <p:nvPr/>
        </p:nvSpPr>
        <p:spPr>
          <a:xfrm>
            <a:off x="622204" y="2662724"/>
            <a:ext cx="4471440" cy="3108543"/>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 1 </a:t>
            </a:r>
            <a:r>
              <a:rPr lang="en-US" sz="2800" dirty="0" err="1">
                <a:latin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endParaRPr lang="en-US" sz="2800" dirty="0">
              <a:latin typeface="Times New Roman" panose="02020603050405020304" pitchFamily="18" charset="0"/>
              <a:cs typeface="Times New Roman" panose="02020603050405020304" pitchFamily="18" charset="0"/>
            </a:endParaRPr>
          </a:p>
        </p:txBody>
      </p:sp>
      <p:sp>
        <p:nvSpPr>
          <p:cNvPr id="13" name="文本框 34">
            <a:extLst>
              <a:ext uri="{FF2B5EF4-FFF2-40B4-BE49-F238E27FC236}">
                <a16:creationId xmlns:a16="http://schemas.microsoft.com/office/drawing/2014/main" xmlns="" id="{0BD8CA06-ADA0-DA46-92ED-8AF6E997F4F9}"/>
              </a:ext>
            </a:extLst>
          </p:cNvPr>
          <p:cNvSpPr txBox="1"/>
          <p:nvPr/>
        </p:nvSpPr>
        <p:spPr>
          <a:xfrm>
            <a:off x="7942682" y="388848"/>
            <a:ext cx="1508165" cy="1077218"/>
          </a:xfrm>
          <a:prstGeom prst="rect">
            <a:avLst/>
          </a:prstGeom>
          <a:noFill/>
        </p:spPr>
        <p:txBody>
          <a:bodyPr wrap="square" rtlCol="0">
            <a:spAutoFit/>
          </a:bodyPr>
          <a:lstStyle/>
          <a:p>
            <a:pPr algn="ctr"/>
            <a:r>
              <a:rPr lang="en-US" altLang="zh-CN" sz="3200" b="1" dirty="0" err="1">
                <a:latin typeface="方正卡通简体" panose="03000509000000000000" pitchFamily="65" charset="-122"/>
                <a:ea typeface="方正卡通简体" panose="03000509000000000000" pitchFamily="65" charset="-122"/>
              </a:rPr>
              <a:t>Nghệ</a:t>
            </a:r>
            <a:r>
              <a:rPr lang="en-US" altLang="zh-CN" sz="3200" b="1" dirty="0">
                <a:latin typeface="方正卡通简体" panose="03000509000000000000" pitchFamily="65" charset="-122"/>
                <a:ea typeface="方正卡通简体" panose="03000509000000000000" pitchFamily="65" charset="-122"/>
              </a:rPr>
              <a:t> </a:t>
            </a:r>
            <a:r>
              <a:rPr lang="en-US" altLang="zh-CN" sz="3200" b="1" dirty="0" err="1">
                <a:latin typeface="方正卡通简体" panose="03000509000000000000" pitchFamily="65" charset="-122"/>
                <a:ea typeface="方正卡通简体" panose="03000509000000000000" pitchFamily="65" charset="-122"/>
              </a:rPr>
              <a:t>thuật</a:t>
            </a:r>
            <a:endParaRPr lang="zh-CN" altLang="en-US" sz="3200" b="1" dirty="0">
              <a:latin typeface="方正卡通简体" panose="03000509000000000000" pitchFamily="65" charset="-122"/>
              <a:ea typeface="方正卡通简体" panose="03000509000000000000" pitchFamily="65" charset="-122"/>
            </a:endParaRPr>
          </a:p>
        </p:txBody>
      </p:sp>
      <p:grpSp>
        <p:nvGrpSpPr>
          <p:cNvPr id="14" name="组合 17">
            <a:extLst>
              <a:ext uri="{FF2B5EF4-FFF2-40B4-BE49-F238E27FC236}">
                <a16:creationId xmlns:a16="http://schemas.microsoft.com/office/drawing/2014/main" xmlns="" id="{7351E8C4-21C6-414B-8699-85C62B232532}"/>
              </a:ext>
            </a:extLst>
          </p:cNvPr>
          <p:cNvGrpSpPr/>
          <p:nvPr/>
        </p:nvGrpSpPr>
        <p:grpSpPr>
          <a:xfrm>
            <a:off x="5927834" y="-844713"/>
            <a:ext cx="5765949" cy="7185790"/>
            <a:chOff x="775510" y="1945301"/>
            <a:chExt cx="2537706" cy="4912699"/>
          </a:xfrm>
        </p:grpSpPr>
        <p:pic>
          <p:nvPicPr>
            <p:cNvPr id="15" name="图片 2">
              <a:extLst>
                <a:ext uri="{FF2B5EF4-FFF2-40B4-BE49-F238E27FC236}">
                  <a16:creationId xmlns:a16="http://schemas.microsoft.com/office/drawing/2014/main" xmlns="" id="{ADB2A638-9F7C-FF40-8C30-F0A8C61F3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10" y="3741724"/>
              <a:ext cx="2537706" cy="3116276"/>
            </a:xfrm>
            <a:prstGeom prst="rect">
              <a:avLst/>
            </a:prstGeom>
          </p:spPr>
        </p:pic>
        <p:sp>
          <p:nvSpPr>
            <p:cNvPr id="16" name="文本框 13">
              <a:extLst>
                <a:ext uri="{FF2B5EF4-FFF2-40B4-BE49-F238E27FC236}">
                  <a16:creationId xmlns:a16="http://schemas.microsoft.com/office/drawing/2014/main" xmlns="" id="{866655C4-F3F5-AB4F-A871-1155351A4B4A}"/>
                </a:ext>
              </a:extLst>
            </p:cNvPr>
            <p:cNvSpPr txBox="1"/>
            <p:nvPr/>
          </p:nvSpPr>
          <p:spPr>
            <a:xfrm>
              <a:off x="1317812" y="1945301"/>
              <a:ext cx="1594143" cy="523220"/>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pic>
        <p:nvPicPr>
          <p:cNvPr id="18" name="Picture 17" descr="22858PICdbgea5Gz679dY_PIC2018.png">
            <a:extLst>
              <a:ext uri="{FF2B5EF4-FFF2-40B4-BE49-F238E27FC236}">
                <a16:creationId xmlns:a16="http://schemas.microsoft.com/office/drawing/2014/main" xmlns="" id="{77CCAAEE-9F56-CB4C-92C1-0C7EF92E08C3}"/>
              </a:ext>
            </a:extLst>
          </p:cNvPr>
          <p:cNvPicPr>
            <a:picLocks noChangeAspect="1"/>
          </p:cNvPicPr>
          <p:nvPr/>
        </p:nvPicPr>
        <p:blipFill>
          <a:blip r:embed="rId5" cstate="print"/>
          <a:stretch>
            <a:fillRect/>
          </a:stretch>
        </p:blipFill>
        <p:spPr>
          <a:xfrm>
            <a:off x="9690640" y="3657600"/>
            <a:ext cx="3200400" cy="3200400"/>
          </a:xfrm>
          <a:prstGeom prst="rect">
            <a:avLst/>
          </a:prstGeom>
        </p:spPr>
      </p:pic>
      <p:sp>
        <p:nvSpPr>
          <p:cNvPr id="19" name="Rectangle 18">
            <a:extLst>
              <a:ext uri="{FF2B5EF4-FFF2-40B4-BE49-F238E27FC236}">
                <a16:creationId xmlns:a16="http://schemas.microsoft.com/office/drawing/2014/main" xmlns="" id="{E564160A-DFA1-324C-9AE0-8C26A1E603AB}"/>
              </a:ext>
            </a:extLst>
          </p:cNvPr>
          <p:cNvSpPr/>
          <p:nvPr/>
        </p:nvSpPr>
        <p:spPr>
          <a:xfrm>
            <a:off x="6310633" y="2662724"/>
            <a:ext cx="4471440" cy="2677656"/>
          </a:xfrm>
          <a:prstGeom prst="rect">
            <a:avLst/>
          </a:prstGeom>
        </p:spPr>
        <p:txBody>
          <a:bodyPr wrap="square">
            <a:spAutoFit/>
          </a:bodyPr>
          <a:lstStyle/>
          <a:p>
            <a:pPr marL="457200" indent="-457200" algn="just">
              <a:buFontTx/>
              <a:buChar char="-"/>
            </a:pP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chữ</a:t>
            </a:r>
            <a:endParaRPr lang="en-US" sz="2800" dirty="0">
              <a:latin typeface="Times New Roman" panose="02020603050405020304" pitchFamily="18" charset="0"/>
              <a:cs typeface="Times New Roman" panose="02020603050405020304" pitchFamily="18" charset="0"/>
            </a:endParaRPr>
          </a:p>
          <a:p>
            <a:pPr marL="457200" indent="-457200" algn="just">
              <a:buFontTx/>
              <a:buChar char="-"/>
            </a:pPr>
            <a:r>
              <a:rPr lang="en-US" sz="2800" dirty="0" err="1">
                <a:latin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dỏm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bao dung.</a:t>
            </a:r>
          </a:p>
        </p:txBody>
      </p:sp>
    </p:spTree>
    <p:extLst>
      <p:ext uri="{BB962C8B-B14F-4D97-AF65-F5344CB8AC3E}">
        <p14:creationId xmlns:p14="http://schemas.microsoft.com/office/powerpoint/2010/main" val="12632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7" y="235528"/>
            <a:ext cx="5126182" cy="331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5528"/>
            <a:ext cx="5486400" cy="331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965" y="3699164"/>
            <a:ext cx="5999018"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6170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xmlns="" id="{16B067B1-F4E5-4FDF-813D-C9E872E800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10;&#10;Description automatically generated">
            <a:extLst>
              <a:ext uri="{FF2B5EF4-FFF2-40B4-BE49-F238E27FC236}">
                <a16:creationId xmlns:a16="http://schemas.microsoft.com/office/drawing/2014/main" xmlns="" id="{88ED14EA-EB07-9A41-8D9E-5D074385BB05}"/>
              </a:ext>
            </a:extLst>
          </p:cNvPr>
          <p:cNvPicPr>
            <a:picLocks noChangeAspect="1"/>
          </p:cNvPicPr>
          <p:nvPr/>
        </p:nvPicPr>
        <p:blipFill rotWithShape="1">
          <a:blip r:embed="rId2"/>
          <a:srcRect t="8036" b="11782"/>
          <a:stretch/>
        </p:blipFill>
        <p:spPr>
          <a:xfrm>
            <a:off x="307775" y="261437"/>
            <a:ext cx="11576450" cy="6335126"/>
          </a:xfrm>
          <a:prstGeom prst="rect">
            <a:avLst/>
          </a:prstGeom>
        </p:spPr>
      </p:pic>
    </p:spTree>
    <p:extLst>
      <p:ext uri="{BB962C8B-B14F-4D97-AF65-F5344CB8AC3E}">
        <p14:creationId xmlns:p14="http://schemas.microsoft.com/office/powerpoint/2010/main" val="259741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etter&#10;&#10;Description automatically generated">
            <a:extLst>
              <a:ext uri="{FF2B5EF4-FFF2-40B4-BE49-F238E27FC236}">
                <a16:creationId xmlns:a16="http://schemas.microsoft.com/office/drawing/2014/main" xmlns="" id="{77F5E160-B909-6543-84D2-E27077CCF3BE}"/>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xmlns="" id="{95EB9D60-5E01-1240-96B2-2E1D3CE5254C}"/>
              </a:ext>
            </a:extLst>
          </p:cNvPr>
          <p:cNvPicPr>
            <a:picLocks noChangeAspect="1"/>
          </p:cNvPicPr>
          <p:nvPr/>
        </p:nvPicPr>
        <p:blipFill>
          <a:blip r:embed="rId3"/>
          <a:stretch>
            <a:fillRect/>
          </a:stretch>
        </p:blipFill>
        <p:spPr>
          <a:xfrm>
            <a:off x="4900817" y="679939"/>
            <a:ext cx="2437257" cy="3416788"/>
          </a:xfrm>
          <a:prstGeom prst="rect">
            <a:avLst/>
          </a:prstGeom>
        </p:spPr>
      </p:pic>
      <p:sp>
        <p:nvSpPr>
          <p:cNvPr id="6" name="TextBox 5">
            <a:extLst>
              <a:ext uri="{FF2B5EF4-FFF2-40B4-BE49-F238E27FC236}">
                <a16:creationId xmlns:a16="http://schemas.microsoft.com/office/drawing/2014/main" xmlns="" id="{DECD9236-349F-DB42-8ED0-23E14B4CA514}"/>
              </a:ext>
            </a:extLst>
          </p:cNvPr>
          <p:cNvSpPr txBox="1"/>
          <p:nvPr/>
        </p:nvSpPr>
        <p:spPr>
          <a:xfrm>
            <a:off x="5536319" y="1665058"/>
            <a:ext cx="1166251" cy="1446550"/>
          </a:xfrm>
          <a:prstGeom prst="rect">
            <a:avLst/>
          </a:prstGeom>
          <a:noFill/>
        </p:spPr>
        <p:txBody>
          <a:bodyPr wrap="square" rtlCol="0">
            <a:spAutoFit/>
          </a:bodyPr>
          <a:lstStyle/>
          <a:p>
            <a:pPr algn="ctr"/>
            <a:r>
              <a:rPr lang="x-none" sz="8800" b="1" dirty="0">
                <a:solidFill>
                  <a:srgbClr val="FF0000"/>
                </a:solidFill>
                <a:latin typeface="Times New Roman" panose="02020603050405020304" pitchFamily="18" charset="0"/>
                <a:cs typeface="Times New Roman" panose="02020603050405020304" pitchFamily="18" charset="0"/>
              </a:rPr>
              <a:t>I</a:t>
            </a:r>
          </a:p>
        </p:txBody>
      </p:sp>
      <p:sp>
        <p:nvSpPr>
          <p:cNvPr id="7" name="TextBox 6">
            <a:extLst>
              <a:ext uri="{FF2B5EF4-FFF2-40B4-BE49-F238E27FC236}">
                <a16:creationId xmlns:a16="http://schemas.microsoft.com/office/drawing/2014/main" xmlns="" id="{6B7FBB8E-29FD-A644-A6AC-1F4910216727}"/>
              </a:ext>
            </a:extLst>
          </p:cNvPr>
          <p:cNvSpPr txBox="1"/>
          <p:nvPr/>
        </p:nvSpPr>
        <p:spPr>
          <a:xfrm>
            <a:off x="1312984" y="3992089"/>
            <a:ext cx="9941170" cy="2800767"/>
          </a:xfrm>
          <a:prstGeom prst="rect">
            <a:avLst/>
          </a:prstGeom>
          <a:noFill/>
        </p:spPr>
        <p:txBody>
          <a:bodyPr wrap="square" rtlCol="0">
            <a:spAutoFit/>
          </a:bodyPr>
          <a:lstStyle/>
          <a:p>
            <a:pPr algn="ctr"/>
            <a:r>
              <a:rPr lang="x-none" sz="8800" b="1">
                <a:solidFill>
                  <a:srgbClr val="FF0000"/>
                </a:solidFill>
                <a:latin typeface="Times New Roman" panose="02020603050405020304" pitchFamily="18" charset="0"/>
                <a:cs typeface="Times New Roman" panose="02020603050405020304" pitchFamily="18" charset="0"/>
              </a:rPr>
              <a:t>Đọc </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tìm</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hiểu</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chung</a:t>
            </a:r>
            <a:endParaRPr lang="x-none"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408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BDAC5B6-20CE-447F-8BA1-F2274AC7A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D1D22B31-BF8F-446B-9009-8A251FB17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Picture 3" descr="A person taking a selfie&#10;&#10;Description automatically generated">
            <a:extLst>
              <a:ext uri="{FF2B5EF4-FFF2-40B4-BE49-F238E27FC236}">
                <a16:creationId xmlns:a16="http://schemas.microsoft.com/office/drawing/2014/main" xmlns="" id="{8BF6792F-D7ED-4045-A4D5-156B56C6F55D}"/>
              </a:ext>
            </a:extLst>
          </p:cNvPr>
          <p:cNvPicPr>
            <a:picLocks noChangeAspect="1"/>
          </p:cNvPicPr>
          <p:nvPr/>
        </p:nvPicPr>
        <p:blipFill rotWithShape="1">
          <a:blip r:embed="rId2"/>
          <a:srcRect t="6364" b="6364"/>
          <a:stretch/>
        </p:blipFill>
        <p:spPr>
          <a:xfrm>
            <a:off x="0" y="1269241"/>
            <a:ext cx="4303902" cy="4319518"/>
          </a:xfrm>
          <a:prstGeom prst="ellipse">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grpSp>
        <p:nvGrpSpPr>
          <p:cNvPr id="7" name="组合 16">
            <a:extLst>
              <a:ext uri="{FF2B5EF4-FFF2-40B4-BE49-F238E27FC236}">
                <a16:creationId xmlns:a16="http://schemas.microsoft.com/office/drawing/2014/main" xmlns="" id="{ECC844A0-6356-3545-B468-DFEAD1013BB9}"/>
              </a:ext>
            </a:extLst>
          </p:cNvPr>
          <p:cNvGrpSpPr/>
          <p:nvPr/>
        </p:nvGrpSpPr>
        <p:grpSpPr>
          <a:xfrm flipH="1">
            <a:off x="-304800" y="885594"/>
            <a:ext cx="5159896" cy="5086812"/>
            <a:chOff x="4761793" y="1193377"/>
            <a:chExt cx="5086812" cy="5086812"/>
          </a:xfrm>
          <a:solidFill>
            <a:srgbClr val="088EFB"/>
          </a:solidFill>
        </p:grpSpPr>
        <p:sp>
          <p:nvSpPr>
            <p:cNvPr id="8" name="空心弧 17">
              <a:extLst>
                <a:ext uri="{FF2B5EF4-FFF2-40B4-BE49-F238E27FC236}">
                  <a16:creationId xmlns:a16="http://schemas.microsoft.com/office/drawing/2014/main" xmlns="" id="{F044AC0E-94DB-2A49-B777-994C711FC85D}"/>
                </a:ext>
              </a:extLst>
            </p:cNvPr>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0" name="等腰三角形 18">
              <a:extLst>
                <a:ext uri="{FF2B5EF4-FFF2-40B4-BE49-F238E27FC236}">
                  <a16:creationId xmlns:a16="http://schemas.microsoft.com/office/drawing/2014/main" xmlns="" id="{068CFE4D-10A2-6B4D-B241-335939090738}"/>
                </a:ext>
              </a:extLst>
            </p:cNvPr>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13" name="六边形 12">
            <a:extLst>
              <a:ext uri="{FF2B5EF4-FFF2-40B4-BE49-F238E27FC236}">
                <a16:creationId xmlns:a16="http://schemas.microsoft.com/office/drawing/2014/main" xmlns="" id="{5D4D8E08-2291-A441-8D62-3AE29D4D6364}"/>
              </a:ext>
            </a:extLst>
          </p:cNvPr>
          <p:cNvSpPr/>
          <p:nvPr/>
        </p:nvSpPr>
        <p:spPr bwMode="auto">
          <a:xfrm>
            <a:off x="3014627" y="988312"/>
            <a:ext cx="1220099" cy="1048138"/>
          </a:xfrm>
          <a:prstGeom prst="hexagon">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6" name="六边形 13">
            <a:extLst>
              <a:ext uri="{FF2B5EF4-FFF2-40B4-BE49-F238E27FC236}">
                <a16:creationId xmlns:a16="http://schemas.microsoft.com/office/drawing/2014/main" xmlns="" id="{910D9410-AE26-AD41-ADFE-EB8B61D9FD7C}"/>
              </a:ext>
            </a:extLst>
          </p:cNvPr>
          <p:cNvSpPr/>
          <p:nvPr/>
        </p:nvSpPr>
        <p:spPr bwMode="auto">
          <a:xfrm>
            <a:off x="4161423" y="2998449"/>
            <a:ext cx="1354218" cy="1161995"/>
          </a:xfrm>
          <a:prstGeom prst="hexagon">
            <a:avLst/>
          </a:prstGeom>
          <a:solidFill>
            <a:srgbClr val="9BBB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9" name="六边形 14">
            <a:extLst>
              <a:ext uri="{FF2B5EF4-FFF2-40B4-BE49-F238E27FC236}">
                <a16:creationId xmlns:a16="http://schemas.microsoft.com/office/drawing/2014/main" xmlns="" id="{130514D4-C016-754A-953E-E561EF51B480}"/>
              </a:ext>
            </a:extLst>
          </p:cNvPr>
          <p:cNvSpPr/>
          <p:nvPr/>
        </p:nvSpPr>
        <p:spPr bwMode="auto">
          <a:xfrm>
            <a:off x="2922524" y="4953268"/>
            <a:ext cx="1354218" cy="1161996"/>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a:latin typeface="#9Slide03 Arima Madurai Black" panose="00000A00000000000000" pitchFamily="2" charset="0"/>
              <a:cs typeface="#9Slide03 Arima Madurai Black" panose="00000A00000000000000" pitchFamily="2" charset="0"/>
            </a:endParaRPr>
          </a:p>
        </p:txBody>
      </p:sp>
      <p:sp>
        <p:nvSpPr>
          <p:cNvPr id="21" name="TextBox 20">
            <a:extLst>
              <a:ext uri="{FF2B5EF4-FFF2-40B4-BE49-F238E27FC236}">
                <a16:creationId xmlns:a16="http://schemas.microsoft.com/office/drawing/2014/main" xmlns="" id="{65068A9A-D67F-B24E-8257-A3AA574322A8}"/>
              </a:ext>
            </a:extLst>
          </p:cNvPr>
          <p:cNvSpPr txBox="1"/>
          <p:nvPr/>
        </p:nvSpPr>
        <p:spPr>
          <a:xfrm>
            <a:off x="4476778" y="1070900"/>
            <a:ext cx="7457199" cy="707886"/>
          </a:xfrm>
          <a:prstGeom prst="rect">
            <a:avLst/>
          </a:prstGeom>
          <a:noFill/>
        </p:spPr>
        <p:txBody>
          <a:bodyPr wrap="square" rtlCol="0">
            <a:spAutoFit/>
          </a:bodyPr>
          <a:lstStyle/>
          <a:p>
            <a:pPr algn="just"/>
            <a:r>
              <a:rPr lang="x-none" sz="4000" dirty="0">
                <a:latin typeface="Times New Roman" panose="02020603050405020304" pitchFamily="18" charset="0"/>
                <a:cs typeface="Times New Roman" panose="02020603050405020304" pitchFamily="18" charset="0"/>
              </a:rPr>
              <a:t>Nguyễn Thế Hoàng Linh (1982)</a:t>
            </a:r>
          </a:p>
        </p:txBody>
      </p:sp>
      <p:sp>
        <p:nvSpPr>
          <p:cNvPr id="22" name="TextBox 21">
            <a:extLst>
              <a:ext uri="{FF2B5EF4-FFF2-40B4-BE49-F238E27FC236}">
                <a16:creationId xmlns:a16="http://schemas.microsoft.com/office/drawing/2014/main" xmlns="" id="{6CC57F75-731C-174A-B227-0C5ED32FEA95}"/>
              </a:ext>
            </a:extLst>
          </p:cNvPr>
          <p:cNvSpPr txBox="1"/>
          <p:nvPr/>
        </p:nvSpPr>
        <p:spPr>
          <a:xfrm>
            <a:off x="5651595" y="3075057"/>
            <a:ext cx="7457199" cy="707886"/>
          </a:xfrm>
          <a:prstGeom prst="rect">
            <a:avLst/>
          </a:prstGeom>
          <a:noFill/>
        </p:spPr>
        <p:txBody>
          <a:bodyPr wrap="square" rtlCol="0">
            <a:spAutoFit/>
          </a:bodyPr>
          <a:lstStyle/>
          <a:p>
            <a:pPr algn="just"/>
            <a:r>
              <a:rPr lang="x-none" sz="4000" dirty="0">
                <a:latin typeface="Times New Roman" panose="02020603050405020304" pitchFamily="18" charset="0"/>
                <a:cs typeface="Times New Roman" panose="02020603050405020304" pitchFamily="18" charset="0"/>
              </a:rPr>
              <a:t>Quê quán: Hà Nội</a:t>
            </a:r>
          </a:p>
        </p:txBody>
      </p:sp>
      <p:sp>
        <p:nvSpPr>
          <p:cNvPr id="23" name="TextBox 22">
            <a:extLst>
              <a:ext uri="{FF2B5EF4-FFF2-40B4-BE49-F238E27FC236}">
                <a16:creationId xmlns:a16="http://schemas.microsoft.com/office/drawing/2014/main" xmlns="" id="{990D4E52-D5DA-D845-9BCA-511A5B4604F7}"/>
              </a:ext>
            </a:extLst>
          </p:cNvPr>
          <p:cNvSpPr txBox="1"/>
          <p:nvPr/>
        </p:nvSpPr>
        <p:spPr>
          <a:xfrm>
            <a:off x="4303902" y="5185593"/>
            <a:ext cx="7457199" cy="1323439"/>
          </a:xfrm>
          <a:prstGeom prst="rect">
            <a:avLst/>
          </a:prstGeom>
          <a:noFill/>
        </p:spPr>
        <p:txBody>
          <a:bodyPr wrap="square" rtlCol="0">
            <a:spAutoFit/>
          </a:bodyPr>
          <a:lstStyle/>
          <a:p>
            <a:pPr algn="just"/>
            <a:r>
              <a:rPr lang="x-none" sz="4000" dirty="0">
                <a:latin typeface="Times New Roman" panose="02020603050405020304" pitchFamily="18" charset="0"/>
                <a:cs typeface="Times New Roman" panose="02020603050405020304" pitchFamily="18" charset="0"/>
              </a:rPr>
              <a:t>Thơ viết cho trẻ em rất hồn nhiên, ngộ nghĩnh, trong trẻo, tươi vui.</a:t>
            </a:r>
          </a:p>
        </p:txBody>
      </p:sp>
      <p:sp>
        <p:nvSpPr>
          <p:cNvPr id="2" name="Rectangle 1"/>
          <p:cNvSpPr/>
          <p:nvPr/>
        </p:nvSpPr>
        <p:spPr>
          <a:xfrm>
            <a:off x="5515641" y="0"/>
            <a:ext cx="2689736" cy="748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1. TÁC GIẢ</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7040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fade">
                                      <p:cBhvr>
                                        <p:cTn id="20" dur="100"/>
                                        <p:tgtEl>
                                          <p:spTgt spid="23">
                                            <p:txEl>
                                              <p:pRg st="0" end="0"/>
                                            </p:txEl>
                                          </p:spTgt>
                                        </p:tgtEl>
                                      </p:cBhvr>
                                    </p:animEffect>
                                    <p:anim calcmode="lin" valueType="num">
                                      <p:cBhvr>
                                        <p:cTn id="21"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23">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BDAC5B6-20CE-447F-8BA1-F2274AC7A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D1D22B31-BF8F-446B-9009-8A251FB17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pSp>
        <p:nvGrpSpPr>
          <p:cNvPr id="7" name="组合 16">
            <a:extLst>
              <a:ext uri="{FF2B5EF4-FFF2-40B4-BE49-F238E27FC236}">
                <a16:creationId xmlns:a16="http://schemas.microsoft.com/office/drawing/2014/main" xmlns="" id="{ECC844A0-6356-3545-B468-DFEAD1013BB9}"/>
              </a:ext>
            </a:extLst>
          </p:cNvPr>
          <p:cNvGrpSpPr/>
          <p:nvPr/>
        </p:nvGrpSpPr>
        <p:grpSpPr>
          <a:xfrm flipH="1">
            <a:off x="-304800" y="885594"/>
            <a:ext cx="5159896" cy="5086812"/>
            <a:chOff x="4761793" y="1193377"/>
            <a:chExt cx="5086812" cy="5086812"/>
          </a:xfrm>
          <a:solidFill>
            <a:srgbClr val="088EFB"/>
          </a:solidFill>
        </p:grpSpPr>
        <p:sp>
          <p:nvSpPr>
            <p:cNvPr id="8" name="空心弧 17">
              <a:extLst>
                <a:ext uri="{FF2B5EF4-FFF2-40B4-BE49-F238E27FC236}">
                  <a16:creationId xmlns:a16="http://schemas.microsoft.com/office/drawing/2014/main" xmlns="" id="{F044AC0E-94DB-2A49-B777-994C711FC85D}"/>
                </a:ext>
              </a:extLst>
            </p:cNvPr>
            <p:cNvSpPr/>
            <p:nvPr/>
          </p:nvSpPr>
          <p:spPr>
            <a:xfrm rot="18932598">
              <a:off x="4761793" y="1193377"/>
              <a:ext cx="5086812" cy="5086812"/>
            </a:xfrm>
            <a:prstGeom prst="blockArc">
              <a:avLst>
                <a:gd name="adj1" fmla="val 5631562"/>
                <a:gd name="adj2" fmla="val 21573093"/>
                <a:gd name="adj3" fmla="val 142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endParaRPr>
            </a:p>
          </p:txBody>
        </p:sp>
        <p:sp>
          <p:nvSpPr>
            <p:cNvPr id="10" name="等腰三角形 18">
              <a:extLst>
                <a:ext uri="{FF2B5EF4-FFF2-40B4-BE49-F238E27FC236}">
                  <a16:creationId xmlns:a16="http://schemas.microsoft.com/office/drawing/2014/main" xmlns="" id="{068CFE4D-10A2-6B4D-B241-335939090738}"/>
                </a:ext>
              </a:extLst>
            </p:cNvPr>
            <p:cNvSpPr/>
            <p:nvPr/>
          </p:nvSpPr>
          <p:spPr>
            <a:xfrm rot="7800137">
              <a:off x="8984404" y="1884169"/>
              <a:ext cx="269694" cy="2324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13" name="六边形 12">
            <a:extLst>
              <a:ext uri="{FF2B5EF4-FFF2-40B4-BE49-F238E27FC236}">
                <a16:creationId xmlns:a16="http://schemas.microsoft.com/office/drawing/2014/main" xmlns="" id="{5D4D8E08-2291-A441-8D62-3AE29D4D6364}"/>
              </a:ext>
            </a:extLst>
          </p:cNvPr>
          <p:cNvSpPr/>
          <p:nvPr/>
        </p:nvSpPr>
        <p:spPr bwMode="auto">
          <a:xfrm>
            <a:off x="3014627" y="988312"/>
            <a:ext cx="1220099" cy="1048138"/>
          </a:xfrm>
          <a:prstGeom prst="hexagon">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6" name="六边形 13">
            <a:extLst>
              <a:ext uri="{FF2B5EF4-FFF2-40B4-BE49-F238E27FC236}">
                <a16:creationId xmlns:a16="http://schemas.microsoft.com/office/drawing/2014/main" xmlns="" id="{910D9410-AE26-AD41-ADFE-EB8B61D9FD7C}"/>
              </a:ext>
            </a:extLst>
          </p:cNvPr>
          <p:cNvSpPr/>
          <p:nvPr/>
        </p:nvSpPr>
        <p:spPr bwMode="auto">
          <a:xfrm>
            <a:off x="4161423" y="2998449"/>
            <a:ext cx="1354218" cy="1161995"/>
          </a:xfrm>
          <a:prstGeom prst="hexagon">
            <a:avLst/>
          </a:prstGeom>
          <a:solidFill>
            <a:srgbClr val="9BBB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dirty="0">
              <a:latin typeface="#9Slide03 Arima Madurai Black" panose="00000A00000000000000" pitchFamily="2" charset="0"/>
              <a:cs typeface="#9Slide03 Arima Madurai Black" panose="00000A00000000000000" pitchFamily="2" charset="0"/>
            </a:endParaRPr>
          </a:p>
        </p:txBody>
      </p:sp>
      <p:sp>
        <p:nvSpPr>
          <p:cNvPr id="19" name="六边形 14">
            <a:extLst>
              <a:ext uri="{FF2B5EF4-FFF2-40B4-BE49-F238E27FC236}">
                <a16:creationId xmlns:a16="http://schemas.microsoft.com/office/drawing/2014/main" xmlns="" id="{130514D4-C016-754A-953E-E561EF51B480}"/>
              </a:ext>
            </a:extLst>
          </p:cNvPr>
          <p:cNvSpPr/>
          <p:nvPr/>
        </p:nvSpPr>
        <p:spPr bwMode="auto">
          <a:xfrm>
            <a:off x="3034218" y="4850155"/>
            <a:ext cx="1354218" cy="1161996"/>
          </a:xfrm>
          <a:prstGeom prst="hexag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3600">
              <a:latin typeface="#9Slide03 Arima Madurai Black" panose="00000A00000000000000" pitchFamily="2" charset="0"/>
              <a:cs typeface="#9Slide03 Arima Madurai Black" panose="00000A00000000000000" pitchFamily="2" charset="0"/>
            </a:endParaRPr>
          </a:p>
        </p:txBody>
      </p:sp>
      <p:sp>
        <p:nvSpPr>
          <p:cNvPr id="21" name="TextBox 20">
            <a:extLst>
              <a:ext uri="{FF2B5EF4-FFF2-40B4-BE49-F238E27FC236}">
                <a16:creationId xmlns:a16="http://schemas.microsoft.com/office/drawing/2014/main" xmlns="" id="{65068A9A-D67F-B24E-8257-A3AA574322A8}"/>
              </a:ext>
            </a:extLst>
          </p:cNvPr>
          <p:cNvSpPr txBox="1"/>
          <p:nvPr/>
        </p:nvSpPr>
        <p:spPr>
          <a:xfrm>
            <a:off x="4476778" y="1070900"/>
            <a:ext cx="7618240" cy="1323439"/>
          </a:xfrm>
          <a:prstGeom prst="rect">
            <a:avLst/>
          </a:prstGeom>
          <a:noFill/>
        </p:spPr>
        <p:txBody>
          <a:bodyPr wrap="square" rtlCol="0">
            <a:spAutoFit/>
          </a:bodyPr>
          <a:lstStyle/>
          <a:p>
            <a:r>
              <a:rPr lang="en-US" sz="4000" dirty="0"/>
              <a:t>- </a:t>
            </a:r>
            <a:r>
              <a:rPr lang="en-US" sz="4000" dirty="0" err="1"/>
              <a:t>Trích</a:t>
            </a:r>
            <a:r>
              <a:rPr lang="en-US" sz="4000" dirty="0"/>
              <a:t> </a:t>
            </a:r>
            <a:r>
              <a:rPr lang="en-US" sz="4000" dirty="0" err="1"/>
              <a:t>từ</a:t>
            </a:r>
            <a:r>
              <a:rPr lang="en-US" sz="4000" dirty="0"/>
              <a:t> </a:t>
            </a:r>
            <a:r>
              <a:rPr lang="en-US" sz="4000" dirty="0" err="1"/>
              <a:t>tập</a:t>
            </a:r>
            <a:r>
              <a:rPr lang="en-US" sz="4000" dirty="0"/>
              <a:t> </a:t>
            </a:r>
            <a:r>
              <a:rPr lang="en-US" sz="4000" dirty="0" err="1"/>
              <a:t>thơ</a:t>
            </a:r>
            <a:r>
              <a:rPr lang="en-US" sz="4000" dirty="0"/>
              <a:t> </a:t>
            </a:r>
            <a:r>
              <a:rPr lang="en-US" sz="4000" i="1" dirty="0"/>
              <a:t>Ra </a:t>
            </a:r>
            <a:r>
              <a:rPr lang="en-US" sz="4000" i="1" dirty="0" err="1"/>
              <a:t>vườn</a:t>
            </a:r>
            <a:r>
              <a:rPr lang="en-US" sz="4000" i="1" dirty="0"/>
              <a:t> </a:t>
            </a:r>
            <a:r>
              <a:rPr lang="en-US" sz="4000" i="1" dirty="0" err="1"/>
              <a:t>nhặt</a:t>
            </a:r>
            <a:r>
              <a:rPr lang="en-US" sz="4000" i="1" dirty="0"/>
              <a:t> </a:t>
            </a:r>
            <a:r>
              <a:rPr lang="en-US" sz="4000" i="1" dirty="0" err="1"/>
              <a:t>nắng</a:t>
            </a:r>
            <a:r>
              <a:rPr lang="en-US" sz="4000" dirty="0"/>
              <a:t>.</a:t>
            </a:r>
          </a:p>
        </p:txBody>
      </p:sp>
      <p:sp>
        <p:nvSpPr>
          <p:cNvPr id="22" name="TextBox 21">
            <a:extLst>
              <a:ext uri="{FF2B5EF4-FFF2-40B4-BE49-F238E27FC236}">
                <a16:creationId xmlns:a16="http://schemas.microsoft.com/office/drawing/2014/main" xmlns="" id="{6CC57F75-731C-174A-B227-0C5ED32FEA95}"/>
              </a:ext>
            </a:extLst>
          </p:cNvPr>
          <p:cNvSpPr txBox="1"/>
          <p:nvPr/>
        </p:nvSpPr>
        <p:spPr>
          <a:xfrm>
            <a:off x="5651595" y="3075057"/>
            <a:ext cx="7457199" cy="707886"/>
          </a:xfrm>
          <a:prstGeom prst="rect">
            <a:avLst/>
          </a:prstGeom>
          <a:noFill/>
        </p:spPr>
        <p:txBody>
          <a:bodyPr wrap="square" rtlCol="0">
            <a:spAutoFit/>
          </a:bodyPr>
          <a:lstStyle/>
          <a:p>
            <a:r>
              <a:rPr lang="en-US" sz="4000" dirty="0"/>
              <a:t>- </a:t>
            </a:r>
            <a:r>
              <a:rPr lang="en-US" sz="4000" dirty="0" err="1"/>
              <a:t>Thể</a:t>
            </a:r>
            <a:r>
              <a:rPr lang="en-US" sz="4000" dirty="0"/>
              <a:t> </a:t>
            </a:r>
            <a:r>
              <a:rPr lang="en-US" sz="4000" dirty="0" err="1"/>
              <a:t>loại</a:t>
            </a:r>
            <a:r>
              <a:rPr lang="en-US" sz="4000" dirty="0"/>
              <a:t>: </a:t>
            </a:r>
            <a:r>
              <a:rPr lang="en-US" sz="4000" dirty="0" err="1"/>
              <a:t>Thơ</a:t>
            </a:r>
            <a:r>
              <a:rPr lang="en-US" sz="4000" dirty="0"/>
              <a:t> </a:t>
            </a:r>
            <a:r>
              <a:rPr lang="en-US" sz="4000" dirty="0" err="1"/>
              <a:t>năm</a:t>
            </a:r>
            <a:r>
              <a:rPr lang="en-US" sz="4000" dirty="0"/>
              <a:t> </a:t>
            </a:r>
            <a:r>
              <a:rPr lang="en-US" sz="4000" dirty="0" err="1"/>
              <a:t>chữ</a:t>
            </a:r>
            <a:r>
              <a:rPr lang="en-US" sz="4000" dirty="0"/>
              <a:t>.</a:t>
            </a:r>
          </a:p>
        </p:txBody>
      </p:sp>
      <p:sp>
        <p:nvSpPr>
          <p:cNvPr id="23" name="TextBox 22">
            <a:extLst>
              <a:ext uri="{FF2B5EF4-FFF2-40B4-BE49-F238E27FC236}">
                <a16:creationId xmlns:a16="http://schemas.microsoft.com/office/drawing/2014/main" xmlns="" id="{990D4E52-D5DA-D845-9BCA-511A5B4604F7}"/>
              </a:ext>
            </a:extLst>
          </p:cNvPr>
          <p:cNvSpPr txBox="1"/>
          <p:nvPr/>
        </p:nvSpPr>
        <p:spPr>
          <a:xfrm>
            <a:off x="4303902" y="5185593"/>
            <a:ext cx="7457199" cy="707886"/>
          </a:xfrm>
          <a:prstGeom prst="rect">
            <a:avLst/>
          </a:prstGeom>
          <a:noFill/>
        </p:spPr>
        <p:txBody>
          <a:bodyPr wrap="square" rtlCol="0">
            <a:spAutoFit/>
          </a:bodyPr>
          <a:lstStyle/>
          <a:p>
            <a:r>
              <a:rPr lang="en-US" sz="4000" dirty="0"/>
              <a:t>- </a:t>
            </a:r>
            <a:r>
              <a:rPr lang="en-US" sz="4000" dirty="0" err="1"/>
              <a:t>Bố</a:t>
            </a:r>
            <a:r>
              <a:rPr lang="en-US" sz="4000" dirty="0"/>
              <a:t> </a:t>
            </a:r>
            <a:r>
              <a:rPr lang="en-US" sz="4000" dirty="0" err="1"/>
              <a:t>cục</a:t>
            </a:r>
            <a:r>
              <a:rPr lang="en-US" sz="4000" dirty="0"/>
              <a:t>: 4 </a:t>
            </a:r>
            <a:r>
              <a:rPr lang="en-US" sz="4000" dirty="0" err="1"/>
              <a:t>phần</a:t>
            </a:r>
            <a:endParaRPr lang="en-US" sz="4000" dirty="0"/>
          </a:p>
        </p:txBody>
      </p:sp>
      <p:sp>
        <p:nvSpPr>
          <p:cNvPr id="2" name="Rectangle 1"/>
          <p:cNvSpPr/>
          <p:nvPr/>
        </p:nvSpPr>
        <p:spPr>
          <a:xfrm>
            <a:off x="5515641" y="0"/>
            <a:ext cx="2689736" cy="748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2</a:t>
            </a:r>
            <a:r>
              <a:rPr lang="en-US" sz="2400" b="1" dirty="0" smtClean="0">
                <a:latin typeface="Times New Roman" pitchFamily="18" charset="0"/>
                <a:cs typeface="Times New Roman" pitchFamily="18" charset="0"/>
              </a:rPr>
              <a:t>. TÁC PHẨM</a:t>
            </a:r>
            <a:endParaRPr lang="en-US" sz="2400" b="1" dirty="0">
              <a:latin typeface="Times New Roman" pitchFamily="18" charset="0"/>
              <a:cs typeface="Times New Roman" pitchFamily="18" charset="0"/>
            </a:endParaRPr>
          </a:p>
        </p:txBody>
      </p:sp>
      <p:pic>
        <p:nvPicPr>
          <p:cNvPr id="3074" name="Picture 2" descr="C:\Users\TN\Downloads\BÁT NẠ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33" y="1512381"/>
            <a:ext cx="2857500" cy="389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7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Effect transition="in" filter="fade">
                                      <p:cBhvr>
                                        <p:cTn id="20" dur="100"/>
                                        <p:tgtEl>
                                          <p:spTgt spid="23">
                                            <p:txEl>
                                              <p:pRg st="0" end="0"/>
                                            </p:txEl>
                                          </p:spTgt>
                                        </p:tgtEl>
                                      </p:cBhvr>
                                    </p:animEffect>
                                    <p:anim calcmode="lin" valueType="num">
                                      <p:cBhvr>
                                        <p:cTn id="21" dur="4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23">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letter&#10;&#10;Description automatically generated">
            <a:extLst>
              <a:ext uri="{FF2B5EF4-FFF2-40B4-BE49-F238E27FC236}">
                <a16:creationId xmlns:a16="http://schemas.microsoft.com/office/drawing/2014/main" xmlns="" id="{8A5AB242-57CB-F44F-9E6C-575945A9F710}"/>
              </a:ext>
            </a:extLst>
          </p:cNvPr>
          <p:cNvPicPr>
            <a:picLocks noChangeAspect="1"/>
          </p:cNvPicPr>
          <p:nvPr/>
        </p:nvPicPr>
        <p:blipFill>
          <a:blip r:embed="rId2"/>
          <a:stretch>
            <a:fillRect/>
          </a:stretch>
        </p:blipFill>
        <p:spPr>
          <a:xfrm rot="16200000">
            <a:off x="2667273" y="-2667272"/>
            <a:ext cx="6858000" cy="12192544"/>
          </a:xfrm>
          <a:prstGeom prst="rect">
            <a:avLst/>
          </a:prstGeom>
        </p:spPr>
      </p:pic>
      <p:pic>
        <p:nvPicPr>
          <p:cNvPr id="5" name="Picture 4">
            <a:extLst>
              <a:ext uri="{FF2B5EF4-FFF2-40B4-BE49-F238E27FC236}">
                <a16:creationId xmlns:a16="http://schemas.microsoft.com/office/drawing/2014/main" xmlns="" id="{95EB9D60-5E01-1240-96B2-2E1D3CE5254C}"/>
              </a:ext>
            </a:extLst>
          </p:cNvPr>
          <p:cNvPicPr>
            <a:picLocks noChangeAspect="1"/>
          </p:cNvPicPr>
          <p:nvPr/>
        </p:nvPicPr>
        <p:blipFill>
          <a:blip r:embed="rId3"/>
          <a:stretch>
            <a:fillRect/>
          </a:stretch>
        </p:blipFill>
        <p:spPr>
          <a:xfrm>
            <a:off x="4877371" y="492369"/>
            <a:ext cx="2437257" cy="3416788"/>
          </a:xfrm>
          <a:prstGeom prst="rect">
            <a:avLst/>
          </a:prstGeom>
        </p:spPr>
      </p:pic>
      <p:sp>
        <p:nvSpPr>
          <p:cNvPr id="6" name="TextBox 5">
            <a:extLst>
              <a:ext uri="{FF2B5EF4-FFF2-40B4-BE49-F238E27FC236}">
                <a16:creationId xmlns:a16="http://schemas.microsoft.com/office/drawing/2014/main" xmlns="" id="{DECD9236-349F-DB42-8ED0-23E14B4CA514}"/>
              </a:ext>
            </a:extLst>
          </p:cNvPr>
          <p:cNvSpPr txBox="1"/>
          <p:nvPr/>
        </p:nvSpPr>
        <p:spPr>
          <a:xfrm>
            <a:off x="5512873" y="1477488"/>
            <a:ext cx="1166251" cy="1446550"/>
          </a:xfrm>
          <a:prstGeom prst="rect">
            <a:avLst/>
          </a:prstGeom>
          <a:noFill/>
        </p:spPr>
        <p:txBody>
          <a:bodyPr wrap="square" rtlCol="0">
            <a:spAutoFit/>
          </a:bodyPr>
          <a:lstStyle/>
          <a:p>
            <a:pPr algn="ctr"/>
            <a:r>
              <a:rPr lang="x-none" sz="8800" b="1" dirty="0">
                <a:solidFill>
                  <a:srgbClr val="FF0000"/>
                </a:solidFill>
                <a:latin typeface="Times New Roman" panose="02020603050405020304" pitchFamily="18" charset="0"/>
                <a:cs typeface="Times New Roman" panose="02020603050405020304" pitchFamily="18" charset="0"/>
              </a:rPr>
              <a:t>II</a:t>
            </a:r>
          </a:p>
        </p:txBody>
      </p:sp>
      <p:sp>
        <p:nvSpPr>
          <p:cNvPr id="7" name="TextBox 6">
            <a:extLst>
              <a:ext uri="{FF2B5EF4-FFF2-40B4-BE49-F238E27FC236}">
                <a16:creationId xmlns:a16="http://schemas.microsoft.com/office/drawing/2014/main" xmlns="" id="{6B7FBB8E-29FD-A644-A6AC-1F4910216727}"/>
              </a:ext>
            </a:extLst>
          </p:cNvPr>
          <p:cNvSpPr txBox="1"/>
          <p:nvPr/>
        </p:nvSpPr>
        <p:spPr>
          <a:xfrm>
            <a:off x="785444" y="3909157"/>
            <a:ext cx="10621108" cy="1446550"/>
          </a:xfrm>
          <a:prstGeom prst="rect">
            <a:avLst/>
          </a:prstGeom>
          <a:noFill/>
        </p:spPr>
        <p:txBody>
          <a:bodyPr wrap="square" rtlCol="0">
            <a:spAutoFit/>
          </a:bodyPr>
          <a:lstStyle/>
          <a:p>
            <a:pPr algn="ctr"/>
            <a:r>
              <a:rPr lang="en-US" sz="8800" b="1" dirty="0" err="1" smtClean="0">
                <a:solidFill>
                  <a:srgbClr val="FF0000"/>
                </a:solidFill>
                <a:latin typeface="Times New Roman" panose="02020603050405020304" pitchFamily="18" charset="0"/>
                <a:cs typeface="Times New Roman" panose="02020603050405020304" pitchFamily="18" charset="0"/>
              </a:rPr>
              <a:t>Tìm</a:t>
            </a:r>
            <a:r>
              <a:rPr lang="en-US" sz="8800" b="1" dirty="0" smtClean="0">
                <a:solidFill>
                  <a:srgbClr val="FF0000"/>
                </a:solidFill>
                <a:latin typeface="Times New Roman" panose="02020603050405020304" pitchFamily="18" charset="0"/>
                <a:cs typeface="Times New Roman" panose="02020603050405020304" pitchFamily="18" charset="0"/>
              </a:rPr>
              <a:t> </a:t>
            </a:r>
            <a:r>
              <a:rPr lang="en-US" sz="8800" b="1" dirty="0" err="1" smtClean="0">
                <a:solidFill>
                  <a:srgbClr val="FF0000"/>
                </a:solidFill>
                <a:latin typeface="Times New Roman" panose="02020603050405020304" pitchFamily="18" charset="0"/>
                <a:cs typeface="Times New Roman" panose="02020603050405020304" pitchFamily="18" charset="0"/>
              </a:rPr>
              <a:t>hiểu</a:t>
            </a:r>
            <a:r>
              <a:rPr lang="en-US" sz="8800" b="1" dirty="0" smtClean="0">
                <a:solidFill>
                  <a:srgbClr val="FF0000"/>
                </a:solidFill>
                <a:latin typeface="Times New Roman" panose="02020603050405020304" pitchFamily="18" charset="0"/>
                <a:cs typeface="Times New Roman" panose="02020603050405020304" pitchFamily="18" charset="0"/>
              </a:rPr>
              <a:t> chi </a:t>
            </a:r>
            <a:r>
              <a:rPr lang="en-US" sz="8800" b="1" dirty="0" err="1" smtClean="0">
                <a:solidFill>
                  <a:srgbClr val="FF0000"/>
                </a:solidFill>
                <a:latin typeface="Times New Roman" panose="02020603050405020304" pitchFamily="18" charset="0"/>
                <a:cs typeface="Times New Roman" panose="02020603050405020304" pitchFamily="18" charset="0"/>
              </a:rPr>
              <a:t>tiết</a:t>
            </a:r>
            <a:endParaRPr lang="x-none"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52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48545" y="0"/>
            <a:ext cx="3754582" cy="7404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Khổ</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Nêu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vấn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đề</a:t>
            </a:r>
            <a:endParaRPr lang="en-US" sz="2800" b="1" dirty="0">
              <a:latin typeface="Times New Roman" pitchFamily="18" charset="0"/>
              <a:cs typeface="Times New Roman" pitchFamily="18" charset="0"/>
            </a:endParaRPr>
          </a:p>
        </p:txBody>
      </p:sp>
      <p:sp>
        <p:nvSpPr>
          <p:cNvPr id="3" name="Horizontal Scroll 2"/>
          <p:cNvSpPr/>
          <p:nvPr/>
        </p:nvSpPr>
        <p:spPr>
          <a:xfrm>
            <a:off x="3061855" y="2036618"/>
            <a:ext cx="5971309" cy="2798618"/>
          </a:xfrm>
          <a:prstGeom prst="horizontalScroll">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a:t>
            </a:r>
          </a:p>
          <a:p>
            <a:r>
              <a:rPr lang="en-US" sz="2400" b="1" dirty="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Bắt</a:t>
            </a:r>
            <a:r>
              <a:rPr lang="en-US" sz="2400" b="1" dirty="0" smtClean="0">
                <a:solidFill>
                  <a:schemeClr val="tx1"/>
                </a:solidFill>
                <a:latin typeface="Times New Roman" pitchFamily="18" charset="0"/>
                <a:cs typeface="Times New Roman" pitchFamily="18" charset="0"/>
              </a:rPr>
              <a:t> </a:t>
            </a:r>
            <a:r>
              <a:rPr lang="vi-VN" sz="2800" b="1" dirty="0" smtClean="0">
                <a:solidFill>
                  <a:schemeClr val="tx1"/>
                </a:solidFill>
                <a:latin typeface="+mj-lt"/>
              </a:rPr>
              <a:t>nạt </a:t>
            </a:r>
            <a:r>
              <a:rPr lang="vi-VN" sz="2800" b="1" dirty="0">
                <a:solidFill>
                  <a:schemeClr val="tx1"/>
                </a:solidFill>
                <a:latin typeface="+mj-lt"/>
              </a:rPr>
              <a:t>là xấu </a:t>
            </a:r>
            <a:r>
              <a:rPr lang="vi-VN" sz="2800" b="1" dirty="0" smtClean="0">
                <a:solidFill>
                  <a:schemeClr val="tx1"/>
                </a:solidFill>
                <a:latin typeface="+mj-lt"/>
              </a:rPr>
              <a:t>lắm</a:t>
            </a:r>
            <a:r>
              <a:rPr lang="en-US" sz="2800" b="1" dirty="0" smtClean="0">
                <a:solidFill>
                  <a:schemeClr val="tx1"/>
                </a:solidFill>
                <a:latin typeface="+mj-lt"/>
              </a:rPr>
              <a:t> </a:t>
            </a:r>
          </a:p>
          <a:p>
            <a:r>
              <a:rPr lang="en-US" sz="2800" b="1" dirty="0">
                <a:solidFill>
                  <a:schemeClr val="tx1"/>
                </a:solidFill>
                <a:latin typeface="+mj-lt"/>
              </a:rPr>
              <a:t> </a:t>
            </a:r>
            <a:r>
              <a:rPr lang="en-US" sz="2800" b="1" dirty="0" smtClean="0">
                <a:solidFill>
                  <a:schemeClr val="tx1"/>
                </a:solidFill>
                <a:latin typeface="+mj-lt"/>
              </a:rPr>
              <a:t>         </a:t>
            </a:r>
            <a:r>
              <a:rPr lang="vi-VN" sz="2800" b="1" dirty="0" smtClean="0">
                <a:solidFill>
                  <a:schemeClr val="tx1"/>
                </a:solidFill>
                <a:latin typeface="+mj-lt"/>
              </a:rPr>
              <a:t>Đừng </a:t>
            </a:r>
            <a:r>
              <a:rPr lang="vi-VN" sz="2800" b="1" dirty="0">
                <a:solidFill>
                  <a:schemeClr val="tx1"/>
                </a:solidFill>
                <a:latin typeface="+mj-lt"/>
              </a:rPr>
              <a:t>bắt nạt, bạn </a:t>
            </a:r>
            <a:r>
              <a:rPr lang="vi-VN" sz="2800" b="1" dirty="0" smtClean="0">
                <a:solidFill>
                  <a:schemeClr val="tx1"/>
                </a:solidFill>
                <a:latin typeface="+mj-lt"/>
              </a:rPr>
              <a:t>ơi</a:t>
            </a:r>
            <a:endParaRPr lang="en-US" sz="2800" b="1" dirty="0" smtClean="0">
              <a:solidFill>
                <a:schemeClr val="tx1"/>
              </a:solidFill>
              <a:latin typeface="+mj-lt"/>
            </a:endParaRPr>
          </a:p>
          <a:p>
            <a:r>
              <a:rPr lang="en-US" sz="2800" b="1" dirty="0">
                <a:solidFill>
                  <a:schemeClr val="tx1"/>
                </a:solidFill>
                <a:latin typeface="+mj-lt"/>
              </a:rPr>
              <a:t> </a:t>
            </a:r>
            <a:r>
              <a:rPr lang="en-US" sz="2800" b="1" dirty="0" smtClean="0">
                <a:solidFill>
                  <a:schemeClr val="tx1"/>
                </a:solidFill>
                <a:latin typeface="+mj-lt"/>
              </a:rPr>
              <a:t>         </a:t>
            </a:r>
            <a:r>
              <a:rPr lang="vi-VN" sz="2800" b="1" dirty="0" smtClean="0">
                <a:solidFill>
                  <a:schemeClr val="tx1"/>
                </a:solidFill>
                <a:latin typeface="+mj-lt"/>
              </a:rPr>
              <a:t>Bất </a:t>
            </a:r>
            <a:r>
              <a:rPr lang="vi-VN" sz="2800" b="1" dirty="0">
                <a:solidFill>
                  <a:schemeClr val="tx1"/>
                </a:solidFill>
                <a:latin typeface="+mj-lt"/>
              </a:rPr>
              <a:t>cứ ai trên đời</a:t>
            </a:r>
          </a:p>
          <a:p>
            <a:pPr algn="ctr"/>
            <a:r>
              <a:rPr lang="en-US" sz="2800" b="1" dirty="0" smtClean="0">
                <a:solidFill>
                  <a:schemeClr val="tx1"/>
                </a:solidFill>
                <a:latin typeface="+mj-lt"/>
              </a:rPr>
              <a:t>   </a:t>
            </a:r>
            <a:r>
              <a:rPr lang="vi-VN" sz="2800" b="1" dirty="0" smtClean="0">
                <a:solidFill>
                  <a:schemeClr val="tx1"/>
                </a:solidFill>
                <a:latin typeface="+mj-lt"/>
              </a:rPr>
              <a:t>Đều </a:t>
            </a:r>
            <a:r>
              <a:rPr lang="vi-VN" sz="2800" b="1" dirty="0">
                <a:solidFill>
                  <a:schemeClr val="tx1"/>
                </a:solidFill>
                <a:latin typeface="+mj-lt"/>
              </a:rPr>
              <a:t>không cần bắt nạt</a:t>
            </a:r>
          </a:p>
          <a:p>
            <a:pPr algn="ctr"/>
            <a:endParaRPr lang="en-US" sz="2800" dirty="0">
              <a:solidFill>
                <a:schemeClr val="tx1"/>
              </a:solidFill>
              <a:latin typeface="+mj-lt"/>
            </a:endParaRPr>
          </a:p>
        </p:txBody>
      </p:sp>
    </p:spTree>
    <p:extLst>
      <p:ext uri="{BB962C8B-B14F-4D97-AF65-F5344CB8AC3E}">
        <p14:creationId xmlns:p14="http://schemas.microsoft.com/office/powerpoint/2010/main" val="40278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70670" y="0"/>
            <a:ext cx="8716547" cy="7404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Khổ</a:t>
            </a:r>
            <a:r>
              <a:rPr lang="en-US" sz="2800" b="1" dirty="0" smtClean="0">
                <a:latin typeface="Times New Roman" pitchFamily="18" charset="0"/>
                <a:cs typeface="Times New Roman" pitchFamily="18" charset="0"/>
              </a:rPr>
              <a:t> 2,3,4- </a:t>
            </a:r>
            <a:r>
              <a:rPr lang="en-US" sz="2800" b="1" dirty="0" err="1"/>
              <a:t>Những</a:t>
            </a:r>
            <a:r>
              <a:rPr lang="en-US" sz="2800" b="1" dirty="0"/>
              <a:t> </a:t>
            </a:r>
            <a:r>
              <a:rPr lang="en-US" sz="2800" b="1" dirty="0" err="1"/>
              <a:t>việc</a:t>
            </a:r>
            <a:r>
              <a:rPr lang="en-US" sz="2800" b="1" dirty="0"/>
              <a:t> </a:t>
            </a:r>
            <a:r>
              <a:rPr lang="en-US" sz="2800" b="1" dirty="0" err="1"/>
              <a:t>làm</a:t>
            </a:r>
            <a:r>
              <a:rPr lang="en-US" sz="2800" b="1" dirty="0"/>
              <a:t> </a:t>
            </a:r>
            <a:r>
              <a:rPr lang="en-US" sz="2800" b="1" dirty="0" err="1"/>
              <a:t>tốt</a:t>
            </a:r>
            <a:r>
              <a:rPr lang="en-US" sz="2800" b="1" dirty="0"/>
              <a:t> </a:t>
            </a:r>
            <a:r>
              <a:rPr lang="en-US" sz="2800" b="1" dirty="0" err="1"/>
              <a:t>thay</a:t>
            </a:r>
            <a:r>
              <a:rPr lang="en-US" sz="2800" b="1" dirty="0"/>
              <a:t> </a:t>
            </a:r>
            <a:r>
              <a:rPr lang="en-US" sz="2800" b="1" dirty="0" err="1"/>
              <a:t>cho</a:t>
            </a:r>
            <a:r>
              <a:rPr lang="en-US" sz="2800" b="1" dirty="0"/>
              <a:t> </a:t>
            </a:r>
            <a:r>
              <a:rPr lang="en-US" sz="2800" b="1" dirty="0" err="1"/>
              <a:t>bắt</a:t>
            </a:r>
            <a:r>
              <a:rPr lang="en-US" sz="2800" b="1" dirty="0"/>
              <a:t> </a:t>
            </a:r>
            <a:r>
              <a:rPr lang="en-US" sz="2800" b="1" dirty="0" err="1"/>
              <a:t>nạt</a:t>
            </a:r>
            <a:r>
              <a:rPr lang="en-US" sz="2800" b="1" dirty="0"/>
              <a:t>.</a:t>
            </a:r>
            <a:endParaRPr lang="en-US" sz="2800" dirty="0"/>
          </a:p>
          <a:p>
            <a:pPr algn="ctr"/>
            <a:endParaRPr lang="en-US" sz="2800" b="1" dirty="0">
              <a:latin typeface="Times New Roman" pitchFamily="18" charset="0"/>
              <a:cs typeface="Times New Roman" pitchFamily="18" charset="0"/>
            </a:endParaRPr>
          </a:p>
        </p:txBody>
      </p:sp>
      <p:sp>
        <p:nvSpPr>
          <p:cNvPr id="4" name="TextBox 3"/>
          <p:cNvSpPr txBox="1"/>
          <p:nvPr/>
        </p:nvSpPr>
        <p:spPr>
          <a:xfrm>
            <a:off x="4284658" y="998875"/>
            <a:ext cx="3726873" cy="5632311"/>
          </a:xfrm>
          <a:prstGeom prst="rect">
            <a:avLst/>
          </a:prstGeom>
          <a:noFill/>
        </p:spPr>
        <p:txBody>
          <a:bodyPr wrap="square" rtlCol="0">
            <a:spAutoFit/>
          </a:bodyPr>
          <a:lstStyle/>
          <a:p>
            <a:r>
              <a:rPr lang="vi-VN" sz="2400" dirty="0">
                <a:latin typeface="+mj-lt"/>
              </a:rPr>
              <a:t>Tại sao không học hát</a:t>
            </a:r>
          </a:p>
          <a:p>
            <a:r>
              <a:rPr lang="vi-VN" sz="2400" dirty="0">
                <a:latin typeface="+mj-lt"/>
              </a:rPr>
              <a:t>Nhảy hip hop cho hay</a:t>
            </a:r>
          </a:p>
          <a:p>
            <a:r>
              <a:rPr lang="vi-VN" sz="2400" dirty="0">
                <a:latin typeface="+mj-lt"/>
              </a:rPr>
              <a:t>Thời gian trong một ngày</a:t>
            </a:r>
          </a:p>
          <a:p>
            <a:r>
              <a:rPr lang="vi-VN" sz="2400" dirty="0">
                <a:latin typeface="+mj-lt"/>
              </a:rPr>
              <a:t>Đâu để dành bắt nạt</a:t>
            </a:r>
          </a:p>
          <a:p>
            <a:endParaRPr lang="en-US" sz="2400" dirty="0" smtClean="0">
              <a:latin typeface="+mj-lt"/>
            </a:endParaRPr>
          </a:p>
          <a:p>
            <a:r>
              <a:rPr lang="vi-VN" sz="2400" dirty="0" smtClean="0">
                <a:latin typeface="+mj-lt"/>
              </a:rPr>
              <a:t>Sao </a:t>
            </a:r>
            <a:r>
              <a:rPr lang="vi-VN" sz="2400" dirty="0">
                <a:latin typeface="+mj-lt"/>
              </a:rPr>
              <a:t>không ăn mù tạt</a:t>
            </a:r>
          </a:p>
          <a:p>
            <a:r>
              <a:rPr lang="vi-VN" sz="2400" dirty="0">
                <a:latin typeface="+mj-lt"/>
              </a:rPr>
              <a:t>Đối diện thử thách đi?</a:t>
            </a:r>
          </a:p>
          <a:p>
            <a:r>
              <a:rPr lang="vi-VN" sz="2400" dirty="0">
                <a:latin typeface="+mj-lt"/>
              </a:rPr>
              <a:t>Thử kẻ yếu làm gì</a:t>
            </a:r>
          </a:p>
          <a:p>
            <a:r>
              <a:rPr lang="vi-VN" sz="2400" dirty="0">
                <a:latin typeface="+mj-lt"/>
              </a:rPr>
              <a:t>Sao không trêu mù tạt?</a:t>
            </a:r>
          </a:p>
          <a:p>
            <a:endParaRPr lang="en-US" sz="2400" dirty="0" smtClean="0">
              <a:latin typeface="+mj-lt"/>
            </a:endParaRPr>
          </a:p>
          <a:p>
            <a:r>
              <a:rPr lang="vi-VN" sz="2400" dirty="0" smtClean="0">
                <a:latin typeface="+mj-lt"/>
              </a:rPr>
              <a:t>Những </a:t>
            </a:r>
            <a:r>
              <a:rPr lang="vi-VN" sz="2400" dirty="0">
                <a:latin typeface="+mj-lt"/>
              </a:rPr>
              <a:t>bạn nào nhút nhát</a:t>
            </a:r>
          </a:p>
          <a:p>
            <a:r>
              <a:rPr lang="vi-VN" sz="2400" dirty="0">
                <a:latin typeface="+mj-lt"/>
              </a:rPr>
              <a:t>Thì là giống thỏ non</a:t>
            </a:r>
          </a:p>
          <a:p>
            <a:r>
              <a:rPr lang="vi-VN" sz="2400" dirty="0">
                <a:latin typeface="+mj-lt"/>
              </a:rPr>
              <a:t>Trông đáng yêu đấy chứ</a:t>
            </a:r>
          </a:p>
          <a:p>
            <a:r>
              <a:rPr lang="vi-VN" sz="2400" dirty="0">
                <a:latin typeface="+mj-lt"/>
              </a:rPr>
              <a:t>Sao không yêu, lại còn...?</a:t>
            </a:r>
          </a:p>
          <a:p>
            <a:endParaRPr lang="en-US" sz="2400" dirty="0">
              <a:latin typeface="+mj-lt"/>
            </a:endParaRPr>
          </a:p>
        </p:txBody>
      </p:sp>
    </p:spTree>
    <p:extLst>
      <p:ext uri="{BB962C8B-B14F-4D97-AF65-F5344CB8AC3E}">
        <p14:creationId xmlns:p14="http://schemas.microsoft.com/office/powerpoint/2010/main" val="1216207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529</Words>
  <PresentationFormat>Custom</PresentationFormat>
  <Paragraphs>71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2021-06-17T00:17:01Z</dcterms:created>
  <dcterms:modified xsi:type="dcterms:W3CDTF">2021-09-15T16:09:56Z</dcterms:modified>
</cp:coreProperties>
</file>