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69" r:id="rId6"/>
    <p:sldId id="259" r:id="rId7"/>
    <p:sldId id="275" r:id="rId8"/>
    <p:sldId id="276" r:id="rId9"/>
    <p:sldId id="261" r:id="rId10"/>
    <p:sldId id="258" r:id="rId11"/>
    <p:sldId id="279" r:id="rId12"/>
    <p:sldId id="280" r:id="rId13"/>
    <p:sldId id="270" r:id="rId14"/>
    <p:sldId id="271"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6.png"/><Relationship Id="rId15" Type="http://schemas.openxmlformats.org/officeDocument/2006/relationships/image" Target="../media/image450.svg"/><Relationship Id="rId10"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0.png"/><Relationship Id="rId9" Type="http://schemas.openxmlformats.org/officeDocument/2006/relationships/image" Target="../media/image8.png"/><Relationship Id="rId14" Type="http://schemas.openxmlformats.org/officeDocument/2006/relationships/image" Target="../media/image69.svg"/></Relationships>
</file>

<file path=ppt/slides/_rels/slide12.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1.png"/><Relationship Id="rId9" Type="http://schemas.openxmlformats.org/officeDocument/2006/relationships/image" Target="../media/image8.png"/><Relationship Id="rId14" Type="http://schemas.openxmlformats.org/officeDocument/2006/relationships/image" Target="../media/image69.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58.svg"/><Relationship Id="rId10" Type="http://schemas.openxmlformats.org/officeDocument/2006/relationships/image" Target="../media/image16.png"/><Relationship Id="rId9" Type="http://schemas.openxmlformats.org/officeDocument/2006/relationships/image" Target="../media/image1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61.svg"/><Relationship Id="rId20" Type="http://schemas.openxmlformats.org/officeDocument/2006/relationships/image" Target="../media/image62.sv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55.svg"/><Relationship Id="rId19" Type="http://schemas.openxmlformats.org/officeDocument/2006/relationships/image" Target="../media/image25.png"/><Relationship Id="rId4" Type="http://schemas.openxmlformats.org/officeDocument/2006/relationships/image" Target="../media/image7.svg"/><Relationship Id="rId14"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7.png"/><Relationship Id="rId21" Type="http://schemas.openxmlformats.org/officeDocument/2006/relationships/image" Target="../media/image610.svg"/><Relationship Id="rId7" Type="http://schemas.openxmlformats.org/officeDocument/2006/relationships/image" Target="../media/image37.svg"/><Relationship Id="rId17" Type="http://schemas.openxmlformats.org/officeDocument/2006/relationships/image" Target="../media/image390.svg"/><Relationship Id="rId2" Type="http://schemas.openxmlformats.org/officeDocument/2006/relationships/image" Target="../media/image26.png"/><Relationship Id="rId16" Type="http://schemas.openxmlformats.org/officeDocument/2006/relationships/image" Target="../media/image28.png"/><Relationship Id="rId20"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370.svg"/><Relationship Id="rId19" Type="http://schemas.openxmlformats.org/officeDocument/2006/relationships/image" Target="../media/image470.sv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470.sv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11.png"/><Relationship Id="rId10" Type="http://schemas.openxmlformats.org/officeDocument/2006/relationships/image" Target="../media/image49.svg"/><Relationship Id="rId4" Type="http://schemas.openxmlformats.org/officeDocument/2006/relationships/image" Target="../media/image24.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smtClean="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smtClean="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smtClean="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9"/>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Luôn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Tìm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kiếm sự hỗ trợ từ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r>
            <a:r>
              <a:rPr lang="vi-VN" sz="450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smtClean="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297" b="26380"/>
          <a:stretch>
            <a:fillRect/>
          </a:stretch>
        </p:blipFill>
        <p:spPr>
          <a:xfrm>
            <a:off x="13030200" y="5531885"/>
            <a:ext cx="5682836" cy="47551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890" y="7124700"/>
            <a:ext cx="3437102" cy="3355862"/>
          </a:xfrm>
          <a:prstGeom prst="rect">
            <a:avLst/>
          </a:prstGeom>
        </p:spPr>
      </p:pic>
      <p:sp>
        <p:nvSpPr>
          <p:cNvPr id="15" name="TextBox 4"/>
          <p:cNvSpPr txBox="1"/>
          <p:nvPr/>
        </p:nvSpPr>
        <p:spPr>
          <a:xfrm>
            <a:off x="5396400" y="110995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2171668"/>
            <a:ext cx="10891349" cy="3770263"/>
          </a:xfrm>
          <a:prstGeom prst="rect">
            <a:avLst/>
          </a:prstGeom>
        </p:spPr>
        <p:txBody>
          <a:bodyPr wrap="square">
            <a:spAutoFit/>
          </a:bodyPr>
          <a:lstStyle/>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Ôn </a:t>
            </a:r>
            <a:r>
              <a:rPr lang="vi-VN" sz="5200" dirty="0">
                <a:solidFill>
                  <a:srgbClr val="000000"/>
                </a:solidFill>
                <a:ea typeface="Calibri" panose="020F0502020204030204" pitchFamily="34" charset="0"/>
                <a:cs typeface="Arial" panose="020B0604020202020204" pitchFamily="34" charset="0"/>
              </a:rPr>
              <a:t>lại kiến thức đã học</a:t>
            </a:r>
          </a:p>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Chuẩn </a:t>
            </a:r>
            <a:r>
              <a:rPr lang="vi-VN" sz="5200" dirty="0">
                <a:solidFill>
                  <a:srgbClr val="000000"/>
                </a:solidFill>
                <a:ea typeface="Calibri" panose="020F0502020204030204" pitchFamily="34" charset="0"/>
                <a:cs typeface="Arial" panose="020B0604020202020204" pitchFamily="34" charset="0"/>
              </a:rPr>
              <a:t>bị trước kiến thức </a:t>
            </a:r>
            <a:r>
              <a:rPr lang="vi-VN" sz="5200" b="1" dirty="0">
                <a:solidFill>
                  <a:srgbClr val="000000"/>
                </a:solidFill>
                <a:ea typeface="Calibri" panose="020F0502020204030204" pitchFamily="34" charset="0"/>
                <a:cs typeface="Arial" panose="020B0604020202020204" pitchFamily="34" charset="0"/>
              </a:rPr>
              <a:t>tuần </a:t>
            </a:r>
            <a:r>
              <a:rPr lang="vi-VN" sz="5200" b="1" dirty="0" smtClean="0">
                <a:solidFill>
                  <a:srgbClr val="000000"/>
                </a:solidFill>
                <a:ea typeface="Calibri" panose="020F0502020204030204" pitchFamily="34" charset="0"/>
                <a:cs typeface="Arial" panose="020B0604020202020204" pitchFamily="34" charset="0"/>
              </a:rPr>
              <a:t>9 - Vượt </a:t>
            </a:r>
            <a:r>
              <a:rPr lang="vi-VN" sz="5200" b="1" dirty="0">
                <a:solidFill>
                  <a:srgbClr val="000000"/>
                </a:solidFill>
                <a:ea typeface="Calibri" panose="020F0502020204030204" pitchFamily="34" charset="0"/>
                <a:cs typeface="Arial" panose="020B0604020202020204" pitchFamily="34" charset="0"/>
              </a:rPr>
              <a:t>qua khó khăn (</a:t>
            </a:r>
            <a:r>
              <a:rPr lang="vi-VN" sz="5200" b="1" dirty="0" smtClean="0">
                <a:solidFill>
                  <a:srgbClr val="000000"/>
                </a:solidFill>
                <a:ea typeface="Calibri" panose="020F0502020204030204" pitchFamily="34" charset="0"/>
                <a:cs typeface="Arial" panose="020B0604020202020204" pitchFamily="34" charset="0"/>
              </a:rPr>
              <a:t>tiết 2)</a:t>
            </a:r>
            <a:endParaRPr lang="vi-VN" sz="5200" b="1" dirty="0">
              <a:solidFill>
                <a:srgbClr val="000000"/>
              </a:solidFill>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2400300"/>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3771900"/>
            <a:ext cx="854057" cy="854057"/>
          </a:xfrm>
          <a:prstGeom prst="rect">
            <a:avLst/>
          </a:prstGeom>
        </p:spPr>
      </p:pic>
    </p:spTree>
    <p:extLst>
      <p:ext uri="{BB962C8B-B14F-4D97-AF65-F5344CB8AC3E}">
        <p14:creationId xmlns:p14="http://schemas.microsoft.com/office/powerpoint/2010/main" val="3367568035"/>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88405596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29" r="16048" b="1106"/>
          <a:stretch>
            <a:fillRect/>
          </a:stretch>
        </p:blipFill>
        <p:spPr>
          <a:xfrm rot="-5400000">
            <a:off x="7923685" y="-1547054"/>
            <a:ext cx="697551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1936428"/>
          </a:xfrm>
          <a:prstGeom prst="rect">
            <a:avLst/>
          </a:prstGeom>
        </p:spPr>
        <p:txBody>
          <a:bodyPr wrap="square" lIns="0" tIns="0" rIns="0" bIns="0" rtlCol="0" anchor="t">
            <a:spAutoFit/>
          </a:bodyPr>
          <a:lstStyle/>
          <a:p>
            <a:pPr algn="ctr">
              <a:lnSpc>
                <a:spcPts val="15112"/>
              </a:lnSpc>
            </a:pPr>
            <a:r>
              <a:rPr lang="vi-VN" sz="9000" b="1" dirty="0" smtClean="0">
                <a:solidFill>
                  <a:srgbClr val="C3113D"/>
                </a:solidFill>
              </a:rPr>
              <a:t>VƯỢT QUA KHÓ KHĂN</a:t>
            </a:r>
            <a:endParaRPr lang="en-US" sz="9000" b="1" dirty="0">
              <a:solidFill>
                <a:srgbClr val="C3113D"/>
              </a:solidFill>
            </a:endParaRPr>
          </a:p>
        </p:txBody>
      </p:sp>
      <p:grpSp>
        <p:nvGrpSpPr>
          <p:cNvPr id="7" name="Group 7"/>
          <p:cNvGrpSpPr/>
          <p:nvPr/>
        </p:nvGrpSpPr>
        <p:grpSpPr>
          <a:xfrm>
            <a:off x="7010445" y="2509864"/>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smtClean="0">
                <a:solidFill>
                  <a:srgbClr val="FFFFFF"/>
                </a:solidFill>
              </a:rPr>
              <a:t>Chủ đề 3 – Tuần 8</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78234" y="313949"/>
            <a:ext cx="3507441" cy="2595506"/>
          </a:xfrm>
          <a:prstGeom prst="rect">
            <a:avLst/>
          </a:prstGeom>
        </p:spPr>
      </p:pic>
      <p:sp>
        <p:nvSpPr>
          <p:cNvPr id="13" name="TextBox 5"/>
          <p:cNvSpPr txBox="1"/>
          <p:nvPr/>
        </p:nvSpPr>
        <p:spPr>
          <a:xfrm>
            <a:off x="15167405" y="6396585"/>
            <a:ext cx="2483150" cy="984885"/>
          </a:xfrm>
          <a:prstGeom prst="rect">
            <a:avLst/>
          </a:prstGeom>
        </p:spPr>
        <p:txBody>
          <a:bodyPr wrap="square" lIns="0" tIns="0" rIns="0" bIns="0" rtlCol="0" anchor="t">
            <a:spAutoFit/>
          </a:bodyPr>
          <a:lstStyle/>
          <a:p>
            <a:pPr algn="r"/>
            <a:r>
              <a:rPr lang="vi-VN" sz="6400" b="1" i="1" dirty="0" smtClean="0">
                <a:solidFill>
                  <a:srgbClr val="C3113D"/>
                </a:solidFill>
              </a:rPr>
              <a:t>(tiết 1)</a:t>
            </a:r>
            <a:endParaRPr lang="en-US" sz="6400" b="1" i="1" dirty="0">
              <a:solidFill>
                <a:srgbClr val="C3113D"/>
              </a:solidFill>
            </a:endParaRPr>
          </a:p>
        </p:txBody>
      </p:sp>
    </p:spTree>
    <p:extLst>
      <p:ext uri="{BB962C8B-B14F-4D97-AF65-F5344CB8AC3E}">
        <p14:creationId xmlns:p14="http://schemas.microsoft.com/office/powerpoint/2010/main" val="6240566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843307" cy="892552"/>
          </a:xfrm>
          <a:prstGeom prst="rect">
            <a:avLst/>
          </a:prstGeom>
          <a:noFill/>
        </p:spPr>
        <p:txBody>
          <a:bodyPr wrap="none" rtlCol="0">
            <a:spAutoFit/>
          </a:bodyPr>
          <a:lstStyle/>
          <a:p>
            <a:r>
              <a:rPr lang="vi-VN" sz="5200" b="1" dirty="0" smtClean="0"/>
              <a:t>Cả lớp tham gia trò chơi “Chụp ảnh”</a:t>
            </a:r>
            <a:endParaRPr lang="en-US" sz="5200" b="1" dirty="0"/>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5286062"/>
          </a:xfrm>
          <a:prstGeom prst="rect">
            <a:avLst/>
          </a:prstGeom>
        </p:spPr>
        <p:txBody>
          <a:bodyPr wrap="square">
            <a:spAutoFit/>
          </a:bodyPr>
          <a:lstStyle/>
          <a:p>
            <a:pPr algn="just">
              <a:lnSpc>
                <a:spcPct val="150000"/>
              </a:lnSpc>
              <a:spcBef>
                <a:spcPts val="600"/>
              </a:spcBef>
              <a:tabLst>
                <a:tab pos="90170" algn="l"/>
                <a:tab pos="180340" algn="l"/>
              </a:tabLs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Mỗi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nhóm nhận một tình huống cụ thể trong sinh hoạt hằng ngày của </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học sinh</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Trong vòng 2 phút, cả nhóm sử dụng các hành động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để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tạo hình và chụp ảnh. Khán giả xem và nói về tình huống đó.</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49541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smtClean="0"/>
              <a:t>Làm </a:t>
            </a:r>
            <a:r>
              <a:rPr lang="vi-VN" sz="4800" dirty="0"/>
              <a:t>thế nào để các em có thể tạo ra một bức ảnh trong thời gian ngắn như vậy?</a:t>
            </a:r>
          </a:p>
          <a:p>
            <a:pPr marL="685800" indent="-685800" algn="just">
              <a:lnSpc>
                <a:spcPct val="150000"/>
              </a:lnSpc>
              <a:buFont typeface="Wingdings" panose="05000000000000000000" pitchFamily="2" charset="2"/>
              <a:buChar char="v"/>
            </a:pPr>
            <a:r>
              <a:rPr lang="vi-VN" sz="4800" dirty="0" smtClean="0"/>
              <a:t>Các </a:t>
            </a:r>
            <a:r>
              <a:rPr lang="vi-VN" sz="4800" dirty="0"/>
              <a:t>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smtClean="0"/>
              <a:t>Hoạt </a:t>
            </a:r>
            <a:r>
              <a:rPr lang="vi-VN" sz="4800" dirty="0"/>
              <a:t>động này giúp em nhận ra điều gì?</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38311"/>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NỘI DUNG BÀI HỌC</a:t>
            </a:r>
            <a:endParaRPr lang="en-US" sz="6400" b="1" u="none" dirty="0">
              <a:solidFill>
                <a:srgbClr val="FFFFFF"/>
              </a:solidFill>
            </a:endParaRPr>
          </a:p>
        </p:txBody>
      </p:sp>
      <p:grpSp>
        <p:nvGrpSpPr>
          <p:cNvPr id="6" name="Group 6"/>
          <p:cNvGrpSpPr/>
          <p:nvPr/>
        </p:nvGrpSpPr>
        <p:grpSpPr>
          <a:xfrm>
            <a:off x="6023697" y="1032196"/>
            <a:ext cx="11590275" cy="494950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828137" y="2275343"/>
            <a:ext cx="9950601" cy="2492990"/>
          </a:xfrm>
          <a:prstGeom prst="rect">
            <a:avLst/>
          </a:prstGeom>
          <a:noFill/>
        </p:spPr>
        <p:txBody>
          <a:bodyPr wrap="square" rtlCol="0">
            <a:spAutoFit/>
          </a:bodyPr>
          <a:lstStyle/>
          <a:p>
            <a:pPr marL="742950" indent="-742950" algn="just">
              <a:lnSpc>
                <a:spcPct val="150000"/>
              </a:lnSpc>
              <a:buAutoNum type="arabicPeriod"/>
            </a:pPr>
            <a:r>
              <a:rPr lang="vi-VN" sz="5200" b="1" dirty="0"/>
              <a:t>Tìm hiểu và chia sẻ về cách thức vượt qua khó khăn</a:t>
            </a:r>
            <a:endParaRPr lang="en-US" sz="5200" b="1"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2737042">
            <a:off x="16805673" y="2874793"/>
            <a:ext cx="845856" cy="3909416"/>
          </a:xfrm>
          <a:prstGeom prst="rect">
            <a:avLst/>
          </a:prstGeom>
        </p:spPr>
      </p:pic>
      <p:pic>
        <p:nvPicPr>
          <p:cNvPr id="16"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134600" y="5972754"/>
            <a:ext cx="6131139" cy="4176838"/>
          </a:xfrm>
          <a:prstGeom prst="rect">
            <a:avLst/>
          </a:prstGeom>
        </p:spPr>
      </p:pic>
    </p:spTree>
    <p:extLst>
      <p:ext uri="{BB962C8B-B14F-4D97-AF65-F5344CB8AC3E}">
        <p14:creationId xmlns:p14="http://schemas.microsoft.com/office/powerpoint/2010/main" val="1858649599"/>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smtClean="0">
                <a:latin typeface="Arial" panose="020B0604020202020204" pitchFamily="34" charset="0"/>
                <a:cs typeface="Arial" panose="020B0604020202020204" pitchFamily="34" charset="0"/>
              </a:rPr>
              <a:t>hảo</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luận</a:t>
            </a:r>
            <a:r>
              <a:rPr lang="vi-VN" sz="5200" b="1" dirty="0" smtClean="0">
                <a:latin typeface="Arial" panose="020B0604020202020204" pitchFamily="34" charset="0"/>
                <a:cs typeface="Arial" panose="020B0604020202020204" pitchFamily="34" charset="0"/>
              </a:rPr>
              <a:t> và</a:t>
            </a:r>
            <a:r>
              <a:rPr lang="en-US" sz="5200" b="1" dirty="0" smtClean="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a:t>
            </a:r>
            <a:r>
              <a:rPr lang="vi-VN" sz="4000" dirty="0" smtClean="0">
                <a:solidFill>
                  <a:srgbClr val="000000"/>
                </a:solidFill>
                <a:ea typeface="Calibri" panose="020F0502020204030204" pitchFamily="34" charset="0"/>
                <a:cs typeface="Arial" panose="020B0604020202020204" pitchFamily="34" charset="0"/>
              </a:rPr>
              <a:t>để </a:t>
            </a:r>
            <a:r>
              <a:rPr lang="vi-VN" sz="4000" dirty="0">
                <a:solidFill>
                  <a:srgbClr val="000000"/>
                </a:solidFill>
                <a:ea typeface="Calibri" panose="020F0502020204030204" pitchFamily="34" charset="0"/>
                <a:cs typeface="Arial" panose="020B0604020202020204" pitchFamily="34" charset="0"/>
              </a:rPr>
              <a:t>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72" b="1313"/>
          <a:stretch>
            <a:fillRect/>
          </a:stretch>
        </p:blipFill>
        <p:spPr>
          <a:xfrm>
            <a:off x="13516040" y="202178"/>
            <a:ext cx="4973699" cy="10287000"/>
          </a:xfrm>
          <a:prstGeom prst="rect">
            <a:avLst/>
          </a:prstGeom>
        </p:spPr>
      </p:pic>
      <p:grpSp>
        <p:nvGrpSpPr>
          <p:cNvPr id="4" name="Group 4"/>
          <p:cNvGrpSpPr/>
          <p:nvPr/>
        </p:nvGrpSpPr>
        <p:grpSpPr>
          <a:xfrm>
            <a:off x="1066800" y="2628901"/>
            <a:ext cx="13182600" cy="6199718"/>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13371" y="7313443"/>
            <a:ext cx="1270258" cy="2344436"/>
          </a:xfrm>
          <a:prstGeom prst="rect">
            <a:avLst/>
          </a:prstGeom>
        </p:spPr>
      </p:pic>
      <p:sp>
        <p:nvSpPr>
          <p:cNvPr id="8" name="TextBox 8"/>
          <p:cNvSpPr txBox="1"/>
          <p:nvPr/>
        </p:nvSpPr>
        <p:spPr>
          <a:xfrm>
            <a:off x="1598207" y="2773007"/>
            <a:ext cx="12115800" cy="5816977"/>
          </a:xfrm>
          <a:prstGeom prst="rect">
            <a:avLst/>
          </a:prstGeom>
        </p:spPr>
        <p:txBody>
          <a:bodyPr wrap="square" lIns="0" tIns="0" rIns="0" bIns="0" rtlCol="0" anchor="t">
            <a:spAutoFit/>
          </a:bodyPr>
          <a:lstStyle/>
          <a:p>
            <a:pPr marL="374445" lvl="1" algn="just">
              <a:lnSpc>
                <a:spcPct val="150000"/>
              </a:lnSpc>
            </a:pPr>
            <a:r>
              <a:rPr lang="vi-VN" sz="4200" dirty="0" smtClean="0">
                <a:solidFill>
                  <a:srgbClr val="06605A"/>
                </a:solidFill>
              </a:rPr>
              <a:t>	Trên </a:t>
            </a:r>
            <a:r>
              <a:rPr lang="vi-VN" sz="4200" dirty="0">
                <a:solidFill>
                  <a:srgbClr val="06605A"/>
                </a:solidFill>
              </a:rPr>
              <a:t>thế giới và Việt Nam có rất nhiều tấm gương vượt khó. Điểm chung của những tấm gương này là họ luôn có suy nghĩ tích cực trước những khó khăn, tìm mọi cách vượt qua chính mình và có nghị lực phi thường để vượt qua khó khăn theo cách riêng của họ. </a:t>
            </a:r>
            <a:endParaRPr lang="en-US" sz="4200" dirty="0">
              <a:solidFill>
                <a:srgbClr val="06605A"/>
              </a:solidFill>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7828711"/>
            <a:ext cx="2209387" cy="24582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7125" y="1082838"/>
            <a:ext cx="1455136" cy="2184069"/>
          </a:xfrm>
          <a:prstGeom prst="rect">
            <a:avLst/>
          </a:prstGeom>
        </p:spPr>
      </p:pic>
      <p:sp>
        <p:nvSpPr>
          <p:cNvPr id="14" name="TextBox 14"/>
          <p:cNvSpPr txBox="1"/>
          <p:nvPr/>
        </p:nvSpPr>
        <p:spPr>
          <a:xfrm>
            <a:off x="5198657" y="1284640"/>
            <a:ext cx="4914900"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smtClean="0">
                <a:solidFill>
                  <a:srgbClr val="C3113D"/>
                </a:solidFill>
                <a:latin typeface="Arial" panose="020B0604020202020204" pitchFamily="34" charset="0"/>
                <a:cs typeface="Arial" panose="020B0604020202020204" pitchFamily="34" charset="0"/>
              </a:rPr>
              <a:t>KẾT LUẬN</a:t>
            </a:r>
            <a:endParaRPr lang="en-US" sz="6400" b="1" spc="400" dirty="0">
              <a:solidFill>
                <a:srgbClr val="C3113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371</Words>
  <PresentationFormat>Custom</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2022-06-13T09:24:37Z</dcterms:modified>
  <dc:identifier>DAEswOIwa4E</dc:identifier>
</cp:coreProperties>
</file>