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9" r:id="rId12"/>
    <p:sldId id="355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3" autoAdjust="0"/>
    <p:restoredTop sz="94196" autoAdjust="0"/>
  </p:normalViewPr>
  <p:slideViewPr>
    <p:cSldViewPr snapToGrid="0" showGuides="1">
      <p:cViewPr varScale="1">
        <p:scale>
          <a:sx n="63" d="100"/>
          <a:sy n="63" d="100"/>
        </p:scale>
        <p:origin x="72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133736"/>
            <a:ext cx="10234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Rewrite these </a:t>
            </a:r>
            <a:r>
              <a:rPr lang="en-US" sz="2800" b="1" dirty="0" smtClean="0">
                <a:effectLst/>
                <a:ea typeface="Calibri" panose="020F0502020204030204" pitchFamily="34" charset="0"/>
              </a:rPr>
              <a:t>sentences.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470261-469E-B840-9C2E-361C0413CD8F}"/>
              </a:ext>
            </a:extLst>
          </p:cNvPr>
          <p:cNvSpPr txBox="1"/>
          <p:nvPr/>
        </p:nvSpPr>
        <p:spPr>
          <a:xfrm>
            <a:off x="505968" y="1657998"/>
            <a:ext cx="11180064" cy="516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After he finished school, my brother took a year off and travelled around the world.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 smtClean="0"/>
              <a:t> 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______________________________ </a:t>
            </a:r>
            <a:r>
              <a:rPr lang="en-US" sz="3200" dirty="0">
                <a:effectLst/>
              </a:rPr>
              <a:t>took a year off and travelled around the world.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He did not remember that he had discussed his study options with his parents.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_________________________________ </a:t>
            </a:r>
            <a:r>
              <a:rPr lang="en-US" sz="3200" dirty="0">
                <a:solidFill>
                  <a:srgbClr val="000000"/>
                </a:solidFill>
                <a:effectLst/>
              </a:rPr>
              <a:t>his study options with his parents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.</a:t>
            </a:r>
            <a:endParaRPr lang="en-US" sz="3200" dirty="0">
              <a:solidFill>
                <a:srgbClr val="455B63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6213E4-00AF-2245-ABFF-CC96E6B45315}"/>
              </a:ext>
            </a:extLst>
          </p:cNvPr>
          <p:cNvSpPr txBox="1"/>
          <p:nvPr/>
        </p:nvSpPr>
        <p:spPr>
          <a:xfrm>
            <a:off x="1187768" y="3012563"/>
            <a:ext cx="607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Having finished school, my brother 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9D041C-C946-0744-91AC-F3F933BECCC3}"/>
              </a:ext>
            </a:extLst>
          </p:cNvPr>
          <p:cNvSpPr txBox="1"/>
          <p:nvPr/>
        </p:nvSpPr>
        <p:spPr>
          <a:xfrm>
            <a:off x="1129344" y="5560440"/>
            <a:ext cx="6764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 did not remember having discussed</a:t>
            </a:r>
            <a:r>
              <a:rPr lang="x-none" sz="3200" dirty="0">
                <a:solidFill>
                  <a:srgbClr val="FF0000"/>
                </a:solidFill>
                <a:effectLst/>
              </a:rPr>
              <a:t> 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133736"/>
            <a:ext cx="10234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Rewrite these </a:t>
            </a:r>
            <a:r>
              <a:rPr lang="en-US" sz="2800" b="1" dirty="0" smtClean="0">
                <a:effectLst/>
                <a:ea typeface="Calibri" panose="020F0502020204030204" pitchFamily="34" charset="0"/>
              </a:rPr>
              <a:t>sentences.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470261-469E-B840-9C2E-361C0413CD8F}"/>
              </a:ext>
            </a:extLst>
          </p:cNvPr>
          <p:cNvSpPr txBox="1"/>
          <p:nvPr/>
        </p:nvSpPr>
        <p:spPr>
          <a:xfrm>
            <a:off x="310896" y="1723813"/>
            <a:ext cx="12063984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EE4000"/>
                </a:solidFill>
                <a:effectLst/>
              </a:rPr>
              <a:t>3</a:t>
            </a:r>
            <a:r>
              <a:rPr lang="en-US" sz="3200" dirty="0">
                <a:solidFill>
                  <a:srgbClr val="EE4000"/>
                </a:solidFill>
                <a:effectLst/>
              </a:rPr>
              <a:t>. </a:t>
            </a:r>
            <a:r>
              <a:rPr lang="en-US" sz="3200" dirty="0">
                <a:effectLst/>
              </a:rPr>
              <a:t>My cousin didn’t ask anyone for advice, so she made the wrong decision about her education.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 smtClean="0"/>
              <a:t> 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</a:rPr>
              <a:t>_______________________________________ </a:t>
            </a:r>
            <a:r>
              <a:rPr lang="en-US" sz="3200" dirty="0">
                <a:effectLst/>
              </a:rPr>
              <a:t>made the wrong decision about her education.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Lan won the first prize in the competition. This is something she’s very proud of.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______________________________________ </a:t>
            </a:r>
            <a:r>
              <a:rPr lang="en-US" sz="3200" dirty="0">
                <a:solidFill>
                  <a:srgbClr val="000000"/>
                </a:solidFill>
                <a:effectLst/>
              </a:rPr>
              <a:t>is something Lan is very proud of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.</a:t>
            </a:r>
            <a:endParaRPr lang="en-US" sz="3200" dirty="0">
              <a:solidFill>
                <a:srgbClr val="455B63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CC8758-B976-5D4F-B33C-4ECAF26FE736}"/>
              </a:ext>
            </a:extLst>
          </p:cNvPr>
          <p:cNvSpPr txBox="1"/>
          <p:nvPr/>
        </p:nvSpPr>
        <p:spPr>
          <a:xfrm>
            <a:off x="991828" y="3076787"/>
            <a:ext cx="814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Not having asked anyone for advice,</a:t>
            </a:r>
            <a:r>
              <a:rPr lang="x-none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my cousin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3A81D3-3A81-F242-B429-C89A9323B6BF}"/>
              </a:ext>
            </a:extLst>
          </p:cNvPr>
          <p:cNvSpPr txBox="1"/>
          <p:nvPr/>
        </p:nvSpPr>
        <p:spPr>
          <a:xfrm>
            <a:off x="1129344" y="5613806"/>
            <a:ext cx="770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Having won the first prize in the competition 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78102" y="823601"/>
            <a:ext cx="9922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CHOOSING THE PERFECT EDUCATIONAL INSTITUTION</a:t>
            </a:r>
            <a:r>
              <a:rPr lang="x-none" sz="6000" dirty="0">
                <a:solidFill>
                  <a:srgbClr val="0070C0"/>
                </a:solidFill>
                <a:effectLst/>
              </a:rPr>
              <a:t> </a:t>
            </a:r>
            <a:endParaRPr lang="en-US" sz="60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8283A0-B752-0040-8AB7-D66EC29A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48" y="1996605"/>
            <a:ext cx="6986016" cy="45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cs typeface="Arial" panose="020B0604020202020204" pitchFamily="34" charset="0"/>
              </a:rPr>
              <a:t>What have you learnt today?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7.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0DE71D-C7EB-A144-A22A-1773526699DA}"/>
              </a:ext>
            </a:extLst>
          </p:cNvPr>
          <p:cNvSpPr txBox="1"/>
          <p:nvPr/>
        </p:nvSpPr>
        <p:spPr>
          <a:xfrm>
            <a:off x="2905232" y="112182"/>
            <a:ext cx="948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37630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9016" y="403900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328043"/>
            <a:ext cx="514798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Game: Lucky </a:t>
            </a:r>
            <a:r>
              <a:rPr lang="en-US" dirty="0">
                <a:solidFill>
                  <a:schemeClr val="tx1"/>
                </a:solidFill>
              </a:rPr>
              <a:t>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440561"/>
            <a:ext cx="5147986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Pronunciation: </a:t>
            </a:r>
            <a:r>
              <a:rPr lang="en-US" dirty="0" smtClean="0">
                <a:solidFill>
                  <a:schemeClr val="tx1"/>
                </a:solidFill>
              </a:rPr>
              <a:t>Listen and mark  the intonation.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Vocabulary: </a:t>
            </a:r>
            <a:r>
              <a:rPr lang="en-GB" dirty="0" smtClean="0">
                <a:solidFill>
                  <a:schemeClr val="tx1"/>
                </a:solidFill>
              </a:rPr>
              <a:t>Complete the text.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Grammar: </a:t>
            </a:r>
            <a:r>
              <a:rPr lang="en-US" dirty="0" smtClean="0">
                <a:solidFill>
                  <a:schemeClr val="tx1"/>
                </a:solidFill>
              </a:rPr>
              <a:t>Rewrite the sentences.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4039003"/>
            <a:ext cx="5147986" cy="67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Choosing the perfect educational institution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704009"/>
            <a:ext cx="898447" cy="106253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34383" y="3094241"/>
            <a:ext cx="831916" cy="94476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90901" y="553139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09749" y="4394106"/>
            <a:ext cx="772652" cy="113728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484359"/>
            <a:ext cx="5147986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</a:t>
            </a:r>
            <a:r>
              <a:rPr lang="en-US" sz="3200" dirty="0" smtClean="0"/>
              <a:t>Use </a:t>
            </a:r>
            <a:r>
              <a:rPr lang="en-US" sz="3200" dirty="0"/>
              <a:t>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689" y="2699800"/>
            <a:ext cx="9974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</a:t>
            </a:r>
            <a:endParaRPr lang="en-GB" sz="4800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GB" sz="4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your </a:t>
            </a:r>
            <a:r>
              <a:rPr lang="en-GB" sz="4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friends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6743" y="116590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mark the intonation in these </a:t>
            </a:r>
            <a:r>
              <a:rPr lang="en-US" sz="2800" b="1" dirty="0" smtClean="0">
                <a:effectLst/>
                <a:ea typeface="Calibri" panose="020F0502020204030204" pitchFamily="34" charset="0"/>
              </a:rPr>
              <a:t>questions</a:t>
            </a:r>
            <a:endParaRPr lang="en-US" sz="4400" b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  <a:extLst>
              <a:ext uri="{FF2B5EF4-FFF2-40B4-BE49-F238E27FC236}">
                <a16:creationId xmlns:a16="http://schemas.microsoft.com/office/drawing/2014/main" xmlns="" id="{C7D169BB-BAE9-DA54-033D-FE8334701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581" y="184820"/>
            <a:ext cx="614326" cy="614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9344" y="2450759"/>
            <a:ext cx="9723501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Are you interested in studying at university?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How much is the fee for this cooking course?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Did you attend the education fair?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Who would like to train to become a tour guide?</a:t>
            </a:r>
            <a:r>
              <a:rPr lang="en-US" sz="3600" dirty="0"/>
              <a:t> </a:t>
            </a:r>
          </a:p>
        </p:txBody>
      </p:sp>
      <p:pic>
        <p:nvPicPr>
          <p:cNvPr id="1026" name="Picture 2" descr="https://lh4.googleusercontent.com/tMz9Cm8eEWU8josTJU5OqFZywbeIxlkSk13yI_LDwn3ixNSibXgYv7mqBqVyRdmLQ5gdQf0w2d9aHN_FYpCf1zgGwRlM4Z18ipVR9fa553GHHY93f27dWi4rv55bioVMFn-hIT3ZkY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45" y="2525699"/>
            <a:ext cx="974700" cy="6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LoaYjd4V74Pls7Jg8CJBS-wLIn50uKE7iaKZJ3LooXwzC1dqMi_lMZzP_oCFBqFMTZT-wceGyxw4G4R44me_jvyPV2JHzMJ1vlUrntf4nlzZNAQ8JuiVhXG3zetdHhzrNTQqB0IqESH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53" y="3472079"/>
            <a:ext cx="901476" cy="6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4.googleusercontent.com/tMz9Cm8eEWU8josTJU5OqFZywbeIxlkSk13yI_LDwn3ixNSibXgYv7mqBqVyRdmLQ5gdQf0w2d9aHN_FYpCf1zgGwRlM4Z18ipVR9fa553GHHY93f27dWi4rv55bioVMFn-hIT3ZkY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5" y="4232579"/>
            <a:ext cx="974700" cy="6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3.googleusercontent.com/LoaYjd4V74Pls7Jg8CJBS-wLIn50uKE7iaKZJ3LooXwzC1dqMi_lMZzP_oCFBqFMTZT-wceGyxw4G4R44me_jvyPV2JHzMJ1vlUrntf4nlzZNAQ8JuiVhXG3zetdHhzrNTQqB0IqESH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45" y="5133196"/>
            <a:ext cx="901476" cy="6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2" y="1097040"/>
            <a:ext cx="102130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effectLst/>
                <a:ea typeface="Calibri" panose="020F0502020204030204" pitchFamily="34" charset="0"/>
              </a:rPr>
              <a:t>Complete the text. Use the correct form of the words and phrase in the box.</a:t>
            </a:r>
            <a:r>
              <a:rPr lang="en-US" sz="2500" b="1" dirty="0">
                <a:effectLst/>
                <a:ea typeface="Times New Roman" panose="02020603050405020304" pitchFamily="18" charset="0"/>
              </a:rPr>
              <a:t> </a:t>
            </a:r>
            <a:endParaRPr lang="en-US" sz="25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284ED0-B795-2D41-AD3B-D674FE7185EA}"/>
              </a:ext>
            </a:extLst>
          </p:cNvPr>
          <p:cNvSpPr txBox="1"/>
          <p:nvPr/>
        </p:nvSpPr>
        <p:spPr>
          <a:xfrm>
            <a:off x="494438" y="2934864"/>
            <a:ext cx="11630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Nowadays, there are educational opportunities available to all (1) </a:t>
            </a:r>
            <a:r>
              <a:rPr lang="en-US" sz="3000" dirty="0" smtClean="0"/>
              <a:t>_____________. </a:t>
            </a:r>
            <a:r>
              <a:rPr lang="en-US" sz="3000" dirty="0"/>
              <a:t>If they want to </a:t>
            </a:r>
            <a:r>
              <a:rPr lang="en-US" sz="3000" dirty="0" smtClean="0"/>
              <a:t>earn an </a:t>
            </a:r>
            <a:r>
              <a:rPr lang="en-US" sz="3000" dirty="0"/>
              <a:t>academic degree, they can continue their studies at (2) </a:t>
            </a:r>
            <a:r>
              <a:rPr lang="en-US" sz="3000" dirty="0" smtClean="0"/>
              <a:t>______________ </a:t>
            </a:r>
            <a:r>
              <a:rPr lang="en-US" sz="3000" dirty="0"/>
              <a:t>institutions. But if they </a:t>
            </a:r>
            <a:r>
              <a:rPr lang="en-US" sz="3000" dirty="0" smtClean="0"/>
              <a:t>want to </a:t>
            </a:r>
            <a:r>
              <a:rPr lang="en-US" sz="3000" dirty="0"/>
              <a:t>gain practical and job-specific skills, then vocational education is the perfect choice for </a:t>
            </a:r>
            <a:r>
              <a:rPr lang="en-US" sz="3000" dirty="0" smtClean="0"/>
              <a:t>them. At </a:t>
            </a:r>
            <a:r>
              <a:rPr lang="en-US" sz="3000" dirty="0"/>
              <a:t>vocational schools, they can also do (3) </a:t>
            </a:r>
            <a:r>
              <a:rPr lang="en-US" sz="3000" dirty="0" smtClean="0"/>
              <a:t>______________ </a:t>
            </a:r>
            <a:r>
              <a:rPr lang="en-US" sz="3000" dirty="0"/>
              <a:t>and learn from skilled people on the </a:t>
            </a:r>
            <a:r>
              <a:rPr lang="en-US" sz="3000" dirty="0" smtClean="0"/>
              <a:t>job. Having </a:t>
            </a:r>
            <a:r>
              <a:rPr lang="en-US" sz="3000" dirty="0"/>
              <a:t>qualifications from good educational (4) </a:t>
            </a:r>
            <a:r>
              <a:rPr lang="en-US" sz="3000" dirty="0" smtClean="0"/>
              <a:t>__________ </a:t>
            </a:r>
            <a:r>
              <a:rPr lang="en-US" sz="3000" dirty="0"/>
              <a:t>helps young people find </a:t>
            </a:r>
            <a:r>
              <a:rPr lang="en-US" sz="3000" dirty="0" smtClean="0"/>
              <a:t>jobs immediately </a:t>
            </a:r>
            <a:r>
              <a:rPr lang="en-US" sz="3000" dirty="0"/>
              <a:t>after (5) </a:t>
            </a:r>
            <a:r>
              <a:rPr lang="en-US" sz="3000" dirty="0" smtClean="0"/>
              <a:t>_________. </a:t>
            </a:r>
            <a:endParaRPr lang="en-US" sz="3000" dirty="0">
              <a:effectLst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F0D9291-66FD-DB45-8CA6-17B90E14EB2C}"/>
              </a:ext>
            </a:extLst>
          </p:cNvPr>
          <p:cNvSpPr/>
          <p:nvPr/>
        </p:nvSpPr>
        <p:spPr>
          <a:xfrm>
            <a:off x="1678897" y="1715919"/>
            <a:ext cx="9529484" cy="1077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</a:endParaRPr>
          </a:p>
          <a:p>
            <a:pPr algn="ctr"/>
            <a:r>
              <a:rPr lang="en-US" sz="2800" dirty="0">
                <a:effectLst/>
              </a:rPr>
              <a:t>school-leaver             apprenticeship               higher education           graduation          institution</a:t>
            </a:r>
          </a:p>
          <a:p>
            <a:pPr algn="ctr"/>
            <a:endParaRPr lang="x-none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20C038-3687-3046-98C9-82D93963D4FE}"/>
              </a:ext>
            </a:extLst>
          </p:cNvPr>
          <p:cNvSpPr txBox="1"/>
          <p:nvPr/>
        </p:nvSpPr>
        <p:spPr>
          <a:xfrm>
            <a:off x="562379" y="3378844"/>
            <a:ext cx="2493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school-leavers</a:t>
            </a:r>
            <a:r>
              <a:rPr lang="x-none" sz="3000" dirty="0">
                <a:solidFill>
                  <a:srgbClr val="FF0000"/>
                </a:solidFill>
                <a:effectLst/>
              </a:rPr>
              <a:t> 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8F01BE-4F15-6E45-8CBA-74BAA52CA8E7}"/>
              </a:ext>
            </a:extLst>
          </p:cNvPr>
          <p:cNvSpPr txBox="1"/>
          <p:nvPr/>
        </p:nvSpPr>
        <p:spPr>
          <a:xfrm>
            <a:off x="4867989" y="3858828"/>
            <a:ext cx="2912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higher education</a:t>
            </a:r>
            <a:r>
              <a:rPr lang="x-none" sz="3000" dirty="0">
                <a:solidFill>
                  <a:srgbClr val="FF0000"/>
                </a:solidFill>
                <a:effectLst/>
              </a:rPr>
              <a:t> 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8E2BFC-FCD2-8848-ACDF-87E4D6F68456}"/>
              </a:ext>
            </a:extLst>
          </p:cNvPr>
          <p:cNvSpPr txBox="1"/>
          <p:nvPr/>
        </p:nvSpPr>
        <p:spPr>
          <a:xfrm>
            <a:off x="494438" y="5205170"/>
            <a:ext cx="2738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apprenticeships</a:t>
            </a:r>
            <a:r>
              <a:rPr lang="x-none" sz="3000" dirty="0">
                <a:solidFill>
                  <a:srgbClr val="FF0000"/>
                </a:solidFill>
                <a:effectLst/>
              </a:rPr>
              <a:t> 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D20E49-B6BE-1C4D-B71E-3A5EEF882663}"/>
              </a:ext>
            </a:extLst>
          </p:cNvPr>
          <p:cNvSpPr txBox="1"/>
          <p:nvPr/>
        </p:nvSpPr>
        <p:spPr>
          <a:xfrm>
            <a:off x="6767066" y="5691782"/>
            <a:ext cx="2027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institutions 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4179C-2E06-E24E-B4E0-A8F782E4D6D4}"/>
              </a:ext>
            </a:extLst>
          </p:cNvPr>
          <p:cNvSpPr txBox="1"/>
          <p:nvPr/>
        </p:nvSpPr>
        <p:spPr>
          <a:xfrm>
            <a:off x="5248578" y="6143331"/>
            <a:ext cx="1970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graduation</a:t>
            </a:r>
            <a:r>
              <a:rPr lang="x-none" sz="3000" dirty="0" smtClean="0">
                <a:solidFill>
                  <a:srgbClr val="FF0000"/>
                </a:solidFill>
                <a:effectLst/>
              </a:rPr>
              <a:t> </a:t>
            </a:r>
            <a:endParaRPr lang="x-none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8982</TotalTime>
  <Words>531</Words>
  <Application>Microsoft Office PowerPoint</Application>
  <PresentationFormat>Widescreen</PresentationFormat>
  <Paragraphs>97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179</cp:revision>
  <dcterms:created xsi:type="dcterms:W3CDTF">2020-12-09T02:04:09Z</dcterms:created>
  <dcterms:modified xsi:type="dcterms:W3CDTF">2023-06-27T09:49:25Z</dcterms:modified>
</cp:coreProperties>
</file>