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81" r:id="rId4"/>
    <p:sldId id="257" r:id="rId5"/>
    <p:sldId id="278" r:id="rId6"/>
    <p:sldId id="287" r:id="rId7"/>
    <p:sldId id="284" r:id="rId8"/>
    <p:sldId id="289" r:id="rId9"/>
    <p:sldId id="276" r:id="rId10"/>
    <p:sldId id="297" r:id="rId11"/>
    <p:sldId id="292" r:id="rId12"/>
    <p:sldId id="320" r:id="rId13"/>
    <p:sldId id="304" r:id="rId14"/>
    <p:sldId id="306" r:id="rId15"/>
    <p:sldId id="305" r:id="rId16"/>
    <p:sldId id="307" r:id="rId17"/>
    <p:sldId id="369" r:id="rId18"/>
    <p:sldId id="267" r:id="rId19"/>
    <p:sldId id="261" r:id="rId20"/>
    <p:sldId id="260" r:id="rId21"/>
    <p:sldId id="370" r:id="rId22"/>
    <p:sldId id="310" r:id="rId23"/>
    <p:sldId id="371" r:id="rId24"/>
    <p:sldId id="312" r:id="rId25"/>
    <p:sldId id="258" r:id="rId26"/>
    <p:sldId id="269" r:id="rId27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E9"/>
    <a:srgbClr val="61A6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A3419-BDCD-46C7-837C-84EBC2C1BD70}" type="datetimeFigureOut">
              <a:rPr lang="en-US" smtClean="0"/>
              <a:t>29/11/2022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D796A-198F-4B98-9B98-878DC4C51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99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D796A-198F-4B98-9B98-878DC4C51E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6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6.png"/><Relationship Id="rId10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.svg"/><Relationship Id="rId3" Type="http://schemas.openxmlformats.org/officeDocument/2006/relationships/image" Target="../media/image18.svg"/><Relationship Id="rId21" Type="http://schemas.openxmlformats.org/officeDocument/2006/relationships/image" Target="../media/image47.png"/><Relationship Id="rId2" Type="http://schemas.openxmlformats.org/officeDocument/2006/relationships/image" Target="../media/image7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19" Type="http://schemas.openxmlformats.org/officeDocument/2006/relationships/image" Target="NULL"/><Relationship Id="rId4" Type="http://schemas.openxmlformats.org/officeDocument/2006/relationships/image" Target="../media/image45.png"/><Relationship Id="rId22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21" Type="http://schemas.openxmlformats.org/officeDocument/2006/relationships/image" Target="../media/image53.png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9" Type="http://schemas.openxmlformats.org/officeDocument/2006/relationships/image" Target="NUL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1" Type="http://schemas.openxmlformats.org/officeDocument/2006/relationships/image" Target="../media/image57.png"/><Relationship Id="rId2" Type="http://schemas.openxmlformats.org/officeDocument/2006/relationships/image" Target="../media/image11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3.png"/><Relationship Id="rId10" Type="http://schemas.openxmlformats.org/officeDocument/2006/relationships/image" Target="../media/image55.png"/><Relationship Id="rId19" Type="http://schemas.openxmlformats.org/officeDocument/2006/relationships/image" Target="NULL"/><Relationship Id="rId9" Type="http://schemas.openxmlformats.org/officeDocument/2006/relationships/image" Target="../media/image54.png"/><Relationship Id="rId2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62.png"/><Relationship Id="rId12" Type="http://schemas.openxmlformats.org/officeDocument/2006/relationships/image" Target="../media/image6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0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5.png"/><Relationship Id="rId15" Type="http://schemas.openxmlformats.org/officeDocument/2006/relationships/image" Target="../media/image69.png"/><Relationship Id="rId10" Type="http://schemas.openxmlformats.org/officeDocument/2006/relationships/image" Target="../media/image33.png"/><Relationship Id="rId9" Type="http://schemas.openxmlformats.org/officeDocument/2006/relationships/image" Target="../media/image48.png"/><Relationship Id="rId4" Type="http://schemas.openxmlformats.org/officeDocument/2006/relationships/image" Target="../media/image21.sv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6" Type="http://schemas.openxmlformats.org/officeDocument/2006/relationships/image" Target="../media/image76.png"/><Relationship Id="rId21" Type="http://schemas.openxmlformats.org/officeDocument/2006/relationships/image" Target="../media/image71.png"/><Relationship Id="rId25" Type="http://schemas.openxmlformats.org/officeDocument/2006/relationships/image" Target="../media/image75.png"/><Relationship Id="rId7" Type="http://schemas.openxmlformats.org/officeDocument/2006/relationships/image" Target="../media/image59.svg"/><Relationship Id="rId2" Type="http://schemas.openxmlformats.org/officeDocument/2006/relationships/image" Target="../media/image11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4.png"/><Relationship Id="rId23" Type="http://schemas.openxmlformats.org/officeDocument/2006/relationships/image" Target="../media/image73.png"/><Relationship Id="rId19" Type="http://schemas.openxmlformats.org/officeDocument/2006/relationships/image" Target="NULL"/><Relationship Id="rId9" Type="http://schemas.openxmlformats.org/officeDocument/2006/relationships/image" Target="../media/image23.png"/><Relationship Id="rId22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21" Type="http://schemas.openxmlformats.org/officeDocument/2006/relationships/image" Target="../media/image82.pn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9" Type="http://schemas.openxmlformats.org/officeDocument/2006/relationships/image" Target="NULL"/><Relationship Id="rId4" Type="http://schemas.openxmlformats.org/officeDocument/2006/relationships/image" Target="../media/image77.png"/><Relationship Id="rId22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microsoft.com/office/2007/relationships/media" Target="../media/media2.mp3"/><Relationship Id="rId7" Type="http://schemas.openxmlformats.org/officeDocument/2006/relationships/image" Target="../media/image38.svg"/><Relationship Id="rId12" Type="http://schemas.openxmlformats.org/officeDocument/2006/relationships/image" Target="../media/image88.png"/><Relationship Id="rId17" Type="http://schemas.openxmlformats.org/officeDocument/2006/relationships/image" Target="NULL"/><Relationship Id="rId2" Type="http://schemas.openxmlformats.org/officeDocument/2006/relationships/audio" Target="../media/media1.mp3"/><Relationship Id="rId16" Type="http://schemas.openxmlformats.org/officeDocument/2006/relationships/image" Target="../media/image90.png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87.png"/><Relationship Id="rId5" Type="http://schemas.openxmlformats.org/officeDocument/2006/relationships/slideLayout" Target="../slideLayouts/slideLayout7.xml"/><Relationship Id="rId15" Type="http://schemas.openxmlformats.org/officeDocument/2006/relationships/image" Target="NULL"/><Relationship Id="rId10" Type="http://schemas.openxmlformats.org/officeDocument/2006/relationships/image" Target="../media/image86.png"/><Relationship Id="rId4" Type="http://schemas.openxmlformats.org/officeDocument/2006/relationships/audio" Target="../media/media2.mp3"/><Relationship Id="rId9" Type="http://schemas.openxmlformats.org/officeDocument/2006/relationships/image" Target="../media/image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89.png"/><Relationship Id="rId3" Type="http://schemas.microsoft.com/office/2007/relationships/media" Target="../media/media2.mp3"/><Relationship Id="rId7" Type="http://schemas.openxmlformats.org/officeDocument/2006/relationships/image" Target="../media/image38.svg"/><Relationship Id="rId12" Type="http://schemas.openxmlformats.org/officeDocument/2006/relationships/image" Target="../media/image88.png"/><Relationship Id="rId2" Type="http://schemas.openxmlformats.org/officeDocument/2006/relationships/audio" Target="../media/media1.mp3"/><Relationship Id="rId16" Type="http://schemas.openxmlformats.org/officeDocument/2006/relationships/image" Target="NULL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11" Type="http://schemas.openxmlformats.org/officeDocument/2006/relationships/image" Target="../media/image94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audio" Target="../media/media2.mp3"/><Relationship Id="rId9" Type="http://schemas.openxmlformats.org/officeDocument/2006/relationships/image" Target="../media/image92.png"/><Relationship Id="rId1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8.png"/><Relationship Id="rId18" Type="http://schemas.openxmlformats.org/officeDocument/2006/relationships/image" Target="../media/image90.png"/><Relationship Id="rId3" Type="http://schemas.microsoft.com/office/2007/relationships/media" Target="../media/media2.mp3"/><Relationship Id="rId7" Type="http://schemas.openxmlformats.org/officeDocument/2006/relationships/image" Target="../media/image55.svg"/><Relationship Id="rId12" Type="http://schemas.openxmlformats.org/officeDocument/2006/relationships/image" Target="../media/image98.png"/><Relationship Id="rId17" Type="http://schemas.openxmlformats.org/officeDocument/2006/relationships/image" Target="NUL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5.png"/><Relationship Id="rId11" Type="http://schemas.openxmlformats.org/officeDocument/2006/relationships/image" Target="../media/image9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6.png"/><Relationship Id="rId19" Type="http://schemas.openxmlformats.org/officeDocument/2006/relationships/image" Target="NULL"/><Relationship Id="rId4" Type="http://schemas.openxmlformats.org/officeDocument/2006/relationships/audio" Target="../media/media2.mp3"/><Relationship Id="rId9" Type="http://schemas.openxmlformats.org/officeDocument/2006/relationships/image" Target="../media/image18.svg"/><Relationship Id="rId14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microsoft.com/office/2007/relationships/media" Target="../media/media2.mp3"/><Relationship Id="rId7" Type="http://schemas.openxmlformats.org/officeDocument/2006/relationships/image" Target="../media/image100.png"/><Relationship Id="rId2" Type="http://schemas.openxmlformats.org/officeDocument/2006/relationships/audio" Target="../media/media1.mp3"/><Relationship Id="rId16" Type="http://schemas.openxmlformats.org/officeDocument/2006/relationships/image" Target="NULL"/><Relationship Id="rId1" Type="http://schemas.microsoft.com/office/2007/relationships/media" Target="../media/media1.mp3"/><Relationship Id="rId6" Type="http://schemas.openxmlformats.org/officeDocument/2006/relationships/image" Target="../media/image99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90.png"/><Relationship Id="rId10" Type="http://schemas.openxmlformats.org/officeDocument/2006/relationships/image" Target="../media/image89.png"/><Relationship Id="rId4" Type="http://schemas.openxmlformats.org/officeDocument/2006/relationships/audio" Target="../media/media2.mp3"/><Relationship Id="rId9" Type="http://schemas.openxmlformats.org/officeDocument/2006/relationships/image" Target="../media/image88.png"/><Relationship Id="rId1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88.png"/><Relationship Id="rId3" Type="http://schemas.microsoft.com/office/2007/relationships/media" Target="../media/media2.mp3"/><Relationship Id="rId7" Type="http://schemas.openxmlformats.org/officeDocument/2006/relationships/image" Target="../media/image55.svg"/><Relationship Id="rId12" Type="http://schemas.openxmlformats.org/officeDocument/2006/relationships/image" Target="../media/image106.png"/><Relationship Id="rId17" Type="http://schemas.openxmlformats.org/officeDocument/2006/relationships/image" Target="NULL"/><Relationship Id="rId2" Type="http://schemas.openxmlformats.org/officeDocument/2006/relationships/audio" Target="../media/media1.mp3"/><Relationship Id="rId16" Type="http://schemas.openxmlformats.org/officeDocument/2006/relationships/image" Target="../media/image90.png"/><Relationship Id="rId1" Type="http://schemas.microsoft.com/office/2007/relationships/media" Target="../media/media1.mp3"/><Relationship Id="rId6" Type="http://schemas.openxmlformats.org/officeDocument/2006/relationships/image" Target="../media/image95.png"/><Relationship Id="rId11" Type="http://schemas.openxmlformats.org/officeDocument/2006/relationships/image" Target="../media/image105.png"/><Relationship Id="rId5" Type="http://schemas.openxmlformats.org/officeDocument/2006/relationships/slideLayout" Target="../slideLayouts/slideLayout7.xml"/><Relationship Id="rId15" Type="http://schemas.openxmlformats.org/officeDocument/2006/relationships/image" Target="NULL"/><Relationship Id="rId10" Type="http://schemas.openxmlformats.org/officeDocument/2006/relationships/image" Target="../media/image104.png"/><Relationship Id="rId4" Type="http://schemas.openxmlformats.org/officeDocument/2006/relationships/audio" Target="../media/media2.mp3"/><Relationship Id="rId9" Type="http://schemas.openxmlformats.org/officeDocument/2006/relationships/image" Target="../media/image103.png"/><Relationship Id="rId1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9.png"/><Relationship Id="rId7" Type="http://schemas.openxmlformats.org/officeDocument/2006/relationships/image" Target="../media/image59.svg"/><Relationship Id="rId12" Type="http://schemas.openxmlformats.org/officeDocument/2006/relationships/image" Target="../media/image10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image" Target="../media/image107.png"/><Relationship Id="rId9" Type="http://schemas.openxmlformats.org/officeDocument/2006/relationships/image" Target="../media/image18.svg"/><Relationship Id="rId1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9.png"/><Relationship Id="rId7" Type="http://schemas.openxmlformats.org/officeDocument/2006/relationships/image" Target="../media/image59.svg"/><Relationship Id="rId12" Type="http://schemas.openxmlformats.org/officeDocument/2006/relationships/image" Target="../media/image108.png"/><Relationship Id="rId2" Type="http://schemas.openxmlformats.org/officeDocument/2006/relationships/image" Target="../media/image76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9" Type="http://schemas.openxmlformats.org/officeDocument/2006/relationships/image" Target="../media/image18.svg"/><Relationship Id="rId1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10" Type="http://schemas.openxmlformats.org/officeDocument/2006/relationships/image" Target="../media/image115.png"/><Relationship Id="rId9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6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30.svg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9.svg"/><Relationship Id="rId7" Type="http://schemas.openxmlformats.org/officeDocument/2006/relationships/image" Target="../media/image2.sv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81.svg"/><Relationship Id="rId15" Type="http://schemas.openxmlformats.org/officeDocument/2006/relationships/image" Target="../media/image26.svg"/><Relationship Id="rId10" Type="http://schemas.openxmlformats.org/officeDocument/2006/relationships/image" Target="../media/image14.png"/><Relationship Id="rId4" Type="http://schemas.openxmlformats.org/officeDocument/2006/relationships/image" Target="../media/image119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gif"/><Relationship Id="rId3" Type="http://schemas.openxmlformats.org/officeDocument/2006/relationships/image" Target="../media/image18.sv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18.png"/><Relationship Id="rId4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image" Target="../media/image28.svg"/><Relationship Id="rId12" Type="http://schemas.openxmlformats.org/officeDocument/2006/relationships/image" Target="../media/image21.png"/><Relationship Id="rId2" Type="http://schemas.openxmlformats.org/officeDocument/2006/relationships/image" Target="../media/image19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6.svg"/><Relationship Id="rId19" Type="http://schemas.openxmlformats.org/officeDocument/2006/relationships/image" Target="NULL"/><Relationship Id="rId4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8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21" Type="http://schemas.openxmlformats.org/officeDocument/2006/relationships/image" Target="../media/image32.png"/><Relationship Id="rId2" Type="http://schemas.openxmlformats.org/officeDocument/2006/relationships/image" Target="../media/image11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34.png"/><Relationship Id="rId10" Type="http://schemas.openxmlformats.org/officeDocument/2006/relationships/image" Target="../media/image23.png"/><Relationship Id="rId19" Type="http://schemas.openxmlformats.org/officeDocument/2006/relationships/image" Target="NULL"/><Relationship Id="rId9" Type="http://schemas.openxmlformats.org/officeDocument/2006/relationships/image" Target="../media/image30.png"/><Relationship Id="rId2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1.png"/><Relationship Id="rId21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0.png"/><Relationship Id="rId23" Type="http://schemas.openxmlformats.org/officeDocument/2006/relationships/image" Target="../media/image39.png"/><Relationship Id="rId10" Type="http://schemas.openxmlformats.org/officeDocument/2006/relationships/image" Target="../media/image23.png"/><Relationship Id="rId19" Type="http://schemas.openxmlformats.org/officeDocument/2006/relationships/image" Target="NULL"/><Relationship Id="rId9" Type="http://schemas.openxmlformats.org/officeDocument/2006/relationships/image" Target="../media/image35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214750" y="1754191"/>
            <a:ext cx="15921601" cy="6817890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591713" y="2194513"/>
            <a:ext cx="15179279" cy="5996987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537986" y="182281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5085695" y="7800869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944706" y="3312418"/>
            <a:ext cx="1437607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BÀI HỌC MỚI!</a:t>
            </a:r>
            <a:endParaRPr lang="en-US" sz="7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109" y="376648"/>
            <a:ext cx="3081621" cy="30816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2" y="6721009"/>
            <a:ext cx="3206774" cy="2810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447800" y="882605"/>
            <a:ext cx="3451859" cy="1219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29" y="3101337"/>
            <a:ext cx="2539230" cy="23667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51811" y="3771900"/>
            <a:ext cx="1999951" cy="1607460"/>
            <a:chOff x="1325197" y="904240"/>
            <a:chExt cx="1999951" cy="1607460"/>
          </a:xfrm>
        </p:grpSpPr>
        <p:pic>
          <p:nvPicPr>
            <p:cNvPr id="14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2157567"/>
                <a:ext cx="6474914" cy="87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+ </m:t>
                            </m:r>
                            <m:r>
                              <m:rPr>
                                <m:sty m:val="p"/>
                              </m:rP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38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157567"/>
                <a:ext cx="6474914" cy="875048"/>
              </a:xfrm>
              <a:prstGeom prst="rect">
                <a:avLst/>
              </a:prstGeom>
              <a:blipFill>
                <a:blip r:embed="rId20"/>
                <a:stretch>
                  <a:fillRect l="-3107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4200" y="5746617"/>
                <a:ext cx="12649200" cy="2823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 + 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+ 6.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16 + 32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746617"/>
                <a:ext cx="12649200" cy="2823722"/>
              </a:xfrm>
              <a:prstGeom prst="rect">
                <a:avLst/>
              </a:prstGeom>
              <a:blipFill>
                <a:blip r:embed="rId21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469232" y="8115734"/>
            <a:ext cx="2634272" cy="17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2201997">
            <a:off x="-2522012" y="8379826"/>
            <a:ext cx="8057164" cy="2781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342900"/>
            <a:ext cx="2311076" cy="212577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506570" y="944449"/>
            <a:ext cx="3451859" cy="1022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8270">
            <a:off x="15091177" y="6878021"/>
            <a:ext cx="3700633" cy="37006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72200" y="2095500"/>
                <a:ext cx="6474914" cy="87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+ </m:t>
                            </m:r>
                            <m:r>
                              <m:rPr>
                                <m:sty m:val="p"/>
                              </m:rPr>
                              <a:rPr lang="en-US" sz="3800" b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en-US" sz="38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95500"/>
                <a:ext cx="6474914" cy="875048"/>
              </a:xfrm>
              <a:prstGeom prst="rect">
                <a:avLst/>
              </a:prstGeom>
              <a:blipFill>
                <a:blip r:embed="rId6"/>
                <a:stretch>
                  <a:fillRect l="-3107" b="-25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71672" y="5140316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– 3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 + </m:t>
                            </m:r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y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72" y="5140316"/>
                <a:ext cx="9144000" cy="1072088"/>
              </a:xfrm>
              <a:prstGeom prst="rect">
                <a:avLst/>
              </a:prstGeom>
              <a:blipFill>
                <a:blip r:embed="rId7"/>
                <a:stretch>
                  <a:fillRect l="-2200"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530633" y="3314700"/>
            <a:ext cx="1999951" cy="1607460"/>
            <a:chOff x="1325197" y="904240"/>
            <a:chExt cx="1999951" cy="160746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33905" y="6242248"/>
                <a:ext cx="13716000" cy="1949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</m:d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+ 6.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spcAft>
                    <a:spcPts val="800"/>
                  </a:spcAft>
                </a:pP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905" y="6242248"/>
                <a:ext cx="13716000" cy="194925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05105" y="7488909"/>
                <a:ext cx="8303042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16 – 96</m:t>
                      </m:r>
                      <m:r>
                        <m:rPr>
                          <m:sty m:val="p"/>
                        </m:rP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+ 216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– 216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+ 81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05" y="7488909"/>
                <a:ext cx="8303042" cy="67710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8" grpId="0"/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2" name="Round Same Side Corner Rectangle 1"/>
          <p:cNvSpPr/>
          <p:nvPr/>
        </p:nvSpPr>
        <p:spPr>
          <a:xfrm flipV="1">
            <a:off x="6515100" y="419100"/>
            <a:ext cx="5257800" cy="10661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1A6AB"/>
          </a:solidFill>
          <a:ln>
            <a:solidFill>
              <a:srgbClr val="61A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19900" y="564059"/>
            <a:ext cx="4610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788" y="6355537"/>
            <a:ext cx="5121972" cy="5121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4617" y="1643032"/>
                <a:ext cx="15287619" cy="1894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617" y="1643032"/>
                <a:ext cx="15287619" cy="1894365"/>
              </a:xfrm>
              <a:prstGeom prst="rect">
                <a:avLst/>
              </a:prstGeom>
              <a:blipFill>
                <a:blip r:embed="rId10"/>
                <a:stretch>
                  <a:fillRect l="-1316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124974" y="3846779"/>
            <a:ext cx="1999951" cy="1607460"/>
            <a:chOff x="1325197" y="904240"/>
            <a:chExt cx="1999951" cy="1607460"/>
          </a:xfrm>
        </p:grpSpPr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923977" y="5889743"/>
                <a:ext cx="12175566" cy="1996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 – 1)</a:t>
                </a:r>
                <a:r>
                  <a:rPr lang="en-US" sz="38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  <a:r>
                  <a:rPr lang="en-US" sz="38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977" y="5889743"/>
                <a:ext cx="12175566" cy="1996957"/>
              </a:xfrm>
              <a:prstGeom prst="rect">
                <a:avLst/>
              </a:prstGeom>
              <a:blipFill>
                <a:blip r:embed="rId20"/>
                <a:stretch>
                  <a:fillRect l="-1652"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628900" y="5949194"/>
                <a:ext cx="9144000" cy="18602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= 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 + 1)</a:t>
                </a:r>
                <a:r>
                  <a:rPr lang="en-US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r>
                  <a:rPr lang="en-US" sz="3800" baseline="30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16.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5949194"/>
                <a:ext cx="9144000" cy="1860253"/>
              </a:xfrm>
              <a:prstGeom prst="rect">
                <a:avLst/>
              </a:prstGeom>
              <a:blipFill>
                <a:blip r:embed="rId21"/>
                <a:stretch>
                  <a:fillRect l="-2200" b="-11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>
            <a:off x="9124949" y="5763621"/>
            <a:ext cx="0" cy="421891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76" y="7705610"/>
            <a:ext cx="953452" cy="215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2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8733" y="618989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95400" y="1871340"/>
            <a:ext cx="15430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(SGK-tr19)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3466" y="1927264"/>
            <a:ext cx="15154334" cy="875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2705100"/>
                <a:ext cx="16916400" cy="1574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		     d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80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2705100"/>
                <a:ext cx="16916400" cy="1574662"/>
              </a:xfrm>
              <a:prstGeom prst="rect">
                <a:avLst/>
              </a:prstGeom>
              <a:blipFill>
                <a:blip r:embed="rId9"/>
                <a:stretch>
                  <a:fillRect l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791200" y="2131993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52666" y="4533900"/>
                <a:ext cx="14620934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+ 1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+ 6.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+ 4.</m:t>
                    </m:r>
                    <m:d>
                      <m:d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</m: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666" y="4533900"/>
                <a:ext cx="14620934" cy="1072088"/>
              </a:xfrm>
              <a:prstGeom prst="rect">
                <a:avLst/>
              </a:prstGeom>
              <a:blipFill>
                <a:blip r:embed="rId10"/>
                <a:stretch>
                  <a:fillRect l="-1376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53665" y="4619243"/>
            <a:ext cx="183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62600" y="5372100"/>
                <a:ext cx="769050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+ 32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+ 24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+ 8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+ 1.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372100"/>
                <a:ext cx="7690502" cy="107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057400" y="6444188"/>
                <a:ext cx="1542705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4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y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d>
                              <m:d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444188"/>
                <a:ext cx="15427050" cy="969496"/>
              </a:xfrm>
              <a:prstGeom prst="rect">
                <a:avLst/>
              </a:prstGeom>
              <a:blipFill>
                <a:blip r:embed="rId12"/>
                <a:stretch>
                  <a:fillRect l="-1304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989221" y="7411207"/>
                <a:ext cx="14976149" cy="1072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+ 6.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+ 4.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21" y="7411207"/>
                <a:ext cx="14976149" cy="107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989221" y="8399601"/>
                <a:ext cx="8941037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81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– 432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+ 864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– 768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+ 256.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221" y="8399601"/>
                <a:ext cx="8941037" cy="107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4779" y="9009424"/>
            <a:ext cx="169652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2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heelReverse spokes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" grpId="0"/>
      <p:bldP spid="8" grpId="0"/>
      <p:bldP spid="9" grpId="0"/>
      <p:bldP spid="10" grpId="0"/>
      <p:bldP spid="18" grpId="0"/>
      <p:bldP spid="11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238992" y="277041"/>
            <a:ext cx="1294758" cy="1372094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7933528"/>
            <a:ext cx="2971800" cy="1934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0" y="8553638"/>
            <a:ext cx="2438400" cy="1314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1067852"/>
                <a:ext cx="12954000" cy="10829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+4.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067852"/>
                <a:ext cx="12954000" cy="1082989"/>
              </a:xfrm>
              <a:prstGeom prst="rect">
                <a:avLst/>
              </a:prstGeom>
              <a:blipFill>
                <a:blip r:embed="rId11"/>
                <a:stretch>
                  <a:fillRect l="-1553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55864" y="2606784"/>
                <a:ext cx="5854936" cy="922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864" y="2606784"/>
                <a:ext cx="5854936" cy="922881"/>
              </a:xfrm>
              <a:prstGeom prst="rect">
                <a:avLst/>
              </a:prstGeom>
              <a:blipFill>
                <a:blip r:embed="rId12"/>
                <a:stretch>
                  <a:fillRect l="-3438" b="-1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981200" y="4572503"/>
            <a:ext cx="61747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98677" y="4152900"/>
                <a:ext cx="5635132" cy="1519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  <m:r>
                                <a:rPr lang="en-US" sz="3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3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 </m:t>
                              </m:r>
                              <m:d>
                                <m:d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nl-NL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nl-NL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677" y="4152900"/>
                <a:ext cx="5635132" cy="15193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724400" y="5371801"/>
                <a:ext cx="12573000" cy="1680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nl-NL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371801"/>
                <a:ext cx="12573000" cy="168090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32158" y="6647498"/>
                <a:ext cx="7108677" cy="1843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27</m:t>
                          </m:r>
                        </m:den>
                      </m:f>
                      <m:r>
                        <a:rPr lang="nl-NL" sz="38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nl-NL" sz="3800" b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nl-NL" sz="38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158" y="6647498"/>
                <a:ext cx="7108677" cy="184319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1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419100"/>
            <a:ext cx="49306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(SGK-tr19)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0817" y="3390900"/>
            <a:ext cx="1999951" cy="1607460"/>
            <a:chOff x="1325197" y="904240"/>
            <a:chExt cx="1999951" cy="1607460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46498" y="495057"/>
                <a:ext cx="9144000" cy="2743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498" y="495057"/>
                <a:ext cx="9144000" cy="2743443"/>
              </a:xfrm>
              <a:prstGeom prst="rect">
                <a:avLst/>
              </a:prstGeom>
              <a:blipFill>
                <a:blip r:embed="rId20"/>
                <a:stretch>
                  <a:fillRect l="-2200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35426" y="5905500"/>
                <a:ext cx="14180974" cy="881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– 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y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d>
                              <m:dPr>
                                <m:ctrlPr>
                                  <a:rPr lang="en-US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nl-NL" sz="3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  <m:r>
                                  <m:rPr>
                                    <m:sty m:val="p"/>
                                  </m:rPr>
                                  <a:rPr lang="nl-NL" sz="38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y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6" y="5905500"/>
                <a:ext cx="14180974" cy="881908"/>
              </a:xfrm>
              <a:prstGeom prst="rect">
                <a:avLst/>
              </a:prstGeom>
              <a:blipFill>
                <a:blip r:embed="rId21"/>
                <a:stretch>
                  <a:fillRect l="-1419" b="-25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35426" y="3782989"/>
                <a:ext cx="14630400" cy="683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+ 1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.1 + 10.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26" y="3782989"/>
                <a:ext cx="14630400" cy="683649"/>
              </a:xfrm>
              <a:prstGeom prst="rect">
                <a:avLst/>
              </a:prstGeom>
              <a:blipFill>
                <a:blip r:embed="rId22"/>
                <a:stretch>
                  <a:fillRect l="-1375" t="-16071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29726" y="4523075"/>
                <a:ext cx="8589146" cy="10818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+ 1.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26" y="4523075"/>
                <a:ext cx="8589146" cy="1081899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13573" y="6819900"/>
                <a:ext cx="13335701" cy="1968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+ 10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y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573" y="6819900"/>
                <a:ext cx="13335701" cy="196887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91806" y="8648700"/>
                <a:ext cx="12870026" cy="1081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– 15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y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+ 90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– 270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+ 405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– 243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y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806" y="8648700"/>
                <a:ext cx="12870026" cy="1081899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1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488088">
            <a:off x="16818981" y="9373825"/>
            <a:ext cx="1408825" cy="6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6" grpId="0"/>
      <p:bldP spid="17" grpId="0"/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1495309"/>
            <a:ext cx="464820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38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(SGK – tr19)</a:t>
            </a:r>
            <a:r>
              <a:rPr lang="en-US" sz="3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217">
            <a:off x="490477" y="579148"/>
            <a:ext cx="3423087" cy="682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4110">
            <a:off x="14584794" y="7408632"/>
            <a:ext cx="2033833" cy="3797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9400" y="2775885"/>
                <a:ext cx="12717264" cy="691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775885"/>
                <a:ext cx="12717264" cy="691215"/>
              </a:xfrm>
              <a:prstGeom prst="rect">
                <a:avLst/>
              </a:prstGeom>
              <a:blipFill>
                <a:blip r:embed="rId6"/>
                <a:stretch>
                  <a:fillRect l="-1582" t="-14035" r="-575" b="-32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96639" y="4298829"/>
                <a:ext cx="14119761" cy="185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có: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+ 2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.2 + 10.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+ 10.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39" y="4298829"/>
                <a:ext cx="14119761" cy="1856470"/>
              </a:xfrm>
              <a:prstGeom prst="rect">
                <a:avLst/>
              </a:prstGeom>
              <a:blipFill>
                <a:blip r:embed="rId7"/>
                <a:stretch>
                  <a:fillRect l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990600" y="4054690"/>
            <a:ext cx="1678733" cy="1480835"/>
            <a:chOff x="1124249" y="830259"/>
            <a:chExt cx="2219810" cy="17841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24249" y="830259"/>
              <a:ext cx="2219810" cy="178417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552581" y="1296329"/>
              <a:ext cx="1571619" cy="645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92239" y="6269221"/>
                <a:ext cx="11734800" cy="2138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243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+ 810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+ 1080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+ 720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+ 240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+ 32.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39" y="6269221"/>
                <a:ext cx="11734800" cy="21385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301839" y="6439232"/>
                <a:ext cx="3983783" cy="683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+ 5.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1839" y="6439232"/>
                <a:ext cx="3983783" cy="68364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476516" y="8343900"/>
                <a:ext cx="905164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 số của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trong khai triển trên là 810.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6516" y="8343900"/>
                <a:ext cx="9051645" cy="969496"/>
              </a:xfrm>
              <a:prstGeom prst="rect">
                <a:avLst/>
              </a:prstGeom>
              <a:blipFill>
                <a:blip r:embed="rId22"/>
                <a:stretch>
                  <a:fillRect l="-2222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14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4079" y="-9216416"/>
            <a:ext cx="19136809" cy="10764455"/>
          </a:xfrm>
          <a:prstGeom prst="rect">
            <a:avLst/>
          </a:prstGeom>
        </p:spPr>
      </p:pic>
      <p:sp>
        <p:nvSpPr>
          <p:cNvPr id="1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194476" y="2017637"/>
            <a:ext cx="16080660" cy="14739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tabLst>
                <a:tab pos="228600" algn="l"/>
                <a:tab pos="1600200" algn="l"/>
                <a:tab pos="2971800" algn="l"/>
                <a:tab pos="4343400" algn="l"/>
              </a:tabLst>
              <a:defRPr/>
            </a:pP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2971800" y="8553187"/>
                <a:ext cx="12698121" cy="110154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fr-FR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fr-FR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fr-FR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fr-FR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fr-FR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fr-FR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8553187"/>
                <a:ext cx="12698121" cy="1101541"/>
              </a:xfrm>
              <a:prstGeom prst="roundRect">
                <a:avLst/>
              </a:prstGeom>
              <a:blipFill>
                <a:blip r:embed="rId8"/>
                <a:stretch>
                  <a:fillRect l="-1536" b="-143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2966882" y="5630084"/>
                <a:ext cx="12703039" cy="111361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4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82" y="5630084"/>
                <a:ext cx="12703039" cy="1113616"/>
              </a:xfrm>
              <a:prstGeom prst="roundRect">
                <a:avLst/>
              </a:prstGeom>
              <a:blipFill>
                <a:blip r:embed="rId9"/>
                <a:stretch>
                  <a:fillRect l="-1536" b="-142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2966882" y="4066095"/>
                <a:ext cx="12708414" cy="108580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882" y="4066095"/>
                <a:ext cx="12708414" cy="1085806"/>
              </a:xfrm>
              <a:prstGeom prst="roundRect">
                <a:avLst/>
              </a:prstGeom>
              <a:blipFill>
                <a:blip r:embed="rId10"/>
                <a:stretch>
                  <a:fillRect l="-1536" b="-157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2971801" y="7124700"/>
                <a:ext cx="12698120" cy="102563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7124700"/>
                <a:ext cx="12698120" cy="1025636"/>
              </a:xfrm>
              <a:prstGeom prst="roundRect">
                <a:avLst/>
              </a:prstGeom>
              <a:blipFill>
                <a:blip r:embed="rId11"/>
                <a:stretch>
                  <a:fillRect l="-1584" b="-196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407321" y="8550865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411204" y="4035952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294093" y="7125207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248125" y="5669302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67200" y="487183"/>
            <a:ext cx="1005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TRẮC NGHIỆM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1960" y="8724900"/>
            <a:ext cx="19136809" cy="10764455"/>
          </a:xfrm>
          <a:prstGeom prst="rect">
            <a:avLst/>
          </a:prstGeom>
        </p:spPr>
      </p:pic>
      <p:sp>
        <p:nvSpPr>
          <p:cNvPr id="18" name="Câu hỏi">
            <a:extLst>
              <a:ext uri="{FF2B5EF4-FFF2-40B4-BE49-F238E27FC236}">
                <a16:creationId xmlns:a16="http://schemas.microsoft.com/office/drawing/2014/main" id="{4ADFFF1A-F500-CC57-185E-00F4826D0836}"/>
              </a:ext>
            </a:extLst>
          </p:cNvPr>
          <p:cNvSpPr/>
          <p:nvPr/>
        </p:nvSpPr>
        <p:spPr>
          <a:xfrm>
            <a:off x="1163996" y="479941"/>
            <a:ext cx="16080660" cy="159235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tabLst>
                <a:tab pos="228600" algn="l"/>
                <a:tab pos="1600200" algn="l"/>
                <a:tab pos="2971800" algn="l"/>
                <a:tab pos="4343400" algn="l"/>
              </a:tabLst>
            </a:pPr>
            <a:r>
              <a:rPr lang="vi-VN" sz="44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Câu 2: Trong các phát biểu sau, phát biểu nào đúng?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163996" y="2429006"/>
                <a:ext cx="16080660" cy="127259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+ 5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6" y="2429006"/>
                <a:ext cx="16080660" cy="1272594"/>
              </a:xfrm>
              <a:prstGeom prst="roundRect">
                <a:avLst/>
              </a:prstGeom>
              <a:blipFill>
                <a:blip r:embed="rId8"/>
                <a:stretch>
                  <a:fillRect l="-1137" b="-6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151964" y="4075164"/>
                <a:ext cx="16092692" cy="117324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4400" b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a:rPr lang="nl-NL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64" y="4075164"/>
                <a:ext cx="16092692" cy="1173242"/>
              </a:xfrm>
              <a:prstGeom prst="roundRect">
                <a:avLst/>
              </a:prstGeom>
              <a:blipFill>
                <a:blip r:embed="rId9"/>
                <a:stretch>
                  <a:fillRect l="-1174" b="-108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143000" y="7124123"/>
                <a:ext cx="16091221" cy="1167669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m:rPr>
                                <m:sty m:val="p"/>
                              </m:rPr>
                              <a:rPr lang="nl-NL" sz="4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–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7124123"/>
                <a:ext cx="16091221" cy="1167669"/>
              </a:xfrm>
              <a:prstGeom prst="roundRect">
                <a:avLst/>
              </a:prstGeom>
              <a:blipFill>
                <a:blip r:embed="rId10"/>
                <a:stretch>
                  <a:fillRect l="-1213" b="-109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1151964" y="5586086"/>
                <a:ext cx="16092692" cy="126252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nl-NL" sz="4400" b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nl-NL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 b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nl-NL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64" y="5586086"/>
                <a:ext cx="16092692" cy="1262520"/>
              </a:xfrm>
              <a:prstGeom prst="roundRect">
                <a:avLst/>
              </a:prstGeom>
              <a:blipFill>
                <a:blip r:embed="rId11"/>
                <a:stretch>
                  <a:fillRect l="-1136" b="-6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55558" y="-876300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6230600" y="2373159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30600" y="7227701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34804" y="5730503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236804" y="4041129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82421" y="-8763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63996" y="1151070"/>
                <a:ext cx="16080660" cy="2987446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E0E2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Hệ số của x</a:t>
                </a:r>
                <a:r>
                  <a:rPr lang="nl-NL" sz="4400" b="1" baseline="30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trong khai triển biểu thức </a:t>
                </a:r>
                <a14:m>
                  <m:oMath xmlns:m="http://schemas.openxmlformats.org/officeDocument/2006/math">
                    <m:r>
                      <a:rPr lang="nl-NL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𝟐𝐱</m:t>
                    </m:r>
                    <m:r>
                      <a:rPr lang="nl-NL" sz="4400" b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nl-NL" sz="4400" b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là:</a:t>
                </a:r>
                <a:endParaRPr lang="en-US" sz="36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6" y="1151070"/>
                <a:ext cx="16080660" cy="2987446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E0E2F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Đáp án đúng">
            <a:extLst>
              <a:ext uri="{FF2B5EF4-FFF2-40B4-BE49-F238E27FC236}">
                <a16:creationId xmlns:a16="http://schemas.microsoft.com/office/drawing/2014/main" id="{8B66CBE4-2DB9-BCF7-D1C4-281B894BFE17}"/>
              </a:ext>
            </a:extLst>
          </p:cNvPr>
          <p:cNvSpPr/>
          <p:nvPr/>
        </p:nvSpPr>
        <p:spPr>
          <a:xfrm>
            <a:off x="1155945" y="7538615"/>
            <a:ext cx="7426038" cy="207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340" algn="ctr">
              <a:lnSpc>
                <a:spcPct val="107000"/>
              </a:lnSpc>
              <a:spcBef>
                <a:spcPts val="240"/>
              </a:spcBef>
              <a:spcAft>
                <a:spcPts val="240"/>
              </a:spcAft>
              <a:tabLst>
                <a:tab pos="228600" algn="l"/>
                <a:tab pos="1600200" algn="l"/>
                <a:tab pos="2971800" algn="l"/>
                <a:tab pos="4343400" algn="l"/>
              </a:tabLst>
            </a:pPr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– 32</a:t>
            </a:r>
            <a:endParaRPr lang="en-US" sz="3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163996" y="4916390"/>
            <a:ext cx="7426038" cy="20751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32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818618" y="7538615"/>
                <a:ext cx="7426038" cy="20751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 algn="ctr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7538615"/>
                <a:ext cx="7426038" cy="207515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8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391038" y="7798388"/>
            <a:ext cx="1226505" cy="10675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052835" y="8008708"/>
            <a:ext cx="1222301" cy="1088958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6022355" y="5364001"/>
            <a:ext cx="1222301" cy="1088958"/>
          </a:xfrm>
          <a:prstGeom prst="rect">
            <a:avLst/>
          </a:prstGeom>
        </p:spPr>
      </p:pic>
      <p:pic>
        <p:nvPicPr>
          <p:cNvPr id="21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367733" y="5387182"/>
            <a:ext cx="1222301" cy="1088958"/>
          </a:xfrm>
          <a:prstGeom prst="rect">
            <a:avLst/>
          </a:prstGeom>
        </p:spPr>
      </p:pic>
      <p:pic>
        <p:nvPicPr>
          <p:cNvPr id="22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13" name="Group 12"/>
          <p:cNvGrpSpPr/>
          <p:nvPr/>
        </p:nvGrpSpPr>
        <p:grpSpPr>
          <a:xfrm>
            <a:off x="6019800" y="427809"/>
            <a:ext cx="6248400" cy="1219200"/>
            <a:chOff x="6019800" y="411480"/>
            <a:chExt cx="6248400" cy="1219200"/>
          </a:xfrm>
        </p:grpSpPr>
        <p:sp>
          <p:nvSpPr>
            <p:cNvPr id="4" name="Round Same Side Corner Rectangle 3"/>
            <p:cNvSpPr/>
            <p:nvPr/>
          </p:nvSpPr>
          <p:spPr>
            <a:xfrm flipH="1" flipV="1">
              <a:off x="6019800" y="411480"/>
              <a:ext cx="6248400" cy="1219200"/>
            </a:xfrm>
            <a:prstGeom prst="round2SameRect">
              <a:avLst>
                <a:gd name="adj1" fmla="val 36667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35251" y="513248"/>
              <a:ext cx="472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686800" y="7962900"/>
            <a:ext cx="2208762" cy="1187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0084" y="3162300"/>
            <a:ext cx="1722783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43000" y="1056619"/>
                <a:ext cx="16080660" cy="294388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4: Hệ số của x trong khai triển biểu thức</a:t>
                </a:r>
                <a14:m>
                  <m:oMath xmlns:m="http://schemas.openxmlformats.org/officeDocument/2006/math">
                    <m:r>
                      <a:rPr lang="nl-NL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𝐱</m:t>
                            </m:r>
                            <m:r>
                              <a:rPr lang="nl-NL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– </m:t>
                            </m:r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là: </a:t>
                </a:r>
                <a:endParaRPr lang="en-US" sz="36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056619"/>
                <a:ext cx="16080660" cy="2943881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80</m:t>
                    </m:r>
                  </m:oMath>
                </a14:m>
                <a:endParaRPr lang="vi-VN" sz="44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4916390"/>
                <a:ext cx="7426038" cy="207515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1163996" y="4916390"/>
            <a:ext cx="7426038" cy="2075150"/>
          </a:xfrm>
          <a:prstGeom prst="roundRect">
            <a:avLst/>
          </a:prstGeom>
          <a:solidFill>
            <a:srgbClr val="F6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A. 32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818618" y="7439151"/>
                <a:ext cx="7426038" cy="2075150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180340" algn="ctr">
                  <a:lnSpc>
                    <a:spcPct val="107000"/>
                  </a:lnSpc>
                  <a:spcBef>
                    <a:spcPts val="240"/>
                  </a:spcBef>
                  <a:spcAft>
                    <a:spcPts val="240"/>
                  </a:spcAft>
                  <a:tabLst>
                    <a:tab pos="228600" algn="l"/>
                    <a:tab pos="1600200" algn="l"/>
                    <a:tab pos="2971800" algn="l"/>
                    <a:tab pos="4343400" algn="l"/>
                  </a:tabLs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−80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8618" y="7439151"/>
                <a:ext cx="7426038" cy="207515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1177474" y="7430071"/>
            <a:ext cx="7426038" cy="2075150"/>
          </a:xfrm>
          <a:prstGeom prst="roundRect">
            <a:avLst/>
          </a:prstGeom>
          <a:solidFill>
            <a:srgbClr val="F6F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4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B. – 32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5773400" y="5494921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046894" y="7943849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414951" y="7923167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7367733" y="5387182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4079" y="-7002529"/>
            <a:ext cx="19136809" cy="107644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163995" y="1115778"/>
                <a:ext cx="16080660" cy="1724681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b="1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5:</a:t>
                </a:r>
                <a:r>
                  <a:rPr lang="nl-NL" sz="44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Khai triển nhị thức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𝟐𝐱</m:t>
                            </m:r>
                            <m:r>
                              <a:rPr lang="nl-NL" sz="4400" b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a:rPr lang="nl-NL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nl-NL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nl-NL" sz="4400" b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Ta được kết quả là:</a:t>
                </a:r>
                <a:endParaRPr lang="en-US" sz="3600" b="1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1115778"/>
                <a:ext cx="16080660" cy="1724681"/>
              </a:xfrm>
              <a:prstGeom prst="roundRect">
                <a:avLst/>
              </a:prstGeom>
              <a:blipFill>
                <a:blip r:embed="rId8"/>
                <a:stretch>
                  <a:fillRect l="-1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163995" y="4823933"/>
                <a:ext cx="16105200" cy="1189053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+ 80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+ 80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4823933"/>
                <a:ext cx="16105200" cy="1189053"/>
              </a:xfrm>
              <a:prstGeom prst="roundRect">
                <a:avLst/>
              </a:prstGeom>
              <a:blipFill>
                <a:blip r:embed="rId9"/>
                <a:stretch>
                  <a:fillRect l="-1173" b="-102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1163995" y="3201317"/>
                <a:ext cx="16080660" cy="1264398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+ 16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+ 8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3201317"/>
                <a:ext cx="16080660" cy="1264398"/>
              </a:xfrm>
              <a:prstGeom prst="roundRect">
                <a:avLst/>
              </a:prstGeom>
              <a:blipFill>
                <a:blip r:embed="rId10"/>
                <a:stretch>
                  <a:fillRect l="-1137" b="-62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163995" y="7984274"/>
                <a:ext cx="16105200" cy="1318142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+ 10 000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+ 80 000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+ 400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7984274"/>
                <a:ext cx="16105200" cy="1318142"/>
              </a:xfrm>
              <a:prstGeom prst="roundRect">
                <a:avLst/>
              </a:prstGeom>
              <a:blipFill>
                <a:blip r:embed="rId11"/>
                <a:stretch>
                  <a:fillRect l="-1136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/>
              <p:nvPr/>
            </p:nvSpPr>
            <p:spPr>
              <a:xfrm>
                <a:off x="1163995" y="6344950"/>
                <a:ext cx="16105200" cy="1255096"/>
              </a:xfrm>
              <a:prstGeom prst="roundRect">
                <a:avLst/>
              </a:prstGeom>
              <a:solidFill>
                <a:srgbClr val="F6F6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  <a:tabLst>
                    <a:tab pos="3150870" algn="l"/>
                    <a:tab pos="4860925" algn="l"/>
                  </a:tabLst>
                </a:pPr>
                <a:r>
                  <a:rPr lang="nl-NL" sz="440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+ 20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+ 20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+ 10</m:t>
                    </m:r>
                    <m:r>
                      <m:rPr>
                        <m:sty m:val="p"/>
                      </m:rP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nl-NL" sz="4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nl-NL" sz="4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6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Đáp án sai 3">
                <a:extLst>
                  <a:ext uri="{FF2B5EF4-FFF2-40B4-BE49-F238E27FC236}">
                    <a16:creationId xmlns:a16="http://schemas.microsoft.com/office/drawing/2014/main" id="{2E7D83A4-3758-8699-4DD0-010A80780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995" y="6344950"/>
                <a:ext cx="16105200" cy="1255096"/>
              </a:xfrm>
              <a:prstGeom prst="roundRect">
                <a:avLst/>
              </a:prstGeom>
              <a:blipFill>
                <a:blip r:embed="rId12"/>
                <a:stretch>
                  <a:fillRect l="-1173" b="-6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55558" y="-600206"/>
            <a:ext cx="487363" cy="487363"/>
          </a:xfrm>
          <a:prstGeom prst="rect">
            <a:avLst/>
          </a:prstGeom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31EA41D2-9796-7E4F-2882-9DC49D5A8C0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25800" y="4970413"/>
            <a:ext cx="1226505" cy="10675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B31FD67-694B-8D1E-89C7-5C3C61578F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5994280" y="8357054"/>
            <a:ext cx="1222301" cy="1088958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A47525BE-8DC6-1E4E-AED4-3C6DAB364AF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08312" y="6431514"/>
            <a:ext cx="1222301" cy="1088958"/>
          </a:xfrm>
          <a:prstGeom prst="rect">
            <a:avLst/>
          </a:prstGeom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65C423E0-743C-7316-FEF3-4CE8613F3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046894" y="3177666"/>
            <a:ext cx="1222301" cy="1088958"/>
          </a:xfrm>
          <a:prstGeom prst="rect">
            <a:avLst/>
          </a:prstGeom>
        </p:spPr>
      </p:pic>
      <p:pic>
        <p:nvPicPr>
          <p:cNvPr id="2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82421" y="-6002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6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5167478" y="723900"/>
            <a:ext cx="7963575" cy="1297316"/>
            <a:chOff x="5105400" y="571501"/>
            <a:chExt cx="7963575" cy="1297316"/>
          </a:xfrm>
        </p:grpSpPr>
        <p:sp>
          <p:nvSpPr>
            <p:cNvPr id="8" name="AutoShape 8"/>
            <p:cNvSpPr/>
            <p:nvPr/>
          </p:nvSpPr>
          <p:spPr>
            <a:xfrm>
              <a:off x="5105400" y="571501"/>
              <a:ext cx="7963575" cy="1297316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5324343" y="1253150"/>
              <a:ext cx="7525688" cy="461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799"/>
                </a:lnSpc>
              </a:pPr>
              <a:r>
                <a:rPr lang="en-US" sz="6600" b="1" u="none" dirty="0" smtClean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6600" b="1" u="none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8458">
            <a:off x="-60077" y="8980358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" y="383180"/>
            <a:ext cx="1480785" cy="1638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368">
            <a:off x="14755147" y="7753665"/>
            <a:ext cx="2750779" cy="279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597" y="5676900"/>
            <a:ext cx="183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2589" y="2139009"/>
            <a:ext cx="19344211" cy="3233091"/>
            <a:chOff x="772589" y="1866900"/>
            <a:chExt cx="19344211" cy="3233091"/>
          </a:xfrm>
        </p:grpSpPr>
        <p:sp>
          <p:nvSpPr>
            <p:cNvPr id="16" name="Rectangle 15"/>
            <p:cNvSpPr/>
            <p:nvPr/>
          </p:nvSpPr>
          <p:spPr>
            <a:xfrm>
              <a:off x="772589" y="2290630"/>
              <a:ext cx="1514422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800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en-US" sz="3800" b="1" u="sng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(SGK – tr19)</a:t>
              </a:r>
              <a:r>
                <a:rPr lang="en-US" sz="3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800" dirty="0" smtClean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;</a:t>
                  </a:r>
                  <a:b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lang="en-US" sz="38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3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  <a:blipFill>
                  <a:blip r:embed="rId12"/>
                  <a:stretch>
                    <a:fillRect l="-2200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US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sz="3800" dirty="0" err="1" smtClean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br>
                    <a:rPr lang="en-US" sz="380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  <a:blipFill>
                  <a:blip r:embed="rId13"/>
                  <a:stretch>
                    <a:fillRect l="-13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821798" y="5871491"/>
                <a:ext cx="14468372" cy="284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FR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798" y="5871491"/>
                <a:ext cx="14468372" cy="2843664"/>
              </a:xfrm>
              <a:prstGeom prst="rect">
                <a:avLst/>
              </a:prstGeom>
              <a:blipFill>
                <a:blip r:embed="rId14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1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grpSp>
        <p:nvGrpSpPr>
          <p:cNvPr id="15" name="Group 14"/>
          <p:cNvGrpSpPr/>
          <p:nvPr/>
        </p:nvGrpSpPr>
        <p:grpSpPr>
          <a:xfrm>
            <a:off x="5167478" y="723900"/>
            <a:ext cx="7963575" cy="1297316"/>
            <a:chOff x="5105400" y="571501"/>
            <a:chExt cx="7963575" cy="1297316"/>
          </a:xfrm>
        </p:grpSpPr>
        <p:sp>
          <p:nvSpPr>
            <p:cNvPr id="8" name="AutoShape 8"/>
            <p:cNvSpPr/>
            <p:nvPr/>
          </p:nvSpPr>
          <p:spPr>
            <a:xfrm>
              <a:off x="5105400" y="571501"/>
              <a:ext cx="7963575" cy="1297316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5324343" y="1253150"/>
              <a:ext cx="7525688" cy="461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9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91B2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 DỤNG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291B2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68458">
            <a:off x="-60077" y="8980358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7" y="383180"/>
            <a:ext cx="1480785" cy="16380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4368">
            <a:off x="14755147" y="7753665"/>
            <a:ext cx="2750779" cy="27948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46597" y="5676900"/>
            <a:ext cx="1831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2589" y="2139009"/>
            <a:ext cx="19344211" cy="3233091"/>
            <a:chOff x="772589" y="1866900"/>
            <a:chExt cx="19344211" cy="3233091"/>
          </a:xfrm>
        </p:grpSpPr>
        <p:sp>
          <p:nvSpPr>
            <p:cNvPr id="16" name="Rectangle 15"/>
            <p:cNvSpPr/>
            <p:nvPr/>
          </p:nvSpPr>
          <p:spPr>
            <a:xfrm>
              <a:off x="772589" y="2290630"/>
              <a:ext cx="1514422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 </a:t>
              </a:r>
              <a:r>
                <a:rPr kumimoji="0" lang="en-US" sz="3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 (SGK – tr19)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</a:t>
                  </a: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;</a:t>
                  </a:r>
                  <a:b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400" y="3347780"/>
                  <a:ext cx="9144000" cy="1752211"/>
                </a:xfrm>
                <a:prstGeom prst="rect">
                  <a:avLst/>
                </a:prstGeom>
                <a:blipFill>
                  <a:blip r:embed="rId12"/>
                  <a:stretch>
                    <a:fillRect l="-2200" b="-121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a</m:t>
                          </m:r>
                        </m:e>
                        <m:sub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</m:oMath>
                  </a14:m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endPara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800" b="0" i="0" u="none" strike="noStrike" kern="120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Tính</a:t>
                  </a:r>
                  <a: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  <a:br>
                    <a:rPr kumimoji="0" lang="en-US" sz="3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</a:b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1866900"/>
                  <a:ext cx="14859000" cy="2840521"/>
                </a:xfrm>
                <a:prstGeom prst="rect">
                  <a:avLst/>
                </a:prstGeom>
                <a:blipFill>
                  <a:blip r:embed="rId13"/>
                  <a:stretch>
                    <a:fillRect l="-13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10985" y="5981700"/>
                <a:ext cx="12429015" cy="396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 = 1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fr-FR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fr-FR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.1</m:t>
                            </m:r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38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85" y="5981700"/>
                <a:ext cx="12429015" cy="3966470"/>
              </a:xfrm>
              <a:prstGeom prst="rect">
                <a:avLst/>
              </a:prstGeom>
              <a:blipFill>
                <a:blip r:embed="rId14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646269" y="7438192"/>
                <a:ext cx="670113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269" y="7438192"/>
                <a:ext cx="6701130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881270" y="8953500"/>
                <a:ext cx="670113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38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270" y="8953500"/>
                <a:ext cx="6701130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1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8530">
            <a:off x="405594" y="7258331"/>
            <a:ext cx="1703408" cy="26843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22149" y="1181100"/>
            <a:ext cx="1577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u="sng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(SGK – tr19)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05000" y="2563726"/>
                <a:ext cx="14202927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tử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con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563726"/>
                <a:ext cx="14202927" cy="686470"/>
              </a:xfrm>
              <a:prstGeom prst="rect">
                <a:avLst/>
              </a:prstGeom>
              <a:blipFill>
                <a:blip r:embed="rId10"/>
                <a:stretch>
                  <a:fillRect l="-1417" t="-16071" r="-429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382000" y="3769259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6158" y="4762500"/>
            <a:ext cx="13000610" cy="185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là </a:t>
            </a:r>
            <a:endParaRPr lang="fr-FR" sz="3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3800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32 (</a:t>
            </a:r>
            <a:r>
              <a:rPr lang="fr-FR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fr-FR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</a:t>
            </a:r>
            <a:r>
              <a:rPr lang="fr-FR" sz="3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173200" y="6355281"/>
            <a:ext cx="3657600" cy="36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4889" y="1530239"/>
            <a:ext cx="13106882" cy="1133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7200" b="1" u="none" dirty="0" smtClean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200" b="1" u="none" dirty="0">
              <a:solidFill>
                <a:srgbClr val="291B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8700" y="3864562"/>
            <a:ext cx="4470386" cy="4936538"/>
            <a:chOff x="1028700" y="3864562"/>
            <a:chExt cx="4470386" cy="4936538"/>
          </a:xfrm>
        </p:grpSpPr>
        <p:sp>
          <p:nvSpPr>
            <p:cNvPr id="4" name="AutoShape 4"/>
            <p:cNvSpPr/>
            <p:nvPr/>
          </p:nvSpPr>
          <p:spPr>
            <a:xfrm rot="101125">
              <a:off x="1028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93524">
              <a:off x="2191181" y="3864562"/>
              <a:ext cx="2145424" cy="512034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04313" y="5109508"/>
              <a:ext cx="41191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62700" y="3847779"/>
            <a:ext cx="4470386" cy="4953321"/>
            <a:chOff x="6362700" y="3847779"/>
            <a:chExt cx="4470386" cy="4953321"/>
          </a:xfrm>
        </p:grpSpPr>
        <p:sp>
          <p:nvSpPr>
            <p:cNvPr id="6" name="AutoShape 6"/>
            <p:cNvSpPr/>
            <p:nvPr/>
          </p:nvSpPr>
          <p:spPr>
            <a:xfrm rot="-98493">
              <a:off x="6362700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91288">
              <a:off x="7618911" y="3847779"/>
              <a:ext cx="1875504" cy="5456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6433603" y="5014140"/>
              <a:ext cx="411916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96699" y="3856784"/>
            <a:ext cx="4470386" cy="4944316"/>
            <a:chOff x="11696699" y="3856784"/>
            <a:chExt cx="4470386" cy="4944316"/>
          </a:xfrm>
        </p:grpSpPr>
        <p:sp>
          <p:nvSpPr>
            <p:cNvPr id="8" name="AutoShape 8"/>
            <p:cNvSpPr/>
            <p:nvPr/>
          </p:nvSpPr>
          <p:spPr>
            <a:xfrm rot="148990">
              <a:off x="11696699" y="4119958"/>
              <a:ext cx="4470386" cy="4681142"/>
            </a:xfrm>
            <a:prstGeom prst="rect">
              <a:avLst/>
            </a:prstGeom>
            <a:solidFill>
              <a:srgbClr val="FFCE6D"/>
            </a:solidFill>
          </p:spPr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66755">
              <a:off x="12859180" y="3856784"/>
              <a:ext cx="2145424" cy="512034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1811000" y="4909847"/>
            <a:ext cx="4100707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/>
              <a:t>Chuẩn bị trước </a:t>
            </a:r>
            <a:r>
              <a:rPr lang="vi-VN" sz="4000" b="1" dirty="0"/>
              <a:t>“Bài tập cuối chương V".</a:t>
            </a:r>
          </a:p>
        </p:txBody>
      </p:sp>
      <p:pic>
        <p:nvPicPr>
          <p:cNvPr id="20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595840">
            <a:off x="818535" y="7663985"/>
            <a:ext cx="2016426" cy="1880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1834594" y="1611292"/>
            <a:ext cx="14699941" cy="719142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133600" y="1870280"/>
            <a:ext cx="14111322" cy="6695254"/>
          </a:xfrm>
          <a:prstGeom prst="rect">
            <a:avLst/>
          </a:prstGeom>
          <a:solidFill>
            <a:srgbClr val="F6F6E9"/>
          </a:solidFill>
        </p:spPr>
      </p:sp>
      <p:sp>
        <p:nvSpPr>
          <p:cNvPr id="6" name="TextBox 6"/>
          <p:cNvSpPr txBox="1"/>
          <p:nvPr/>
        </p:nvSpPr>
        <p:spPr>
          <a:xfrm>
            <a:off x="1869364" y="3042100"/>
            <a:ext cx="146304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u="none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THEO DÕI BÀI GIẢNG!</a:t>
            </a:r>
            <a:endParaRPr lang="en-US" sz="8000" b="1" u="none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8106074" y="7419906"/>
            <a:ext cx="1505652" cy="566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10698579" y="676134"/>
            <a:ext cx="7519974" cy="9070145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600200" y="1208963"/>
            <a:ext cx="14630400" cy="800449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371600" y="952500"/>
            <a:ext cx="1294758" cy="13720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161544" y="7986232"/>
            <a:ext cx="1294758" cy="13720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14933" y="2415745"/>
            <a:ext cx="13600933" cy="150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CHƯƠNG V: ĐẠI SỐ TỔ HỢP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9" y="7230830"/>
            <a:ext cx="4157054" cy="29086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2060" y="4702874"/>
            <a:ext cx="12269484" cy="1431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65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4: NHỊ THỨC NEWTON</a:t>
            </a:r>
            <a:endParaRPr lang="en-US" sz="6500" b="1" kern="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TextBox 15"/>
          <p:cNvSpPr txBox="1"/>
          <p:nvPr/>
        </p:nvSpPr>
        <p:spPr>
          <a:xfrm>
            <a:off x="1751229" y="3077208"/>
            <a:ext cx="57912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44000" y="1901348"/>
            <a:ext cx="7752726" cy="3054047"/>
            <a:chOff x="9144000" y="1901348"/>
            <a:chExt cx="7752726" cy="3054047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8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8"/>
              <a:ext cx="7752726" cy="951331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9626054" y="2213466"/>
              <a:ext cx="6788617" cy="515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800" b="1" dirty="0" smtClean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8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144000" y="5341130"/>
            <a:ext cx="7752726" cy="3054047"/>
            <a:chOff x="9144000" y="5341130"/>
            <a:chExt cx="7752726" cy="3054047"/>
          </a:xfrm>
        </p:grpSpPr>
        <p:sp>
          <p:nvSpPr>
            <p:cNvPr id="4" name="AutoShape 4"/>
            <p:cNvSpPr/>
            <p:nvPr/>
          </p:nvSpPr>
          <p:spPr>
            <a:xfrm>
              <a:off x="9144000" y="5341130"/>
              <a:ext cx="7752726" cy="3054047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9144000" y="5341130"/>
              <a:ext cx="7752726" cy="951331"/>
            </a:xfrm>
            <a:prstGeom prst="rect">
              <a:avLst/>
            </a:prstGeom>
            <a:solidFill>
              <a:srgbClr val="FFCE6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9626054" y="5653248"/>
              <a:ext cx="6788617" cy="515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9"/>
                </a:lnSpc>
              </a:pPr>
              <a:r>
                <a:rPr lang="en-US" sz="4800" b="1" dirty="0" smtClean="0">
                  <a:solidFill>
                    <a:srgbClr val="291B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en-US" sz="48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923" y="7293590"/>
            <a:ext cx="2446888" cy="24861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38200" y="125828"/>
            <a:ext cx="3505200" cy="28216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9392123" y="3299487"/>
                <a:ext cx="7219477" cy="929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𝐚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𝐛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𝟒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123" y="3299487"/>
                <a:ext cx="7219477" cy="929613"/>
              </a:xfrm>
              <a:prstGeom prst="rect">
                <a:avLst/>
              </a:prstGeom>
              <a:blipFill>
                <a:blip r:embed="rId14"/>
                <a:stretch>
                  <a:fillRect l="-304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497743" y="6699584"/>
                <a:ext cx="7219477" cy="941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𝐚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𝐛</m:t>
                        </m:r>
                        <m:r>
                          <a:rPr lang="en-US" sz="4000" b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7743" y="6699584"/>
                <a:ext cx="7219477" cy="941796"/>
              </a:xfrm>
              <a:prstGeom prst="rect">
                <a:avLst/>
              </a:prstGeom>
              <a:blipFill>
                <a:blip r:embed="rId15"/>
                <a:stretch>
                  <a:fillRect l="-2956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6689958" y="8706976"/>
            <a:ext cx="1732518" cy="1615966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464502" y="419100"/>
            <a:ext cx="2180311" cy="96721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25984"/>
            <a:ext cx="15163800" cy="12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64502" y="1510477"/>
                <a:ext cx="18440399" cy="2944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</m:t>
                    </m:r>
                    <m:r>
                      <m:rPr>
                        <m:sty m:val="p"/>
                      </m:rP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+1⋅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sSubSup>
                      <m:sSubSupPr>
                        <m:ctrlPr>
                          <a:rPr lang="en-US" sz="3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  <m:sup>
                        <m:r>
                          <a:rPr lang="en-US" sz="3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502" y="1510477"/>
                <a:ext cx="18440399" cy="2944909"/>
              </a:xfrm>
              <a:prstGeom prst="rect">
                <a:avLst/>
              </a:prstGeom>
              <a:blipFill>
                <a:blip r:embed="rId13"/>
                <a:stretch>
                  <a:fillRect l="-1091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4841952" y="419685"/>
            <a:ext cx="2296334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1274" y="6611630"/>
            <a:ext cx="1999951" cy="1607460"/>
            <a:chOff x="1325197" y="904240"/>
            <a:chExt cx="1999951" cy="1607460"/>
          </a:xfrm>
        </p:grpSpPr>
        <p:pic>
          <p:nvPicPr>
            <p:cNvPr id="13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867400" y="7658100"/>
                <a:ext cx="8039100" cy="2014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  </m:t>
                        </m:r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𝟏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𝐂</m:t>
                        </m:r>
                      </m:e>
                      <m:sub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  <m:sup>
                        <m:r>
                          <a:rPr lang="en-US" sz="3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7658100"/>
                <a:ext cx="8039100" cy="2014078"/>
              </a:xfrm>
              <a:prstGeom prst="rect">
                <a:avLst/>
              </a:prstGeom>
              <a:blipFill>
                <a:blip r:embed="rId20"/>
                <a:stretch>
                  <a:fillRect l="-2504" b="-5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366084" y="5032112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5821" y="5032558"/>
            <a:ext cx="685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7818" y="5055715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91210" y="5033657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04027" y="5055715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110619" y="5032112"/>
            <a:ext cx="671056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38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 invX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6" grpId="0"/>
      <p:bldP spid="8" grpId="0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sp>
        <p:nvSpPr>
          <p:cNvPr id="15" name="AutoShape 6"/>
          <p:cNvSpPr/>
          <p:nvPr/>
        </p:nvSpPr>
        <p:spPr>
          <a:xfrm>
            <a:off x="457200" y="5328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67465" y="281686"/>
            <a:ext cx="4287847" cy="1023353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457200" y="1352863"/>
            <a:ext cx="3852818" cy="121920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787" y="5815095"/>
            <a:ext cx="3851082" cy="4449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6902" y="3204691"/>
                <a:ext cx="13030200" cy="18682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02" y="3204691"/>
                <a:ext cx="13030200" cy="1868204"/>
              </a:xfrm>
              <a:prstGeom prst="rect">
                <a:avLst/>
              </a:prstGeom>
              <a:blipFill>
                <a:blip r:embed="rId9"/>
                <a:stretch>
                  <a:fillRect b="-1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67482" y="5651332"/>
                <a:ext cx="13221698" cy="2006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</m:e>
                        </m:d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bSup>
                      <m:sSub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  <m:sub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b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+ 10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+ 10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+ 5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 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7482" y="5651332"/>
                <a:ext cx="13221698" cy="2006768"/>
              </a:xfrm>
              <a:prstGeom prst="rect">
                <a:avLst/>
              </a:prstGeom>
              <a:blipFill>
                <a:blip r:embed="rId10"/>
                <a:stretch>
                  <a:fillRect b="-6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50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369506" y="933026"/>
            <a:ext cx="2340664" cy="110024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173200" y="6355281"/>
            <a:ext cx="3657600" cy="363834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52581" y="2787060"/>
            <a:ext cx="1999951" cy="1607460"/>
            <a:chOff x="1325197" y="904240"/>
            <a:chExt cx="1999951" cy="1607460"/>
          </a:xfrm>
        </p:grpSpPr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974851" y="1155957"/>
                <a:ext cx="6394251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851" y="1155957"/>
                <a:ext cx="6394251" cy="686470"/>
              </a:xfrm>
              <a:prstGeom prst="rect">
                <a:avLst/>
              </a:prstGeom>
              <a:blipFill>
                <a:blip r:embed="rId20"/>
                <a:stretch>
                  <a:fillRect l="-3146" t="-16071" r="-2193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19400" y="4686300"/>
                <a:ext cx="12801600" cy="2000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⋅1+6⋅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</m:t>
                    </m:r>
                    <m:r>
                      <m:rPr>
                        <m:nor/>
                      </m:rPr>
                      <a: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38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686300"/>
                <a:ext cx="12801600" cy="2000548"/>
              </a:xfrm>
              <a:prstGeom prst="rect">
                <a:avLst/>
              </a:prstGeom>
              <a:blipFill>
                <a:blip r:embed="rId21"/>
                <a:stretch>
                  <a:fillRect l="-1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850335"/>
            <a:ext cx="1989524" cy="10723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86700"/>
            <a:ext cx="926187" cy="209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6726468" y="151832"/>
            <a:ext cx="1294758" cy="1372094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219155" y="8785934"/>
            <a:ext cx="1294758" cy="13720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48200" y="1063535"/>
            <a:ext cx="2004483" cy="1108165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9386" y="7915001"/>
            <a:ext cx="1771414" cy="195952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52581" y="2781300"/>
            <a:ext cx="1999951" cy="1607460"/>
            <a:chOff x="1325197" y="904240"/>
            <a:chExt cx="1999951" cy="1607460"/>
          </a:xfrm>
        </p:grpSpPr>
        <p:pic>
          <p:nvPicPr>
            <p:cNvPr id="24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>
              <a:fillRect/>
            </a:stretch>
          </p:blipFill>
          <p:spPr>
            <a:xfrm flipH="1">
              <a:off x="1325197" y="904240"/>
              <a:ext cx="1999951" cy="160746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552581" y="1296329"/>
              <a:ext cx="15716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805083" y="1309911"/>
                <a:ext cx="6394251" cy="6864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083" y="1309911"/>
                <a:ext cx="6394251" cy="686470"/>
              </a:xfrm>
              <a:prstGeom prst="rect">
                <a:avLst/>
              </a:prstGeom>
              <a:blipFill>
                <a:blip r:embed="rId20"/>
                <a:stretch>
                  <a:fillRect l="-3146" t="-16071" r="-2193" b="-33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52581" y="4914900"/>
                <a:ext cx="13353814" cy="871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1)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2581" y="4914900"/>
                <a:ext cx="13353814" cy="871905"/>
              </a:xfrm>
              <a:prstGeom prst="rect">
                <a:avLst/>
              </a:prstGeom>
              <a:blipFill>
                <a:blip r:embed="rId21"/>
                <a:stretch>
                  <a:fillRect l="-1507" t="-11888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103426" y="5966458"/>
                <a:ext cx="13146355" cy="11386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+4⋅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⋅(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1)+6⋅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⋅(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+4⋅</m:t>
                            </m:r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⋅(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+(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sSup>
                              <m:sSupPr>
                                <m:ctrlPr>
                                  <a:rPr lang="en-US" sz="3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38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/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26" y="5966458"/>
                <a:ext cx="13146355" cy="11386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643488" y="7118361"/>
                <a:ext cx="597689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88" y="7118361"/>
                <a:ext cx="5976893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785613"/>
            <a:ext cx="1359858" cy="124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9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457200" y="419100"/>
            <a:ext cx="17373600" cy="9448800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2201997">
            <a:off x="-3284011" y="8896250"/>
            <a:ext cx="8057164" cy="2781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520" y="8503886"/>
            <a:ext cx="1944861" cy="17889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003742" y="571500"/>
            <a:ext cx="1981200" cy="10174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23241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37342" y="495300"/>
                <a:ext cx="9144000" cy="18564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b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342" y="495300"/>
                <a:ext cx="9144000" cy="1856470"/>
              </a:xfrm>
              <a:prstGeom prst="rect">
                <a:avLst/>
              </a:prstGeom>
              <a:blipFill>
                <a:blip r:embed="rId5"/>
                <a:stretch>
                  <a:fillRect l="-22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71800" y="2171700"/>
                <a:ext cx="15925800" cy="35063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38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)+6⋅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+4⋅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+24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32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+16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2171700"/>
                <a:ext cx="15925800" cy="3506344"/>
              </a:xfrm>
              <a:prstGeom prst="rect">
                <a:avLst/>
              </a:prstGeom>
              <a:blipFill>
                <a:blip r:embed="rId6"/>
                <a:stretch>
                  <a:fillRect l="-1263" b="-5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71800" y="5981700"/>
                <a:ext cx="14325600" cy="35439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=[3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]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)+10⋅(3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+10⋅(3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5⋅(3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)⋅(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+(</m:t>
                    </m:r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y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=243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405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+270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+15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y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81700"/>
                <a:ext cx="14325600" cy="3543984"/>
              </a:xfrm>
              <a:prstGeom prst="rect">
                <a:avLst/>
              </a:prstGeom>
              <a:blipFill>
                <a:blip r:embed="rId7"/>
                <a:stretch>
                  <a:fillRect l="-1404" b="-5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501</Words>
  <PresentationFormat>Custom</PresentationFormat>
  <Paragraphs>160</Paragraphs>
  <Slides>26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Calibri Light</vt:lpstr>
      <vt:lpstr>Times New Roman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2022-11-29T07:51:35Z</dcterms:modified>
  <dc:identifier>DAFARKD_w7U</dc:identifier>
</cp:coreProperties>
</file>