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74" r:id="rId2"/>
    <p:sldId id="399" r:id="rId3"/>
    <p:sldId id="496" r:id="rId4"/>
    <p:sldId id="491" r:id="rId5"/>
    <p:sldId id="492" r:id="rId6"/>
    <p:sldId id="497" r:id="rId7"/>
    <p:sldId id="402" r:id="rId8"/>
    <p:sldId id="458" r:id="rId9"/>
    <p:sldId id="456" r:id="rId10"/>
    <p:sldId id="307" r:id="rId11"/>
    <p:sldId id="416" r:id="rId12"/>
    <p:sldId id="414" r:id="rId13"/>
    <p:sldId id="420" r:id="rId14"/>
    <p:sldId id="461" r:id="rId15"/>
    <p:sldId id="498" r:id="rId16"/>
    <p:sldId id="465" r:id="rId17"/>
    <p:sldId id="490" r:id="rId18"/>
    <p:sldId id="470" r:id="rId19"/>
    <p:sldId id="471" r:id="rId20"/>
    <p:sldId id="454" r:id="rId21"/>
    <p:sldId id="315" r:id="rId22"/>
    <p:sldId id="391" r:id="rId23"/>
    <p:sldId id="444" r:id="rId24"/>
    <p:sldId id="446" r:id="rId25"/>
    <p:sldId id="448" r:id="rId26"/>
    <p:sldId id="450" r:id="rId27"/>
    <p:sldId id="486" r:id="rId2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C4F121-35F5-4B85-AC09-5BAFE5C1CCF7}" type="datetimeFigureOut">
              <a:rPr lang="vi-VN" smtClean="0"/>
              <a:pPr/>
              <a:t>08/03/2019</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55691-9F4E-4746-BD68-A7684DEAFC92}"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55691-9F4E-4746-BD68-A7684DEAFC92}" type="slidenum">
              <a:rPr lang="vi-VN" smtClean="0"/>
              <a:pPr/>
              <a:t>10</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B69AABEF-E0C0-4721-B1ED-D26C70713180}" type="slidenum">
              <a:rPr lang="en-US" altLang="vi-VN" smtClean="0"/>
              <a:pPr/>
              <a:t>12</a:t>
            </a:fld>
            <a:endParaRPr lang="en-US" altLang="vi-VN"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vi-VN" altLang="vi-VN"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55691-9F4E-4746-BD68-A7684DEAFC92}" type="slidenum">
              <a:rPr lang="vi-VN" smtClean="0"/>
              <a:pPr/>
              <a:t>13</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EC9683FB-05A8-4AF6-84CE-41F9689ADEF9}" type="slidenum">
              <a:rPr lang="en-US" smtClean="0"/>
              <a:pPr/>
              <a:t>16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211C6990-B15D-4890-92CF-11D58321F082}" type="slidenum">
              <a:rPr lang="en-US" altLang="vi-VN" smtClean="0"/>
              <a:pPr/>
              <a:t>17</a:t>
            </a:fld>
            <a:endParaRPr lang="en-US" altLang="vi-VN"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vi-VN" altLang="vi-V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8354D0D9-F086-4770-BDFA-69D8A0FF4252}" type="slidenum">
              <a:rPr lang="en-US" altLang="vi-VN" smtClean="0"/>
              <a:pPr/>
              <a:t>23</a:t>
            </a:fld>
            <a:endParaRPr lang="en-US" altLang="vi-VN"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vi-VN" altLang="vi-VN"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D3E727F5-9515-424D-A7DF-0DF530DA79A0}" type="slidenum">
              <a:rPr lang="en-US" altLang="vi-VN" smtClean="0"/>
              <a:pPr/>
              <a:t>24</a:t>
            </a:fld>
            <a:endParaRPr lang="en-US" altLang="vi-VN"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vi-VN" altLang="vi-VN"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04804225-B87E-465B-A9D7-40BCC18ED88B}" type="slidenum">
              <a:rPr lang="en-US" altLang="vi-VN" smtClean="0"/>
              <a:pPr/>
              <a:t>25</a:t>
            </a:fld>
            <a:endParaRPr lang="en-US" altLang="vi-VN"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vi-VN" altLang="vi-VN"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ACEE999C-A9A7-43E3-AFBB-9B2FF2FA785C}" type="slidenum">
              <a:rPr lang="en-US" altLang="vi-VN" smtClean="0"/>
              <a:pPr/>
              <a:t>26</a:t>
            </a:fld>
            <a:endParaRPr lang="en-US" altLang="vi-VN"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vi-VN" altLang="vi-V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êu đề, Văn bản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85800" y="609600"/>
            <a:ext cx="7772400" cy="1143000"/>
          </a:xfrm>
        </p:spPr>
        <p:txBody>
          <a:bodyPr/>
          <a:lstStyle/>
          <a:p>
            <a:r>
              <a:rPr lang="vi-VN" smtClean="0"/>
              <a:t>Bấm &amp; sửa kiểu tiêu đề</a:t>
            </a:r>
            <a:endParaRPr lang="vi-VN"/>
          </a:p>
        </p:txBody>
      </p:sp>
      <p:sp>
        <p:nvSpPr>
          <p:cNvPr id="3" name="Chỗ dành sẵn cho Văn bản 2"/>
          <p:cNvSpPr>
            <a:spLocks noGrp="1"/>
          </p:cNvSpPr>
          <p:nvPr>
            <p:ph type="body" sz="half" idx="1"/>
          </p:nvPr>
        </p:nvSpPr>
        <p:spPr>
          <a:xfrm>
            <a:off x="685800" y="1981200"/>
            <a:ext cx="3810000" cy="41148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4648200" y="1981200"/>
            <a:ext cx="3810000" cy="41148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44D5EAE-F557-4BDE-BA30-9FFDB0DDD4B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Giáo viên: Lê Thanh Long</a:t>
            </a:r>
          </a:p>
        </p:txBody>
      </p:sp>
      <p:sp>
        <p:nvSpPr>
          <p:cNvPr id="5" name="Rectangle 6"/>
          <p:cNvSpPr>
            <a:spLocks noGrp="1" noChangeArrowheads="1"/>
          </p:cNvSpPr>
          <p:nvPr>
            <p:ph type="sldNum" sz="quarter" idx="12"/>
          </p:nvPr>
        </p:nvSpPr>
        <p:spPr/>
        <p:txBody>
          <a:bodyPr/>
          <a:lstStyle>
            <a:lvl1pPr>
              <a:defRPr/>
            </a:lvl1pPr>
          </a:lstStyle>
          <a:p>
            <a:pPr>
              <a:defRPr/>
            </a:pPr>
            <a:fld id="{662DEC6A-66B4-4253-B8B7-1821A66A250D}"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B7722-DCD4-4081-8FE0-760A80F841B8}" type="datetimeFigureOut">
              <a:rPr lang="vi-VN" smtClean="0"/>
              <a:pPr/>
              <a:t>08/03/2019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D1B7850-FD46-4F07-A81E-A3D3D0349B6C}"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B7722-DCD4-4081-8FE0-760A80F841B8}" type="datetimeFigureOut">
              <a:rPr lang="vi-VN" smtClean="0"/>
              <a:pPr/>
              <a:t>08/03/2019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B7850-FD46-4F07-A81E-A3D3D0349B6C}"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hyperlink" Target="http://www.google.com.vn/imgres?imgurl=http://img62.imageshack.us/img62/2115/langhoaninhphuc1.jpg&amp;imgrefurl=http://www.ketcau.com/forum/showthread.php?t=10105&amp;usg=__aD1uo3Wy_f5SOR9uLzABchReiQg=&amp;h=480&amp;w=640&amp;sz=198&amp;hl=vi&amp;start=187&amp;zoom=1&amp;tbnid=kIO5b60xWR_cwM:&amp;tbnh=103&amp;tbnw=137&amp;prev=/images?q=L%C3%80NG+HOA+NG%E1%BB%8CC+H%C3%80&amp;start=180&amp;um=1&amp;hl=vi&amp;sa=N&amp;tbs=isch:1&amp;um=1&amp;itb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slide" Target="slide13.xml"/></Relationships>
</file>

<file path=ppt/slides/_rels/slide17.xml.rels><?xml version="1.0" encoding="UTF-8" standalone="yes"?>
<Relationships xmlns="http://schemas.openxmlformats.org/package/2006/relationships"><Relationship Id="rId8" Type="http://schemas.openxmlformats.org/officeDocument/2006/relationships/hyperlink" Target="http://vi.wikipedia.org/wiki/T%E1%BA%ADp_tin:BangSpa10.jpg" TargetMode="External"/><Relationship Id="rId3" Type="http://schemas.openxmlformats.org/officeDocument/2006/relationships/hyperlink" Target="http://www.google.com.vn/imgres?imgurl=http://www.duytien.gov.vn/images_news/Khaithacda.jpg&amp;imgrefurl=http://www.duytien.gov.vn/?cat=170900&amp;usg=__u8NW0MXdmCHsLd6mbY3yBKTld0A=&amp;h=320&amp;w=459&amp;sz=97&amp;hl=vi&amp;start=14&amp;zoom=1&amp;tbnid=bYL5rh6Zl6QcEM:&amp;tbnh=89&amp;tbnw=128&amp;prev=/images?q=%E1%BA%A3nh+c%C3%A1c+m%E1%BB%8F+%C4%91%C3%A3,+s%C3%A9t&amp;um=1&amp;hl=vi&amp;sa=X&amp;tbs=isch:1&amp;um=1&amp;itbs=1" TargetMode="External"/><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oogle.com.vn/imgres?imgurl=http://upload.wikimedia.org/wikipedia/vi/thumb/d/d6/L%E1%BB%A5c_%C4%90%E1%BA%A7u_Giang.jpg/400px-L%E1%BB%A5c_%C4%90%E1%BA%A7u_Giang.jpg&amp;imgrefurl=http://vi.wikipedia.org/wiki/Ch%C3%AD_Linh&amp;usg=__u9mmhyO5_eK2DuRhN0rEoCFiQuU=&amp;h=300&amp;w=400&amp;sz=11&amp;hl=vi&amp;start=36&amp;zoom=1&amp;tbnid=Hs5jkfc9vlw1PM:&amp;tbnh=93&amp;tbnw=124&amp;prev=/images?q=THAN+N%C3%82U&amp;start=20&amp;um=1&amp;hl=vi&amp;sa=N&amp;tbs=isch:1&amp;um=1&amp;itbs=1" TargetMode="External"/><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E:\B%20THUAN\Gui%20e%20o%20cuoi%20song%20Hong%20doan1.mp3"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Documents/B&#224;i%20tr&#236;nh%20chi&#7871;u%20c&#7911;a%20h&#7885;c%20sinh.ppt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quadiacau"/>
          <p:cNvPicPr>
            <a:picLocks noChangeAspect="1" noChangeArrowheads="1" noCrop="1"/>
          </p:cNvPicPr>
          <p:nvPr/>
        </p:nvPicPr>
        <p:blipFill>
          <a:blip r:embed="rId2"/>
          <a:srcRect/>
          <a:stretch>
            <a:fillRect/>
          </a:stretch>
        </p:blipFill>
        <p:spPr bwMode="auto">
          <a:xfrm>
            <a:off x="3124200" y="685800"/>
            <a:ext cx="2667000" cy="2478088"/>
          </a:xfrm>
          <a:prstGeom prst="rect">
            <a:avLst/>
          </a:prstGeom>
          <a:noFill/>
          <a:ln w="9525">
            <a:noFill/>
            <a:miter lim="800000"/>
            <a:headEnd/>
            <a:tailEnd/>
          </a:ln>
        </p:spPr>
      </p:pic>
      <p:sp>
        <p:nvSpPr>
          <p:cNvPr id="32773" name="WordArt 5"/>
          <p:cNvSpPr>
            <a:spLocks noChangeArrowheads="1" noChangeShapeType="1" noTextEdit="1"/>
          </p:cNvSpPr>
          <p:nvPr/>
        </p:nvSpPr>
        <p:spPr bwMode="auto">
          <a:xfrm>
            <a:off x="381000" y="1676400"/>
            <a:ext cx="8382000" cy="990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RevueH"/>
              </a:rPr>
              <a:t>NhiÖt liÖt chµo mõng</a:t>
            </a:r>
          </a:p>
        </p:txBody>
      </p:sp>
      <p:sp>
        <p:nvSpPr>
          <p:cNvPr id="4100" name="WordArt 6"/>
          <p:cNvSpPr>
            <a:spLocks noChangeArrowheads="1" noChangeShapeType="1" noTextEdit="1"/>
          </p:cNvSpPr>
          <p:nvPr/>
        </p:nvSpPr>
        <p:spPr bwMode="auto">
          <a:xfrm>
            <a:off x="457200" y="3048000"/>
            <a:ext cx="8001000" cy="914400"/>
          </a:xfrm>
          <a:prstGeom prst="rect">
            <a:avLst/>
          </a:prstGeom>
        </p:spPr>
        <p:txBody>
          <a:bodyPr wrap="none" fromWordArt="1">
            <a:prstTxWarp prst="textPlain">
              <a:avLst>
                <a:gd name="adj" fmla="val 50000"/>
              </a:avLst>
            </a:prstTxWarp>
          </a:bodyPr>
          <a:lstStyle/>
          <a:p>
            <a:pPr algn="ctr"/>
            <a:r>
              <a:rPr lang="en-US" sz="3600" b="1" kern="10" dirty="0">
                <a:ln w="19050">
                  <a:solidFill>
                    <a:srgbClr val="FF9900"/>
                  </a:solidFill>
                  <a:round/>
                  <a:headEnd/>
                  <a:tailEnd/>
                </a:ln>
                <a:solidFill>
                  <a:srgbClr val="FF6600"/>
                </a:solidFill>
                <a:effectLst>
                  <a:outerShdw dist="35921" dir="2700000" algn="ctr" rotWithShape="0">
                    <a:srgbClr val="990000"/>
                  </a:outerShdw>
                </a:effectLst>
                <a:latin typeface=".VnMonotype corsiva"/>
              </a:rPr>
              <a:t>C¸c thÇy c« gi¸o vÒ dù tiÕt häc </a:t>
            </a:r>
            <a:r>
              <a:rPr lang="en-US" sz="3600" b="1" kern="10" dirty="0" smtClean="0">
                <a:ln w="19050">
                  <a:solidFill>
                    <a:srgbClr val="FF9900"/>
                  </a:solidFill>
                  <a:round/>
                  <a:headEnd/>
                  <a:tailEnd/>
                </a:ln>
                <a:solidFill>
                  <a:srgbClr val="FF6600"/>
                </a:solidFill>
                <a:effectLst>
                  <a:outerShdw dist="35921" dir="2700000" algn="ctr" rotWithShape="0">
                    <a:srgbClr val="990000"/>
                  </a:outerShdw>
                </a:effectLst>
                <a:latin typeface=".VnMonotype corsiva"/>
              </a:rPr>
              <a:t>líp 9C</a:t>
            </a:r>
            <a:endParaRPr lang="en-US" sz="3600" b="1" kern="10" dirty="0">
              <a:ln w="19050">
                <a:solidFill>
                  <a:srgbClr val="FF9900"/>
                </a:solidFill>
                <a:round/>
                <a:headEnd/>
                <a:tailEnd/>
              </a:ln>
              <a:solidFill>
                <a:srgbClr val="FF6600"/>
              </a:solidFill>
              <a:effectLst>
                <a:outerShdw dist="35921" dir="2700000" algn="ctr" rotWithShape="0">
                  <a:srgbClr val="990000"/>
                </a:outerShdw>
              </a:effectLst>
              <a:latin typeface=".VnMonotype corsiva"/>
            </a:endParaRPr>
          </a:p>
        </p:txBody>
      </p:sp>
      <p:sp>
        <p:nvSpPr>
          <p:cNvPr id="4101" name="WordArt 7"/>
          <p:cNvSpPr>
            <a:spLocks noChangeArrowheads="1" noChangeShapeType="1" noTextEdit="1"/>
          </p:cNvSpPr>
          <p:nvPr/>
        </p:nvSpPr>
        <p:spPr bwMode="auto">
          <a:xfrm>
            <a:off x="1785918" y="4286256"/>
            <a:ext cx="5929354" cy="647700"/>
          </a:xfrm>
          <a:prstGeom prst="rect">
            <a:avLst/>
          </a:prstGeom>
        </p:spPr>
        <p:txBody>
          <a:bodyPr wrap="none" fromWordArt="1">
            <a:prstTxWarp prst="textPlain">
              <a:avLst>
                <a:gd name="adj" fmla="val 50000"/>
              </a:avLst>
            </a:prstTxWarp>
          </a:bodyPr>
          <a:lstStyle/>
          <a:p>
            <a:pPr algn="ctr"/>
            <a:r>
              <a:rPr lang="en-US" sz="4000" b="1" kern="10" dirty="0">
                <a:ln w="19050">
                  <a:solidFill>
                    <a:srgbClr val="99CCFF"/>
                  </a:solidFill>
                  <a:round/>
                  <a:headEnd/>
                  <a:tailEnd/>
                </a:ln>
                <a:solidFill>
                  <a:srgbClr val="0066CC"/>
                </a:solidFill>
                <a:effectLst>
                  <a:outerShdw dist="35921" dir="2700000" algn="ctr" rotWithShape="0">
                    <a:srgbClr val="990000"/>
                  </a:outerShdw>
                </a:effectLst>
                <a:latin typeface=".VnTimeH"/>
              </a:rPr>
              <a:t>M«n ®Þa lý </a:t>
            </a:r>
            <a:r>
              <a:rPr lang="en-US" sz="4000" b="1" kern="10" dirty="0" smtClean="0">
                <a:ln w="19050">
                  <a:solidFill>
                    <a:srgbClr val="99CCFF"/>
                  </a:solidFill>
                  <a:round/>
                  <a:headEnd/>
                  <a:tailEnd/>
                </a:ln>
                <a:solidFill>
                  <a:srgbClr val="0066CC"/>
                </a:solidFill>
                <a:effectLst>
                  <a:outerShdw dist="35921" dir="2700000" algn="ctr" rotWithShape="0">
                    <a:srgbClr val="990000"/>
                  </a:outerShdw>
                </a:effectLst>
                <a:latin typeface=".VnTimeH"/>
              </a:rPr>
              <a:t>líp 9</a:t>
            </a:r>
            <a:endParaRPr lang="en-US" sz="4000" b="1" kern="10" dirty="0">
              <a:ln w="19050">
                <a:solidFill>
                  <a:srgbClr val="99CCFF"/>
                </a:solidFill>
                <a:round/>
                <a:headEnd/>
                <a:tailEnd/>
              </a:ln>
              <a:solidFill>
                <a:srgbClr val="0066CC"/>
              </a:solidFill>
              <a:effectLst>
                <a:outerShdw dist="35921" dir="2700000" algn="ctr" rotWithShape="0">
                  <a:srgbClr val="990000"/>
                </a:outerShdw>
              </a:effectLst>
              <a:latin typeface=".VnTimeH"/>
            </a:endParaRPr>
          </a:p>
        </p:txBody>
      </p:sp>
      <p:sp>
        <p:nvSpPr>
          <p:cNvPr id="4102" name="TextBox 6"/>
          <p:cNvSpPr txBox="1">
            <a:spLocks noChangeArrowheads="1"/>
          </p:cNvSpPr>
          <p:nvPr/>
        </p:nvSpPr>
        <p:spPr bwMode="auto">
          <a:xfrm>
            <a:off x="1219200" y="228600"/>
            <a:ext cx="6400800" cy="646113"/>
          </a:xfrm>
          <a:prstGeom prst="rect">
            <a:avLst/>
          </a:prstGeom>
          <a:noFill/>
          <a:ln w="9525">
            <a:noFill/>
            <a:miter lim="800000"/>
            <a:headEnd/>
            <a:tailEnd/>
          </a:ln>
        </p:spPr>
        <p:txBody>
          <a:bodyPr>
            <a:spAutoFit/>
          </a:bodyPr>
          <a:lstStyle/>
          <a:p>
            <a:pPr algn="ctr"/>
            <a:r>
              <a:rPr lang="en-US" b="1" dirty="0">
                <a:latin typeface="Times New Roman" pitchFamily="18" charset="0"/>
                <a:cs typeface="Times New Roman" pitchFamily="18" charset="0"/>
              </a:rPr>
              <a:t>PHÒNG GIÁO DỤC ĐÀO TẠO THÀNH PHỐ</a:t>
            </a:r>
          </a:p>
          <a:p>
            <a:pPr algn="ctr"/>
            <a:r>
              <a:rPr lang="en-US" b="1" dirty="0">
                <a:latin typeface="Times New Roman" pitchFamily="18" charset="0"/>
                <a:cs typeface="Times New Roman" pitchFamily="18" charset="0"/>
              </a:rPr>
              <a:t>TRƯỜNG </a:t>
            </a:r>
            <a:r>
              <a:rPr lang="en-US" b="1" u="sng" dirty="0">
                <a:latin typeface="Times New Roman" pitchFamily="18" charset="0"/>
                <a:cs typeface="Times New Roman" pitchFamily="18" charset="0"/>
              </a:rPr>
              <a:t>THCS CHIỀNG SINH – THÀNH PHỐ </a:t>
            </a:r>
            <a:r>
              <a:rPr lang="en-US" b="1" dirty="0">
                <a:latin typeface="Times New Roman" pitchFamily="18" charset="0"/>
                <a:cs typeface="Times New Roman" pitchFamily="18" charset="0"/>
              </a:rPr>
              <a:t>SƠN LA.</a:t>
            </a:r>
          </a:p>
        </p:txBody>
      </p:sp>
      <p:sp>
        <p:nvSpPr>
          <p:cNvPr id="4103" name="TextBox 7"/>
          <p:cNvSpPr txBox="1">
            <a:spLocks noChangeArrowheads="1"/>
          </p:cNvSpPr>
          <p:nvPr/>
        </p:nvSpPr>
        <p:spPr bwMode="auto">
          <a:xfrm>
            <a:off x="2286000" y="5486400"/>
            <a:ext cx="5334000" cy="369332"/>
          </a:xfrm>
          <a:prstGeom prst="rect">
            <a:avLst/>
          </a:prstGeom>
          <a:noFill/>
          <a:ln w="9525">
            <a:noFill/>
            <a:miter lim="800000"/>
            <a:headEnd/>
            <a:tailEnd/>
          </a:ln>
        </p:spPr>
        <p:txBody>
          <a:bodyPr>
            <a:spAutoFit/>
          </a:bodyPr>
          <a:lstStyle/>
          <a:p>
            <a:r>
              <a:rPr lang="en-US" b="1" dirty="0" err="1" smtClean="0">
                <a:latin typeface="Times New Roman" pitchFamily="18" charset="0"/>
                <a:cs typeface="Times New Roman" pitchFamily="18" charset="0"/>
              </a:rPr>
              <a:t>Năm</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2018 -2019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remove" grpId="0" nodeType="withEffect">
                                  <p:stCondLst>
                                    <p:cond delay="0"/>
                                  </p:stCondLst>
                                  <p:childTnLst>
                                    <p:animClr clrSpc="hsl" dir="cw">
                                      <p:cBhvr override="childStyle">
                                        <p:cTn id="6" dur="1000" fill="hold"/>
                                        <p:tgtEl>
                                          <p:spTgt spid="32773"/>
                                        </p:tgtEl>
                                        <p:attrNameLst>
                                          <p:attrName>style.color</p:attrName>
                                        </p:attrNameLst>
                                      </p:cBhvr>
                                      <p:by>
                                        <p:hsl h="7200000" s="0" l="0"/>
                                      </p:by>
                                    </p:animClr>
                                    <p:animClr clrSpc="hsl" dir="cw">
                                      <p:cBhvr>
                                        <p:cTn id="7" dur="1000" fill="hold"/>
                                        <p:tgtEl>
                                          <p:spTgt spid="32773"/>
                                        </p:tgtEl>
                                        <p:attrNameLst>
                                          <p:attrName>fillcolor</p:attrName>
                                        </p:attrNameLst>
                                      </p:cBhvr>
                                      <p:by>
                                        <p:hsl h="7200000" s="0" l="0"/>
                                      </p:by>
                                    </p:animClr>
                                    <p:animClr clrSpc="hsl" dir="cw">
                                      <p:cBhvr>
                                        <p:cTn id="8" dur="1000" fill="hold"/>
                                        <p:tgtEl>
                                          <p:spTgt spid="32773"/>
                                        </p:tgtEl>
                                        <p:attrNameLst>
                                          <p:attrName>stroke.color</p:attrName>
                                        </p:attrNameLst>
                                      </p:cBhvr>
                                      <p:by>
                                        <p:hsl h="7200000" s="0" l="0"/>
                                      </p:by>
                                    </p:animClr>
                                    <p:set>
                                      <p:cBhvr>
                                        <p:cTn id="9" dur="1000" fill="hold"/>
                                        <p:tgtEl>
                                          <p:spTgt spid="327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42843" y="857233"/>
          <a:ext cx="5000661" cy="5228623"/>
        </p:xfrm>
        <a:graphic>
          <a:graphicData uri="http://schemas.openxmlformats.org/drawingml/2006/table">
            <a:tbl>
              <a:tblPr/>
              <a:tblGrid>
                <a:gridCol w="571505"/>
                <a:gridCol w="3071834"/>
                <a:gridCol w="772829"/>
                <a:gridCol w="584493"/>
              </a:tblGrid>
              <a:tr h="714379">
                <a:tc>
                  <a:txBody>
                    <a:bodyPr/>
                    <a:lstStyle/>
                    <a:p>
                      <a:pPr algn="ctr">
                        <a:spcBef>
                          <a:spcPts val="600"/>
                        </a:spcBef>
                        <a:spcAft>
                          <a:spcPts val="600"/>
                        </a:spcAft>
                      </a:pPr>
                      <a:r>
                        <a:rPr lang="vi-VN" sz="1600" b="1" dirty="0" smtClean="0">
                          <a:latin typeface="+mj-lt"/>
                          <a:ea typeface="Times New Roman"/>
                          <a:cs typeface="Times New Roman"/>
                        </a:rPr>
                        <a:t>STT</a:t>
                      </a:r>
                      <a:endParaRPr lang="vi-VN" sz="1600" b="1"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vi-VN" sz="1800" b="1" dirty="0" smtClean="0">
                          <a:solidFill>
                            <a:srgbClr val="000000"/>
                          </a:solidFill>
                          <a:latin typeface="+mj-lt"/>
                          <a:ea typeface="Times New Roman"/>
                          <a:cs typeface="Times New Roman"/>
                        </a:rPr>
                        <a:t>Ý nghĩa</a:t>
                      </a:r>
                      <a:endParaRPr lang="vi-VN" sz="1800" dirty="0" smtClean="0">
                        <a:latin typeface="+mj-lt"/>
                        <a:ea typeface="Times New Roman"/>
                        <a:cs typeface="Times New Roman"/>
                      </a:endParaRPr>
                    </a:p>
                    <a:p>
                      <a:pPr algn="ctr">
                        <a:spcBef>
                          <a:spcPts val="600"/>
                        </a:spcBef>
                        <a:spcAft>
                          <a:spcPts val="600"/>
                        </a:spcAft>
                      </a:pPr>
                      <a:endParaRPr lang="vi-VN"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vi-VN" sz="1600" b="1" dirty="0">
                          <a:solidFill>
                            <a:srgbClr val="000000"/>
                          </a:solidFill>
                          <a:latin typeface="+mj-lt"/>
                          <a:ea typeface="Times New Roman"/>
                          <a:cs typeface="Times New Roman"/>
                        </a:rPr>
                        <a:t>Thuận lợi</a:t>
                      </a:r>
                      <a:endParaRPr lang="vi-VN" sz="16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vi-VN" sz="1600" b="1" dirty="0">
                          <a:solidFill>
                            <a:srgbClr val="000000"/>
                          </a:solidFill>
                          <a:latin typeface="+mj-lt"/>
                          <a:ea typeface="Times New Roman"/>
                          <a:cs typeface="Times New Roman"/>
                        </a:rPr>
                        <a:t>Khó khăn</a:t>
                      </a:r>
                      <a:endParaRPr lang="vi-VN" sz="16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0848">
                <a:tc>
                  <a:txBody>
                    <a:bodyPr/>
                    <a:lstStyle/>
                    <a:p>
                      <a:pPr algn="ctr">
                        <a:spcBef>
                          <a:spcPts val="600"/>
                        </a:spcBef>
                        <a:spcAft>
                          <a:spcPts val="600"/>
                        </a:spcAft>
                      </a:pPr>
                      <a:endParaRPr lang="vi-VN" sz="1800" dirty="0" smtClean="0">
                        <a:latin typeface="+mj-lt"/>
                        <a:ea typeface="Times New Roman"/>
                        <a:cs typeface="Times New Roman"/>
                      </a:endParaRPr>
                    </a:p>
                    <a:p>
                      <a:pPr algn="ctr">
                        <a:spcBef>
                          <a:spcPts val="600"/>
                        </a:spcBef>
                        <a:spcAft>
                          <a:spcPts val="600"/>
                        </a:spcAft>
                      </a:pPr>
                      <a:r>
                        <a:rPr lang="vi-VN" sz="1800" dirty="0" smtClean="0">
                          <a:latin typeface="+mj-lt"/>
                          <a:ea typeface="Times New Roman"/>
                          <a:cs typeface="Times New Roman"/>
                        </a:rPr>
                        <a:t>1</a:t>
                      </a:r>
                      <a:endParaRPr lang="vi-VN"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sz="1800" kern="1200" dirty="0" smtClean="0">
                          <a:solidFill>
                            <a:schemeClr val="tx1"/>
                          </a:solidFill>
                          <a:latin typeface="Times New Roman" pitchFamily="18" charset="0"/>
                          <a:ea typeface="+mn-ea"/>
                          <a:cs typeface="Times New Roman" pitchFamily="18" charset="0"/>
                        </a:rPr>
                        <a:t> Nằm</a:t>
                      </a:r>
                      <a:r>
                        <a:rPr lang="en-US" sz="1800" kern="1200" baseline="0" dirty="0" smtClean="0">
                          <a:solidFill>
                            <a:schemeClr val="tx1"/>
                          </a:solidFill>
                          <a:latin typeface="Times New Roman" pitchFamily="18" charset="0"/>
                          <a:ea typeface="+mn-ea"/>
                          <a:cs typeface="Times New Roman" pitchFamily="18" charset="0"/>
                        </a:rPr>
                        <a:t> ở vị trí trung tâm, trong vùng kinh tế trọng điểm.  Có thủ đô Hà Nội và có cửa ngõ thông ra ngoài với biển.</a:t>
                      </a:r>
                      <a:endParaRPr lang="vi-VN" sz="1800" dirty="0" smtClean="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0848">
                <a:tc>
                  <a:txBody>
                    <a:bodyPr/>
                    <a:lstStyle/>
                    <a:p>
                      <a:pPr algn="ctr"/>
                      <a:endParaRPr lang="vi-VN" dirty="0" smtClean="0">
                        <a:latin typeface="+mj-lt"/>
                      </a:endParaRPr>
                    </a:p>
                    <a:p>
                      <a:pPr algn="ctr"/>
                      <a:r>
                        <a:rPr lang="vi-VN" dirty="0" smtClean="0">
                          <a:latin typeface="+mj-lt"/>
                        </a:rPr>
                        <a:t>2</a:t>
                      </a:r>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800" kern="1200" dirty="0" smtClean="0">
                          <a:solidFill>
                            <a:schemeClr val="tx1"/>
                          </a:solidFill>
                          <a:latin typeface="Times New Roman" pitchFamily="18" charset="0"/>
                          <a:ea typeface="+mn-ea"/>
                          <a:cs typeface="Times New Roman" pitchFamily="18" charset="0"/>
                        </a:rPr>
                        <a:t>Là Đồng bằng châu thổ màu mỡ, Là khu vực thuận lợi trao đổi với các vùng khác và thế giới.</a:t>
                      </a:r>
                      <a:endParaRPr lang="vi-VN"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037">
                <a:tc>
                  <a:txBody>
                    <a:bodyPr/>
                    <a:lstStyle/>
                    <a:p>
                      <a:pPr algn="ctr"/>
                      <a:endParaRPr lang="vi-VN" dirty="0" smtClean="0">
                        <a:latin typeface="+mj-lt"/>
                      </a:endParaRPr>
                    </a:p>
                    <a:p>
                      <a:pPr algn="ctr"/>
                      <a:r>
                        <a:rPr lang="vi-VN" dirty="0" smtClean="0">
                          <a:latin typeface="+mj-lt"/>
                        </a:rPr>
                        <a:t>3</a:t>
                      </a:r>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vi-VN" sz="1800" kern="1200" dirty="0" smtClean="0">
                          <a:solidFill>
                            <a:schemeClr val="tx1"/>
                          </a:solidFill>
                          <a:latin typeface="+mj-lt"/>
                          <a:ea typeface="+mn-ea"/>
                          <a:cs typeface="+mn-cs"/>
                        </a:rPr>
                        <a:t>Giáp vùng biển giàu tiềm năng ( thủy sản, du lịch, giao thông vận tải biển...)</a:t>
                      </a:r>
                      <a:r>
                        <a:rPr lang="en-US" sz="1800" kern="1200" dirty="0" smtClean="0">
                          <a:solidFill>
                            <a:schemeClr val="tx1"/>
                          </a:solidFill>
                          <a:latin typeface="+mj-lt"/>
                          <a:ea typeface="+mn-ea"/>
                          <a:cs typeface="+mn-cs"/>
                        </a:rPr>
                        <a:t> và</a:t>
                      </a:r>
                      <a:r>
                        <a:rPr lang="en-US" sz="1800" kern="1200" baseline="0" dirty="0" smtClean="0">
                          <a:solidFill>
                            <a:schemeClr val="tx1"/>
                          </a:solidFill>
                          <a:latin typeface="+mj-lt"/>
                          <a:ea typeface="+mn-ea"/>
                          <a:cs typeface="+mn-cs"/>
                        </a:rPr>
                        <a:t> tiếp giáp với nhiều vùng có tiềm năng.</a:t>
                      </a:r>
                      <a:endParaRPr lang="vi-VN"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2404">
                <a:tc>
                  <a:txBody>
                    <a:bodyPr/>
                    <a:lstStyle/>
                    <a:p>
                      <a:pPr algn="ctr"/>
                      <a:endParaRPr lang="vi-VN" dirty="0" smtClean="0">
                        <a:latin typeface="+mj-lt"/>
                      </a:endParaRPr>
                    </a:p>
                    <a:p>
                      <a:pPr algn="ctr"/>
                      <a:r>
                        <a:rPr lang="vi-VN" dirty="0" smtClean="0">
                          <a:latin typeface="+mj-lt"/>
                        </a:rPr>
                        <a:t>4</a:t>
                      </a:r>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800" kern="1200" dirty="0" smtClean="0">
                          <a:solidFill>
                            <a:schemeClr val="tx1"/>
                          </a:solidFill>
                          <a:latin typeface="+mj-lt"/>
                          <a:ea typeface="+mn-ea"/>
                          <a:cs typeface="Times New Roman" pitchFamily="18" charset="0"/>
                        </a:rPr>
                        <a:t>Giáp biển nên chịu ảnh hưởng trực tiếp của nhiều bão.</a:t>
                      </a:r>
                      <a:endParaRPr lang="vi-VN" sz="1800" dirty="0">
                        <a:latin typeface="+mj-lt"/>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85720" y="357166"/>
            <a:ext cx="4786346" cy="400110"/>
          </a:xfrm>
          <a:prstGeom prst="rect">
            <a:avLst/>
          </a:prstGeom>
          <a:noFill/>
        </p:spPr>
        <p:txBody>
          <a:bodyPr wrap="square" rtlCol="0">
            <a:spAutoFit/>
          </a:bodyPr>
          <a:lstStyle/>
          <a:p>
            <a:r>
              <a:rPr lang="vi-VN" sz="2000" b="1" dirty="0" smtClean="0">
                <a:latin typeface="+mj-lt"/>
              </a:rPr>
              <a:t>BÀI TẬP PHIẾU HỌC TẬP SỐ 2</a:t>
            </a:r>
            <a:endParaRPr lang="vi-VN" sz="2000" b="1" dirty="0">
              <a:latin typeface="+mj-lt"/>
            </a:endParaRPr>
          </a:p>
        </p:txBody>
      </p:sp>
      <p:pic>
        <p:nvPicPr>
          <p:cNvPr id="8" name="Picture 11" descr="Hinh 20"/>
          <p:cNvPicPr>
            <a:picLocks noChangeAspect="1" noChangeArrowheads="1"/>
          </p:cNvPicPr>
          <p:nvPr/>
        </p:nvPicPr>
        <p:blipFill>
          <a:blip r:embed="rId3"/>
          <a:srcRect/>
          <a:stretch>
            <a:fillRect/>
          </a:stretch>
        </p:blipFill>
        <p:spPr bwMode="auto">
          <a:xfrm>
            <a:off x="5286380" y="785794"/>
            <a:ext cx="3648339" cy="5072098"/>
          </a:xfrm>
          <a:prstGeom prst="rect">
            <a:avLst/>
          </a:prstGeom>
          <a:noFill/>
          <a:ln w="9525">
            <a:noFill/>
            <a:miter lim="800000"/>
            <a:headEnd/>
            <a:tailEnd/>
          </a:ln>
        </p:spPr>
      </p:pic>
      <p:sp>
        <p:nvSpPr>
          <p:cNvPr id="9" name="Rectangle 8"/>
          <p:cNvSpPr/>
          <p:nvPr/>
        </p:nvSpPr>
        <p:spPr>
          <a:xfrm>
            <a:off x="5500694" y="5929330"/>
            <a:ext cx="3429024" cy="646331"/>
          </a:xfrm>
          <a:prstGeom prst="rect">
            <a:avLst/>
          </a:prstGeom>
        </p:spPr>
        <p:txBody>
          <a:bodyPr wrap="square">
            <a:spAutoFit/>
          </a:bodyPr>
          <a:lstStyle/>
          <a:p>
            <a:pPr marL="342900" indent="-342900" algn="ctr">
              <a:spcBef>
                <a:spcPct val="20000"/>
              </a:spcBef>
              <a:defRPr/>
            </a:pPr>
            <a:r>
              <a:rPr lang="en-US" b="1" dirty="0" smtClean="0">
                <a:solidFill>
                  <a:schemeClr val="tx1">
                    <a:lumMod val="95000"/>
                    <a:lumOff val="5000"/>
                  </a:schemeClr>
                </a:solidFill>
                <a:latin typeface="Times New Roman" pitchFamily="18" charset="0"/>
                <a:cs typeface="Times New Roman" pitchFamily="18" charset="0"/>
              </a:rPr>
              <a:t>Hình 20.1 Lược đồ tự nhiên vùng Đồng bằng sông Hồng.</a:t>
            </a:r>
            <a:endParaRPr lang="vi-VN" b="1" dirty="0">
              <a:solidFill>
                <a:schemeClr val="tx1">
                  <a:lumMod val="95000"/>
                  <a:lumOff val="5000"/>
                </a:schemeClr>
              </a:solidFill>
              <a:latin typeface="Times New Roman" pitchFamily="18" charset="0"/>
              <a:cs typeface="Times New Roman" pitchFamily="18" charset="0"/>
            </a:endParaRPr>
          </a:p>
        </p:txBody>
      </p:sp>
      <p:sp>
        <p:nvSpPr>
          <p:cNvPr id="10" name="TextBox 9"/>
          <p:cNvSpPr txBox="1"/>
          <p:nvPr/>
        </p:nvSpPr>
        <p:spPr>
          <a:xfrm>
            <a:off x="3929058" y="1928802"/>
            <a:ext cx="571504"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3929058" y="3000372"/>
            <a:ext cx="428628"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3929058" y="4143380"/>
            <a:ext cx="500066" cy="369332"/>
          </a:xfrm>
          <a:prstGeom prst="rect">
            <a:avLst/>
          </a:prstGeom>
          <a:noFill/>
        </p:spPr>
        <p:txBody>
          <a:bodyPr wrap="square" rtlCol="0">
            <a:spAutoFit/>
          </a:bodyPr>
          <a:lstStyle/>
          <a:p>
            <a:r>
              <a:rPr lang="en-US" dirty="0" smtClean="0"/>
              <a:t>x</a:t>
            </a:r>
            <a:endParaRPr lang="en-US" dirty="0"/>
          </a:p>
        </p:txBody>
      </p:sp>
      <p:sp>
        <p:nvSpPr>
          <p:cNvPr id="13" name="TextBox 12"/>
          <p:cNvSpPr txBox="1"/>
          <p:nvPr/>
        </p:nvSpPr>
        <p:spPr>
          <a:xfrm>
            <a:off x="4714876" y="5000636"/>
            <a:ext cx="285752" cy="369332"/>
          </a:xfrm>
          <a:prstGeom prst="rect">
            <a:avLst/>
          </a:prstGeom>
          <a:noFill/>
        </p:spPr>
        <p:txBody>
          <a:bodyPr wrap="square" rtlCol="0">
            <a:spAutoFit/>
          </a:bodyPr>
          <a:lstStyle/>
          <a:p>
            <a:r>
              <a:rPr lang="en-US" dirty="0" smtClean="0"/>
              <a:t>x</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27" descr="Hinh 20"/>
          <p:cNvPicPr>
            <a:picLocks noChangeAspect="1" noChangeArrowheads="1"/>
          </p:cNvPicPr>
          <p:nvPr/>
        </p:nvPicPr>
        <p:blipFill>
          <a:blip r:embed="rId2"/>
          <a:srcRect/>
          <a:stretch>
            <a:fillRect/>
          </a:stretch>
        </p:blipFill>
        <p:spPr bwMode="auto">
          <a:xfrm>
            <a:off x="357158" y="1000108"/>
            <a:ext cx="8358246" cy="4857785"/>
          </a:xfrm>
          <a:prstGeom prst="rect">
            <a:avLst/>
          </a:prstGeom>
          <a:noFill/>
          <a:ln w="22225">
            <a:solidFill>
              <a:schemeClr val="tx1"/>
            </a:solidFill>
            <a:miter lim="800000"/>
            <a:headEnd/>
            <a:tailEnd/>
          </a:ln>
        </p:spPr>
      </p:pic>
      <p:sp>
        <p:nvSpPr>
          <p:cNvPr id="4" name="TextBox 3"/>
          <p:cNvSpPr txBox="1"/>
          <p:nvPr/>
        </p:nvSpPr>
        <p:spPr>
          <a:xfrm rot="1536640">
            <a:off x="1466897" y="1963361"/>
            <a:ext cx="2214578" cy="369332"/>
          </a:xfrm>
          <a:prstGeom prst="rect">
            <a:avLst/>
          </a:prstGeom>
          <a:noFill/>
        </p:spPr>
        <p:txBody>
          <a:bodyPr wrap="square" rtlCol="0">
            <a:spAutoFit/>
          </a:bodyPr>
          <a:lstStyle/>
          <a:p>
            <a:r>
              <a:rPr lang="en-US" dirty="0" smtClean="0">
                <a:solidFill>
                  <a:srgbClr val="FFFF00"/>
                </a:solidFill>
              </a:rPr>
              <a:t>Sông Hồng</a:t>
            </a:r>
            <a:endParaRPr lang="en-US" dirty="0">
              <a:solidFill>
                <a:srgbClr val="FFFF00"/>
              </a:solidFill>
            </a:endParaRPr>
          </a:p>
        </p:txBody>
      </p:sp>
      <p:sp>
        <p:nvSpPr>
          <p:cNvPr id="5" name="TextBox 4"/>
          <p:cNvSpPr txBox="1"/>
          <p:nvPr/>
        </p:nvSpPr>
        <p:spPr>
          <a:xfrm>
            <a:off x="428596" y="5929330"/>
            <a:ext cx="8501122" cy="677108"/>
          </a:xfrm>
          <a:prstGeom prst="rect">
            <a:avLst/>
          </a:prstGeom>
          <a:noFill/>
        </p:spPr>
        <p:txBody>
          <a:bodyPr wrap="square" rtlCol="0">
            <a:spAutoFit/>
          </a:bodyPr>
          <a:lstStyle/>
          <a:p>
            <a:r>
              <a:rPr lang="nb-NO" b="1" dirty="0" smtClean="0"/>
              <a:t> </a:t>
            </a:r>
            <a:r>
              <a:rPr lang="nb-NO" b="1" dirty="0" smtClean="0">
                <a:latin typeface="Times New Roman" pitchFamily="18" charset="0"/>
                <a:cs typeface="Times New Roman" pitchFamily="18" charset="0"/>
              </a:rPr>
              <a:t>? </a:t>
            </a:r>
            <a:r>
              <a:rPr lang="nb-NO" sz="2000" b="1" dirty="0" smtClean="0">
                <a:latin typeface="Times New Roman" pitchFamily="18" charset="0"/>
                <a:cs typeface="Times New Roman" pitchFamily="18" charset="0"/>
              </a:rPr>
              <a:t>Đồng bằng sông Hồng do con sống nào bồi đắp nên? Ý nghĩa của ĐBSH?</a:t>
            </a:r>
            <a:endParaRPr lang="en-US" sz="2000" dirty="0" smtClean="0">
              <a:latin typeface="Times New Roman" pitchFamily="18" charset="0"/>
              <a:cs typeface="Times New Roman" pitchFamily="18" charset="0"/>
            </a:endParaRPr>
          </a:p>
          <a:p>
            <a:endParaRPr lang="en-US" dirty="0"/>
          </a:p>
        </p:txBody>
      </p:sp>
      <p:sp>
        <p:nvSpPr>
          <p:cNvPr id="6" name="TextBox 5"/>
          <p:cNvSpPr txBox="1"/>
          <p:nvPr/>
        </p:nvSpPr>
        <p:spPr>
          <a:xfrm>
            <a:off x="714348" y="500042"/>
            <a:ext cx="6357982" cy="369332"/>
          </a:xfrm>
          <a:prstGeom prst="rect">
            <a:avLst/>
          </a:prstGeom>
          <a:noFill/>
        </p:spPr>
        <p:txBody>
          <a:bodyPr wrap="square" rtlCol="0">
            <a:spAutoFit/>
          </a:bodyPr>
          <a:lstStyle/>
          <a:p>
            <a:endParaRPr lang="en-US" b="1" dirty="0">
              <a:latin typeface="Times New Roman" pitchFamily="18" charset="0"/>
              <a:cs typeface="Times New Roman" pitchFamily="18" charset="0"/>
            </a:endParaRPr>
          </a:p>
        </p:txBody>
      </p:sp>
      <p:sp>
        <p:nvSpPr>
          <p:cNvPr id="7" name="Freeform 6"/>
          <p:cNvSpPr/>
          <p:nvPr/>
        </p:nvSpPr>
        <p:spPr>
          <a:xfrm>
            <a:off x="679844" y="1617172"/>
            <a:ext cx="3247845" cy="1821612"/>
          </a:xfrm>
          <a:custGeom>
            <a:avLst/>
            <a:gdLst>
              <a:gd name="connsiteX0" fmla="*/ 0 w 3247845"/>
              <a:gd name="connsiteY0" fmla="*/ 56072 h 1821612"/>
              <a:gd name="connsiteX1" fmla="*/ 86264 w 3247845"/>
              <a:gd name="connsiteY1" fmla="*/ 4313 h 1821612"/>
              <a:gd name="connsiteX2" fmla="*/ 232913 w 3247845"/>
              <a:gd name="connsiteY2" fmla="*/ 30193 h 1821612"/>
              <a:gd name="connsiteX3" fmla="*/ 301924 w 3247845"/>
              <a:gd name="connsiteY3" fmla="*/ 81951 h 1821612"/>
              <a:gd name="connsiteX4" fmla="*/ 310551 w 3247845"/>
              <a:gd name="connsiteY4" fmla="*/ 185468 h 1821612"/>
              <a:gd name="connsiteX5" fmla="*/ 379562 w 3247845"/>
              <a:gd name="connsiteY5" fmla="*/ 245853 h 1821612"/>
              <a:gd name="connsiteX6" fmla="*/ 483079 w 3247845"/>
              <a:gd name="connsiteY6" fmla="*/ 271732 h 1821612"/>
              <a:gd name="connsiteX7" fmla="*/ 681487 w 3247845"/>
              <a:gd name="connsiteY7" fmla="*/ 263106 h 1821612"/>
              <a:gd name="connsiteX8" fmla="*/ 931653 w 3247845"/>
              <a:gd name="connsiteY8" fmla="*/ 228600 h 1821612"/>
              <a:gd name="connsiteX9" fmla="*/ 940279 w 3247845"/>
              <a:gd name="connsiteY9" fmla="*/ 237227 h 1821612"/>
              <a:gd name="connsiteX10" fmla="*/ 1259456 w 3247845"/>
              <a:gd name="connsiteY10" fmla="*/ 340744 h 1821612"/>
              <a:gd name="connsiteX11" fmla="*/ 1337094 w 3247845"/>
              <a:gd name="connsiteY11" fmla="*/ 392502 h 1821612"/>
              <a:gd name="connsiteX12" fmla="*/ 1440611 w 3247845"/>
              <a:gd name="connsiteY12" fmla="*/ 383876 h 1821612"/>
              <a:gd name="connsiteX13" fmla="*/ 1526875 w 3247845"/>
              <a:gd name="connsiteY13" fmla="*/ 375249 h 1821612"/>
              <a:gd name="connsiteX14" fmla="*/ 1647645 w 3247845"/>
              <a:gd name="connsiteY14" fmla="*/ 392502 h 1821612"/>
              <a:gd name="connsiteX15" fmla="*/ 1690777 w 3247845"/>
              <a:gd name="connsiteY15" fmla="*/ 452887 h 1821612"/>
              <a:gd name="connsiteX16" fmla="*/ 1733909 w 3247845"/>
              <a:gd name="connsiteY16" fmla="*/ 547778 h 1821612"/>
              <a:gd name="connsiteX17" fmla="*/ 1794294 w 3247845"/>
              <a:gd name="connsiteY17" fmla="*/ 582283 h 1821612"/>
              <a:gd name="connsiteX18" fmla="*/ 1811547 w 3247845"/>
              <a:gd name="connsiteY18" fmla="*/ 599536 h 1821612"/>
              <a:gd name="connsiteX19" fmla="*/ 1768415 w 3247845"/>
              <a:gd name="connsiteY19" fmla="*/ 694427 h 1821612"/>
              <a:gd name="connsiteX20" fmla="*/ 1854679 w 3247845"/>
              <a:gd name="connsiteY20" fmla="*/ 703053 h 1821612"/>
              <a:gd name="connsiteX21" fmla="*/ 1820173 w 3247845"/>
              <a:gd name="connsiteY21" fmla="*/ 754812 h 1821612"/>
              <a:gd name="connsiteX22" fmla="*/ 1932317 w 3247845"/>
              <a:gd name="connsiteY22" fmla="*/ 789317 h 1821612"/>
              <a:gd name="connsiteX23" fmla="*/ 1940943 w 3247845"/>
              <a:gd name="connsiteY23" fmla="*/ 832449 h 1821612"/>
              <a:gd name="connsiteX24" fmla="*/ 1863305 w 3247845"/>
              <a:gd name="connsiteY24" fmla="*/ 884208 h 1821612"/>
              <a:gd name="connsiteX25" fmla="*/ 1854679 w 3247845"/>
              <a:gd name="connsiteY25" fmla="*/ 935966 h 1821612"/>
              <a:gd name="connsiteX26" fmla="*/ 1880558 w 3247845"/>
              <a:gd name="connsiteY26" fmla="*/ 961846 h 1821612"/>
              <a:gd name="connsiteX27" fmla="*/ 1940943 w 3247845"/>
              <a:gd name="connsiteY27" fmla="*/ 979098 h 1821612"/>
              <a:gd name="connsiteX28" fmla="*/ 2035834 w 3247845"/>
              <a:gd name="connsiteY28" fmla="*/ 996351 h 1821612"/>
              <a:gd name="connsiteX29" fmla="*/ 2035834 w 3247845"/>
              <a:gd name="connsiteY29" fmla="*/ 1013604 h 1821612"/>
              <a:gd name="connsiteX30" fmla="*/ 2035834 w 3247845"/>
              <a:gd name="connsiteY30" fmla="*/ 1056736 h 1821612"/>
              <a:gd name="connsiteX31" fmla="*/ 2035834 w 3247845"/>
              <a:gd name="connsiteY31" fmla="*/ 1073989 h 1821612"/>
              <a:gd name="connsiteX32" fmla="*/ 2044460 w 3247845"/>
              <a:gd name="connsiteY32" fmla="*/ 1117121 h 1821612"/>
              <a:gd name="connsiteX33" fmla="*/ 2122098 w 3247845"/>
              <a:gd name="connsiteY33" fmla="*/ 1117121 h 1821612"/>
              <a:gd name="connsiteX34" fmla="*/ 2173856 w 3247845"/>
              <a:gd name="connsiteY34" fmla="*/ 1125747 h 1821612"/>
              <a:gd name="connsiteX35" fmla="*/ 2242868 w 3247845"/>
              <a:gd name="connsiteY35" fmla="*/ 1160253 h 1821612"/>
              <a:gd name="connsiteX36" fmla="*/ 2251494 w 3247845"/>
              <a:gd name="connsiteY36" fmla="*/ 1220638 h 1821612"/>
              <a:gd name="connsiteX37" fmla="*/ 2268747 w 3247845"/>
              <a:gd name="connsiteY37" fmla="*/ 1263770 h 1821612"/>
              <a:gd name="connsiteX38" fmla="*/ 2337758 w 3247845"/>
              <a:gd name="connsiteY38" fmla="*/ 1298276 h 1821612"/>
              <a:gd name="connsiteX39" fmla="*/ 2449902 w 3247845"/>
              <a:gd name="connsiteY39" fmla="*/ 1272396 h 1821612"/>
              <a:gd name="connsiteX40" fmla="*/ 2527539 w 3247845"/>
              <a:gd name="connsiteY40" fmla="*/ 1272396 h 1821612"/>
              <a:gd name="connsiteX41" fmla="*/ 2536166 w 3247845"/>
              <a:gd name="connsiteY41" fmla="*/ 1306902 h 1821612"/>
              <a:gd name="connsiteX42" fmla="*/ 2553419 w 3247845"/>
              <a:gd name="connsiteY42" fmla="*/ 1324155 h 1821612"/>
              <a:gd name="connsiteX43" fmla="*/ 2553419 w 3247845"/>
              <a:gd name="connsiteY43" fmla="*/ 1367287 h 1821612"/>
              <a:gd name="connsiteX44" fmla="*/ 2605177 w 3247845"/>
              <a:gd name="connsiteY44" fmla="*/ 1367287 h 1821612"/>
              <a:gd name="connsiteX45" fmla="*/ 2691441 w 3247845"/>
              <a:gd name="connsiteY45" fmla="*/ 1375913 h 1821612"/>
              <a:gd name="connsiteX46" fmla="*/ 2708694 w 3247845"/>
              <a:gd name="connsiteY46" fmla="*/ 1401793 h 1821612"/>
              <a:gd name="connsiteX47" fmla="*/ 2725947 w 3247845"/>
              <a:gd name="connsiteY47" fmla="*/ 1453551 h 1821612"/>
              <a:gd name="connsiteX48" fmla="*/ 2725947 w 3247845"/>
              <a:gd name="connsiteY48" fmla="*/ 1496683 h 1821612"/>
              <a:gd name="connsiteX49" fmla="*/ 2734573 w 3247845"/>
              <a:gd name="connsiteY49" fmla="*/ 1522563 h 1821612"/>
              <a:gd name="connsiteX50" fmla="*/ 2872596 w 3247845"/>
              <a:gd name="connsiteY50" fmla="*/ 1548442 h 1821612"/>
              <a:gd name="connsiteX51" fmla="*/ 2872596 w 3247845"/>
              <a:gd name="connsiteY51" fmla="*/ 1565695 h 1821612"/>
              <a:gd name="connsiteX52" fmla="*/ 2838090 w 3247845"/>
              <a:gd name="connsiteY52" fmla="*/ 1643332 h 1821612"/>
              <a:gd name="connsiteX53" fmla="*/ 2855343 w 3247845"/>
              <a:gd name="connsiteY53" fmla="*/ 1660585 h 1821612"/>
              <a:gd name="connsiteX54" fmla="*/ 2976113 w 3247845"/>
              <a:gd name="connsiteY54" fmla="*/ 1686464 h 1821612"/>
              <a:gd name="connsiteX55" fmla="*/ 3079630 w 3247845"/>
              <a:gd name="connsiteY55" fmla="*/ 1686464 h 1821612"/>
              <a:gd name="connsiteX56" fmla="*/ 3010619 w 3247845"/>
              <a:gd name="connsiteY56" fmla="*/ 1764102 h 1821612"/>
              <a:gd name="connsiteX57" fmla="*/ 2976113 w 3247845"/>
              <a:gd name="connsiteY57" fmla="*/ 1798608 h 1821612"/>
              <a:gd name="connsiteX58" fmla="*/ 3045124 w 3247845"/>
              <a:gd name="connsiteY58" fmla="*/ 1815861 h 1821612"/>
              <a:gd name="connsiteX59" fmla="*/ 3226279 w 3247845"/>
              <a:gd name="connsiteY59" fmla="*/ 1764102 h 1821612"/>
              <a:gd name="connsiteX60" fmla="*/ 3174521 w 3247845"/>
              <a:gd name="connsiteY60" fmla="*/ 1755476 h 18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47845" h="1821612">
                <a:moveTo>
                  <a:pt x="0" y="56072"/>
                </a:moveTo>
                <a:cubicBezTo>
                  <a:pt x="23722" y="32349"/>
                  <a:pt x="47445" y="8626"/>
                  <a:pt x="86264" y="4313"/>
                </a:cubicBezTo>
                <a:cubicBezTo>
                  <a:pt x="125083" y="0"/>
                  <a:pt x="196970" y="17253"/>
                  <a:pt x="232913" y="30193"/>
                </a:cubicBezTo>
                <a:cubicBezTo>
                  <a:pt x="268856" y="43133"/>
                  <a:pt x="288984" y="56072"/>
                  <a:pt x="301924" y="81951"/>
                </a:cubicBezTo>
                <a:cubicBezTo>
                  <a:pt x="314864" y="107830"/>
                  <a:pt x="297611" y="158151"/>
                  <a:pt x="310551" y="185468"/>
                </a:cubicBezTo>
                <a:cubicBezTo>
                  <a:pt x="323491" y="212785"/>
                  <a:pt x="350807" y="231476"/>
                  <a:pt x="379562" y="245853"/>
                </a:cubicBezTo>
                <a:cubicBezTo>
                  <a:pt x="408317" y="260230"/>
                  <a:pt x="432758" y="268857"/>
                  <a:pt x="483079" y="271732"/>
                </a:cubicBezTo>
                <a:cubicBezTo>
                  <a:pt x="533400" y="274607"/>
                  <a:pt x="606725" y="270295"/>
                  <a:pt x="681487" y="263106"/>
                </a:cubicBezTo>
                <a:cubicBezTo>
                  <a:pt x="756249" y="255917"/>
                  <a:pt x="888521" y="232913"/>
                  <a:pt x="931653" y="228600"/>
                </a:cubicBezTo>
                <a:cubicBezTo>
                  <a:pt x="974785" y="224287"/>
                  <a:pt x="885645" y="218536"/>
                  <a:pt x="940279" y="237227"/>
                </a:cubicBezTo>
                <a:cubicBezTo>
                  <a:pt x="994913" y="255918"/>
                  <a:pt x="1193320" y="314865"/>
                  <a:pt x="1259456" y="340744"/>
                </a:cubicBezTo>
                <a:cubicBezTo>
                  <a:pt x="1325592" y="366623"/>
                  <a:pt x="1306902" y="385313"/>
                  <a:pt x="1337094" y="392502"/>
                </a:cubicBezTo>
                <a:cubicBezTo>
                  <a:pt x="1367286" y="399691"/>
                  <a:pt x="1440611" y="383876"/>
                  <a:pt x="1440611" y="383876"/>
                </a:cubicBezTo>
                <a:cubicBezTo>
                  <a:pt x="1472241" y="381001"/>
                  <a:pt x="1492369" y="373811"/>
                  <a:pt x="1526875" y="375249"/>
                </a:cubicBezTo>
                <a:cubicBezTo>
                  <a:pt x="1561381" y="376687"/>
                  <a:pt x="1620328" y="379562"/>
                  <a:pt x="1647645" y="392502"/>
                </a:cubicBezTo>
                <a:cubicBezTo>
                  <a:pt x="1674962" y="405442"/>
                  <a:pt x="1676400" y="427008"/>
                  <a:pt x="1690777" y="452887"/>
                </a:cubicBezTo>
                <a:cubicBezTo>
                  <a:pt x="1705154" y="478766"/>
                  <a:pt x="1716656" y="526212"/>
                  <a:pt x="1733909" y="547778"/>
                </a:cubicBezTo>
                <a:cubicBezTo>
                  <a:pt x="1751162" y="569344"/>
                  <a:pt x="1781354" y="573657"/>
                  <a:pt x="1794294" y="582283"/>
                </a:cubicBezTo>
                <a:cubicBezTo>
                  <a:pt x="1807234" y="590909"/>
                  <a:pt x="1815860" y="580845"/>
                  <a:pt x="1811547" y="599536"/>
                </a:cubicBezTo>
                <a:cubicBezTo>
                  <a:pt x="1807234" y="618227"/>
                  <a:pt x="1761226" y="677174"/>
                  <a:pt x="1768415" y="694427"/>
                </a:cubicBezTo>
                <a:cubicBezTo>
                  <a:pt x="1775604" y="711680"/>
                  <a:pt x="1846053" y="692989"/>
                  <a:pt x="1854679" y="703053"/>
                </a:cubicBezTo>
                <a:cubicBezTo>
                  <a:pt x="1863305" y="713117"/>
                  <a:pt x="1807233" y="740435"/>
                  <a:pt x="1820173" y="754812"/>
                </a:cubicBezTo>
                <a:cubicBezTo>
                  <a:pt x="1833113" y="769189"/>
                  <a:pt x="1912189" y="776378"/>
                  <a:pt x="1932317" y="789317"/>
                </a:cubicBezTo>
                <a:cubicBezTo>
                  <a:pt x="1952445" y="802256"/>
                  <a:pt x="1952445" y="816634"/>
                  <a:pt x="1940943" y="832449"/>
                </a:cubicBezTo>
                <a:cubicBezTo>
                  <a:pt x="1929441" y="848264"/>
                  <a:pt x="1877682" y="866955"/>
                  <a:pt x="1863305" y="884208"/>
                </a:cubicBezTo>
                <a:cubicBezTo>
                  <a:pt x="1848928" y="901461"/>
                  <a:pt x="1851804" y="923026"/>
                  <a:pt x="1854679" y="935966"/>
                </a:cubicBezTo>
                <a:cubicBezTo>
                  <a:pt x="1857554" y="948906"/>
                  <a:pt x="1866181" y="954657"/>
                  <a:pt x="1880558" y="961846"/>
                </a:cubicBezTo>
                <a:cubicBezTo>
                  <a:pt x="1894935" y="969035"/>
                  <a:pt x="1915064" y="973347"/>
                  <a:pt x="1940943" y="979098"/>
                </a:cubicBezTo>
                <a:cubicBezTo>
                  <a:pt x="1966822" y="984849"/>
                  <a:pt x="2020019" y="990600"/>
                  <a:pt x="2035834" y="996351"/>
                </a:cubicBezTo>
                <a:cubicBezTo>
                  <a:pt x="2051649" y="1002102"/>
                  <a:pt x="2035834" y="1013604"/>
                  <a:pt x="2035834" y="1013604"/>
                </a:cubicBezTo>
                <a:lnTo>
                  <a:pt x="2035834" y="1056736"/>
                </a:lnTo>
                <a:cubicBezTo>
                  <a:pt x="2035834" y="1066800"/>
                  <a:pt x="2034396" y="1063925"/>
                  <a:pt x="2035834" y="1073989"/>
                </a:cubicBezTo>
                <a:cubicBezTo>
                  <a:pt x="2037272" y="1084053"/>
                  <a:pt x="2030083" y="1109932"/>
                  <a:pt x="2044460" y="1117121"/>
                </a:cubicBezTo>
                <a:cubicBezTo>
                  <a:pt x="2058837" y="1124310"/>
                  <a:pt x="2100532" y="1115683"/>
                  <a:pt x="2122098" y="1117121"/>
                </a:cubicBezTo>
                <a:cubicBezTo>
                  <a:pt x="2143664" y="1118559"/>
                  <a:pt x="2153728" y="1118558"/>
                  <a:pt x="2173856" y="1125747"/>
                </a:cubicBezTo>
                <a:cubicBezTo>
                  <a:pt x="2193984" y="1132936"/>
                  <a:pt x="2229928" y="1144438"/>
                  <a:pt x="2242868" y="1160253"/>
                </a:cubicBezTo>
                <a:cubicBezTo>
                  <a:pt x="2255808" y="1176068"/>
                  <a:pt x="2247181" y="1203385"/>
                  <a:pt x="2251494" y="1220638"/>
                </a:cubicBezTo>
                <a:cubicBezTo>
                  <a:pt x="2255807" y="1237891"/>
                  <a:pt x="2254370" y="1250830"/>
                  <a:pt x="2268747" y="1263770"/>
                </a:cubicBezTo>
                <a:cubicBezTo>
                  <a:pt x="2283124" y="1276710"/>
                  <a:pt x="2307566" y="1296838"/>
                  <a:pt x="2337758" y="1298276"/>
                </a:cubicBezTo>
                <a:cubicBezTo>
                  <a:pt x="2367950" y="1299714"/>
                  <a:pt x="2418272" y="1276709"/>
                  <a:pt x="2449902" y="1272396"/>
                </a:cubicBezTo>
                <a:cubicBezTo>
                  <a:pt x="2481532" y="1268083"/>
                  <a:pt x="2513162" y="1266645"/>
                  <a:pt x="2527539" y="1272396"/>
                </a:cubicBezTo>
                <a:cubicBezTo>
                  <a:pt x="2541916" y="1278147"/>
                  <a:pt x="2531853" y="1298276"/>
                  <a:pt x="2536166" y="1306902"/>
                </a:cubicBezTo>
                <a:cubicBezTo>
                  <a:pt x="2540479" y="1315528"/>
                  <a:pt x="2550544" y="1314091"/>
                  <a:pt x="2553419" y="1324155"/>
                </a:cubicBezTo>
                <a:cubicBezTo>
                  <a:pt x="2556295" y="1334219"/>
                  <a:pt x="2544793" y="1360098"/>
                  <a:pt x="2553419" y="1367287"/>
                </a:cubicBezTo>
                <a:cubicBezTo>
                  <a:pt x="2562045" y="1374476"/>
                  <a:pt x="2582173" y="1365849"/>
                  <a:pt x="2605177" y="1367287"/>
                </a:cubicBezTo>
                <a:cubicBezTo>
                  <a:pt x="2628181" y="1368725"/>
                  <a:pt x="2674188" y="1370162"/>
                  <a:pt x="2691441" y="1375913"/>
                </a:cubicBezTo>
                <a:cubicBezTo>
                  <a:pt x="2708694" y="1381664"/>
                  <a:pt x="2702943" y="1388853"/>
                  <a:pt x="2708694" y="1401793"/>
                </a:cubicBezTo>
                <a:cubicBezTo>
                  <a:pt x="2714445" y="1414733"/>
                  <a:pt x="2723072" y="1437736"/>
                  <a:pt x="2725947" y="1453551"/>
                </a:cubicBezTo>
                <a:cubicBezTo>
                  <a:pt x="2728822" y="1469366"/>
                  <a:pt x="2724509" y="1485181"/>
                  <a:pt x="2725947" y="1496683"/>
                </a:cubicBezTo>
                <a:cubicBezTo>
                  <a:pt x="2727385" y="1508185"/>
                  <a:pt x="2710132" y="1513937"/>
                  <a:pt x="2734573" y="1522563"/>
                </a:cubicBezTo>
                <a:cubicBezTo>
                  <a:pt x="2759014" y="1531189"/>
                  <a:pt x="2849592" y="1541253"/>
                  <a:pt x="2872596" y="1548442"/>
                </a:cubicBezTo>
                <a:cubicBezTo>
                  <a:pt x="2895600" y="1555631"/>
                  <a:pt x="2878347" y="1549880"/>
                  <a:pt x="2872596" y="1565695"/>
                </a:cubicBezTo>
                <a:cubicBezTo>
                  <a:pt x="2866845" y="1581510"/>
                  <a:pt x="2840965" y="1627517"/>
                  <a:pt x="2838090" y="1643332"/>
                </a:cubicBezTo>
                <a:cubicBezTo>
                  <a:pt x="2835215" y="1659147"/>
                  <a:pt x="2832339" y="1653396"/>
                  <a:pt x="2855343" y="1660585"/>
                </a:cubicBezTo>
                <a:cubicBezTo>
                  <a:pt x="2878347" y="1667774"/>
                  <a:pt x="2938732" y="1682151"/>
                  <a:pt x="2976113" y="1686464"/>
                </a:cubicBezTo>
                <a:cubicBezTo>
                  <a:pt x="3013494" y="1690777"/>
                  <a:pt x="3073879" y="1673524"/>
                  <a:pt x="3079630" y="1686464"/>
                </a:cubicBezTo>
                <a:cubicBezTo>
                  <a:pt x="3085381" y="1699404"/>
                  <a:pt x="3027872" y="1745411"/>
                  <a:pt x="3010619" y="1764102"/>
                </a:cubicBezTo>
                <a:cubicBezTo>
                  <a:pt x="2993366" y="1782793"/>
                  <a:pt x="2970362" y="1789982"/>
                  <a:pt x="2976113" y="1798608"/>
                </a:cubicBezTo>
                <a:cubicBezTo>
                  <a:pt x="2981864" y="1807234"/>
                  <a:pt x="3003430" y="1821612"/>
                  <a:pt x="3045124" y="1815861"/>
                </a:cubicBezTo>
                <a:cubicBezTo>
                  <a:pt x="3086818" y="1810110"/>
                  <a:pt x="3204713" y="1774166"/>
                  <a:pt x="3226279" y="1764102"/>
                </a:cubicBezTo>
                <a:cubicBezTo>
                  <a:pt x="3247845" y="1754038"/>
                  <a:pt x="3211183" y="1754757"/>
                  <a:pt x="3174521" y="1755476"/>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repeatCount="indefinite"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8068"/>
                                        </p:tgtEl>
                                        <p:attrNameLst>
                                          <p:attrName>style.visibility</p:attrName>
                                        </p:attrNameLst>
                                      </p:cBhvr>
                                      <p:to>
                                        <p:strVal val="visible"/>
                                      </p:to>
                                    </p:set>
                                    <p:animEffect transition="in" filter="blinds(horizontal)">
                                      <p:cBhvr>
                                        <p:cTn id="10" dur="500"/>
                                        <p:tgtEl>
                                          <p:spTgt spid="8806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8"/>
          <p:cNvSpPr>
            <a:spLocks noChangeShapeType="1"/>
          </p:cNvSpPr>
          <p:nvPr/>
        </p:nvSpPr>
        <p:spPr bwMode="auto">
          <a:xfrm>
            <a:off x="4953000" y="685800"/>
            <a:ext cx="0" cy="6172200"/>
          </a:xfrm>
          <a:prstGeom prst="line">
            <a:avLst/>
          </a:prstGeom>
          <a:noFill/>
          <a:ln w="28575">
            <a:solidFill>
              <a:srgbClr val="FF0066"/>
            </a:solidFill>
            <a:round/>
            <a:headEnd/>
            <a:tailEnd/>
          </a:ln>
        </p:spPr>
        <p:txBody>
          <a:bodyPr/>
          <a:lstStyle/>
          <a:p>
            <a:endParaRPr lang="en-US"/>
          </a:p>
        </p:txBody>
      </p:sp>
      <p:sp>
        <p:nvSpPr>
          <p:cNvPr id="12292" name="Freeform 11"/>
          <p:cNvSpPr>
            <a:spLocks/>
          </p:cNvSpPr>
          <p:nvPr/>
        </p:nvSpPr>
        <p:spPr bwMode="auto">
          <a:xfrm>
            <a:off x="101600" y="838200"/>
            <a:ext cx="3103563" cy="3514725"/>
          </a:xfrm>
          <a:custGeom>
            <a:avLst/>
            <a:gdLst>
              <a:gd name="T0" fmla="*/ 2147483647 w 1955"/>
              <a:gd name="T1" fmla="*/ 2147483647 h 2214"/>
              <a:gd name="T2" fmla="*/ 2147483647 w 1955"/>
              <a:gd name="T3" fmla="*/ 2147483647 h 2214"/>
              <a:gd name="T4" fmla="*/ 2147483647 w 1955"/>
              <a:gd name="T5" fmla="*/ 2147483647 h 2214"/>
              <a:gd name="T6" fmla="*/ 2147483647 w 1955"/>
              <a:gd name="T7" fmla="*/ 2147483647 h 2214"/>
              <a:gd name="T8" fmla="*/ 2147483647 w 1955"/>
              <a:gd name="T9" fmla="*/ 2147483647 h 2214"/>
              <a:gd name="T10" fmla="*/ 2147483647 w 1955"/>
              <a:gd name="T11" fmla="*/ 2147483647 h 2214"/>
              <a:gd name="T12" fmla="*/ 2147483647 w 1955"/>
              <a:gd name="T13" fmla="*/ 2147483647 h 2214"/>
              <a:gd name="T14" fmla="*/ 2147483647 w 1955"/>
              <a:gd name="T15" fmla="*/ 2147483647 h 2214"/>
              <a:gd name="T16" fmla="*/ 2147483647 w 1955"/>
              <a:gd name="T17" fmla="*/ 2147483647 h 2214"/>
              <a:gd name="T18" fmla="*/ 2147483647 w 1955"/>
              <a:gd name="T19" fmla="*/ 2147483647 h 2214"/>
              <a:gd name="T20" fmla="*/ 2147483647 w 1955"/>
              <a:gd name="T21" fmla="*/ 2147483647 h 2214"/>
              <a:gd name="T22" fmla="*/ 2147483647 w 1955"/>
              <a:gd name="T23" fmla="*/ 2147483647 h 2214"/>
              <a:gd name="T24" fmla="*/ 2147483647 w 1955"/>
              <a:gd name="T25" fmla="*/ 2147483647 h 2214"/>
              <a:gd name="T26" fmla="*/ 2147483647 w 1955"/>
              <a:gd name="T27" fmla="*/ 2147483647 h 2214"/>
              <a:gd name="T28" fmla="*/ 2147483647 w 1955"/>
              <a:gd name="T29" fmla="*/ 2147483647 h 2214"/>
              <a:gd name="T30" fmla="*/ 2147483647 w 1955"/>
              <a:gd name="T31" fmla="*/ 2147483647 h 2214"/>
              <a:gd name="T32" fmla="*/ 2147483647 w 1955"/>
              <a:gd name="T33" fmla="*/ 2147483647 h 2214"/>
              <a:gd name="T34" fmla="*/ 2147483647 w 1955"/>
              <a:gd name="T35" fmla="*/ 2147483647 h 2214"/>
              <a:gd name="T36" fmla="*/ 2147483647 w 1955"/>
              <a:gd name="T37" fmla="*/ 2147483647 h 2214"/>
              <a:gd name="T38" fmla="*/ 2147483647 w 1955"/>
              <a:gd name="T39" fmla="*/ 2147483647 h 2214"/>
              <a:gd name="T40" fmla="*/ 2147483647 w 1955"/>
              <a:gd name="T41" fmla="*/ 2147483647 h 2214"/>
              <a:gd name="T42" fmla="*/ 2147483647 w 1955"/>
              <a:gd name="T43" fmla="*/ 2147483647 h 2214"/>
              <a:gd name="T44" fmla="*/ 2147483647 w 1955"/>
              <a:gd name="T45" fmla="*/ 2147483647 h 2214"/>
              <a:gd name="T46" fmla="*/ 2147483647 w 1955"/>
              <a:gd name="T47" fmla="*/ 2147483647 h 2214"/>
              <a:gd name="T48" fmla="*/ 2147483647 w 1955"/>
              <a:gd name="T49" fmla="*/ 2147483647 h 2214"/>
              <a:gd name="T50" fmla="*/ 2147483647 w 1955"/>
              <a:gd name="T51" fmla="*/ 2147483647 h 2214"/>
              <a:gd name="T52" fmla="*/ 2147483647 w 1955"/>
              <a:gd name="T53" fmla="*/ 2147483647 h 2214"/>
              <a:gd name="T54" fmla="*/ 2147483647 w 1955"/>
              <a:gd name="T55" fmla="*/ 2147483647 h 2214"/>
              <a:gd name="T56" fmla="*/ 2147483647 w 1955"/>
              <a:gd name="T57" fmla="*/ 2147483647 h 2214"/>
              <a:gd name="T58" fmla="*/ 2147483647 w 1955"/>
              <a:gd name="T59" fmla="*/ 2147483647 h 2214"/>
              <a:gd name="T60" fmla="*/ 2147483647 w 1955"/>
              <a:gd name="T61" fmla="*/ 2147483647 h 2214"/>
              <a:gd name="T62" fmla="*/ 2147483647 w 1955"/>
              <a:gd name="T63" fmla="*/ 2147483647 h 2214"/>
              <a:gd name="T64" fmla="*/ 2147483647 w 1955"/>
              <a:gd name="T65" fmla="*/ 2147483647 h 2214"/>
              <a:gd name="T66" fmla="*/ 2147483647 w 1955"/>
              <a:gd name="T67" fmla="*/ 2147483647 h 2214"/>
              <a:gd name="T68" fmla="*/ 2147483647 w 1955"/>
              <a:gd name="T69" fmla="*/ 2147483647 h 2214"/>
              <a:gd name="T70" fmla="*/ 2147483647 w 1955"/>
              <a:gd name="T71" fmla="*/ 2147483647 h 2214"/>
              <a:gd name="T72" fmla="*/ 2147483647 w 1955"/>
              <a:gd name="T73" fmla="*/ 2147483647 h 2214"/>
              <a:gd name="T74" fmla="*/ 2147483647 w 1955"/>
              <a:gd name="T75" fmla="*/ 2147483647 h 2214"/>
              <a:gd name="T76" fmla="*/ 2147483647 w 1955"/>
              <a:gd name="T77" fmla="*/ 2147483647 h 2214"/>
              <a:gd name="T78" fmla="*/ 2147483647 w 1955"/>
              <a:gd name="T79" fmla="*/ 2147483647 h 2214"/>
              <a:gd name="T80" fmla="*/ 2147483647 w 1955"/>
              <a:gd name="T81" fmla="*/ 2147483647 h 2214"/>
              <a:gd name="T82" fmla="*/ 2147483647 w 1955"/>
              <a:gd name="T83" fmla="*/ 2147483647 h 2214"/>
              <a:gd name="T84" fmla="*/ 2147483647 w 1955"/>
              <a:gd name="T85" fmla="*/ 2147483647 h 2214"/>
              <a:gd name="T86" fmla="*/ 2147483647 w 1955"/>
              <a:gd name="T87" fmla="*/ 2147483647 h 2214"/>
              <a:gd name="T88" fmla="*/ 2147483647 w 1955"/>
              <a:gd name="T89" fmla="*/ 2147483647 h 2214"/>
              <a:gd name="T90" fmla="*/ 2147483647 w 1955"/>
              <a:gd name="T91" fmla="*/ 2147483647 h 2214"/>
              <a:gd name="T92" fmla="*/ 2147483647 w 1955"/>
              <a:gd name="T93" fmla="*/ 2147483647 h 2214"/>
              <a:gd name="T94" fmla="*/ 2147483647 w 1955"/>
              <a:gd name="T95" fmla="*/ 2147483647 h 2214"/>
              <a:gd name="T96" fmla="*/ 2147483647 w 1955"/>
              <a:gd name="T97" fmla="*/ 2147483647 h 2214"/>
              <a:gd name="T98" fmla="*/ 2147483647 w 1955"/>
              <a:gd name="T99" fmla="*/ 2147483647 h 2214"/>
              <a:gd name="T100" fmla="*/ 2147483647 w 1955"/>
              <a:gd name="T101" fmla="*/ 2147483647 h 2214"/>
              <a:gd name="T102" fmla="*/ 2147483647 w 1955"/>
              <a:gd name="T103" fmla="*/ 2147483647 h 2214"/>
              <a:gd name="T104" fmla="*/ 2147483647 w 1955"/>
              <a:gd name="T105" fmla="*/ 2147483647 h 2214"/>
              <a:gd name="T106" fmla="*/ 2147483647 w 1955"/>
              <a:gd name="T107" fmla="*/ 2147483647 h 2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5"/>
              <a:gd name="T163" fmla="*/ 0 h 2214"/>
              <a:gd name="T164" fmla="*/ 1955 w 1955"/>
              <a:gd name="T165" fmla="*/ 2214 h 2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5" h="2214">
                <a:moveTo>
                  <a:pt x="1853" y="1012"/>
                </a:moveTo>
                <a:cubicBezTo>
                  <a:pt x="1812" y="951"/>
                  <a:pt x="1868" y="871"/>
                  <a:pt x="1803" y="829"/>
                </a:cubicBezTo>
                <a:cubicBezTo>
                  <a:pt x="1742" y="849"/>
                  <a:pt x="1751" y="812"/>
                  <a:pt x="1711" y="778"/>
                </a:cubicBezTo>
                <a:cubicBezTo>
                  <a:pt x="1689" y="760"/>
                  <a:pt x="1662" y="753"/>
                  <a:pt x="1636" y="745"/>
                </a:cubicBezTo>
                <a:cubicBezTo>
                  <a:pt x="1605" y="699"/>
                  <a:pt x="1539" y="695"/>
                  <a:pt x="1486" y="687"/>
                </a:cubicBezTo>
                <a:cubicBezTo>
                  <a:pt x="1464" y="679"/>
                  <a:pt x="1433" y="656"/>
                  <a:pt x="1461" y="628"/>
                </a:cubicBezTo>
                <a:cubicBezTo>
                  <a:pt x="1475" y="614"/>
                  <a:pt x="1511" y="595"/>
                  <a:pt x="1511" y="595"/>
                </a:cubicBezTo>
                <a:cubicBezTo>
                  <a:pt x="1507" y="558"/>
                  <a:pt x="1514" y="517"/>
                  <a:pt x="1494" y="486"/>
                </a:cubicBezTo>
                <a:cubicBezTo>
                  <a:pt x="1478" y="462"/>
                  <a:pt x="1426" y="459"/>
                  <a:pt x="1402" y="453"/>
                </a:cubicBezTo>
                <a:cubicBezTo>
                  <a:pt x="1377" y="490"/>
                  <a:pt x="1353" y="522"/>
                  <a:pt x="1310" y="536"/>
                </a:cubicBezTo>
                <a:cubicBezTo>
                  <a:pt x="1267" y="493"/>
                  <a:pt x="1289" y="518"/>
                  <a:pt x="1260" y="561"/>
                </a:cubicBezTo>
                <a:cubicBezTo>
                  <a:pt x="1239" y="629"/>
                  <a:pt x="1250" y="629"/>
                  <a:pt x="1227" y="561"/>
                </a:cubicBezTo>
                <a:cubicBezTo>
                  <a:pt x="1224" y="553"/>
                  <a:pt x="1210" y="555"/>
                  <a:pt x="1202" y="553"/>
                </a:cubicBezTo>
                <a:cubicBezTo>
                  <a:pt x="1191" y="550"/>
                  <a:pt x="1179" y="548"/>
                  <a:pt x="1168" y="545"/>
                </a:cubicBezTo>
                <a:cubicBezTo>
                  <a:pt x="1160" y="539"/>
                  <a:pt x="1152" y="533"/>
                  <a:pt x="1143" y="528"/>
                </a:cubicBezTo>
                <a:cubicBezTo>
                  <a:pt x="1135" y="524"/>
                  <a:pt x="1126" y="524"/>
                  <a:pt x="1118" y="520"/>
                </a:cubicBezTo>
                <a:cubicBezTo>
                  <a:pt x="1100" y="510"/>
                  <a:pt x="1068" y="486"/>
                  <a:pt x="1068" y="486"/>
                </a:cubicBezTo>
                <a:cubicBezTo>
                  <a:pt x="1054" y="489"/>
                  <a:pt x="1040" y="491"/>
                  <a:pt x="1026" y="495"/>
                </a:cubicBezTo>
                <a:cubicBezTo>
                  <a:pt x="1018" y="497"/>
                  <a:pt x="1009" y="506"/>
                  <a:pt x="1001" y="503"/>
                </a:cubicBezTo>
                <a:cubicBezTo>
                  <a:pt x="992" y="499"/>
                  <a:pt x="992" y="485"/>
                  <a:pt x="985" y="478"/>
                </a:cubicBezTo>
                <a:cubicBezTo>
                  <a:pt x="961" y="453"/>
                  <a:pt x="935" y="436"/>
                  <a:pt x="901" y="428"/>
                </a:cubicBezTo>
                <a:cubicBezTo>
                  <a:pt x="890" y="431"/>
                  <a:pt x="877" y="430"/>
                  <a:pt x="868" y="436"/>
                </a:cubicBezTo>
                <a:cubicBezTo>
                  <a:pt x="824" y="465"/>
                  <a:pt x="884" y="469"/>
                  <a:pt x="818" y="453"/>
                </a:cubicBezTo>
                <a:cubicBezTo>
                  <a:pt x="803" y="431"/>
                  <a:pt x="799" y="398"/>
                  <a:pt x="784" y="378"/>
                </a:cubicBezTo>
                <a:cubicBezTo>
                  <a:pt x="769" y="359"/>
                  <a:pt x="734" y="328"/>
                  <a:pt x="734" y="328"/>
                </a:cubicBezTo>
                <a:cubicBezTo>
                  <a:pt x="714" y="267"/>
                  <a:pt x="688" y="270"/>
                  <a:pt x="626" y="261"/>
                </a:cubicBezTo>
                <a:cubicBezTo>
                  <a:pt x="607" y="232"/>
                  <a:pt x="588" y="213"/>
                  <a:pt x="559" y="194"/>
                </a:cubicBezTo>
                <a:cubicBezTo>
                  <a:pt x="553" y="186"/>
                  <a:pt x="550" y="176"/>
                  <a:pt x="542" y="169"/>
                </a:cubicBezTo>
                <a:cubicBezTo>
                  <a:pt x="527" y="156"/>
                  <a:pt x="492" y="136"/>
                  <a:pt x="492" y="136"/>
                </a:cubicBezTo>
                <a:cubicBezTo>
                  <a:pt x="473" y="107"/>
                  <a:pt x="454" y="89"/>
                  <a:pt x="425" y="69"/>
                </a:cubicBezTo>
                <a:cubicBezTo>
                  <a:pt x="414" y="36"/>
                  <a:pt x="392" y="27"/>
                  <a:pt x="367" y="2"/>
                </a:cubicBezTo>
                <a:cubicBezTo>
                  <a:pt x="348" y="5"/>
                  <a:pt x="326" y="0"/>
                  <a:pt x="309" y="10"/>
                </a:cubicBezTo>
                <a:cubicBezTo>
                  <a:pt x="298" y="16"/>
                  <a:pt x="301" y="35"/>
                  <a:pt x="292" y="44"/>
                </a:cubicBezTo>
                <a:cubicBezTo>
                  <a:pt x="286" y="50"/>
                  <a:pt x="275" y="49"/>
                  <a:pt x="267" y="52"/>
                </a:cubicBezTo>
                <a:cubicBezTo>
                  <a:pt x="242" y="69"/>
                  <a:pt x="220" y="76"/>
                  <a:pt x="192" y="86"/>
                </a:cubicBezTo>
                <a:cubicBezTo>
                  <a:pt x="176" y="233"/>
                  <a:pt x="169" y="152"/>
                  <a:pt x="217" y="119"/>
                </a:cubicBezTo>
                <a:cubicBezTo>
                  <a:pt x="196" y="62"/>
                  <a:pt x="227" y="120"/>
                  <a:pt x="175" y="102"/>
                </a:cubicBezTo>
                <a:cubicBezTo>
                  <a:pt x="165" y="99"/>
                  <a:pt x="166" y="83"/>
                  <a:pt x="158" y="77"/>
                </a:cubicBezTo>
                <a:cubicBezTo>
                  <a:pt x="151" y="72"/>
                  <a:pt x="141" y="72"/>
                  <a:pt x="133" y="69"/>
                </a:cubicBezTo>
                <a:cubicBezTo>
                  <a:pt x="97" y="81"/>
                  <a:pt x="87" y="72"/>
                  <a:pt x="75" y="111"/>
                </a:cubicBezTo>
                <a:cubicBezTo>
                  <a:pt x="93" y="169"/>
                  <a:pt x="47" y="217"/>
                  <a:pt x="133" y="244"/>
                </a:cubicBezTo>
                <a:cubicBezTo>
                  <a:pt x="147" y="283"/>
                  <a:pt x="150" y="313"/>
                  <a:pt x="192" y="328"/>
                </a:cubicBezTo>
                <a:cubicBezTo>
                  <a:pt x="211" y="386"/>
                  <a:pt x="213" y="361"/>
                  <a:pt x="200" y="403"/>
                </a:cubicBezTo>
                <a:cubicBezTo>
                  <a:pt x="170" y="373"/>
                  <a:pt x="167" y="356"/>
                  <a:pt x="125" y="369"/>
                </a:cubicBezTo>
                <a:cubicBezTo>
                  <a:pt x="122" y="380"/>
                  <a:pt x="118" y="391"/>
                  <a:pt x="117" y="403"/>
                </a:cubicBezTo>
                <a:cubicBezTo>
                  <a:pt x="101" y="539"/>
                  <a:pt x="138" y="513"/>
                  <a:pt x="16" y="528"/>
                </a:cubicBezTo>
                <a:cubicBezTo>
                  <a:pt x="11" y="536"/>
                  <a:pt x="0" y="543"/>
                  <a:pt x="0" y="553"/>
                </a:cubicBezTo>
                <a:cubicBezTo>
                  <a:pt x="0" y="563"/>
                  <a:pt x="12" y="569"/>
                  <a:pt x="16" y="578"/>
                </a:cubicBezTo>
                <a:cubicBezTo>
                  <a:pt x="20" y="585"/>
                  <a:pt x="30" y="620"/>
                  <a:pt x="33" y="628"/>
                </a:cubicBezTo>
                <a:cubicBezTo>
                  <a:pt x="31" y="645"/>
                  <a:pt x="16" y="728"/>
                  <a:pt x="33" y="753"/>
                </a:cubicBezTo>
                <a:cubicBezTo>
                  <a:pt x="40" y="762"/>
                  <a:pt x="55" y="759"/>
                  <a:pt x="66" y="762"/>
                </a:cubicBezTo>
                <a:cubicBezTo>
                  <a:pt x="127" y="800"/>
                  <a:pt x="186" y="806"/>
                  <a:pt x="258" y="812"/>
                </a:cubicBezTo>
                <a:cubicBezTo>
                  <a:pt x="269" y="891"/>
                  <a:pt x="258" y="897"/>
                  <a:pt x="334" y="912"/>
                </a:cubicBezTo>
                <a:cubicBezTo>
                  <a:pt x="310" y="948"/>
                  <a:pt x="315" y="963"/>
                  <a:pt x="350" y="987"/>
                </a:cubicBezTo>
                <a:cubicBezTo>
                  <a:pt x="380" y="1031"/>
                  <a:pt x="368" y="996"/>
                  <a:pt x="342" y="1029"/>
                </a:cubicBezTo>
                <a:cubicBezTo>
                  <a:pt x="337" y="1036"/>
                  <a:pt x="337" y="1046"/>
                  <a:pt x="334" y="1054"/>
                </a:cubicBezTo>
                <a:cubicBezTo>
                  <a:pt x="368" y="1077"/>
                  <a:pt x="377" y="1081"/>
                  <a:pt x="417" y="1071"/>
                </a:cubicBezTo>
                <a:cubicBezTo>
                  <a:pt x="428" y="1088"/>
                  <a:pt x="439" y="1104"/>
                  <a:pt x="450" y="1121"/>
                </a:cubicBezTo>
                <a:cubicBezTo>
                  <a:pt x="456" y="1129"/>
                  <a:pt x="467" y="1146"/>
                  <a:pt x="467" y="1146"/>
                </a:cubicBezTo>
                <a:cubicBezTo>
                  <a:pt x="474" y="1213"/>
                  <a:pt x="485" y="1236"/>
                  <a:pt x="450" y="1288"/>
                </a:cubicBezTo>
                <a:cubicBezTo>
                  <a:pt x="469" y="1356"/>
                  <a:pt x="501" y="1340"/>
                  <a:pt x="576" y="1346"/>
                </a:cubicBezTo>
                <a:cubicBezTo>
                  <a:pt x="606" y="1366"/>
                  <a:pt x="606" y="1384"/>
                  <a:pt x="626" y="1413"/>
                </a:cubicBezTo>
                <a:cubicBezTo>
                  <a:pt x="629" y="1435"/>
                  <a:pt x="626" y="1459"/>
                  <a:pt x="634" y="1480"/>
                </a:cubicBezTo>
                <a:cubicBezTo>
                  <a:pt x="638" y="1489"/>
                  <a:pt x="653" y="1488"/>
                  <a:pt x="659" y="1496"/>
                </a:cubicBezTo>
                <a:cubicBezTo>
                  <a:pt x="665" y="1503"/>
                  <a:pt x="665" y="1513"/>
                  <a:pt x="668" y="1521"/>
                </a:cubicBezTo>
                <a:cubicBezTo>
                  <a:pt x="653" y="1616"/>
                  <a:pt x="670" y="1574"/>
                  <a:pt x="617" y="1538"/>
                </a:cubicBezTo>
                <a:cubicBezTo>
                  <a:pt x="548" y="1560"/>
                  <a:pt x="651" y="1519"/>
                  <a:pt x="584" y="1622"/>
                </a:cubicBezTo>
                <a:cubicBezTo>
                  <a:pt x="578" y="1632"/>
                  <a:pt x="568" y="1605"/>
                  <a:pt x="559" y="1597"/>
                </a:cubicBezTo>
                <a:cubicBezTo>
                  <a:pt x="537" y="1578"/>
                  <a:pt x="535" y="1580"/>
                  <a:pt x="509" y="1572"/>
                </a:cubicBezTo>
                <a:cubicBezTo>
                  <a:pt x="512" y="1605"/>
                  <a:pt x="517" y="1639"/>
                  <a:pt x="517" y="1672"/>
                </a:cubicBezTo>
                <a:cubicBezTo>
                  <a:pt x="517" y="1681"/>
                  <a:pt x="517" y="1694"/>
                  <a:pt x="509" y="1697"/>
                </a:cubicBezTo>
                <a:cubicBezTo>
                  <a:pt x="498" y="1701"/>
                  <a:pt x="487" y="1691"/>
                  <a:pt x="476" y="1688"/>
                </a:cubicBezTo>
                <a:cubicBezTo>
                  <a:pt x="444" y="1626"/>
                  <a:pt x="397" y="1627"/>
                  <a:pt x="334" y="1613"/>
                </a:cubicBezTo>
                <a:cubicBezTo>
                  <a:pt x="288" y="1644"/>
                  <a:pt x="309" y="1655"/>
                  <a:pt x="342" y="1688"/>
                </a:cubicBezTo>
                <a:cubicBezTo>
                  <a:pt x="345" y="1708"/>
                  <a:pt x="341" y="1729"/>
                  <a:pt x="350" y="1747"/>
                </a:cubicBezTo>
                <a:cubicBezTo>
                  <a:pt x="354" y="1755"/>
                  <a:pt x="367" y="1751"/>
                  <a:pt x="375" y="1755"/>
                </a:cubicBezTo>
                <a:cubicBezTo>
                  <a:pt x="393" y="1765"/>
                  <a:pt x="425" y="1789"/>
                  <a:pt x="425" y="1789"/>
                </a:cubicBezTo>
                <a:cubicBezTo>
                  <a:pt x="453" y="1867"/>
                  <a:pt x="490" y="1870"/>
                  <a:pt x="542" y="1922"/>
                </a:cubicBezTo>
                <a:cubicBezTo>
                  <a:pt x="566" y="1988"/>
                  <a:pt x="593" y="1974"/>
                  <a:pt x="668" y="1981"/>
                </a:cubicBezTo>
                <a:cubicBezTo>
                  <a:pt x="707" y="1991"/>
                  <a:pt x="752" y="2012"/>
                  <a:pt x="784" y="2039"/>
                </a:cubicBezTo>
                <a:cubicBezTo>
                  <a:pt x="794" y="2047"/>
                  <a:pt x="818" y="2078"/>
                  <a:pt x="834" y="2081"/>
                </a:cubicBezTo>
                <a:cubicBezTo>
                  <a:pt x="867" y="2088"/>
                  <a:pt x="901" y="2086"/>
                  <a:pt x="935" y="2089"/>
                </a:cubicBezTo>
                <a:cubicBezTo>
                  <a:pt x="984" y="2105"/>
                  <a:pt x="948" y="2084"/>
                  <a:pt x="943" y="2122"/>
                </a:cubicBezTo>
                <a:cubicBezTo>
                  <a:pt x="941" y="2136"/>
                  <a:pt x="945" y="2151"/>
                  <a:pt x="951" y="2164"/>
                </a:cubicBezTo>
                <a:cubicBezTo>
                  <a:pt x="964" y="2191"/>
                  <a:pt x="1000" y="2206"/>
                  <a:pt x="1026" y="2214"/>
                </a:cubicBezTo>
                <a:cubicBezTo>
                  <a:pt x="1065" y="2207"/>
                  <a:pt x="1065" y="2212"/>
                  <a:pt x="1093" y="2189"/>
                </a:cubicBezTo>
                <a:cubicBezTo>
                  <a:pt x="1135" y="2153"/>
                  <a:pt x="1154" y="2099"/>
                  <a:pt x="1210" y="2081"/>
                </a:cubicBezTo>
                <a:cubicBezTo>
                  <a:pt x="1221" y="2064"/>
                  <a:pt x="1239" y="2051"/>
                  <a:pt x="1244" y="2031"/>
                </a:cubicBezTo>
                <a:cubicBezTo>
                  <a:pt x="1253" y="1993"/>
                  <a:pt x="1256" y="1976"/>
                  <a:pt x="1294" y="1964"/>
                </a:cubicBezTo>
                <a:cubicBezTo>
                  <a:pt x="1334" y="1902"/>
                  <a:pt x="1283" y="1974"/>
                  <a:pt x="1335" y="1922"/>
                </a:cubicBezTo>
                <a:cubicBezTo>
                  <a:pt x="1342" y="1915"/>
                  <a:pt x="1344" y="1904"/>
                  <a:pt x="1352" y="1897"/>
                </a:cubicBezTo>
                <a:cubicBezTo>
                  <a:pt x="1367" y="1884"/>
                  <a:pt x="1402" y="1864"/>
                  <a:pt x="1402" y="1864"/>
                </a:cubicBezTo>
                <a:cubicBezTo>
                  <a:pt x="1430" y="1867"/>
                  <a:pt x="1458" y="1877"/>
                  <a:pt x="1486" y="1872"/>
                </a:cubicBezTo>
                <a:cubicBezTo>
                  <a:pt x="1506" y="1868"/>
                  <a:pt x="1536" y="1839"/>
                  <a:pt x="1536" y="1839"/>
                </a:cubicBezTo>
                <a:cubicBezTo>
                  <a:pt x="1544" y="1842"/>
                  <a:pt x="1553" y="1850"/>
                  <a:pt x="1561" y="1847"/>
                </a:cubicBezTo>
                <a:cubicBezTo>
                  <a:pt x="1591" y="1835"/>
                  <a:pt x="1565" y="1806"/>
                  <a:pt x="1586" y="1789"/>
                </a:cubicBezTo>
                <a:cubicBezTo>
                  <a:pt x="1597" y="1780"/>
                  <a:pt x="1614" y="1783"/>
                  <a:pt x="1628" y="1780"/>
                </a:cubicBezTo>
                <a:cubicBezTo>
                  <a:pt x="1645" y="1726"/>
                  <a:pt x="1643" y="1677"/>
                  <a:pt x="1602" y="1638"/>
                </a:cubicBezTo>
                <a:cubicBezTo>
                  <a:pt x="1595" y="1610"/>
                  <a:pt x="1582" y="1573"/>
                  <a:pt x="1602" y="1546"/>
                </a:cubicBezTo>
                <a:cubicBezTo>
                  <a:pt x="1611" y="1535"/>
                  <a:pt x="1630" y="1541"/>
                  <a:pt x="1644" y="1538"/>
                </a:cubicBezTo>
                <a:cubicBezTo>
                  <a:pt x="1641" y="1521"/>
                  <a:pt x="1643" y="1504"/>
                  <a:pt x="1636" y="1488"/>
                </a:cubicBezTo>
                <a:cubicBezTo>
                  <a:pt x="1628" y="1469"/>
                  <a:pt x="1602" y="1438"/>
                  <a:pt x="1602" y="1438"/>
                </a:cubicBezTo>
                <a:cubicBezTo>
                  <a:pt x="1616" y="1400"/>
                  <a:pt x="1657" y="1375"/>
                  <a:pt x="1686" y="1346"/>
                </a:cubicBezTo>
                <a:cubicBezTo>
                  <a:pt x="1694" y="1338"/>
                  <a:pt x="1711" y="1321"/>
                  <a:pt x="1711" y="1321"/>
                </a:cubicBezTo>
                <a:cubicBezTo>
                  <a:pt x="1723" y="1248"/>
                  <a:pt x="1722" y="1267"/>
                  <a:pt x="1794" y="1254"/>
                </a:cubicBezTo>
                <a:cubicBezTo>
                  <a:pt x="1824" y="1235"/>
                  <a:pt x="1842" y="1222"/>
                  <a:pt x="1853" y="1188"/>
                </a:cubicBezTo>
                <a:cubicBezTo>
                  <a:pt x="1862" y="1085"/>
                  <a:pt x="1847" y="1064"/>
                  <a:pt x="1936" y="1096"/>
                </a:cubicBezTo>
                <a:cubicBezTo>
                  <a:pt x="1955" y="1069"/>
                  <a:pt x="1953" y="1081"/>
                  <a:pt x="1953" y="1062"/>
                </a:cubicBezTo>
              </a:path>
            </a:pathLst>
          </a:custGeom>
          <a:noFill/>
          <a:ln w="38100">
            <a:solidFill>
              <a:srgbClr val="FF00FF"/>
            </a:solidFill>
            <a:round/>
            <a:headEnd/>
            <a:tailEnd/>
          </a:ln>
        </p:spPr>
        <p:txBody>
          <a:bodyPr/>
          <a:lstStyle/>
          <a:p>
            <a:endParaRPr lang="en-US"/>
          </a:p>
        </p:txBody>
      </p:sp>
      <p:sp>
        <p:nvSpPr>
          <p:cNvPr id="12293" name="Rectangle 15"/>
          <p:cNvSpPr>
            <a:spLocks noChangeArrowheads="1"/>
          </p:cNvSpPr>
          <p:nvPr/>
        </p:nvSpPr>
        <p:spPr bwMode="auto">
          <a:xfrm rot="3339928">
            <a:off x="627062" y="2328863"/>
            <a:ext cx="2054225" cy="304800"/>
          </a:xfrm>
          <a:prstGeom prst="rect">
            <a:avLst/>
          </a:prstGeom>
          <a:noFill/>
          <a:ln w="9525">
            <a:noFill/>
            <a:miter lim="800000"/>
            <a:headEnd/>
            <a:tailEnd/>
          </a:ln>
        </p:spPr>
        <p:txBody>
          <a:bodyPr>
            <a:spAutoFit/>
          </a:bodyPr>
          <a:lstStyle/>
          <a:p>
            <a:pPr eaLnBrk="1" hangingPunct="1"/>
            <a:r>
              <a:rPr lang="vi-VN" altLang="vi-VN" sz="1400" b="1">
                <a:solidFill>
                  <a:srgbClr val="FFFF00"/>
                </a:solidFill>
                <a:latin typeface="Tahoma" pitchFamily="34" charset="0"/>
                <a:cs typeface="Arial" charset="0"/>
              </a:rPr>
              <a:t>S  Ô  N  G   H Ồ  N  G</a:t>
            </a:r>
          </a:p>
        </p:txBody>
      </p:sp>
      <p:sp>
        <p:nvSpPr>
          <p:cNvPr id="12294" name="Rectangle 16"/>
          <p:cNvSpPr>
            <a:spLocks noChangeArrowheads="1"/>
          </p:cNvSpPr>
          <p:nvPr/>
        </p:nvSpPr>
        <p:spPr bwMode="auto">
          <a:xfrm>
            <a:off x="4953000" y="500042"/>
            <a:ext cx="5867400" cy="400110"/>
          </a:xfrm>
          <a:prstGeom prst="rect">
            <a:avLst/>
          </a:prstGeom>
          <a:noFill/>
          <a:ln w="9525">
            <a:noFill/>
            <a:miter lim="800000"/>
            <a:headEnd/>
            <a:tailEnd/>
          </a:ln>
        </p:spPr>
        <p:txBody>
          <a:bodyPr wrap="square">
            <a:spAutoFit/>
          </a:bodyPr>
          <a:lstStyle/>
          <a:p>
            <a:pPr eaLnBrk="1" hangingPunct="1"/>
            <a:r>
              <a:rPr lang="en-US" altLang="vi-VN" sz="2000" b="1" dirty="0">
                <a:solidFill>
                  <a:schemeClr val="tx2"/>
                </a:solidFill>
              </a:rPr>
              <a:t>Thảo luận nhóm ( </a:t>
            </a:r>
            <a:r>
              <a:rPr lang="en-US" altLang="vi-VN" sz="2000" b="1" dirty="0" smtClean="0">
                <a:solidFill>
                  <a:schemeClr val="tx2"/>
                </a:solidFill>
              </a:rPr>
              <a:t>5 </a:t>
            </a:r>
            <a:r>
              <a:rPr lang="en-US" altLang="vi-VN" sz="2000" b="1" dirty="0">
                <a:solidFill>
                  <a:schemeClr val="tx2"/>
                </a:solidFill>
              </a:rPr>
              <a:t>phút ) :4 Nhóm </a:t>
            </a:r>
            <a:endParaRPr lang="en-US" altLang="vi-VN" sz="2000" b="1" dirty="0">
              <a:solidFill>
                <a:srgbClr val="FFFF00"/>
              </a:solidFill>
            </a:endParaRPr>
          </a:p>
        </p:txBody>
      </p:sp>
      <p:sp>
        <p:nvSpPr>
          <p:cNvPr id="13" name="TextBox 12"/>
          <p:cNvSpPr txBox="1"/>
          <p:nvPr/>
        </p:nvSpPr>
        <p:spPr>
          <a:xfrm>
            <a:off x="5214942" y="928670"/>
            <a:ext cx="3786214"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Dựa vào TT SGK phần II và H 20.1 SGK/ 71- 72  và kiến thức đã học hãy:</a:t>
            </a:r>
            <a:endParaRPr lang="en-US" sz="1600" b="1" dirty="0">
              <a:latin typeface="Times New Roman" pitchFamily="18" charset="0"/>
              <a:cs typeface="Times New Roman" pitchFamily="18" charset="0"/>
            </a:endParaRPr>
          </a:p>
        </p:txBody>
      </p:sp>
      <p:sp>
        <p:nvSpPr>
          <p:cNvPr id="17" name="TextBox 16"/>
          <p:cNvSpPr txBox="1"/>
          <p:nvPr/>
        </p:nvSpPr>
        <p:spPr>
          <a:xfrm>
            <a:off x="5072066" y="1571612"/>
            <a:ext cx="4071934"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Nhóm 1: </a:t>
            </a:r>
            <a:r>
              <a:rPr lang="en-US" dirty="0" smtClean="0">
                <a:latin typeface="Times New Roman" pitchFamily="18" charset="0"/>
                <a:cs typeface="Times New Roman" pitchFamily="18" charset="0"/>
              </a:rPr>
              <a:t>Kể tên các loại đất và sự phân bố? Loại đất nào chiếm diện tích lớn nhất? Tài nguyên đất có thuận lợi và khó khăn gì cho phát triển KT –XH?</a:t>
            </a:r>
            <a:endParaRPr lang="en-US" dirty="0">
              <a:latin typeface="Times New Roman" pitchFamily="18" charset="0"/>
              <a:cs typeface="Times New Roman" pitchFamily="18" charset="0"/>
            </a:endParaRPr>
          </a:p>
        </p:txBody>
      </p:sp>
      <p:sp>
        <p:nvSpPr>
          <p:cNvPr id="19" name="TextBox 18"/>
          <p:cNvSpPr txBox="1"/>
          <p:nvPr/>
        </p:nvSpPr>
        <p:spPr>
          <a:xfrm>
            <a:off x="5072066" y="2786058"/>
            <a:ext cx="3857652"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Nhóm 2: </a:t>
            </a:r>
            <a:r>
              <a:rPr lang="en-US" dirty="0" smtClean="0">
                <a:latin typeface="Times New Roman" pitchFamily="18" charset="0"/>
                <a:cs typeface="Times New Roman" pitchFamily="18" charset="0"/>
              </a:rPr>
              <a:t>Khí hậu có đặc điểm gì? Thuận lợi và khó khăn gì cho phát triển KT- XH?</a:t>
            </a:r>
            <a:endParaRPr lang="en-US" dirty="0">
              <a:latin typeface="Times New Roman" pitchFamily="18" charset="0"/>
              <a:cs typeface="Times New Roman" pitchFamily="18" charset="0"/>
            </a:endParaRPr>
          </a:p>
        </p:txBody>
      </p:sp>
      <p:sp>
        <p:nvSpPr>
          <p:cNvPr id="20" name="TextBox 19"/>
          <p:cNvSpPr txBox="1"/>
          <p:nvPr/>
        </p:nvSpPr>
        <p:spPr>
          <a:xfrm>
            <a:off x="5143504" y="3643314"/>
            <a:ext cx="4000496"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Nhóm 3</a:t>
            </a:r>
            <a:r>
              <a:rPr lang="en-US" dirty="0" smtClean="0">
                <a:latin typeface="Times New Roman" pitchFamily="18" charset="0"/>
                <a:cs typeface="Times New Roman" pitchFamily="18" charset="0"/>
              </a:rPr>
              <a:t>: Tài nguyên nước có đặc điểm gì? Thuận lợi và khó khăn gì cho phát triển KT- XH?</a:t>
            </a:r>
            <a:endParaRPr lang="en-US" dirty="0">
              <a:latin typeface="Times New Roman" pitchFamily="18" charset="0"/>
              <a:cs typeface="Times New Roman" pitchFamily="18" charset="0"/>
            </a:endParaRPr>
          </a:p>
        </p:txBody>
      </p:sp>
      <p:sp>
        <p:nvSpPr>
          <p:cNvPr id="21" name="TextBox 20"/>
          <p:cNvSpPr txBox="1"/>
          <p:nvPr/>
        </p:nvSpPr>
        <p:spPr>
          <a:xfrm>
            <a:off x="5214942" y="4500570"/>
            <a:ext cx="3643338"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Nhóm 4: </a:t>
            </a:r>
            <a:r>
              <a:rPr lang="en-US" dirty="0" smtClean="0">
                <a:latin typeface="Times New Roman" pitchFamily="18" charset="0"/>
                <a:cs typeface="Times New Roman" pitchFamily="18" charset="0"/>
              </a:rPr>
              <a:t>Kể tên các tài nguyên khoáng sản và tài nguyên biển? Các tài nguyên có thuận lợi và khó khăn gì cho phát triển KT-XH?</a:t>
            </a:r>
            <a:endParaRPr lang="en-US" dirty="0">
              <a:latin typeface="Times New Roman" pitchFamily="18" charset="0"/>
              <a:cs typeface="Times New Roman" pitchFamily="18" charset="0"/>
            </a:endParaRPr>
          </a:p>
        </p:txBody>
      </p:sp>
      <p:pic>
        <p:nvPicPr>
          <p:cNvPr id="15" name="Picture 10" descr="Hinh 20"/>
          <p:cNvPicPr>
            <a:picLocks noChangeAspect="1" noChangeArrowheads="1"/>
          </p:cNvPicPr>
          <p:nvPr/>
        </p:nvPicPr>
        <p:blipFill>
          <a:blip r:embed="rId3"/>
          <a:srcRect/>
          <a:stretch>
            <a:fillRect/>
          </a:stretch>
        </p:blipFill>
        <p:spPr bwMode="auto">
          <a:xfrm>
            <a:off x="0" y="642918"/>
            <a:ext cx="4876800" cy="5562600"/>
          </a:xfrm>
          <a:prstGeom prst="rect">
            <a:avLst/>
          </a:prstGeom>
          <a:noFill/>
          <a:ln w="9525">
            <a:noFill/>
            <a:miter lim="800000"/>
            <a:headEnd/>
            <a:tailEnd/>
          </a:ln>
        </p:spPr>
      </p:pic>
      <p:sp>
        <p:nvSpPr>
          <p:cNvPr id="16" name="TextBox 15"/>
          <p:cNvSpPr txBox="1"/>
          <p:nvPr/>
        </p:nvSpPr>
        <p:spPr>
          <a:xfrm>
            <a:off x="0" y="6072206"/>
            <a:ext cx="4929190" cy="615553"/>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H 20.1: Lược đồ tự nhiên vùng Đồng bằng sông Hồng.</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3" grpId="0"/>
      <p:bldP spid="17"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379" name="Group 171"/>
          <p:cNvGraphicFramePr>
            <a:graphicFrameLocks noGrp="1"/>
          </p:cNvGraphicFramePr>
          <p:nvPr>
            <p:ph idx="4294967295"/>
          </p:nvPr>
        </p:nvGraphicFramePr>
        <p:xfrm>
          <a:off x="228600" y="152400"/>
          <a:ext cx="8686800" cy="6042037"/>
        </p:xfrm>
        <a:graphic>
          <a:graphicData uri="http://schemas.openxmlformats.org/drawingml/2006/table">
            <a:tbl>
              <a:tblPr/>
              <a:tblGrid>
                <a:gridCol w="1371600"/>
                <a:gridCol w="2133600"/>
                <a:gridCol w="3009900"/>
                <a:gridCol w="2171700"/>
              </a:tblGrid>
              <a:tr h="5334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Times New Roman" pitchFamily="18" charset="0"/>
                        </a:rPr>
                        <a:t>Tài nguyên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Times New Roman" pitchFamily="18" charset="0"/>
                        </a:rPr>
                        <a:t>Đặc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Times New Roman" pitchFamily="18" charset="0"/>
                        </a:rPr>
                        <a:t>Thuận lợi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Times New Roman" pitchFamily="18" charset="0"/>
                        </a:rPr>
                        <a:t>Khó khăn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3163">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Times New Roman" pitchFamily="18" charset="0"/>
                        </a:rPr>
                        <a:t>Đất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8533">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Times New Roman" pitchFamily="18" charset="0"/>
                        </a:rPr>
                        <a:t>Khí hậu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3008">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Times New Roman" pitchFamily="18" charset="0"/>
                        </a:rPr>
                        <a:t>Nước</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smtClean="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3008">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Times New Roman" pitchFamily="18" charset="0"/>
                        </a:rPr>
                        <a:t>Biển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0925">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Times New Roman" pitchFamily="18" charset="0"/>
                        </a:rPr>
                        <a:t>Khoáng sản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1643042" y="714356"/>
            <a:ext cx="2071702" cy="923330"/>
          </a:xfrm>
          <a:prstGeom prst="rect">
            <a:avLst/>
          </a:prstGeom>
          <a:noFill/>
        </p:spPr>
        <p:txBody>
          <a:bodyPr wrap="square" rtlCol="0">
            <a:spAutoFit/>
          </a:bodyPr>
          <a:lstStyle/>
          <a:p>
            <a:pPr lvl="0" fontAlgn="base">
              <a:spcBef>
                <a:spcPct val="20000"/>
              </a:spcBef>
              <a:spcAft>
                <a:spcPct val="0"/>
              </a:spcAft>
            </a:pPr>
            <a:r>
              <a:rPr lang="en-US" b="1" dirty="0" smtClean="0">
                <a:latin typeface="Times New Roman" pitchFamily="18" charset="0"/>
              </a:rPr>
              <a:t>- Đa dạng: Đất phù sa có diện tích lớn nhất.</a:t>
            </a:r>
          </a:p>
        </p:txBody>
      </p:sp>
      <p:sp>
        <p:nvSpPr>
          <p:cNvPr id="5" name="TextBox 4"/>
          <p:cNvSpPr txBox="1"/>
          <p:nvPr/>
        </p:nvSpPr>
        <p:spPr>
          <a:xfrm>
            <a:off x="3786182" y="714356"/>
            <a:ext cx="2928958" cy="978729"/>
          </a:xfrm>
          <a:prstGeom prst="rect">
            <a:avLst/>
          </a:prstGeom>
          <a:noFill/>
        </p:spPr>
        <p:txBody>
          <a:bodyPr wrap="square" rtlCol="0">
            <a:spAutoFit/>
          </a:bodyPr>
          <a:lstStyle/>
          <a:p>
            <a:pPr lvl="0" fontAlgn="base">
              <a:spcBef>
                <a:spcPct val="20000"/>
              </a:spcBef>
              <a:spcAft>
                <a:spcPct val="0"/>
              </a:spcAft>
            </a:pPr>
            <a:r>
              <a:rPr lang="en-US" b="1" dirty="0" smtClean="0">
                <a:solidFill>
                  <a:prstClr val="black"/>
                </a:solidFill>
                <a:latin typeface="Times New Roman" pitchFamily="18" charset="0"/>
              </a:rPr>
              <a:t>- Thâm canh lúa nước…</a:t>
            </a:r>
          </a:p>
          <a:p>
            <a:pPr lvl="0" fontAlgn="base">
              <a:spcBef>
                <a:spcPct val="20000"/>
              </a:spcBef>
              <a:spcAft>
                <a:spcPct val="0"/>
              </a:spcAft>
            </a:pPr>
            <a:r>
              <a:rPr lang="en-US" b="1" dirty="0" smtClean="0">
                <a:solidFill>
                  <a:prstClr val="black"/>
                </a:solidFill>
                <a:latin typeface="Times New Roman" pitchFamily="18" charset="0"/>
              </a:rPr>
              <a:t>-  Sản xuất nông nghiệp</a:t>
            </a:r>
          </a:p>
          <a:p>
            <a:endParaRPr lang="en-US" dirty="0"/>
          </a:p>
        </p:txBody>
      </p:sp>
      <p:sp>
        <p:nvSpPr>
          <p:cNvPr id="6" name="TextBox 5"/>
          <p:cNvSpPr txBox="1"/>
          <p:nvPr/>
        </p:nvSpPr>
        <p:spPr>
          <a:xfrm>
            <a:off x="6715140" y="714356"/>
            <a:ext cx="2214578" cy="1255728"/>
          </a:xfrm>
          <a:prstGeom prst="rect">
            <a:avLst/>
          </a:prstGeom>
          <a:noFill/>
        </p:spPr>
        <p:txBody>
          <a:bodyPr wrap="square" rtlCol="0">
            <a:spAutoFit/>
          </a:bodyPr>
          <a:lstStyle/>
          <a:p>
            <a:pPr lvl="0" fontAlgn="base">
              <a:spcBef>
                <a:spcPct val="20000"/>
              </a:spcBef>
              <a:spcAft>
                <a:spcPct val="0"/>
              </a:spcAft>
            </a:pPr>
            <a:r>
              <a:rPr lang="en-US" b="1" dirty="0" smtClean="0">
                <a:solidFill>
                  <a:prstClr val="black"/>
                </a:solidFill>
                <a:latin typeface="Times New Roman" pitchFamily="18" charset="0"/>
              </a:rPr>
              <a:t>- Quỹ đất hạn hẹp.</a:t>
            </a:r>
          </a:p>
          <a:p>
            <a:pPr lvl="0" fontAlgn="base">
              <a:spcBef>
                <a:spcPct val="20000"/>
              </a:spcBef>
              <a:spcAft>
                <a:spcPct val="0"/>
              </a:spcAft>
            </a:pPr>
            <a:r>
              <a:rPr lang="en-US" b="1" dirty="0" smtClean="0">
                <a:solidFill>
                  <a:prstClr val="black"/>
                </a:solidFill>
                <a:latin typeface="Times New Roman" pitchFamily="18" charset="0"/>
              </a:rPr>
              <a:t>- Diện tích đất thoái hóa, bạc màu tăng…</a:t>
            </a:r>
          </a:p>
          <a:p>
            <a:endParaRPr lang="en-US" dirty="0"/>
          </a:p>
        </p:txBody>
      </p:sp>
      <p:sp>
        <p:nvSpPr>
          <p:cNvPr id="7" name="TextBox 6"/>
          <p:cNvSpPr txBox="1"/>
          <p:nvPr/>
        </p:nvSpPr>
        <p:spPr>
          <a:xfrm>
            <a:off x="1643042" y="1928803"/>
            <a:ext cx="2143140" cy="923330"/>
          </a:xfrm>
          <a:prstGeom prst="rect">
            <a:avLst/>
          </a:prstGeom>
          <a:noFill/>
        </p:spPr>
        <p:txBody>
          <a:bodyPr wrap="square" rtlCol="0">
            <a:spAutoFit/>
          </a:bodyPr>
          <a:lstStyle/>
          <a:p>
            <a:pPr lvl="0" fontAlgn="base">
              <a:spcBef>
                <a:spcPct val="20000"/>
              </a:spcBef>
              <a:spcAft>
                <a:spcPct val="0"/>
              </a:spcAft>
            </a:pPr>
            <a:r>
              <a:rPr lang="en-US" b="1" dirty="0" smtClean="0">
                <a:solidFill>
                  <a:prstClr val="black"/>
                </a:solidFill>
                <a:latin typeface="Times New Roman" pitchFamily="18" charset="0"/>
              </a:rPr>
              <a:t>- Nhiệt đới ẩm,có mùa đông lạnh</a:t>
            </a:r>
          </a:p>
          <a:p>
            <a:endParaRPr lang="en-US" dirty="0"/>
          </a:p>
        </p:txBody>
      </p:sp>
      <p:sp>
        <p:nvSpPr>
          <p:cNvPr id="8" name="TextBox 7"/>
          <p:cNvSpPr txBox="1"/>
          <p:nvPr/>
        </p:nvSpPr>
        <p:spPr>
          <a:xfrm>
            <a:off x="3714744" y="1857364"/>
            <a:ext cx="3000396" cy="1200329"/>
          </a:xfrm>
          <a:prstGeom prst="rect">
            <a:avLst/>
          </a:prstGeom>
          <a:noFill/>
        </p:spPr>
        <p:txBody>
          <a:bodyPr wrap="square" rtlCol="0">
            <a:spAutoFit/>
          </a:bodyPr>
          <a:lstStyle/>
          <a:p>
            <a:pPr lvl="0" fontAlgn="base">
              <a:spcBef>
                <a:spcPct val="20000"/>
              </a:spcBef>
              <a:spcAft>
                <a:spcPct val="0"/>
              </a:spcAft>
            </a:pPr>
            <a:r>
              <a:rPr lang="en-US" b="1" dirty="0" smtClean="0">
                <a:latin typeface="Times New Roman" pitchFamily="18" charset="0"/>
              </a:rPr>
              <a:t>- Phát triển nông nghiệp, trồng cây một số cây ưa lạnh…</a:t>
            </a:r>
          </a:p>
          <a:p>
            <a:endParaRPr lang="en-US" dirty="0"/>
          </a:p>
        </p:txBody>
      </p:sp>
      <p:sp>
        <p:nvSpPr>
          <p:cNvPr id="9" name="TextBox 8"/>
          <p:cNvSpPr txBox="1"/>
          <p:nvPr/>
        </p:nvSpPr>
        <p:spPr>
          <a:xfrm>
            <a:off x="6715140" y="1857364"/>
            <a:ext cx="2428860" cy="1200329"/>
          </a:xfrm>
          <a:prstGeom prst="rect">
            <a:avLst/>
          </a:prstGeom>
          <a:noFill/>
        </p:spPr>
        <p:txBody>
          <a:bodyPr wrap="square" rtlCol="0">
            <a:spAutoFit/>
          </a:bodyPr>
          <a:lstStyle/>
          <a:p>
            <a:pPr lvl="0"/>
            <a:r>
              <a:rPr lang="en-US" b="1" dirty="0" smtClean="0">
                <a:latin typeface="Times New Roman" pitchFamily="18" charset="0"/>
              </a:rPr>
              <a:t>- Nhiều thiên tai: hạn hán, bão lũ, rét hại, sâu bệnh, …</a:t>
            </a:r>
          </a:p>
          <a:p>
            <a:endParaRPr lang="en-US" dirty="0"/>
          </a:p>
        </p:txBody>
      </p:sp>
      <p:sp>
        <p:nvSpPr>
          <p:cNvPr id="10" name="TextBox 9"/>
          <p:cNvSpPr txBox="1"/>
          <p:nvPr/>
        </p:nvSpPr>
        <p:spPr>
          <a:xfrm>
            <a:off x="1643042" y="3071810"/>
            <a:ext cx="2071702" cy="923330"/>
          </a:xfrm>
          <a:prstGeom prst="rect">
            <a:avLst/>
          </a:prstGeom>
          <a:noFill/>
        </p:spPr>
        <p:txBody>
          <a:bodyPr wrap="square" rtlCol="0">
            <a:spAutoFit/>
          </a:bodyPr>
          <a:lstStyle/>
          <a:p>
            <a:pPr lvl="0"/>
            <a:r>
              <a:rPr lang="en-US" b="1" dirty="0" smtClean="0">
                <a:latin typeface="Times New Roman" pitchFamily="18" charset="0"/>
              </a:rPr>
              <a:t>- Nguồn nước dồi dào.</a:t>
            </a:r>
          </a:p>
          <a:p>
            <a:endParaRPr lang="en-US" dirty="0"/>
          </a:p>
        </p:txBody>
      </p:sp>
      <p:sp>
        <p:nvSpPr>
          <p:cNvPr id="11" name="TextBox 10"/>
          <p:cNvSpPr txBox="1"/>
          <p:nvPr/>
        </p:nvSpPr>
        <p:spPr>
          <a:xfrm>
            <a:off x="3786182" y="2928934"/>
            <a:ext cx="3000396" cy="1200329"/>
          </a:xfrm>
          <a:prstGeom prst="rect">
            <a:avLst/>
          </a:prstGeom>
          <a:noFill/>
        </p:spPr>
        <p:txBody>
          <a:bodyPr wrap="square" rtlCol="0">
            <a:spAutoFit/>
          </a:bodyPr>
          <a:lstStyle/>
          <a:p>
            <a:pPr lvl="0" fontAlgn="base">
              <a:spcBef>
                <a:spcPct val="20000"/>
              </a:spcBef>
              <a:spcAft>
                <a:spcPct val="0"/>
              </a:spcAft>
            </a:pPr>
            <a:r>
              <a:rPr lang="en-US" b="1" dirty="0" smtClean="0">
                <a:solidFill>
                  <a:prstClr val="black"/>
                </a:solidFill>
                <a:latin typeface="Times New Roman" pitchFamily="18" charset="0"/>
              </a:rPr>
              <a:t>-  Bồi tụ phù sa,GTVT, thủy lợi, thủy sản, cung cấp nước sản xuất và đời sống.</a:t>
            </a:r>
          </a:p>
          <a:p>
            <a:endParaRPr lang="en-US" dirty="0"/>
          </a:p>
        </p:txBody>
      </p:sp>
      <p:sp>
        <p:nvSpPr>
          <p:cNvPr id="12" name="TextBox 11"/>
          <p:cNvSpPr txBox="1"/>
          <p:nvPr/>
        </p:nvSpPr>
        <p:spPr>
          <a:xfrm>
            <a:off x="6715140" y="3000372"/>
            <a:ext cx="2214578" cy="1200329"/>
          </a:xfrm>
          <a:prstGeom prst="rect">
            <a:avLst/>
          </a:prstGeom>
          <a:noFill/>
        </p:spPr>
        <p:txBody>
          <a:bodyPr wrap="square" rtlCol="0">
            <a:spAutoFit/>
          </a:bodyPr>
          <a:lstStyle/>
          <a:p>
            <a:pPr lvl="0" fontAlgn="base">
              <a:spcBef>
                <a:spcPct val="20000"/>
              </a:spcBef>
              <a:spcAft>
                <a:spcPct val="0"/>
              </a:spcAft>
            </a:pPr>
            <a:r>
              <a:rPr lang="en-US" b="1" dirty="0" smtClean="0">
                <a:solidFill>
                  <a:prstClr val="black"/>
                </a:solidFill>
                <a:latin typeface="Times New Roman" pitchFamily="18" charset="0"/>
              </a:rPr>
              <a:t>- Có sự chênh lệch giữa mùa lũ và mùa cạn.</a:t>
            </a:r>
          </a:p>
          <a:p>
            <a:endParaRPr lang="en-US" dirty="0"/>
          </a:p>
        </p:txBody>
      </p:sp>
      <p:sp>
        <p:nvSpPr>
          <p:cNvPr id="13" name="TextBox 12"/>
          <p:cNvSpPr txBox="1"/>
          <p:nvPr/>
        </p:nvSpPr>
        <p:spPr>
          <a:xfrm>
            <a:off x="1571604" y="4357694"/>
            <a:ext cx="2143140" cy="923330"/>
          </a:xfrm>
          <a:prstGeom prst="rect">
            <a:avLst/>
          </a:prstGeom>
          <a:noFill/>
        </p:spPr>
        <p:txBody>
          <a:bodyPr wrap="square" rtlCol="0">
            <a:spAutoFit/>
          </a:bodyPr>
          <a:lstStyle/>
          <a:p>
            <a:pPr lvl="0" fontAlgn="base">
              <a:spcBef>
                <a:spcPct val="20000"/>
              </a:spcBef>
              <a:spcAft>
                <a:spcPct val="0"/>
              </a:spcAft>
            </a:pPr>
            <a:r>
              <a:rPr lang="en-US" b="1" dirty="0" smtClean="0">
                <a:solidFill>
                  <a:prstClr val="black"/>
                </a:solidFill>
                <a:latin typeface="Times New Roman" pitchFamily="18" charset="0"/>
              </a:rPr>
              <a:t>Có vịnh Bắc Bộ giàu tiềm năng…</a:t>
            </a:r>
          </a:p>
          <a:p>
            <a:endParaRPr lang="en-US" dirty="0"/>
          </a:p>
        </p:txBody>
      </p:sp>
      <p:sp>
        <p:nvSpPr>
          <p:cNvPr id="14" name="TextBox 13"/>
          <p:cNvSpPr txBox="1"/>
          <p:nvPr/>
        </p:nvSpPr>
        <p:spPr>
          <a:xfrm>
            <a:off x="3714744" y="4286256"/>
            <a:ext cx="3071834" cy="923330"/>
          </a:xfrm>
          <a:prstGeom prst="rect">
            <a:avLst/>
          </a:prstGeom>
          <a:noFill/>
        </p:spPr>
        <p:txBody>
          <a:bodyPr wrap="square" rtlCol="0">
            <a:spAutoFit/>
          </a:bodyPr>
          <a:lstStyle/>
          <a:p>
            <a:pPr lvl="0"/>
            <a:r>
              <a:rPr lang="en-US" b="1" dirty="0" smtClean="0">
                <a:latin typeface="Times New Roman" pitchFamily="18" charset="0"/>
              </a:rPr>
              <a:t>- GTVT, du lịch,  nuôi trồng và đánh bắt thủy sản.</a:t>
            </a:r>
          </a:p>
          <a:p>
            <a:endParaRPr lang="en-US" dirty="0"/>
          </a:p>
        </p:txBody>
      </p:sp>
      <p:sp>
        <p:nvSpPr>
          <p:cNvPr id="15" name="TextBox 14"/>
          <p:cNvSpPr txBox="1"/>
          <p:nvPr/>
        </p:nvSpPr>
        <p:spPr>
          <a:xfrm>
            <a:off x="6715140" y="4214818"/>
            <a:ext cx="2214578" cy="1200329"/>
          </a:xfrm>
          <a:prstGeom prst="rect">
            <a:avLst/>
          </a:prstGeom>
          <a:noFill/>
        </p:spPr>
        <p:txBody>
          <a:bodyPr wrap="square" rtlCol="0">
            <a:spAutoFit/>
          </a:bodyPr>
          <a:lstStyle/>
          <a:p>
            <a:pPr lvl="0" fontAlgn="base">
              <a:spcBef>
                <a:spcPct val="20000"/>
              </a:spcBef>
              <a:spcAft>
                <a:spcPct val="0"/>
              </a:spcAft>
            </a:pPr>
            <a:r>
              <a:rPr lang="en-US" b="1" dirty="0" smtClean="0">
                <a:solidFill>
                  <a:prstClr val="black"/>
                </a:solidFill>
                <a:latin typeface="Times New Roman" pitchFamily="18" charset="0"/>
              </a:rPr>
              <a:t>- Gió bão, ven biển môi trường bị ô nhiễm.</a:t>
            </a:r>
          </a:p>
          <a:p>
            <a:endParaRPr lang="en-US" dirty="0"/>
          </a:p>
        </p:txBody>
      </p:sp>
      <p:sp>
        <p:nvSpPr>
          <p:cNvPr id="16" name="TextBox 15"/>
          <p:cNvSpPr txBox="1"/>
          <p:nvPr/>
        </p:nvSpPr>
        <p:spPr>
          <a:xfrm>
            <a:off x="1571604" y="5214950"/>
            <a:ext cx="2143140" cy="1200329"/>
          </a:xfrm>
          <a:prstGeom prst="rect">
            <a:avLst/>
          </a:prstGeom>
          <a:noFill/>
        </p:spPr>
        <p:txBody>
          <a:bodyPr wrap="square" rtlCol="0">
            <a:spAutoFit/>
          </a:bodyPr>
          <a:lstStyle/>
          <a:p>
            <a:pPr lvl="0"/>
            <a:r>
              <a:rPr lang="en-US" b="1" dirty="0" smtClean="0">
                <a:latin typeface="Times New Roman" pitchFamily="18" charset="0"/>
              </a:rPr>
              <a:t>- Than nâu, khí tự nhiên, sét, cao lanh, đá vôi</a:t>
            </a:r>
          </a:p>
          <a:p>
            <a:endParaRPr lang="en-US" dirty="0"/>
          </a:p>
        </p:txBody>
      </p:sp>
      <p:sp>
        <p:nvSpPr>
          <p:cNvPr id="17" name="TextBox 16"/>
          <p:cNvSpPr txBox="1"/>
          <p:nvPr/>
        </p:nvSpPr>
        <p:spPr>
          <a:xfrm>
            <a:off x="3786182" y="5286388"/>
            <a:ext cx="2928958" cy="923330"/>
          </a:xfrm>
          <a:prstGeom prst="rect">
            <a:avLst/>
          </a:prstGeom>
          <a:noFill/>
        </p:spPr>
        <p:txBody>
          <a:bodyPr wrap="square" rtlCol="0">
            <a:spAutoFit/>
          </a:bodyPr>
          <a:lstStyle/>
          <a:p>
            <a:pPr lvl="0"/>
            <a:r>
              <a:rPr lang="en-US" b="1" dirty="0" smtClean="0">
                <a:latin typeface="Times New Roman" pitchFamily="18" charset="0"/>
              </a:rPr>
              <a:t>- Công nghiệp năng lượng, VLXD.</a:t>
            </a:r>
          </a:p>
          <a:p>
            <a:endParaRPr lang="en-US" dirty="0"/>
          </a:p>
        </p:txBody>
      </p:sp>
      <p:sp>
        <p:nvSpPr>
          <p:cNvPr id="18" name="TextBox 17"/>
          <p:cNvSpPr txBox="1"/>
          <p:nvPr/>
        </p:nvSpPr>
        <p:spPr>
          <a:xfrm>
            <a:off x="6786578" y="5214950"/>
            <a:ext cx="2143140" cy="1200329"/>
          </a:xfrm>
          <a:prstGeom prst="rect">
            <a:avLst/>
          </a:prstGeom>
          <a:noFill/>
        </p:spPr>
        <p:txBody>
          <a:bodyPr wrap="square" rtlCol="0">
            <a:spAutoFit/>
          </a:bodyPr>
          <a:lstStyle/>
          <a:p>
            <a:pPr lvl="0" fontAlgn="base">
              <a:spcBef>
                <a:spcPct val="20000"/>
              </a:spcBef>
              <a:spcAft>
                <a:spcPct val="0"/>
              </a:spcAft>
            </a:pPr>
            <a:r>
              <a:rPr lang="en-US" b="1" dirty="0" smtClean="0">
                <a:solidFill>
                  <a:prstClr val="black"/>
                </a:solidFill>
                <a:latin typeface="Times New Roman" pitchFamily="18" charset="0"/>
              </a:rPr>
              <a:t>- Ít khoáng sản, trữ lượng nhỏ khai thác khó khăn. ÔNMT</a:t>
            </a:r>
          </a:p>
          <a:p>
            <a:endParaRPr lang="en-US" dirty="0"/>
          </a:p>
        </p:txBody>
      </p:sp>
      <p:sp>
        <p:nvSpPr>
          <p:cNvPr id="20" name="Isosceles Triangle 19">
            <a:hlinkClick r:id="rId3" action="ppaction://hlinksldjump"/>
          </p:cNvPr>
          <p:cNvSpPr/>
          <p:nvPr/>
        </p:nvSpPr>
        <p:spPr>
          <a:xfrm>
            <a:off x="8929718" y="928670"/>
            <a:ext cx="214282" cy="214314"/>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a:hlinkClick r:id="rId4" action="ppaction://hlinksldjump"/>
          </p:cNvPr>
          <p:cNvSpPr/>
          <p:nvPr/>
        </p:nvSpPr>
        <p:spPr>
          <a:xfrm>
            <a:off x="8929718" y="2428868"/>
            <a:ext cx="214282" cy="214314"/>
          </a:xfrm>
          <a:prstGeom prst="star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379"/>
                                        </p:tgtEl>
                                        <p:attrNameLst>
                                          <p:attrName>style.visibility</p:attrName>
                                        </p:attrNameLst>
                                      </p:cBhvr>
                                      <p:to>
                                        <p:strVal val="visible"/>
                                      </p:to>
                                    </p:set>
                                    <p:animEffect transition="in" filter="blinds(horizontal)">
                                      <p:cBhvr>
                                        <p:cTn id="7" dur="500"/>
                                        <p:tgtEl>
                                          <p:spTgt spid="9437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500"/>
                                        <p:tgtEl>
                                          <p:spTgt spid="13"/>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ox(in)">
                                      <p:cBhvr>
                                        <p:cTn id="48" dur="500"/>
                                        <p:tgtEl>
                                          <p:spTgt spid="14"/>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ox(in)">
                                      <p:cBhvr>
                                        <p:cTn id="56" dur="500"/>
                                        <p:tgtEl>
                                          <p:spTgt spid="16"/>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ox(in)">
                                      <p:cBhvr>
                                        <p:cTn id="59" dur="500"/>
                                        <p:tgtEl>
                                          <p:spTgt spid="17"/>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nh 20"/>
          <p:cNvPicPr>
            <a:picLocks noChangeAspect="1" noChangeArrowheads="1"/>
          </p:cNvPicPr>
          <p:nvPr/>
        </p:nvPicPr>
        <p:blipFill>
          <a:blip r:embed="rId2"/>
          <a:srcRect/>
          <a:stretch>
            <a:fillRect/>
          </a:stretch>
        </p:blipFill>
        <p:spPr bwMode="auto">
          <a:xfrm>
            <a:off x="1909778" y="457200"/>
            <a:ext cx="4876800" cy="5562600"/>
          </a:xfrm>
          <a:prstGeom prst="rect">
            <a:avLst/>
          </a:prstGeom>
          <a:noFill/>
          <a:ln w="9525">
            <a:noFill/>
            <a:miter lim="800000"/>
            <a:headEnd/>
            <a:tailEnd/>
          </a:ln>
        </p:spPr>
      </p:pic>
      <p:sp>
        <p:nvSpPr>
          <p:cNvPr id="6148" name="Freeform 11"/>
          <p:cNvSpPr>
            <a:spLocks/>
          </p:cNvSpPr>
          <p:nvPr/>
        </p:nvSpPr>
        <p:spPr bwMode="auto">
          <a:xfrm>
            <a:off x="2214578" y="1143000"/>
            <a:ext cx="2136775" cy="2384425"/>
          </a:xfrm>
          <a:custGeom>
            <a:avLst/>
            <a:gdLst>
              <a:gd name="T0" fmla="*/ 0 w 1346"/>
              <a:gd name="T1" fmla="*/ 0 h 1502"/>
              <a:gd name="T2" fmla="*/ 66675 w 1346"/>
              <a:gd name="T3" fmla="*/ 171450 h 1502"/>
              <a:gd name="T4" fmla="*/ 92075 w 1346"/>
              <a:gd name="T5" fmla="*/ 265113 h 1502"/>
              <a:gd name="T6" fmla="*/ 490538 w 1346"/>
              <a:gd name="T7" fmla="*/ 344488 h 1502"/>
              <a:gd name="T8" fmla="*/ 847725 w 1346"/>
              <a:gd name="T9" fmla="*/ 490538 h 1502"/>
              <a:gd name="T10" fmla="*/ 927100 w 1346"/>
              <a:gd name="T11" fmla="*/ 728663 h 1502"/>
              <a:gd name="T12" fmla="*/ 901700 w 1346"/>
              <a:gd name="T13" fmla="*/ 768350 h 1502"/>
              <a:gd name="T14" fmla="*/ 981075 w 1346"/>
              <a:gd name="T15" fmla="*/ 954088 h 1502"/>
              <a:gd name="T16" fmla="*/ 1060450 w 1346"/>
              <a:gd name="T17" fmla="*/ 1179513 h 1502"/>
              <a:gd name="T18" fmla="*/ 1112838 w 1346"/>
              <a:gd name="T19" fmla="*/ 1338263 h 1502"/>
              <a:gd name="T20" fmla="*/ 1179513 w 1346"/>
              <a:gd name="T21" fmla="*/ 1350963 h 1502"/>
              <a:gd name="T22" fmla="*/ 1350963 w 1346"/>
              <a:gd name="T23" fmla="*/ 1524000 h 1502"/>
              <a:gd name="T24" fmla="*/ 1417638 w 1346"/>
              <a:gd name="T25" fmla="*/ 1630363 h 1502"/>
              <a:gd name="T26" fmla="*/ 1471613 w 1346"/>
              <a:gd name="T27" fmla="*/ 1709738 h 1502"/>
              <a:gd name="T28" fmla="*/ 1536700 w 1346"/>
              <a:gd name="T29" fmla="*/ 1854200 h 1502"/>
              <a:gd name="T30" fmla="*/ 1563688 w 1346"/>
              <a:gd name="T31" fmla="*/ 1935163 h 1502"/>
              <a:gd name="T32" fmla="*/ 1655763 w 1346"/>
              <a:gd name="T33" fmla="*/ 1960563 h 1502"/>
              <a:gd name="T34" fmla="*/ 1643063 w 1346"/>
              <a:gd name="T35" fmla="*/ 2079625 h 1502"/>
              <a:gd name="T36" fmla="*/ 1776413 w 1346"/>
              <a:gd name="T37" fmla="*/ 2133600 h 1502"/>
              <a:gd name="T38" fmla="*/ 1974850 w 1346"/>
              <a:gd name="T39" fmla="*/ 2146300 h 1502"/>
              <a:gd name="T40" fmla="*/ 2120900 w 1346"/>
              <a:gd name="T41" fmla="*/ 2319338 h 1502"/>
              <a:gd name="T42" fmla="*/ 2133600 w 1346"/>
              <a:gd name="T43" fmla="*/ 2384425 h 1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46" h="1502">
                <a:moveTo>
                  <a:pt x="0" y="0"/>
                </a:moveTo>
                <a:cubicBezTo>
                  <a:pt x="12" y="37"/>
                  <a:pt x="31" y="71"/>
                  <a:pt x="42" y="108"/>
                </a:cubicBezTo>
                <a:cubicBezTo>
                  <a:pt x="43" y="110"/>
                  <a:pt x="54" y="162"/>
                  <a:pt x="58" y="167"/>
                </a:cubicBezTo>
                <a:cubicBezTo>
                  <a:pt x="102" y="221"/>
                  <a:pt x="270" y="215"/>
                  <a:pt x="309" y="217"/>
                </a:cubicBezTo>
                <a:cubicBezTo>
                  <a:pt x="391" y="299"/>
                  <a:pt x="420" y="299"/>
                  <a:pt x="534" y="309"/>
                </a:cubicBezTo>
                <a:cubicBezTo>
                  <a:pt x="555" y="367"/>
                  <a:pt x="539" y="414"/>
                  <a:pt x="584" y="459"/>
                </a:cubicBezTo>
                <a:cubicBezTo>
                  <a:pt x="579" y="467"/>
                  <a:pt x="569" y="474"/>
                  <a:pt x="568" y="484"/>
                </a:cubicBezTo>
                <a:cubicBezTo>
                  <a:pt x="563" y="525"/>
                  <a:pt x="591" y="574"/>
                  <a:pt x="618" y="601"/>
                </a:cubicBezTo>
                <a:cubicBezTo>
                  <a:pt x="596" y="662"/>
                  <a:pt x="596" y="717"/>
                  <a:pt x="668" y="743"/>
                </a:cubicBezTo>
                <a:cubicBezTo>
                  <a:pt x="680" y="779"/>
                  <a:pt x="651" y="824"/>
                  <a:pt x="701" y="843"/>
                </a:cubicBezTo>
                <a:cubicBezTo>
                  <a:pt x="714" y="848"/>
                  <a:pt x="729" y="848"/>
                  <a:pt x="743" y="851"/>
                </a:cubicBezTo>
                <a:cubicBezTo>
                  <a:pt x="766" y="923"/>
                  <a:pt x="772" y="943"/>
                  <a:pt x="851" y="960"/>
                </a:cubicBezTo>
                <a:cubicBezTo>
                  <a:pt x="914" y="999"/>
                  <a:pt x="836" y="943"/>
                  <a:pt x="893" y="1027"/>
                </a:cubicBezTo>
                <a:cubicBezTo>
                  <a:pt x="904" y="1044"/>
                  <a:pt x="927" y="1077"/>
                  <a:pt x="927" y="1077"/>
                </a:cubicBezTo>
                <a:cubicBezTo>
                  <a:pt x="934" y="1124"/>
                  <a:pt x="929" y="1143"/>
                  <a:pt x="968" y="1168"/>
                </a:cubicBezTo>
                <a:cubicBezTo>
                  <a:pt x="974" y="1185"/>
                  <a:pt x="973" y="1206"/>
                  <a:pt x="985" y="1219"/>
                </a:cubicBezTo>
                <a:cubicBezTo>
                  <a:pt x="999" y="1233"/>
                  <a:pt x="1024" y="1230"/>
                  <a:pt x="1043" y="1235"/>
                </a:cubicBezTo>
                <a:cubicBezTo>
                  <a:pt x="1054" y="1267"/>
                  <a:pt x="1045" y="1279"/>
                  <a:pt x="1035" y="1310"/>
                </a:cubicBezTo>
                <a:cubicBezTo>
                  <a:pt x="1049" y="1369"/>
                  <a:pt x="1061" y="1353"/>
                  <a:pt x="1119" y="1344"/>
                </a:cubicBezTo>
                <a:cubicBezTo>
                  <a:pt x="1161" y="1329"/>
                  <a:pt x="1202" y="1339"/>
                  <a:pt x="1244" y="1352"/>
                </a:cubicBezTo>
                <a:cubicBezTo>
                  <a:pt x="1273" y="1390"/>
                  <a:pt x="1303" y="1428"/>
                  <a:pt x="1336" y="1461"/>
                </a:cubicBezTo>
                <a:cubicBezTo>
                  <a:pt x="1346" y="1491"/>
                  <a:pt x="1344" y="1477"/>
                  <a:pt x="1344" y="1502"/>
                </a:cubicBezTo>
              </a:path>
            </a:pathLst>
          </a:custGeom>
          <a:noFill/>
          <a:ln w="57150" cmpd="sng">
            <a:solidFill>
              <a:srgbClr val="3366FF"/>
            </a:solidFill>
            <a:round/>
            <a:headEnd/>
            <a:tailEnd/>
          </a:ln>
          <a:effectLst/>
        </p:spPr>
        <p:txBody>
          <a:bodyPr/>
          <a:lstStyle/>
          <a:p>
            <a:endParaRPr lang="en-US">
              <a:latin typeface="Times New Roman" pitchFamily="18" charset="0"/>
              <a:cs typeface="Times New Roman" pitchFamily="18" charset="0"/>
            </a:endParaRPr>
          </a:p>
        </p:txBody>
      </p:sp>
      <p:sp>
        <p:nvSpPr>
          <p:cNvPr id="115728" name="Text Box 16"/>
          <p:cNvSpPr txBox="1">
            <a:spLocks noChangeArrowheads="1"/>
          </p:cNvSpPr>
          <p:nvPr/>
        </p:nvSpPr>
        <p:spPr bwMode="auto">
          <a:xfrm>
            <a:off x="3205178" y="441325"/>
            <a:ext cx="990600" cy="7016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pPr>
            <a:r>
              <a:rPr lang="vi-VN" altLang="vi-VN" sz="2000" b="1" dirty="0">
                <a:solidFill>
                  <a:srgbClr val="FF0000"/>
                </a:solidFill>
                <a:latin typeface="Times New Roman" pitchFamily="18" charset="0"/>
                <a:cs typeface="Times New Roman" pitchFamily="18" charset="0"/>
              </a:rPr>
              <a:t>Đất đỏ vàng</a:t>
            </a:r>
          </a:p>
        </p:txBody>
      </p:sp>
      <p:sp>
        <p:nvSpPr>
          <p:cNvPr id="115732" name="Text Box 20"/>
          <p:cNvSpPr txBox="1">
            <a:spLocks noChangeArrowheads="1"/>
          </p:cNvSpPr>
          <p:nvPr/>
        </p:nvSpPr>
        <p:spPr bwMode="auto">
          <a:xfrm>
            <a:off x="4271978" y="457200"/>
            <a:ext cx="1219200" cy="7016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pPr>
            <a:r>
              <a:rPr lang="vi-VN" altLang="vi-VN" sz="2000" b="1" dirty="0">
                <a:latin typeface="Times New Roman" pitchFamily="18" charset="0"/>
                <a:cs typeface="Times New Roman" pitchFamily="18" charset="0"/>
              </a:rPr>
              <a:t>Đất lầy thụt</a:t>
            </a:r>
          </a:p>
        </p:txBody>
      </p:sp>
      <p:sp>
        <p:nvSpPr>
          <p:cNvPr id="6151" name="Freeform 26"/>
          <p:cNvSpPr>
            <a:spLocks/>
          </p:cNvSpPr>
          <p:nvPr/>
        </p:nvSpPr>
        <p:spPr bwMode="auto">
          <a:xfrm>
            <a:off x="1855803" y="581025"/>
            <a:ext cx="1235075" cy="1260475"/>
          </a:xfrm>
          <a:custGeom>
            <a:avLst/>
            <a:gdLst>
              <a:gd name="T0" fmla="*/ 1074738 w 778"/>
              <a:gd name="T1" fmla="*/ 625475 h 794"/>
              <a:gd name="T2" fmla="*/ 1220788 w 778"/>
              <a:gd name="T3" fmla="*/ 625475 h 794"/>
              <a:gd name="T4" fmla="*/ 1206500 w 778"/>
              <a:gd name="T5" fmla="*/ 558800 h 794"/>
              <a:gd name="T6" fmla="*/ 1127125 w 778"/>
              <a:gd name="T7" fmla="*/ 452438 h 794"/>
              <a:gd name="T8" fmla="*/ 955675 w 778"/>
              <a:gd name="T9" fmla="*/ 280988 h 794"/>
              <a:gd name="T10" fmla="*/ 876300 w 778"/>
              <a:gd name="T11" fmla="*/ 201613 h 794"/>
              <a:gd name="T12" fmla="*/ 849313 w 778"/>
              <a:gd name="T13" fmla="*/ 160338 h 794"/>
              <a:gd name="T14" fmla="*/ 650875 w 778"/>
              <a:gd name="T15" fmla="*/ 1588 h 794"/>
              <a:gd name="T16" fmla="*/ 438150 w 778"/>
              <a:gd name="T17" fmla="*/ 15875 h 794"/>
              <a:gd name="T18" fmla="*/ 266700 w 778"/>
              <a:gd name="T19" fmla="*/ 107950 h 794"/>
              <a:gd name="T20" fmla="*/ 173038 w 778"/>
              <a:gd name="T21" fmla="*/ 201613 h 794"/>
              <a:gd name="T22" fmla="*/ 279400 w 778"/>
              <a:gd name="T23" fmla="*/ 385763 h 794"/>
              <a:gd name="T24" fmla="*/ 319088 w 778"/>
              <a:gd name="T25" fmla="*/ 506413 h 794"/>
              <a:gd name="T26" fmla="*/ 212725 w 778"/>
              <a:gd name="T27" fmla="*/ 611188 h 794"/>
              <a:gd name="T28" fmla="*/ 160338 w 778"/>
              <a:gd name="T29" fmla="*/ 690563 h 794"/>
              <a:gd name="T30" fmla="*/ 146050 w 778"/>
              <a:gd name="T31" fmla="*/ 730250 h 794"/>
              <a:gd name="T32" fmla="*/ 133350 w 778"/>
              <a:gd name="T33" fmla="*/ 796925 h 794"/>
              <a:gd name="T34" fmla="*/ 53975 w 778"/>
              <a:gd name="T35" fmla="*/ 876300 h 794"/>
              <a:gd name="T36" fmla="*/ 160338 w 778"/>
              <a:gd name="T37" fmla="*/ 1260475 h 794"/>
              <a:gd name="T38" fmla="*/ 227013 w 778"/>
              <a:gd name="T39" fmla="*/ 1247775 h 794"/>
              <a:gd name="T40" fmla="*/ 306388 w 778"/>
              <a:gd name="T41" fmla="*/ 1260475 h 7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8" h="794">
                <a:moveTo>
                  <a:pt x="677" y="394"/>
                </a:moveTo>
                <a:cubicBezTo>
                  <a:pt x="695" y="397"/>
                  <a:pt x="753" y="413"/>
                  <a:pt x="769" y="394"/>
                </a:cubicBezTo>
                <a:cubicBezTo>
                  <a:pt x="778" y="383"/>
                  <a:pt x="764" y="366"/>
                  <a:pt x="760" y="352"/>
                </a:cubicBezTo>
                <a:cubicBezTo>
                  <a:pt x="752" y="319"/>
                  <a:pt x="738" y="304"/>
                  <a:pt x="710" y="285"/>
                </a:cubicBezTo>
                <a:cubicBezTo>
                  <a:pt x="681" y="243"/>
                  <a:pt x="640" y="211"/>
                  <a:pt x="602" y="177"/>
                </a:cubicBezTo>
                <a:cubicBezTo>
                  <a:pt x="584" y="161"/>
                  <a:pt x="565" y="147"/>
                  <a:pt x="552" y="127"/>
                </a:cubicBezTo>
                <a:cubicBezTo>
                  <a:pt x="546" y="118"/>
                  <a:pt x="542" y="108"/>
                  <a:pt x="535" y="101"/>
                </a:cubicBezTo>
                <a:cubicBezTo>
                  <a:pt x="498" y="64"/>
                  <a:pt x="448" y="39"/>
                  <a:pt x="410" y="1"/>
                </a:cubicBezTo>
                <a:cubicBezTo>
                  <a:pt x="365" y="4"/>
                  <a:pt x="320" y="0"/>
                  <a:pt x="276" y="10"/>
                </a:cubicBezTo>
                <a:cubicBezTo>
                  <a:pt x="237" y="19"/>
                  <a:pt x="210" y="58"/>
                  <a:pt x="168" y="68"/>
                </a:cubicBezTo>
                <a:cubicBezTo>
                  <a:pt x="109" y="106"/>
                  <a:pt x="123" y="82"/>
                  <a:pt x="109" y="127"/>
                </a:cubicBezTo>
                <a:cubicBezTo>
                  <a:pt x="119" y="221"/>
                  <a:pt x="107" y="199"/>
                  <a:pt x="176" y="243"/>
                </a:cubicBezTo>
                <a:cubicBezTo>
                  <a:pt x="184" y="268"/>
                  <a:pt x="193" y="293"/>
                  <a:pt x="201" y="319"/>
                </a:cubicBezTo>
                <a:cubicBezTo>
                  <a:pt x="185" y="438"/>
                  <a:pt x="218" y="332"/>
                  <a:pt x="134" y="385"/>
                </a:cubicBezTo>
                <a:cubicBezTo>
                  <a:pt x="117" y="396"/>
                  <a:pt x="112" y="418"/>
                  <a:pt x="101" y="435"/>
                </a:cubicBezTo>
                <a:cubicBezTo>
                  <a:pt x="96" y="442"/>
                  <a:pt x="94" y="451"/>
                  <a:pt x="92" y="460"/>
                </a:cubicBezTo>
                <a:cubicBezTo>
                  <a:pt x="88" y="474"/>
                  <a:pt x="92" y="490"/>
                  <a:pt x="84" y="502"/>
                </a:cubicBezTo>
                <a:cubicBezTo>
                  <a:pt x="71" y="522"/>
                  <a:pt x="34" y="552"/>
                  <a:pt x="34" y="552"/>
                </a:cubicBezTo>
                <a:cubicBezTo>
                  <a:pt x="3" y="649"/>
                  <a:pt x="0" y="762"/>
                  <a:pt x="101" y="794"/>
                </a:cubicBezTo>
                <a:cubicBezTo>
                  <a:pt x="115" y="791"/>
                  <a:pt x="129" y="786"/>
                  <a:pt x="143" y="786"/>
                </a:cubicBezTo>
                <a:cubicBezTo>
                  <a:pt x="160" y="786"/>
                  <a:pt x="193" y="794"/>
                  <a:pt x="193" y="794"/>
                </a:cubicBezTo>
              </a:path>
            </a:pathLst>
          </a:custGeom>
          <a:noFill/>
          <a:ln w="9525">
            <a:solidFill>
              <a:schemeClr val="tx1"/>
            </a:solidFill>
            <a:round/>
            <a:headEnd/>
            <a:tailEnd/>
          </a:ln>
          <a:effectLst/>
        </p:spPr>
        <p:txBody>
          <a:bodyPr/>
          <a:lstStyle/>
          <a:p>
            <a:endParaRPr lang="en-US">
              <a:latin typeface="Times New Roman" pitchFamily="18" charset="0"/>
              <a:cs typeface="Times New Roman" pitchFamily="18" charset="0"/>
            </a:endParaRPr>
          </a:p>
        </p:txBody>
      </p:sp>
      <p:sp>
        <p:nvSpPr>
          <p:cNvPr id="115739" name="Freeform 27"/>
          <p:cNvSpPr>
            <a:spLocks/>
          </p:cNvSpPr>
          <p:nvPr/>
        </p:nvSpPr>
        <p:spPr bwMode="auto">
          <a:xfrm>
            <a:off x="1958991" y="573088"/>
            <a:ext cx="2401887" cy="3248025"/>
          </a:xfrm>
          <a:custGeom>
            <a:avLst/>
            <a:gdLst>
              <a:gd name="T0" fmla="*/ 2349500 w 1513"/>
              <a:gd name="T1" fmla="*/ 911225 h 2046"/>
              <a:gd name="T2" fmla="*/ 2282825 w 1513"/>
              <a:gd name="T3" fmla="*/ 738188 h 2046"/>
              <a:gd name="T4" fmla="*/ 1992312 w 1513"/>
              <a:gd name="T5" fmla="*/ 923925 h 2046"/>
              <a:gd name="T6" fmla="*/ 1846262 w 1513"/>
              <a:gd name="T7" fmla="*/ 871538 h 2046"/>
              <a:gd name="T8" fmla="*/ 1462087 w 1513"/>
              <a:gd name="T9" fmla="*/ 725488 h 2046"/>
              <a:gd name="T10" fmla="*/ 1289050 w 1513"/>
              <a:gd name="T11" fmla="*/ 712788 h 2046"/>
              <a:gd name="T12" fmla="*/ 996950 w 1513"/>
              <a:gd name="T13" fmla="*/ 393700 h 2046"/>
              <a:gd name="T14" fmla="*/ 825500 w 1513"/>
              <a:gd name="T15" fmla="*/ 301625 h 2046"/>
              <a:gd name="T16" fmla="*/ 773112 w 1513"/>
              <a:gd name="T17" fmla="*/ 63500 h 2046"/>
              <a:gd name="T18" fmla="*/ 255587 w 1513"/>
              <a:gd name="T19" fmla="*/ 103188 h 2046"/>
              <a:gd name="T20" fmla="*/ 123825 w 1513"/>
              <a:gd name="T21" fmla="*/ 354013 h 2046"/>
              <a:gd name="T22" fmla="*/ 334962 w 1513"/>
              <a:gd name="T23" fmla="*/ 527050 h 2046"/>
              <a:gd name="T24" fmla="*/ 96837 w 1513"/>
              <a:gd name="T25" fmla="*/ 752475 h 2046"/>
              <a:gd name="T26" fmla="*/ 69850 w 1513"/>
              <a:gd name="T27" fmla="*/ 1042988 h 2046"/>
              <a:gd name="T28" fmla="*/ 401637 w 1513"/>
              <a:gd name="T29" fmla="*/ 1308100 h 2046"/>
              <a:gd name="T30" fmla="*/ 493712 w 1513"/>
              <a:gd name="T31" fmla="*/ 1533525 h 2046"/>
              <a:gd name="T32" fmla="*/ 508000 w 1513"/>
              <a:gd name="T33" fmla="*/ 1706563 h 2046"/>
              <a:gd name="T34" fmla="*/ 733425 w 1513"/>
              <a:gd name="T35" fmla="*/ 2051050 h 2046"/>
              <a:gd name="T36" fmla="*/ 1090612 w 1513"/>
              <a:gd name="T37" fmla="*/ 2462213 h 2046"/>
              <a:gd name="T38" fmla="*/ 917575 w 1513"/>
              <a:gd name="T39" fmla="*/ 2487613 h 2046"/>
              <a:gd name="T40" fmla="*/ 627062 w 1513"/>
              <a:gd name="T41" fmla="*/ 2566988 h 2046"/>
              <a:gd name="T42" fmla="*/ 587375 w 1513"/>
              <a:gd name="T43" fmla="*/ 2752725 h 2046"/>
              <a:gd name="T44" fmla="*/ 838200 w 1513"/>
              <a:gd name="T45" fmla="*/ 3005138 h 2046"/>
              <a:gd name="T46" fmla="*/ 1276350 w 1513"/>
              <a:gd name="T47" fmla="*/ 3243263 h 2046"/>
              <a:gd name="T48" fmla="*/ 1222375 w 1513"/>
              <a:gd name="T49" fmla="*/ 3005138 h 2046"/>
              <a:gd name="T50" fmla="*/ 957262 w 1513"/>
              <a:gd name="T51" fmla="*/ 2886075 h 2046"/>
              <a:gd name="T52" fmla="*/ 917575 w 1513"/>
              <a:gd name="T53" fmla="*/ 2819400 h 2046"/>
              <a:gd name="T54" fmla="*/ 917575 w 1513"/>
              <a:gd name="T55" fmla="*/ 2593975 h 2046"/>
              <a:gd name="T56" fmla="*/ 1077912 w 1513"/>
              <a:gd name="T57" fmla="*/ 2514600 h 2046"/>
              <a:gd name="T58" fmla="*/ 1011237 w 1513"/>
              <a:gd name="T59" fmla="*/ 2262188 h 2046"/>
              <a:gd name="T60" fmla="*/ 758825 w 1513"/>
              <a:gd name="T61" fmla="*/ 1812925 h 2046"/>
              <a:gd name="T62" fmla="*/ 560387 w 1513"/>
              <a:gd name="T63" fmla="*/ 1468438 h 2046"/>
              <a:gd name="T64" fmla="*/ 428625 w 1513"/>
              <a:gd name="T65" fmla="*/ 1268413 h 2046"/>
              <a:gd name="T66" fmla="*/ 508000 w 1513"/>
              <a:gd name="T67" fmla="*/ 1096963 h 2046"/>
              <a:gd name="T68" fmla="*/ 282575 w 1513"/>
              <a:gd name="T69" fmla="*/ 950913 h 2046"/>
              <a:gd name="T70" fmla="*/ 322262 w 1513"/>
              <a:gd name="T71" fmla="*/ 619125 h 2046"/>
              <a:gd name="T72" fmla="*/ 573087 w 1513"/>
              <a:gd name="T73" fmla="*/ 487363 h 2046"/>
              <a:gd name="T74" fmla="*/ 706437 w 1513"/>
              <a:gd name="T75" fmla="*/ 725488 h 2046"/>
              <a:gd name="T76" fmla="*/ 719137 w 1513"/>
              <a:gd name="T77" fmla="*/ 500063 h 2046"/>
              <a:gd name="T78" fmla="*/ 812800 w 1513"/>
              <a:gd name="T79" fmla="*/ 606425 h 2046"/>
              <a:gd name="T80" fmla="*/ 1117600 w 1513"/>
              <a:gd name="T81" fmla="*/ 633413 h 2046"/>
              <a:gd name="T82" fmla="*/ 1169987 w 1513"/>
              <a:gd name="T83" fmla="*/ 606425 h 2046"/>
              <a:gd name="T84" fmla="*/ 1289050 w 1513"/>
              <a:gd name="T85" fmla="*/ 725488 h 2046"/>
              <a:gd name="T86" fmla="*/ 1474787 w 1513"/>
              <a:gd name="T87" fmla="*/ 777875 h 2046"/>
              <a:gd name="T88" fmla="*/ 1700212 w 1513"/>
              <a:gd name="T89" fmla="*/ 819150 h 2046"/>
              <a:gd name="T90" fmla="*/ 2097087 w 1513"/>
              <a:gd name="T91" fmla="*/ 884238 h 2046"/>
              <a:gd name="T92" fmla="*/ 2336800 w 1513"/>
              <a:gd name="T93" fmla="*/ 1057275 h 20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13" h="2046">
                <a:moveTo>
                  <a:pt x="1405" y="716"/>
                </a:moveTo>
                <a:cubicBezTo>
                  <a:pt x="1416" y="671"/>
                  <a:pt x="1426" y="660"/>
                  <a:pt x="1463" y="632"/>
                </a:cubicBezTo>
                <a:cubicBezTo>
                  <a:pt x="1470" y="613"/>
                  <a:pt x="1471" y="592"/>
                  <a:pt x="1480" y="574"/>
                </a:cubicBezTo>
                <a:cubicBezTo>
                  <a:pt x="1489" y="556"/>
                  <a:pt x="1513" y="524"/>
                  <a:pt x="1513" y="524"/>
                </a:cubicBezTo>
                <a:cubicBezTo>
                  <a:pt x="1505" y="516"/>
                  <a:pt x="1497" y="506"/>
                  <a:pt x="1488" y="499"/>
                </a:cubicBezTo>
                <a:cubicBezTo>
                  <a:pt x="1472" y="487"/>
                  <a:pt x="1438" y="465"/>
                  <a:pt x="1438" y="465"/>
                </a:cubicBezTo>
                <a:cubicBezTo>
                  <a:pt x="1384" y="477"/>
                  <a:pt x="1360" y="494"/>
                  <a:pt x="1330" y="541"/>
                </a:cubicBezTo>
                <a:cubicBezTo>
                  <a:pt x="1286" y="525"/>
                  <a:pt x="1293" y="497"/>
                  <a:pt x="1263" y="541"/>
                </a:cubicBezTo>
                <a:cubicBezTo>
                  <a:pt x="1260" y="555"/>
                  <a:pt x="1263" y="570"/>
                  <a:pt x="1255" y="582"/>
                </a:cubicBezTo>
                <a:cubicBezTo>
                  <a:pt x="1250" y="589"/>
                  <a:pt x="1238" y="594"/>
                  <a:pt x="1230" y="591"/>
                </a:cubicBezTo>
                <a:cubicBezTo>
                  <a:pt x="1221" y="587"/>
                  <a:pt x="1221" y="572"/>
                  <a:pt x="1213" y="566"/>
                </a:cubicBezTo>
                <a:cubicBezTo>
                  <a:pt x="1210" y="564"/>
                  <a:pt x="1166" y="550"/>
                  <a:pt x="1163" y="549"/>
                </a:cubicBezTo>
                <a:cubicBezTo>
                  <a:pt x="1134" y="520"/>
                  <a:pt x="1119" y="517"/>
                  <a:pt x="1079" y="507"/>
                </a:cubicBezTo>
                <a:cubicBezTo>
                  <a:pt x="1049" y="460"/>
                  <a:pt x="1065" y="498"/>
                  <a:pt x="1012" y="482"/>
                </a:cubicBezTo>
                <a:cubicBezTo>
                  <a:pt x="935" y="430"/>
                  <a:pt x="1071" y="517"/>
                  <a:pt x="921" y="457"/>
                </a:cubicBezTo>
                <a:cubicBezTo>
                  <a:pt x="912" y="453"/>
                  <a:pt x="912" y="438"/>
                  <a:pt x="904" y="432"/>
                </a:cubicBezTo>
                <a:cubicBezTo>
                  <a:pt x="897" y="427"/>
                  <a:pt x="887" y="427"/>
                  <a:pt x="879" y="424"/>
                </a:cubicBezTo>
                <a:cubicBezTo>
                  <a:pt x="854" y="461"/>
                  <a:pt x="853" y="475"/>
                  <a:pt x="812" y="449"/>
                </a:cubicBezTo>
                <a:cubicBezTo>
                  <a:pt x="788" y="414"/>
                  <a:pt x="799" y="375"/>
                  <a:pt x="770" y="349"/>
                </a:cubicBezTo>
                <a:cubicBezTo>
                  <a:pt x="755" y="336"/>
                  <a:pt x="720" y="315"/>
                  <a:pt x="720" y="315"/>
                </a:cubicBezTo>
                <a:cubicBezTo>
                  <a:pt x="705" y="251"/>
                  <a:pt x="699" y="258"/>
                  <a:pt x="628" y="248"/>
                </a:cubicBezTo>
                <a:cubicBezTo>
                  <a:pt x="620" y="243"/>
                  <a:pt x="610" y="239"/>
                  <a:pt x="603" y="232"/>
                </a:cubicBezTo>
                <a:cubicBezTo>
                  <a:pt x="596" y="225"/>
                  <a:pt x="596" y="212"/>
                  <a:pt x="587" y="207"/>
                </a:cubicBezTo>
                <a:cubicBezTo>
                  <a:pt x="567" y="195"/>
                  <a:pt x="542" y="197"/>
                  <a:pt x="520" y="190"/>
                </a:cubicBezTo>
                <a:cubicBezTo>
                  <a:pt x="493" y="172"/>
                  <a:pt x="481" y="150"/>
                  <a:pt x="453" y="132"/>
                </a:cubicBezTo>
                <a:cubicBezTo>
                  <a:pt x="427" y="93"/>
                  <a:pt x="431" y="90"/>
                  <a:pt x="470" y="65"/>
                </a:cubicBezTo>
                <a:cubicBezTo>
                  <a:pt x="476" y="57"/>
                  <a:pt x="489" y="50"/>
                  <a:pt x="487" y="40"/>
                </a:cubicBezTo>
                <a:cubicBezTo>
                  <a:pt x="481" y="0"/>
                  <a:pt x="447" y="19"/>
                  <a:pt x="428" y="23"/>
                </a:cubicBezTo>
                <a:cubicBezTo>
                  <a:pt x="383" y="16"/>
                  <a:pt x="362" y="4"/>
                  <a:pt x="320" y="15"/>
                </a:cubicBezTo>
                <a:cubicBezTo>
                  <a:pt x="271" y="46"/>
                  <a:pt x="218" y="56"/>
                  <a:pt x="161" y="65"/>
                </a:cubicBezTo>
                <a:cubicBezTo>
                  <a:pt x="119" y="54"/>
                  <a:pt x="110" y="54"/>
                  <a:pt x="86" y="90"/>
                </a:cubicBezTo>
                <a:cubicBezTo>
                  <a:pt x="74" y="129"/>
                  <a:pt x="66" y="169"/>
                  <a:pt x="52" y="207"/>
                </a:cubicBezTo>
                <a:cubicBezTo>
                  <a:pt x="61" y="212"/>
                  <a:pt x="68" y="219"/>
                  <a:pt x="78" y="223"/>
                </a:cubicBezTo>
                <a:cubicBezTo>
                  <a:pt x="91" y="228"/>
                  <a:pt x="107" y="224"/>
                  <a:pt x="119" y="232"/>
                </a:cubicBezTo>
                <a:cubicBezTo>
                  <a:pt x="138" y="245"/>
                  <a:pt x="125" y="278"/>
                  <a:pt x="136" y="298"/>
                </a:cubicBezTo>
                <a:cubicBezTo>
                  <a:pt x="147" y="318"/>
                  <a:pt x="191" y="326"/>
                  <a:pt x="211" y="332"/>
                </a:cubicBezTo>
                <a:cubicBezTo>
                  <a:pt x="214" y="340"/>
                  <a:pt x="220" y="348"/>
                  <a:pt x="219" y="357"/>
                </a:cubicBezTo>
                <a:cubicBezTo>
                  <a:pt x="211" y="404"/>
                  <a:pt x="154" y="365"/>
                  <a:pt x="128" y="357"/>
                </a:cubicBezTo>
                <a:cubicBezTo>
                  <a:pt x="44" y="384"/>
                  <a:pt x="93" y="419"/>
                  <a:pt x="61" y="474"/>
                </a:cubicBezTo>
                <a:cubicBezTo>
                  <a:pt x="49" y="494"/>
                  <a:pt x="11" y="524"/>
                  <a:pt x="11" y="524"/>
                </a:cubicBezTo>
                <a:cubicBezTo>
                  <a:pt x="0" y="554"/>
                  <a:pt x="5" y="621"/>
                  <a:pt x="19" y="649"/>
                </a:cubicBezTo>
                <a:cubicBezTo>
                  <a:pt x="23" y="657"/>
                  <a:pt x="36" y="654"/>
                  <a:pt x="44" y="657"/>
                </a:cubicBezTo>
                <a:cubicBezTo>
                  <a:pt x="27" y="682"/>
                  <a:pt x="12" y="704"/>
                  <a:pt x="2" y="733"/>
                </a:cubicBezTo>
                <a:cubicBezTo>
                  <a:pt x="29" y="807"/>
                  <a:pt x="59" y="774"/>
                  <a:pt x="128" y="766"/>
                </a:cubicBezTo>
                <a:cubicBezTo>
                  <a:pt x="268" y="778"/>
                  <a:pt x="185" y="756"/>
                  <a:pt x="253" y="824"/>
                </a:cubicBezTo>
                <a:cubicBezTo>
                  <a:pt x="256" y="858"/>
                  <a:pt x="247" y="894"/>
                  <a:pt x="261" y="925"/>
                </a:cubicBezTo>
                <a:cubicBezTo>
                  <a:pt x="267" y="938"/>
                  <a:pt x="292" y="924"/>
                  <a:pt x="303" y="933"/>
                </a:cubicBezTo>
                <a:cubicBezTo>
                  <a:pt x="312" y="940"/>
                  <a:pt x="305" y="957"/>
                  <a:pt x="311" y="966"/>
                </a:cubicBezTo>
                <a:cubicBezTo>
                  <a:pt x="323" y="984"/>
                  <a:pt x="346" y="993"/>
                  <a:pt x="361" y="1008"/>
                </a:cubicBezTo>
                <a:cubicBezTo>
                  <a:pt x="353" y="1014"/>
                  <a:pt x="341" y="1016"/>
                  <a:pt x="336" y="1025"/>
                </a:cubicBezTo>
                <a:cubicBezTo>
                  <a:pt x="327" y="1040"/>
                  <a:pt x="320" y="1075"/>
                  <a:pt x="320" y="1075"/>
                </a:cubicBezTo>
                <a:cubicBezTo>
                  <a:pt x="338" y="1132"/>
                  <a:pt x="349" y="1083"/>
                  <a:pt x="403" y="1100"/>
                </a:cubicBezTo>
                <a:cubicBezTo>
                  <a:pt x="411" y="1156"/>
                  <a:pt x="409" y="1170"/>
                  <a:pt x="453" y="1200"/>
                </a:cubicBezTo>
                <a:cubicBezTo>
                  <a:pt x="456" y="1231"/>
                  <a:pt x="456" y="1262"/>
                  <a:pt x="462" y="1292"/>
                </a:cubicBezTo>
                <a:cubicBezTo>
                  <a:pt x="472" y="1337"/>
                  <a:pt x="536" y="1343"/>
                  <a:pt x="570" y="1350"/>
                </a:cubicBezTo>
                <a:cubicBezTo>
                  <a:pt x="588" y="1405"/>
                  <a:pt x="593" y="1457"/>
                  <a:pt x="637" y="1501"/>
                </a:cubicBezTo>
                <a:cubicBezTo>
                  <a:pt x="654" y="1518"/>
                  <a:pt x="710" y="1556"/>
                  <a:pt x="687" y="1551"/>
                </a:cubicBezTo>
                <a:cubicBezTo>
                  <a:pt x="636" y="1540"/>
                  <a:pt x="659" y="1546"/>
                  <a:pt x="620" y="1534"/>
                </a:cubicBezTo>
                <a:cubicBezTo>
                  <a:pt x="612" y="1537"/>
                  <a:pt x="602" y="1537"/>
                  <a:pt x="595" y="1542"/>
                </a:cubicBezTo>
                <a:cubicBezTo>
                  <a:pt x="587" y="1548"/>
                  <a:pt x="588" y="1564"/>
                  <a:pt x="578" y="1567"/>
                </a:cubicBezTo>
                <a:cubicBezTo>
                  <a:pt x="567" y="1571"/>
                  <a:pt x="556" y="1562"/>
                  <a:pt x="545" y="1559"/>
                </a:cubicBezTo>
                <a:cubicBezTo>
                  <a:pt x="494" y="1575"/>
                  <a:pt x="492" y="1629"/>
                  <a:pt x="478" y="1676"/>
                </a:cubicBezTo>
                <a:cubicBezTo>
                  <a:pt x="417" y="1634"/>
                  <a:pt x="444" y="1654"/>
                  <a:pt x="395" y="1617"/>
                </a:cubicBezTo>
                <a:cubicBezTo>
                  <a:pt x="370" y="1626"/>
                  <a:pt x="320" y="1642"/>
                  <a:pt x="320" y="1642"/>
                </a:cubicBezTo>
                <a:cubicBezTo>
                  <a:pt x="312" y="1648"/>
                  <a:pt x="301" y="1651"/>
                  <a:pt x="295" y="1659"/>
                </a:cubicBezTo>
                <a:cubicBezTo>
                  <a:pt x="256" y="1707"/>
                  <a:pt x="343" y="1729"/>
                  <a:pt x="370" y="1734"/>
                </a:cubicBezTo>
                <a:cubicBezTo>
                  <a:pt x="405" y="1758"/>
                  <a:pt x="408" y="1793"/>
                  <a:pt x="445" y="1818"/>
                </a:cubicBezTo>
                <a:cubicBezTo>
                  <a:pt x="456" y="1835"/>
                  <a:pt x="467" y="1851"/>
                  <a:pt x="478" y="1868"/>
                </a:cubicBezTo>
                <a:cubicBezTo>
                  <a:pt x="487" y="1881"/>
                  <a:pt x="514" y="1890"/>
                  <a:pt x="528" y="1893"/>
                </a:cubicBezTo>
                <a:cubicBezTo>
                  <a:pt x="569" y="1903"/>
                  <a:pt x="605" y="1912"/>
                  <a:pt x="645" y="1926"/>
                </a:cubicBezTo>
                <a:cubicBezTo>
                  <a:pt x="679" y="1938"/>
                  <a:pt x="700" y="1952"/>
                  <a:pt x="737" y="1960"/>
                </a:cubicBezTo>
                <a:cubicBezTo>
                  <a:pt x="784" y="1990"/>
                  <a:pt x="757" y="2011"/>
                  <a:pt x="804" y="2043"/>
                </a:cubicBezTo>
                <a:cubicBezTo>
                  <a:pt x="815" y="2040"/>
                  <a:pt x="833" y="2046"/>
                  <a:pt x="837" y="2035"/>
                </a:cubicBezTo>
                <a:cubicBezTo>
                  <a:pt x="837" y="2035"/>
                  <a:pt x="833" y="1960"/>
                  <a:pt x="820" y="1943"/>
                </a:cubicBezTo>
                <a:cubicBezTo>
                  <a:pt x="805" y="1924"/>
                  <a:pt x="770" y="1893"/>
                  <a:pt x="770" y="1893"/>
                </a:cubicBezTo>
                <a:cubicBezTo>
                  <a:pt x="765" y="1825"/>
                  <a:pt x="782" y="1781"/>
                  <a:pt x="720" y="1759"/>
                </a:cubicBezTo>
                <a:cubicBezTo>
                  <a:pt x="660" y="1772"/>
                  <a:pt x="689" y="1761"/>
                  <a:pt x="628" y="1801"/>
                </a:cubicBezTo>
                <a:cubicBezTo>
                  <a:pt x="620" y="1807"/>
                  <a:pt x="611" y="1812"/>
                  <a:pt x="603" y="1818"/>
                </a:cubicBezTo>
                <a:cubicBezTo>
                  <a:pt x="595" y="1823"/>
                  <a:pt x="578" y="1834"/>
                  <a:pt x="578" y="1834"/>
                </a:cubicBezTo>
                <a:cubicBezTo>
                  <a:pt x="565" y="1830"/>
                  <a:pt x="528" y="1822"/>
                  <a:pt x="528" y="1801"/>
                </a:cubicBezTo>
                <a:cubicBezTo>
                  <a:pt x="528" y="1789"/>
                  <a:pt x="571" y="1778"/>
                  <a:pt x="578" y="1776"/>
                </a:cubicBezTo>
                <a:cubicBezTo>
                  <a:pt x="596" y="1725"/>
                  <a:pt x="579" y="1688"/>
                  <a:pt x="537" y="1659"/>
                </a:cubicBezTo>
                <a:cubicBezTo>
                  <a:pt x="516" y="1599"/>
                  <a:pt x="533" y="1659"/>
                  <a:pt x="553" y="1659"/>
                </a:cubicBezTo>
                <a:cubicBezTo>
                  <a:pt x="565" y="1659"/>
                  <a:pt x="570" y="1642"/>
                  <a:pt x="578" y="1634"/>
                </a:cubicBezTo>
                <a:cubicBezTo>
                  <a:pt x="589" y="1594"/>
                  <a:pt x="589" y="1569"/>
                  <a:pt x="637" y="1584"/>
                </a:cubicBezTo>
                <a:cubicBezTo>
                  <a:pt x="645" y="1592"/>
                  <a:pt x="650" y="1609"/>
                  <a:pt x="662" y="1609"/>
                </a:cubicBezTo>
                <a:cubicBezTo>
                  <a:pt x="672" y="1609"/>
                  <a:pt x="675" y="1593"/>
                  <a:pt x="679" y="1584"/>
                </a:cubicBezTo>
                <a:cubicBezTo>
                  <a:pt x="686" y="1568"/>
                  <a:pt x="695" y="1534"/>
                  <a:pt x="695" y="1534"/>
                </a:cubicBezTo>
                <a:cubicBezTo>
                  <a:pt x="692" y="1515"/>
                  <a:pt x="696" y="1493"/>
                  <a:pt x="687" y="1476"/>
                </a:cubicBezTo>
                <a:cubicBezTo>
                  <a:pt x="676" y="1455"/>
                  <a:pt x="650" y="1445"/>
                  <a:pt x="637" y="1425"/>
                </a:cubicBezTo>
                <a:cubicBezTo>
                  <a:pt x="613" y="1389"/>
                  <a:pt x="594" y="1352"/>
                  <a:pt x="570" y="1317"/>
                </a:cubicBezTo>
                <a:cubicBezTo>
                  <a:pt x="559" y="1284"/>
                  <a:pt x="537" y="1275"/>
                  <a:pt x="512" y="1250"/>
                </a:cubicBezTo>
                <a:cubicBezTo>
                  <a:pt x="499" y="1214"/>
                  <a:pt x="488" y="1179"/>
                  <a:pt x="478" y="1142"/>
                </a:cubicBezTo>
                <a:cubicBezTo>
                  <a:pt x="475" y="1111"/>
                  <a:pt x="482" y="1078"/>
                  <a:pt x="470" y="1050"/>
                </a:cubicBezTo>
                <a:cubicBezTo>
                  <a:pt x="456" y="1016"/>
                  <a:pt x="404" y="986"/>
                  <a:pt x="370" y="975"/>
                </a:cubicBezTo>
                <a:cubicBezTo>
                  <a:pt x="366" y="964"/>
                  <a:pt x="356" y="936"/>
                  <a:pt x="353" y="925"/>
                </a:cubicBezTo>
                <a:cubicBezTo>
                  <a:pt x="350" y="911"/>
                  <a:pt x="354" y="894"/>
                  <a:pt x="345" y="883"/>
                </a:cubicBezTo>
                <a:cubicBezTo>
                  <a:pt x="338" y="874"/>
                  <a:pt x="322" y="877"/>
                  <a:pt x="311" y="874"/>
                </a:cubicBezTo>
                <a:cubicBezTo>
                  <a:pt x="298" y="835"/>
                  <a:pt x="306" y="824"/>
                  <a:pt x="270" y="799"/>
                </a:cubicBezTo>
                <a:cubicBezTo>
                  <a:pt x="255" y="756"/>
                  <a:pt x="256" y="786"/>
                  <a:pt x="286" y="766"/>
                </a:cubicBezTo>
                <a:cubicBezTo>
                  <a:pt x="296" y="760"/>
                  <a:pt x="303" y="749"/>
                  <a:pt x="311" y="741"/>
                </a:cubicBezTo>
                <a:cubicBezTo>
                  <a:pt x="314" y="724"/>
                  <a:pt x="327" y="706"/>
                  <a:pt x="320" y="691"/>
                </a:cubicBezTo>
                <a:cubicBezTo>
                  <a:pt x="311" y="673"/>
                  <a:pt x="287" y="668"/>
                  <a:pt x="270" y="657"/>
                </a:cubicBezTo>
                <a:cubicBezTo>
                  <a:pt x="261" y="651"/>
                  <a:pt x="244" y="641"/>
                  <a:pt x="244" y="641"/>
                </a:cubicBezTo>
                <a:cubicBezTo>
                  <a:pt x="224" y="610"/>
                  <a:pt x="212" y="610"/>
                  <a:pt x="178" y="599"/>
                </a:cubicBezTo>
                <a:cubicBezTo>
                  <a:pt x="148" y="555"/>
                  <a:pt x="100" y="527"/>
                  <a:pt x="69" y="482"/>
                </a:cubicBezTo>
                <a:cubicBezTo>
                  <a:pt x="74" y="463"/>
                  <a:pt x="74" y="440"/>
                  <a:pt x="86" y="424"/>
                </a:cubicBezTo>
                <a:cubicBezTo>
                  <a:pt x="110" y="394"/>
                  <a:pt x="174" y="394"/>
                  <a:pt x="203" y="390"/>
                </a:cubicBezTo>
                <a:cubicBezTo>
                  <a:pt x="212" y="363"/>
                  <a:pt x="213" y="327"/>
                  <a:pt x="236" y="307"/>
                </a:cubicBezTo>
                <a:cubicBezTo>
                  <a:pt x="251" y="294"/>
                  <a:pt x="286" y="273"/>
                  <a:pt x="286" y="273"/>
                </a:cubicBezTo>
                <a:cubicBezTo>
                  <a:pt x="314" y="283"/>
                  <a:pt x="336" y="290"/>
                  <a:pt x="361" y="307"/>
                </a:cubicBezTo>
                <a:cubicBezTo>
                  <a:pt x="386" y="376"/>
                  <a:pt x="381" y="371"/>
                  <a:pt x="462" y="382"/>
                </a:cubicBezTo>
                <a:cubicBezTo>
                  <a:pt x="474" y="421"/>
                  <a:pt x="465" y="429"/>
                  <a:pt x="436" y="457"/>
                </a:cubicBezTo>
                <a:cubicBezTo>
                  <a:pt x="421" y="505"/>
                  <a:pt x="428" y="474"/>
                  <a:pt x="445" y="457"/>
                </a:cubicBezTo>
                <a:cubicBezTo>
                  <a:pt x="452" y="450"/>
                  <a:pt x="462" y="446"/>
                  <a:pt x="470" y="440"/>
                </a:cubicBezTo>
                <a:cubicBezTo>
                  <a:pt x="502" y="391"/>
                  <a:pt x="528" y="380"/>
                  <a:pt x="470" y="340"/>
                </a:cubicBezTo>
                <a:cubicBezTo>
                  <a:pt x="464" y="332"/>
                  <a:pt x="460" y="322"/>
                  <a:pt x="453" y="315"/>
                </a:cubicBezTo>
                <a:cubicBezTo>
                  <a:pt x="433" y="295"/>
                  <a:pt x="401" y="291"/>
                  <a:pt x="462" y="307"/>
                </a:cubicBezTo>
                <a:cubicBezTo>
                  <a:pt x="472" y="323"/>
                  <a:pt x="477" y="342"/>
                  <a:pt x="487" y="357"/>
                </a:cubicBezTo>
                <a:cubicBezTo>
                  <a:pt x="494" y="367"/>
                  <a:pt x="505" y="373"/>
                  <a:pt x="512" y="382"/>
                </a:cubicBezTo>
                <a:cubicBezTo>
                  <a:pt x="518" y="390"/>
                  <a:pt x="523" y="399"/>
                  <a:pt x="528" y="407"/>
                </a:cubicBezTo>
                <a:cubicBezTo>
                  <a:pt x="553" y="404"/>
                  <a:pt x="578" y="399"/>
                  <a:pt x="603" y="399"/>
                </a:cubicBezTo>
                <a:cubicBezTo>
                  <a:pt x="716" y="399"/>
                  <a:pt x="645" y="418"/>
                  <a:pt x="704" y="399"/>
                </a:cubicBezTo>
                <a:cubicBezTo>
                  <a:pt x="709" y="391"/>
                  <a:pt x="747" y="349"/>
                  <a:pt x="695" y="349"/>
                </a:cubicBezTo>
                <a:cubicBezTo>
                  <a:pt x="685" y="349"/>
                  <a:pt x="704" y="368"/>
                  <a:pt x="712" y="374"/>
                </a:cubicBezTo>
                <a:cubicBezTo>
                  <a:pt x="719" y="379"/>
                  <a:pt x="729" y="379"/>
                  <a:pt x="737" y="382"/>
                </a:cubicBezTo>
                <a:cubicBezTo>
                  <a:pt x="761" y="398"/>
                  <a:pt x="765" y="397"/>
                  <a:pt x="779" y="424"/>
                </a:cubicBezTo>
                <a:cubicBezTo>
                  <a:pt x="783" y="432"/>
                  <a:pt x="781" y="443"/>
                  <a:pt x="787" y="449"/>
                </a:cubicBezTo>
                <a:cubicBezTo>
                  <a:pt x="793" y="455"/>
                  <a:pt x="804" y="454"/>
                  <a:pt x="812" y="457"/>
                </a:cubicBezTo>
                <a:cubicBezTo>
                  <a:pt x="829" y="454"/>
                  <a:pt x="846" y="453"/>
                  <a:pt x="862" y="449"/>
                </a:cubicBezTo>
                <a:cubicBezTo>
                  <a:pt x="871" y="447"/>
                  <a:pt x="879" y="437"/>
                  <a:pt x="887" y="440"/>
                </a:cubicBezTo>
                <a:cubicBezTo>
                  <a:pt x="912" y="448"/>
                  <a:pt x="912" y="476"/>
                  <a:pt x="929" y="490"/>
                </a:cubicBezTo>
                <a:cubicBezTo>
                  <a:pt x="953" y="510"/>
                  <a:pt x="990" y="503"/>
                  <a:pt x="1021" y="507"/>
                </a:cubicBezTo>
                <a:cubicBezTo>
                  <a:pt x="1029" y="513"/>
                  <a:pt x="1036" y="522"/>
                  <a:pt x="1046" y="524"/>
                </a:cubicBezTo>
                <a:cubicBezTo>
                  <a:pt x="1055" y="526"/>
                  <a:pt x="1062" y="516"/>
                  <a:pt x="1071" y="516"/>
                </a:cubicBezTo>
                <a:cubicBezTo>
                  <a:pt x="1093" y="516"/>
                  <a:pt x="1116" y="521"/>
                  <a:pt x="1138" y="524"/>
                </a:cubicBezTo>
                <a:cubicBezTo>
                  <a:pt x="1157" y="554"/>
                  <a:pt x="1170" y="581"/>
                  <a:pt x="1196" y="607"/>
                </a:cubicBezTo>
                <a:cubicBezTo>
                  <a:pt x="1258" y="600"/>
                  <a:pt x="1279" y="599"/>
                  <a:pt x="1321" y="557"/>
                </a:cubicBezTo>
                <a:cubicBezTo>
                  <a:pt x="1420" y="575"/>
                  <a:pt x="1389" y="599"/>
                  <a:pt x="1396" y="716"/>
                </a:cubicBezTo>
                <a:cubicBezTo>
                  <a:pt x="1407" y="710"/>
                  <a:pt x="1418" y="703"/>
                  <a:pt x="1430" y="699"/>
                </a:cubicBezTo>
                <a:cubicBezTo>
                  <a:pt x="1480" y="682"/>
                  <a:pt x="1472" y="709"/>
                  <a:pt x="1472" y="666"/>
                </a:cubicBezTo>
              </a:path>
            </a:pathLst>
          </a:custGeom>
          <a:noFill/>
          <a:ln w="57150"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115740" name="Line 28"/>
          <p:cNvSpPr>
            <a:spLocks noChangeShapeType="1"/>
          </p:cNvSpPr>
          <p:nvPr/>
        </p:nvSpPr>
        <p:spPr bwMode="auto">
          <a:xfrm flipH="1">
            <a:off x="2519378" y="838200"/>
            <a:ext cx="990600" cy="76200"/>
          </a:xfrm>
          <a:prstGeom prst="line">
            <a:avLst/>
          </a:prstGeom>
          <a:noFill/>
          <a:ln w="38100">
            <a:solidFill>
              <a:srgbClr val="0000FF"/>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15741" name="Freeform 29"/>
          <p:cNvSpPr>
            <a:spLocks/>
          </p:cNvSpPr>
          <p:nvPr/>
        </p:nvSpPr>
        <p:spPr bwMode="auto">
          <a:xfrm>
            <a:off x="3352816" y="2076450"/>
            <a:ext cx="1684337" cy="2078038"/>
          </a:xfrm>
          <a:custGeom>
            <a:avLst/>
            <a:gdLst>
              <a:gd name="T0" fmla="*/ 1473200 w 1061"/>
              <a:gd name="T1" fmla="*/ 44450 h 1309"/>
              <a:gd name="T2" fmla="*/ 1208087 w 1061"/>
              <a:gd name="T3" fmla="*/ 17463 h 1309"/>
              <a:gd name="T4" fmla="*/ 1208087 w 1061"/>
              <a:gd name="T5" fmla="*/ 176213 h 1309"/>
              <a:gd name="T6" fmla="*/ 1114425 w 1061"/>
              <a:gd name="T7" fmla="*/ 203200 h 1309"/>
              <a:gd name="T8" fmla="*/ 995362 w 1061"/>
              <a:gd name="T9" fmla="*/ 57150 h 1309"/>
              <a:gd name="T10" fmla="*/ 903287 w 1061"/>
              <a:gd name="T11" fmla="*/ 230188 h 1309"/>
              <a:gd name="T12" fmla="*/ 995362 w 1061"/>
              <a:gd name="T13" fmla="*/ 230188 h 1309"/>
              <a:gd name="T14" fmla="*/ 1008062 w 1061"/>
              <a:gd name="T15" fmla="*/ 374650 h 1309"/>
              <a:gd name="T16" fmla="*/ 1047750 w 1061"/>
              <a:gd name="T17" fmla="*/ 401638 h 1309"/>
              <a:gd name="T18" fmla="*/ 849312 w 1061"/>
              <a:gd name="T19" fmla="*/ 560388 h 1309"/>
              <a:gd name="T20" fmla="*/ 809625 w 1061"/>
              <a:gd name="T21" fmla="*/ 587375 h 1309"/>
              <a:gd name="T22" fmla="*/ 757237 w 1061"/>
              <a:gd name="T23" fmla="*/ 666750 h 1309"/>
              <a:gd name="T24" fmla="*/ 769937 w 1061"/>
              <a:gd name="T25" fmla="*/ 733425 h 1309"/>
              <a:gd name="T26" fmla="*/ 915987 w 1061"/>
              <a:gd name="T27" fmla="*/ 773113 h 1309"/>
              <a:gd name="T28" fmla="*/ 928687 w 1061"/>
              <a:gd name="T29" fmla="*/ 825500 h 1309"/>
              <a:gd name="T30" fmla="*/ 968375 w 1061"/>
              <a:gd name="T31" fmla="*/ 852488 h 1309"/>
              <a:gd name="T32" fmla="*/ 955675 w 1061"/>
              <a:gd name="T33" fmla="*/ 1236663 h 1309"/>
              <a:gd name="T34" fmla="*/ 703262 w 1061"/>
              <a:gd name="T35" fmla="*/ 1157288 h 1309"/>
              <a:gd name="T36" fmla="*/ 650875 w 1061"/>
              <a:gd name="T37" fmla="*/ 1169988 h 1309"/>
              <a:gd name="T38" fmla="*/ 584200 w 1061"/>
              <a:gd name="T39" fmla="*/ 1289050 h 1309"/>
              <a:gd name="T40" fmla="*/ 517525 w 1061"/>
              <a:gd name="T41" fmla="*/ 1368425 h 1309"/>
              <a:gd name="T42" fmla="*/ 385762 w 1061"/>
              <a:gd name="T43" fmla="*/ 1328738 h 1309"/>
              <a:gd name="T44" fmla="*/ 279400 w 1061"/>
              <a:gd name="T45" fmla="*/ 1489075 h 1309"/>
              <a:gd name="T46" fmla="*/ 133350 w 1061"/>
              <a:gd name="T47" fmla="*/ 1766888 h 1309"/>
              <a:gd name="T48" fmla="*/ 93662 w 1061"/>
              <a:gd name="T49" fmla="*/ 1806575 h 1309"/>
              <a:gd name="T50" fmla="*/ 41275 w 1061"/>
              <a:gd name="T51" fmla="*/ 1885950 h 1309"/>
              <a:gd name="T52" fmla="*/ 41275 w 1061"/>
              <a:gd name="T53" fmla="*/ 2044700 h 1309"/>
              <a:gd name="T54" fmla="*/ 147637 w 1061"/>
              <a:gd name="T55" fmla="*/ 2058988 h 1309"/>
              <a:gd name="T56" fmla="*/ 293687 w 1061"/>
              <a:gd name="T57" fmla="*/ 2032000 h 1309"/>
              <a:gd name="T58" fmla="*/ 398462 w 1061"/>
              <a:gd name="T59" fmla="*/ 1925638 h 1309"/>
              <a:gd name="T60" fmla="*/ 504825 w 1061"/>
              <a:gd name="T61" fmla="*/ 1819275 h 1309"/>
              <a:gd name="T62" fmla="*/ 544512 w 1061"/>
              <a:gd name="T63" fmla="*/ 1700213 h 1309"/>
              <a:gd name="T64" fmla="*/ 623887 w 1061"/>
              <a:gd name="T65" fmla="*/ 1647825 h 1309"/>
              <a:gd name="T66" fmla="*/ 677862 w 1061"/>
              <a:gd name="T67" fmla="*/ 1568450 h 1309"/>
              <a:gd name="T68" fmla="*/ 690562 w 1061"/>
              <a:gd name="T69" fmla="*/ 1528763 h 1309"/>
              <a:gd name="T70" fmla="*/ 1008062 w 1061"/>
              <a:gd name="T71" fmla="*/ 1449388 h 1309"/>
              <a:gd name="T72" fmla="*/ 1114425 w 1061"/>
              <a:gd name="T73" fmla="*/ 1343025 h 1309"/>
              <a:gd name="T74" fmla="*/ 1127125 w 1061"/>
              <a:gd name="T75" fmla="*/ 825500 h 1309"/>
              <a:gd name="T76" fmla="*/ 1220787 w 1061"/>
              <a:gd name="T77" fmla="*/ 654050 h 1309"/>
              <a:gd name="T78" fmla="*/ 1327150 w 1061"/>
              <a:gd name="T79" fmla="*/ 508000 h 1309"/>
              <a:gd name="T80" fmla="*/ 1512887 w 1061"/>
              <a:gd name="T81" fmla="*/ 441325 h 1309"/>
              <a:gd name="T82" fmla="*/ 1552575 w 1061"/>
              <a:gd name="T83" fmla="*/ 322263 h 1309"/>
              <a:gd name="T84" fmla="*/ 1512887 w 1061"/>
              <a:gd name="T85" fmla="*/ 282575 h 1309"/>
              <a:gd name="T86" fmla="*/ 1485900 w 1061"/>
              <a:gd name="T87" fmla="*/ 242888 h 1309"/>
              <a:gd name="T88" fmla="*/ 1577975 w 1061"/>
              <a:gd name="T89" fmla="*/ 176213 h 1309"/>
              <a:gd name="T90" fmla="*/ 1671637 w 1061"/>
              <a:gd name="T91" fmla="*/ 163513 h 1309"/>
              <a:gd name="T92" fmla="*/ 1631950 w 1061"/>
              <a:gd name="T93" fmla="*/ 136525 h 1309"/>
              <a:gd name="T94" fmla="*/ 1577975 w 1061"/>
              <a:gd name="T95" fmla="*/ 123825 h 1309"/>
              <a:gd name="T96" fmla="*/ 1458912 w 1061"/>
              <a:gd name="T97" fmla="*/ 57150 h 1309"/>
              <a:gd name="T98" fmla="*/ 1473200 w 1061"/>
              <a:gd name="T99" fmla="*/ 44450 h 13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61" h="1309">
                <a:moveTo>
                  <a:pt x="928" y="28"/>
                </a:moveTo>
                <a:cubicBezTo>
                  <a:pt x="847" y="0"/>
                  <a:pt x="894" y="2"/>
                  <a:pt x="761" y="11"/>
                </a:cubicBezTo>
                <a:cubicBezTo>
                  <a:pt x="767" y="45"/>
                  <a:pt x="778" y="77"/>
                  <a:pt x="761" y="111"/>
                </a:cubicBezTo>
                <a:cubicBezTo>
                  <a:pt x="760" y="113"/>
                  <a:pt x="712" y="125"/>
                  <a:pt x="702" y="128"/>
                </a:cubicBezTo>
                <a:cubicBezTo>
                  <a:pt x="661" y="100"/>
                  <a:pt x="673" y="68"/>
                  <a:pt x="627" y="36"/>
                </a:cubicBezTo>
                <a:cubicBezTo>
                  <a:pt x="547" y="51"/>
                  <a:pt x="559" y="53"/>
                  <a:pt x="569" y="145"/>
                </a:cubicBezTo>
                <a:cubicBezTo>
                  <a:pt x="614" y="129"/>
                  <a:pt x="612" y="95"/>
                  <a:pt x="627" y="145"/>
                </a:cubicBezTo>
                <a:cubicBezTo>
                  <a:pt x="630" y="175"/>
                  <a:pt x="626" y="207"/>
                  <a:pt x="635" y="236"/>
                </a:cubicBezTo>
                <a:cubicBezTo>
                  <a:pt x="638" y="246"/>
                  <a:pt x="658" y="243"/>
                  <a:pt x="660" y="253"/>
                </a:cubicBezTo>
                <a:cubicBezTo>
                  <a:pt x="682" y="338"/>
                  <a:pt x="586" y="348"/>
                  <a:pt x="535" y="353"/>
                </a:cubicBezTo>
                <a:cubicBezTo>
                  <a:pt x="527" y="359"/>
                  <a:pt x="517" y="362"/>
                  <a:pt x="510" y="370"/>
                </a:cubicBezTo>
                <a:cubicBezTo>
                  <a:pt x="497" y="385"/>
                  <a:pt x="477" y="420"/>
                  <a:pt x="477" y="420"/>
                </a:cubicBezTo>
                <a:cubicBezTo>
                  <a:pt x="480" y="434"/>
                  <a:pt x="475" y="452"/>
                  <a:pt x="485" y="462"/>
                </a:cubicBezTo>
                <a:cubicBezTo>
                  <a:pt x="488" y="465"/>
                  <a:pt x="560" y="481"/>
                  <a:pt x="577" y="487"/>
                </a:cubicBezTo>
                <a:cubicBezTo>
                  <a:pt x="580" y="498"/>
                  <a:pt x="579" y="511"/>
                  <a:pt x="585" y="520"/>
                </a:cubicBezTo>
                <a:cubicBezTo>
                  <a:pt x="591" y="528"/>
                  <a:pt x="609" y="527"/>
                  <a:pt x="610" y="537"/>
                </a:cubicBezTo>
                <a:cubicBezTo>
                  <a:pt x="615" y="618"/>
                  <a:pt x="605" y="698"/>
                  <a:pt x="602" y="779"/>
                </a:cubicBezTo>
                <a:cubicBezTo>
                  <a:pt x="548" y="766"/>
                  <a:pt x="496" y="746"/>
                  <a:pt x="443" y="729"/>
                </a:cubicBezTo>
                <a:cubicBezTo>
                  <a:pt x="432" y="732"/>
                  <a:pt x="419" y="730"/>
                  <a:pt x="410" y="737"/>
                </a:cubicBezTo>
                <a:cubicBezTo>
                  <a:pt x="369" y="773"/>
                  <a:pt x="385" y="778"/>
                  <a:pt x="368" y="812"/>
                </a:cubicBezTo>
                <a:cubicBezTo>
                  <a:pt x="355" y="838"/>
                  <a:pt x="348" y="841"/>
                  <a:pt x="326" y="862"/>
                </a:cubicBezTo>
                <a:cubicBezTo>
                  <a:pt x="267" y="823"/>
                  <a:pt x="295" y="824"/>
                  <a:pt x="243" y="837"/>
                </a:cubicBezTo>
                <a:cubicBezTo>
                  <a:pt x="230" y="879"/>
                  <a:pt x="200" y="903"/>
                  <a:pt x="176" y="938"/>
                </a:cubicBezTo>
                <a:cubicBezTo>
                  <a:pt x="161" y="1034"/>
                  <a:pt x="137" y="1035"/>
                  <a:pt x="84" y="1113"/>
                </a:cubicBezTo>
                <a:cubicBezTo>
                  <a:pt x="77" y="1123"/>
                  <a:pt x="66" y="1129"/>
                  <a:pt x="59" y="1138"/>
                </a:cubicBezTo>
                <a:cubicBezTo>
                  <a:pt x="47" y="1154"/>
                  <a:pt x="26" y="1188"/>
                  <a:pt x="26" y="1188"/>
                </a:cubicBezTo>
                <a:cubicBezTo>
                  <a:pt x="16" y="1218"/>
                  <a:pt x="0" y="1259"/>
                  <a:pt x="26" y="1288"/>
                </a:cubicBezTo>
                <a:cubicBezTo>
                  <a:pt x="41" y="1305"/>
                  <a:pt x="71" y="1294"/>
                  <a:pt x="93" y="1297"/>
                </a:cubicBezTo>
                <a:cubicBezTo>
                  <a:pt x="130" y="1309"/>
                  <a:pt x="153" y="1302"/>
                  <a:pt x="185" y="1280"/>
                </a:cubicBezTo>
                <a:cubicBezTo>
                  <a:pt x="204" y="1251"/>
                  <a:pt x="222" y="1232"/>
                  <a:pt x="251" y="1213"/>
                </a:cubicBezTo>
                <a:cubicBezTo>
                  <a:pt x="270" y="1185"/>
                  <a:pt x="294" y="1170"/>
                  <a:pt x="318" y="1146"/>
                </a:cubicBezTo>
                <a:cubicBezTo>
                  <a:pt x="323" y="1117"/>
                  <a:pt x="319" y="1091"/>
                  <a:pt x="343" y="1071"/>
                </a:cubicBezTo>
                <a:cubicBezTo>
                  <a:pt x="358" y="1058"/>
                  <a:pt x="393" y="1038"/>
                  <a:pt x="393" y="1038"/>
                </a:cubicBezTo>
                <a:cubicBezTo>
                  <a:pt x="416" y="975"/>
                  <a:pt x="383" y="1055"/>
                  <a:pt x="427" y="988"/>
                </a:cubicBezTo>
                <a:cubicBezTo>
                  <a:pt x="432" y="981"/>
                  <a:pt x="430" y="970"/>
                  <a:pt x="435" y="963"/>
                </a:cubicBezTo>
                <a:cubicBezTo>
                  <a:pt x="464" y="926"/>
                  <a:pt x="598" y="917"/>
                  <a:pt x="635" y="913"/>
                </a:cubicBezTo>
                <a:cubicBezTo>
                  <a:pt x="659" y="865"/>
                  <a:pt x="666" y="882"/>
                  <a:pt x="702" y="846"/>
                </a:cubicBezTo>
                <a:cubicBezTo>
                  <a:pt x="728" y="707"/>
                  <a:pt x="719" y="771"/>
                  <a:pt x="710" y="520"/>
                </a:cubicBezTo>
                <a:cubicBezTo>
                  <a:pt x="723" y="426"/>
                  <a:pt x="714" y="467"/>
                  <a:pt x="769" y="412"/>
                </a:cubicBezTo>
                <a:cubicBezTo>
                  <a:pt x="787" y="355"/>
                  <a:pt x="773" y="340"/>
                  <a:pt x="836" y="320"/>
                </a:cubicBezTo>
                <a:cubicBezTo>
                  <a:pt x="905" y="273"/>
                  <a:pt x="866" y="288"/>
                  <a:pt x="953" y="278"/>
                </a:cubicBezTo>
                <a:cubicBezTo>
                  <a:pt x="974" y="247"/>
                  <a:pt x="1000" y="236"/>
                  <a:pt x="978" y="203"/>
                </a:cubicBezTo>
                <a:cubicBezTo>
                  <a:pt x="972" y="193"/>
                  <a:pt x="961" y="187"/>
                  <a:pt x="953" y="178"/>
                </a:cubicBezTo>
                <a:cubicBezTo>
                  <a:pt x="947" y="170"/>
                  <a:pt x="942" y="161"/>
                  <a:pt x="936" y="153"/>
                </a:cubicBezTo>
                <a:cubicBezTo>
                  <a:pt x="915" y="88"/>
                  <a:pt x="933" y="103"/>
                  <a:pt x="994" y="111"/>
                </a:cubicBezTo>
                <a:cubicBezTo>
                  <a:pt x="1014" y="108"/>
                  <a:pt x="1037" y="115"/>
                  <a:pt x="1053" y="103"/>
                </a:cubicBezTo>
                <a:cubicBezTo>
                  <a:pt x="1061" y="97"/>
                  <a:pt x="1037" y="90"/>
                  <a:pt x="1028" y="86"/>
                </a:cubicBezTo>
                <a:cubicBezTo>
                  <a:pt x="1017" y="81"/>
                  <a:pt x="1005" y="81"/>
                  <a:pt x="994" y="78"/>
                </a:cubicBezTo>
                <a:cubicBezTo>
                  <a:pt x="976" y="66"/>
                  <a:pt x="931" y="55"/>
                  <a:pt x="919" y="36"/>
                </a:cubicBezTo>
                <a:cubicBezTo>
                  <a:pt x="917" y="33"/>
                  <a:pt x="925" y="31"/>
                  <a:pt x="928" y="28"/>
                </a:cubicBezTo>
                <a:close/>
              </a:path>
            </a:pathLst>
          </a:custGeom>
          <a:noFill/>
          <a:ln w="57150" cmpd="sng">
            <a:solidFill>
              <a:srgbClr val="FF00FF"/>
            </a:solidFill>
            <a:round/>
            <a:headEnd/>
            <a:tailEnd/>
          </a:ln>
          <a:effectLst/>
        </p:spPr>
        <p:txBody>
          <a:bodyPr/>
          <a:lstStyle/>
          <a:p>
            <a:endParaRPr lang="en-US">
              <a:latin typeface="Times New Roman" pitchFamily="18" charset="0"/>
              <a:cs typeface="Times New Roman" pitchFamily="18" charset="0"/>
            </a:endParaRPr>
          </a:p>
        </p:txBody>
      </p:sp>
      <p:sp>
        <p:nvSpPr>
          <p:cNvPr id="115742" name="Line 30"/>
          <p:cNvSpPr>
            <a:spLocks noChangeShapeType="1"/>
          </p:cNvSpPr>
          <p:nvPr/>
        </p:nvSpPr>
        <p:spPr bwMode="auto">
          <a:xfrm flipH="1">
            <a:off x="3357578" y="1066800"/>
            <a:ext cx="1828800" cy="2057400"/>
          </a:xfrm>
          <a:prstGeom prst="line">
            <a:avLst/>
          </a:prstGeom>
          <a:noFill/>
          <a:ln w="38100">
            <a:solidFill>
              <a:srgbClr val="FF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15743" name="Text Box 31"/>
          <p:cNvSpPr txBox="1">
            <a:spLocks noChangeArrowheads="1"/>
          </p:cNvSpPr>
          <p:nvPr/>
        </p:nvSpPr>
        <p:spPr bwMode="auto">
          <a:xfrm>
            <a:off x="5567378" y="457200"/>
            <a:ext cx="1143000" cy="83099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pPr>
            <a:r>
              <a:rPr lang="vi-VN" altLang="vi-VN" sz="2400" b="1" dirty="0">
                <a:solidFill>
                  <a:srgbClr val="002060"/>
                </a:solidFill>
                <a:latin typeface="Times New Roman" pitchFamily="18" charset="0"/>
                <a:cs typeface="Times New Roman" pitchFamily="18" charset="0"/>
              </a:rPr>
              <a:t>Đất phù sa</a:t>
            </a:r>
          </a:p>
        </p:txBody>
      </p:sp>
      <p:sp>
        <p:nvSpPr>
          <p:cNvPr id="115744" name="Freeform 32"/>
          <p:cNvSpPr>
            <a:spLocks/>
          </p:cNvSpPr>
          <p:nvPr/>
        </p:nvSpPr>
        <p:spPr bwMode="auto">
          <a:xfrm>
            <a:off x="2138378" y="1143000"/>
            <a:ext cx="2817813" cy="2638425"/>
          </a:xfrm>
          <a:custGeom>
            <a:avLst/>
            <a:gdLst>
              <a:gd name="T0" fmla="*/ 2768600 w 1775"/>
              <a:gd name="T1" fmla="*/ 823913 h 1662"/>
              <a:gd name="T2" fmla="*/ 2384425 w 1775"/>
              <a:gd name="T3" fmla="*/ 584200 h 1662"/>
              <a:gd name="T4" fmla="*/ 2185988 w 1775"/>
              <a:gd name="T5" fmla="*/ 663575 h 1662"/>
              <a:gd name="T6" fmla="*/ 2012950 w 1775"/>
              <a:gd name="T7" fmla="*/ 504825 h 1662"/>
              <a:gd name="T8" fmla="*/ 1801813 w 1775"/>
              <a:gd name="T9" fmla="*/ 373063 h 1662"/>
              <a:gd name="T10" fmla="*/ 1430338 w 1775"/>
              <a:gd name="T11" fmla="*/ 227013 h 1662"/>
              <a:gd name="T12" fmla="*/ 1231900 w 1775"/>
              <a:gd name="T13" fmla="*/ 147638 h 1662"/>
              <a:gd name="T14" fmla="*/ 979488 w 1775"/>
              <a:gd name="T15" fmla="*/ 107950 h 1662"/>
              <a:gd name="T16" fmla="*/ 793750 w 1775"/>
              <a:gd name="T17" fmla="*/ 373063 h 1662"/>
              <a:gd name="T18" fmla="*/ 622300 w 1775"/>
              <a:gd name="T19" fmla="*/ 214313 h 1662"/>
              <a:gd name="T20" fmla="*/ 131763 w 1775"/>
              <a:gd name="T21" fmla="*/ 1588 h 1662"/>
              <a:gd name="T22" fmla="*/ 0 w 1775"/>
              <a:gd name="T23" fmla="*/ 53975 h 1662"/>
              <a:gd name="T24" fmla="*/ 184150 w 1775"/>
              <a:gd name="T25" fmla="*/ 373063 h 1662"/>
              <a:gd name="T26" fmla="*/ 317500 w 1775"/>
              <a:gd name="T27" fmla="*/ 796925 h 1662"/>
              <a:gd name="T28" fmla="*/ 515938 w 1775"/>
              <a:gd name="T29" fmla="*/ 1062038 h 1662"/>
              <a:gd name="T30" fmla="*/ 701675 w 1775"/>
              <a:gd name="T31" fmla="*/ 1406525 h 1662"/>
              <a:gd name="T32" fmla="*/ 860425 w 1775"/>
              <a:gd name="T33" fmla="*/ 1617663 h 1662"/>
              <a:gd name="T34" fmla="*/ 1006475 w 1775"/>
              <a:gd name="T35" fmla="*/ 1778000 h 1662"/>
              <a:gd name="T36" fmla="*/ 1179513 w 1775"/>
              <a:gd name="T37" fmla="*/ 1763713 h 1662"/>
              <a:gd name="T38" fmla="*/ 1576388 w 1775"/>
              <a:gd name="T39" fmla="*/ 1763713 h 1662"/>
              <a:gd name="T40" fmla="*/ 1549400 w 1775"/>
              <a:gd name="T41" fmla="*/ 1843088 h 1662"/>
              <a:gd name="T42" fmla="*/ 1390650 w 1775"/>
              <a:gd name="T43" fmla="*/ 2214563 h 1662"/>
              <a:gd name="T44" fmla="*/ 1138238 w 1775"/>
              <a:gd name="T45" fmla="*/ 2347913 h 1662"/>
              <a:gd name="T46" fmla="*/ 1363663 w 1775"/>
              <a:gd name="T47" fmla="*/ 2625725 h 1662"/>
              <a:gd name="T48" fmla="*/ 1536700 w 1775"/>
              <a:gd name="T49" fmla="*/ 2400300 h 1662"/>
              <a:gd name="T50" fmla="*/ 2133600 w 1775"/>
              <a:gd name="T51" fmla="*/ 2108200 h 1662"/>
              <a:gd name="T52" fmla="*/ 2133600 w 1775"/>
              <a:gd name="T53" fmla="*/ 1657350 h 1662"/>
              <a:gd name="T54" fmla="*/ 2012950 w 1775"/>
              <a:gd name="T55" fmla="*/ 1577975 h 1662"/>
              <a:gd name="T56" fmla="*/ 2133600 w 1775"/>
              <a:gd name="T57" fmla="*/ 1498600 h 1662"/>
              <a:gd name="T58" fmla="*/ 2278063 w 1775"/>
              <a:gd name="T59" fmla="*/ 1327150 h 1662"/>
              <a:gd name="T60" fmla="*/ 2159000 w 1775"/>
              <a:gd name="T61" fmla="*/ 1087438 h 1662"/>
              <a:gd name="T62" fmla="*/ 2252663 w 1775"/>
              <a:gd name="T63" fmla="*/ 1008063 h 1662"/>
              <a:gd name="T64" fmla="*/ 2384425 w 1775"/>
              <a:gd name="T65" fmla="*/ 1074738 h 1662"/>
              <a:gd name="T66" fmla="*/ 2728913 w 1775"/>
              <a:gd name="T67" fmla="*/ 915988 h 1662"/>
              <a:gd name="T68" fmla="*/ 2557463 w 1775"/>
              <a:gd name="T69" fmla="*/ 730250 h 1662"/>
              <a:gd name="T70" fmla="*/ 2212975 w 1775"/>
              <a:gd name="T71" fmla="*/ 638175 h 1662"/>
              <a:gd name="T72" fmla="*/ 2039938 w 1775"/>
              <a:gd name="T73" fmla="*/ 412750 h 16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75" h="1662">
                <a:moveTo>
                  <a:pt x="1677" y="569"/>
                </a:moveTo>
                <a:cubicBezTo>
                  <a:pt x="1714" y="559"/>
                  <a:pt x="1732" y="557"/>
                  <a:pt x="1744" y="519"/>
                </a:cubicBezTo>
                <a:cubicBezTo>
                  <a:pt x="1727" y="464"/>
                  <a:pt x="1663" y="445"/>
                  <a:pt x="1611" y="435"/>
                </a:cubicBezTo>
                <a:cubicBezTo>
                  <a:pt x="1570" y="407"/>
                  <a:pt x="1550" y="385"/>
                  <a:pt x="1502" y="368"/>
                </a:cubicBezTo>
                <a:cubicBezTo>
                  <a:pt x="1477" y="385"/>
                  <a:pt x="1455" y="393"/>
                  <a:pt x="1427" y="402"/>
                </a:cubicBezTo>
                <a:cubicBezTo>
                  <a:pt x="1410" y="408"/>
                  <a:pt x="1377" y="418"/>
                  <a:pt x="1377" y="418"/>
                </a:cubicBezTo>
                <a:cubicBezTo>
                  <a:pt x="1354" y="452"/>
                  <a:pt x="1352" y="465"/>
                  <a:pt x="1310" y="452"/>
                </a:cubicBezTo>
                <a:cubicBezTo>
                  <a:pt x="1281" y="410"/>
                  <a:pt x="1284" y="366"/>
                  <a:pt x="1268" y="318"/>
                </a:cubicBezTo>
                <a:cubicBezTo>
                  <a:pt x="1262" y="300"/>
                  <a:pt x="1250" y="247"/>
                  <a:pt x="1235" y="243"/>
                </a:cubicBezTo>
                <a:cubicBezTo>
                  <a:pt x="1203" y="234"/>
                  <a:pt x="1168" y="238"/>
                  <a:pt x="1135" y="235"/>
                </a:cubicBezTo>
                <a:cubicBezTo>
                  <a:pt x="1084" y="221"/>
                  <a:pt x="1045" y="188"/>
                  <a:pt x="1001" y="160"/>
                </a:cubicBezTo>
                <a:cubicBezTo>
                  <a:pt x="978" y="145"/>
                  <a:pt x="912" y="144"/>
                  <a:pt x="901" y="143"/>
                </a:cubicBezTo>
                <a:cubicBezTo>
                  <a:pt x="869" y="133"/>
                  <a:pt x="831" y="124"/>
                  <a:pt x="801" y="109"/>
                </a:cubicBezTo>
                <a:cubicBezTo>
                  <a:pt x="792" y="105"/>
                  <a:pt x="786" y="95"/>
                  <a:pt x="776" y="93"/>
                </a:cubicBezTo>
                <a:cubicBezTo>
                  <a:pt x="752" y="87"/>
                  <a:pt x="726" y="87"/>
                  <a:pt x="701" y="84"/>
                </a:cubicBezTo>
                <a:cubicBezTo>
                  <a:pt x="670" y="64"/>
                  <a:pt x="653" y="55"/>
                  <a:pt x="617" y="68"/>
                </a:cubicBezTo>
                <a:cubicBezTo>
                  <a:pt x="607" y="101"/>
                  <a:pt x="615" y="120"/>
                  <a:pt x="626" y="151"/>
                </a:cubicBezTo>
                <a:cubicBezTo>
                  <a:pt x="614" y="276"/>
                  <a:pt x="647" y="253"/>
                  <a:pt x="500" y="235"/>
                </a:cubicBezTo>
                <a:cubicBezTo>
                  <a:pt x="491" y="234"/>
                  <a:pt x="483" y="229"/>
                  <a:pt x="475" y="226"/>
                </a:cubicBezTo>
                <a:cubicBezTo>
                  <a:pt x="452" y="190"/>
                  <a:pt x="417" y="171"/>
                  <a:pt x="392" y="135"/>
                </a:cubicBezTo>
                <a:cubicBezTo>
                  <a:pt x="370" y="65"/>
                  <a:pt x="256" y="96"/>
                  <a:pt x="200" y="93"/>
                </a:cubicBezTo>
                <a:cubicBezTo>
                  <a:pt x="173" y="54"/>
                  <a:pt x="129" y="16"/>
                  <a:pt x="83" y="1"/>
                </a:cubicBezTo>
                <a:cubicBezTo>
                  <a:pt x="58" y="4"/>
                  <a:pt x="31" y="0"/>
                  <a:pt x="8" y="9"/>
                </a:cubicBezTo>
                <a:cubicBezTo>
                  <a:pt x="0" y="12"/>
                  <a:pt x="0" y="25"/>
                  <a:pt x="0" y="34"/>
                </a:cubicBezTo>
                <a:cubicBezTo>
                  <a:pt x="0" y="97"/>
                  <a:pt x="26" y="134"/>
                  <a:pt x="75" y="168"/>
                </a:cubicBezTo>
                <a:cubicBezTo>
                  <a:pt x="87" y="206"/>
                  <a:pt x="75" y="220"/>
                  <a:pt x="116" y="235"/>
                </a:cubicBezTo>
                <a:cubicBezTo>
                  <a:pt x="141" y="260"/>
                  <a:pt x="159" y="273"/>
                  <a:pt x="192" y="285"/>
                </a:cubicBezTo>
                <a:cubicBezTo>
                  <a:pt x="195" y="357"/>
                  <a:pt x="189" y="430"/>
                  <a:pt x="200" y="502"/>
                </a:cubicBezTo>
                <a:cubicBezTo>
                  <a:pt x="201" y="511"/>
                  <a:pt x="219" y="504"/>
                  <a:pt x="225" y="510"/>
                </a:cubicBezTo>
                <a:cubicBezTo>
                  <a:pt x="270" y="555"/>
                  <a:pt x="290" y="618"/>
                  <a:pt x="325" y="669"/>
                </a:cubicBezTo>
                <a:cubicBezTo>
                  <a:pt x="336" y="703"/>
                  <a:pt x="341" y="718"/>
                  <a:pt x="367" y="744"/>
                </a:cubicBezTo>
                <a:cubicBezTo>
                  <a:pt x="388" y="809"/>
                  <a:pt x="393" y="837"/>
                  <a:pt x="442" y="886"/>
                </a:cubicBezTo>
                <a:cubicBezTo>
                  <a:pt x="455" y="927"/>
                  <a:pt x="467" y="948"/>
                  <a:pt x="492" y="986"/>
                </a:cubicBezTo>
                <a:cubicBezTo>
                  <a:pt x="503" y="1003"/>
                  <a:pt x="542" y="1019"/>
                  <a:pt x="542" y="1019"/>
                </a:cubicBezTo>
                <a:cubicBezTo>
                  <a:pt x="561" y="1073"/>
                  <a:pt x="574" y="1066"/>
                  <a:pt x="617" y="1095"/>
                </a:cubicBezTo>
                <a:cubicBezTo>
                  <a:pt x="623" y="1103"/>
                  <a:pt x="634" y="1110"/>
                  <a:pt x="634" y="1120"/>
                </a:cubicBezTo>
                <a:cubicBezTo>
                  <a:pt x="634" y="1144"/>
                  <a:pt x="588" y="1155"/>
                  <a:pt x="642" y="1136"/>
                </a:cubicBezTo>
                <a:cubicBezTo>
                  <a:pt x="685" y="1152"/>
                  <a:pt x="711" y="1142"/>
                  <a:pt x="743" y="1111"/>
                </a:cubicBezTo>
                <a:cubicBezTo>
                  <a:pt x="823" y="1140"/>
                  <a:pt x="709" y="1106"/>
                  <a:pt x="793" y="1103"/>
                </a:cubicBezTo>
                <a:cubicBezTo>
                  <a:pt x="860" y="1100"/>
                  <a:pt x="926" y="1108"/>
                  <a:pt x="993" y="1111"/>
                </a:cubicBezTo>
                <a:cubicBezTo>
                  <a:pt x="996" y="1119"/>
                  <a:pt x="1004" y="1128"/>
                  <a:pt x="1001" y="1136"/>
                </a:cubicBezTo>
                <a:cubicBezTo>
                  <a:pt x="997" y="1147"/>
                  <a:pt x="983" y="1152"/>
                  <a:pt x="976" y="1161"/>
                </a:cubicBezTo>
                <a:cubicBezTo>
                  <a:pt x="960" y="1181"/>
                  <a:pt x="959" y="1188"/>
                  <a:pt x="951" y="1211"/>
                </a:cubicBezTo>
                <a:cubicBezTo>
                  <a:pt x="944" y="1288"/>
                  <a:pt x="944" y="1349"/>
                  <a:pt x="876" y="1395"/>
                </a:cubicBezTo>
                <a:cubicBezTo>
                  <a:pt x="832" y="1459"/>
                  <a:pt x="888" y="1392"/>
                  <a:pt x="743" y="1428"/>
                </a:cubicBezTo>
                <a:cubicBezTo>
                  <a:pt x="731" y="1431"/>
                  <a:pt x="720" y="1470"/>
                  <a:pt x="717" y="1479"/>
                </a:cubicBezTo>
                <a:cubicBezTo>
                  <a:pt x="726" y="1600"/>
                  <a:pt x="709" y="1615"/>
                  <a:pt x="801" y="1662"/>
                </a:cubicBezTo>
                <a:cubicBezTo>
                  <a:pt x="820" y="1659"/>
                  <a:pt x="840" y="1660"/>
                  <a:pt x="859" y="1654"/>
                </a:cubicBezTo>
                <a:cubicBezTo>
                  <a:pt x="900" y="1642"/>
                  <a:pt x="889" y="1601"/>
                  <a:pt x="901" y="1570"/>
                </a:cubicBezTo>
                <a:cubicBezTo>
                  <a:pt x="911" y="1542"/>
                  <a:pt x="968" y="1512"/>
                  <a:pt x="968" y="1512"/>
                </a:cubicBezTo>
                <a:cubicBezTo>
                  <a:pt x="990" y="1442"/>
                  <a:pt x="990" y="1420"/>
                  <a:pt x="1068" y="1403"/>
                </a:cubicBezTo>
                <a:cubicBezTo>
                  <a:pt x="1201" y="1315"/>
                  <a:pt x="1137" y="1339"/>
                  <a:pt x="1344" y="1328"/>
                </a:cubicBezTo>
                <a:cubicBezTo>
                  <a:pt x="1404" y="1309"/>
                  <a:pt x="1399" y="1320"/>
                  <a:pt x="1419" y="1261"/>
                </a:cubicBezTo>
                <a:cubicBezTo>
                  <a:pt x="1406" y="1179"/>
                  <a:pt x="1389" y="1113"/>
                  <a:pt x="1344" y="1044"/>
                </a:cubicBezTo>
                <a:cubicBezTo>
                  <a:pt x="1333" y="1027"/>
                  <a:pt x="1310" y="1022"/>
                  <a:pt x="1293" y="1011"/>
                </a:cubicBezTo>
                <a:cubicBezTo>
                  <a:pt x="1285" y="1005"/>
                  <a:pt x="1268" y="994"/>
                  <a:pt x="1268" y="994"/>
                </a:cubicBezTo>
                <a:cubicBezTo>
                  <a:pt x="1265" y="986"/>
                  <a:pt x="1254" y="975"/>
                  <a:pt x="1260" y="969"/>
                </a:cubicBezTo>
                <a:cubicBezTo>
                  <a:pt x="1265" y="964"/>
                  <a:pt x="1331" y="947"/>
                  <a:pt x="1344" y="944"/>
                </a:cubicBezTo>
                <a:cubicBezTo>
                  <a:pt x="1372" y="926"/>
                  <a:pt x="1383" y="904"/>
                  <a:pt x="1410" y="886"/>
                </a:cubicBezTo>
                <a:cubicBezTo>
                  <a:pt x="1416" y="868"/>
                  <a:pt x="1433" y="855"/>
                  <a:pt x="1435" y="836"/>
                </a:cubicBezTo>
                <a:cubicBezTo>
                  <a:pt x="1439" y="795"/>
                  <a:pt x="1415" y="759"/>
                  <a:pt x="1394" y="727"/>
                </a:cubicBezTo>
                <a:cubicBezTo>
                  <a:pt x="1376" y="629"/>
                  <a:pt x="1405" y="692"/>
                  <a:pt x="1360" y="685"/>
                </a:cubicBezTo>
                <a:cubicBezTo>
                  <a:pt x="1350" y="683"/>
                  <a:pt x="1343" y="674"/>
                  <a:pt x="1335" y="669"/>
                </a:cubicBezTo>
                <a:cubicBezTo>
                  <a:pt x="1353" y="620"/>
                  <a:pt x="1369" y="627"/>
                  <a:pt x="1419" y="635"/>
                </a:cubicBezTo>
                <a:cubicBezTo>
                  <a:pt x="1451" y="647"/>
                  <a:pt x="1466" y="651"/>
                  <a:pt x="1477" y="685"/>
                </a:cubicBezTo>
                <a:cubicBezTo>
                  <a:pt x="1485" y="682"/>
                  <a:pt x="1496" y="683"/>
                  <a:pt x="1502" y="677"/>
                </a:cubicBezTo>
                <a:cubicBezTo>
                  <a:pt x="1516" y="663"/>
                  <a:pt x="1536" y="627"/>
                  <a:pt x="1536" y="627"/>
                </a:cubicBezTo>
                <a:cubicBezTo>
                  <a:pt x="1555" y="548"/>
                  <a:pt x="1638" y="581"/>
                  <a:pt x="1719" y="577"/>
                </a:cubicBezTo>
                <a:cubicBezTo>
                  <a:pt x="1726" y="570"/>
                  <a:pt x="1759" y="541"/>
                  <a:pt x="1761" y="527"/>
                </a:cubicBezTo>
                <a:cubicBezTo>
                  <a:pt x="1775" y="452"/>
                  <a:pt x="1633" y="462"/>
                  <a:pt x="1611" y="460"/>
                </a:cubicBezTo>
                <a:cubicBezTo>
                  <a:pt x="1567" y="430"/>
                  <a:pt x="1547" y="377"/>
                  <a:pt x="1494" y="360"/>
                </a:cubicBezTo>
                <a:cubicBezTo>
                  <a:pt x="1458" y="371"/>
                  <a:pt x="1429" y="390"/>
                  <a:pt x="1394" y="402"/>
                </a:cubicBezTo>
                <a:cubicBezTo>
                  <a:pt x="1358" y="378"/>
                  <a:pt x="1335" y="348"/>
                  <a:pt x="1293" y="335"/>
                </a:cubicBezTo>
                <a:cubicBezTo>
                  <a:pt x="1290" y="310"/>
                  <a:pt x="1294" y="284"/>
                  <a:pt x="1285" y="260"/>
                </a:cubicBezTo>
                <a:cubicBezTo>
                  <a:pt x="1255" y="180"/>
                  <a:pt x="1216" y="193"/>
                  <a:pt x="1143" y="193"/>
                </a:cubicBezTo>
              </a:path>
            </a:pathLst>
          </a:custGeom>
          <a:noFill/>
          <a:ln w="57150" cmpd="sng">
            <a:solidFill>
              <a:schemeClr val="tx1"/>
            </a:solidFill>
            <a:round/>
            <a:headEnd/>
            <a:tailEnd/>
          </a:ln>
          <a:effectLst/>
        </p:spPr>
        <p:txBody>
          <a:bodyPr/>
          <a:lstStyle/>
          <a:p>
            <a:endParaRPr lang="en-US">
              <a:latin typeface="Times New Roman" pitchFamily="18" charset="0"/>
              <a:cs typeface="Times New Roman" pitchFamily="18" charset="0"/>
            </a:endParaRPr>
          </a:p>
        </p:txBody>
      </p:sp>
      <p:sp>
        <p:nvSpPr>
          <p:cNvPr id="115745" name="Line 33"/>
          <p:cNvSpPr>
            <a:spLocks noChangeShapeType="1"/>
          </p:cNvSpPr>
          <p:nvPr/>
        </p:nvSpPr>
        <p:spPr bwMode="auto">
          <a:xfrm flipH="1">
            <a:off x="3814778" y="1066800"/>
            <a:ext cx="2362200" cy="914400"/>
          </a:xfrm>
          <a:prstGeom prst="line">
            <a:avLst/>
          </a:prstGeom>
          <a:noFill/>
          <a:ln w="38100">
            <a:solidFill>
              <a:srgbClr val="8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15746" name="Freeform 34"/>
          <p:cNvSpPr>
            <a:spLocks/>
          </p:cNvSpPr>
          <p:nvPr/>
        </p:nvSpPr>
        <p:spPr bwMode="auto">
          <a:xfrm>
            <a:off x="2854341" y="2930525"/>
            <a:ext cx="823912" cy="568325"/>
          </a:xfrm>
          <a:custGeom>
            <a:avLst/>
            <a:gdLst>
              <a:gd name="T0" fmla="*/ 804862 w 519"/>
              <a:gd name="T1" fmla="*/ 90488 h 358"/>
              <a:gd name="T2" fmla="*/ 646112 w 519"/>
              <a:gd name="T3" fmla="*/ 11113 h 358"/>
              <a:gd name="T4" fmla="*/ 301625 w 519"/>
              <a:gd name="T5" fmla="*/ 38100 h 358"/>
              <a:gd name="T6" fmla="*/ 222250 w 519"/>
              <a:gd name="T7" fmla="*/ 90488 h 358"/>
              <a:gd name="T8" fmla="*/ 182562 w 519"/>
              <a:gd name="T9" fmla="*/ 117475 h 358"/>
              <a:gd name="T10" fmla="*/ 88900 w 519"/>
              <a:gd name="T11" fmla="*/ 169863 h 358"/>
              <a:gd name="T12" fmla="*/ 36512 w 519"/>
              <a:gd name="T13" fmla="*/ 330200 h 358"/>
              <a:gd name="T14" fmla="*/ 49212 w 519"/>
              <a:gd name="T15" fmla="*/ 474663 h 358"/>
              <a:gd name="T16" fmla="*/ 261937 w 519"/>
              <a:gd name="T17" fmla="*/ 449263 h 358"/>
              <a:gd name="T18" fmla="*/ 327025 w 519"/>
              <a:gd name="T19" fmla="*/ 568325 h 358"/>
              <a:gd name="T20" fmla="*/ 460375 w 519"/>
              <a:gd name="T21" fmla="*/ 528638 h 358"/>
              <a:gd name="T22" fmla="*/ 527050 w 519"/>
              <a:gd name="T23" fmla="*/ 461963 h 358"/>
              <a:gd name="T24" fmla="*/ 658812 w 519"/>
              <a:gd name="T25" fmla="*/ 422275 h 358"/>
              <a:gd name="T26" fmla="*/ 792162 w 519"/>
              <a:gd name="T27" fmla="*/ 290513 h 358"/>
              <a:gd name="T28" fmla="*/ 804862 w 519"/>
              <a:gd name="T29" fmla="*/ 130175 h 358"/>
              <a:gd name="T30" fmla="*/ 817562 w 519"/>
              <a:gd name="T31" fmla="*/ 90488 h 358"/>
              <a:gd name="T32" fmla="*/ 671512 w 519"/>
              <a:gd name="T33" fmla="*/ 65088 h 358"/>
              <a:gd name="T34" fmla="*/ 566737 w 519"/>
              <a:gd name="T35" fmla="*/ 11113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9" h="358">
                <a:moveTo>
                  <a:pt x="507" y="57"/>
                </a:moveTo>
                <a:cubicBezTo>
                  <a:pt x="465" y="29"/>
                  <a:pt x="451" y="23"/>
                  <a:pt x="407" y="7"/>
                </a:cubicBezTo>
                <a:cubicBezTo>
                  <a:pt x="335" y="11"/>
                  <a:pt x="258" y="0"/>
                  <a:pt x="190" y="24"/>
                </a:cubicBezTo>
                <a:cubicBezTo>
                  <a:pt x="171" y="31"/>
                  <a:pt x="157" y="46"/>
                  <a:pt x="140" y="57"/>
                </a:cubicBezTo>
                <a:cubicBezTo>
                  <a:pt x="132" y="63"/>
                  <a:pt x="115" y="74"/>
                  <a:pt x="115" y="74"/>
                </a:cubicBezTo>
                <a:cubicBezTo>
                  <a:pt x="75" y="132"/>
                  <a:pt x="98" y="135"/>
                  <a:pt x="56" y="107"/>
                </a:cubicBezTo>
                <a:cubicBezTo>
                  <a:pt x="0" y="127"/>
                  <a:pt x="17" y="150"/>
                  <a:pt x="23" y="208"/>
                </a:cubicBezTo>
                <a:cubicBezTo>
                  <a:pt x="26" y="238"/>
                  <a:pt x="28" y="269"/>
                  <a:pt x="31" y="299"/>
                </a:cubicBezTo>
                <a:cubicBezTo>
                  <a:pt x="84" y="265"/>
                  <a:pt x="90" y="275"/>
                  <a:pt x="165" y="283"/>
                </a:cubicBezTo>
                <a:cubicBezTo>
                  <a:pt x="174" y="310"/>
                  <a:pt x="206" y="358"/>
                  <a:pt x="206" y="358"/>
                </a:cubicBezTo>
                <a:cubicBezTo>
                  <a:pt x="233" y="353"/>
                  <a:pt x="267" y="351"/>
                  <a:pt x="290" y="333"/>
                </a:cubicBezTo>
                <a:cubicBezTo>
                  <a:pt x="331" y="300"/>
                  <a:pt x="280" y="313"/>
                  <a:pt x="332" y="291"/>
                </a:cubicBezTo>
                <a:cubicBezTo>
                  <a:pt x="357" y="280"/>
                  <a:pt x="389" y="274"/>
                  <a:pt x="415" y="266"/>
                </a:cubicBezTo>
                <a:cubicBezTo>
                  <a:pt x="434" y="239"/>
                  <a:pt x="471" y="201"/>
                  <a:pt x="499" y="183"/>
                </a:cubicBezTo>
                <a:cubicBezTo>
                  <a:pt x="502" y="149"/>
                  <a:pt x="503" y="116"/>
                  <a:pt x="507" y="82"/>
                </a:cubicBezTo>
                <a:cubicBezTo>
                  <a:pt x="508" y="73"/>
                  <a:pt x="519" y="65"/>
                  <a:pt x="515" y="57"/>
                </a:cubicBezTo>
                <a:cubicBezTo>
                  <a:pt x="510" y="48"/>
                  <a:pt x="431" y="42"/>
                  <a:pt x="423" y="41"/>
                </a:cubicBezTo>
                <a:cubicBezTo>
                  <a:pt x="399" y="32"/>
                  <a:pt x="379" y="20"/>
                  <a:pt x="357" y="7"/>
                </a:cubicBezTo>
              </a:path>
            </a:pathLst>
          </a:custGeom>
          <a:noFill/>
          <a:ln w="57150" cmpd="sng">
            <a:solidFill>
              <a:srgbClr val="FF00FF"/>
            </a:solidFill>
            <a:round/>
            <a:headEnd/>
            <a:tailEnd/>
          </a:ln>
          <a:effectLst/>
        </p:spPr>
        <p:txBody>
          <a:bodyPr/>
          <a:lstStyle/>
          <a:p>
            <a:endParaRPr lang="en-US">
              <a:latin typeface="Times New Roman" pitchFamily="18" charset="0"/>
              <a:cs typeface="Times New Roman" pitchFamily="18" charset="0"/>
            </a:endParaRPr>
          </a:p>
        </p:txBody>
      </p:sp>
      <p:sp>
        <p:nvSpPr>
          <p:cNvPr id="115747" name="Text Box 35"/>
          <p:cNvSpPr txBox="1">
            <a:spLocks noChangeArrowheads="1"/>
          </p:cNvSpPr>
          <p:nvPr/>
        </p:nvSpPr>
        <p:spPr bwMode="auto">
          <a:xfrm>
            <a:off x="5338778" y="1371600"/>
            <a:ext cx="1447800" cy="7016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spcBef>
                <a:spcPct val="50000"/>
              </a:spcBef>
            </a:pPr>
            <a:r>
              <a:rPr lang="vi-VN" altLang="vi-VN" sz="2000" b="1" dirty="0">
                <a:latin typeface="Times New Roman" pitchFamily="18" charset="0"/>
                <a:cs typeface="Times New Roman" pitchFamily="18" charset="0"/>
              </a:rPr>
              <a:t>Đất mặn, đất phèn</a:t>
            </a:r>
          </a:p>
        </p:txBody>
      </p:sp>
      <p:sp>
        <p:nvSpPr>
          <p:cNvPr id="115748" name="Line 36"/>
          <p:cNvSpPr>
            <a:spLocks noChangeShapeType="1"/>
          </p:cNvSpPr>
          <p:nvPr/>
        </p:nvSpPr>
        <p:spPr bwMode="auto">
          <a:xfrm flipH="1">
            <a:off x="4424378" y="1981200"/>
            <a:ext cx="2209800" cy="685800"/>
          </a:xfrm>
          <a:prstGeom prst="line">
            <a:avLst/>
          </a:prstGeom>
          <a:noFill/>
          <a:ln w="38100">
            <a:solidFill>
              <a:srgbClr val="008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15749" name="Line 37"/>
          <p:cNvSpPr>
            <a:spLocks noChangeShapeType="1"/>
          </p:cNvSpPr>
          <p:nvPr/>
        </p:nvSpPr>
        <p:spPr bwMode="auto">
          <a:xfrm flipH="1">
            <a:off x="3586178" y="1066800"/>
            <a:ext cx="1600200" cy="457200"/>
          </a:xfrm>
          <a:prstGeom prst="line">
            <a:avLst/>
          </a:prstGeom>
          <a:noFill/>
          <a:ln w="38100">
            <a:solidFill>
              <a:srgbClr val="FF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15750" name="Text Box 38"/>
          <p:cNvSpPr txBox="1">
            <a:spLocks noChangeArrowheads="1"/>
          </p:cNvSpPr>
          <p:nvPr/>
        </p:nvSpPr>
        <p:spPr bwMode="auto">
          <a:xfrm>
            <a:off x="5414978" y="2133600"/>
            <a:ext cx="1371600" cy="10064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pPr>
            <a:r>
              <a:rPr lang="en-US" altLang="vi-VN" sz="2000" b="1" dirty="0">
                <a:latin typeface="Times New Roman" pitchFamily="18" charset="0"/>
                <a:cs typeface="Times New Roman" pitchFamily="18" charset="0"/>
              </a:rPr>
              <a:t>Đất xám trên phù sa cổ</a:t>
            </a:r>
            <a:endParaRPr lang="vi-VN" altLang="vi-VN" sz="2000" b="1" dirty="0">
              <a:latin typeface="Times New Roman" pitchFamily="18" charset="0"/>
              <a:cs typeface="Times New Roman" pitchFamily="18" charset="0"/>
            </a:endParaRPr>
          </a:p>
        </p:txBody>
      </p:sp>
      <p:sp>
        <p:nvSpPr>
          <p:cNvPr id="115751" name="Line 39"/>
          <p:cNvSpPr>
            <a:spLocks noChangeShapeType="1"/>
          </p:cNvSpPr>
          <p:nvPr/>
        </p:nvSpPr>
        <p:spPr bwMode="auto">
          <a:xfrm flipH="1" flipV="1">
            <a:off x="2900378" y="1371600"/>
            <a:ext cx="2667000" cy="1524000"/>
          </a:xfrm>
          <a:prstGeom prst="line">
            <a:avLst/>
          </a:prstGeom>
          <a:noFill/>
          <a:ln w="38100">
            <a:solidFill>
              <a:srgbClr val="FF00FF"/>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15752" name="Freeform 40"/>
          <p:cNvSpPr>
            <a:spLocks/>
          </p:cNvSpPr>
          <p:nvPr/>
        </p:nvSpPr>
        <p:spPr bwMode="auto">
          <a:xfrm>
            <a:off x="2290778" y="1066800"/>
            <a:ext cx="757238" cy="522288"/>
          </a:xfrm>
          <a:custGeom>
            <a:avLst/>
            <a:gdLst>
              <a:gd name="T0" fmla="*/ 730250 w 477"/>
              <a:gd name="T1" fmla="*/ 265113 h 329"/>
              <a:gd name="T2" fmla="*/ 517525 w 477"/>
              <a:gd name="T3" fmla="*/ 225425 h 329"/>
              <a:gd name="T4" fmla="*/ 346075 w 477"/>
              <a:gd name="T5" fmla="*/ 212725 h 329"/>
              <a:gd name="T6" fmla="*/ 319088 w 477"/>
              <a:gd name="T7" fmla="*/ 173038 h 329"/>
              <a:gd name="T8" fmla="*/ 80963 w 477"/>
              <a:gd name="T9" fmla="*/ 0 h 329"/>
              <a:gd name="T10" fmla="*/ 0 w 477"/>
              <a:gd name="T11" fmla="*/ 146050 h 329"/>
              <a:gd name="T12" fmla="*/ 14288 w 477"/>
              <a:gd name="T13" fmla="*/ 198438 h 329"/>
              <a:gd name="T14" fmla="*/ 93663 w 477"/>
              <a:gd name="T15" fmla="*/ 277813 h 329"/>
              <a:gd name="T16" fmla="*/ 398463 w 477"/>
              <a:gd name="T17" fmla="*/ 292100 h 329"/>
              <a:gd name="T18" fmla="*/ 450850 w 477"/>
              <a:gd name="T19" fmla="*/ 371475 h 329"/>
              <a:gd name="T20" fmla="*/ 504825 w 477"/>
              <a:gd name="T21" fmla="*/ 477838 h 329"/>
              <a:gd name="T22" fmla="*/ 742950 w 477"/>
              <a:gd name="T23" fmla="*/ 463550 h 329"/>
              <a:gd name="T24" fmla="*/ 755650 w 477"/>
              <a:gd name="T25" fmla="*/ 423863 h 329"/>
              <a:gd name="T26" fmla="*/ 730250 w 477"/>
              <a:gd name="T27" fmla="*/ 384175 h 329"/>
              <a:gd name="T28" fmla="*/ 730250 w 477"/>
              <a:gd name="T29" fmla="*/ 265113 h 3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7" h="329">
                <a:moveTo>
                  <a:pt x="460" y="167"/>
                </a:moveTo>
                <a:cubicBezTo>
                  <a:pt x="424" y="114"/>
                  <a:pt x="395" y="136"/>
                  <a:pt x="326" y="142"/>
                </a:cubicBezTo>
                <a:cubicBezTo>
                  <a:pt x="290" y="139"/>
                  <a:pt x="253" y="143"/>
                  <a:pt x="218" y="134"/>
                </a:cubicBezTo>
                <a:cubicBezTo>
                  <a:pt x="208" y="131"/>
                  <a:pt x="208" y="116"/>
                  <a:pt x="201" y="109"/>
                </a:cubicBezTo>
                <a:cubicBezTo>
                  <a:pt x="170" y="78"/>
                  <a:pt x="92" y="13"/>
                  <a:pt x="51" y="0"/>
                </a:cubicBezTo>
                <a:cubicBezTo>
                  <a:pt x="13" y="26"/>
                  <a:pt x="15" y="51"/>
                  <a:pt x="0" y="92"/>
                </a:cubicBezTo>
                <a:cubicBezTo>
                  <a:pt x="3" y="103"/>
                  <a:pt x="2" y="116"/>
                  <a:pt x="9" y="125"/>
                </a:cubicBezTo>
                <a:cubicBezTo>
                  <a:pt x="23" y="144"/>
                  <a:pt x="59" y="175"/>
                  <a:pt x="59" y="175"/>
                </a:cubicBezTo>
                <a:cubicBezTo>
                  <a:pt x="141" y="170"/>
                  <a:pt x="181" y="159"/>
                  <a:pt x="251" y="184"/>
                </a:cubicBezTo>
                <a:cubicBezTo>
                  <a:pt x="262" y="201"/>
                  <a:pt x="273" y="217"/>
                  <a:pt x="284" y="234"/>
                </a:cubicBezTo>
                <a:cubicBezTo>
                  <a:pt x="347" y="329"/>
                  <a:pt x="248" y="253"/>
                  <a:pt x="318" y="301"/>
                </a:cubicBezTo>
                <a:cubicBezTo>
                  <a:pt x="368" y="298"/>
                  <a:pt x="419" y="303"/>
                  <a:pt x="468" y="292"/>
                </a:cubicBezTo>
                <a:cubicBezTo>
                  <a:pt x="477" y="290"/>
                  <a:pt x="477" y="276"/>
                  <a:pt x="476" y="267"/>
                </a:cubicBezTo>
                <a:cubicBezTo>
                  <a:pt x="474" y="257"/>
                  <a:pt x="464" y="251"/>
                  <a:pt x="460" y="242"/>
                </a:cubicBezTo>
                <a:cubicBezTo>
                  <a:pt x="444" y="209"/>
                  <a:pt x="452" y="210"/>
                  <a:pt x="460" y="167"/>
                </a:cubicBezTo>
                <a:close/>
              </a:path>
            </a:pathLst>
          </a:custGeom>
          <a:noFill/>
          <a:ln w="57150" cmpd="sng">
            <a:solidFill>
              <a:srgbClr val="993366"/>
            </a:solidFill>
            <a:round/>
            <a:headEnd/>
            <a:tailEnd/>
          </a:ln>
          <a:effectLst/>
        </p:spPr>
        <p:txBody>
          <a:bodyPr/>
          <a:lstStyle/>
          <a:p>
            <a:endParaRPr lang="en-US">
              <a:latin typeface="Times New Roman" pitchFamily="18" charset="0"/>
              <a:cs typeface="Times New Roman" pitchFamily="18" charset="0"/>
            </a:endParaRPr>
          </a:p>
        </p:txBody>
      </p:sp>
      <p:sp>
        <p:nvSpPr>
          <p:cNvPr id="32" name="Oval 31">
            <a:hlinkClick r:id="rId3" action="ppaction://hlinksldjump"/>
          </p:cNvPr>
          <p:cNvSpPr/>
          <p:nvPr/>
        </p:nvSpPr>
        <p:spPr>
          <a:xfrm>
            <a:off x="8715404" y="6572272"/>
            <a:ext cx="142876" cy="28572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repeatCount="4000" fill="hold" grpId="0" nodeType="clickEffect">
                                  <p:stCondLst>
                                    <p:cond delay="0"/>
                                  </p:stCondLst>
                                  <p:childTnLst>
                                    <p:set>
                                      <p:cBhvr>
                                        <p:cTn id="6" dur="1" fill="hold">
                                          <p:stCondLst>
                                            <p:cond delay="0"/>
                                          </p:stCondLst>
                                        </p:cTn>
                                        <p:tgtEl>
                                          <p:spTgt spid="115728"/>
                                        </p:tgtEl>
                                        <p:attrNameLst>
                                          <p:attrName>style.visibility</p:attrName>
                                        </p:attrNameLst>
                                      </p:cBhvr>
                                      <p:to>
                                        <p:strVal val="visible"/>
                                      </p:to>
                                    </p:set>
                                    <p:animEffect transition="in" filter="strips(downLeft)">
                                      <p:cBhvr>
                                        <p:cTn id="7" dur="500"/>
                                        <p:tgtEl>
                                          <p:spTgt spid="115728"/>
                                        </p:tgtEl>
                                      </p:cBhvr>
                                    </p:animEffect>
                                  </p:childTnLst>
                                </p:cTn>
                              </p:par>
                              <p:par>
                                <p:cTn id="8" presetID="20" presetClass="entr" presetSubtype="0" repeatCount="4000" fill="hold" grpId="0" nodeType="withEffect">
                                  <p:stCondLst>
                                    <p:cond delay="0"/>
                                  </p:stCondLst>
                                  <p:childTnLst>
                                    <p:set>
                                      <p:cBhvr>
                                        <p:cTn id="9" dur="1" fill="hold">
                                          <p:stCondLst>
                                            <p:cond delay="0"/>
                                          </p:stCondLst>
                                        </p:cTn>
                                        <p:tgtEl>
                                          <p:spTgt spid="115739"/>
                                        </p:tgtEl>
                                        <p:attrNameLst>
                                          <p:attrName>style.visibility</p:attrName>
                                        </p:attrNameLst>
                                      </p:cBhvr>
                                      <p:to>
                                        <p:strVal val="visible"/>
                                      </p:to>
                                    </p:set>
                                    <p:animEffect transition="in" filter="wedge">
                                      <p:cBhvr>
                                        <p:cTn id="10" dur="1000"/>
                                        <p:tgtEl>
                                          <p:spTgt spid="115739"/>
                                        </p:tgtEl>
                                      </p:cBhvr>
                                    </p:animEffect>
                                  </p:childTnLst>
                                </p:cTn>
                              </p:par>
                              <p:par>
                                <p:cTn id="11" presetID="18" presetClass="entr" presetSubtype="12" repeatCount="4000" fill="hold" grpId="0" nodeType="withEffect">
                                  <p:stCondLst>
                                    <p:cond delay="0"/>
                                  </p:stCondLst>
                                  <p:childTnLst>
                                    <p:set>
                                      <p:cBhvr>
                                        <p:cTn id="12" dur="1" fill="hold">
                                          <p:stCondLst>
                                            <p:cond delay="0"/>
                                          </p:stCondLst>
                                        </p:cTn>
                                        <p:tgtEl>
                                          <p:spTgt spid="115740"/>
                                        </p:tgtEl>
                                        <p:attrNameLst>
                                          <p:attrName>style.visibility</p:attrName>
                                        </p:attrNameLst>
                                      </p:cBhvr>
                                      <p:to>
                                        <p:strVal val="visible"/>
                                      </p:to>
                                    </p:set>
                                    <p:animEffect transition="in" filter="strips(downLeft)">
                                      <p:cBhvr>
                                        <p:cTn id="13" dur="500"/>
                                        <p:tgtEl>
                                          <p:spTgt spid="1157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115739"/>
                                        </p:tgtEl>
                                      </p:cBhvr>
                                    </p:animEffect>
                                    <p:set>
                                      <p:cBhvr>
                                        <p:cTn id="18" dur="1" fill="hold">
                                          <p:stCondLst>
                                            <p:cond delay="499"/>
                                          </p:stCondLst>
                                        </p:cTn>
                                        <p:tgtEl>
                                          <p:spTgt spid="11573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repeatCount="3000" fill="hold" grpId="0" nodeType="clickEffect">
                                  <p:stCondLst>
                                    <p:cond delay="0"/>
                                  </p:stCondLst>
                                  <p:childTnLst>
                                    <p:set>
                                      <p:cBhvr>
                                        <p:cTn id="22" dur="1" fill="hold">
                                          <p:stCondLst>
                                            <p:cond delay="0"/>
                                          </p:stCondLst>
                                        </p:cTn>
                                        <p:tgtEl>
                                          <p:spTgt spid="115732"/>
                                        </p:tgtEl>
                                        <p:attrNameLst>
                                          <p:attrName>style.visibility</p:attrName>
                                        </p:attrNameLst>
                                      </p:cBhvr>
                                      <p:to>
                                        <p:strVal val="visible"/>
                                      </p:to>
                                    </p:set>
                                    <p:animEffect transition="in" filter="dissolve">
                                      <p:cBhvr>
                                        <p:cTn id="23" dur="500"/>
                                        <p:tgtEl>
                                          <p:spTgt spid="115732"/>
                                        </p:tgtEl>
                                      </p:cBhvr>
                                    </p:animEffect>
                                  </p:childTnLst>
                                </p:cTn>
                              </p:par>
                              <p:par>
                                <p:cTn id="24" presetID="16" presetClass="entr" presetSubtype="26" repeatCount="4000" fill="hold" grpId="0" nodeType="withEffect">
                                  <p:stCondLst>
                                    <p:cond delay="0"/>
                                  </p:stCondLst>
                                  <p:childTnLst>
                                    <p:set>
                                      <p:cBhvr>
                                        <p:cTn id="25" dur="1" fill="hold">
                                          <p:stCondLst>
                                            <p:cond delay="0"/>
                                          </p:stCondLst>
                                        </p:cTn>
                                        <p:tgtEl>
                                          <p:spTgt spid="115746"/>
                                        </p:tgtEl>
                                        <p:attrNameLst>
                                          <p:attrName>style.visibility</p:attrName>
                                        </p:attrNameLst>
                                      </p:cBhvr>
                                      <p:to>
                                        <p:strVal val="visible"/>
                                      </p:to>
                                    </p:set>
                                    <p:animEffect transition="in" filter="barn(inHorizontal)">
                                      <p:cBhvr>
                                        <p:cTn id="26" dur="500"/>
                                        <p:tgtEl>
                                          <p:spTgt spid="115746"/>
                                        </p:tgtEl>
                                      </p:cBhvr>
                                    </p:animEffect>
                                  </p:childTnLst>
                                </p:cTn>
                              </p:par>
                              <p:par>
                                <p:cTn id="27" presetID="18" presetClass="entr" presetSubtype="12" repeatCount="4000" fill="hold" grpId="0" nodeType="withEffect">
                                  <p:stCondLst>
                                    <p:cond delay="0"/>
                                  </p:stCondLst>
                                  <p:childTnLst>
                                    <p:set>
                                      <p:cBhvr>
                                        <p:cTn id="28" dur="1" fill="hold">
                                          <p:stCondLst>
                                            <p:cond delay="0"/>
                                          </p:stCondLst>
                                        </p:cTn>
                                        <p:tgtEl>
                                          <p:spTgt spid="115742"/>
                                        </p:tgtEl>
                                        <p:attrNameLst>
                                          <p:attrName>style.visibility</p:attrName>
                                        </p:attrNameLst>
                                      </p:cBhvr>
                                      <p:to>
                                        <p:strVal val="visible"/>
                                      </p:to>
                                    </p:set>
                                    <p:animEffect transition="in" filter="strips(downLeft)">
                                      <p:cBhvr>
                                        <p:cTn id="29" dur="500"/>
                                        <p:tgtEl>
                                          <p:spTgt spid="115742"/>
                                        </p:tgtEl>
                                      </p:cBhvr>
                                    </p:animEffect>
                                  </p:childTnLst>
                                </p:cTn>
                              </p:par>
                              <p:par>
                                <p:cTn id="30" presetID="18" presetClass="entr" presetSubtype="12" repeatCount="4000" fill="hold" grpId="0" nodeType="withEffect">
                                  <p:stCondLst>
                                    <p:cond delay="0"/>
                                  </p:stCondLst>
                                  <p:childTnLst>
                                    <p:set>
                                      <p:cBhvr>
                                        <p:cTn id="31" dur="1" fill="hold">
                                          <p:stCondLst>
                                            <p:cond delay="0"/>
                                          </p:stCondLst>
                                        </p:cTn>
                                        <p:tgtEl>
                                          <p:spTgt spid="115749"/>
                                        </p:tgtEl>
                                        <p:attrNameLst>
                                          <p:attrName>style.visibility</p:attrName>
                                        </p:attrNameLst>
                                      </p:cBhvr>
                                      <p:to>
                                        <p:strVal val="visible"/>
                                      </p:to>
                                    </p:set>
                                    <p:animEffect transition="in" filter="strips(downLeft)">
                                      <p:cBhvr>
                                        <p:cTn id="32" dur="500"/>
                                        <p:tgtEl>
                                          <p:spTgt spid="1157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115746"/>
                                        </p:tgtEl>
                                      </p:cBhvr>
                                    </p:animEffect>
                                    <p:set>
                                      <p:cBhvr>
                                        <p:cTn id="37" dur="1" fill="hold">
                                          <p:stCondLst>
                                            <p:cond delay="499"/>
                                          </p:stCondLst>
                                        </p:cTn>
                                        <p:tgtEl>
                                          <p:spTgt spid="115746"/>
                                        </p:tgtEl>
                                        <p:attrNameLst>
                                          <p:attrName>style.visibility</p:attrName>
                                        </p:attrNameLst>
                                      </p:cBhvr>
                                      <p:to>
                                        <p:strVal val="hidden"/>
                                      </p:to>
                                    </p:set>
                                  </p:childTnLst>
                                </p:cTn>
                              </p:par>
                              <p:par>
                                <p:cTn id="38" presetID="9" presetClass="entr" presetSubtype="0" repeatCount="3000" fill="hold" grpId="0" nodeType="withEffect">
                                  <p:stCondLst>
                                    <p:cond delay="0"/>
                                  </p:stCondLst>
                                  <p:childTnLst>
                                    <p:set>
                                      <p:cBhvr>
                                        <p:cTn id="39" dur="1" fill="hold">
                                          <p:stCondLst>
                                            <p:cond delay="0"/>
                                          </p:stCondLst>
                                        </p:cTn>
                                        <p:tgtEl>
                                          <p:spTgt spid="115743"/>
                                        </p:tgtEl>
                                        <p:attrNameLst>
                                          <p:attrName>style.visibility</p:attrName>
                                        </p:attrNameLst>
                                      </p:cBhvr>
                                      <p:to>
                                        <p:strVal val="visible"/>
                                      </p:to>
                                    </p:set>
                                    <p:animEffect transition="in" filter="dissolve">
                                      <p:cBhvr>
                                        <p:cTn id="40" dur="500"/>
                                        <p:tgtEl>
                                          <p:spTgt spid="115743"/>
                                        </p:tgtEl>
                                      </p:cBhvr>
                                    </p:animEffect>
                                  </p:childTnLst>
                                </p:cTn>
                              </p:par>
                              <p:par>
                                <p:cTn id="41" presetID="20" presetClass="entr" presetSubtype="0" repeatCount="4000" fill="hold" grpId="0" nodeType="withEffect">
                                  <p:stCondLst>
                                    <p:cond delay="0"/>
                                  </p:stCondLst>
                                  <p:childTnLst>
                                    <p:set>
                                      <p:cBhvr>
                                        <p:cTn id="42" dur="1" fill="hold">
                                          <p:stCondLst>
                                            <p:cond delay="0"/>
                                          </p:stCondLst>
                                        </p:cTn>
                                        <p:tgtEl>
                                          <p:spTgt spid="115744"/>
                                        </p:tgtEl>
                                        <p:attrNameLst>
                                          <p:attrName>style.visibility</p:attrName>
                                        </p:attrNameLst>
                                      </p:cBhvr>
                                      <p:to>
                                        <p:strVal val="visible"/>
                                      </p:to>
                                    </p:set>
                                    <p:animEffect transition="in" filter="wedge">
                                      <p:cBhvr>
                                        <p:cTn id="43" dur="1000"/>
                                        <p:tgtEl>
                                          <p:spTgt spid="115744"/>
                                        </p:tgtEl>
                                      </p:cBhvr>
                                    </p:animEffect>
                                  </p:childTnLst>
                                </p:cTn>
                              </p:par>
                              <p:par>
                                <p:cTn id="44" presetID="18" presetClass="entr" presetSubtype="12" repeatCount="4000" fill="hold" grpId="0" nodeType="withEffect">
                                  <p:stCondLst>
                                    <p:cond delay="0"/>
                                  </p:stCondLst>
                                  <p:childTnLst>
                                    <p:set>
                                      <p:cBhvr>
                                        <p:cTn id="45" dur="1" fill="hold">
                                          <p:stCondLst>
                                            <p:cond delay="0"/>
                                          </p:stCondLst>
                                        </p:cTn>
                                        <p:tgtEl>
                                          <p:spTgt spid="115745"/>
                                        </p:tgtEl>
                                        <p:attrNameLst>
                                          <p:attrName>style.visibility</p:attrName>
                                        </p:attrNameLst>
                                      </p:cBhvr>
                                      <p:to>
                                        <p:strVal val="visible"/>
                                      </p:to>
                                    </p:set>
                                    <p:animEffect transition="in" filter="strips(downLeft)">
                                      <p:cBhvr>
                                        <p:cTn id="46" dur="500"/>
                                        <p:tgtEl>
                                          <p:spTgt spid="1157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xit" presetSubtype="16" fill="hold" grpId="1" nodeType="clickEffect">
                                  <p:stCondLst>
                                    <p:cond delay="0"/>
                                  </p:stCondLst>
                                  <p:childTnLst>
                                    <p:animEffect transition="out" filter="box(in)">
                                      <p:cBhvr>
                                        <p:cTn id="50" dur="500"/>
                                        <p:tgtEl>
                                          <p:spTgt spid="115744"/>
                                        </p:tgtEl>
                                      </p:cBhvr>
                                    </p:animEffect>
                                    <p:set>
                                      <p:cBhvr>
                                        <p:cTn id="51" dur="1" fill="hold">
                                          <p:stCondLst>
                                            <p:cond delay="499"/>
                                          </p:stCondLst>
                                        </p:cTn>
                                        <p:tgtEl>
                                          <p:spTgt spid="115744"/>
                                        </p:tgtEl>
                                        <p:attrNameLst>
                                          <p:attrName>style.visibility</p:attrName>
                                        </p:attrNameLst>
                                      </p:cBhvr>
                                      <p:to>
                                        <p:strVal val="hidden"/>
                                      </p:to>
                                    </p:set>
                                  </p:childTnLst>
                                </p:cTn>
                              </p:par>
                              <p:par>
                                <p:cTn id="52" presetID="3" presetClass="entr" presetSubtype="10" repeatCount="3000" fill="hold" grpId="0" nodeType="withEffect">
                                  <p:stCondLst>
                                    <p:cond delay="0"/>
                                  </p:stCondLst>
                                  <p:childTnLst>
                                    <p:set>
                                      <p:cBhvr>
                                        <p:cTn id="53" dur="1" fill="hold">
                                          <p:stCondLst>
                                            <p:cond delay="0"/>
                                          </p:stCondLst>
                                        </p:cTn>
                                        <p:tgtEl>
                                          <p:spTgt spid="115747"/>
                                        </p:tgtEl>
                                        <p:attrNameLst>
                                          <p:attrName>style.visibility</p:attrName>
                                        </p:attrNameLst>
                                      </p:cBhvr>
                                      <p:to>
                                        <p:strVal val="visible"/>
                                      </p:to>
                                    </p:set>
                                    <p:animEffect transition="in" filter="blinds(horizontal)">
                                      <p:cBhvr>
                                        <p:cTn id="54" dur="500"/>
                                        <p:tgtEl>
                                          <p:spTgt spid="115747"/>
                                        </p:tgtEl>
                                      </p:cBhvr>
                                    </p:animEffect>
                                  </p:childTnLst>
                                </p:cTn>
                              </p:par>
                              <p:par>
                                <p:cTn id="55" presetID="18" presetClass="entr" presetSubtype="12" repeatCount="4000" fill="hold" grpId="0" nodeType="withEffect">
                                  <p:stCondLst>
                                    <p:cond delay="0"/>
                                  </p:stCondLst>
                                  <p:childTnLst>
                                    <p:set>
                                      <p:cBhvr>
                                        <p:cTn id="56" dur="1" fill="hold">
                                          <p:stCondLst>
                                            <p:cond delay="0"/>
                                          </p:stCondLst>
                                        </p:cTn>
                                        <p:tgtEl>
                                          <p:spTgt spid="115748"/>
                                        </p:tgtEl>
                                        <p:attrNameLst>
                                          <p:attrName>style.visibility</p:attrName>
                                        </p:attrNameLst>
                                      </p:cBhvr>
                                      <p:to>
                                        <p:strVal val="visible"/>
                                      </p:to>
                                    </p:set>
                                    <p:animEffect transition="in" filter="strips(downLeft)">
                                      <p:cBhvr>
                                        <p:cTn id="57" dur="500"/>
                                        <p:tgtEl>
                                          <p:spTgt spid="115748"/>
                                        </p:tgtEl>
                                      </p:cBhvr>
                                    </p:animEffect>
                                  </p:childTnLst>
                                </p:cTn>
                              </p:par>
                              <p:par>
                                <p:cTn id="58" presetID="22" presetClass="entr" presetSubtype="4" repeatCount="4000" fill="hold" grpId="0" nodeType="withEffect">
                                  <p:stCondLst>
                                    <p:cond delay="0"/>
                                  </p:stCondLst>
                                  <p:childTnLst>
                                    <p:set>
                                      <p:cBhvr>
                                        <p:cTn id="59" dur="1" fill="hold">
                                          <p:stCondLst>
                                            <p:cond delay="0"/>
                                          </p:stCondLst>
                                        </p:cTn>
                                        <p:tgtEl>
                                          <p:spTgt spid="115741"/>
                                        </p:tgtEl>
                                        <p:attrNameLst>
                                          <p:attrName>style.visibility</p:attrName>
                                        </p:attrNameLst>
                                      </p:cBhvr>
                                      <p:to>
                                        <p:strVal val="visible"/>
                                      </p:to>
                                    </p:set>
                                    <p:animEffect transition="in" filter="wipe(down)">
                                      <p:cBhvr>
                                        <p:cTn id="60" dur="500"/>
                                        <p:tgtEl>
                                          <p:spTgt spid="11574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xit" presetSubtype="16" fill="hold" grpId="1" nodeType="clickEffect">
                                  <p:stCondLst>
                                    <p:cond delay="0"/>
                                  </p:stCondLst>
                                  <p:childTnLst>
                                    <p:animEffect transition="out" filter="box(in)">
                                      <p:cBhvr>
                                        <p:cTn id="64" dur="500"/>
                                        <p:tgtEl>
                                          <p:spTgt spid="115741"/>
                                        </p:tgtEl>
                                      </p:cBhvr>
                                    </p:animEffect>
                                    <p:set>
                                      <p:cBhvr>
                                        <p:cTn id="65" dur="1" fill="hold">
                                          <p:stCondLst>
                                            <p:cond delay="499"/>
                                          </p:stCondLst>
                                        </p:cTn>
                                        <p:tgtEl>
                                          <p:spTgt spid="115741"/>
                                        </p:tgtEl>
                                        <p:attrNameLst>
                                          <p:attrName>style.visibility</p:attrName>
                                        </p:attrNameLst>
                                      </p:cBhvr>
                                      <p:to>
                                        <p:strVal val="hidden"/>
                                      </p:to>
                                    </p:set>
                                  </p:childTnLst>
                                </p:cTn>
                              </p:par>
                              <p:par>
                                <p:cTn id="66" presetID="18" presetClass="entr" presetSubtype="12" repeatCount="4000" fill="hold" grpId="0" nodeType="withEffect">
                                  <p:stCondLst>
                                    <p:cond delay="0"/>
                                  </p:stCondLst>
                                  <p:childTnLst>
                                    <p:set>
                                      <p:cBhvr>
                                        <p:cTn id="67" dur="1" fill="hold">
                                          <p:stCondLst>
                                            <p:cond delay="0"/>
                                          </p:stCondLst>
                                        </p:cTn>
                                        <p:tgtEl>
                                          <p:spTgt spid="115750"/>
                                        </p:tgtEl>
                                        <p:attrNameLst>
                                          <p:attrName>style.visibility</p:attrName>
                                        </p:attrNameLst>
                                      </p:cBhvr>
                                      <p:to>
                                        <p:strVal val="visible"/>
                                      </p:to>
                                    </p:set>
                                    <p:animEffect transition="in" filter="strips(downLeft)">
                                      <p:cBhvr>
                                        <p:cTn id="68" dur="500"/>
                                        <p:tgtEl>
                                          <p:spTgt spid="115750"/>
                                        </p:tgtEl>
                                      </p:cBhvr>
                                    </p:animEffect>
                                  </p:childTnLst>
                                </p:cTn>
                              </p:par>
                              <p:par>
                                <p:cTn id="69" presetID="18" presetClass="entr" presetSubtype="12" repeatCount="4000" fill="hold" grpId="0" nodeType="withEffect">
                                  <p:stCondLst>
                                    <p:cond delay="0"/>
                                  </p:stCondLst>
                                  <p:childTnLst>
                                    <p:set>
                                      <p:cBhvr>
                                        <p:cTn id="70" dur="1" fill="hold">
                                          <p:stCondLst>
                                            <p:cond delay="0"/>
                                          </p:stCondLst>
                                        </p:cTn>
                                        <p:tgtEl>
                                          <p:spTgt spid="115751"/>
                                        </p:tgtEl>
                                        <p:attrNameLst>
                                          <p:attrName>style.visibility</p:attrName>
                                        </p:attrNameLst>
                                      </p:cBhvr>
                                      <p:to>
                                        <p:strVal val="visible"/>
                                      </p:to>
                                    </p:set>
                                    <p:animEffect transition="in" filter="strips(downLeft)">
                                      <p:cBhvr>
                                        <p:cTn id="71" dur="500"/>
                                        <p:tgtEl>
                                          <p:spTgt spid="115751"/>
                                        </p:tgtEl>
                                      </p:cBhvr>
                                    </p:animEffect>
                                  </p:childTnLst>
                                </p:cTn>
                              </p:par>
                              <p:par>
                                <p:cTn id="72" presetID="20" presetClass="entr" presetSubtype="0" repeatCount="4000" fill="hold" grpId="0" nodeType="withEffect">
                                  <p:stCondLst>
                                    <p:cond delay="0"/>
                                  </p:stCondLst>
                                  <p:childTnLst>
                                    <p:set>
                                      <p:cBhvr>
                                        <p:cTn id="73" dur="1" fill="hold">
                                          <p:stCondLst>
                                            <p:cond delay="0"/>
                                          </p:stCondLst>
                                        </p:cTn>
                                        <p:tgtEl>
                                          <p:spTgt spid="115752"/>
                                        </p:tgtEl>
                                        <p:attrNameLst>
                                          <p:attrName>style.visibility</p:attrName>
                                        </p:attrNameLst>
                                      </p:cBhvr>
                                      <p:to>
                                        <p:strVal val="visible"/>
                                      </p:to>
                                    </p:set>
                                    <p:animEffect transition="in" filter="wedge">
                                      <p:cBhvr>
                                        <p:cTn id="74" dur="1000"/>
                                        <p:tgtEl>
                                          <p:spTgt spid="11575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xit" presetSubtype="16" fill="hold" grpId="1" nodeType="clickEffect">
                                  <p:stCondLst>
                                    <p:cond delay="0"/>
                                  </p:stCondLst>
                                  <p:childTnLst>
                                    <p:animEffect transition="out" filter="box(in)">
                                      <p:cBhvr>
                                        <p:cTn id="78" dur="500"/>
                                        <p:tgtEl>
                                          <p:spTgt spid="115752"/>
                                        </p:tgtEl>
                                      </p:cBhvr>
                                    </p:animEffect>
                                    <p:set>
                                      <p:cBhvr>
                                        <p:cTn id="79" dur="1" fill="hold">
                                          <p:stCondLst>
                                            <p:cond delay="499"/>
                                          </p:stCondLst>
                                        </p:cTn>
                                        <p:tgtEl>
                                          <p:spTgt spid="115752"/>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repeatCount="4000" fill="hold" grpId="1" nodeType="clickEffect">
                                  <p:stCondLst>
                                    <p:cond delay="0"/>
                                  </p:stCondLst>
                                  <p:childTnLst>
                                    <p:set>
                                      <p:cBhvr>
                                        <p:cTn id="83" dur="1" fill="hold">
                                          <p:stCondLst>
                                            <p:cond delay="0"/>
                                          </p:stCondLst>
                                        </p:cTn>
                                        <p:tgtEl>
                                          <p:spTgt spid="115743"/>
                                        </p:tgtEl>
                                        <p:attrNameLst>
                                          <p:attrName>style.visibility</p:attrName>
                                        </p:attrNameLst>
                                      </p:cBhvr>
                                      <p:to>
                                        <p:strVal val="visible"/>
                                      </p:to>
                                    </p:set>
                                    <p:animEffect transition="in" filter="checkerboard(across)">
                                      <p:cBhvr>
                                        <p:cTn id="84" dur="500"/>
                                        <p:tgtEl>
                                          <p:spTgt spid="115743"/>
                                        </p:tgtEl>
                                      </p:cBhvr>
                                    </p:animEffect>
                                  </p:childTnLst>
                                </p:cTn>
                              </p:par>
                              <p:par>
                                <p:cTn id="85" presetID="18" presetClass="entr" presetSubtype="12" repeatCount="4000" fill="hold" grpId="1" nodeType="withEffect">
                                  <p:stCondLst>
                                    <p:cond delay="0"/>
                                  </p:stCondLst>
                                  <p:childTnLst>
                                    <p:set>
                                      <p:cBhvr>
                                        <p:cTn id="86" dur="1" fill="hold">
                                          <p:stCondLst>
                                            <p:cond delay="0"/>
                                          </p:stCondLst>
                                        </p:cTn>
                                        <p:tgtEl>
                                          <p:spTgt spid="115745"/>
                                        </p:tgtEl>
                                        <p:attrNameLst>
                                          <p:attrName>style.visibility</p:attrName>
                                        </p:attrNameLst>
                                      </p:cBhvr>
                                      <p:to>
                                        <p:strVal val="visible"/>
                                      </p:to>
                                    </p:set>
                                    <p:animEffect transition="in" filter="strips(downLeft)">
                                      <p:cBhvr>
                                        <p:cTn id="87" dur="500"/>
                                        <p:tgtEl>
                                          <p:spTgt spid="115745"/>
                                        </p:tgtEl>
                                      </p:cBhvr>
                                    </p:animEffect>
                                  </p:childTnLst>
                                </p:cTn>
                              </p:par>
                              <p:par>
                                <p:cTn id="88" presetID="20" presetClass="entr" presetSubtype="0" repeatCount="4000" fill="hold" grpId="2" nodeType="withEffect">
                                  <p:stCondLst>
                                    <p:cond delay="0"/>
                                  </p:stCondLst>
                                  <p:childTnLst>
                                    <p:set>
                                      <p:cBhvr>
                                        <p:cTn id="89" dur="1" fill="hold">
                                          <p:stCondLst>
                                            <p:cond delay="0"/>
                                          </p:stCondLst>
                                        </p:cTn>
                                        <p:tgtEl>
                                          <p:spTgt spid="115744"/>
                                        </p:tgtEl>
                                        <p:attrNameLst>
                                          <p:attrName>style.visibility</p:attrName>
                                        </p:attrNameLst>
                                      </p:cBhvr>
                                      <p:to>
                                        <p:strVal val="visible"/>
                                      </p:to>
                                    </p:set>
                                    <p:animEffect transition="in" filter="wedge">
                                      <p:cBhvr>
                                        <p:cTn id="90" dur="500"/>
                                        <p:tgtEl>
                                          <p:spTgt spid="115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8" grpId="0" animBg="1"/>
      <p:bldP spid="115732" grpId="0" animBg="1"/>
      <p:bldP spid="115739" grpId="0" animBg="1"/>
      <p:bldP spid="115739" grpId="1" animBg="1"/>
      <p:bldP spid="115740" grpId="0" animBg="1"/>
      <p:bldP spid="115741" grpId="0" animBg="1"/>
      <p:bldP spid="115741" grpId="1" animBg="1"/>
      <p:bldP spid="115742" grpId="0" animBg="1"/>
      <p:bldP spid="115743" grpId="0" animBg="1"/>
      <p:bldP spid="115743" grpId="1" animBg="1"/>
      <p:bldP spid="115744" grpId="0" animBg="1"/>
      <p:bldP spid="115744" grpId="1" animBg="1"/>
      <p:bldP spid="115744" grpId="2" animBg="1"/>
      <p:bldP spid="115745" grpId="0" animBg="1"/>
      <p:bldP spid="115745" grpId="1" animBg="1"/>
      <p:bldP spid="115746" grpId="0" animBg="1"/>
      <p:bldP spid="115746" grpId="1" animBg="1"/>
      <p:bldP spid="115747" grpId="0" animBg="1"/>
      <p:bldP spid="115748" grpId="0" animBg="1"/>
      <p:bldP spid="115749" grpId="0" animBg="1"/>
      <p:bldP spid="115750" grpId="0" animBg="1"/>
      <p:bldP spid="115751" grpId="0" animBg="1"/>
      <p:bldP spid="115752" grpId="0" animBg="1"/>
      <p:bldP spid="11575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 Box 7"/>
          <p:cNvSpPr txBox="1">
            <a:spLocks noChangeArrowheads="1"/>
          </p:cNvSpPr>
          <p:nvPr/>
        </p:nvSpPr>
        <p:spPr bwMode="auto">
          <a:xfrm>
            <a:off x="2759239" y="2281261"/>
            <a:ext cx="3733800" cy="369332"/>
          </a:xfrm>
          <a:prstGeom prst="rect">
            <a:avLst/>
          </a:prstGeom>
          <a:noFill/>
          <a:ln w="9525">
            <a:noFill/>
            <a:miter lim="800000"/>
            <a:headEnd/>
            <a:tailEnd/>
          </a:ln>
          <a:effectLst/>
        </p:spPr>
        <p:txBody>
          <a:bodyPr wrap="square">
            <a:spAutoFit/>
          </a:bodyPr>
          <a:lstStyle/>
          <a:p>
            <a:pPr eaLnBrk="1" hangingPunct="1">
              <a:spcBef>
                <a:spcPct val="50000"/>
              </a:spcBef>
            </a:pPr>
            <a:endParaRPr lang="vi-VN" altLang="vi-VN"/>
          </a:p>
        </p:txBody>
      </p:sp>
      <p:pic>
        <p:nvPicPr>
          <p:cNvPr id="5" name="Picture 22" descr="Hinh 20"/>
          <p:cNvPicPr>
            <a:picLocks noChangeAspect="1" noChangeArrowheads="1"/>
          </p:cNvPicPr>
          <p:nvPr/>
        </p:nvPicPr>
        <p:blipFill>
          <a:blip r:embed="rId2"/>
          <a:srcRect/>
          <a:stretch>
            <a:fillRect/>
          </a:stretch>
        </p:blipFill>
        <p:spPr bwMode="auto">
          <a:xfrm>
            <a:off x="2500298" y="71437"/>
            <a:ext cx="4221341" cy="6000769"/>
          </a:xfrm>
          <a:prstGeom prst="rect">
            <a:avLst/>
          </a:prstGeom>
          <a:noFill/>
          <a:ln w="9525">
            <a:noFill/>
            <a:miter lim="800000"/>
            <a:headEnd/>
            <a:tailEnd/>
          </a:ln>
        </p:spPr>
      </p:pic>
      <p:sp>
        <p:nvSpPr>
          <p:cNvPr id="6" name="Line 33"/>
          <p:cNvSpPr>
            <a:spLocks noChangeShapeType="1"/>
          </p:cNvSpPr>
          <p:nvPr/>
        </p:nvSpPr>
        <p:spPr bwMode="auto">
          <a:xfrm flipH="1">
            <a:off x="4498432" y="714378"/>
            <a:ext cx="1151665" cy="592995"/>
          </a:xfrm>
          <a:prstGeom prst="line">
            <a:avLst/>
          </a:prstGeom>
          <a:noFill/>
          <a:ln w="76200">
            <a:solidFill>
              <a:srgbClr val="FF6600"/>
            </a:solidFill>
            <a:round/>
            <a:headEnd/>
            <a:tailEnd type="triangle" w="med" len="med"/>
          </a:ln>
        </p:spPr>
        <p:txBody>
          <a:bodyPr/>
          <a:lstStyle/>
          <a:p>
            <a:endParaRPr lang="en-US"/>
          </a:p>
        </p:txBody>
      </p:sp>
      <p:sp>
        <p:nvSpPr>
          <p:cNvPr id="7" name="Line 34"/>
          <p:cNvSpPr>
            <a:spLocks noChangeShapeType="1"/>
          </p:cNvSpPr>
          <p:nvPr/>
        </p:nvSpPr>
        <p:spPr bwMode="auto">
          <a:xfrm flipH="1">
            <a:off x="3649837" y="571503"/>
            <a:ext cx="1143008" cy="495538"/>
          </a:xfrm>
          <a:prstGeom prst="line">
            <a:avLst/>
          </a:prstGeom>
          <a:noFill/>
          <a:ln w="76200">
            <a:solidFill>
              <a:srgbClr val="FF6600"/>
            </a:solidFill>
            <a:round/>
            <a:headEnd/>
            <a:tailEnd type="triangle" w="med" len="med"/>
          </a:ln>
        </p:spPr>
        <p:txBody>
          <a:bodyPr/>
          <a:lstStyle/>
          <a:p>
            <a:endParaRPr lang="en-US"/>
          </a:p>
        </p:txBody>
      </p:sp>
      <p:sp>
        <p:nvSpPr>
          <p:cNvPr id="8" name="Line 35"/>
          <p:cNvSpPr>
            <a:spLocks noChangeShapeType="1"/>
          </p:cNvSpPr>
          <p:nvPr/>
        </p:nvSpPr>
        <p:spPr bwMode="auto">
          <a:xfrm flipH="1">
            <a:off x="5007159" y="1143007"/>
            <a:ext cx="1000132" cy="609680"/>
          </a:xfrm>
          <a:prstGeom prst="line">
            <a:avLst/>
          </a:prstGeom>
          <a:noFill/>
          <a:ln w="76200">
            <a:solidFill>
              <a:srgbClr val="FF6600"/>
            </a:solidFill>
            <a:round/>
            <a:headEnd/>
            <a:tailEnd type="triangle" w="med" len="med"/>
          </a:ln>
        </p:spPr>
        <p:txBody>
          <a:bodyPr/>
          <a:lstStyle/>
          <a:p>
            <a:endParaRPr lang="en-US"/>
          </a:p>
        </p:txBody>
      </p:sp>
      <p:sp>
        <p:nvSpPr>
          <p:cNvPr id="9" name="Text Box 36"/>
          <p:cNvSpPr txBox="1">
            <a:spLocks noChangeArrowheads="1"/>
          </p:cNvSpPr>
          <p:nvPr/>
        </p:nvSpPr>
        <p:spPr bwMode="auto">
          <a:xfrm rot="20051352">
            <a:off x="3854888" y="469035"/>
            <a:ext cx="2251665" cy="369333"/>
          </a:xfrm>
          <a:prstGeom prst="rect">
            <a:avLst/>
          </a:prstGeom>
          <a:noFill/>
          <a:ln w="9525">
            <a:noFill/>
            <a:miter lim="800000"/>
            <a:headEnd/>
            <a:tailEnd/>
          </a:ln>
        </p:spPr>
        <p:txBody>
          <a:bodyPr wrap="square">
            <a:spAutoFit/>
          </a:bodyPr>
          <a:lstStyle/>
          <a:p>
            <a:pPr eaLnBrk="1" hangingPunct="1">
              <a:spcBef>
                <a:spcPct val="50000"/>
              </a:spcBef>
            </a:pPr>
            <a:r>
              <a:rPr lang="en-US" altLang="vi-VN" dirty="0">
                <a:solidFill>
                  <a:srgbClr val="0000FF"/>
                </a:solidFill>
                <a:latin typeface="Arial" charset="0"/>
              </a:rPr>
              <a:t>Gío mùa đông bắc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repeatCount="5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500"/>
                                        <p:tgtEl>
                                          <p:spTgt spid="7"/>
                                        </p:tgtEl>
                                      </p:cBhvr>
                                    </p:animEffect>
                                  </p:childTnLst>
                                </p:cTn>
                              </p:par>
                              <p:par>
                                <p:cTn id="13" presetID="8" presetClass="entr" presetSubtype="16" repeatCount="5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500"/>
                                        <p:tgtEl>
                                          <p:spTgt spid="6"/>
                                        </p:tgtEl>
                                      </p:cBhvr>
                                    </p:animEffect>
                                  </p:childTnLst>
                                </p:cTn>
                              </p:par>
                              <p:par>
                                <p:cTn id="16" presetID="8" presetClass="entr" presetSubtype="16" repeatCount="5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500"/>
                                        <p:tgtEl>
                                          <p:spTgt spid="8"/>
                                        </p:tgtEl>
                                      </p:cBhvr>
                                    </p:animEffect>
                                  </p:childTnLst>
                                </p:cTn>
                              </p:par>
                              <p:par>
                                <p:cTn id="19" presetID="8" presetClass="entr" presetSubtype="16" repeatCount="5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amond(i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7_songHong2.jpg"/>
          <p:cNvPicPr>
            <a:picLocks noChangeAspect="1" noChangeArrowheads="1"/>
          </p:cNvPicPr>
          <p:nvPr/>
        </p:nvPicPr>
        <p:blipFill>
          <a:blip r:embed="rId3"/>
          <a:srcRect/>
          <a:stretch>
            <a:fillRect/>
          </a:stretch>
        </p:blipFill>
        <p:spPr bwMode="auto">
          <a:xfrm>
            <a:off x="2571736" y="2857496"/>
            <a:ext cx="3657600" cy="1643074"/>
          </a:xfrm>
          <a:prstGeom prst="rect">
            <a:avLst/>
          </a:prstGeom>
          <a:noFill/>
          <a:ln w="9525">
            <a:solidFill>
              <a:srgbClr val="FF0066"/>
            </a:solidFill>
            <a:miter lim="800000"/>
            <a:headEnd/>
            <a:tailEnd/>
          </a:ln>
        </p:spPr>
      </p:pic>
      <p:pic>
        <p:nvPicPr>
          <p:cNvPr id="10" name="Picture 2" descr="http://www.hinhnendethuong.net/wp-content/uploads/2013/05/h342.jpg"/>
          <p:cNvPicPr>
            <a:picLocks noChangeAspect="1" noChangeArrowheads="1"/>
          </p:cNvPicPr>
          <p:nvPr/>
        </p:nvPicPr>
        <p:blipFill>
          <a:blip r:embed="rId4"/>
          <a:srcRect/>
          <a:stretch>
            <a:fillRect/>
          </a:stretch>
        </p:blipFill>
        <p:spPr bwMode="auto">
          <a:xfrm>
            <a:off x="142876" y="214290"/>
            <a:ext cx="3786182" cy="2550851"/>
          </a:xfrm>
          <a:prstGeom prst="rect">
            <a:avLst/>
          </a:prstGeom>
          <a:noFill/>
          <a:ln w="9525">
            <a:solidFill>
              <a:srgbClr val="FF0066"/>
            </a:solidFill>
            <a:miter lim="800000"/>
            <a:headEnd/>
            <a:tailEnd/>
          </a:ln>
        </p:spPr>
      </p:pic>
      <p:pic>
        <p:nvPicPr>
          <p:cNvPr id="11" name="Picture 10"/>
          <p:cNvPicPr>
            <a:picLocks noChangeAspect="1" noChangeArrowheads="1"/>
          </p:cNvPicPr>
          <p:nvPr/>
        </p:nvPicPr>
        <p:blipFill>
          <a:blip r:embed="rId5"/>
          <a:srcRect/>
          <a:stretch>
            <a:fillRect/>
          </a:stretch>
        </p:blipFill>
        <p:spPr bwMode="auto">
          <a:xfrm>
            <a:off x="5429256" y="214291"/>
            <a:ext cx="3500462" cy="2500330"/>
          </a:xfrm>
          <a:prstGeom prst="rect">
            <a:avLst/>
          </a:prstGeom>
          <a:noFill/>
          <a:ln w="9525">
            <a:solidFill>
              <a:srgbClr val="FF0000"/>
            </a:solidFill>
            <a:miter lim="800000"/>
            <a:headEnd/>
            <a:tailEnd/>
          </a:ln>
        </p:spPr>
      </p:pic>
      <p:pic>
        <p:nvPicPr>
          <p:cNvPr id="12" name="Picture 10" descr="500-333-ve-hung-yen-an-nhan-long-d82d"/>
          <p:cNvPicPr>
            <a:picLocks noChangeAspect="1" noChangeArrowheads="1"/>
          </p:cNvPicPr>
          <p:nvPr/>
        </p:nvPicPr>
        <p:blipFill>
          <a:blip r:embed="rId6"/>
          <a:srcRect/>
          <a:stretch>
            <a:fillRect/>
          </a:stretch>
        </p:blipFill>
        <p:spPr bwMode="auto">
          <a:xfrm>
            <a:off x="5214942" y="4513662"/>
            <a:ext cx="3714743" cy="2344337"/>
          </a:xfrm>
          <a:prstGeom prst="rect">
            <a:avLst/>
          </a:prstGeom>
          <a:noFill/>
          <a:ln w="9525">
            <a:solidFill>
              <a:srgbClr val="FF0000"/>
            </a:solidFill>
            <a:miter lim="800000"/>
            <a:headEnd/>
            <a:tailEnd/>
          </a:ln>
        </p:spPr>
      </p:pic>
      <p:pic>
        <p:nvPicPr>
          <p:cNvPr id="6" name="Picture 4" descr="langhoaninhphuc1">
            <a:hlinkClick r:id="rId7"/>
          </p:cNvPr>
          <p:cNvPicPr>
            <a:picLocks noChangeAspect="1" noChangeArrowheads="1"/>
          </p:cNvPicPr>
          <p:nvPr/>
        </p:nvPicPr>
        <p:blipFill>
          <a:blip r:embed="rId8"/>
          <a:srcRect/>
          <a:stretch>
            <a:fillRect/>
          </a:stretch>
        </p:blipFill>
        <p:spPr bwMode="auto">
          <a:xfrm>
            <a:off x="214282" y="4500570"/>
            <a:ext cx="3658417" cy="2357430"/>
          </a:xfrm>
          <a:prstGeom prst="rect">
            <a:avLst/>
          </a:prstGeom>
          <a:noFill/>
          <a:ln w="9525">
            <a:noFill/>
            <a:miter lim="800000"/>
            <a:headEnd/>
            <a:tailEnd/>
          </a:ln>
        </p:spPr>
      </p:pic>
      <p:sp>
        <p:nvSpPr>
          <p:cNvPr id="7" name="Isosceles Triangle 6">
            <a:hlinkClick r:id="rId9" action="ppaction://hlinksldjump"/>
          </p:cNvPr>
          <p:cNvSpPr/>
          <p:nvPr/>
        </p:nvSpPr>
        <p:spPr>
          <a:xfrm>
            <a:off x="4500562" y="6572272"/>
            <a:ext cx="285752" cy="14287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3" name="Picture 5" descr="Khaithacda">
            <a:hlinkClick r:id="rId3"/>
          </p:cNvPr>
          <p:cNvPicPr>
            <a:picLocks noChangeAspect="1" noChangeArrowheads="1"/>
          </p:cNvPicPr>
          <p:nvPr/>
        </p:nvPicPr>
        <p:blipFill>
          <a:blip r:embed="rId4"/>
          <a:srcRect/>
          <a:stretch>
            <a:fillRect/>
          </a:stretch>
        </p:blipFill>
        <p:spPr bwMode="auto">
          <a:xfrm>
            <a:off x="0" y="0"/>
            <a:ext cx="4270375" cy="3276600"/>
          </a:xfrm>
          <a:prstGeom prst="rect">
            <a:avLst/>
          </a:prstGeom>
          <a:noFill/>
          <a:ln w="9525">
            <a:noFill/>
            <a:miter lim="800000"/>
            <a:headEnd/>
            <a:tailEnd/>
          </a:ln>
        </p:spPr>
      </p:pic>
      <p:pic>
        <p:nvPicPr>
          <p:cNvPr id="145415" name="Picture 7" descr="kaolin04"/>
          <p:cNvPicPr>
            <a:picLocks noChangeAspect="1" noChangeArrowheads="1"/>
          </p:cNvPicPr>
          <p:nvPr/>
        </p:nvPicPr>
        <p:blipFill>
          <a:blip r:embed="rId5"/>
          <a:srcRect/>
          <a:stretch>
            <a:fillRect/>
          </a:stretch>
        </p:blipFill>
        <p:spPr bwMode="auto">
          <a:xfrm>
            <a:off x="4419600" y="0"/>
            <a:ext cx="4494213" cy="3200400"/>
          </a:xfrm>
          <a:prstGeom prst="rect">
            <a:avLst/>
          </a:prstGeom>
          <a:noFill/>
          <a:ln w="9525">
            <a:noFill/>
            <a:miter lim="800000"/>
            <a:headEnd/>
            <a:tailEnd/>
          </a:ln>
        </p:spPr>
      </p:pic>
      <p:sp>
        <p:nvSpPr>
          <p:cNvPr id="145430" name="Rectangle 22"/>
          <p:cNvSpPr>
            <a:spLocks noChangeArrowheads="1"/>
          </p:cNvSpPr>
          <p:nvPr/>
        </p:nvSpPr>
        <p:spPr bwMode="auto">
          <a:xfrm>
            <a:off x="381000" y="3276600"/>
            <a:ext cx="3446463" cy="381000"/>
          </a:xfrm>
          <a:prstGeom prst="rect">
            <a:avLst/>
          </a:prstGeom>
          <a:solidFill>
            <a:srgbClr val="0000FF"/>
          </a:solidFill>
          <a:ln w="9525">
            <a:solidFill>
              <a:schemeClr val="tx1"/>
            </a:solidFill>
            <a:miter lim="800000"/>
            <a:headEnd/>
            <a:tailEnd/>
          </a:ln>
        </p:spPr>
        <p:txBody>
          <a:bodyPr wrap="none" anchor="ctr"/>
          <a:lstStyle/>
          <a:p>
            <a:pPr algn="ctr" eaLnBrk="1" hangingPunct="1"/>
            <a:r>
              <a:rPr lang="en-US" altLang="vi-VN" sz="2400">
                <a:solidFill>
                  <a:srgbClr val="FFFF00"/>
                </a:solidFill>
              </a:rPr>
              <a:t>Mỏ sét ở Hà Nam</a:t>
            </a:r>
          </a:p>
        </p:txBody>
      </p:sp>
      <p:sp>
        <p:nvSpPr>
          <p:cNvPr id="145431" name="Rectangle 23"/>
          <p:cNvSpPr>
            <a:spLocks noChangeArrowheads="1"/>
          </p:cNvSpPr>
          <p:nvPr/>
        </p:nvSpPr>
        <p:spPr bwMode="auto">
          <a:xfrm>
            <a:off x="4953000" y="3276600"/>
            <a:ext cx="3446463" cy="381000"/>
          </a:xfrm>
          <a:prstGeom prst="rect">
            <a:avLst/>
          </a:prstGeom>
          <a:solidFill>
            <a:srgbClr val="0000FF"/>
          </a:solidFill>
          <a:ln w="9525">
            <a:solidFill>
              <a:schemeClr val="tx1"/>
            </a:solidFill>
            <a:miter lim="800000"/>
            <a:headEnd/>
            <a:tailEnd/>
          </a:ln>
        </p:spPr>
        <p:txBody>
          <a:bodyPr wrap="none" anchor="ctr"/>
          <a:lstStyle/>
          <a:p>
            <a:pPr algn="ctr" eaLnBrk="1" hangingPunct="1"/>
            <a:r>
              <a:rPr lang="en-US" altLang="vi-VN" sz="2400">
                <a:solidFill>
                  <a:srgbClr val="FFFF00"/>
                </a:solidFill>
              </a:rPr>
              <a:t>Mỏ cao lanh ở Hải Dương</a:t>
            </a:r>
          </a:p>
        </p:txBody>
      </p:sp>
      <p:pic>
        <p:nvPicPr>
          <p:cNvPr id="145436" name="Picture 28" descr="400px-L%E1%BB%A5c_%C4%90%E1%BA%A7u_Giang">
            <a:hlinkClick r:id="rId6"/>
          </p:cNvPr>
          <p:cNvPicPr>
            <a:picLocks noChangeAspect="1" noChangeArrowheads="1"/>
          </p:cNvPicPr>
          <p:nvPr/>
        </p:nvPicPr>
        <p:blipFill>
          <a:blip r:embed="rId7"/>
          <a:srcRect/>
          <a:stretch>
            <a:fillRect/>
          </a:stretch>
        </p:blipFill>
        <p:spPr bwMode="auto">
          <a:xfrm>
            <a:off x="0" y="3733800"/>
            <a:ext cx="4419600" cy="2362200"/>
          </a:xfrm>
          <a:prstGeom prst="rect">
            <a:avLst/>
          </a:prstGeom>
          <a:noFill/>
          <a:ln w="9525">
            <a:noFill/>
            <a:miter lim="800000"/>
            <a:headEnd/>
            <a:tailEnd/>
          </a:ln>
        </p:spPr>
      </p:pic>
      <p:pic>
        <p:nvPicPr>
          <p:cNvPr id="145440" name="Picture 32" descr="BangSpa10.jpg">
            <a:hlinkClick r:id="rId8"/>
          </p:cNvPr>
          <p:cNvPicPr>
            <a:picLocks noChangeAspect="1" noChangeArrowheads="1"/>
          </p:cNvPicPr>
          <p:nvPr/>
        </p:nvPicPr>
        <p:blipFill>
          <a:blip r:embed="rId9"/>
          <a:srcRect/>
          <a:stretch>
            <a:fillRect/>
          </a:stretch>
        </p:blipFill>
        <p:spPr bwMode="auto">
          <a:xfrm>
            <a:off x="4648200" y="3733800"/>
            <a:ext cx="4270375" cy="2362200"/>
          </a:xfrm>
          <a:prstGeom prst="rect">
            <a:avLst/>
          </a:prstGeom>
          <a:noFill/>
          <a:ln w="9525">
            <a:noFill/>
            <a:miter lim="800000"/>
            <a:headEnd/>
            <a:tailEnd/>
          </a:ln>
        </p:spPr>
      </p:pic>
      <p:sp>
        <p:nvSpPr>
          <p:cNvPr id="145441" name="Rectangle 33"/>
          <p:cNvSpPr>
            <a:spLocks noChangeArrowheads="1"/>
          </p:cNvSpPr>
          <p:nvPr/>
        </p:nvSpPr>
        <p:spPr bwMode="auto">
          <a:xfrm>
            <a:off x="0" y="6248400"/>
            <a:ext cx="3446463" cy="381000"/>
          </a:xfrm>
          <a:prstGeom prst="rect">
            <a:avLst/>
          </a:prstGeom>
          <a:solidFill>
            <a:srgbClr val="0000FF"/>
          </a:solidFill>
          <a:ln w="9525">
            <a:solidFill>
              <a:schemeClr val="tx1"/>
            </a:solidFill>
            <a:miter lim="800000"/>
            <a:headEnd/>
            <a:tailEnd/>
          </a:ln>
        </p:spPr>
        <p:txBody>
          <a:bodyPr wrap="none" anchor="ctr"/>
          <a:lstStyle/>
          <a:p>
            <a:pPr algn="ctr" eaLnBrk="1" hangingPunct="1"/>
            <a:r>
              <a:rPr lang="en-US" altLang="vi-VN" sz="2400">
                <a:solidFill>
                  <a:srgbClr val="FFFF00"/>
                </a:solidFill>
              </a:rPr>
              <a:t>Mỏ than nâu</a:t>
            </a:r>
          </a:p>
        </p:txBody>
      </p:sp>
      <p:sp>
        <p:nvSpPr>
          <p:cNvPr id="145442" name="Rectangle 34"/>
          <p:cNvSpPr>
            <a:spLocks noChangeArrowheads="1"/>
          </p:cNvSpPr>
          <p:nvPr/>
        </p:nvSpPr>
        <p:spPr bwMode="auto">
          <a:xfrm>
            <a:off x="4876800" y="6248400"/>
            <a:ext cx="3446463" cy="381000"/>
          </a:xfrm>
          <a:prstGeom prst="rect">
            <a:avLst/>
          </a:prstGeom>
          <a:solidFill>
            <a:srgbClr val="0000FF"/>
          </a:solidFill>
          <a:ln w="9525">
            <a:solidFill>
              <a:schemeClr val="tx1"/>
            </a:solidFill>
            <a:miter lim="800000"/>
            <a:headEnd/>
            <a:tailEnd/>
          </a:ln>
        </p:spPr>
        <p:txBody>
          <a:bodyPr wrap="none" anchor="ctr"/>
          <a:lstStyle/>
          <a:p>
            <a:pPr algn="ctr" eaLnBrk="1" hangingPunct="1"/>
            <a:r>
              <a:rPr lang="en-US" altLang="vi-VN" sz="2400">
                <a:solidFill>
                  <a:srgbClr val="FFFF00"/>
                </a:solidFill>
              </a:rPr>
              <a:t>Suối nước khoáng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Box 3"/>
          <p:cNvSpPr txBox="1">
            <a:spLocks noChangeArrowheads="1"/>
          </p:cNvSpPr>
          <p:nvPr/>
        </p:nvSpPr>
        <p:spPr bwMode="auto">
          <a:xfrm>
            <a:off x="2590800" y="6184900"/>
            <a:ext cx="3124200" cy="461963"/>
          </a:xfrm>
          <a:prstGeom prst="rect">
            <a:avLst/>
          </a:prstGeom>
          <a:noFill/>
          <a:ln w="9525">
            <a:noFill/>
            <a:miter lim="800000"/>
            <a:headEnd/>
            <a:tailEnd/>
          </a:ln>
        </p:spPr>
        <p:txBody>
          <a:bodyPr>
            <a:spAutoFit/>
          </a:bodyPr>
          <a:lstStyle/>
          <a:p>
            <a:pPr eaLnBrk="1" hangingPunct="1"/>
            <a:r>
              <a:rPr lang="en-US" altLang="vi-VN" sz="2400" dirty="0">
                <a:solidFill>
                  <a:srgbClr val="C00000"/>
                </a:solidFill>
              </a:rPr>
              <a:t>Thau chua – rửa mặn</a:t>
            </a:r>
          </a:p>
        </p:txBody>
      </p:sp>
      <p:pic>
        <p:nvPicPr>
          <p:cNvPr id="44035" name="Picture 3" descr="C:\Users\Administrator\Desktop\Bon_voi.jpg"/>
          <p:cNvPicPr>
            <a:picLocks noChangeAspect="1" noChangeArrowheads="1"/>
          </p:cNvPicPr>
          <p:nvPr/>
        </p:nvPicPr>
        <p:blipFill>
          <a:blip r:embed="rId2"/>
          <a:srcRect/>
          <a:stretch>
            <a:fillRect/>
          </a:stretch>
        </p:blipFill>
        <p:spPr bwMode="auto">
          <a:xfrm>
            <a:off x="714348" y="428604"/>
            <a:ext cx="7929618" cy="548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9" descr="Hinh 20"/>
          <p:cNvPicPr>
            <a:picLocks noChangeAspect="1" noChangeArrowheads="1"/>
          </p:cNvPicPr>
          <p:nvPr/>
        </p:nvPicPr>
        <p:blipFill>
          <a:blip r:embed="rId2"/>
          <a:srcRect/>
          <a:stretch>
            <a:fillRect/>
          </a:stretch>
        </p:blipFill>
        <p:spPr bwMode="auto">
          <a:xfrm>
            <a:off x="0" y="457200"/>
            <a:ext cx="4876800" cy="5562600"/>
          </a:xfrm>
          <a:prstGeom prst="rect">
            <a:avLst/>
          </a:prstGeom>
          <a:noFill/>
          <a:ln w="9525">
            <a:noFill/>
            <a:miter lim="800000"/>
            <a:headEnd/>
            <a:tailEnd/>
          </a:ln>
        </p:spPr>
      </p:pic>
      <p:pic>
        <p:nvPicPr>
          <p:cNvPr id="18502" name="Picture 70" descr="j"/>
          <p:cNvPicPr>
            <a:picLocks noChangeAspect="1" noChangeArrowheads="1"/>
          </p:cNvPicPr>
          <p:nvPr/>
        </p:nvPicPr>
        <p:blipFill>
          <a:blip r:embed="rId3"/>
          <a:srcRect/>
          <a:stretch>
            <a:fillRect/>
          </a:stretch>
        </p:blipFill>
        <p:spPr bwMode="auto">
          <a:xfrm>
            <a:off x="4876800" y="571480"/>
            <a:ext cx="4267200" cy="2790825"/>
          </a:xfrm>
          <a:prstGeom prst="rect">
            <a:avLst/>
          </a:prstGeom>
          <a:noFill/>
          <a:ln w="9525">
            <a:noFill/>
            <a:miter lim="800000"/>
            <a:headEnd/>
            <a:tailEnd/>
          </a:ln>
        </p:spPr>
      </p:pic>
      <p:pic>
        <p:nvPicPr>
          <p:cNvPr id="18504" name="Picture 72" descr="trang-an-1to-1349403485_480x0"/>
          <p:cNvPicPr>
            <a:picLocks noChangeAspect="1" noChangeArrowheads="1"/>
          </p:cNvPicPr>
          <p:nvPr/>
        </p:nvPicPr>
        <p:blipFill>
          <a:blip r:embed="rId4"/>
          <a:srcRect/>
          <a:stretch>
            <a:fillRect/>
          </a:stretch>
        </p:blipFill>
        <p:spPr bwMode="auto">
          <a:xfrm>
            <a:off x="4876800" y="3429000"/>
            <a:ext cx="4267200" cy="2819400"/>
          </a:xfrm>
          <a:prstGeom prst="rect">
            <a:avLst/>
          </a:prstGeom>
          <a:noFill/>
          <a:ln w="9525">
            <a:noFill/>
            <a:miter lim="800000"/>
            <a:headEnd/>
            <a:tailEnd/>
          </a:ln>
        </p:spPr>
      </p:pic>
      <p:sp>
        <p:nvSpPr>
          <p:cNvPr id="18519" name="Text Box 87"/>
          <p:cNvSpPr txBox="1">
            <a:spLocks noChangeArrowheads="1"/>
          </p:cNvSpPr>
          <p:nvPr/>
        </p:nvSpPr>
        <p:spPr bwMode="auto">
          <a:xfrm>
            <a:off x="9572660" y="5572140"/>
            <a:ext cx="2009775" cy="366712"/>
          </a:xfrm>
          <a:prstGeom prst="rect">
            <a:avLst/>
          </a:prstGeom>
          <a:solidFill>
            <a:schemeClr val="bg1"/>
          </a:solidFill>
          <a:ln w="9525">
            <a:noFill/>
            <a:miter lim="800000"/>
            <a:headEnd/>
            <a:tailEnd/>
          </a:ln>
        </p:spPr>
        <p:txBody>
          <a:bodyPr wrap="none">
            <a:spAutoFit/>
          </a:bodyPr>
          <a:lstStyle/>
          <a:p>
            <a:pPr algn="ctr" eaLnBrk="1" hangingPunct="1"/>
            <a:r>
              <a:rPr lang="en-US" altLang="vi-VN" b="1" dirty="0">
                <a:solidFill>
                  <a:srgbClr val="0033CC"/>
                </a:solidFill>
              </a:rPr>
              <a:t>Vườn QG Cát Bà</a:t>
            </a:r>
          </a:p>
        </p:txBody>
      </p:sp>
      <p:sp>
        <p:nvSpPr>
          <p:cNvPr id="18524" name="Text Box 92"/>
          <p:cNvSpPr txBox="1">
            <a:spLocks noChangeArrowheads="1"/>
          </p:cNvSpPr>
          <p:nvPr/>
        </p:nvSpPr>
        <p:spPr bwMode="auto">
          <a:xfrm>
            <a:off x="10215602" y="3571876"/>
            <a:ext cx="1797050" cy="366713"/>
          </a:xfrm>
          <a:prstGeom prst="rect">
            <a:avLst/>
          </a:prstGeom>
          <a:noFill/>
          <a:ln w="9525">
            <a:noFill/>
            <a:miter lim="800000"/>
            <a:headEnd/>
            <a:tailEnd/>
          </a:ln>
        </p:spPr>
        <p:txBody>
          <a:bodyPr wrap="none">
            <a:spAutoFit/>
          </a:bodyPr>
          <a:lstStyle/>
          <a:p>
            <a:pPr eaLnBrk="1" hangingPunct="1"/>
            <a:r>
              <a:rPr lang="en-US" altLang="vi-VN" b="1" dirty="0">
                <a:solidFill>
                  <a:srgbClr val="0033CC"/>
                </a:solidFill>
              </a:rPr>
              <a:t>Bãi tắm Cát Bà</a:t>
            </a:r>
          </a:p>
        </p:txBody>
      </p:sp>
      <p:sp>
        <p:nvSpPr>
          <p:cNvPr id="18527" name="Text Box 95"/>
          <p:cNvSpPr txBox="1">
            <a:spLocks noChangeArrowheads="1"/>
          </p:cNvSpPr>
          <p:nvPr/>
        </p:nvSpPr>
        <p:spPr bwMode="auto">
          <a:xfrm>
            <a:off x="10144164" y="1643050"/>
            <a:ext cx="1870075" cy="366713"/>
          </a:xfrm>
          <a:prstGeom prst="rect">
            <a:avLst/>
          </a:prstGeom>
          <a:noFill/>
          <a:ln w="9525">
            <a:noFill/>
            <a:miter lim="800000"/>
            <a:headEnd/>
            <a:tailEnd/>
          </a:ln>
        </p:spPr>
        <p:txBody>
          <a:bodyPr wrap="none">
            <a:spAutoFit/>
          </a:bodyPr>
          <a:lstStyle/>
          <a:p>
            <a:pPr eaLnBrk="1" hangingPunct="1"/>
            <a:r>
              <a:rPr lang="en-US" altLang="vi-VN" b="1" dirty="0">
                <a:solidFill>
                  <a:srgbClr val="0033CC"/>
                </a:solidFill>
              </a:rPr>
              <a:t>Bãi tắm Đồ sơn</a:t>
            </a:r>
          </a:p>
        </p:txBody>
      </p:sp>
      <p:sp>
        <p:nvSpPr>
          <p:cNvPr id="18530" name="Text Box 98"/>
          <p:cNvSpPr txBox="1">
            <a:spLocks noChangeArrowheads="1"/>
          </p:cNvSpPr>
          <p:nvPr/>
        </p:nvSpPr>
        <p:spPr bwMode="auto">
          <a:xfrm rot="-1792015">
            <a:off x="2819400" y="2895600"/>
            <a:ext cx="1403350" cy="366713"/>
          </a:xfrm>
          <a:prstGeom prst="rect">
            <a:avLst/>
          </a:prstGeom>
          <a:noFill/>
          <a:ln w="9525">
            <a:noFill/>
            <a:miter lim="800000"/>
            <a:headEnd/>
            <a:tailEnd/>
          </a:ln>
        </p:spPr>
        <p:txBody>
          <a:bodyPr wrap="none">
            <a:spAutoFit/>
          </a:bodyPr>
          <a:lstStyle/>
          <a:p>
            <a:pPr eaLnBrk="1" hangingPunct="1"/>
            <a:r>
              <a:rPr lang="en-US" altLang="vi-VN" b="1">
                <a:solidFill>
                  <a:srgbClr val="990000"/>
                </a:solidFill>
              </a:rPr>
              <a:t>Bãi cá, tôm</a:t>
            </a:r>
          </a:p>
        </p:txBody>
      </p:sp>
      <p:cxnSp>
        <p:nvCxnSpPr>
          <p:cNvPr id="27" name="Straight Arrow Connector 26"/>
          <p:cNvCxnSpPr/>
          <p:nvPr/>
        </p:nvCxnSpPr>
        <p:spPr>
          <a:xfrm>
            <a:off x="857224" y="2643182"/>
            <a:ext cx="6286544" cy="342902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76" descr="cc_ph432417ng%281%29"/>
          <p:cNvPicPr>
            <a:picLocks noChangeAspect="1" noChangeArrowheads="1"/>
          </p:cNvPicPr>
          <p:nvPr/>
        </p:nvPicPr>
        <p:blipFill>
          <a:blip r:embed="rId5"/>
          <a:srcRect/>
          <a:stretch>
            <a:fillRect/>
          </a:stretch>
        </p:blipFill>
        <p:spPr bwMode="auto">
          <a:xfrm>
            <a:off x="4876800" y="3429000"/>
            <a:ext cx="4267200" cy="3009900"/>
          </a:xfrm>
          <a:prstGeom prst="rect">
            <a:avLst/>
          </a:prstGeom>
          <a:noFill/>
          <a:ln w="9525">
            <a:noFill/>
            <a:miter lim="800000"/>
            <a:headEnd/>
            <a:tailEnd/>
          </a:ln>
        </p:spPr>
      </p:pic>
      <p:pic>
        <p:nvPicPr>
          <p:cNvPr id="40" name="Picture 74" descr="landscape-03"/>
          <p:cNvPicPr>
            <a:picLocks noChangeAspect="1" noChangeArrowheads="1"/>
          </p:cNvPicPr>
          <p:nvPr/>
        </p:nvPicPr>
        <p:blipFill>
          <a:blip r:embed="rId6"/>
          <a:srcRect/>
          <a:stretch>
            <a:fillRect/>
          </a:stretch>
        </p:blipFill>
        <p:spPr bwMode="auto">
          <a:xfrm>
            <a:off x="4876800" y="571480"/>
            <a:ext cx="4267200" cy="2819400"/>
          </a:xfrm>
          <a:prstGeom prst="rect">
            <a:avLst/>
          </a:prstGeom>
          <a:noFill/>
          <a:ln w="9525">
            <a:noFill/>
            <a:miter lim="800000"/>
            <a:headEnd/>
            <a:tailEnd/>
          </a:ln>
        </p:spPr>
      </p:pic>
      <p:sp>
        <p:nvSpPr>
          <p:cNvPr id="41" name="Text Box 95"/>
          <p:cNvSpPr txBox="1">
            <a:spLocks noChangeArrowheads="1"/>
          </p:cNvSpPr>
          <p:nvPr/>
        </p:nvSpPr>
        <p:spPr bwMode="auto">
          <a:xfrm>
            <a:off x="6429388" y="6389650"/>
            <a:ext cx="1500198" cy="400110"/>
          </a:xfrm>
          <a:prstGeom prst="rect">
            <a:avLst/>
          </a:prstGeom>
          <a:noFill/>
          <a:ln w="9525">
            <a:noFill/>
            <a:miter lim="800000"/>
            <a:headEnd/>
            <a:tailEnd/>
          </a:ln>
        </p:spPr>
        <p:txBody>
          <a:bodyPr wrap="square">
            <a:spAutoFit/>
          </a:bodyPr>
          <a:lstStyle/>
          <a:p>
            <a:pPr eaLnBrk="1" hangingPunct="1"/>
            <a:r>
              <a:rPr lang="en-US" altLang="vi-VN" sz="2000" b="1" dirty="0" smtClean="0">
                <a:solidFill>
                  <a:srgbClr val="0033CC"/>
                </a:solidFill>
              </a:rPr>
              <a:t>Hang động</a:t>
            </a:r>
            <a:endParaRPr lang="en-US" altLang="vi-VN" sz="2000" b="1" dirty="0">
              <a:solidFill>
                <a:srgbClr val="0033CC"/>
              </a:solidFill>
            </a:endParaRPr>
          </a:p>
        </p:txBody>
      </p:sp>
      <p:cxnSp>
        <p:nvCxnSpPr>
          <p:cNvPr id="44" name="Straight Arrow Connector 43"/>
          <p:cNvCxnSpPr/>
          <p:nvPr/>
        </p:nvCxnSpPr>
        <p:spPr>
          <a:xfrm flipV="1">
            <a:off x="642910" y="1000108"/>
            <a:ext cx="5929354" cy="221457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6" name="Text Box 77"/>
          <p:cNvSpPr txBox="1">
            <a:spLocks noChangeArrowheads="1"/>
          </p:cNvSpPr>
          <p:nvPr/>
        </p:nvSpPr>
        <p:spPr bwMode="auto">
          <a:xfrm>
            <a:off x="5643570" y="571480"/>
            <a:ext cx="2679700" cy="366713"/>
          </a:xfrm>
          <a:prstGeom prst="rect">
            <a:avLst/>
          </a:prstGeom>
          <a:noFill/>
          <a:ln w="9525">
            <a:noFill/>
            <a:miter lim="800000"/>
            <a:headEnd/>
            <a:tailEnd/>
          </a:ln>
        </p:spPr>
        <p:txBody>
          <a:bodyPr wrap="none">
            <a:spAutoFit/>
          </a:bodyPr>
          <a:lstStyle/>
          <a:p>
            <a:pPr eaLnBrk="1" hangingPunct="1"/>
            <a:r>
              <a:rPr lang="en-US" altLang="vi-VN" b="1" dirty="0">
                <a:solidFill>
                  <a:srgbClr val="CCFF33"/>
                </a:solidFill>
              </a:rPr>
              <a:t>Vườn QG Cúc Phương</a:t>
            </a:r>
          </a:p>
        </p:txBody>
      </p:sp>
      <p:pic>
        <p:nvPicPr>
          <p:cNvPr id="47" name="Picture 94" descr="bai-tam-do-son"/>
          <p:cNvPicPr>
            <a:picLocks noChangeAspect="1" noChangeArrowheads="1"/>
          </p:cNvPicPr>
          <p:nvPr/>
        </p:nvPicPr>
        <p:blipFill>
          <a:blip r:embed="rId7"/>
          <a:srcRect/>
          <a:stretch>
            <a:fillRect/>
          </a:stretch>
        </p:blipFill>
        <p:spPr bwMode="auto">
          <a:xfrm>
            <a:off x="4876800" y="583274"/>
            <a:ext cx="4267200" cy="2895600"/>
          </a:xfrm>
          <a:prstGeom prst="rect">
            <a:avLst/>
          </a:prstGeom>
          <a:noFill/>
          <a:ln w="9525">
            <a:noFill/>
            <a:miter lim="800000"/>
            <a:headEnd/>
            <a:tailEnd/>
          </a:ln>
        </p:spPr>
      </p:pic>
      <p:pic>
        <p:nvPicPr>
          <p:cNvPr id="48" name="Picture 97" descr="Do+Son"/>
          <p:cNvPicPr>
            <a:picLocks noChangeAspect="1" noChangeArrowheads="1"/>
          </p:cNvPicPr>
          <p:nvPr/>
        </p:nvPicPr>
        <p:blipFill>
          <a:blip r:embed="rId8"/>
          <a:srcRect/>
          <a:stretch>
            <a:fillRect/>
          </a:stretch>
        </p:blipFill>
        <p:spPr bwMode="auto">
          <a:xfrm>
            <a:off x="4872038" y="3555074"/>
            <a:ext cx="4271962" cy="3221038"/>
          </a:xfrm>
          <a:prstGeom prst="rect">
            <a:avLst/>
          </a:prstGeom>
          <a:noFill/>
          <a:ln w="9525">
            <a:noFill/>
            <a:miter lim="800000"/>
            <a:headEnd/>
            <a:tailEnd/>
          </a:ln>
        </p:spPr>
      </p:pic>
      <p:sp>
        <p:nvSpPr>
          <p:cNvPr id="49" name="Text Box 95"/>
          <p:cNvSpPr txBox="1">
            <a:spLocks noChangeArrowheads="1"/>
          </p:cNvSpPr>
          <p:nvPr/>
        </p:nvSpPr>
        <p:spPr bwMode="auto">
          <a:xfrm>
            <a:off x="4929190" y="3071810"/>
            <a:ext cx="2145331" cy="461665"/>
          </a:xfrm>
          <a:prstGeom prst="rect">
            <a:avLst/>
          </a:prstGeom>
          <a:noFill/>
          <a:ln w="9525">
            <a:noFill/>
            <a:miter lim="800000"/>
            <a:headEnd/>
            <a:tailEnd/>
          </a:ln>
        </p:spPr>
        <p:txBody>
          <a:bodyPr wrap="none">
            <a:spAutoFit/>
          </a:bodyPr>
          <a:lstStyle/>
          <a:p>
            <a:pPr eaLnBrk="1" hangingPunct="1"/>
            <a:r>
              <a:rPr lang="en-US" altLang="vi-VN" sz="2400" b="1" dirty="0">
                <a:solidFill>
                  <a:srgbClr val="FF0000"/>
                </a:solidFill>
              </a:rPr>
              <a:t>Bãi tắm Đồ sơn</a:t>
            </a:r>
          </a:p>
        </p:txBody>
      </p:sp>
      <p:cxnSp>
        <p:nvCxnSpPr>
          <p:cNvPr id="50" name="Straight Arrow Connector 49"/>
          <p:cNvCxnSpPr/>
          <p:nvPr/>
        </p:nvCxnSpPr>
        <p:spPr>
          <a:xfrm>
            <a:off x="2928926" y="2500306"/>
            <a:ext cx="3143272" cy="71438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repeatCount="500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500"/>
                                        <p:tgtEl>
                                          <p:spTgt spid="27"/>
                                        </p:tgtEl>
                                      </p:cBhvr>
                                    </p:animEffect>
                                  </p:childTnLst>
                                </p:cTn>
                              </p:par>
                              <p:par>
                                <p:cTn id="8" presetID="5" presetClass="entr" presetSubtype="10" fill="hold" nodeType="withEffect">
                                  <p:stCondLst>
                                    <p:cond delay="0"/>
                                  </p:stCondLst>
                                  <p:childTnLst>
                                    <p:set>
                                      <p:cBhvr>
                                        <p:cTn id="9" dur="1" fill="hold">
                                          <p:stCondLst>
                                            <p:cond delay="0"/>
                                          </p:stCondLst>
                                        </p:cTn>
                                        <p:tgtEl>
                                          <p:spTgt spid="18502"/>
                                        </p:tgtEl>
                                        <p:attrNameLst>
                                          <p:attrName>style.visibility</p:attrName>
                                        </p:attrNameLst>
                                      </p:cBhvr>
                                      <p:to>
                                        <p:strVal val="visible"/>
                                      </p:to>
                                    </p:set>
                                    <p:animEffect transition="in" filter="checkerboard(across)">
                                      <p:cBhvr>
                                        <p:cTn id="10" dur="500"/>
                                        <p:tgtEl>
                                          <p:spTgt spid="18502"/>
                                        </p:tgtEl>
                                      </p:cBhvr>
                                    </p:animEffect>
                                  </p:childTnLst>
                                </p:cTn>
                              </p:par>
                              <p:par>
                                <p:cTn id="11" presetID="5" presetClass="entr" presetSubtype="10" fill="hold" nodeType="withEffect">
                                  <p:stCondLst>
                                    <p:cond delay="0"/>
                                  </p:stCondLst>
                                  <p:childTnLst>
                                    <p:set>
                                      <p:cBhvr>
                                        <p:cTn id="12" dur="1" fill="hold">
                                          <p:stCondLst>
                                            <p:cond delay="0"/>
                                          </p:stCondLst>
                                        </p:cTn>
                                        <p:tgtEl>
                                          <p:spTgt spid="18504"/>
                                        </p:tgtEl>
                                        <p:attrNameLst>
                                          <p:attrName>style.visibility</p:attrName>
                                        </p:attrNameLst>
                                      </p:cBhvr>
                                      <p:to>
                                        <p:strVal val="visible"/>
                                      </p:to>
                                    </p:set>
                                    <p:animEffect transition="in" filter="checkerboard(across)">
                                      <p:cBhvr>
                                        <p:cTn id="13" dur="500"/>
                                        <p:tgtEl>
                                          <p:spTgt spid="1850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checkerboard(across)">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par>
                                <p:cTn id="25" presetID="8" presetClass="entr" presetSubtype="16" repeatCount="400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diamond(in)">
                                      <p:cBhvr>
                                        <p:cTn id="27" dur="500"/>
                                        <p:tgtEl>
                                          <p:spTgt spid="44"/>
                                        </p:tgtEl>
                                      </p:cBhvr>
                                    </p:animEffect>
                                  </p:childTnLst>
                                </p:cTn>
                              </p:par>
                              <p:par>
                                <p:cTn id="28" presetID="5" presetClass="entr" presetSubtype="1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checkerboard(across)">
                                      <p:cBhvr>
                                        <p:cTn id="30" dur="500"/>
                                        <p:tgtEl>
                                          <p:spTgt spid="37"/>
                                        </p:tgtEl>
                                      </p:cBhvr>
                                    </p:animEffect>
                                  </p:childTnLst>
                                </p:cTn>
                              </p:par>
                              <p:par>
                                <p:cTn id="31" presetID="5" presetClass="entr" presetSubtype="1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checkerboard(across)">
                                      <p:cBhvr>
                                        <p:cTn id="33" dur="500"/>
                                        <p:tgtEl>
                                          <p:spTgt spid="40"/>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checkerboard(across)">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44"/>
                                        </p:tgtEl>
                                      </p:cBhvr>
                                    </p:animEffect>
                                    <p:set>
                                      <p:cBhvr>
                                        <p:cTn id="41" dur="1" fill="hold">
                                          <p:stCondLst>
                                            <p:cond delay="499"/>
                                          </p:stCondLst>
                                        </p:cTn>
                                        <p:tgtEl>
                                          <p:spTgt spid="44"/>
                                        </p:tgtEl>
                                        <p:attrNameLst>
                                          <p:attrName>style.visibility</p:attrName>
                                        </p:attrNameLst>
                                      </p:cBhvr>
                                      <p:to>
                                        <p:strVal val="hidden"/>
                                      </p:to>
                                    </p:set>
                                  </p:childTnLst>
                                </p:cTn>
                              </p:par>
                              <p:par>
                                <p:cTn id="42" presetID="8" presetClass="entr" presetSubtype="16" repeatCount="400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diamond(in)">
                                      <p:cBhvr>
                                        <p:cTn id="44" dur="500"/>
                                        <p:tgtEl>
                                          <p:spTgt spid="50"/>
                                        </p:tgtEl>
                                      </p:cBhvr>
                                    </p:animEffect>
                                  </p:childTnLst>
                                </p:cTn>
                              </p:par>
                              <p:par>
                                <p:cTn id="45" presetID="5" presetClass="entr" presetSubtype="1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checkerboard(across)">
                                      <p:cBhvr>
                                        <p:cTn id="47" dur="500"/>
                                        <p:tgtEl>
                                          <p:spTgt spid="47"/>
                                        </p:tgtEl>
                                      </p:cBhvr>
                                    </p:animEffect>
                                  </p:childTnLst>
                                </p:cTn>
                              </p:par>
                              <p:par>
                                <p:cTn id="48" presetID="5" presetClass="entr" presetSubtype="1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checkerboard(across)">
                                      <p:cBhvr>
                                        <p:cTn id="50" dur="500"/>
                                        <p:tgtEl>
                                          <p:spTgt spid="4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blinds(horizontal)">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6"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vi-VN" altLang="vi-VN" smtClean="0"/>
          </a:p>
        </p:txBody>
      </p:sp>
      <p:pic>
        <p:nvPicPr>
          <p:cNvPr id="2" name="Gui e o cuoi song Hong doan1.mp3">
            <a:hlinkClick r:id="" action="ppaction://media"/>
          </p:cNvPr>
          <p:cNvPicPr>
            <a:picLocks noGrp="1" noRot="1" noChangeAspect="1"/>
          </p:cNvPicPr>
          <p:nvPr>
            <p:ph idx="1"/>
            <a:audioFile r:link="rId1"/>
          </p:nvPr>
        </p:nvPicPr>
        <p:blipFill>
          <a:blip r:embed="rId3"/>
          <a:srcRect/>
          <a:stretch>
            <a:fillRect/>
          </a:stretch>
        </p:blipFill>
        <p:spPr>
          <a:xfrm>
            <a:off x="10058400" y="5029200"/>
            <a:ext cx="609600" cy="609600"/>
          </a:xfrm>
        </p:spPr>
      </p:pic>
      <p:pic>
        <p:nvPicPr>
          <p:cNvPr id="41986" name="Picture 2" descr="C:\Users\Administrator\Desktop\lung-po-3.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4101" name="Picture 5" descr="C:\Users\Administrator\Desktop\tải xuống.jpg"/>
          <p:cNvPicPr>
            <a:picLocks noChangeAspect="1" noChangeArrowheads="1"/>
          </p:cNvPicPr>
          <p:nvPr/>
        </p:nvPicPr>
        <p:blipFill>
          <a:blip r:embed="rId5"/>
          <a:srcRect/>
          <a:stretch>
            <a:fillRect/>
          </a:stretch>
        </p:blipFill>
        <p:spPr bwMode="auto">
          <a:xfrm>
            <a:off x="0" y="0"/>
            <a:ext cx="9170988" cy="6858000"/>
          </a:xfrm>
          <a:prstGeom prst="rect">
            <a:avLst/>
          </a:prstGeom>
          <a:noFill/>
          <a:ln w="9525">
            <a:noFill/>
            <a:miter lim="800000"/>
            <a:headEnd/>
            <a:tailEnd/>
          </a:ln>
        </p:spPr>
      </p:pic>
      <p:pic>
        <p:nvPicPr>
          <p:cNvPr id="4103" name="Picture 7" descr="C:\Users\Administrator\Desktop\cay___ (giua) __.jpg"/>
          <p:cNvPicPr>
            <a:picLocks noChangeAspect="1" noChangeArrowheads="1"/>
          </p:cNvPicPr>
          <p:nvPr/>
        </p:nvPicPr>
        <p:blipFill>
          <a:blip r:embed="rId6"/>
          <a:srcRect/>
          <a:stretch>
            <a:fillRect/>
          </a:stretch>
        </p:blipFill>
        <p:spPr bwMode="auto">
          <a:xfrm>
            <a:off x="0" y="2209800"/>
            <a:ext cx="9199563" cy="6858000"/>
          </a:xfrm>
          <a:prstGeom prst="rect">
            <a:avLst/>
          </a:prstGeom>
          <a:noFill/>
          <a:ln w="9525">
            <a:noFill/>
            <a:miter lim="800000"/>
            <a:headEnd/>
            <a:tailEnd/>
          </a:ln>
        </p:spPr>
      </p:pic>
      <p:pic>
        <p:nvPicPr>
          <p:cNvPr id="4104" name="Picture 8" descr="C:\Users\Administrator\Desktop\270812lu-lut-dong-bang-song-Cuu-Long07.jpg"/>
          <p:cNvPicPr>
            <a:picLocks noChangeAspect="1" noChangeArrowheads="1"/>
          </p:cNvPicPr>
          <p:nvPr/>
        </p:nvPicPr>
        <p:blipFill>
          <a:blip r:embed="rId7"/>
          <a:srcRect/>
          <a:stretch>
            <a:fillRect/>
          </a:stretch>
        </p:blipFill>
        <p:spPr bwMode="auto">
          <a:xfrm>
            <a:off x="-28575" y="0"/>
            <a:ext cx="9199563" cy="6867525"/>
          </a:xfrm>
          <a:prstGeom prst="rect">
            <a:avLst/>
          </a:prstGeom>
          <a:noFill/>
          <a:ln w="9525">
            <a:noFill/>
            <a:miter lim="800000"/>
            <a:headEnd/>
            <a:tailEnd/>
          </a:ln>
        </p:spPr>
      </p:pic>
      <p:pic>
        <p:nvPicPr>
          <p:cNvPr id="4105" name="Picture 9" descr="C:\Users\Administrator\Desktop\con de.JPG"/>
          <p:cNvPicPr>
            <a:picLocks noChangeAspect="1" noChangeArrowheads="1"/>
          </p:cNvPicPr>
          <p:nvPr/>
        </p:nvPicPr>
        <p:blipFill>
          <a:blip r:embed="rId8"/>
          <a:srcRect/>
          <a:stretch>
            <a:fillRect/>
          </a:stretch>
        </p:blipFill>
        <p:spPr bwMode="auto">
          <a:xfrm>
            <a:off x="-9525" y="-28575"/>
            <a:ext cx="9190038"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7972" fill="hold"/>
                                        <p:tgtEl>
                                          <p:spTgt spid="2"/>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barn(inVertical)">
                                      <p:cBhvr>
                                        <p:cTn id="16" dur="500"/>
                                        <p:tgtEl>
                                          <p:spTgt spid="41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4103"/>
                                        </p:tgtEl>
                                        <p:attrNameLst>
                                          <p:attrName>style.visibility</p:attrName>
                                        </p:attrNameLst>
                                      </p:cBhvr>
                                      <p:to>
                                        <p:strVal val="visible"/>
                                      </p:to>
                                    </p:set>
                                    <p:animEffect transition="in" filter="circle(in)">
                                      <p:cBhvr>
                                        <p:cTn id="21" dur="2000"/>
                                        <p:tgtEl>
                                          <p:spTgt spid="41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104"/>
                                        </p:tgtEl>
                                        <p:attrNameLst>
                                          <p:attrName>style.visibility</p:attrName>
                                        </p:attrNameLst>
                                      </p:cBhvr>
                                      <p:to>
                                        <p:strVal val="visible"/>
                                      </p:to>
                                    </p:set>
                                    <p:animEffect transition="in" filter="fade">
                                      <p:cBhvr>
                                        <p:cTn id="26" dur="500"/>
                                        <p:tgtEl>
                                          <p:spTgt spid="41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circle(in)">
                                      <p:cBhvr>
                                        <p:cTn id="31" dur="2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285720" y="1214422"/>
          <a:ext cx="8643998" cy="4572033"/>
        </p:xfrm>
        <a:graphic>
          <a:graphicData uri="http://schemas.openxmlformats.org/drawingml/2006/table">
            <a:tbl>
              <a:tblPr/>
              <a:tblGrid>
                <a:gridCol w="3370356"/>
                <a:gridCol w="1118483"/>
                <a:gridCol w="4155159"/>
              </a:tblGrid>
              <a:tr h="508004">
                <a:tc>
                  <a:txBody>
                    <a:bodyPr/>
                    <a:lstStyle/>
                    <a:p>
                      <a:pPr marL="0" marR="0" algn="just">
                        <a:lnSpc>
                          <a:spcPct val="120000"/>
                        </a:lnSpc>
                        <a:spcBef>
                          <a:spcPts val="0"/>
                        </a:spcBef>
                        <a:spcAft>
                          <a:spcPts val="0"/>
                        </a:spcAft>
                      </a:pPr>
                      <a:r>
                        <a:rPr lang="en-US" sz="2400" b="1" dirty="0">
                          <a:solidFill>
                            <a:srgbClr val="000000"/>
                          </a:solidFill>
                          <a:latin typeface="Times New Roman"/>
                          <a:ea typeface="Times New Roman"/>
                          <a:cs typeface="Times New Roman"/>
                        </a:rPr>
                        <a:t>Thiên tai</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400" b="1" dirty="0">
                          <a:solidFill>
                            <a:srgbClr val="000000"/>
                          </a:solidFill>
                          <a:latin typeface="Times New Roman"/>
                          <a:ea typeface="Times New Roman"/>
                          <a:cs typeface="Times New Roman"/>
                        </a:rPr>
                        <a:t> Đáp án</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400" b="1" dirty="0">
                          <a:solidFill>
                            <a:srgbClr val="000000"/>
                          </a:solidFill>
                          <a:latin typeface="Times New Roman"/>
                          <a:ea typeface="Times New Roman"/>
                          <a:cs typeface="Times New Roman"/>
                        </a:rPr>
                        <a:t> Giải pháp</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7">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1.Gió mùa đông lạnh, thời tiết thất thường.</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9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a.Bảo vệ và phát triển rừng đầu nguồn.</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2.Bão.</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9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b. Trồng rừng điều hòa khí hậu.</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3.Lũ lụt.</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9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c.Dự báo thời tiết, đề phòng.</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7">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4.Hạn hán</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9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d.Làm thủy lợi, bón vôi, cải tạo đất…</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7">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5.Đất nhiễm mặn, đất bị bạc màu.</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endParaRPr lang="en-US" sz="9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400" dirty="0">
                          <a:solidFill>
                            <a:srgbClr val="000000"/>
                          </a:solidFill>
                          <a:latin typeface="Times New Roman"/>
                          <a:ea typeface="Times New Roman"/>
                          <a:cs typeface="Times New Roman"/>
                        </a:rPr>
                        <a:t>e.Thủy lợi xây dựng hồ chứa nước.</a:t>
                      </a:r>
                      <a:endParaRPr lang="en-US" sz="2400" dirty="0">
                        <a:latin typeface="Times New Roman"/>
                        <a:ea typeface="Times New Roman"/>
                        <a:cs typeface="Times New Roman"/>
                      </a:endParaRPr>
                    </a:p>
                  </a:txBody>
                  <a:tcPr marL="42992" marR="42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3857620" y="1857364"/>
            <a:ext cx="731290" cy="461665"/>
          </a:xfrm>
          <a:prstGeom prst="rect">
            <a:avLst/>
          </a:prstGeom>
          <a:noFill/>
        </p:spPr>
        <p:txBody>
          <a:bodyPr wrap="none" rtlCol="0">
            <a:spAutoFit/>
          </a:bodyPr>
          <a:lstStyle/>
          <a:p>
            <a:r>
              <a:rPr lang="vi-VN" sz="2400" b="1" dirty="0" smtClean="0"/>
              <a:t>1- b</a:t>
            </a:r>
            <a:endParaRPr lang="en-US" sz="2400" b="1" dirty="0"/>
          </a:p>
        </p:txBody>
      </p:sp>
      <p:sp>
        <p:nvSpPr>
          <p:cNvPr id="7" name="TextBox 6"/>
          <p:cNvSpPr txBox="1"/>
          <p:nvPr/>
        </p:nvSpPr>
        <p:spPr>
          <a:xfrm>
            <a:off x="3857620" y="3357562"/>
            <a:ext cx="800219" cy="461665"/>
          </a:xfrm>
          <a:prstGeom prst="rect">
            <a:avLst/>
          </a:prstGeom>
          <a:noFill/>
        </p:spPr>
        <p:txBody>
          <a:bodyPr wrap="none" rtlCol="0">
            <a:spAutoFit/>
          </a:bodyPr>
          <a:lstStyle/>
          <a:p>
            <a:r>
              <a:rPr lang="vi-VN" sz="2400" b="1" dirty="0" smtClean="0"/>
              <a:t>3 - a</a:t>
            </a:r>
            <a:endParaRPr lang="en-US" sz="2400" b="1" dirty="0"/>
          </a:p>
        </p:txBody>
      </p:sp>
      <p:sp>
        <p:nvSpPr>
          <p:cNvPr id="8" name="TextBox 7"/>
          <p:cNvSpPr txBox="1"/>
          <p:nvPr/>
        </p:nvSpPr>
        <p:spPr>
          <a:xfrm>
            <a:off x="3857620" y="4071942"/>
            <a:ext cx="800219" cy="461665"/>
          </a:xfrm>
          <a:prstGeom prst="rect">
            <a:avLst/>
          </a:prstGeom>
          <a:noFill/>
        </p:spPr>
        <p:txBody>
          <a:bodyPr wrap="none" rtlCol="0">
            <a:spAutoFit/>
          </a:bodyPr>
          <a:lstStyle/>
          <a:p>
            <a:r>
              <a:rPr lang="vi-VN" sz="2400" b="1" dirty="0" smtClean="0"/>
              <a:t>4 - e</a:t>
            </a:r>
            <a:endParaRPr lang="en-US" sz="2400" b="1" dirty="0"/>
          </a:p>
        </p:txBody>
      </p:sp>
      <p:sp>
        <p:nvSpPr>
          <p:cNvPr id="9" name="TextBox 8"/>
          <p:cNvSpPr txBox="1"/>
          <p:nvPr/>
        </p:nvSpPr>
        <p:spPr>
          <a:xfrm>
            <a:off x="3857620" y="5000636"/>
            <a:ext cx="816249" cy="461665"/>
          </a:xfrm>
          <a:prstGeom prst="rect">
            <a:avLst/>
          </a:prstGeom>
          <a:noFill/>
        </p:spPr>
        <p:txBody>
          <a:bodyPr wrap="none" rtlCol="0">
            <a:spAutoFit/>
          </a:bodyPr>
          <a:lstStyle/>
          <a:p>
            <a:r>
              <a:rPr lang="vi-VN" sz="2400" b="1" dirty="0" smtClean="0"/>
              <a:t>5 - d</a:t>
            </a:r>
            <a:endParaRPr lang="en-US" sz="2400" b="1" dirty="0"/>
          </a:p>
        </p:txBody>
      </p:sp>
      <p:sp>
        <p:nvSpPr>
          <p:cNvPr id="10" name="TextBox 9"/>
          <p:cNvSpPr txBox="1"/>
          <p:nvPr/>
        </p:nvSpPr>
        <p:spPr>
          <a:xfrm>
            <a:off x="3857620" y="2786058"/>
            <a:ext cx="800219" cy="461665"/>
          </a:xfrm>
          <a:prstGeom prst="rect">
            <a:avLst/>
          </a:prstGeom>
          <a:noFill/>
        </p:spPr>
        <p:txBody>
          <a:bodyPr wrap="none" rtlCol="0">
            <a:spAutoFit/>
          </a:bodyPr>
          <a:lstStyle/>
          <a:p>
            <a:r>
              <a:rPr lang="vi-VN" sz="2400" b="1" dirty="0" smtClean="0"/>
              <a:t>2 - c</a:t>
            </a:r>
            <a:endParaRPr lang="en-US" sz="2400" b="1" dirty="0"/>
          </a:p>
        </p:txBody>
      </p:sp>
      <p:sp>
        <p:nvSpPr>
          <p:cNvPr id="217089" name="Rectangle 1"/>
          <p:cNvSpPr>
            <a:spLocks noChangeArrowheads="1"/>
          </p:cNvSpPr>
          <p:nvPr/>
        </p:nvSpPr>
        <p:spPr bwMode="auto">
          <a:xfrm>
            <a:off x="426549" y="357166"/>
            <a:ext cx="871745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Ghép đúng giải pháp cho từng loại thiên tai ở vùng ĐBSH: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ox(in)">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571480"/>
            <a:ext cx="8501122" cy="3262432"/>
          </a:xfrm>
          <a:prstGeom prst="rect">
            <a:avLst/>
          </a:prstGeom>
          <a:noFill/>
        </p:spPr>
        <p:txBody>
          <a:bodyPr wrap="square" rtlCol="0">
            <a:spAutoFit/>
          </a:bodyPr>
          <a:lstStyle/>
          <a:p>
            <a:pPr algn="ctr"/>
            <a:r>
              <a:rPr lang="vi-VN" sz="2000" b="1" dirty="0" smtClean="0">
                <a:latin typeface="+mj-lt"/>
              </a:rPr>
              <a:t>NỘI DUNG TÌM HIỂU BÁO CÁO</a:t>
            </a:r>
          </a:p>
          <a:p>
            <a:pPr algn="just"/>
            <a:r>
              <a:rPr lang="vi-V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Những nét nổi bật của dân cư và xã hội của Đồng bằng sông Hồng (quy mô dân số, xã hội).</a:t>
            </a:r>
            <a:endParaRPr lang="vi-VN" sz="2400" dirty="0" smtClean="0">
              <a:latin typeface="Times New Roman" pitchFamily="18" charset="0"/>
              <a:cs typeface="Times New Roman" pitchFamily="18" charset="0"/>
            </a:endParaRPr>
          </a:p>
          <a:p>
            <a:pPr algn="just"/>
            <a:r>
              <a:rPr lang="nb-NO"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Những đặc điểm thuận lợi của dân cư và xã hội vùng Đồng bằng sông Hồng.</a:t>
            </a:r>
            <a:r>
              <a:rPr lang="nb-NO" sz="2400" dirty="0" smtClean="0">
                <a:latin typeface="Times New Roman" pitchFamily="18" charset="0"/>
                <a:cs typeface="Times New Roman" pitchFamily="18" charset="0"/>
              </a:rPr>
              <a:t> Vai trò của hệ thống đê điều ở ĐBSH:</a:t>
            </a:r>
            <a:r>
              <a:rPr lang="vi-VN" sz="2400" dirty="0" smtClean="0">
                <a:latin typeface="Times New Roman" pitchFamily="18" charset="0"/>
                <a:cs typeface="Times New Roman" pitchFamily="18" charset="0"/>
              </a:rPr>
              <a:t> </a:t>
            </a:r>
          </a:p>
          <a:p>
            <a:pPr algn="just"/>
            <a:r>
              <a:rPr lang="nb-NO" sz="2400" dirty="0" smtClean="0">
                <a:latin typeface="Times New Roman" pitchFamily="18" charset="0"/>
                <a:cs typeface="Times New Roman" pitchFamily="18" charset="0"/>
              </a:rPr>
              <a:t>- Những đặc điểm khó khăn của đặc điểm dân cư, xã hội vùng Đồng bằng sông Hồng</a:t>
            </a:r>
            <a:r>
              <a:rPr lang="vi-V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endParaRPr lang="vi-VN" sz="2400" dirty="0" smtClean="0">
              <a:latin typeface="Times New Roman" pitchFamily="18" charset="0"/>
              <a:cs typeface="Times New Roman" pitchFamily="18" charset="0"/>
            </a:endParaRPr>
          </a:p>
          <a:p>
            <a:pPr algn="just"/>
            <a:r>
              <a:rPr lang="nb-NO" sz="2400" dirty="0" smtClean="0">
                <a:latin typeface="Times New Roman" pitchFamily="18" charset="0"/>
                <a:cs typeface="Times New Roman" pitchFamily="18" charset="0"/>
              </a:rPr>
              <a:t>- Những di tích lịch sử, danh lam thắng cảnh của vùng ĐBSH:</a:t>
            </a:r>
            <a:endParaRPr lang="vi-VN" sz="2400" dirty="0" smtClean="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5" name="5-Point Star 4">
            <a:hlinkClick r:id="rId2" action="ppaction://hlinkpres?slideindex=1&amp;slidetitle="/>
          </p:cNvPr>
          <p:cNvSpPr/>
          <p:nvPr/>
        </p:nvSpPr>
        <p:spPr>
          <a:xfrm>
            <a:off x="8072462" y="6286520"/>
            <a:ext cx="428628" cy="357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918" y="785794"/>
            <a:ext cx="6143668" cy="461665"/>
          </a:xfrm>
          <a:prstGeom prst="rect">
            <a:avLst/>
          </a:prstGeom>
          <a:noFill/>
        </p:spPr>
        <p:txBody>
          <a:bodyPr wrap="square" rtlCol="0">
            <a:spAutoFit/>
          </a:bodyPr>
          <a:lstStyle/>
          <a:p>
            <a:pPr algn="ctr"/>
            <a:r>
              <a:rPr lang="vi-VN" sz="2400" b="1" dirty="0" smtClean="0">
                <a:latin typeface="+mj-lt"/>
              </a:rPr>
              <a:t>KHÁI QUÁT  DÂN CƯ XÃ HỘI</a:t>
            </a:r>
            <a:endParaRPr lang="vi-VN" sz="2400" b="1" dirty="0">
              <a:latin typeface="+mj-lt"/>
            </a:endParaRPr>
          </a:p>
        </p:txBody>
      </p:sp>
      <p:sp>
        <p:nvSpPr>
          <p:cNvPr id="4" name="TextBox 3"/>
          <p:cNvSpPr txBox="1"/>
          <p:nvPr/>
        </p:nvSpPr>
        <p:spPr>
          <a:xfrm>
            <a:off x="928662" y="1214422"/>
            <a:ext cx="7143800" cy="4401205"/>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Là </a:t>
            </a:r>
            <a:r>
              <a:rPr lang="en-US" sz="2800" dirty="0" smtClean="0">
                <a:solidFill>
                  <a:srgbClr val="0070C0"/>
                </a:solidFill>
                <a:latin typeface="Times New Roman" pitchFamily="18" charset="0"/>
                <a:cs typeface="Times New Roman" pitchFamily="18" charset="0"/>
              </a:rPr>
              <a:t>vùng dân cư đông đúc nhất nước ta.</a:t>
            </a:r>
          </a:p>
          <a:p>
            <a:r>
              <a:rPr lang="en-US" sz="2800" dirty="0" smtClean="0">
                <a:solidFill>
                  <a:srgbClr val="0070C0"/>
                </a:solidFill>
                <a:latin typeface="Times New Roman" pitchFamily="18" charset="0"/>
                <a:cs typeface="Times New Roman" pitchFamily="18" charset="0"/>
              </a:rPr>
              <a:t>- Phân bố dân cư đồng đều</a:t>
            </a:r>
          </a:p>
          <a:p>
            <a:r>
              <a:rPr lang="en-US" sz="2800" dirty="0" smtClean="0">
                <a:solidFill>
                  <a:srgbClr val="0070C0"/>
                </a:solidFill>
                <a:latin typeface="Times New Roman" pitchFamily="18" charset="0"/>
                <a:cs typeface="Times New Roman" pitchFamily="18" charset="0"/>
              </a:rPr>
              <a:t>-</a:t>
            </a:r>
            <a:r>
              <a:rPr lang="vi-VN" sz="2800" dirty="0" smtClean="0">
                <a:solidFill>
                  <a:srgbClr val="0070C0"/>
                </a:solidFill>
                <a:latin typeface="Times New Roman" pitchFamily="18" charset="0"/>
                <a:cs typeface="Times New Roman" pitchFamily="18" charset="0"/>
              </a:rPr>
              <a:t> Thuận lợi: Lực lượng</a:t>
            </a:r>
            <a:r>
              <a:rPr lang="en-US" sz="2800" dirty="0" smtClean="0">
                <a:solidFill>
                  <a:srgbClr val="0070C0"/>
                </a:solidFill>
                <a:latin typeface="Times New Roman" pitchFamily="18" charset="0"/>
                <a:cs typeface="Times New Roman" pitchFamily="18" charset="0"/>
              </a:rPr>
              <a:t> dồi dào, kết cấu hạ tầng nông thôn khá hoàn thiện, một số đô thị được hình thành từ lâu đời, có trình độ KHKT chuyên môn cao và có đội tri thức lớn tập trung…</a:t>
            </a:r>
          </a:p>
          <a:p>
            <a:r>
              <a:rPr lang="en-US" sz="2800" dirty="0" smtClean="0">
                <a:solidFill>
                  <a:srgbClr val="0070C0"/>
                </a:solidFill>
                <a:latin typeface="Times New Roman" pitchFamily="18" charset="0"/>
                <a:cs typeface="Times New Roman" pitchFamily="18" charset="0"/>
              </a:rPr>
              <a:t>-</a:t>
            </a:r>
            <a:r>
              <a:rPr lang="vi-VN" sz="2800" dirty="0" smtClean="0">
                <a:solidFill>
                  <a:srgbClr val="0070C0"/>
                </a:solidFill>
                <a:latin typeface="Times New Roman" pitchFamily="18" charset="0"/>
                <a:cs typeface="Times New Roman" pitchFamily="18" charset="0"/>
              </a:rPr>
              <a:t> Khó khăn:</a:t>
            </a:r>
            <a:r>
              <a:rPr lang="en-US" sz="2800" dirty="0" smtClean="0">
                <a:solidFill>
                  <a:srgbClr val="0070C0"/>
                </a:solidFill>
                <a:latin typeface="Times New Roman" pitchFamily="18" charset="0"/>
                <a:cs typeface="Times New Roman" pitchFamily="18" charset="0"/>
              </a:rPr>
              <a:t> Sức ép dân số đông, nhu cầu về y tế- VH- GD ngày càng cao. Cơ cấu chuyển dịch KT còn chậm.</a:t>
            </a:r>
          </a:p>
          <a:p>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Vùng có nhiều di tích lịch sử - văn hóa</a:t>
            </a:r>
            <a:r>
              <a:rPr lang="en-US" sz="2800" dirty="0" smtClean="0">
                <a:solidFill>
                  <a:srgbClr val="0070C0"/>
                </a:solidFill>
                <a:latin typeface="Times New Roman" pitchFamily="18" charset="0"/>
                <a:cs typeface="Times New Roman" pitchFamily="18" charset="0"/>
              </a:rPr>
              <a:t>.</a:t>
            </a:r>
            <a:endParaRPr lang="en-US" sz="2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0" y="228600"/>
            <a:ext cx="2743200" cy="523220"/>
          </a:xfrm>
          <a:prstGeom prst="rect">
            <a:avLst/>
          </a:prstGeom>
          <a:noFill/>
          <a:ln w="9525">
            <a:noFill/>
            <a:miter lim="800000"/>
            <a:headEnd/>
            <a:tailEnd/>
          </a:ln>
        </p:spPr>
        <p:txBody>
          <a:bodyPr>
            <a:spAutoFit/>
          </a:bodyPr>
          <a:lstStyle/>
          <a:p>
            <a:pPr eaLnBrk="1" hangingPunct="1">
              <a:spcBef>
                <a:spcPct val="50000"/>
              </a:spcBef>
            </a:pPr>
            <a:r>
              <a:rPr lang="en-US" altLang="vi-VN" sz="2800" b="1" u="sng" dirty="0">
                <a:solidFill>
                  <a:srgbClr val="FF0066"/>
                </a:solidFill>
                <a:latin typeface="Times New Roman" pitchFamily="18" charset="0"/>
                <a:cs typeface="Times New Roman" pitchFamily="18" charset="0"/>
              </a:rPr>
              <a:t>BÀI TẬP</a:t>
            </a:r>
          </a:p>
        </p:txBody>
      </p:sp>
      <p:pic>
        <p:nvPicPr>
          <p:cNvPr id="39939" name="Picture 5" descr="Hinh 20">
            <a:hlinkClick r:id="rId3" action="ppaction://hlinksldjump"/>
          </p:cNvPr>
          <p:cNvPicPr>
            <a:picLocks noChangeAspect="1" noChangeArrowheads="1"/>
          </p:cNvPicPr>
          <p:nvPr/>
        </p:nvPicPr>
        <p:blipFill>
          <a:blip r:embed="rId4"/>
          <a:srcRect/>
          <a:stretch>
            <a:fillRect/>
          </a:stretch>
        </p:blipFill>
        <p:spPr bwMode="auto">
          <a:xfrm>
            <a:off x="4267200" y="1143000"/>
            <a:ext cx="4876800" cy="5562600"/>
          </a:xfrm>
          <a:prstGeom prst="rect">
            <a:avLst/>
          </a:prstGeom>
          <a:noFill/>
          <a:ln w="9525">
            <a:noFill/>
            <a:miter lim="800000"/>
            <a:headEnd/>
            <a:tailEnd/>
          </a:ln>
        </p:spPr>
      </p:pic>
      <p:sp>
        <p:nvSpPr>
          <p:cNvPr id="39940" name="Text Box 6"/>
          <p:cNvSpPr txBox="1">
            <a:spLocks noChangeArrowheads="1"/>
          </p:cNvSpPr>
          <p:nvPr/>
        </p:nvSpPr>
        <p:spPr bwMode="auto">
          <a:xfrm>
            <a:off x="2819400" y="152400"/>
            <a:ext cx="5715000" cy="523220"/>
          </a:xfrm>
          <a:prstGeom prst="rect">
            <a:avLst/>
          </a:prstGeom>
          <a:noFill/>
          <a:ln w="9525">
            <a:noFill/>
            <a:miter lim="800000"/>
            <a:headEnd/>
            <a:tailEnd/>
          </a:ln>
        </p:spPr>
        <p:txBody>
          <a:bodyPr>
            <a:spAutoFit/>
          </a:bodyPr>
          <a:lstStyle/>
          <a:p>
            <a:pPr eaLnBrk="1" hangingPunct="1">
              <a:spcBef>
                <a:spcPct val="50000"/>
              </a:spcBef>
            </a:pPr>
            <a:r>
              <a:rPr lang="en-US" altLang="vi-VN" sz="2800" b="1" dirty="0">
                <a:solidFill>
                  <a:srgbClr val="0070C0"/>
                </a:solidFill>
                <a:latin typeface="Times New Roman" pitchFamily="18" charset="0"/>
                <a:cs typeface="Times New Roman" pitchFamily="18" charset="0"/>
              </a:rPr>
              <a:t>Dựa vào  đặc điểm tìm địa danh</a:t>
            </a:r>
          </a:p>
        </p:txBody>
      </p:sp>
      <p:sp>
        <p:nvSpPr>
          <p:cNvPr id="165895" name="Oval 7"/>
          <p:cNvSpPr>
            <a:spLocks noChangeArrowheads="1"/>
          </p:cNvSpPr>
          <p:nvPr/>
        </p:nvSpPr>
        <p:spPr bwMode="auto">
          <a:xfrm>
            <a:off x="5257800" y="2133600"/>
            <a:ext cx="457200" cy="381000"/>
          </a:xfrm>
          <a:prstGeom prst="ellipse">
            <a:avLst/>
          </a:prstGeom>
          <a:solidFill>
            <a:srgbClr val="FF0000"/>
          </a:solidFill>
          <a:ln w="9525">
            <a:solidFill>
              <a:schemeClr val="tx1"/>
            </a:solidFill>
            <a:round/>
            <a:headEnd/>
            <a:tailEnd/>
          </a:ln>
        </p:spPr>
        <p:txBody>
          <a:bodyPr wrap="none" anchor="ctr"/>
          <a:lstStyle/>
          <a:p>
            <a:pPr algn="ctr" eaLnBrk="1" hangingPunct="1"/>
            <a:r>
              <a:rPr lang="en-US" altLang="vi-VN" sz="3200" b="1">
                <a:solidFill>
                  <a:srgbClr val="FFFF00"/>
                </a:solidFill>
                <a:latin typeface=".VnTime" pitchFamily="34" charset="0"/>
              </a:rPr>
              <a:t>1</a:t>
            </a:r>
          </a:p>
        </p:txBody>
      </p:sp>
      <p:sp>
        <p:nvSpPr>
          <p:cNvPr id="39942" name="Text Box 8"/>
          <p:cNvSpPr txBox="1">
            <a:spLocks noChangeArrowheads="1"/>
          </p:cNvSpPr>
          <p:nvPr/>
        </p:nvSpPr>
        <p:spPr bwMode="auto">
          <a:xfrm>
            <a:off x="304800" y="1219200"/>
            <a:ext cx="3429000" cy="457200"/>
          </a:xfrm>
          <a:prstGeom prst="rect">
            <a:avLst/>
          </a:prstGeom>
          <a:noFill/>
          <a:ln w="9525">
            <a:noFill/>
            <a:miter lim="800000"/>
            <a:headEnd/>
            <a:tailEnd/>
          </a:ln>
        </p:spPr>
        <p:txBody>
          <a:bodyPr>
            <a:spAutoFit/>
          </a:bodyPr>
          <a:lstStyle/>
          <a:p>
            <a:pPr eaLnBrk="1" hangingPunct="1">
              <a:spcBef>
                <a:spcPct val="50000"/>
              </a:spcBef>
            </a:pPr>
            <a:endParaRPr lang="vi-VN" altLang="vi-VN" sz="2400">
              <a:solidFill>
                <a:srgbClr val="6600FF"/>
              </a:solidFill>
            </a:endParaRPr>
          </a:p>
        </p:txBody>
      </p:sp>
      <p:sp>
        <p:nvSpPr>
          <p:cNvPr id="165898" name="Oval 10"/>
          <p:cNvSpPr>
            <a:spLocks noChangeArrowheads="1"/>
          </p:cNvSpPr>
          <p:nvPr/>
        </p:nvSpPr>
        <p:spPr bwMode="auto">
          <a:xfrm>
            <a:off x="6096000" y="3200400"/>
            <a:ext cx="685800" cy="457200"/>
          </a:xfrm>
          <a:prstGeom prst="ellipse">
            <a:avLst/>
          </a:prstGeom>
          <a:solidFill>
            <a:srgbClr val="339966"/>
          </a:solidFill>
          <a:ln w="9525">
            <a:solidFill>
              <a:srgbClr val="00FF00"/>
            </a:solidFill>
            <a:round/>
            <a:headEnd/>
            <a:tailEnd/>
          </a:ln>
        </p:spPr>
        <p:txBody>
          <a:bodyPr wrap="none" anchor="ctr"/>
          <a:lstStyle/>
          <a:p>
            <a:pPr algn="ctr" eaLnBrk="1" hangingPunct="1"/>
            <a:r>
              <a:rPr lang="en-US" altLang="vi-VN" sz="3200" b="1">
                <a:solidFill>
                  <a:srgbClr val="FFFF00"/>
                </a:solidFill>
              </a:rPr>
              <a:t>2</a:t>
            </a:r>
          </a:p>
        </p:txBody>
      </p:sp>
      <p:sp>
        <p:nvSpPr>
          <p:cNvPr id="165901" name="AutoShape 13"/>
          <p:cNvSpPr>
            <a:spLocks noChangeArrowheads="1"/>
          </p:cNvSpPr>
          <p:nvPr/>
        </p:nvSpPr>
        <p:spPr bwMode="auto">
          <a:xfrm flipH="1">
            <a:off x="838200" y="762000"/>
            <a:ext cx="3200400" cy="1905000"/>
          </a:xfrm>
          <a:prstGeom prst="cloudCallout">
            <a:avLst>
              <a:gd name="adj1" fmla="val -72472"/>
              <a:gd name="adj2" fmla="val 31833"/>
            </a:avLst>
          </a:prstGeom>
          <a:solidFill>
            <a:schemeClr val="accent1"/>
          </a:solidFill>
          <a:ln w="9525">
            <a:solidFill>
              <a:schemeClr val="tx1"/>
            </a:solidFill>
            <a:round/>
            <a:headEnd/>
            <a:tailEnd/>
          </a:ln>
        </p:spPr>
        <p:txBody>
          <a:bodyPr/>
          <a:lstStyle/>
          <a:p>
            <a:pPr eaLnBrk="1" hangingPunct="1">
              <a:spcBef>
                <a:spcPct val="50000"/>
              </a:spcBef>
            </a:pPr>
            <a:r>
              <a:rPr lang="en-US" altLang="vi-VN" sz="2400" dirty="0">
                <a:latin typeface="Times New Roman" pitchFamily="18" charset="0"/>
                <a:cs typeface="Times New Roman" pitchFamily="18" charset="0"/>
              </a:rPr>
              <a:t>Thành phố này hơn 1000 năm tuổi?</a:t>
            </a:r>
          </a:p>
          <a:p>
            <a:pPr algn="ctr" eaLnBrk="1" hangingPunct="1"/>
            <a:endParaRPr lang="en-US" altLang="vi-VN" sz="2400" dirty="0"/>
          </a:p>
        </p:txBody>
      </p:sp>
      <p:sp>
        <p:nvSpPr>
          <p:cNvPr id="165902" name="Line 14"/>
          <p:cNvSpPr>
            <a:spLocks noChangeShapeType="1"/>
          </p:cNvSpPr>
          <p:nvPr/>
        </p:nvSpPr>
        <p:spPr bwMode="auto">
          <a:xfrm flipH="1" flipV="1">
            <a:off x="2895600" y="3048000"/>
            <a:ext cx="3276600" cy="381000"/>
          </a:xfrm>
          <a:prstGeom prst="line">
            <a:avLst/>
          </a:prstGeom>
          <a:noFill/>
          <a:ln w="28575">
            <a:solidFill>
              <a:srgbClr val="FF0000"/>
            </a:solidFill>
            <a:round/>
            <a:headEnd/>
            <a:tailEnd type="triangle" w="med" len="med"/>
          </a:ln>
        </p:spPr>
        <p:txBody>
          <a:bodyPr/>
          <a:lstStyle/>
          <a:p>
            <a:endParaRPr lang="en-US"/>
          </a:p>
        </p:txBody>
      </p:sp>
      <p:sp>
        <p:nvSpPr>
          <p:cNvPr id="165903" name="Oval 15"/>
          <p:cNvSpPr>
            <a:spLocks noChangeArrowheads="1"/>
          </p:cNvSpPr>
          <p:nvPr/>
        </p:nvSpPr>
        <p:spPr bwMode="auto">
          <a:xfrm>
            <a:off x="5410200" y="4114800"/>
            <a:ext cx="762000" cy="457200"/>
          </a:xfrm>
          <a:prstGeom prst="ellipse">
            <a:avLst/>
          </a:prstGeom>
          <a:solidFill>
            <a:srgbClr val="00FF00"/>
          </a:solidFill>
          <a:ln w="9525">
            <a:solidFill>
              <a:srgbClr val="FF0000"/>
            </a:solidFill>
            <a:round/>
            <a:headEnd/>
            <a:tailEnd/>
          </a:ln>
        </p:spPr>
        <p:txBody>
          <a:bodyPr wrap="none" anchor="ctr"/>
          <a:lstStyle/>
          <a:p>
            <a:pPr algn="ctr" eaLnBrk="1" hangingPunct="1"/>
            <a:r>
              <a:rPr lang="en-US" altLang="vi-VN" sz="3200" b="1">
                <a:solidFill>
                  <a:srgbClr val="FF0066"/>
                </a:solidFill>
              </a:rPr>
              <a:t>3</a:t>
            </a:r>
          </a:p>
        </p:txBody>
      </p:sp>
      <p:sp>
        <p:nvSpPr>
          <p:cNvPr id="165904" name="AutoShape 16"/>
          <p:cNvSpPr>
            <a:spLocks noChangeArrowheads="1"/>
          </p:cNvSpPr>
          <p:nvPr/>
        </p:nvSpPr>
        <p:spPr bwMode="auto">
          <a:xfrm>
            <a:off x="6172200" y="4419600"/>
            <a:ext cx="2971800" cy="1066800"/>
          </a:xfrm>
          <a:prstGeom prst="wedgeRoundRectCallout">
            <a:avLst>
              <a:gd name="adj1" fmla="val -63407"/>
              <a:gd name="adj2" fmla="val -43602"/>
              <a:gd name="adj3" fmla="val 16667"/>
            </a:avLst>
          </a:prstGeom>
          <a:solidFill>
            <a:srgbClr val="FFFF00"/>
          </a:solidFill>
          <a:ln w="9525">
            <a:solidFill>
              <a:schemeClr val="tx1"/>
            </a:solidFill>
            <a:miter lim="800000"/>
            <a:headEnd/>
            <a:tailEnd/>
          </a:ln>
        </p:spPr>
        <p:txBody>
          <a:bodyPr/>
          <a:lstStyle/>
          <a:p>
            <a:pPr algn="ctr" eaLnBrk="1" hangingPunct="1"/>
            <a:r>
              <a:rPr lang="en-US" altLang="vi-VN" dirty="0">
                <a:latin typeface="Times New Roman" pitchFamily="18" charset="0"/>
                <a:cs typeface="Times New Roman" pitchFamily="18" charset="0"/>
              </a:rPr>
              <a:t>Tỉnh có vườn quốc gia nguyên sinh của Việt Nam</a:t>
            </a:r>
          </a:p>
        </p:txBody>
      </p:sp>
      <p:sp>
        <p:nvSpPr>
          <p:cNvPr id="165905" name="Oval 17"/>
          <p:cNvSpPr>
            <a:spLocks noChangeArrowheads="1"/>
          </p:cNvSpPr>
          <p:nvPr/>
        </p:nvSpPr>
        <p:spPr bwMode="auto">
          <a:xfrm>
            <a:off x="6705600" y="2895600"/>
            <a:ext cx="609600" cy="533400"/>
          </a:xfrm>
          <a:prstGeom prst="ellipse">
            <a:avLst/>
          </a:prstGeom>
          <a:solidFill>
            <a:srgbClr val="FF0000"/>
          </a:solidFill>
          <a:ln w="9525">
            <a:solidFill>
              <a:schemeClr val="tx1"/>
            </a:solidFill>
            <a:round/>
            <a:headEnd/>
            <a:tailEnd/>
          </a:ln>
        </p:spPr>
        <p:txBody>
          <a:bodyPr wrap="none" anchor="ctr"/>
          <a:lstStyle/>
          <a:p>
            <a:pPr algn="ctr" eaLnBrk="1" hangingPunct="1"/>
            <a:r>
              <a:rPr lang="en-US" altLang="vi-VN" sz="3200">
                <a:solidFill>
                  <a:srgbClr val="FFFF00"/>
                </a:solidFill>
              </a:rPr>
              <a:t>4</a:t>
            </a:r>
          </a:p>
        </p:txBody>
      </p:sp>
      <p:sp>
        <p:nvSpPr>
          <p:cNvPr id="165906" name="AutoShape 18"/>
          <p:cNvSpPr>
            <a:spLocks noChangeArrowheads="1"/>
          </p:cNvSpPr>
          <p:nvPr/>
        </p:nvSpPr>
        <p:spPr bwMode="auto">
          <a:xfrm>
            <a:off x="7315200" y="1676400"/>
            <a:ext cx="1828800" cy="1295400"/>
          </a:xfrm>
          <a:prstGeom prst="wedgeRoundRectCallout">
            <a:avLst>
              <a:gd name="adj1" fmla="val -44792"/>
              <a:gd name="adj2" fmla="val 69977"/>
              <a:gd name="adj3" fmla="val 16667"/>
            </a:avLst>
          </a:prstGeom>
          <a:solidFill>
            <a:srgbClr val="00FFFF"/>
          </a:solidFill>
          <a:ln w="9525">
            <a:solidFill>
              <a:schemeClr val="tx1"/>
            </a:solidFill>
            <a:miter lim="800000"/>
            <a:headEnd/>
            <a:tailEnd/>
          </a:ln>
        </p:spPr>
        <p:txBody>
          <a:bodyPr/>
          <a:lstStyle/>
          <a:p>
            <a:pPr algn="ctr" eaLnBrk="1" hangingPunct="1"/>
            <a:r>
              <a:rPr lang="en-US" altLang="vi-VN" sz="2000" dirty="0">
                <a:latin typeface="Times New Roman" pitchFamily="18" charset="0"/>
                <a:cs typeface="Times New Roman" pitchFamily="18" charset="0"/>
              </a:rPr>
              <a:t>TP cửa ngõ ra Vịnh Bắc Bộ của ĐBSH?</a:t>
            </a:r>
          </a:p>
        </p:txBody>
      </p:sp>
      <p:sp>
        <p:nvSpPr>
          <p:cNvPr id="165907" name="Oval 19"/>
          <p:cNvSpPr>
            <a:spLocks noChangeArrowheads="1"/>
          </p:cNvSpPr>
          <p:nvPr/>
        </p:nvSpPr>
        <p:spPr bwMode="auto">
          <a:xfrm>
            <a:off x="4953000" y="2667000"/>
            <a:ext cx="609600" cy="381000"/>
          </a:xfrm>
          <a:prstGeom prst="ellipse">
            <a:avLst/>
          </a:prstGeom>
          <a:solidFill>
            <a:srgbClr val="FF00FF"/>
          </a:solidFill>
          <a:ln w="9525">
            <a:solidFill>
              <a:schemeClr val="tx1"/>
            </a:solidFill>
            <a:round/>
            <a:headEnd/>
            <a:tailEnd/>
          </a:ln>
        </p:spPr>
        <p:txBody>
          <a:bodyPr wrap="none" anchor="ctr"/>
          <a:lstStyle/>
          <a:p>
            <a:pPr algn="ctr" eaLnBrk="1" hangingPunct="1"/>
            <a:r>
              <a:rPr lang="en-US" altLang="vi-VN" sz="3200">
                <a:solidFill>
                  <a:srgbClr val="FFFF00"/>
                </a:solidFill>
              </a:rPr>
              <a:t>5</a:t>
            </a:r>
          </a:p>
        </p:txBody>
      </p:sp>
      <p:sp>
        <p:nvSpPr>
          <p:cNvPr id="165908" name="Rectangle 20"/>
          <p:cNvSpPr>
            <a:spLocks noChangeArrowheads="1"/>
          </p:cNvSpPr>
          <p:nvPr/>
        </p:nvSpPr>
        <p:spPr bwMode="auto">
          <a:xfrm>
            <a:off x="304800" y="3810000"/>
            <a:ext cx="3733800" cy="762000"/>
          </a:xfrm>
          <a:prstGeom prst="rect">
            <a:avLst/>
          </a:prstGeom>
          <a:solidFill>
            <a:srgbClr val="FF00FF"/>
          </a:solidFill>
          <a:ln w="9525">
            <a:solidFill>
              <a:schemeClr val="tx1"/>
            </a:solidFill>
            <a:miter lim="800000"/>
            <a:headEnd/>
            <a:tailEnd/>
          </a:ln>
        </p:spPr>
        <p:txBody>
          <a:bodyPr wrap="none" anchor="ctr"/>
          <a:lstStyle/>
          <a:p>
            <a:pPr algn="ctr" eaLnBrk="1" hangingPunct="1"/>
            <a:r>
              <a:rPr lang="en-US" altLang="vi-VN" sz="2000" dirty="0">
                <a:latin typeface="Times New Roman" pitchFamily="18" charset="0"/>
                <a:cs typeface="Times New Roman" pitchFamily="18" charset="0"/>
              </a:rPr>
              <a:t>Tỉnh sát nhập vào thủ đô Hà Nội </a:t>
            </a:r>
          </a:p>
          <a:p>
            <a:pPr algn="ctr" eaLnBrk="1" hangingPunct="1"/>
            <a:r>
              <a:rPr lang="en-US" altLang="vi-VN" sz="2000" dirty="0">
                <a:latin typeface="Times New Roman" pitchFamily="18" charset="0"/>
                <a:cs typeface="Times New Roman" pitchFamily="18" charset="0"/>
              </a:rPr>
              <a:t>năm 2008</a:t>
            </a:r>
          </a:p>
        </p:txBody>
      </p:sp>
      <p:sp>
        <p:nvSpPr>
          <p:cNvPr id="165909" name="Line 21"/>
          <p:cNvSpPr>
            <a:spLocks noChangeShapeType="1"/>
          </p:cNvSpPr>
          <p:nvPr/>
        </p:nvSpPr>
        <p:spPr bwMode="auto">
          <a:xfrm flipH="1">
            <a:off x="3505200" y="2971800"/>
            <a:ext cx="1524000" cy="838200"/>
          </a:xfrm>
          <a:prstGeom prst="line">
            <a:avLst/>
          </a:prstGeom>
          <a:noFill/>
          <a:ln w="28575">
            <a:solidFill>
              <a:srgbClr val="FF00FF"/>
            </a:solidFill>
            <a:round/>
            <a:headEnd/>
            <a:tailEnd type="triangle" w="med" len="med"/>
          </a:ln>
        </p:spPr>
        <p:txBody>
          <a:bodyPr/>
          <a:lstStyle/>
          <a:p>
            <a:endParaRPr lang="en-US"/>
          </a:p>
        </p:txBody>
      </p:sp>
      <p:sp>
        <p:nvSpPr>
          <p:cNvPr id="39953" name="AutoShape 22">
            <a:hlinkClick r:id="rId5" action="ppaction://hlinksldjump"/>
          </p:cNvPr>
          <p:cNvSpPr>
            <a:spLocks noChangeArrowheads="1"/>
          </p:cNvSpPr>
          <p:nvPr/>
        </p:nvSpPr>
        <p:spPr bwMode="auto">
          <a:xfrm>
            <a:off x="8167688" y="6372225"/>
            <a:ext cx="976312" cy="485775"/>
          </a:xfrm>
          <a:prstGeom prst="leftArrow">
            <a:avLst>
              <a:gd name="adj1" fmla="val 50000"/>
              <a:gd name="adj2" fmla="val 50245"/>
            </a:avLst>
          </a:prstGeom>
          <a:solidFill>
            <a:srgbClr val="00FF00"/>
          </a:solidFill>
          <a:ln w="9525">
            <a:solidFill>
              <a:schemeClr val="tx1"/>
            </a:solidFill>
            <a:miter lim="800000"/>
            <a:headEnd/>
            <a:tailEnd/>
          </a:ln>
        </p:spPr>
        <p:txBody>
          <a:bodyPr wrap="none" anchor="ctr"/>
          <a:lstStyle/>
          <a:p>
            <a:pPr eaLnBrk="1" hangingPunct="1"/>
            <a:endParaRPr lang="vi-VN"/>
          </a:p>
        </p:txBody>
      </p:sp>
      <p:sp>
        <p:nvSpPr>
          <p:cNvPr id="165912" name="Cloud"/>
          <p:cNvSpPr>
            <a:spLocks noChangeAspect="1" noEditPoints="1" noChangeArrowheads="1"/>
          </p:cNvSpPr>
          <p:nvPr/>
        </p:nvSpPr>
        <p:spPr bwMode="auto">
          <a:xfrm>
            <a:off x="304800" y="2514600"/>
            <a:ext cx="2895600" cy="838200"/>
          </a:xfrm>
          <a:custGeom>
            <a:avLst/>
            <a:gdLst>
              <a:gd name="T0" fmla="*/ 8982 w 21600"/>
              <a:gd name="T1" fmla="*/ 419100 h 21600"/>
              <a:gd name="T2" fmla="*/ 1447800 w 21600"/>
              <a:gd name="T3" fmla="*/ 837307 h 21600"/>
              <a:gd name="T4" fmla="*/ 2893187 w 21600"/>
              <a:gd name="T5" fmla="*/ 419100 h 21600"/>
              <a:gd name="T6" fmla="*/ 1447800 w 21600"/>
              <a:gd name="T7" fmla="*/ 4792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00"/>
          </a:solidFill>
          <a:ln w="9525">
            <a:solidFill>
              <a:srgbClr val="000000"/>
            </a:solidFill>
            <a:miter lim="800000"/>
            <a:headEnd/>
            <a:tailEnd/>
          </a:ln>
          <a:effectLst>
            <a:outerShdw dist="107763" dir="2700000" algn="ctr" rotWithShape="0">
              <a:srgbClr val="808080"/>
            </a:outerShdw>
          </a:effectLst>
        </p:spPr>
        <p:txBody>
          <a:bodyPr/>
          <a:lstStyle/>
          <a:p>
            <a:pPr eaLnBrk="1" hangingPunct="1">
              <a:spcBef>
                <a:spcPct val="50000"/>
              </a:spcBef>
              <a:defRPr/>
            </a:pPr>
            <a:r>
              <a:rPr lang="en-US" altLang="vi-VN" sz="2000" dirty="0">
                <a:latin typeface="Times New Roman" pitchFamily="18" charset="0"/>
                <a:cs typeface="Times New Roman" pitchFamily="18" charset="0"/>
              </a:rPr>
              <a:t>Quê hương chị Hai năm tấn</a:t>
            </a:r>
          </a:p>
          <a:p>
            <a:pPr eaLnBrk="1" hangingPunct="1">
              <a:defRPr/>
            </a:pPr>
            <a:endParaRPr lang="en-US" altLang="vi-VN"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5895"/>
                                        </p:tgtEl>
                                        <p:attrNameLst>
                                          <p:attrName>style.visibility</p:attrName>
                                        </p:attrNameLst>
                                      </p:cBhvr>
                                      <p:to>
                                        <p:strVal val="visible"/>
                                      </p:to>
                                    </p:set>
                                    <p:animEffect transition="in" filter="strips(downLeft)">
                                      <p:cBhvr>
                                        <p:cTn id="7" dur="500"/>
                                        <p:tgtEl>
                                          <p:spTgt spid="16589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65901"/>
                                        </p:tgtEl>
                                        <p:attrNameLst>
                                          <p:attrName>style.visibility</p:attrName>
                                        </p:attrNameLst>
                                      </p:cBhvr>
                                      <p:to>
                                        <p:strVal val="visible"/>
                                      </p:to>
                                    </p:set>
                                    <p:animEffect transition="in" filter="strips(downLeft)">
                                      <p:cBhvr>
                                        <p:cTn id="10" dur="500"/>
                                        <p:tgtEl>
                                          <p:spTgt spid="1659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5912"/>
                                        </p:tgtEl>
                                        <p:attrNameLst>
                                          <p:attrName>style.visibility</p:attrName>
                                        </p:attrNameLst>
                                      </p:cBhvr>
                                      <p:to>
                                        <p:strVal val="visible"/>
                                      </p:to>
                                    </p:set>
                                    <p:anim calcmode="lin" valueType="num">
                                      <p:cBhvr additive="base">
                                        <p:cTn id="15" dur="500" fill="hold"/>
                                        <p:tgtEl>
                                          <p:spTgt spid="165912"/>
                                        </p:tgtEl>
                                        <p:attrNameLst>
                                          <p:attrName>ppt_x</p:attrName>
                                        </p:attrNameLst>
                                      </p:cBhvr>
                                      <p:tavLst>
                                        <p:tav tm="0">
                                          <p:val>
                                            <p:strVal val="#ppt_x"/>
                                          </p:val>
                                        </p:tav>
                                        <p:tav tm="100000">
                                          <p:val>
                                            <p:strVal val="#ppt_x"/>
                                          </p:val>
                                        </p:tav>
                                      </p:tavLst>
                                    </p:anim>
                                    <p:anim calcmode="lin" valueType="num">
                                      <p:cBhvr additive="base">
                                        <p:cTn id="16" dur="500" fill="hold"/>
                                        <p:tgtEl>
                                          <p:spTgt spid="16591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65898"/>
                                        </p:tgtEl>
                                        <p:attrNameLst>
                                          <p:attrName>style.visibility</p:attrName>
                                        </p:attrNameLst>
                                      </p:cBhvr>
                                      <p:to>
                                        <p:strVal val="visible"/>
                                      </p:to>
                                    </p:set>
                                    <p:animEffect transition="in" filter="wedge">
                                      <p:cBhvr>
                                        <p:cTn id="21" dur="2000"/>
                                        <p:tgtEl>
                                          <p:spTgt spid="165898"/>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165902"/>
                                        </p:tgtEl>
                                        <p:attrNameLst>
                                          <p:attrName>style.visibility</p:attrName>
                                        </p:attrNameLst>
                                      </p:cBhvr>
                                      <p:to>
                                        <p:strVal val="visible"/>
                                      </p:to>
                                    </p:set>
                                    <p:animEffect transition="in" filter="wedge">
                                      <p:cBhvr>
                                        <p:cTn id="24" dur="2000"/>
                                        <p:tgtEl>
                                          <p:spTgt spid="1659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165904"/>
                                        </p:tgtEl>
                                        <p:attrNameLst>
                                          <p:attrName>style.visibility</p:attrName>
                                        </p:attrNameLst>
                                      </p:cBhvr>
                                      <p:to>
                                        <p:strVal val="visible"/>
                                      </p:to>
                                    </p:set>
                                    <p:animEffect transition="in" filter="fade">
                                      <p:cBhvr>
                                        <p:cTn id="29" dur="100"/>
                                        <p:tgtEl>
                                          <p:spTgt spid="165904"/>
                                        </p:tgtEl>
                                      </p:cBhvr>
                                    </p:animEffect>
                                    <p:anim calcmode="lin" valueType="num">
                                      <p:cBhvr>
                                        <p:cTn id="30" dur="400" fill="hold"/>
                                        <p:tgtEl>
                                          <p:spTgt spid="165904"/>
                                        </p:tgtEl>
                                        <p:attrNameLst>
                                          <p:attrName>ppt_x</p:attrName>
                                        </p:attrNameLst>
                                      </p:cBhvr>
                                      <p:tavLst>
                                        <p:tav tm="0">
                                          <p:val>
                                            <p:strVal val="#ppt_x"/>
                                          </p:val>
                                        </p:tav>
                                        <p:tav tm="100000">
                                          <p:val>
                                            <p:strVal val="#ppt_x"/>
                                          </p:val>
                                        </p:tav>
                                      </p:tavLst>
                                    </p:anim>
                                    <p:anim calcmode="lin" valueType="num">
                                      <p:cBhvr>
                                        <p:cTn id="31" dur="400" fill="hold"/>
                                        <p:tgtEl>
                                          <p:spTgt spid="165904"/>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6590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6590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4" presetID="43" presetClass="entr" presetSubtype="0" fill="hold" grpId="0" nodeType="withEffect">
                                  <p:stCondLst>
                                    <p:cond delay="0"/>
                                  </p:stCondLst>
                                  <p:childTnLst>
                                    <p:set>
                                      <p:cBhvr>
                                        <p:cTn id="35" dur="1" fill="hold">
                                          <p:stCondLst>
                                            <p:cond delay="0"/>
                                          </p:stCondLst>
                                        </p:cTn>
                                        <p:tgtEl>
                                          <p:spTgt spid="165903"/>
                                        </p:tgtEl>
                                        <p:attrNameLst>
                                          <p:attrName>style.visibility</p:attrName>
                                        </p:attrNameLst>
                                      </p:cBhvr>
                                      <p:to>
                                        <p:strVal val="visible"/>
                                      </p:to>
                                    </p:set>
                                    <p:animEffect transition="in" filter="fade">
                                      <p:cBhvr>
                                        <p:cTn id="36" dur="100"/>
                                        <p:tgtEl>
                                          <p:spTgt spid="165903"/>
                                        </p:tgtEl>
                                      </p:cBhvr>
                                    </p:animEffect>
                                    <p:anim calcmode="lin" valueType="num">
                                      <p:cBhvr>
                                        <p:cTn id="37" dur="400" fill="hold"/>
                                        <p:tgtEl>
                                          <p:spTgt spid="165903"/>
                                        </p:tgtEl>
                                        <p:attrNameLst>
                                          <p:attrName>ppt_x</p:attrName>
                                        </p:attrNameLst>
                                      </p:cBhvr>
                                      <p:tavLst>
                                        <p:tav tm="0">
                                          <p:val>
                                            <p:strVal val="#ppt_x"/>
                                          </p:val>
                                        </p:tav>
                                        <p:tav tm="100000">
                                          <p:val>
                                            <p:strVal val="#ppt_x"/>
                                          </p:val>
                                        </p:tav>
                                      </p:tavLst>
                                    </p:anim>
                                    <p:anim calcmode="lin" valueType="num">
                                      <p:cBhvr>
                                        <p:cTn id="38" dur="400" fill="hold"/>
                                        <p:tgtEl>
                                          <p:spTgt spid="16590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6590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6590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65905"/>
                                        </p:tgtEl>
                                        <p:attrNameLst>
                                          <p:attrName>style.visibility</p:attrName>
                                        </p:attrNameLst>
                                      </p:cBhvr>
                                      <p:to>
                                        <p:strVal val="visible"/>
                                      </p:to>
                                    </p:set>
                                    <p:animEffect transition="in" filter="wedge">
                                      <p:cBhvr>
                                        <p:cTn id="45" dur="2000"/>
                                        <p:tgtEl>
                                          <p:spTgt spid="165905"/>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165906"/>
                                        </p:tgtEl>
                                        <p:attrNameLst>
                                          <p:attrName>style.visibility</p:attrName>
                                        </p:attrNameLst>
                                      </p:cBhvr>
                                      <p:to>
                                        <p:strVal val="visible"/>
                                      </p:to>
                                    </p:set>
                                    <p:animEffect transition="in" filter="wedge">
                                      <p:cBhvr>
                                        <p:cTn id="48" dur="2000"/>
                                        <p:tgtEl>
                                          <p:spTgt spid="16590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5907"/>
                                        </p:tgtEl>
                                        <p:attrNameLst>
                                          <p:attrName>style.visibility</p:attrName>
                                        </p:attrNameLst>
                                      </p:cBhvr>
                                      <p:to>
                                        <p:strVal val="visible"/>
                                      </p:to>
                                    </p:set>
                                    <p:animEffect transition="in" filter="fade">
                                      <p:cBhvr>
                                        <p:cTn id="53" dur="1000"/>
                                        <p:tgtEl>
                                          <p:spTgt spid="165907"/>
                                        </p:tgtEl>
                                      </p:cBhvr>
                                    </p:animEffect>
                                    <p:anim calcmode="lin" valueType="num">
                                      <p:cBhvr>
                                        <p:cTn id="54" dur="1000" fill="hold"/>
                                        <p:tgtEl>
                                          <p:spTgt spid="165907"/>
                                        </p:tgtEl>
                                        <p:attrNameLst>
                                          <p:attrName>ppt_x</p:attrName>
                                        </p:attrNameLst>
                                      </p:cBhvr>
                                      <p:tavLst>
                                        <p:tav tm="0">
                                          <p:val>
                                            <p:strVal val="#ppt_x"/>
                                          </p:val>
                                        </p:tav>
                                        <p:tav tm="100000">
                                          <p:val>
                                            <p:strVal val="#ppt_x"/>
                                          </p:val>
                                        </p:tav>
                                      </p:tavLst>
                                    </p:anim>
                                    <p:anim calcmode="lin" valueType="num">
                                      <p:cBhvr>
                                        <p:cTn id="55" dur="1000" fill="hold"/>
                                        <p:tgtEl>
                                          <p:spTgt spid="16590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5909"/>
                                        </p:tgtEl>
                                        <p:attrNameLst>
                                          <p:attrName>style.visibility</p:attrName>
                                        </p:attrNameLst>
                                      </p:cBhvr>
                                      <p:to>
                                        <p:strVal val="visible"/>
                                      </p:to>
                                    </p:set>
                                    <p:animEffect transition="in" filter="fade">
                                      <p:cBhvr>
                                        <p:cTn id="58" dur="1000"/>
                                        <p:tgtEl>
                                          <p:spTgt spid="165909"/>
                                        </p:tgtEl>
                                      </p:cBhvr>
                                    </p:animEffect>
                                    <p:anim calcmode="lin" valueType="num">
                                      <p:cBhvr>
                                        <p:cTn id="59" dur="1000" fill="hold"/>
                                        <p:tgtEl>
                                          <p:spTgt spid="165909"/>
                                        </p:tgtEl>
                                        <p:attrNameLst>
                                          <p:attrName>ppt_x</p:attrName>
                                        </p:attrNameLst>
                                      </p:cBhvr>
                                      <p:tavLst>
                                        <p:tav tm="0">
                                          <p:val>
                                            <p:strVal val="#ppt_x"/>
                                          </p:val>
                                        </p:tav>
                                        <p:tav tm="100000">
                                          <p:val>
                                            <p:strVal val="#ppt_x"/>
                                          </p:val>
                                        </p:tav>
                                      </p:tavLst>
                                    </p:anim>
                                    <p:anim calcmode="lin" valueType="num">
                                      <p:cBhvr>
                                        <p:cTn id="60" dur="1000" fill="hold"/>
                                        <p:tgtEl>
                                          <p:spTgt spid="16590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5908"/>
                                        </p:tgtEl>
                                        <p:attrNameLst>
                                          <p:attrName>style.visibility</p:attrName>
                                        </p:attrNameLst>
                                      </p:cBhvr>
                                      <p:to>
                                        <p:strVal val="visible"/>
                                      </p:to>
                                    </p:set>
                                    <p:animEffect transition="in" filter="fade">
                                      <p:cBhvr>
                                        <p:cTn id="63" dur="1000"/>
                                        <p:tgtEl>
                                          <p:spTgt spid="165908"/>
                                        </p:tgtEl>
                                      </p:cBhvr>
                                    </p:animEffect>
                                    <p:anim calcmode="lin" valueType="num">
                                      <p:cBhvr>
                                        <p:cTn id="64" dur="1000" fill="hold"/>
                                        <p:tgtEl>
                                          <p:spTgt spid="165908"/>
                                        </p:tgtEl>
                                        <p:attrNameLst>
                                          <p:attrName>ppt_x</p:attrName>
                                        </p:attrNameLst>
                                      </p:cBhvr>
                                      <p:tavLst>
                                        <p:tav tm="0">
                                          <p:val>
                                            <p:strVal val="#ppt_x"/>
                                          </p:val>
                                        </p:tav>
                                        <p:tav tm="100000">
                                          <p:val>
                                            <p:strVal val="#ppt_x"/>
                                          </p:val>
                                        </p:tav>
                                      </p:tavLst>
                                    </p:anim>
                                    <p:anim calcmode="lin" valueType="num">
                                      <p:cBhvr>
                                        <p:cTn id="65" dur="1000" fill="hold"/>
                                        <p:tgtEl>
                                          <p:spTgt spid="1659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P spid="165898" grpId="0" animBg="1"/>
      <p:bldP spid="165901" grpId="0" animBg="1"/>
      <p:bldP spid="165902" grpId="0" animBg="1"/>
      <p:bldP spid="165903" grpId="0" animBg="1"/>
      <p:bldP spid="165904" grpId="0" animBg="1"/>
      <p:bldP spid="165905" grpId="0" animBg="1"/>
      <p:bldP spid="165906" grpId="0" animBg="1"/>
      <p:bldP spid="165907" grpId="0" animBg="1"/>
      <p:bldP spid="165908" grpId="0" animBg="1"/>
      <p:bldP spid="165909" grpId="0" animBg="1"/>
      <p:bldP spid="1659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Hinh 20"/>
          <p:cNvPicPr>
            <a:picLocks noChangeAspect="1" noChangeArrowheads="1"/>
          </p:cNvPicPr>
          <p:nvPr/>
        </p:nvPicPr>
        <p:blipFill>
          <a:blip r:embed="rId3"/>
          <a:srcRect/>
          <a:stretch>
            <a:fillRect/>
          </a:stretch>
        </p:blipFill>
        <p:spPr bwMode="auto">
          <a:xfrm>
            <a:off x="4267200" y="838200"/>
            <a:ext cx="4876800" cy="5562600"/>
          </a:xfrm>
          <a:prstGeom prst="rect">
            <a:avLst/>
          </a:prstGeom>
          <a:noFill/>
          <a:ln w="9525">
            <a:noFill/>
            <a:miter lim="800000"/>
            <a:headEnd/>
            <a:tailEnd/>
          </a:ln>
        </p:spPr>
      </p:pic>
      <p:sp>
        <p:nvSpPr>
          <p:cNvPr id="166917" name="Oval 5"/>
          <p:cNvSpPr>
            <a:spLocks noChangeArrowheads="1"/>
          </p:cNvSpPr>
          <p:nvPr/>
        </p:nvSpPr>
        <p:spPr bwMode="auto">
          <a:xfrm>
            <a:off x="2819400" y="0"/>
            <a:ext cx="1981200" cy="1219200"/>
          </a:xfrm>
          <a:prstGeom prst="ellipse">
            <a:avLst/>
          </a:prstGeom>
          <a:solidFill>
            <a:srgbClr val="FF0000"/>
          </a:solidFill>
          <a:ln w="9525">
            <a:solidFill>
              <a:schemeClr val="tx1"/>
            </a:solidFill>
            <a:round/>
            <a:headEnd/>
            <a:tailEnd/>
          </a:ln>
        </p:spPr>
        <p:txBody>
          <a:bodyPr wrap="none" anchor="ctr"/>
          <a:lstStyle/>
          <a:p>
            <a:pPr algn="ctr" eaLnBrk="1" hangingPunct="1"/>
            <a:r>
              <a:rPr lang="en-US" altLang="vi-VN">
                <a:solidFill>
                  <a:srgbClr val="FFFF00"/>
                </a:solidFill>
              </a:rPr>
              <a:t>THỦ ĐÔ HÀ NỘI</a:t>
            </a:r>
          </a:p>
        </p:txBody>
      </p:sp>
      <p:sp>
        <p:nvSpPr>
          <p:cNvPr id="166918" name="Line 6"/>
          <p:cNvSpPr>
            <a:spLocks noChangeShapeType="1"/>
          </p:cNvSpPr>
          <p:nvPr/>
        </p:nvSpPr>
        <p:spPr bwMode="auto">
          <a:xfrm flipH="1" flipV="1">
            <a:off x="4191000" y="1143000"/>
            <a:ext cx="1143000" cy="1066800"/>
          </a:xfrm>
          <a:prstGeom prst="line">
            <a:avLst/>
          </a:prstGeom>
          <a:noFill/>
          <a:ln w="28575">
            <a:solidFill>
              <a:srgbClr val="FF0000"/>
            </a:solidFill>
            <a:round/>
            <a:headEnd/>
            <a:tailEnd type="triangle" w="med" len="med"/>
          </a:ln>
        </p:spPr>
        <p:txBody>
          <a:bodyPr/>
          <a:lstStyle/>
          <a:p>
            <a:endParaRPr lang="en-US"/>
          </a:p>
        </p:txBody>
      </p:sp>
      <p:sp>
        <p:nvSpPr>
          <p:cNvPr id="166919" name="Line 7"/>
          <p:cNvSpPr>
            <a:spLocks noChangeShapeType="1"/>
          </p:cNvSpPr>
          <p:nvPr/>
        </p:nvSpPr>
        <p:spPr bwMode="auto">
          <a:xfrm flipH="1">
            <a:off x="3429000" y="3352800"/>
            <a:ext cx="2971800" cy="228600"/>
          </a:xfrm>
          <a:prstGeom prst="line">
            <a:avLst/>
          </a:prstGeom>
          <a:noFill/>
          <a:ln w="38100">
            <a:solidFill>
              <a:srgbClr val="FFFF00"/>
            </a:solidFill>
            <a:round/>
            <a:headEnd/>
            <a:tailEnd type="triangle" w="med" len="med"/>
          </a:ln>
        </p:spPr>
        <p:txBody>
          <a:bodyPr/>
          <a:lstStyle/>
          <a:p>
            <a:endParaRPr lang="en-US"/>
          </a:p>
        </p:txBody>
      </p:sp>
      <p:sp>
        <p:nvSpPr>
          <p:cNvPr id="166920" name="AutoShape 8"/>
          <p:cNvSpPr>
            <a:spLocks noChangeArrowheads="1"/>
          </p:cNvSpPr>
          <p:nvPr/>
        </p:nvSpPr>
        <p:spPr bwMode="auto">
          <a:xfrm>
            <a:off x="1447800" y="2667000"/>
            <a:ext cx="2819400" cy="1676400"/>
          </a:xfrm>
          <a:prstGeom prst="irregularSeal2">
            <a:avLst/>
          </a:prstGeom>
          <a:solidFill>
            <a:srgbClr val="008000"/>
          </a:solidFill>
          <a:ln w="9525">
            <a:solidFill>
              <a:schemeClr val="tx1"/>
            </a:solidFill>
            <a:miter lim="800000"/>
            <a:headEnd/>
            <a:tailEnd/>
          </a:ln>
        </p:spPr>
        <p:txBody>
          <a:bodyPr wrap="none" anchor="ctr"/>
          <a:lstStyle/>
          <a:p>
            <a:pPr algn="ctr" eaLnBrk="1" hangingPunct="1"/>
            <a:r>
              <a:rPr lang="en-US" altLang="vi-VN" sz="2400"/>
              <a:t>QUÊ LÚA </a:t>
            </a:r>
          </a:p>
          <a:p>
            <a:pPr algn="ctr" eaLnBrk="1" hangingPunct="1"/>
            <a:r>
              <a:rPr lang="en-US" altLang="vi-VN" sz="2400"/>
              <a:t>THÁI BÌNH</a:t>
            </a:r>
          </a:p>
        </p:txBody>
      </p:sp>
      <p:sp>
        <p:nvSpPr>
          <p:cNvPr id="166921" name="Line 9"/>
          <p:cNvSpPr>
            <a:spLocks noChangeShapeType="1"/>
          </p:cNvSpPr>
          <p:nvPr/>
        </p:nvSpPr>
        <p:spPr bwMode="auto">
          <a:xfrm flipH="1">
            <a:off x="3352800" y="4267200"/>
            <a:ext cx="2362200" cy="457200"/>
          </a:xfrm>
          <a:prstGeom prst="line">
            <a:avLst/>
          </a:prstGeom>
          <a:noFill/>
          <a:ln w="28575">
            <a:solidFill>
              <a:srgbClr val="00FF00"/>
            </a:solidFill>
            <a:round/>
            <a:headEnd/>
            <a:tailEnd type="triangle" w="med" len="med"/>
          </a:ln>
        </p:spPr>
        <p:txBody>
          <a:bodyPr/>
          <a:lstStyle/>
          <a:p>
            <a:endParaRPr lang="en-US"/>
          </a:p>
        </p:txBody>
      </p:sp>
      <p:sp>
        <p:nvSpPr>
          <p:cNvPr id="166924" name="Rectangle 12"/>
          <p:cNvSpPr>
            <a:spLocks noChangeArrowheads="1"/>
          </p:cNvSpPr>
          <p:nvPr/>
        </p:nvSpPr>
        <p:spPr bwMode="auto">
          <a:xfrm>
            <a:off x="1524000" y="4495800"/>
            <a:ext cx="1828800" cy="533400"/>
          </a:xfrm>
          <a:prstGeom prst="rect">
            <a:avLst/>
          </a:prstGeom>
          <a:solidFill>
            <a:srgbClr val="00FF00"/>
          </a:solidFill>
          <a:ln w="9525">
            <a:solidFill>
              <a:schemeClr val="tx1"/>
            </a:solidFill>
            <a:miter lim="800000"/>
            <a:headEnd/>
            <a:tailEnd/>
          </a:ln>
        </p:spPr>
        <p:txBody>
          <a:bodyPr wrap="none" anchor="ctr"/>
          <a:lstStyle/>
          <a:p>
            <a:pPr algn="ctr" eaLnBrk="1" hangingPunct="1"/>
            <a:r>
              <a:rPr lang="en-US" altLang="vi-VN" sz="2400"/>
              <a:t>NINH BÌNH</a:t>
            </a:r>
          </a:p>
        </p:txBody>
      </p:sp>
      <p:sp>
        <p:nvSpPr>
          <p:cNvPr id="166925" name="Line 13"/>
          <p:cNvSpPr>
            <a:spLocks noChangeShapeType="1"/>
          </p:cNvSpPr>
          <p:nvPr/>
        </p:nvSpPr>
        <p:spPr bwMode="auto">
          <a:xfrm flipV="1">
            <a:off x="7162800" y="1905000"/>
            <a:ext cx="762000" cy="1143000"/>
          </a:xfrm>
          <a:prstGeom prst="line">
            <a:avLst/>
          </a:prstGeom>
          <a:noFill/>
          <a:ln w="38100">
            <a:solidFill>
              <a:srgbClr val="0000FF"/>
            </a:solidFill>
            <a:round/>
            <a:headEnd/>
            <a:tailEnd type="triangle" w="med" len="med"/>
          </a:ln>
        </p:spPr>
        <p:txBody>
          <a:bodyPr/>
          <a:lstStyle/>
          <a:p>
            <a:endParaRPr lang="en-US"/>
          </a:p>
        </p:txBody>
      </p:sp>
      <p:sp>
        <p:nvSpPr>
          <p:cNvPr id="166927" name="Line 15"/>
          <p:cNvSpPr>
            <a:spLocks noChangeShapeType="1"/>
          </p:cNvSpPr>
          <p:nvPr/>
        </p:nvSpPr>
        <p:spPr bwMode="auto">
          <a:xfrm flipH="1" flipV="1">
            <a:off x="3505200" y="1981200"/>
            <a:ext cx="1752600" cy="457200"/>
          </a:xfrm>
          <a:prstGeom prst="line">
            <a:avLst/>
          </a:prstGeom>
          <a:noFill/>
          <a:ln w="38100">
            <a:solidFill>
              <a:schemeClr val="tx1"/>
            </a:solidFill>
            <a:round/>
            <a:headEnd/>
            <a:tailEnd type="triangle" w="med" len="med"/>
          </a:ln>
        </p:spPr>
        <p:txBody>
          <a:bodyPr/>
          <a:lstStyle/>
          <a:p>
            <a:endParaRPr lang="en-US"/>
          </a:p>
        </p:txBody>
      </p:sp>
      <p:sp>
        <p:nvSpPr>
          <p:cNvPr id="166929" name="Rectangle 17"/>
          <p:cNvSpPr>
            <a:spLocks noChangeArrowheads="1"/>
          </p:cNvSpPr>
          <p:nvPr/>
        </p:nvSpPr>
        <p:spPr bwMode="auto">
          <a:xfrm>
            <a:off x="7162800" y="1371600"/>
            <a:ext cx="1981200" cy="609600"/>
          </a:xfrm>
          <a:prstGeom prst="rect">
            <a:avLst/>
          </a:prstGeom>
          <a:solidFill>
            <a:srgbClr val="0000FF"/>
          </a:solidFill>
          <a:ln w="9525">
            <a:solidFill>
              <a:schemeClr val="tx1"/>
            </a:solidFill>
            <a:miter lim="800000"/>
            <a:headEnd/>
            <a:tailEnd/>
          </a:ln>
        </p:spPr>
        <p:txBody>
          <a:bodyPr wrap="none" anchor="ctr"/>
          <a:lstStyle/>
          <a:p>
            <a:pPr algn="ctr" eaLnBrk="1" hangingPunct="1"/>
            <a:r>
              <a:rPr lang="en-US" altLang="vi-VN" sz="2000">
                <a:solidFill>
                  <a:srgbClr val="FFFF00"/>
                </a:solidFill>
              </a:rPr>
              <a:t>HẢI PHÒNG</a:t>
            </a:r>
          </a:p>
        </p:txBody>
      </p:sp>
      <p:sp>
        <p:nvSpPr>
          <p:cNvPr id="166931" name="Oval 19"/>
          <p:cNvSpPr>
            <a:spLocks noChangeArrowheads="1"/>
          </p:cNvSpPr>
          <p:nvPr/>
        </p:nvSpPr>
        <p:spPr bwMode="auto">
          <a:xfrm>
            <a:off x="5257800" y="1828800"/>
            <a:ext cx="609600" cy="457200"/>
          </a:xfrm>
          <a:prstGeom prst="ellipse">
            <a:avLst/>
          </a:prstGeom>
          <a:noFill/>
          <a:ln w="9525">
            <a:solidFill>
              <a:schemeClr val="tx1"/>
            </a:solidFill>
            <a:round/>
            <a:headEnd/>
            <a:tailEnd/>
          </a:ln>
        </p:spPr>
        <p:txBody>
          <a:bodyPr wrap="none" anchor="ctr"/>
          <a:lstStyle/>
          <a:p>
            <a:pPr algn="ctr" eaLnBrk="1" hangingPunct="1"/>
            <a:r>
              <a:rPr lang="en-US" altLang="vi-VN" sz="3200">
                <a:solidFill>
                  <a:srgbClr val="FFFF00"/>
                </a:solidFill>
                <a:latin typeface=".VnTime" pitchFamily="34" charset="0"/>
              </a:rPr>
              <a:t>1</a:t>
            </a:r>
          </a:p>
        </p:txBody>
      </p:sp>
      <p:sp>
        <p:nvSpPr>
          <p:cNvPr id="40973" name="AutoShape 20">
            <a:hlinkClick r:id="rId4" action="ppaction://hlinksldjump"/>
          </p:cNvPr>
          <p:cNvSpPr>
            <a:spLocks noChangeArrowheads="1"/>
          </p:cNvSpPr>
          <p:nvPr/>
        </p:nvSpPr>
        <p:spPr bwMode="auto">
          <a:xfrm>
            <a:off x="7924800" y="6477000"/>
            <a:ext cx="1219200" cy="381000"/>
          </a:xfrm>
          <a:prstGeom prst="leftArrow">
            <a:avLst>
              <a:gd name="adj1" fmla="val 50000"/>
              <a:gd name="adj2" fmla="val 80000"/>
            </a:avLst>
          </a:prstGeom>
          <a:solidFill>
            <a:srgbClr val="00FF00"/>
          </a:solidFill>
          <a:ln w="9525">
            <a:solidFill>
              <a:schemeClr val="tx1"/>
            </a:solidFill>
            <a:miter lim="800000"/>
            <a:headEnd/>
            <a:tailEnd/>
          </a:ln>
        </p:spPr>
        <p:txBody>
          <a:bodyPr wrap="none" anchor="ctr"/>
          <a:lstStyle/>
          <a:p>
            <a:pPr eaLnBrk="1" hangingPunct="1"/>
            <a:endParaRPr lang="vi-VN"/>
          </a:p>
        </p:txBody>
      </p:sp>
      <p:sp>
        <p:nvSpPr>
          <p:cNvPr id="166933" name="Oval 21"/>
          <p:cNvSpPr>
            <a:spLocks noChangeArrowheads="1"/>
          </p:cNvSpPr>
          <p:nvPr/>
        </p:nvSpPr>
        <p:spPr bwMode="auto">
          <a:xfrm>
            <a:off x="6172200" y="2971800"/>
            <a:ext cx="609600" cy="533400"/>
          </a:xfrm>
          <a:prstGeom prst="ellipse">
            <a:avLst/>
          </a:prstGeom>
          <a:noFill/>
          <a:ln w="9525">
            <a:solidFill>
              <a:schemeClr val="tx1"/>
            </a:solidFill>
            <a:round/>
            <a:headEnd/>
            <a:tailEnd/>
          </a:ln>
        </p:spPr>
        <p:txBody>
          <a:bodyPr wrap="none" anchor="ctr"/>
          <a:lstStyle/>
          <a:p>
            <a:pPr algn="ctr" eaLnBrk="1" hangingPunct="1"/>
            <a:r>
              <a:rPr lang="en-US" altLang="vi-VN" sz="3200">
                <a:solidFill>
                  <a:srgbClr val="FFFF00"/>
                </a:solidFill>
              </a:rPr>
              <a:t>2</a:t>
            </a:r>
          </a:p>
        </p:txBody>
      </p:sp>
      <p:sp>
        <p:nvSpPr>
          <p:cNvPr id="166934" name="Oval 22"/>
          <p:cNvSpPr>
            <a:spLocks noChangeArrowheads="1"/>
          </p:cNvSpPr>
          <p:nvPr/>
        </p:nvSpPr>
        <p:spPr bwMode="auto">
          <a:xfrm>
            <a:off x="5562600" y="3886200"/>
            <a:ext cx="533400" cy="457200"/>
          </a:xfrm>
          <a:prstGeom prst="ellipse">
            <a:avLst/>
          </a:prstGeom>
          <a:noFill/>
          <a:ln w="9525">
            <a:solidFill>
              <a:schemeClr val="tx1"/>
            </a:solidFill>
            <a:round/>
            <a:headEnd/>
            <a:tailEnd/>
          </a:ln>
        </p:spPr>
        <p:txBody>
          <a:bodyPr wrap="none" anchor="ctr"/>
          <a:lstStyle/>
          <a:p>
            <a:pPr algn="ctr" eaLnBrk="1" hangingPunct="1"/>
            <a:r>
              <a:rPr lang="en-US" altLang="vi-VN" sz="3200">
                <a:solidFill>
                  <a:srgbClr val="FFFF00"/>
                </a:solidFill>
              </a:rPr>
              <a:t>3</a:t>
            </a:r>
          </a:p>
        </p:txBody>
      </p:sp>
      <p:sp>
        <p:nvSpPr>
          <p:cNvPr id="166935" name="Oval 23"/>
          <p:cNvSpPr>
            <a:spLocks noChangeArrowheads="1"/>
          </p:cNvSpPr>
          <p:nvPr/>
        </p:nvSpPr>
        <p:spPr bwMode="auto">
          <a:xfrm>
            <a:off x="6629400" y="2590800"/>
            <a:ext cx="457200" cy="304800"/>
          </a:xfrm>
          <a:prstGeom prst="ellipse">
            <a:avLst/>
          </a:prstGeom>
          <a:noFill/>
          <a:ln w="9525">
            <a:solidFill>
              <a:schemeClr val="tx1"/>
            </a:solidFill>
            <a:round/>
            <a:headEnd/>
            <a:tailEnd/>
          </a:ln>
        </p:spPr>
        <p:txBody>
          <a:bodyPr wrap="none" anchor="ctr"/>
          <a:lstStyle/>
          <a:p>
            <a:pPr algn="ctr" eaLnBrk="1" hangingPunct="1"/>
            <a:r>
              <a:rPr lang="en-US" altLang="vi-VN" sz="3200">
                <a:solidFill>
                  <a:srgbClr val="FFFF00"/>
                </a:solidFill>
              </a:rPr>
              <a:t>4</a:t>
            </a:r>
          </a:p>
        </p:txBody>
      </p:sp>
      <p:sp>
        <p:nvSpPr>
          <p:cNvPr id="166936" name="Oval 24"/>
          <p:cNvSpPr>
            <a:spLocks noChangeArrowheads="1"/>
          </p:cNvSpPr>
          <p:nvPr/>
        </p:nvSpPr>
        <p:spPr bwMode="auto">
          <a:xfrm>
            <a:off x="5029200" y="2514600"/>
            <a:ext cx="457200" cy="457200"/>
          </a:xfrm>
          <a:prstGeom prst="ellipse">
            <a:avLst/>
          </a:prstGeom>
          <a:noFill/>
          <a:ln w="9525">
            <a:solidFill>
              <a:schemeClr val="tx1"/>
            </a:solidFill>
            <a:round/>
            <a:headEnd/>
            <a:tailEnd/>
          </a:ln>
        </p:spPr>
        <p:txBody>
          <a:bodyPr wrap="none" anchor="ctr"/>
          <a:lstStyle/>
          <a:p>
            <a:pPr algn="ctr" eaLnBrk="1" hangingPunct="1"/>
            <a:r>
              <a:rPr lang="en-US" altLang="vi-VN" sz="2800">
                <a:solidFill>
                  <a:srgbClr val="FFFF00"/>
                </a:solidFill>
              </a:rPr>
              <a:t>5</a:t>
            </a:r>
          </a:p>
        </p:txBody>
      </p:sp>
      <p:sp>
        <p:nvSpPr>
          <p:cNvPr id="40978" name="Text Box 25"/>
          <p:cNvSpPr txBox="1">
            <a:spLocks noChangeArrowheads="1"/>
          </p:cNvSpPr>
          <p:nvPr/>
        </p:nvSpPr>
        <p:spPr bwMode="auto">
          <a:xfrm>
            <a:off x="152400" y="152400"/>
            <a:ext cx="1828800" cy="579438"/>
          </a:xfrm>
          <a:prstGeom prst="rect">
            <a:avLst/>
          </a:prstGeom>
          <a:noFill/>
          <a:ln w="9525">
            <a:noFill/>
            <a:miter lim="800000"/>
            <a:headEnd/>
            <a:tailEnd/>
          </a:ln>
        </p:spPr>
        <p:txBody>
          <a:bodyPr>
            <a:spAutoFit/>
          </a:bodyPr>
          <a:lstStyle/>
          <a:p>
            <a:pPr eaLnBrk="1" hangingPunct="1">
              <a:spcBef>
                <a:spcPct val="50000"/>
              </a:spcBef>
            </a:pPr>
            <a:r>
              <a:rPr lang="en-US" altLang="vi-VN" sz="3200" u="sng">
                <a:solidFill>
                  <a:srgbClr val="FF0000"/>
                </a:solidFill>
              </a:rPr>
              <a:t>ĐÁP ÁN</a:t>
            </a:r>
          </a:p>
        </p:txBody>
      </p:sp>
      <p:sp>
        <p:nvSpPr>
          <p:cNvPr id="166938" name="Cloud"/>
          <p:cNvSpPr>
            <a:spLocks noChangeAspect="1" noEditPoints="1" noChangeArrowheads="1"/>
          </p:cNvSpPr>
          <p:nvPr/>
        </p:nvSpPr>
        <p:spPr bwMode="auto">
          <a:xfrm>
            <a:off x="1524000" y="1295400"/>
            <a:ext cx="1905000" cy="838200"/>
          </a:xfrm>
          <a:custGeom>
            <a:avLst/>
            <a:gdLst>
              <a:gd name="T0" fmla="*/ 5909 w 21600"/>
              <a:gd name="T1" fmla="*/ 419100 h 21600"/>
              <a:gd name="T2" fmla="*/ 952500 w 21600"/>
              <a:gd name="T3" fmla="*/ 837307 h 21600"/>
              <a:gd name="T4" fmla="*/ 1903413 w 21600"/>
              <a:gd name="T5" fmla="*/ 419100 h 21600"/>
              <a:gd name="T6" fmla="*/ 952500 w 21600"/>
              <a:gd name="T7" fmla="*/ 4792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00FF"/>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r>
              <a:rPr lang="en-US" altLang="vi-VN">
                <a:latin typeface=".VnTime" pitchFamily="34" charset="0"/>
              </a:rPr>
              <a:t>HÀ TÂY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6931"/>
                                        </p:tgtEl>
                                        <p:attrNameLst>
                                          <p:attrName>style.visibility</p:attrName>
                                        </p:attrNameLst>
                                      </p:cBhvr>
                                      <p:to>
                                        <p:strVal val="visible"/>
                                      </p:to>
                                    </p:set>
                                    <p:anim to="" calcmode="lin" valueType="num">
                                      <p:cBhvr>
                                        <p:cTn id="7" dur="1" fill="hold"/>
                                        <p:tgtEl>
                                          <p:spTgt spid="1669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6918"/>
                                        </p:tgtEl>
                                        <p:attrNameLst>
                                          <p:attrName>style.visibility</p:attrName>
                                        </p:attrNameLst>
                                      </p:cBhvr>
                                      <p:to>
                                        <p:strVal val="visible"/>
                                      </p:to>
                                    </p:set>
                                    <p:anim to="" calcmode="lin" valueType="num">
                                      <p:cBhvr>
                                        <p:cTn id="10" dur="1" fill="hold"/>
                                        <p:tgtEl>
                                          <p:spTgt spid="16691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anim to="" calcmode="lin" valueType="num">
                                      <p:cBhvr>
                                        <p:cTn id="13" dur="1" fill="hold"/>
                                        <p:tgtEl>
                                          <p:spTgt spid="166917"/>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166933"/>
                                        </p:tgtEl>
                                        <p:attrNameLst>
                                          <p:attrName>style.visibility</p:attrName>
                                        </p:attrNameLst>
                                      </p:cBhvr>
                                      <p:to>
                                        <p:strVal val="visible"/>
                                      </p:to>
                                    </p:set>
                                    <p:anim calcmode="lin" valueType="num">
                                      <p:cBhvr>
                                        <p:cTn id="18" dur="1000" fill="hold"/>
                                        <p:tgtEl>
                                          <p:spTgt spid="166933"/>
                                        </p:tgtEl>
                                        <p:attrNameLst>
                                          <p:attrName>ppt_w</p:attrName>
                                        </p:attrNameLst>
                                      </p:cBhvr>
                                      <p:tavLst>
                                        <p:tav tm="0">
                                          <p:val>
                                            <p:fltVal val="0"/>
                                          </p:val>
                                        </p:tav>
                                        <p:tav tm="100000">
                                          <p:val>
                                            <p:strVal val="#ppt_w"/>
                                          </p:val>
                                        </p:tav>
                                      </p:tavLst>
                                    </p:anim>
                                    <p:anim calcmode="lin" valueType="num">
                                      <p:cBhvr>
                                        <p:cTn id="19" dur="1000" fill="hold"/>
                                        <p:tgtEl>
                                          <p:spTgt spid="166933"/>
                                        </p:tgtEl>
                                        <p:attrNameLst>
                                          <p:attrName>ppt_h</p:attrName>
                                        </p:attrNameLst>
                                      </p:cBhvr>
                                      <p:tavLst>
                                        <p:tav tm="0">
                                          <p:val>
                                            <p:fltVal val="0"/>
                                          </p:val>
                                        </p:tav>
                                        <p:tav tm="100000">
                                          <p:val>
                                            <p:strVal val="#ppt_h"/>
                                          </p:val>
                                        </p:tav>
                                      </p:tavLst>
                                    </p:anim>
                                    <p:anim calcmode="lin" valueType="num">
                                      <p:cBhvr>
                                        <p:cTn id="20" dur="1000" fill="hold"/>
                                        <p:tgtEl>
                                          <p:spTgt spid="166933"/>
                                        </p:tgtEl>
                                        <p:attrNameLst>
                                          <p:attrName>style.rotation</p:attrName>
                                        </p:attrNameLst>
                                      </p:cBhvr>
                                      <p:tavLst>
                                        <p:tav tm="0">
                                          <p:val>
                                            <p:fltVal val="90"/>
                                          </p:val>
                                        </p:tav>
                                        <p:tav tm="100000">
                                          <p:val>
                                            <p:fltVal val="0"/>
                                          </p:val>
                                        </p:tav>
                                      </p:tavLst>
                                    </p:anim>
                                    <p:animEffect transition="in" filter="fade">
                                      <p:cBhvr>
                                        <p:cTn id="21" dur="1000"/>
                                        <p:tgtEl>
                                          <p:spTgt spid="166933"/>
                                        </p:tgtEl>
                                      </p:cBhvr>
                                    </p:animEffect>
                                  </p:childTnLst>
                                </p:cTn>
                              </p:par>
                              <p:par>
                                <p:cTn id="22" presetID="31" presetClass="entr" presetSubtype="0" fill="hold" grpId="0" nodeType="withEffect">
                                  <p:stCondLst>
                                    <p:cond delay="0"/>
                                  </p:stCondLst>
                                  <p:iterate type="lt">
                                    <p:tmPct val="5000"/>
                                  </p:iterate>
                                  <p:childTnLst>
                                    <p:set>
                                      <p:cBhvr>
                                        <p:cTn id="23" dur="1" fill="hold">
                                          <p:stCondLst>
                                            <p:cond delay="0"/>
                                          </p:stCondLst>
                                        </p:cTn>
                                        <p:tgtEl>
                                          <p:spTgt spid="166919"/>
                                        </p:tgtEl>
                                        <p:attrNameLst>
                                          <p:attrName>style.visibility</p:attrName>
                                        </p:attrNameLst>
                                      </p:cBhvr>
                                      <p:to>
                                        <p:strVal val="visible"/>
                                      </p:to>
                                    </p:set>
                                    <p:anim calcmode="lin" valueType="num">
                                      <p:cBhvr>
                                        <p:cTn id="24" dur="1000" fill="hold"/>
                                        <p:tgtEl>
                                          <p:spTgt spid="166919"/>
                                        </p:tgtEl>
                                        <p:attrNameLst>
                                          <p:attrName>ppt_w</p:attrName>
                                        </p:attrNameLst>
                                      </p:cBhvr>
                                      <p:tavLst>
                                        <p:tav tm="0">
                                          <p:val>
                                            <p:fltVal val="0"/>
                                          </p:val>
                                        </p:tav>
                                        <p:tav tm="100000">
                                          <p:val>
                                            <p:strVal val="#ppt_w"/>
                                          </p:val>
                                        </p:tav>
                                      </p:tavLst>
                                    </p:anim>
                                    <p:anim calcmode="lin" valueType="num">
                                      <p:cBhvr>
                                        <p:cTn id="25" dur="1000" fill="hold"/>
                                        <p:tgtEl>
                                          <p:spTgt spid="166919"/>
                                        </p:tgtEl>
                                        <p:attrNameLst>
                                          <p:attrName>ppt_h</p:attrName>
                                        </p:attrNameLst>
                                      </p:cBhvr>
                                      <p:tavLst>
                                        <p:tav tm="0">
                                          <p:val>
                                            <p:fltVal val="0"/>
                                          </p:val>
                                        </p:tav>
                                        <p:tav tm="100000">
                                          <p:val>
                                            <p:strVal val="#ppt_h"/>
                                          </p:val>
                                        </p:tav>
                                      </p:tavLst>
                                    </p:anim>
                                    <p:anim calcmode="lin" valueType="num">
                                      <p:cBhvr>
                                        <p:cTn id="26" dur="1000" fill="hold"/>
                                        <p:tgtEl>
                                          <p:spTgt spid="166919"/>
                                        </p:tgtEl>
                                        <p:attrNameLst>
                                          <p:attrName>style.rotation</p:attrName>
                                        </p:attrNameLst>
                                      </p:cBhvr>
                                      <p:tavLst>
                                        <p:tav tm="0">
                                          <p:val>
                                            <p:fltVal val="90"/>
                                          </p:val>
                                        </p:tav>
                                        <p:tav tm="100000">
                                          <p:val>
                                            <p:fltVal val="0"/>
                                          </p:val>
                                        </p:tav>
                                      </p:tavLst>
                                    </p:anim>
                                    <p:animEffect transition="in" filter="fade">
                                      <p:cBhvr>
                                        <p:cTn id="27" dur="1000"/>
                                        <p:tgtEl>
                                          <p:spTgt spid="166919"/>
                                        </p:tgtEl>
                                      </p:cBhvr>
                                    </p:animEffect>
                                  </p:childTnLst>
                                </p:cTn>
                              </p:par>
                              <p:par>
                                <p:cTn id="28" presetID="31" presetClass="entr" presetSubtype="0" fill="hold" grpId="0" nodeType="withEffect">
                                  <p:stCondLst>
                                    <p:cond delay="0"/>
                                  </p:stCondLst>
                                  <p:iterate type="lt">
                                    <p:tmPct val="5000"/>
                                  </p:iterate>
                                  <p:childTnLst>
                                    <p:set>
                                      <p:cBhvr>
                                        <p:cTn id="29" dur="1" fill="hold">
                                          <p:stCondLst>
                                            <p:cond delay="0"/>
                                          </p:stCondLst>
                                        </p:cTn>
                                        <p:tgtEl>
                                          <p:spTgt spid="166920"/>
                                        </p:tgtEl>
                                        <p:attrNameLst>
                                          <p:attrName>style.visibility</p:attrName>
                                        </p:attrNameLst>
                                      </p:cBhvr>
                                      <p:to>
                                        <p:strVal val="visible"/>
                                      </p:to>
                                    </p:set>
                                    <p:anim calcmode="lin" valueType="num">
                                      <p:cBhvr>
                                        <p:cTn id="30" dur="1000" fill="hold"/>
                                        <p:tgtEl>
                                          <p:spTgt spid="166920"/>
                                        </p:tgtEl>
                                        <p:attrNameLst>
                                          <p:attrName>ppt_w</p:attrName>
                                        </p:attrNameLst>
                                      </p:cBhvr>
                                      <p:tavLst>
                                        <p:tav tm="0">
                                          <p:val>
                                            <p:fltVal val="0"/>
                                          </p:val>
                                        </p:tav>
                                        <p:tav tm="100000">
                                          <p:val>
                                            <p:strVal val="#ppt_w"/>
                                          </p:val>
                                        </p:tav>
                                      </p:tavLst>
                                    </p:anim>
                                    <p:anim calcmode="lin" valueType="num">
                                      <p:cBhvr>
                                        <p:cTn id="31" dur="1000" fill="hold"/>
                                        <p:tgtEl>
                                          <p:spTgt spid="166920"/>
                                        </p:tgtEl>
                                        <p:attrNameLst>
                                          <p:attrName>ppt_h</p:attrName>
                                        </p:attrNameLst>
                                      </p:cBhvr>
                                      <p:tavLst>
                                        <p:tav tm="0">
                                          <p:val>
                                            <p:fltVal val="0"/>
                                          </p:val>
                                        </p:tav>
                                        <p:tav tm="100000">
                                          <p:val>
                                            <p:strVal val="#ppt_h"/>
                                          </p:val>
                                        </p:tav>
                                      </p:tavLst>
                                    </p:anim>
                                    <p:anim calcmode="lin" valueType="num">
                                      <p:cBhvr>
                                        <p:cTn id="32" dur="1000" fill="hold"/>
                                        <p:tgtEl>
                                          <p:spTgt spid="166920"/>
                                        </p:tgtEl>
                                        <p:attrNameLst>
                                          <p:attrName>style.rotation</p:attrName>
                                        </p:attrNameLst>
                                      </p:cBhvr>
                                      <p:tavLst>
                                        <p:tav tm="0">
                                          <p:val>
                                            <p:fltVal val="90"/>
                                          </p:val>
                                        </p:tav>
                                        <p:tav tm="100000">
                                          <p:val>
                                            <p:fltVal val="0"/>
                                          </p:val>
                                        </p:tav>
                                      </p:tavLst>
                                    </p:anim>
                                    <p:animEffect transition="in" filter="fade">
                                      <p:cBhvr>
                                        <p:cTn id="33" dur="1000"/>
                                        <p:tgtEl>
                                          <p:spTgt spid="1669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66934"/>
                                        </p:tgtEl>
                                        <p:attrNameLst>
                                          <p:attrName>style.visibility</p:attrName>
                                        </p:attrNameLst>
                                      </p:cBhvr>
                                      <p:to>
                                        <p:strVal val="visible"/>
                                      </p:to>
                                    </p:set>
                                    <p:anim calcmode="lin" valueType="num">
                                      <p:cBhvr>
                                        <p:cTn id="38" dur="1000" fill="hold"/>
                                        <p:tgtEl>
                                          <p:spTgt spid="166934"/>
                                        </p:tgtEl>
                                        <p:attrNameLst>
                                          <p:attrName>ppt_x</p:attrName>
                                        </p:attrNameLst>
                                      </p:cBhvr>
                                      <p:tavLst>
                                        <p:tav tm="0">
                                          <p:val>
                                            <p:strVal val="#ppt_x-.2"/>
                                          </p:val>
                                        </p:tav>
                                        <p:tav tm="100000">
                                          <p:val>
                                            <p:strVal val="#ppt_x"/>
                                          </p:val>
                                        </p:tav>
                                      </p:tavLst>
                                    </p:anim>
                                    <p:anim calcmode="lin" valueType="num">
                                      <p:cBhvr>
                                        <p:cTn id="39" dur="1000" fill="hold"/>
                                        <p:tgtEl>
                                          <p:spTgt spid="16693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66934"/>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166921"/>
                                        </p:tgtEl>
                                        <p:attrNameLst>
                                          <p:attrName>style.visibility</p:attrName>
                                        </p:attrNameLst>
                                      </p:cBhvr>
                                      <p:to>
                                        <p:strVal val="visible"/>
                                      </p:to>
                                    </p:set>
                                    <p:anim calcmode="lin" valueType="num">
                                      <p:cBhvr>
                                        <p:cTn id="43" dur="1000" fill="hold"/>
                                        <p:tgtEl>
                                          <p:spTgt spid="166921"/>
                                        </p:tgtEl>
                                        <p:attrNameLst>
                                          <p:attrName>ppt_x</p:attrName>
                                        </p:attrNameLst>
                                      </p:cBhvr>
                                      <p:tavLst>
                                        <p:tav tm="0">
                                          <p:val>
                                            <p:strVal val="#ppt_x-.2"/>
                                          </p:val>
                                        </p:tav>
                                        <p:tav tm="100000">
                                          <p:val>
                                            <p:strVal val="#ppt_x"/>
                                          </p:val>
                                        </p:tav>
                                      </p:tavLst>
                                    </p:anim>
                                    <p:anim calcmode="lin" valueType="num">
                                      <p:cBhvr>
                                        <p:cTn id="44" dur="1000" fill="hold"/>
                                        <p:tgtEl>
                                          <p:spTgt spid="16692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66921"/>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166924"/>
                                        </p:tgtEl>
                                        <p:attrNameLst>
                                          <p:attrName>style.visibility</p:attrName>
                                        </p:attrNameLst>
                                      </p:cBhvr>
                                      <p:to>
                                        <p:strVal val="visible"/>
                                      </p:to>
                                    </p:set>
                                    <p:anim calcmode="lin" valueType="num">
                                      <p:cBhvr>
                                        <p:cTn id="48" dur="1000" fill="hold"/>
                                        <p:tgtEl>
                                          <p:spTgt spid="166924"/>
                                        </p:tgtEl>
                                        <p:attrNameLst>
                                          <p:attrName>ppt_x</p:attrName>
                                        </p:attrNameLst>
                                      </p:cBhvr>
                                      <p:tavLst>
                                        <p:tav tm="0">
                                          <p:val>
                                            <p:strVal val="#ppt_x-.2"/>
                                          </p:val>
                                        </p:tav>
                                        <p:tav tm="100000">
                                          <p:val>
                                            <p:strVal val="#ppt_x"/>
                                          </p:val>
                                        </p:tav>
                                      </p:tavLst>
                                    </p:anim>
                                    <p:anim calcmode="lin" valueType="num">
                                      <p:cBhvr>
                                        <p:cTn id="49" dur="1000" fill="hold"/>
                                        <p:tgtEl>
                                          <p:spTgt spid="16692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669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166935"/>
                                        </p:tgtEl>
                                        <p:attrNameLst>
                                          <p:attrName>style.visibility</p:attrName>
                                        </p:attrNameLst>
                                      </p:cBhvr>
                                      <p:to>
                                        <p:strVal val="visible"/>
                                      </p:to>
                                    </p:set>
                                    <p:animScale>
                                      <p:cBhvr>
                                        <p:cTn id="55" dur="1000" decel="50000" fill="hold">
                                          <p:stCondLst>
                                            <p:cond delay="0"/>
                                          </p:stCondLst>
                                        </p:cTn>
                                        <p:tgtEl>
                                          <p:spTgt spid="1669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66935"/>
                                        </p:tgtEl>
                                        <p:attrNameLst>
                                          <p:attrName>ppt_x</p:attrName>
                                          <p:attrName>ppt_y</p:attrName>
                                        </p:attrNameLst>
                                      </p:cBhvr>
                                    </p:animMotion>
                                    <p:animEffect transition="in" filter="fade">
                                      <p:cBhvr>
                                        <p:cTn id="57" dur="1000"/>
                                        <p:tgtEl>
                                          <p:spTgt spid="166935"/>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66925"/>
                                        </p:tgtEl>
                                        <p:attrNameLst>
                                          <p:attrName>style.visibility</p:attrName>
                                        </p:attrNameLst>
                                      </p:cBhvr>
                                      <p:to>
                                        <p:strVal val="visible"/>
                                      </p:to>
                                    </p:set>
                                    <p:animScale>
                                      <p:cBhvr>
                                        <p:cTn id="60" dur="1000" decel="50000" fill="hold">
                                          <p:stCondLst>
                                            <p:cond delay="0"/>
                                          </p:stCondLst>
                                        </p:cTn>
                                        <p:tgtEl>
                                          <p:spTgt spid="1669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66925"/>
                                        </p:tgtEl>
                                        <p:attrNameLst>
                                          <p:attrName>ppt_x</p:attrName>
                                          <p:attrName>ppt_y</p:attrName>
                                        </p:attrNameLst>
                                      </p:cBhvr>
                                    </p:animMotion>
                                    <p:animEffect transition="in" filter="fade">
                                      <p:cBhvr>
                                        <p:cTn id="62" dur="1000"/>
                                        <p:tgtEl>
                                          <p:spTgt spid="166925"/>
                                        </p:tgtEl>
                                      </p:cBhvr>
                                    </p:animEffect>
                                  </p:childTnLst>
                                </p:cTn>
                              </p:par>
                              <p:par>
                                <p:cTn id="63" presetID="52" presetClass="entr" presetSubtype="0" fill="hold" grpId="0" nodeType="withEffect">
                                  <p:stCondLst>
                                    <p:cond delay="0"/>
                                  </p:stCondLst>
                                  <p:childTnLst>
                                    <p:set>
                                      <p:cBhvr>
                                        <p:cTn id="64" dur="1" fill="hold">
                                          <p:stCondLst>
                                            <p:cond delay="0"/>
                                          </p:stCondLst>
                                        </p:cTn>
                                        <p:tgtEl>
                                          <p:spTgt spid="166929"/>
                                        </p:tgtEl>
                                        <p:attrNameLst>
                                          <p:attrName>style.visibility</p:attrName>
                                        </p:attrNameLst>
                                      </p:cBhvr>
                                      <p:to>
                                        <p:strVal val="visible"/>
                                      </p:to>
                                    </p:set>
                                    <p:animScale>
                                      <p:cBhvr>
                                        <p:cTn id="65" dur="1000" decel="50000" fill="hold">
                                          <p:stCondLst>
                                            <p:cond delay="0"/>
                                          </p:stCondLst>
                                        </p:cTn>
                                        <p:tgtEl>
                                          <p:spTgt spid="1669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66929"/>
                                        </p:tgtEl>
                                        <p:attrNameLst>
                                          <p:attrName>ppt_x</p:attrName>
                                          <p:attrName>ppt_y</p:attrName>
                                        </p:attrNameLst>
                                      </p:cBhvr>
                                    </p:animMotion>
                                    <p:animEffect transition="in" filter="fade">
                                      <p:cBhvr>
                                        <p:cTn id="67" dur="1000"/>
                                        <p:tgtEl>
                                          <p:spTgt spid="1669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66938"/>
                                        </p:tgtEl>
                                        <p:attrNameLst>
                                          <p:attrName>style.visibility</p:attrName>
                                        </p:attrNameLst>
                                      </p:cBhvr>
                                      <p:to>
                                        <p:strVal val="visible"/>
                                      </p:to>
                                    </p:set>
                                    <p:anim calcmode="lin" valueType="num">
                                      <p:cBhvr additive="base">
                                        <p:cTn id="72" dur="500" fill="hold"/>
                                        <p:tgtEl>
                                          <p:spTgt spid="166938"/>
                                        </p:tgtEl>
                                        <p:attrNameLst>
                                          <p:attrName>ppt_x</p:attrName>
                                        </p:attrNameLst>
                                      </p:cBhvr>
                                      <p:tavLst>
                                        <p:tav tm="0">
                                          <p:val>
                                            <p:strVal val="#ppt_x"/>
                                          </p:val>
                                        </p:tav>
                                        <p:tav tm="100000">
                                          <p:val>
                                            <p:strVal val="#ppt_x"/>
                                          </p:val>
                                        </p:tav>
                                      </p:tavLst>
                                    </p:anim>
                                    <p:anim calcmode="lin" valueType="num">
                                      <p:cBhvr additive="base">
                                        <p:cTn id="73" dur="500" fill="hold"/>
                                        <p:tgtEl>
                                          <p:spTgt spid="166938"/>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66927"/>
                                        </p:tgtEl>
                                        <p:attrNameLst>
                                          <p:attrName>style.visibility</p:attrName>
                                        </p:attrNameLst>
                                      </p:cBhvr>
                                      <p:to>
                                        <p:strVal val="visible"/>
                                      </p:to>
                                    </p:set>
                                    <p:anim calcmode="lin" valueType="num">
                                      <p:cBhvr additive="base">
                                        <p:cTn id="76" dur="500" fill="hold"/>
                                        <p:tgtEl>
                                          <p:spTgt spid="166927"/>
                                        </p:tgtEl>
                                        <p:attrNameLst>
                                          <p:attrName>ppt_x</p:attrName>
                                        </p:attrNameLst>
                                      </p:cBhvr>
                                      <p:tavLst>
                                        <p:tav tm="0">
                                          <p:val>
                                            <p:strVal val="#ppt_x"/>
                                          </p:val>
                                        </p:tav>
                                        <p:tav tm="100000">
                                          <p:val>
                                            <p:strVal val="#ppt_x"/>
                                          </p:val>
                                        </p:tav>
                                      </p:tavLst>
                                    </p:anim>
                                    <p:anim calcmode="lin" valueType="num">
                                      <p:cBhvr additive="base">
                                        <p:cTn id="77" dur="500" fill="hold"/>
                                        <p:tgtEl>
                                          <p:spTgt spid="16692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66936"/>
                                        </p:tgtEl>
                                        <p:attrNameLst>
                                          <p:attrName>style.visibility</p:attrName>
                                        </p:attrNameLst>
                                      </p:cBhvr>
                                      <p:to>
                                        <p:strVal val="visible"/>
                                      </p:to>
                                    </p:set>
                                    <p:anim calcmode="lin" valueType="num">
                                      <p:cBhvr additive="base">
                                        <p:cTn id="80" dur="500" fill="hold"/>
                                        <p:tgtEl>
                                          <p:spTgt spid="166936"/>
                                        </p:tgtEl>
                                        <p:attrNameLst>
                                          <p:attrName>ppt_x</p:attrName>
                                        </p:attrNameLst>
                                      </p:cBhvr>
                                      <p:tavLst>
                                        <p:tav tm="0">
                                          <p:val>
                                            <p:strVal val="#ppt_x"/>
                                          </p:val>
                                        </p:tav>
                                        <p:tav tm="100000">
                                          <p:val>
                                            <p:strVal val="#ppt_x"/>
                                          </p:val>
                                        </p:tav>
                                      </p:tavLst>
                                    </p:anim>
                                    <p:anim calcmode="lin" valueType="num">
                                      <p:cBhvr additive="base">
                                        <p:cTn id="81" dur="500" fill="hold"/>
                                        <p:tgtEl>
                                          <p:spTgt spid="1669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nimBg="1"/>
      <p:bldP spid="166918" grpId="0" animBg="1"/>
      <p:bldP spid="166919" grpId="0" animBg="1"/>
      <p:bldP spid="166920" grpId="0" animBg="1"/>
      <p:bldP spid="166921" grpId="0" animBg="1"/>
      <p:bldP spid="166924" grpId="0" animBg="1"/>
      <p:bldP spid="166925" grpId="0" animBg="1"/>
      <p:bldP spid="166927" grpId="0" animBg="1"/>
      <p:bldP spid="166929" grpId="0" animBg="1"/>
      <p:bldP spid="166931" grpId="0" animBg="1"/>
      <p:bldP spid="166933" grpId="0" animBg="1"/>
      <p:bldP spid="166934" grpId="0" animBg="1"/>
      <p:bldP spid="166935" grpId="0" animBg="1"/>
      <p:bldP spid="166936" grpId="0" animBg="1"/>
      <p:bldP spid="1669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2"/>
          <p:cNvSpPr>
            <a:spLocks noChangeArrowheads="1"/>
          </p:cNvSpPr>
          <p:nvPr/>
        </p:nvSpPr>
        <p:spPr bwMode="auto">
          <a:xfrm>
            <a:off x="3429000" y="838200"/>
            <a:ext cx="184150" cy="366713"/>
          </a:xfrm>
          <a:prstGeom prst="rect">
            <a:avLst/>
          </a:prstGeom>
          <a:noFill/>
          <a:ln w="9525">
            <a:noFill/>
            <a:miter lim="800000"/>
            <a:headEnd/>
            <a:tailEnd/>
          </a:ln>
        </p:spPr>
        <p:txBody>
          <a:bodyPr wrap="none">
            <a:spAutoFit/>
          </a:bodyPr>
          <a:lstStyle/>
          <a:p>
            <a:pPr eaLnBrk="1" hangingPunct="1">
              <a:spcBef>
                <a:spcPct val="50000"/>
              </a:spcBef>
            </a:pPr>
            <a:endParaRPr lang="vi-VN" altLang="vi-VN" b="1" i="1">
              <a:solidFill>
                <a:srgbClr val="FF33CC"/>
              </a:solidFill>
              <a:latin typeface=".VnTime" pitchFamily="34" charset="0"/>
            </a:endParaRPr>
          </a:p>
        </p:txBody>
      </p:sp>
      <p:sp>
        <p:nvSpPr>
          <p:cNvPr id="317453" name="Text Box 13"/>
          <p:cNvSpPr txBox="1">
            <a:spLocks noChangeArrowheads="1"/>
          </p:cNvSpPr>
          <p:nvPr/>
        </p:nvSpPr>
        <p:spPr bwMode="auto">
          <a:xfrm>
            <a:off x="381000" y="582214"/>
            <a:ext cx="8229600" cy="1384995"/>
          </a:xfrm>
          <a:prstGeom prst="rect">
            <a:avLst/>
          </a:prstGeom>
          <a:noFill/>
          <a:ln w="9525">
            <a:noFill/>
            <a:miter lim="800000"/>
            <a:headEnd/>
            <a:tailEnd/>
          </a:ln>
        </p:spPr>
        <p:txBody>
          <a:bodyPr>
            <a:spAutoFit/>
          </a:bodyPr>
          <a:lstStyle/>
          <a:p>
            <a:pPr algn="ctr" eaLnBrk="1" hangingPunct="1">
              <a:spcBef>
                <a:spcPct val="50000"/>
              </a:spcBef>
            </a:pPr>
            <a:r>
              <a:rPr lang="en-US" altLang="vi-VN" sz="2400" b="1" u="sng" dirty="0">
                <a:solidFill>
                  <a:schemeClr val="tx2"/>
                </a:solidFill>
                <a:latin typeface="Times New Roman" pitchFamily="18" charset="0"/>
                <a:cs typeface="Times New Roman" pitchFamily="18" charset="0"/>
              </a:rPr>
              <a:t>Bài tập 3</a:t>
            </a:r>
            <a:r>
              <a:rPr lang="en-US" altLang="vi-VN" sz="2400" b="1" dirty="0">
                <a:solidFill>
                  <a:schemeClr val="tx2"/>
                </a:solidFill>
                <a:latin typeface="Times New Roman" pitchFamily="18" charset="0"/>
                <a:cs typeface="Times New Roman" pitchFamily="18" charset="0"/>
              </a:rPr>
              <a:t>:</a:t>
            </a:r>
            <a:r>
              <a:rPr lang="en-US" altLang="vi-VN" sz="2400" b="1" dirty="0">
                <a:solidFill>
                  <a:srgbClr val="FF0000"/>
                </a:solidFill>
                <a:latin typeface="Times New Roman" pitchFamily="18" charset="0"/>
                <a:cs typeface="Times New Roman" pitchFamily="18" charset="0"/>
              </a:rPr>
              <a:t> </a:t>
            </a:r>
            <a:r>
              <a:rPr lang="en-US" altLang="vi-VN" sz="2400" i="1" dirty="0">
                <a:solidFill>
                  <a:schemeClr val="tx2"/>
                </a:solidFill>
                <a:latin typeface="Times New Roman" pitchFamily="18" charset="0"/>
                <a:cs typeface="Times New Roman" pitchFamily="18" charset="0"/>
              </a:rPr>
              <a:t>Dựa vào bảng số liệu sau:</a:t>
            </a:r>
          </a:p>
          <a:p>
            <a:pPr algn="ctr" eaLnBrk="1" hangingPunct="1">
              <a:spcBef>
                <a:spcPct val="50000"/>
              </a:spcBef>
            </a:pPr>
            <a:r>
              <a:rPr lang="en-US" altLang="vi-VN" sz="2400" b="1" dirty="0">
                <a:latin typeface="Times New Roman" pitchFamily="18" charset="0"/>
                <a:cs typeface="Times New Roman" pitchFamily="18" charset="0"/>
              </a:rPr>
              <a:t>Bảng 20.2. </a:t>
            </a:r>
            <a:r>
              <a:rPr lang="en-US" altLang="vi-VN" sz="2400" dirty="0">
                <a:latin typeface="Times New Roman" pitchFamily="18" charset="0"/>
                <a:cs typeface="Times New Roman" pitchFamily="18" charset="0"/>
              </a:rPr>
              <a:t>Diện tích đất nông nghiệp, dân số của cả nước và đồng bằng Sông Hồng, năm 2002 </a:t>
            </a:r>
          </a:p>
        </p:txBody>
      </p:sp>
      <p:graphicFrame>
        <p:nvGraphicFramePr>
          <p:cNvPr id="317477" name="Group 37"/>
          <p:cNvGraphicFramePr>
            <a:graphicFrameLocks noGrp="1"/>
          </p:cNvGraphicFramePr>
          <p:nvPr>
            <p:ph/>
          </p:nvPr>
        </p:nvGraphicFramePr>
        <p:xfrm>
          <a:off x="457200" y="2057400"/>
          <a:ext cx="8229600" cy="2118297"/>
        </p:xfrm>
        <a:graphic>
          <a:graphicData uri="http://schemas.openxmlformats.org/drawingml/2006/table">
            <a:tbl>
              <a:tblPr/>
              <a:tblGrid>
                <a:gridCol w="3051175">
                  <a:extLst>
                    <a:ext uri="{9D8B030D-6E8A-4147-A177-3AD203B41FA5}"/>
                  </a:extLst>
                </a:gridCol>
                <a:gridCol w="2624138">
                  <a:extLst>
                    <a:ext uri="{9D8B030D-6E8A-4147-A177-3AD203B41FA5}"/>
                  </a:extLst>
                </a:gridCol>
                <a:gridCol w="2554287">
                  <a:extLst>
                    <a:ext uri="{9D8B030D-6E8A-4147-A177-3AD203B41FA5}"/>
                  </a:extLst>
                </a:gridCol>
              </a:tblGrid>
              <a:tr h="1017588">
                <a:tc>
                  <a:txBody>
                    <a:bodyPr/>
                    <a:lstStyle>
                      <a:lvl1pPr>
                        <a:spcBef>
                          <a:spcPct val="20000"/>
                        </a:spcBef>
                        <a:defRPr sz="2800">
                          <a:solidFill>
                            <a:schemeClr val="tx1"/>
                          </a:solidFill>
                          <a:latin typeface="Arial" panose="020B0604020202020204" pitchFamily="34" charset="0"/>
                        </a:defRPr>
                      </a:lvl1pPr>
                      <a:lvl2pPr marL="344488">
                        <a:spcBef>
                          <a:spcPct val="20000"/>
                        </a:spcBef>
                        <a:defRPr sz="2400">
                          <a:solidFill>
                            <a:schemeClr val="tx1"/>
                          </a:solidFill>
                          <a:latin typeface="Arial" panose="020B0604020202020204" pitchFamily="34" charset="0"/>
                        </a:defRPr>
                      </a:lvl2pPr>
                      <a:lvl3pPr marL="671513">
                        <a:spcBef>
                          <a:spcPct val="20000"/>
                        </a:spcBef>
                        <a:defRPr sz="2000">
                          <a:solidFill>
                            <a:schemeClr val="tx1"/>
                          </a:solidFill>
                          <a:latin typeface="Arial" panose="020B0604020202020204" pitchFamily="34" charset="0"/>
                        </a:defRPr>
                      </a:lvl3pPr>
                      <a:lvl4pPr marL="1023938">
                        <a:spcBef>
                          <a:spcPct val="20000"/>
                        </a:spcBef>
                        <a:defRPr>
                          <a:solidFill>
                            <a:schemeClr val="tx1"/>
                          </a:solidFill>
                          <a:latin typeface="Arial" panose="020B0604020202020204" pitchFamily="34" charset="0"/>
                        </a:defRPr>
                      </a:lvl4pPr>
                      <a:lvl5pPr marL="1341438">
                        <a:spcBef>
                          <a:spcPct val="20000"/>
                        </a:spcBef>
                        <a:defRPr>
                          <a:solidFill>
                            <a:schemeClr val="tx1"/>
                          </a:solidFill>
                          <a:latin typeface="Arial" panose="020B0604020202020204" pitchFamily="34" charset="0"/>
                        </a:defRPr>
                      </a:lvl5pPr>
                      <a:lvl6pPr marL="1798638" fontAlgn="base">
                        <a:spcBef>
                          <a:spcPct val="20000"/>
                        </a:spcBef>
                        <a:spcAft>
                          <a:spcPct val="0"/>
                        </a:spcAft>
                        <a:defRPr>
                          <a:solidFill>
                            <a:schemeClr val="tx1"/>
                          </a:solidFill>
                          <a:latin typeface="Arial" panose="020B0604020202020204" pitchFamily="34" charset="0"/>
                        </a:defRPr>
                      </a:lvl6pPr>
                      <a:lvl7pPr marL="2255838" fontAlgn="base">
                        <a:spcBef>
                          <a:spcPct val="20000"/>
                        </a:spcBef>
                        <a:spcAft>
                          <a:spcPct val="0"/>
                        </a:spcAft>
                        <a:defRPr>
                          <a:solidFill>
                            <a:schemeClr val="tx1"/>
                          </a:solidFill>
                          <a:latin typeface="Arial" panose="020B0604020202020204" pitchFamily="34" charset="0"/>
                        </a:defRPr>
                      </a:lvl7pPr>
                      <a:lvl8pPr marL="2713038" fontAlgn="base">
                        <a:spcBef>
                          <a:spcPct val="20000"/>
                        </a:spcBef>
                        <a:spcAft>
                          <a:spcPct val="0"/>
                        </a:spcAft>
                        <a:defRPr>
                          <a:solidFill>
                            <a:schemeClr val="tx1"/>
                          </a:solidFill>
                          <a:latin typeface="Arial" panose="020B0604020202020204" pitchFamily="34" charset="0"/>
                        </a:defRPr>
                      </a:lvl8pPr>
                      <a:lvl9pPr marL="3170238"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mj-lt"/>
                      </a:endParaRP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488">
                        <a:spcBef>
                          <a:spcPct val="20000"/>
                        </a:spcBef>
                        <a:defRPr sz="2400">
                          <a:solidFill>
                            <a:schemeClr val="tx1"/>
                          </a:solidFill>
                          <a:latin typeface="Arial" panose="020B0604020202020204" pitchFamily="34" charset="0"/>
                        </a:defRPr>
                      </a:lvl2pPr>
                      <a:lvl3pPr marL="671513">
                        <a:spcBef>
                          <a:spcPct val="20000"/>
                        </a:spcBef>
                        <a:defRPr sz="2000">
                          <a:solidFill>
                            <a:schemeClr val="tx1"/>
                          </a:solidFill>
                          <a:latin typeface="Arial" panose="020B0604020202020204" pitchFamily="34" charset="0"/>
                        </a:defRPr>
                      </a:lvl3pPr>
                      <a:lvl4pPr marL="1023938">
                        <a:spcBef>
                          <a:spcPct val="20000"/>
                        </a:spcBef>
                        <a:defRPr>
                          <a:solidFill>
                            <a:schemeClr val="tx1"/>
                          </a:solidFill>
                          <a:latin typeface="Arial" panose="020B0604020202020204" pitchFamily="34" charset="0"/>
                        </a:defRPr>
                      </a:lvl4pPr>
                      <a:lvl5pPr marL="1341438">
                        <a:spcBef>
                          <a:spcPct val="20000"/>
                        </a:spcBef>
                        <a:defRPr>
                          <a:solidFill>
                            <a:schemeClr val="tx1"/>
                          </a:solidFill>
                          <a:latin typeface="Arial" panose="020B0604020202020204" pitchFamily="34" charset="0"/>
                        </a:defRPr>
                      </a:lvl5pPr>
                      <a:lvl6pPr marL="1798638" fontAlgn="base">
                        <a:spcBef>
                          <a:spcPct val="20000"/>
                        </a:spcBef>
                        <a:spcAft>
                          <a:spcPct val="0"/>
                        </a:spcAft>
                        <a:defRPr>
                          <a:solidFill>
                            <a:schemeClr val="tx1"/>
                          </a:solidFill>
                          <a:latin typeface="Arial" panose="020B0604020202020204" pitchFamily="34" charset="0"/>
                        </a:defRPr>
                      </a:lvl6pPr>
                      <a:lvl7pPr marL="2255838" fontAlgn="base">
                        <a:spcBef>
                          <a:spcPct val="20000"/>
                        </a:spcBef>
                        <a:spcAft>
                          <a:spcPct val="0"/>
                        </a:spcAft>
                        <a:defRPr>
                          <a:solidFill>
                            <a:schemeClr val="tx1"/>
                          </a:solidFill>
                          <a:latin typeface="Arial" panose="020B0604020202020204" pitchFamily="34" charset="0"/>
                        </a:defRPr>
                      </a:lvl7pPr>
                      <a:lvl8pPr marL="2713038" fontAlgn="base">
                        <a:spcBef>
                          <a:spcPct val="20000"/>
                        </a:spcBef>
                        <a:spcAft>
                          <a:spcPct val="0"/>
                        </a:spcAft>
                        <a:defRPr>
                          <a:solidFill>
                            <a:schemeClr val="tx1"/>
                          </a:solidFill>
                          <a:latin typeface="Arial" panose="020B0604020202020204" pitchFamily="34" charset="0"/>
                        </a:defRPr>
                      </a:lvl8pPr>
                      <a:lvl9pPr marL="3170238"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dirty="0" smtClean="0">
                          <a:ln>
                            <a:noFill/>
                          </a:ln>
                          <a:solidFill>
                            <a:schemeClr val="tx1"/>
                          </a:solidFill>
                          <a:effectLst/>
                          <a:latin typeface="Times New Roman" pitchFamily="18" charset="0"/>
                          <a:cs typeface="Times New Roman" pitchFamily="18" charset="0"/>
                        </a:rPr>
                        <a:t>Đất nông nghiệp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dirty="0" smtClean="0">
                          <a:ln>
                            <a:noFill/>
                          </a:ln>
                          <a:solidFill>
                            <a:schemeClr val="tx1"/>
                          </a:solidFill>
                          <a:effectLst/>
                          <a:latin typeface="Times New Roman" pitchFamily="18" charset="0"/>
                          <a:cs typeface="Times New Roman" pitchFamily="18" charset="0"/>
                        </a:rPr>
                        <a:t>(Nghìn ha)</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488">
                        <a:spcBef>
                          <a:spcPct val="20000"/>
                        </a:spcBef>
                        <a:defRPr sz="2400">
                          <a:solidFill>
                            <a:schemeClr val="tx1"/>
                          </a:solidFill>
                          <a:latin typeface="Arial" panose="020B0604020202020204" pitchFamily="34" charset="0"/>
                        </a:defRPr>
                      </a:lvl2pPr>
                      <a:lvl3pPr marL="671513">
                        <a:spcBef>
                          <a:spcPct val="20000"/>
                        </a:spcBef>
                        <a:defRPr sz="2000">
                          <a:solidFill>
                            <a:schemeClr val="tx1"/>
                          </a:solidFill>
                          <a:latin typeface="Arial" panose="020B0604020202020204" pitchFamily="34" charset="0"/>
                        </a:defRPr>
                      </a:lvl3pPr>
                      <a:lvl4pPr marL="1023938">
                        <a:spcBef>
                          <a:spcPct val="20000"/>
                        </a:spcBef>
                        <a:defRPr>
                          <a:solidFill>
                            <a:schemeClr val="tx1"/>
                          </a:solidFill>
                          <a:latin typeface="Arial" panose="020B0604020202020204" pitchFamily="34" charset="0"/>
                        </a:defRPr>
                      </a:lvl4pPr>
                      <a:lvl5pPr marL="1341438">
                        <a:spcBef>
                          <a:spcPct val="20000"/>
                        </a:spcBef>
                        <a:defRPr>
                          <a:solidFill>
                            <a:schemeClr val="tx1"/>
                          </a:solidFill>
                          <a:latin typeface="Arial" panose="020B0604020202020204" pitchFamily="34" charset="0"/>
                        </a:defRPr>
                      </a:lvl5pPr>
                      <a:lvl6pPr marL="1798638" fontAlgn="base">
                        <a:spcBef>
                          <a:spcPct val="20000"/>
                        </a:spcBef>
                        <a:spcAft>
                          <a:spcPct val="0"/>
                        </a:spcAft>
                        <a:defRPr>
                          <a:solidFill>
                            <a:schemeClr val="tx1"/>
                          </a:solidFill>
                          <a:latin typeface="Arial" panose="020B0604020202020204" pitchFamily="34" charset="0"/>
                        </a:defRPr>
                      </a:lvl6pPr>
                      <a:lvl7pPr marL="2255838" fontAlgn="base">
                        <a:spcBef>
                          <a:spcPct val="20000"/>
                        </a:spcBef>
                        <a:spcAft>
                          <a:spcPct val="0"/>
                        </a:spcAft>
                        <a:defRPr>
                          <a:solidFill>
                            <a:schemeClr val="tx1"/>
                          </a:solidFill>
                          <a:latin typeface="Arial" panose="020B0604020202020204" pitchFamily="34" charset="0"/>
                        </a:defRPr>
                      </a:lvl7pPr>
                      <a:lvl8pPr marL="2713038" fontAlgn="base">
                        <a:spcBef>
                          <a:spcPct val="20000"/>
                        </a:spcBef>
                        <a:spcAft>
                          <a:spcPct val="0"/>
                        </a:spcAft>
                        <a:defRPr>
                          <a:solidFill>
                            <a:schemeClr val="tx1"/>
                          </a:solidFill>
                          <a:latin typeface="Arial" panose="020B0604020202020204" pitchFamily="34" charset="0"/>
                        </a:defRPr>
                      </a:lvl8pPr>
                      <a:lvl9pPr marL="3170238"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dirty="0" smtClean="0">
                          <a:ln>
                            <a:noFill/>
                          </a:ln>
                          <a:solidFill>
                            <a:schemeClr val="tx1"/>
                          </a:solidFill>
                          <a:effectLst/>
                          <a:latin typeface="Times New Roman" pitchFamily="18" charset="0"/>
                          <a:cs typeface="Times New Roman" pitchFamily="18" charset="0"/>
                        </a:rPr>
                        <a:t>Dân 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dirty="0" smtClean="0">
                          <a:ln>
                            <a:noFill/>
                          </a:ln>
                          <a:solidFill>
                            <a:schemeClr val="tx1"/>
                          </a:solidFill>
                          <a:effectLst/>
                          <a:latin typeface="Times New Roman" pitchFamily="18" charset="0"/>
                          <a:cs typeface="Times New Roman" pitchFamily="18" charset="0"/>
                        </a:rPr>
                        <a:t>(Triệu người)</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extLst>
              </a:tr>
              <a:tr h="469900">
                <a:tc>
                  <a:txBody>
                    <a:bodyPr/>
                    <a:lstStyle>
                      <a:lvl1pPr>
                        <a:spcBef>
                          <a:spcPct val="20000"/>
                        </a:spcBef>
                        <a:defRPr sz="2800">
                          <a:solidFill>
                            <a:schemeClr val="tx1"/>
                          </a:solidFill>
                          <a:latin typeface="Arial" panose="020B0604020202020204" pitchFamily="34" charset="0"/>
                        </a:defRPr>
                      </a:lvl1pPr>
                      <a:lvl2pPr marL="344488">
                        <a:spcBef>
                          <a:spcPct val="20000"/>
                        </a:spcBef>
                        <a:defRPr sz="2400">
                          <a:solidFill>
                            <a:schemeClr val="tx1"/>
                          </a:solidFill>
                          <a:latin typeface="Arial" panose="020B0604020202020204" pitchFamily="34" charset="0"/>
                        </a:defRPr>
                      </a:lvl2pPr>
                      <a:lvl3pPr marL="671513">
                        <a:spcBef>
                          <a:spcPct val="20000"/>
                        </a:spcBef>
                        <a:defRPr sz="2000">
                          <a:solidFill>
                            <a:schemeClr val="tx1"/>
                          </a:solidFill>
                          <a:latin typeface="Arial" panose="020B0604020202020204" pitchFamily="34" charset="0"/>
                        </a:defRPr>
                      </a:lvl3pPr>
                      <a:lvl4pPr marL="1023938">
                        <a:spcBef>
                          <a:spcPct val="20000"/>
                        </a:spcBef>
                        <a:defRPr>
                          <a:solidFill>
                            <a:schemeClr val="tx1"/>
                          </a:solidFill>
                          <a:latin typeface="Arial" panose="020B0604020202020204" pitchFamily="34" charset="0"/>
                        </a:defRPr>
                      </a:lvl4pPr>
                      <a:lvl5pPr marL="1341438">
                        <a:spcBef>
                          <a:spcPct val="20000"/>
                        </a:spcBef>
                        <a:defRPr>
                          <a:solidFill>
                            <a:schemeClr val="tx1"/>
                          </a:solidFill>
                          <a:latin typeface="Arial" panose="020B0604020202020204" pitchFamily="34" charset="0"/>
                        </a:defRPr>
                      </a:lvl5pPr>
                      <a:lvl6pPr marL="1798638" fontAlgn="base">
                        <a:spcBef>
                          <a:spcPct val="20000"/>
                        </a:spcBef>
                        <a:spcAft>
                          <a:spcPct val="0"/>
                        </a:spcAft>
                        <a:defRPr>
                          <a:solidFill>
                            <a:schemeClr val="tx1"/>
                          </a:solidFill>
                          <a:latin typeface="Arial" panose="020B0604020202020204" pitchFamily="34" charset="0"/>
                        </a:defRPr>
                      </a:lvl6pPr>
                      <a:lvl7pPr marL="2255838" fontAlgn="base">
                        <a:spcBef>
                          <a:spcPct val="20000"/>
                        </a:spcBef>
                        <a:spcAft>
                          <a:spcPct val="0"/>
                        </a:spcAft>
                        <a:defRPr>
                          <a:solidFill>
                            <a:schemeClr val="tx1"/>
                          </a:solidFill>
                          <a:latin typeface="Arial" panose="020B0604020202020204" pitchFamily="34" charset="0"/>
                        </a:defRPr>
                      </a:lvl7pPr>
                      <a:lvl8pPr marL="2713038" fontAlgn="base">
                        <a:spcBef>
                          <a:spcPct val="20000"/>
                        </a:spcBef>
                        <a:spcAft>
                          <a:spcPct val="0"/>
                        </a:spcAft>
                        <a:defRPr>
                          <a:solidFill>
                            <a:schemeClr val="tx1"/>
                          </a:solidFill>
                          <a:latin typeface="Arial" panose="020B0604020202020204" pitchFamily="34" charset="0"/>
                        </a:defRPr>
                      </a:lvl8pPr>
                      <a:lvl9pPr marL="3170238"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dirty="0" smtClean="0">
                          <a:ln>
                            <a:noFill/>
                          </a:ln>
                          <a:solidFill>
                            <a:schemeClr val="tx1"/>
                          </a:solidFill>
                          <a:effectLst/>
                          <a:latin typeface="Times New Roman" pitchFamily="18" charset="0"/>
                          <a:cs typeface="Times New Roman" pitchFamily="18" charset="0"/>
                        </a:rPr>
                        <a:t>Cả nước</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488">
                        <a:spcBef>
                          <a:spcPct val="20000"/>
                        </a:spcBef>
                        <a:defRPr sz="2400">
                          <a:solidFill>
                            <a:schemeClr val="tx1"/>
                          </a:solidFill>
                          <a:latin typeface="Arial" panose="020B0604020202020204" pitchFamily="34" charset="0"/>
                        </a:defRPr>
                      </a:lvl2pPr>
                      <a:lvl3pPr marL="671513">
                        <a:spcBef>
                          <a:spcPct val="20000"/>
                        </a:spcBef>
                        <a:defRPr sz="2000">
                          <a:solidFill>
                            <a:schemeClr val="tx1"/>
                          </a:solidFill>
                          <a:latin typeface="Arial" panose="020B0604020202020204" pitchFamily="34" charset="0"/>
                        </a:defRPr>
                      </a:lvl3pPr>
                      <a:lvl4pPr marL="1023938">
                        <a:spcBef>
                          <a:spcPct val="20000"/>
                        </a:spcBef>
                        <a:defRPr>
                          <a:solidFill>
                            <a:schemeClr val="tx1"/>
                          </a:solidFill>
                          <a:latin typeface="Arial" panose="020B0604020202020204" pitchFamily="34" charset="0"/>
                        </a:defRPr>
                      </a:lvl4pPr>
                      <a:lvl5pPr marL="1341438">
                        <a:spcBef>
                          <a:spcPct val="20000"/>
                        </a:spcBef>
                        <a:defRPr>
                          <a:solidFill>
                            <a:schemeClr val="tx1"/>
                          </a:solidFill>
                          <a:latin typeface="Arial" panose="020B0604020202020204" pitchFamily="34" charset="0"/>
                        </a:defRPr>
                      </a:lvl5pPr>
                      <a:lvl6pPr marL="1798638" fontAlgn="base">
                        <a:spcBef>
                          <a:spcPct val="20000"/>
                        </a:spcBef>
                        <a:spcAft>
                          <a:spcPct val="0"/>
                        </a:spcAft>
                        <a:defRPr>
                          <a:solidFill>
                            <a:schemeClr val="tx1"/>
                          </a:solidFill>
                          <a:latin typeface="Arial" panose="020B0604020202020204" pitchFamily="34" charset="0"/>
                        </a:defRPr>
                      </a:lvl6pPr>
                      <a:lvl7pPr marL="2255838" fontAlgn="base">
                        <a:spcBef>
                          <a:spcPct val="20000"/>
                        </a:spcBef>
                        <a:spcAft>
                          <a:spcPct val="0"/>
                        </a:spcAft>
                        <a:defRPr>
                          <a:solidFill>
                            <a:schemeClr val="tx1"/>
                          </a:solidFill>
                          <a:latin typeface="Arial" panose="020B0604020202020204" pitchFamily="34" charset="0"/>
                        </a:defRPr>
                      </a:lvl7pPr>
                      <a:lvl8pPr marL="2713038" fontAlgn="base">
                        <a:spcBef>
                          <a:spcPct val="20000"/>
                        </a:spcBef>
                        <a:spcAft>
                          <a:spcPct val="0"/>
                        </a:spcAft>
                        <a:defRPr>
                          <a:solidFill>
                            <a:schemeClr val="tx1"/>
                          </a:solidFill>
                          <a:latin typeface="Arial" panose="020B0604020202020204" pitchFamily="34" charset="0"/>
                        </a:defRPr>
                      </a:lvl8pPr>
                      <a:lvl9pPr marL="3170238"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dirty="0" smtClean="0">
                          <a:ln>
                            <a:noFill/>
                          </a:ln>
                          <a:solidFill>
                            <a:schemeClr val="tx1"/>
                          </a:solidFill>
                          <a:effectLst/>
                          <a:latin typeface="+mj-lt"/>
                        </a:rPr>
                        <a:t>9604,8</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488">
                        <a:spcBef>
                          <a:spcPct val="20000"/>
                        </a:spcBef>
                        <a:defRPr sz="2400">
                          <a:solidFill>
                            <a:schemeClr val="tx1"/>
                          </a:solidFill>
                          <a:latin typeface="Arial" panose="020B0604020202020204" pitchFamily="34" charset="0"/>
                        </a:defRPr>
                      </a:lvl2pPr>
                      <a:lvl3pPr marL="671513">
                        <a:spcBef>
                          <a:spcPct val="20000"/>
                        </a:spcBef>
                        <a:defRPr sz="2000">
                          <a:solidFill>
                            <a:schemeClr val="tx1"/>
                          </a:solidFill>
                          <a:latin typeface="Arial" panose="020B0604020202020204" pitchFamily="34" charset="0"/>
                        </a:defRPr>
                      </a:lvl3pPr>
                      <a:lvl4pPr marL="1023938">
                        <a:spcBef>
                          <a:spcPct val="20000"/>
                        </a:spcBef>
                        <a:defRPr>
                          <a:solidFill>
                            <a:schemeClr val="tx1"/>
                          </a:solidFill>
                          <a:latin typeface="Arial" panose="020B0604020202020204" pitchFamily="34" charset="0"/>
                        </a:defRPr>
                      </a:lvl4pPr>
                      <a:lvl5pPr marL="1341438">
                        <a:spcBef>
                          <a:spcPct val="20000"/>
                        </a:spcBef>
                        <a:defRPr>
                          <a:solidFill>
                            <a:schemeClr val="tx1"/>
                          </a:solidFill>
                          <a:latin typeface="Arial" panose="020B0604020202020204" pitchFamily="34" charset="0"/>
                        </a:defRPr>
                      </a:lvl5pPr>
                      <a:lvl6pPr marL="1798638" fontAlgn="base">
                        <a:spcBef>
                          <a:spcPct val="20000"/>
                        </a:spcBef>
                        <a:spcAft>
                          <a:spcPct val="0"/>
                        </a:spcAft>
                        <a:defRPr>
                          <a:solidFill>
                            <a:schemeClr val="tx1"/>
                          </a:solidFill>
                          <a:latin typeface="Arial" panose="020B0604020202020204" pitchFamily="34" charset="0"/>
                        </a:defRPr>
                      </a:lvl6pPr>
                      <a:lvl7pPr marL="2255838" fontAlgn="base">
                        <a:spcBef>
                          <a:spcPct val="20000"/>
                        </a:spcBef>
                        <a:spcAft>
                          <a:spcPct val="0"/>
                        </a:spcAft>
                        <a:defRPr>
                          <a:solidFill>
                            <a:schemeClr val="tx1"/>
                          </a:solidFill>
                          <a:latin typeface="Arial" panose="020B0604020202020204" pitchFamily="34" charset="0"/>
                        </a:defRPr>
                      </a:lvl7pPr>
                      <a:lvl8pPr marL="2713038" fontAlgn="base">
                        <a:spcBef>
                          <a:spcPct val="20000"/>
                        </a:spcBef>
                        <a:spcAft>
                          <a:spcPct val="0"/>
                        </a:spcAft>
                        <a:defRPr>
                          <a:solidFill>
                            <a:schemeClr val="tx1"/>
                          </a:solidFill>
                          <a:latin typeface="Arial" panose="020B0604020202020204" pitchFamily="34" charset="0"/>
                        </a:defRPr>
                      </a:lvl8pPr>
                      <a:lvl9pPr marL="3170238"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dirty="0" smtClean="0">
                          <a:ln>
                            <a:noFill/>
                          </a:ln>
                          <a:solidFill>
                            <a:schemeClr val="tx1"/>
                          </a:solidFill>
                          <a:effectLst/>
                          <a:latin typeface="+mj-lt"/>
                        </a:rPr>
                        <a:t>79,7</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extLst>
              </a:tr>
              <a:tr h="569913">
                <a:tc>
                  <a:txBody>
                    <a:bodyPr/>
                    <a:lstStyle>
                      <a:lvl1pPr>
                        <a:spcBef>
                          <a:spcPct val="20000"/>
                        </a:spcBef>
                        <a:defRPr sz="2800">
                          <a:solidFill>
                            <a:schemeClr val="tx1"/>
                          </a:solidFill>
                          <a:latin typeface="Arial" panose="020B0604020202020204" pitchFamily="34" charset="0"/>
                        </a:defRPr>
                      </a:lvl1pPr>
                      <a:lvl2pPr marL="344488">
                        <a:spcBef>
                          <a:spcPct val="20000"/>
                        </a:spcBef>
                        <a:defRPr sz="2400">
                          <a:solidFill>
                            <a:schemeClr val="tx1"/>
                          </a:solidFill>
                          <a:latin typeface="Arial" panose="020B0604020202020204" pitchFamily="34" charset="0"/>
                        </a:defRPr>
                      </a:lvl2pPr>
                      <a:lvl3pPr marL="671513">
                        <a:spcBef>
                          <a:spcPct val="20000"/>
                        </a:spcBef>
                        <a:defRPr sz="2000">
                          <a:solidFill>
                            <a:schemeClr val="tx1"/>
                          </a:solidFill>
                          <a:latin typeface="Arial" panose="020B0604020202020204" pitchFamily="34" charset="0"/>
                        </a:defRPr>
                      </a:lvl3pPr>
                      <a:lvl4pPr marL="1023938">
                        <a:spcBef>
                          <a:spcPct val="20000"/>
                        </a:spcBef>
                        <a:defRPr>
                          <a:solidFill>
                            <a:schemeClr val="tx1"/>
                          </a:solidFill>
                          <a:latin typeface="Arial" panose="020B0604020202020204" pitchFamily="34" charset="0"/>
                        </a:defRPr>
                      </a:lvl4pPr>
                      <a:lvl5pPr marL="1341438">
                        <a:spcBef>
                          <a:spcPct val="20000"/>
                        </a:spcBef>
                        <a:defRPr>
                          <a:solidFill>
                            <a:schemeClr val="tx1"/>
                          </a:solidFill>
                          <a:latin typeface="Arial" panose="020B0604020202020204" pitchFamily="34" charset="0"/>
                        </a:defRPr>
                      </a:lvl5pPr>
                      <a:lvl6pPr marL="1798638" fontAlgn="base">
                        <a:spcBef>
                          <a:spcPct val="20000"/>
                        </a:spcBef>
                        <a:spcAft>
                          <a:spcPct val="0"/>
                        </a:spcAft>
                        <a:defRPr>
                          <a:solidFill>
                            <a:schemeClr val="tx1"/>
                          </a:solidFill>
                          <a:latin typeface="Arial" panose="020B0604020202020204" pitchFamily="34" charset="0"/>
                        </a:defRPr>
                      </a:lvl6pPr>
                      <a:lvl7pPr marL="2255838" fontAlgn="base">
                        <a:spcBef>
                          <a:spcPct val="20000"/>
                        </a:spcBef>
                        <a:spcAft>
                          <a:spcPct val="0"/>
                        </a:spcAft>
                        <a:defRPr>
                          <a:solidFill>
                            <a:schemeClr val="tx1"/>
                          </a:solidFill>
                          <a:latin typeface="Arial" panose="020B0604020202020204" pitchFamily="34" charset="0"/>
                        </a:defRPr>
                      </a:lvl7pPr>
                      <a:lvl8pPr marL="2713038" fontAlgn="base">
                        <a:spcBef>
                          <a:spcPct val="20000"/>
                        </a:spcBef>
                        <a:spcAft>
                          <a:spcPct val="0"/>
                        </a:spcAft>
                        <a:defRPr>
                          <a:solidFill>
                            <a:schemeClr val="tx1"/>
                          </a:solidFill>
                          <a:latin typeface="Arial" panose="020B0604020202020204" pitchFamily="34" charset="0"/>
                        </a:defRPr>
                      </a:lvl8pPr>
                      <a:lvl9pPr marL="3170238"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dirty="0" smtClean="0">
                          <a:ln>
                            <a:noFill/>
                          </a:ln>
                          <a:solidFill>
                            <a:schemeClr val="tx1"/>
                          </a:solidFill>
                          <a:effectLst/>
                          <a:latin typeface="Times New Roman" pitchFamily="18" charset="0"/>
                          <a:cs typeface="Times New Roman" pitchFamily="18" charset="0"/>
                        </a:rPr>
                        <a:t>ĐB sông Hồng</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488">
                        <a:spcBef>
                          <a:spcPct val="20000"/>
                        </a:spcBef>
                        <a:defRPr sz="2400">
                          <a:solidFill>
                            <a:schemeClr val="tx1"/>
                          </a:solidFill>
                          <a:latin typeface="Arial" panose="020B0604020202020204" pitchFamily="34" charset="0"/>
                        </a:defRPr>
                      </a:lvl2pPr>
                      <a:lvl3pPr marL="671513">
                        <a:spcBef>
                          <a:spcPct val="20000"/>
                        </a:spcBef>
                        <a:defRPr sz="2000">
                          <a:solidFill>
                            <a:schemeClr val="tx1"/>
                          </a:solidFill>
                          <a:latin typeface="Arial" panose="020B0604020202020204" pitchFamily="34" charset="0"/>
                        </a:defRPr>
                      </a:lvl3pPr>
                      <a:lvl4pPr marL="1023938">
                        <a:spcBef>
                          <a:spcPct val="20000"/>
                        </a:spcBef>
                        <a:defRPr>
                          <a:solidFill>
                            <a:schemeClr val="tx1"/>
                          </a:solidFill>
                          <a:latin typeface="Arial" panose="020B0604020202020204" pitchFamily="34" charset="0"/>
                        </a:defRPr>
                      </a:lvl4pPr>
                      <a:lvl5pPr marL="1341438">
                        <a:spcBef>
                          <a:spcPct val="20000"/>
                        </a:spcBef>
                        <a:defRPr>
                          <a:solidFill>
                            <a:schemeClr val="tx1"/>
                          </a:solidFill>
                          <a:latin typeface="Arial" panose="020B0604020202020204" pitchFamily="34" charset="0"/>
                        </a:defRPr>
                      </a:lvl5pPr>
                      <a:lvl6pPr marL="1798638" fontAlgn="base">
                        <a:spcBef>
                          <a:spcPct val="20000"/>
                        </a:spcBef>
                        <a:spcAft>
                          <a:spcPct val="0"/>
                        </a:spcAft>
                        <a:defRPr>
                          <a:solidFill>
                            <a:schemeClr val="tx1"/>
                          </a:solidFill>
                          <a:latin typeface="Arial" panose="020B0604020202020204" pitchFamily="34" charset="0"/>
                        </a:defRPr>
                      </a:lvl6pPr>
                      <a:lvl7pPr marL="2255838" fontAlgn="base">
                        <a:spcBef>
                          <a:spcPct val="20000"/>
                        </a:spcBef>
                        <a:spcAft>
                          <a:spcPct val="0"/>
                        </a:spcAft>
                        <a:defRPr>
                          <a:solidFill>
                            <a:schemeClr val="tx1"/>
                          </a:solidFill>
                          <a:latin typeface="Arial" panose="020B0604020202020204" pitchFamily="34" charset="0"/>
                        </a:defRPr>
                      </a:lvl7pPr>
                      <a:lvl8pPr marL="2713038" fontAlgn="base">
                        <a:spcBef>
                          <a:spcPct val="20000"/>
                        </a:spcBef>
                        <a:spcAft>
                          <a:spcPct val="0"/>
                        </a:spcAft>
                        <a:defRPr>
                          <a:solidFill>
                            <a:schemeClr val="tx1"/>
                          </a:solidFill>
                          <a:latin typeface="Arial" panose="020B0604020202020204" pitchFamily="34" charset="0"/>
                        </a:defRPr>
                      </a:lvl8pPr>
                      <a:lvl9pPr marL="3170238"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dirty="0" smtClean="0">
                          <a:ln>
                            <a:noFill/>
                          </a:ln>
                          <a:solidFill>
                            <a:schemeClr val="tx1"/>
                          </a:solidFill>
                          <a:effectLst/>
                          <a:latin typeface="+mj-lt"/>
                        </a:rPr>
                        <a:t>855,2</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488">
                        <a:spcBef>
                          <a:spcPct val="20000"/>
                        </a:spcBef>
                        <a:defRPr sz="2400">
                          <a:solidFill>
                            <a:schemeClr val="tx1"/>
                          </a:solidFill>
                          <a:latin typeface="Arial" panose="020B0604020202020204" pitchFamily="34" charset="0"/>
                        </a:defRPr>
                      </a:lvl2pPr>
                      <a:lvl3pPr marL="671513">
                        <a:spcBef>
                          <a:spcPct val="20000"/>
                        </a:spcBef>
                        <a:defRPr sz="2000">
                          <a:solidFill>
                            <a:schemeClr val="tx1"/>
                          </a:solidFill>
                          <a:latin typeface="Arial" panose="020B0604020202020204" pitchFamily="34" charset="0"/>
                        </a:defRPr>
                      </a:lvl3pPr>
                      <a:lvl4pPr marL="1023938">
                        <a:spcBef>
                          <a:spcPct val="20000"/>
                        </a:spcBef>
                        <a:defRPr>
                          <a:solidFill>
                            <a:schemeClr val="tx1"/>
                          </a:solidFill>
                          <a:latin typeface="Arial" panose="020B0604020202020204" pitchFamily="34" charset="0"/>
                        </a:defRPr>
                      </a:lvl4pPr>
                      <a:lvl5pPr marL="1341438">
                        <a:spcBef>
                          <a:spcPct val="20000"/>
                        </a:spcBef>
                        <a:defRPr>
                          <a:solidFill>
                            <a:schemeClr val="tx1"/>
                          </a:solidFill>
                          <a:latin typeface="Arial" panose="020B0604020202020204" pitchFamily="34" charset="0"/>
                        </a:defRPr>
                      </a:lvl5pPr>
                      <a:lvl6pPr marL="1798638" fontAlgn="base">
                        <a:spcBef>
                          <a:spcPct val="20000"/>
                        </a:spcBef>
                        <a:spcAft>
                          <a:spcPct val="0"/>
                        </a:spcAft>
                        <a:defRPr>
                          <a:solidFill>
                            <a:schemeClr val="tx1"/>
                          </a:solidFill>
                          <a:latin typeface="Arial" panose="020B0604020202020204" pitchFamily="34" charset="0"/>
                        </a:defRPr>
                      </a:lvl6pPr>
                      <a:lvl7pPr marL="2255838" fontAlgn="base">
                        <a:spcBef>
                          <a:spcPct val="20000"/>
                        </a:spcBef>
                        <a:spcAft>
                          <a:spcPct val="0"/>
                        </a:spcAft>
                        <a:defRPr>
                          <a:solidFill>
                            <a:schemeClr val="tx1"/>
                          </a:solidFill>
                          <a:latin typeface="Arial" panose="020B0604020202020204" pitchFamily="34" charset="0"/>
                        </a:defRPr>
                      </a:lvl7pPr>
                      <a:lvl8pPr marL="2713038" fontAlgn="base">
                        <a:spcBef>
                          <a:spcPct val="20000"/>
                        </a:spcBef>
                        <a:spcAft>
                          <a:spcPct val="0"/>
                        </a:spcAft>
                        <a:defRPr>
                          <a:solidFill>
                            <a:schemeClr val="tx1"/>
                          </a:solidFill>
                          <a:latin typeface="Arial" panose="020B0604020202020204" pitchFamily="34" charset="0"/>
                        </a:defRPr>
                      </a:lvl8pPr>
                      <a:lvl9pPr marL="3170238"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dirty="0" smtClean="0">
                          <a:ln>
                            <a:noFill/>
                          </a:ln>
                          <a:solidFill>
                            <a:schemeClr val="tx1"/>
                          </a:solidFill>
                          <a:effectLst/>
                          <a:latin typeface="+mj-lt"/>
                        </a:rPr>
                        <a:t>17,5</a:t>
                      </a:r>
                    </a:p>
                  </a:txBody>
                  <a:tcPr anchor="ctr" anchorCtr="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17476" name="Text Box 36"/>
          <p:cNvSpPr txBox="1">
            <a:spLocks noChangeArrowheads="1"/>
          </p:cNvSpPr>
          <p:nvPr/>
        </p:nvSpPr>
        <p:spPr bwMode="auto">
          <a:xfrm>
            <a:off x="457200" y="4343400"/>
            <a:ext cx="8077200" cy="1384995"/>
          </a:xfrm>
          <a:prstGeom prst="rect">
            <a:avLst/>
          </a:prstGeom>
          <a:noFill/>
          <a:ln w="9525">
            <a:noFill/>
            <a:miter lim="800000"/>
            <a:headEnd/>
            <a:tailEnd/>
          </a:ln>
        </p:spPr>
        <p:txBody>
          <a:bodyPr>
            <a:spAutoFit/>
          </a:bodyPr>
          <a:lstStyle/>
          <a:p>
            <a:pPr eaLnBrk="1" hangingPunct="1">
              <a:spcBef>
                <a:spcPct val="50000"/>
              </a:spcBef>
            </a:pPr>
            <a:r>
              <a:rPr lang="en-US" altLang="vi-VN" sz="2800" b="1" i="1" dirty="0">
                <a:solidFill>
                  <a:schemeClr val="tx2"/>
                </a:solidFill>
                <a:latin typeface="Times New Roman" pitchFamily="18" charset="0"/>
                <a:cs typeface="Times New Roman" pitchFamily="18" charset="0"/>
              </a:rPr>
              <a:t>? Vẽ biểu đồ cột thể hiện bình quân đất nông nghiệp theo đầu người ở đồng bằng sông Hồng và cả nước(ha/người). Nhận xét?</a:t>
            </a:r>
            <a:r>
              <a:rPr lang="en-US" altLang="vi-VN" sz="2800" b="1" dirty="0">
                <a:solidFill>
                  <a:schemeClr val="tx2"/>
                </a:solidFill>
                <a:latin typeface="Times New Roman" pitchFamily="18" charset="0"/>
                <a:cs typeface="Times New Roman" pitchFamily="18" charset="0"/>
              </a:rPr>
              <a:t> </a:t>
            </a:r>
          </a:p>
        </p:txBody>
      </p:sp>
      <p:sp>
        <p:nvSpPr>
          <p:cNvPr id="42007" name="TextBox 5"/>
          <p:cNvSpPr txBox="1">
            <a:spLocks noChangeArrowheads="1"/>
          </p:cNvSpPr>
          <p:nvPr/>
        </p:nvSpPr>
        <p:spPr bwMode="auto">
          <a:xfrm>
            <a:off x="457200" y="228600"/>
            <a:ext cx="2743200" cy="400110"/>
          </a:xfrm>
          <a:prstGeom prst="rect">
            <a:avLst/>
          </a:prstGeom>
          <a:noFill/>
          <a:ln w="9525">
            <a:noFill/>
            <a:miter lim="800000"/>
            <a:headEnd/>
            <a:tailEnd/>
          </a:ln>
        </p:spPr>
        <p:txBody>
          <a:bodyPr>
            <a:spAutoFit/>
          </a:bodyPr>
          <a:lstStyle/>
          <a:p>
            <a:r>
              <a:rPr lang="en-US" sz="2000" b="1" u="sng" dirty="0">
                <a:latin typeface="Times New Roman" pitchFamily="18" charset="0"/>
                <a:cs typeface="Times New Roman" pitchFamily="18" charset="0"/>
              </a:rPr>
              <a:t>Hướng dẫn HS: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53"/>
                                        </p:tgtEl>
                                        <p:attrNameLst>
                                          <p:attrName>style.visibility</p:attrName>
                                        </p:attrNameLst>
                                      </p:cBhvr>
                                      <p:to>
                                        <p:strVal val="visible"/>
                                      </p:to>
                                    </p:set>
                                    <p:animEffect transition="in" filter="box(in)">
                                      <p:cBhvr>
                                        <p:cTn id="7" dur="500"/>
                                        <p:tgtEl>
                                          <p:spTgt spid="3174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17477"/>
                                        </p:tgtEl>
                                        <p:attrNameLst>
                                          <p:attrName>style.visibility</p:attrName>
                                        </p:attrNameLst>
                                      </p:cBhvr>
                                      <p:to>
                                        <p:strVal val="visible"/>
                                      </p:to>
                                    </p:set>
                                    <p:animEffect transition="in" filter="box(in)">
                                      <p:cBhvr>
                                        <p:cTn id="12" dur="500"/>
                                        <p:tgtEl>
                                          <p:spTgt spid="3174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476"/>
                                        </p:tgtEl>
                                        <p:attrNameLst>
                                          <p:attrName>style.visibility</p:attrName>
                                        </p:attrNameLst>
                                      </p:cBhvr>
                                      <p:to>
                                        <p:strVal val="visible"/>
                                      </p:to>
                                    </p:set>
                                    <p:animEffect transition="in" filter="box(in)">
                                      <p:cBhvr>
                                        <p:cTn id="17" dur="500"/>
                                        <p:tgtEl>
                                          <p:spTgt spid="317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3" grpId="0"/>
      <p:bldP spid="3174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
          <p:cNvSpPr>
            <a:spLocks noChangeArrowheads="1"/>
          </p:cNvSpPr>
          <p:nvPr/>
        </p:nvSpPr>
        <p:spPr bwMode="auto">
          <a:xfrm>
            <a:off x="3429000" y="838200"/>
            <a:ext cx="184150" cy="366713"/>
          </a:xfrm>
          <a:prstGeom prst="rect">
            <a:avLst/>
          </a:prstGeom>
          <a:noFill/>
          <a:ln w="9525">
            <a:noFill/>
            <a:miter lim="800000"/>
            <a:headEnd/>
            <a:tailEnd/>
          </a:ln>
        </p:spPr>
        <p:txBody>
          <a:bodyPr wrap="none">
            <a:spAutoFit/>
          </a:bodyPr>
          <a:lstStyle/>
          <a:p>
            <a:pPr eaLnBrk="1" hangingPunct="1">
              <a:spcBef>
                <a:spcPct val="50000"/>
              </a:spcBef>
            </a:pPr>
            <a:endParaRPr lang="vi-VN" altLang="vi-VN" b="1" i="1">
              <a:solidFill>
                <a:srgbClr val="FF33CC"/>
              </a:solidFill>
              <a:latin typeface=".VnTime" pitchFamily="34" charset="0"/>
            </a:endParaRPr>
          </a:p>
        </p:txBody>
      </p:sp>
      <p:sp>
        <p:nvSpPr>
          <p:cNvPr id="1028" name="Text Box 13"/>
          <p:cNvSpPr txBox="1">
            <a:spLocks noChangeArrowheads="1"/>
          </p:cNvSpPr>
          <p:nvPr/>
        </p:nvSpPr>
        <p:spPr bwMode="auto">
          <a:xfrm>
            <a:off x="1143000" y="4610100"/>
            <a:ext cx="6553200" cy="701675"/>
          </a:xfrm>
          <a:prstGeom prst="rect">
            <a:avLst/>
          </a:prstGeom>
          <a:noFill/>
          <a:ln w="9525">
            <a:noFill/>
            <a:miter lim="800000"/>
            <a:headEnd/>
            <a:tailEnd/>
          </a:ln>
        </p:spPr>
        <p:txBody>
          <a:bodyPr>
            <a:spAutoFit/>
          </a:bodyPr>
          <a:lstStyle/>
          <a:p>
            <a:pPr eaLnBrk="1" hangingPunct="1">
              <a:spcBef>
                <a:spcPct val="50000"/>
              </a:spcBef>
            </a:pPr>
            <a:r>
              <a:rPr lang="en-US" altLang="vi-VN" sz="2000"/>
              <a:t>Biểu đồ bình quân đất nông nghiệp theo đầu người ở đồng bằng Sông Hồng và cả nước năm 2002.</a:t>
            </a:r>
          </a:p>
        </p:txBody>
      </p:sp>
      <p:sp>
        <p:nvSpPr>
          <p:cNvPr id="1029" name="Text Box 15"/>
          <p:cNvSpPr txBox="1">
            <a:spLocks noChangeArrowheads="1"/>
          </p:cNvSpPr>
          <p:nvPr/>
        </p:nvSpPr>
        <p:spPr bwMode="auto">
          <a:xfrm>
            <a:off x="7543800" y="4152900"/>
            <a:ext cx="1219200" cy="457200"/>
          </a:xfrm>
          <a:prstGeom prst="rect">
            <a:avLst/>
          </a:prstGeom>
          <a:noFill/>
          <a:ln w="9525">
            <a:noFill/>
            <a:miter lim="800000"/>
            <a:headEnd/>
            <a:tailEnd/>
          </a:ln>
        </p:spPr>
        <p:txBody>
          <a:bodyPr>
            <a:spAutoFit/>
          </a:bodyPr>
          <a:lstStyle/>
          <a:p>
            <a:pPr eaLnBrk="1" hangingPunct="1">
              <a:spcBef>
                <a:spcPct val="50000"/>
              </a:spcBef>
            </a:pPr>
            <a:r>
              <a:rPr lang="en-US" altLang="vi-VN" sz="2400"/>
              <a:t>Vùng</a:t>
            </a:r>
          </a:p>
        </p:txBody>
      </p:sp>
      <p:graphicFrame>
        <p:nvGraphicFramePr>
          <p:cNvPr id="1026" name="Object 19"/>
          <p:cNvGraphicFramePr>
            <a:graphicFrameLocks noGrp="1" noChangeAspect="1"/>
          </p:cNvGraphicFramePr>
          <p:nvPr>
            <p:ph idx="1"/>
          </p:nvPr>
        </p:nvGraphicFramePr>
        <p:xfrm>
          <a:off x="304800" y="274638"/>
          <a:ext cx="8215313" cy="4525962"/>
        </p:xfrm>
        <a:graphic>
          <a:graphicData uri="http://schemas.openxmlformats.org/presentationml/2006/ole">
            <p:oleObj spid="_x0000_s168962" name="Chart" r:id="rId4" imgW="8229600" imgH="4533824" progId="MSGraph.Chart.8">
              <p:embed followColorScheme="full"/>
            </p:oleObj>
          </a:graphicData>
        </a:graphic>
      </p:graphicFrame>
      <p:sp>
        <p:nvSpPr>
          <p:cNvPr id="1030" name="Line 20"/>
          <p:cNvSpPr>
            <a:spLocks noChangeShapeType="1"/>
          </p:cNvSpPr>
          <p:nvPr/>
        </p:nvSpPr>
        <p:spPr bwMode="auto">
          <a:xfrm flipV="1">
            <a:off x="1117600" y="495300"/>
            <a:ext cx="0" cy="152400"/>
          </a:xfrm>
          <a:prstGeom prst="line">
            <a:avLst/>
          </a:prstGeom>
          <a:noFill/>
          <a:ln w="9525">
            <a:solidFill>
              <a:schemeClr val="tx1"/>
            </a:solidFill>
            <a:round/>
            <a:headEnd/>
            <a:tailEnd type="triangle" w="med" len="med"/>
          </a:ln>
        </p:spPr>
        <p:txBody>
          <a:bodyPr/>
          <a:lstStyle/>
          <a:p>
            <a:endParaRPr lang="en-US"/>
          </a:p>
        </p:txBody>
      </p:sp>
      <p:sp>
        <p:nvSpPr>
          <p:cNvPr id="1031" name="Line 21"/>
          <p:cNvSpPr>
            <a:spLocks noChangeShapeType="1"/>
          </p:cNvSpPr>
          <p:nvPr/>
        </p:nvSpPr>
        <p:spPr bwMode="auto">
          <a:xfrm>
            <a:off x="8534400" y="4267200"/>
            <a:ext cx="0" cy="0"/>
          </a:xfrm>
          <a:prstGeom prst="line">
            <a:avLst/>
          </a:prstGeom>
          <a:noFill/>
          <a:ln w="9525">
            <a:solidFill>
              <a:schemeClr val="tx1"/>
            </a:solidFill>
            <a:round/>
            <a:headEnd/>
            <a:tailEnd type="triangle" w="med" len="med"/>
          </a:ln>
        </p:spPr>
        <p:txBody>
          <a:bodyPr/>
          <a:lstStyle/>
          <a:p>
            <a:endParaRPr lang="en-US"/>
          </a:p>
        </p:txBody>
      </p:sp>
      <p:sp>
        <p:nvSpPr>
          <p:cNvPr id="1032" name="Line 23"/>
          <p:cNvSpPr>
            <a:spLocks noChangeShapeType="1"/>
          </p:cNvSpPr>
          <p:nvPr/>
        </p:nvSpPr>
        <p:spPr bwMode="auto">
          <a:xfrm>
            <a:off x="8369300" y="4102100"/>
            <a:ext cx="76200" cy="0"/>
          </a:xfrm>
          <a:prstGeom prst="line">
            <a:avLst/>
          </a:prstGeom>
          <a:noFill/>
          <a:ln w="9525">
            <a:solidFill>
              <a:schemeClr val="tx1"/>
            </a:solidFill>
            <a:round/>
            <a:headEnd/>
            <a:tailEnd type="triangle" w="med" len="med"/>
          </a:ln>
        </p:spPr>
        <p:txBody>
          <a:bodyPr/>
          <a:lstStyle/>
          <a:p>
            <a:endParaRPr lang="en-US"/>
          </a:p>
        </p:txBody>
      </p:sp>
      <p:sp>
        <p:nvSpPr>
          <p:cNvPr id="1033" name="Text Box 24"/>
          <p:cNvSpPr txBox="1">
            <a:spLocks noChangeArrowheads="1"/>
          </p:cNvSpPr>
          <p:nvPr/>
        </p:nvSpPr>
        <p:spPr bwMode="auto">
          <a:xfrm>
            <a:off x="1066800" y="228600"/>
            <a:ext cx="2438400" cy="457200"/>
          </a:xfrm>
          <a:prstGeom prst="rect">
            <a:avLst/>
          </a:prstGeom>
          <a:noFill/>
          <a:ln w="9525">
            <a:noFill/>
            <a:miter lim="800000"/>
            <a:headEnd/>
            <a:tailEnd/>
          </a:ln>
        </p:spPr>
        <p:txBody>
          <a:bodyPr>
            <a:spAutoFit/>
          </a:bodyPr>
          <a:lstStyle/>
          <a:p>
            <a:pPr eaLnBrk="1" hangingPunct="1">
              <a:spcBef>
                <a:spcPct val="50000"/>
              </a:spcBef>
            </a:pPr>
            <a:r>
              <a:rPr lang="en-US" altLang="vi-VN" sz="2400"/>
              <a:t>ha/người</a:t>
            </a:r>
          </a:p>
        </p:txBody>
      </p:sp>
      <p:sp>
        <p:nvSpPr>
          <p:cNvPr id="1034" name="Text Box 25"/>
          <p:cNvSpPr txBox="1">
            <a:spLocks noChangeArrowheads="1"/>
          </p:cNvSpPr>
          <p:nvPr/>
        </p:nvSpPr>
        <p:spPr bwMode="auto">
          <a:xfrm>
            <a:off x="1752600" y="762000"/>
            <a:ext cx="1600200" cy="366713"/>
          </a:xfrm>
          <a:prstGeom prst="rect">
            <a:avLst/>
          </a:prstGeom>
          <a:noFill/>
          <a:ln w="9525">
            <a:noFill/>
            <a:miter lim="800000"/>
            <a:headEnd/>
            <a:tailEnd/>
          </a:ln>
        </p:spPr>
        <p:txBody>
          <a:bodyPr>
            <a:spAutoFit/>
          </a:bodyPr>
          <a:lstStyle/>
          <a:p>
            <a:pPr eaLnBrk="1" hangingPunct="1">
              <a:spcBef>
                <a:spcPct val="50000"/>
              </a:spcBef>
            </a:pPr>
            <a:r>
              <a:rPr lang="en-US" altLang="vi-VN"/>
              <a:t>0,12</a:t>
            </a:r>
          </a:p>
        </p:txBody>
      </p:sp>
      <p:sp>
        <p:nvSpPr>
          <p:cNvPr id="1035" name="Text Box 26"/>
          <p:cNvSpPr txBox="1">
            <a:spLocks noChangeArrowheads="1"/>
          </p:cNvSpPr>
          <p:nvPr/>
        </p:nvSpPr>
        <p:spPr bwMode="auto">
          <a:xfrm>
            <a:off x="3600450" y="2438400"/>
            <a:ext cx="1600200" cy="366713"/>
          </a:xfrm>
          <a:prstGeom prst="rect">
            <a:avLst/>
          </a:prstGeom>
          <a:noFill/>
          <a:ln w="9525">
            <a:noFill/>
            <a:miter lim="800000"/>
            <a:headEnd/>
            <a:tailEnd/>
          </a:ln>
        </p:spPr>
        <p:txBody>
          <a:bodyPr>
            <a:spAutoFit/>
          </a:bodyPr>
          <a:lstStyle/>
          <a:p>
            <a:pPr eaLnBrk="1" hangingPunct="1">
              <a:spcBef>
                <a:spcPct val="50000"/>
              </a:spcBef>
            </a:pPr>
            <a:r>
              <a:rPr lang="en-US" altLang="vi-VN"/>
              <a:t>0,05</a:t>
            </a:r>
          </a:p>
        </p:txBody>
      </p:sp>
      <p:sp>
        <p:nvSpPr>
          <p:cNvPr id="331804" name="Rectangle 28"/>
          <p:cNvSpPr>
            <a:spLocks noChangeArrowheads="1"/>
          </p:cNvSpPr>
          <p:nvPr/>
        </p:nvSpPr>
        <p:spPr bwMode="auto">
          <a:xfrm>
            <a:off x="1143000" y="5219700"/>
            <a:ext cx="6477000" cy="1190625"/>
          </a:xfrm>
          <a:prstGeom prst="rect">
            <a:avLst/>
          </a:prstGeom>
          <a:noFill/>
          <a:ln w="9525">
            <a:noFill/>
            <a:miter lim="800000"/>
            <a:headEnd/>
            <a:tailEnd/>
          </a:ln>
        </p:spPr>
        <p:txBody>
          <a:bodyPr>
            <a:spAutoFit/>
          </a:bodyPr>
          <a:lstStyle/>
          <a:p>
            <a:pPr eaLnBrk="1" hangingPunct="1"/>
            <a:r>
              <a:rPr lang="en-US" altLang="vi-VN" b="1" u="sng">
                <a:solidFill>
                  <a:srgbClr val="FF0000"/>
                </a:solidFill>
              </a:rPr>
              <a:t>Nhận xét:</a:t>
            </a:r>
            <a:r>
              <a:rPr lang="en-US" altLang="vi-VN"/>
              <a:t> </a:t>
            </a:r>
          </a:p>
          <a:p>
            <a:pPr eaLnBrk="1" hangingPunct="1"/>
            <a:r>
              <a:rPr lang="en-US" altLang="vi-VN"/>
              <a:t>- Bình quân đất nông nghiệp vùng ĐBSH thấp hơn so với cả nước</a:t>
            </a:r>
          </a:p>
          <a:p>
            <a:pPr eaLnBrk="1" hangingPunct="1"/>
            <a:r>
              <a:rPr lang="en-US" altLang="vi-VN"/>
              <a:t>- Điều đó chứng minh mật độ dân số đông, quỹ đất ít ảnh hưởng đến phát triển kinh tế xã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804"/>
                                        </p:tgtEl>
                                        <p:attrNameLst>
                                          <p:attrName>style.visibility</p:attrName>
                                        </p:attrNameLst>
                                      </p:cBhvr>
                                      <p:to>
                                        <p:strVal val="visible"/>
                                      </p:to>
                                    </p:set>
                                    <p:anim calcmode="lin" valueType="num">
                                      <p:cBhvr additive="base">
                                        <p:cTn id="7" dur="500" fill="hold"/>
                                        <p:tgtEl>
                                          <p:spTgt spid="331804"/>
                                        </p:tgtEl>
                                        <p:attrNameLst>
                                          <p:attrName>ppt_x</p:attrName>
                                        </p:attrNameLst>
                                      </p:cBhvr>
                                      <p:tavLst>
                                        <p:tav tm="0">
                                          <p:val>
                                            <p:strVal val="#ppt_x"/>
                                          </p:val>
                                        </p:tav>
                                        <p:tav tm="100000">
                                          <p:val>
                                            <p:strVal val="#ppt_x"/>
                                          </p:val>
                                        </p:tav>
                                      </p:tavLst>
                                    </p:anim>
                                    <p:anim calcmode="lin" valueType="num">
                                      <p:cBhvr additive="base">
                                        <p:cTn id="8" dur="500" fill="hold"/>
                                        <p:tgtEl>
                                          <p:spTgt spid="331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0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pPr eaLnBrk="1" hangingPunct="1"/>
            <a:endParaRPr lang="vi-VN" smtClean="0">
              <a:latin typeface="Calibri" pitchFamily="34" charset="0"/>
            </a:endParaRPr>
          </a:p>
        </p:txBody>
      </p:sp>
      <p:sp>
        <p:nvSpPr>
          <p:cNvPr id="39940" name="Text Box 4"/>
          <p:cNvSpPr txBox="1">
            <a:spLocks noChangeArrowheads="1"/>
          </p:cNvSpPr>
          <p:nvPr/>
        </p:nvSpPr>
        <p:spPr bwMode="auto">
          <a:xfrm>
            <a:off x="1524000" y="533400"/>
            <a:ext cx="5562600" cy="588963"/>
          </a:xfrm>
          <a:prstGeom prst="rect">
            <a:avLst/>
          </a:prstGeom>
          <a:solidFill>
            <a:srgbClr val="CCFFCC"/>
          </a:solidFill>
          <a:ln w="9525">
            <a:solidFill>
              <a:srgbClr val="CCFFCC"/>
            </a:solidFill>
            <a:miter lim="800000"/>
            <a:headEnd/>
            <a:tailEnd/>
          </a:ln>
        </p:spPr>
        <p:txBody>
          <a:bodyPr>
            <a:spAutoFit/>
          </a:bodyPr>
          <a:lstStyle/>
          <a:p>
            <a:pPr algn="ctr" eaLnBrk="0" hangingPunct="0"/>
            <a:r>
              <a:rPr lang="en-US" sz="3200" b="1">
                <a:solidFill>
                  <a:srgbClr val="FF0000"/>
                </a:solidFill>
                <a:latin typeface="Times New Roman" pitchFamily="18" charset="0"/>
              </a:rPr>
              <a:t>Hướng dẫn học tập</a:t>
            </a:r>
          </a:p>
        </p:txBody>
      </p:sp>
      <p:sp>
        <p:nvSpPr>
          <p:cNvPr id="39941" name="Text Box 5"/>
          <p:cNvSpPr txBox="1">
            <a:spLocks noChangeArrowheads="1"/>
          </p:cNvSpPr>
          <p:nvPr/>
        </p:nvSpPr>
        <p:spPr bwMode="auto">
          <a:xfrm>
            <a:off x="533400" y="1219200"/>
            <a:ext cx="8229600" cy="4362450"/>
          </a:xfrm>
          <a:prstGeom prst="rect">
            <a:avLst/>
          </a:prstGeom>
          <a:noFill/>
          <a:ln w="9525">
            <a:noFill/>
            <a:miter lim="800000"/>
            <a:headEnd/>
            <a:tailEnd/>
          </a:ln>
        </p:spPr>
        <p:txBody>
          <a:bodyPr>
            <a:spAutoFit/>
          </a:bodyPr>
          <a:lstStyle/>
          <a:p>
            <a:pPr eaLnBrk="0" hangingPunct="0"/>
            <a:r>
              <a:rPr lang="en-US" sz="2800" b="1">
                <a:solidFill>
                  <a:srgbClr val="003300"/>
                </a:solidFill>
                <a:latin typeface="Times New Roman" pitchFamily="18" charset="0"/>
              </a:rPr>
              <a:t>*Đối với bài học tiết này: </a:t>
            </a:r>
          </a:p>
          <a:p>
            <a:r>
              <a:rPr lang="en-US" sz="2800" b="1">
                <a:solidFill>
                  <a:srgbClr val="003300"/>
                </a:solidFill>
                <a:latin typeface="Times New Roman" pitchFamily="18" charset="0"/>
              </a:rPr>
              <a:t>   - Học bài: vùng ĐBSH, làm BT bản đồ. </a:t>
            </a:r>
            <a:endParaRPr lang="en-US" sz="2800" b="1">
              <a:latin typeface="Times New Roman" pitchFamily="18" charset="0"/>
            </a:endParaRPr>
          </a:p>
          <a:p>
            <a:r>
              <a:rPr lang="en-US" sz="2800" b="1">
                <a:latin typeface="Times New Roman" pitchFamily="18" charset="0"/>
              </a:rPr>
              <a:t>   - Làm bài tập 3: Vẽ biểu đồ cột và nhận xét (SGK/Trang 75).</a:t>
            </a:r>
          </a:p>
          <a:p>
            <a:pPr eaLnBrk="0" hangingPunct="0"/>
            <a:r>
              <a:rPr lang="en-US" sz="2800" b="1">
                <a:solidFill>
                  <a:srgbClr val="003300"/>
                </a:solidFill>
                <a:latin typeface="Times New Roman" pitchFamily="18" charset="0"/>
              </a:rPr>
              <a:t>*Đối với bài học tiết tiếp theo: </a:t>
            </a:r>
          </a:p>
          <a:p>
            <a:pPr eaLnBrk="0" hangingPunct="0"/>
            <a:r>
              <a:rPr lang="en-US" sz="2800" b="1">
                <a:solidFill>
                  <a:srgbClr val="003300"/>
                </a:solidFill>
                <a:latin typeface="Times New Roman" pitchFamily="18" charset="0"/>
              </a:rPr>
              <a:t>  Chuẩn bị bài 21: </a:t>
            </a:r>
            <a:r>
              <a:rPr lang="en-US" sz="2800" b="1">
                <a:latin typeface="Times New Roman" pitchFamily="18" charset="0"/>
              </a:rPr>
              <a:t>Vùng đồng bằng sông Hồng (tt).</a:t>
            </a:r>
          </a:p>
          <a:p>
            <a:pPr eaLnBrk="0" hangingPunct="0"/>
            <a:r>
              <a:rPr lang="en-US" sz="2800" b="1">
                <a:solidFill>
                  <a:srgbClr val="003300"/>
                </a:solidFill>
                <a:latin typeface="Times New Roman" pitchFamily="18" charset="0"/>
              </a:rPr>
              <a:t>   - Tình hình phát triển kinh tế: công nghiệp, nông nghiệp, dịch vụ</a:t>
            </a:r>
          </a:p>
          <a:p>
            <a:pPr eaLnBrk="0" hangingPunct="0"/>
            <a:r>
              <a:rPr lang="en-US" sz="2800" b="1">
                <a:solidFill>
                  <a:srgbClr val="003300"/>
                </a:solidFill>
                <a:latin typeface="Times New Roman" pitchFamily="18" charset="0"/>
              </a:rPr>
              <a:t>  - Các trung tâm kinh tế và vùng kinh tế trong điểm Bắc Bộ.</a:t>
            </a:r>
            <a:endParaRPr lang="vi-VN" sz="2800" b="1">
              <a:solidFill>
                <a:srgbClr val="003300"/>
              </a:solidFill>
              <a:latin typeface="Times New Roman" pitchFamily="18"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6314" y="357166"/>
            <a:ext cx="4143404" cy="5940088"/>
          </a:xfrm>
          <a:prstGeom prst="rect">
            <a:avLst/>
          </a:prstGeom>
        </p:spPr>
        <p:txBody>
          <a:bodyPr wrap="square">
            <a:spAutoFit/>
          </a:bodyPr>
          <a:lstStyle/>
          <a:p>
            <a:pPr lvl="0" algn="just" fontAlgn="base">
              <a:spcBef>
                <a:spcPct val="0"/>
              </a:spcBef>
              <a:spcAft>
                <a:spcPct val="0"/>
              </a:spcAft>
            </a:pPr>
            <a:r>
              <a:rPr lang="nl-NL" sz="2000" b="1" u="sng" dirty="0" smtClean="0">
                <a:latin typeface="Times New Roman" pitchFamily="18" charset="0"/>
                <a:ea typeface="Times New Roman" pitchFamily="18" charset="0"/>
                <a:cs typeface="Times New Roman" pitchFamily="18" charset="0"/>
              </a:rPr>
              <a:t>1.Các cặp chẵn hoàn thành nội dung sau:</a:t>
            </a:r>
            <a:endParaRPr lang="en-US" sz="2000" u="sng" dirty="0" smtClean="0">
              <a:latin typeface="Times New Roman" pitchFamily="18" charset="0"/>
              <a:cs typeface="Times New Roman" pitchFamily="18" charset="0"/>
            </a:endParaRPr>
          </a:p>
          <a:p>
            <a:pPr lvl="0" algn="just" eaLnBrk="0" fontAlgn="base" hangingPunct="0">
              <a:spcBef>
                <a:spcPct val="0"/>
              </a:spcBef>
              <a:spcAft>
                <a:spcPct val="0"/>
              </a:spcAft>
            </a:pPr>
            <a:r>
              <a:rPr lang="nl-NL" sz="2000" b="1" dirty="0" smtClean="0">
                <a:latin typeface="Times New Roman" pitchFamily="18" charset="0"/>
                <a:ea typeface="Times New Roman" pitchFamily="18" charset="0"/>
                <a:cs typeface="Times New Roman" pitchFamily="18" charset="0"/>
              </a:rPr>
              <a:t>  </a:t>
            </a:r>
            <a:r>
              <a:rPr lang="nl-NL" sz="2000" b="1" i="1" dirty="0" smtClean="0">
                <a:latin typeface="Times New Roman" pitchFamily="18" charset="0"/>
                <a:ea typeface="Times New Roman" pitchFamily="18" charset="0"/>
                <a:cs typeface="Times New Roman" pitchFamily="18" charset="0"/>
              </a:rPr>
              <a:t>? Dựa vào hình 20.1, xác định ranh giới giữa ĐBSH với các vùng Trung Du và miền núi BB. BTB...</a:t>
            </a:r>
            <a:endParaRPr lang="en-US" sz="2000" b="1" i="1" dirty="0" smtClean="0">
              <a:latin typeface="Times New Roman" pitchFamily="18" charset="0"/>
              <a:cs typeface="Times New Roman" pitchFamily="18" charset="0"/>
            </a:endParaRPr>
          </a:p>
          <a:p>
            <a:pPr lvl="0" algn="just" eaLnBrk="0" fontAlgn="base" hangingPunct="0">
              <a:spcBef>
                <a:spcPct val="0"/>
              </a:spcBef>
              <a:spcAft>
                <a:spcPct val="0"/>
              </a:spcAft>
            </a:pPr>
            <a:r>
              <a:rPr lang="nl-NL" sz="2000" b="1" i="1" dirty="0" smtClean="0">
                <a:latin typeface="Times New Roman" pitchFamily="18" charset="0"/>
                <a:ea typeface="Times New Roman" pitchFamily="18" charset="0"/>
                <a:cs typeface="Times New Roman" pitchFamily="18" charset="0"/>
              </a:rPr>
              <a:t>   ? Dựa vào hình 20.1, xác định vị trí địa lí của vùng ĐBSH?</a:t>
            </a:r>
            <a:endParaRPr lang="en-US" sz="2000" b="1" i="1" dirty="0" smtClean="0">
              <a:latin typeface="Times New Roman" pitchFamily="18" charset="0"/>
              <a:cs typeface="Times New Roman" pitchFamily="18" charset="0"/>
            </a:endParaRPr>
          </a:p>
          <a:p>
            <a:pPr lvl="0" algn="just" eaLnBrk="0" fontAlgn="base" hangingPunct="0">
              <a:spcBef>
                <a:spcPct val="0"/>
              </a:spcBef>
              <a:spcAft>
                <a:spcPct val="0"/>
              </a:spcAft>
            </a:pPr>
            <a:r>
              <a:rPr lang="nl-NL" sz="2000" b="1" i="1" dirty="0" smtClean="0">
                <a:latin typeface="Times New Roman" pitchFamily="18" charset="0"/>
                <a:ea typeface="Times New Roman" pitchFamily="18" charset="0"/>
                <a:cs typeface="Times New Roman" pitchFamily="18" charset="0"/>
              </a:rPr>
              <a:t>   ? Ý nghĩa của vị trí địa lí đối với sự phát triển KT-XH của vùng.</a:t>
            </a:r>
          </a:p>
          <a:p>
            <a:pPr lvl="0" algn="just" eaLnBrk="0" fontAlgn="base" hangingPunct="0">
              <a:spcBef>
                <a:spcPct val="0"/>
              </a:spcBef>
              <a:spcAft>
                <a:spcPct val="0"/>
              </a:spcAft>
            </a:pPr>
            <a:r>
              <a:rPr lang="nl-NL" sz="2000" b="1" u="sng" dirty="0" smtClean="0">
                <a:latin typeface="Times New Roman" pitchFamily="18" charset="0"/>
                <a:ea typeface="Times New Roman" pitchFamily="18" charset="0"/>
                <a:cs typeface="Times New Roman" pitchFamily="18" charset="0"/>
              </a:rPr>
              <a:t>2.Các cặp lẻ hoàn thành nội dung sau:</a:t>
            </a:r>
            <a:endParaRPr lang="en-US" sz="2000" u="sng" dirty="0" smtClean="0">
              <a:latin typeface="Times New Roman" pitchFamily="18" charset="0"/>
              <a:cs typeface="Times New Roman" pitchFamily="18" charset="0"/>
            </a:endParaRPr>
          </a:p>
          <a:p>
            <a:pPr lvl="0" algn="just" eaLnBrk="0" fontAlgn="base" hangingPunct="0">
              <a:spcBef>
                <a:spcPct val="0"/>
              </a:spcBef>
              <a:spcAft>
                <a:spcPct val="0"/>
              </a:spcAft>
            </a:pPr>
            <a:r>
              <a:rPr lang="nl-NL" sz="2000" b="1" i="1" dirty="0" smtClean="0">
                <a:latin typeface="Times New Roman" pitchFamily="18" charset="0"/>
                <a:ea typeface="Times New Roman" pitchFamily="18" charset="0"/>
                <a:cs typeface="Times New Roman" pitchFamily="18" charset="0"/>
              </a:rPr>
              <a:t>? Dựa vào SGK Địa lí 9, trang 71 nêu diện tích của vùng.</a:t>
            </a:r>
            <a:endParaRPr lang="en-US" sz="2000" b="1" i="1" dirty="0" smtClean="0">
              <a:latin typeface="Times New Roman" pitchFamily="18" charset="0"/>
              <a:cs typeface="Times New Roman" pitchFamily="18" charset="0"/>
            </a:endParaRPr>
          </a:p>
          <a:p>
            <a:pPr lvl="0" algn="just" eaLnBrk="0" fontAlgn="base" hangingPunct="0">
              <a:spcBef>
                <a:spcPct val="0"/>
              </a:spcBef>
              <a:spcAft>
                <a:spcPct val="0"/>
              </a:spcAft>
            </a:pPr>
            <a:r>
              <a:rPr lang="nl-NL" sz="2000" b="1" i="1" dirty="0" smtClean="0">
                <a:latin typeface="Times New Roman" pitchFamily="18" charset="0"/>
                <a:ea typeface="Times New Roman" pitchFamily="18" charset="0"/>
                <a:cs typeface="Times New Roman" pitchFamily="18" charset="0"/>
              </a:rPr>
              <a:t>? Dựa vào hình 20.1, kể tên các tỉnh và thành phố thuộc vùng ĐBSH.</a:t>
            </a:r>
            <a:endParaRPr lang="en-US" sz="2000" b="1" i="1" dirty="0" smtClean="0">
              <a:latin typeface="Times New Roman" pitchFamily="18" charset="0"/>
              <a:cs typeface="Times New Roman" pitchFamily="18" charset="0"/>
            </a:endParaRPr>
          </a:p>
          <a:p>
            <a:pPr lvl="0" algn="just" eaLnBrk="0" fontAlgn="base" hangingPunct="0">
              <a:spcBef>
                <a:spcPct val="0"/>
              </a:spcBef>
              <a:spcAft>
                <a:spcPct val="0"/>
              </a:spcAft>
            </a:pPr>
            <a:r>
              <a:rPr lang="nl-NL" sz="2000" b="1" i="1" dirty="0" smtClean="0">
                <a:latin typeface="Times New Roman" pitchFamily="18" charset="0"/>
                <a:ea typeface="Times New Roman" pitchFamily="18" charset="0"/>
                <a:cs typeface="Times New Roman" pitchFamily="18" charset="0"/>
              </a:rPr>
              <a:t>? Trình bày những hiểu biết của em về đảo Cát Bà và đảo Bạch Long Vĩ </a:t>
            </a:r>
            <a:endParaRPr lang="en-US" sz="2000" b="1" i="1" dirty="0" smtClean="0">
              <a:latin typeface="Times New Roman" pitchFamily="18" charset="0"/>
              <a:cs typeface="Times New Roman" pitchFamily="18" charset="0"/>
            </a:endParaRPr>
          </a:p>
          <a:p>
            <a:pPr lvl="0" algn="just" eaLnBrk="0" fontAlgn="base" hangingPunct="0">
              <a:spcBef>
                <a:spcPct val="0"/>
              </a:spcBef>
              <a:spcAft>
                <a:spcPct val="0"/>
              </a:spcAft>
            </a:pPr>
            <a:r>
              <a:rPr lang="nl-NL" sz="2000" b="1" i="1" dirty="0" smtClean="0">
                <a:latin typeface="Times New Roman" pitchFamily="18" charset="0"/>
                <a:ea typeface="Times New Roman" pitchFamily="18" charset="0"/>
                <a:cs typeface="Times New Roman" pitchFamily="18" charset="0"/>
              </a:rPr>
              <a:t>? Em nhận xét gì về tiềm năng kinh tế của vùng? </a:t>
            </a:r>
            <a:endParaRPr lang="nl-NL" sz="2000" b="1" i="1" dirty="0" smtClean="0">
              <a:latin typeface="Times New Roman" pitchFamily="18" charset="0"/>
              <a:cs typeface="Times New Roman" pitchFamily="18" charset="0"/>
            </a:endParaRPr>
          </a:p>
        </p:txBody>
      </p:sp>
      <p:pic>
        <p:nvPicPr>
          <p:cNvPr id="7" name="Picture 11" descr="Hinh 20"/>
          <p:cNvPicPr>
            <a:picLocks noChangeAspect="1" noChangeArrowheads="1"/>
          </p:cNvPicPr>
          <p:nvPr/>
        </p:nvPicPr>
        <p:blipFill>
          <a:blip r:embed="rId2" cstate="print"/>
          <a:srcRect/>
          <a:stretch>
            <a:fillRect/>
          </a:stretch>
        </p:blipFill>
        <p:spPr bwMode="auto">
          <a:xfrm>
            <a:off x="0" y="571480"/>
            <a:ext cx="4500562" cy="6000768"/>
          </a:xfrm>
          <a:prstGeom prst="rect">
            <a:avLst/>
          </a:prstGeom>
          <a:noFill/>
          <a:ln w="9525">
            <a:noFill/>
            <a:miter lim="800000"/>
            <a:headEnd/>
            <a:tailEnd/>
          </a:ln>
        </p:spPr>
      </p:pic>
      <p:sp>
        <p:nvSpPr>
          <p:cNvPr id="9" name="TextBox 8"/>
          <p:cNvSpPr txBox="1"/>
          <p:nvPr/>
        </p:nvSpPr>
        <p:spPr>
          <a:xfrm>
            <a:off x="3500430" y="0"/>
            <a:ext cx="5143536"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PHIẾU HỌC TẬP SỐ 1</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7A6964C-85AB-4087-806D-295BF5D4206E}" type="slidenum">
              <a:rPr lang="en-US" sz="1200">
                <a:solidFill>
                  <a:schemeClr val="tx1">
                    <a:tint val="75000"/>
                  </a:schemeClr>
                </a:solidFill>
                <a:latin typeface="+mn-lt"/>
              </a:rPr>
              <a:pPr algn="r" fontAlgn="auto">
                <a:spcBef>
                  <a:spcPts val="0"/>
                </a:spcBef>
                <a:spcAft>
                  <a:spcPts val="0"/>
                </a:spcAft>
                <a:defRPr/>
              </a:pPr>
              <a:t>5</a:t>
            </a:fld>
            <a:endParaRPr lang="en-US" sz="1200">
              <a:solidFill>
                <a:schemeClr val="tx1">
                  <a:tint val="75000"/>
                </a:schemeClr>
              </a:solidFill>
              <a:latin typeface="+mn-lt"/>
            </a:endParaRPr>
          </a:p>
        </p:txBody>
      </p:sp>
      <p:pic>
        <p:nvPicPr>
          <p:cNvPr id="78853" name="Picture 11" descr="Hinh 20"/>
          <p:cNvPicPr>
            <a:picLocks noChangeAspect="1" noChangeArrowheads="1"/>
          </p:cNvPicPr>
          <p:nvPr/>
        </p:nvPicPr>
        <p:blipFill>
          <a:blip r:embed="rId3"/>
          <a:srcRect/>
          <a:stretch>
            <a:fillRect/>
          </a:stretch>
        </p:blipFill>
        <p:spPr bwMode="auto">
          <a:xfrm>
            <a:off x="4929190" y="285728"/>
            <a:ext cx="3929090" cy="6143668"/>
          </a:xfrm>
          <a:prstGeom prst="rect">
            <a:avLst/>
          </a:prstGeom>
          <a:noFill/>
          <a:ln w="9525">
            <a:noFill/>
            <a:miter lim="800000"/>
            <a:headEnd/>
            <a:tailEnd/>
          </a:ln>
        </p:spPr>
      </p:pic>
      <p:sp>
        <p:nvSpPr>
          <p:cNvPr id="9" name="TextBox 8"/>
          <p:cNvSpPr txBox="1"/>
          <p:nvPr/>
        </p:nvSpPr>
        <p:spPr>
          <a:xfrm>
            <a:off x="785786" y="357167"/>
            <a:ext cx="3786214" cy="1200329"/>
          </a:xfrm>
          <a:prstGeom prst="rect">
            <a:avLst/>
          </a:prstGeom>
          <a:noFill/>
        </p:spPr>
        <p:txBody>
          <a:bodyPr wrap="square" rtlCol="0">
            <a:spAutoFit/>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8" name="Title 5"/>
          <p:cNvSpPr txBox="1">
            <a:spLocks/>
          </p:cNvSpPr>
          <p:nvPr/>
        </p:nvSpPr>
        <p:spPr>
          <a:xfrm>
            <a:off x="1807313" y="2559869"/>
            <a:ext cx="3657568" cy="785818"/>
          </a:xfrm>
          <a:prstGeom prst="rect">
            <a:avLst/>
          </a:prstGeom>
        </p:spPr>
        <p:txBody>
          <a:bodyPr vert="horz" lIns="91440" tIns="45720" rIns="91440" bIns="45720" rtlCol="0" anchor="ctr">
            <a:normAutofit/>
          </a:bodyPr>
          <a:lstStyle/>
          <a:p>
            <a:pPr lvl="0" algn="ctr">
              <a:spcBef>
                <a:spcPct val="0"/>
              </a:spcBef>
            </a:pPr>
            <a:r>
              <a:rPr lang="en-US" sz="2000" b="1" dirty="0" smtClean="0">
                <a:solidFill>
                  <a:srgbClr val="FF0000"/>
                </a:solidFill>
                <a:latin typeface="Times New Roman" pitchFamily="18" charset="0"/>
                <a:cs typeface="Times New Roman" pitchFamily="18" charset="0"/>
              </a:rPr>
              <a:t> </a:t>
            </a:r>
            <a:endParaRPr kumimoji="0" lang="en-US" sz="20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Title 5"/>
          <p:cNvSpPr txBox="1">
            <a:spLocks/>
          </p:cNvSpPr>
          <p:nvPr/>
        </p:nvSpPr>
        <p:spPr>
          <a:xfrm>
            <a:off x="842994" y="3786190"/>
            <a:ext cx="3657568" cy="785818"/>
          </a:xfrm>
          <a:prstGeom prst="rect">
            <a:avLst/>
          </a:prstGeom>
        </p:spPr>
        <p:txBody>
          <a:bodyPr vert="horz" lIns="91440" tIns="45720" rIns="91440" bIns="45720" rtlCol="0" anchor="ctr">
            <a:noAutofit/>
          </a:bodyPr>
          <a:lstStyle/>
          <a:p>
            <a:pPr lvl="0" algn="just">
              <a:spcBef>
                <a:spcPct val="0"/>
              </a:spcBef>
            </a:pPr>
            <a:r>
              <a:rPr lang="en-US" b="1" dirty="0" smtClean="0">
                <a:solidFill>
                  <a:srgbClr val="FF0000"/>
                </a:solidFill>
                <a:latin typeface="Times New Roman" pitchFamily="18" charset="0"/>
                <a:cs typeface="Times New Roman" pitchFamily="18" charset="0"/>
              </a:rPr>
              <a:t>      </a:t>
            </a:r>
            <a:endParaRPr kumimoji="0" lang="en-US" b="1" i="0" u="none" strike="noStrike" kern="1200" cap="none" spc="0" normalizeH="0" baseline="0" noProof="0" dirty="0">
              <a:ln>
                <a:noFill/>
              </a:ln>
              <a:solidFill>
                <a:srgbClr val="FF0000"/>
              </a:solidFill>
              <a:effectLst/>
              <a:uLnTx/>
              <a:uFillTx/>
              <a:latin typeface="+mj-lt"/>
              <a:ea typeface="+mj-ea"/>
              <a:cs typeface="+mj-cs"/>
            </a:endParaRPr>
          </a:p>
        </p:txBody>
      </p:sp>
      <p:sp>
        <p:nvSpPr>
          <p:cNvPr id="11" name="Title 5"/>
          <p:cNvSpPr txBox="1">
            <a:spLocks/>
          </p:cNvSpPr>
          <p:nvPr/>
        </p:nvSpPr>
        <p:spPr>
          <a:xfrm>
            <a:off x="857224" y="5072074"/>
            <a:ext cx="3657568" cy="785818"/>
          </a:xfrm>
          <a:prstGeom prst="rect">
            <a:avLst/>
          </a:prstGeom>
        </p:spPr>
        <p:txBody>
          <a:bodyPr vert="horz" lIns="91440" tIns="45720" rIns="91440" bIns="45720" rtlCol="0" anchor="ctr">
            <a:noAutofit/>
          </a:bodyPr>
          <a:lstStyle/>
          <a:p>
            <a:pPr lvl="0" algn="just">
              <a:spcBef>
                <a:spcPct val="0"/>
              </a:spcBef>
            </a:pPr>
            <a:endParaRPr kumimoji="0" lang="en-US" sz="2000" b="1" i="0" u="none" strike="noStrike" kern="1200" cap="none" spc="0" normalizeH="0" baseline="0" noProof="0" dirty="0">
              <a:ln>
                <a:noFill/>
              </a:ln>
              <a:solidFill>
                <a:srgbClr val="FF0000"/>
              </a:solidFill>
              <a:effectLst/>
              <a:uLnTx/>
              <a:uFillTx/>
              <a:latin typeface="+mj-lt"/>
              <a:ea typeface="+mj-ea"/>
              <a:cs typeface="+mj-cs"/>
            </a:endParaRPr>
          </a:p>
        </p:txBody>
      </p:sp>
      <p:cxnSp>
        <p:nvCxnSpPr>
          <p:cNvPr id="14" name="Straight Connector 13"/>
          <p:cNvCxnSpPr/>
          <p:nvPr/>
        </p:nvCxnSpPr>
        <p:spPr>
          <a:xfrm>
            <a:off x="6072198" y="785794"/>
            <a:ext cx="2143140" cy="15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679647" y="3428812"/>
            <a:ext cx="928694" cy="61912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29190" y="4262506"/>
            <a:ext cx="1143008" cy="15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itle 5"/>
          <p:cNvSpPr txBox="1">
            <a:spLocks/>
          </p:cNvSpPr>
          <p:nvPr/>
        </p:nvSpPr>
        <p:spPr>
          <a:xfrm rot="19696935">
            <a:off x="6858016" y="2476180"/>
            <a:ext cx="1714512" cy="500066"/>
          </a:xfrm>
          <a:prstGeom prst="rect">
            <a:avLst/>
          </a:prstGeom>
        </p:spPr>
        <p:txBody>
          <a:bodyPr vert="horz" lIns="91440" tIns="45720" rIns="91440" bIns="45720" rtlCol="0" anchor="ctr">
            <a:noAutofit/>
          </a:bodyPr>
          <a:lstStyle/>
          <a:p>
            <a:pPr lvl="0" algn="just">
              <a:spcBef>
                <a:spcPct val="0"/>
              </a:spcBef>
            </a:pPr>
            <a:r>
              <a:rPr lang="en-US" sz="1600" b="1" dirty="0" smtClean="0">
                <a:solidFill>
                  <a:srgbClr val="FF0000"/>
                </a:solidFill>
                <a:latin typeface="Times New Roman" pitchFamily="18" charset="0"/>
                <a:cs typeface="Times New Roman" pitchFamily="18" charset="0"/>
              </a:rPr>
              <a:t>Giàu tiềm năng.</a:t>
            </a:r>
            <a:endParaRPr kumimoji="0" lang="en-US" sz="1600" b="1" i="0" u="none" strike="noStrike" kern="1200" cap="none" spc="0" normalizeH="0" baseline="0" noProof="0" dirty="0">
              <a:ln>
                <a:noFill/>
              </a:ln>
              <a:solidFill>
                <a:srgbClr val="FF0000"/>
              </a:solidFill>
              <a:effectLst/>
              <a:uLnTx/>
              <a:uFillTx/>
              <a:latin typeface="+mj-lt"/>
              <a:ea typeface="+mj-ea"/>
              <a:cs typeface="+mj-cs"/>
            </a:endParaRPr>
          </a:p>
        </p:txBody>
      </p:sp>
      <p:sp>
        <p:nvSpPr>
          <p:cNvPr id="24" name="AutoShape 11"/>
          <p:cNvSpPr>
            <a:spLocks noChangeArrowheads="1"/>
          </p:cNvSpPr>
          <p:nvPr/>
        </p:nvSpPr>
        <p:spPr bwMode="auto">
          <a:xfrm>
            <a:off x="5000628" y="285728"/>
            <a:ext cx="1000132" cy="457200"/>
          </a:xfrm>
          <a:prstGeom prst="wedgeRoundRectCallout">
            <a:avLst>
              <a:gd name="adj1" fmla="val -6206"/>
              <a:gd name="adj2" fmla="val 71181"/>
              <a:gd name="adj3" fmla="val 16667"/>
            </a:avLst>
          </a:prstGeom>
          <a:noFill/>
          <a:ln w="9525">
            <a:solidFill>
              <a:schemeClr val="tx1"/>
            </a:solidFill>
            <a:miter lim="800000"/>
            <a:headEnd/>
            <a:tailEnd/>
          </a:ln>
        </p:spPr>
        <p:txBody>
          <a:bodyPr/>
          <a:lstStyle/>
          <a:p>
            <a:pPr algn="ctr" eaLnBrk="1" hangingPunct="1"/>
            <a:r>
              <a:rPr lang="vi-VN" altLang="vi-VN" sz="1200" b="1" dirty="0">
                <a:solidFill>
                  <a:srgbClr val="C00000"/>
                </a:solidFill>
                <a:latin typeface="Arial" charset="0"/>
                <a:cs typeface="Arial" charset="0"/>
              </a:rPr>
              <a:t>Dải đất rìa trung du</a:t>
            </a:r>
          </a:p>
        </p:txBody>
      </p:sp>
      <p:sp>
        <p:nvSpPr>
          <p:cNvPr id="25" name="Rectangle 12"/>
          <p:cNvSpPr>
            <a:spLocks noChangeArrowheads="1"/>
          </p:cNvSpPr>
          <p:nvPr/>
        </p:nvSpPr>
        <p:spPr bwMode="auto">
          <a:xfrm rot="4246585">
            <a:off x="5113698" y="2320517"/>
            <a:ext cx="1524124" cy="338554"/>
          </a:xfrm>
          <a:prstGeom prst="rect">
            <a:avLst/>
          </a:prstGeom>
          <a:noFill/>
          <a:ln w="9525">
            <a:noFill/>
            <a:miter lim="800000"/>
            <a:headEnd/>
            <a:tailEnd/>
          </a:ln>
        </p:spPr>
        <p:txBody>
          <a:bodyPr wrap="square">
            <a:spAutoFit/>
          </a:bodyPr>
          <a:lstStyle/>
          <a:p>
            <a:pPr eaLnBrk="1" hangingPunct="1">
              <a:spcBef>
                <a:spcPct val="50000"/>
              </a:spcBef>
            </a:pPr>
            <a:r>
              <a:rPr lang="vi-VN" altLang="vi-VN" sz="1600" b="1" dirty="0" smtClean="0">
                <a:solidFill>
                  <a:schemeClr val="bg2"/>
                </a:solidFill>
                <a:latin typeface="Arial" charset="0"/>
              </a:rPr>
              <a:t>ĐB.châu </a:t>
            </a:r>
            <a:r>
              <a:rPr lang="vi-VN" altLang="vi-VN" sz="1600" b="1" dirty="0">
                <a:solidFill>
                  <a:schemeClr val="bg2"/>
                </a:solidFill>
                <a:latin typeface="Arial" charset="0"/>
              </a:rPr>
              <a:t>thổ</a:t>
            </a:r>
            <a:r>
              <a:rPr lang="vi-VN" altLang="vi-VN" sz="1400" dirty="0">
                <a:solidFill>
                  <a:schemeClr val="bg2"/>
                </a:solidFill>
                <a:latin typeface="Tahoma" pitchFamily="34" charset="0"/>
              </a:rPr>
              <a:t> </a:t>
            </a:r>
          </a:p>
        </p:txBody>
      </p:sp>
      <p:sp>
        <p:nvSpPr>
          <p:cNvPr id="26" name="Freeform 8"/>
          <p:cNvSpPr>
            <a:spLocks/>
          </p:cNvSpPr>
          <p:nvPr/>
        </p:nvSpPr>
        <p:spPr bwMode="auto">
          <a:xfrm>
            <a:off x="5072065" y="527817"/>
            <a:ext cx="2298079" cy="3556000"/>
          </a:xfrm>
          <a:custGeom>
            <a:avLst/>
            <a:gdLst>
              <a:gd name="T0" fmla="*/ 2147483647 w 1935"/>
              <a:gd name="T1" fmla="*/ 2147483647 h 2240"/>
              <a:gd name="T2" fmla="*/ 2147483647 w 1935"/>
              <a:gd name="T3" fmla="*/ 2147483647 h 2240"/>
              <a:gd name="T4" fmla="*/ 2147483647 w 1935"/>
              <a:gd name="T5" fmla="*/ 2147483647 h 2240"/>
              <a:gd name="T6" fmla="*/ 2147483647 w 1935"/>
              <a:gd name="T7" fmla="*/ 2147483647 h 2240"/>
              <a:gd name="T8" fmla="*/ 2147483647 w 1935"/>
              <a:gd name="T9" fmla="*/ 2147483647 h 2240"/>
              <a:gd name="T10" fmla="*/ 2147483647 w 1935"/>
              <a:gd name="T11" fmla="*/ 2147483647 h 2240"/>
              <a:gd name="T12" fmla="*/ 2147483647 w 1935"/>
              <a:gd name="T13" fmla="*/ 2147483647 h 2240"/>
              <a:gd name="T14" fmla="*/ 2147483647 w 1935"/>
              <a:gd name="T15" fmla="*/ 2147483647 h 2240"/>
              <a:gd name="T16" fmla="*/ 2147483647 w 1935"/>
              <a:gd name="T17" fmla="*/ 2147483647 h 2240"/>
              <a:gd name="T18" fmla="*/ 2147483647 w 1935"/>
              <a:gd name="T19" fmla="*/ 2147483647 h 2240"/>
              <a:gd name="T20" fmla="*/ 2147483647 w 1935"/>
              <a:gd name="T21" fmla="*/ 2147483647 h 2240"/>
              <a:gd name="T22" fmla="*/ 2147483647 w 1935"/>
              <a:gd name="T23" fmla="*/ 2147483647 h 2240"/>
              <a:gd name="T24" fmla="*/ 2147483647 w 1935"/>
              <a:gd name="T25" fmla="*/ 2147483647 h 2240"/>
              <a:gd name="T26" fmla="*/ 2147483647 w 1935"/>
              <a:gd name="T27" fmla="*/ 2147483647 h 2240"/>
              <a:gd name="T28" fmla="*/ 2147483647 w 1935"/>
              <a:gd name="T29" fmla="*/ 2147483647 h 2240"/>
              <a:gd name="T30" fmla="*/ 2147483647 w 1935"/>
              <a:gd name="T31" fmla="*/ 2147483647 h 2240"/>
              <a:gd name="T32" fmla="*/ 2147483647 w 1935"/>
              <a:gd name="T33" fmla="*/ 2147483647 h 2240"/>
              <a:gd name="T34" fmla="*/ 2147483647 w 1935"/>
              <a:gd name="T35" fmla="*/ 2147483647 h 2240"/>
              <a:gd name="T36" fmla="*/ 2147483647 w 1935"/>
              <a:gd name="T37" fmla="*/ 2147483647 h 2240"/>
              <a:gd name="T38" fmla="*/ 2147483647 w 1935"/>
              <a:gd name="T39" fmla="*/ 2147483647 h 2240"/>
              <a:gd name="T40" fmla="*/ 2147483647 w 1935"/>
              <a:gd name="T41" fmla="*/ 2147483647 h 2240"/>
              <a:gd name="T42" fmla="*/ 2147483647 w 1935"/>
              <a:gd name="T43" fmla="*/ 2147483647 h 2240"/>
              <a:gd name="T44" fmla="*/ 2147483647 w 1935"/>
              <a:gd name="T45" fmla="*/ 2147483647 h 2240"/>
              <a:gd name="T46" fmla="*/ 2147483647 w 1935"/>
              <a:gd name="T47" fmla="*/ 2147483647 h 2240"/>
              <a:gd name="T48" fmla="*/ 2147483647 w 1935"/>
              <a:gd name="T49" fmla="*/ 2147483647 h 2240"/>
              <a:gd name="T50" fmla="*/ 2147483647 w 1935"/>
              <a:gd name="T51" fmla="*/ 2147483647 h 2240"/>
              <a:gd name="T52" fmla="*/ 2147483647 w 1935"/>
              <a:gd name="T53" fmla="*/ 2147483647 h 2240"/>
              <a:gd name="T54" fmla="*/ 2147483647 w 1935"/>
              <a:gd name="T55" fmla="*/ 2147483647 h 2240"/>
              <a:gd name="T56" fmla="*/ 2147483647 w 1935"/>
              <a:gd name="T57" fmla="*/ 2147483647 h 2240"/>
              <a:gd name="T58" fmla="*/ 2147483647 w 1935"/>
              <a:gd name="T59" fmla="*/ 2147483647 h 2240"/>
              <a:gd name="T60" fmla="*/ 2147483647 w 1935"/>
              <a:gd name="T61" fmla="*/ 2147483647 h 2240"/>
              <a:gd name="T62" fmla="*/ 2147483647 w 1935"/>
              <a:gd name="T63" fmla="*/ 2147483647 h 2240"/>
              <a:gd name="T64" fmla="*/ 2147483647 w 1935"/>
              <a:gd name="T65" fmla="*/ 2147483647 h 2240"/>
              <a:gd name="T66" fmla="*/ 2147483647 w 1935"/>
              <a:gd name="T67" fmla="*/ 2147483647 h 2240"/>
              <a:gd name="T68" fmla="*/ 2147483647 w 1935"/>
              <a:gd name="T69" fmla="*/ 2147483647 h 2240"/>
              <a:gd name="T70" fmla="*/ 2147483647 w 1935"/>
              <a:gd name="T71" fmla="*/ 2147483647 h 2240"/>
              <a:gd name="T72" fmla="*/ 2147483647 w 1935"/>
              <a:gd name="T73" fmla="*/ 2147483647 h 2240"/>
              <a:gd name="T74" fmla="*/ 2147483647 w 1935"/>
              <a:gd name="T75" fmla="*/ 2147483647 h 2240"/>
              <a:gd name="T76" fmla="*/ 2147483647 w 1935"/>
              <a:gd name="T77" fmla="*/ 2147483647 h 2240"/>
              <a:gd name="T78" fmla="*/ 2147483647 w 1935"/>
              <a:gd name="T79" fmla="*/ 2147483647 h 2240"/>
              <a:gd name="T80" fmla="*/ 2147483647 w 1935"/>
              <a:gd name="T81" fmla="*/ 2147483647 h 2240"/>
              <a:gd name="T82" fmla="*/ 2147483647 w 1935"/>
              <a:gd name="T83" fmla="*/ 2147483647 h 2240"/>
              <a:gd name="T84" fmla="*/ 2147483647 w 1935"/>
              <a:gd name="T85" fmla="*/ 2147483647 h 2240"/>
              <a:gd name="T86" fmla="*/ 2147483647 w 1935"/>
              <a:gd name="T87" fmla="*/ 2147483647 h 2240"/>
              <a:gd name="T88" fmla="*/ 2147483647 w 1935"/>
              <a:gd name="T89" fmla="*/ 2147483647 h 2240"/>
              <a:gd name="T90" fmla="*/ 2147483647 w 1935"/>
              <a:gd name="T91" fmla="*/ 2147483647 h 2240"/>
              <a:gd name="T92" fmla="*/ 2147483647 w 1935"/>
              <a:gd name="T93" fmla="*/ 2147483647 h 2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5"/>
              <a:gd name="T142" fmla="*/ 0 h 2240"/>
              <a:gd name="T143" fmla="*/ 1935 w 1935"/>
              <a:gd name="T144" fmla="*/ 2240 h 2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5" h="2240">
                <a:moveTo>
                  <a:pt x="1928" y="1008"/>
                </a:moveTo>
                <a:cubicBezTo>
                  <a:pt x="1913" y="964"/>
                  <a:pt x="1935" y="1008"/>
                  <a:pt x="1904" y="996"/>
                </a:cubicBezTo>
                <a:cubicBezTo>
                  <a:pt x="1897" y="993"/>
                  <a:pt x="1897" y="984"/>
                  <a:pt x="1892" y="978"/>
                </a:cubicBezTo>
                <a:cubicBezTo>
                  <a:pt x="1887" y="971"/>
                  <a:pt x="1879" y="967"/>
                  <a:pt x="1874" y="960"/>
                </a:cubicBezTo>
                <a:cubicBezTo>
                  <a:pt x="1846" y="923"/>
                  <a:pt x="1844" y="904"/>
                  <a:pt x="1832" y="858"/>
                </a:cubicBezTo>
                <a:cubicBezTo>
                  <a:pt x="1825" y="785"/>
                  <a:pt x="1836" y="785"/>
                  <a:pt x="1772" y="774"/>
                </a:cubicBezTo>
                <a:cubicBezTo>
                  <a:pt x="1714" y="739"/>
                  <a:pt x="1774" y="767"/>
                  <a:pt x="1688" y="762"/>
                </a:cubicBezTo>
                <a:cubicBezTo>
                  <a:pt x="1670" y="761"/>
                  <a:pt x="1652" y="754"/>
                  <a:pt x="1634" y="750"/>
                </a:cubicBezTo>
                <a:cubicBezTo>
                  <a:pt x="1613" y="740"/>
                  <a:pt x="1596" y="727"/>
                  <a:pt x="1574" y="720"/>
                </a:cubicBezTo>
                <a:cubicBezTo>
                  <a:pt x="1554" y="722"/>
                  <a:pt x="1534" y="729"/>
                  <a:pt x="1514" y="726"/>
                </a:cubicBezTo>
                <a:cubicBezTo>
                  <a:pt x="1507" y="725"/>
                  <a:pt x="1507" y="713"/>
                  <a:pt x="1502" y="708"/>
                </a:cubicBezTo>
                <a:cubicBezTo>
                  <a:pt x="1487" y="693"/>
                  <a:pt x="1475" y="694"/>
                  <a:pt x="1454" y="690"/>
                </a:cubicBezTo>
                <a:cubicBezTo>
                  <a:pt x="1433" y="659"/>
                  <a:pt x="1414" y="656"/>
                  <a:pt x="1448" y="642"/>
                </a:cubicBezTo>
                <a:cubicBezTo>
                  <a:pt x="1456" y="639"/>
                  <a:pt x="1464" y="638"/>
                  <a:pt x="1472" y="636"/>
                </a:cubicBezTo>
                <a:cubicBezTo>
                  <a:pt x="1477" y="610"/>
                  <a:pt x="1486" y="595"/>
                  <a:pt x="1478" y="570"/>
                </a:cubicBezTo>
                <a:cubicBezTo>
                  <a:pt x="1500" y="556"/>
                  <a:pt x="1500" y="543"/>
                  <a:pt x="1514" y="522"/>
                </a:cubicBezTo>
                <a:cubicBezTo>
                  <a:pt x="1504" y="452"/>
                  <a:pt x="1497" y="473"/>
                  <a:pt x="1418" y="480"/>
                </a:cubicBezTo>
                <a:cubicBezTo>
                  <a:pt x="1380" y="493"/>
                  <a:pt x="1358" y="516"/>
                  <a:pt x="1322" y="528"/>
                </a:cubicBezTo>
                <a:cubicBezTo>
                  <a:pt x="1289" y="520"/>
                  <a:pt x="1287" y="505"/>
                  <a:pt x="1268" y="534"/>
                </a:cubicBezTo>
                <a:cubicBezTo>
                  <a:pt x="1261" y="587"/>
                  <a:pt x="1280" y="622"/>
                  <a:pt x="1220" y="642"/>
                </a:cubicBezTo>
                <a:cubicBezTo>
                  <a:pt x="1212" y="603"/>
                  <a:pt x="1225" y="580"/>
                  <a:pt x="1202" y="546"/>
                </a:cubicBezTo>
                <a:cubicBezTo>
                  <a:pt x="1194" y="552"/>
                  <a:pt x="1188" y="564"/>
                  <a:pt x="1178" y="564"/>
                </a:cubicBezTo>
                <a:cubicBezTo>
                  <a:pt x="1171" y="564"/>
                  <a:pt x="1172" y="551"/>
                  <a:pt x="1166" y="546"/>
                </a:cubicBezTo>
                <a:cubicBezTo>
                  <a:pt x="1147" y="531"/>
                  <a:pt x="1108" y="533"/>
                  <a:pt x="1082" y="516"/>
                </a:cubicBezTo>
                <a:cubicBezTo>
                  <a:pt x="1079" y="510"/>
                  <a:pt x="1068" y="477"/>
                  <a:pt x="1052" y="480"/>
                </a:cubicBezTo>
                <a:cubicBezTo>
                  <a:pt x="1044" y="481"/>
                  <a:pt x="1041" y="493"/>
                  <a:pt x="1034" y="498"/>
                </a:cubicBezTo>
                <a:cubicBezTo>
                  <a:pt x="1029" y="502"/>
                  <a:pt x="1022" y="502"/>
                  <a:pt x="1016" y="504"/>
                </a:cubicBezTo>
                <a:cubicBezTo>
                  <a:pt x="992" y="496"/>
                  <a:pt x="968" y="492"/>
                  <a:pt x="944" y="486"/>
                </a:cubicBezTo>
                <a:cubicBezTo>
                  <a:pt x="937" y="475"/>
                  <a:pt x="935" y="459"/>
                  <a:pt x="926" y="450"/>
                </a:cubicBezTo>
                <a:cubicBezTo>
                  <a:pt x="915" y="439"/>
                  <a:pt x="897" y="435"/>
                  <a:pt x="884" y="426"/>
                </a:cubicBezTo>
                <a:cubicBezTo>
                  <a:pt x="874" y="430"/>
                  <a:pt x="861" y="430"/>
                  <a:pt x="854" y="438"/>
                </a:cubicBezTo>
                <a:cubicBezTo>
                  <a:pt x="850" y="443"/>
                  <a:pt x="863" y="450"/>
                  <a:pt x="860" y="456"/>
                </a:cubicBezTo>
                <a:cubicBezTo>
                  <a:pt x="857" y="462"/>
                  <a:pt x="848" y="460"/>
                  <a:pt x="842" y="462"/>
                </a:cubicBezTo>
                <a:cubicBezTo>
                  <a:pt x="795" y="446"/>
                  <a:pt x="799" y="397"/>
                  <a:pt x="776" y="360"/>
                </a:cubicBezTo>
                <a:cubicBezTo>
                  <a:pt x="765" y="342"/>
                  <a:pt x="746" y="340"/>
                  <a:pt x="728" y="336"/>
                </a:cubicBezTo>
                <a:cubicBezTo>
                  <a:pt x="726" y="328"/>
                  <a:pt x="722" y="320"/>
                  <a:pt x="722" y="312"/>
                </a:cubicBezTo>
                <a:cubicBezTo>
                  <a:pt x="722" y="306"/>
                  <a:pt x="731" y="300"/>
                  <a:pt x="728" y="294"/>
                </a:cubicBezTo>
                <a:cubicBezTo>
                  <a:pt x="712" y="261"/>
                  <a:pt x="631" y="265"/>
                  <a:pt x="614" y="264"/>
                </a:cubicBezTo>
                <a:cubicBezTo>
                  <a:pt x="610" y="256"/>
                  <a:pt x="603" y="249"/>
                  <a:pt x="602" y="240"/>
                </a:cubicBezTo>
                <a:cubicBezTo>
                  <a:pt x="601" y="234"/>
                  <a:pt x="611" y="228"/>
                  <a:pt x="608" y="222"/>
                </a:cubicBezTo>
                <a:cubicBezTo>
                  <a:pt x="605" y="216"/>
                  <a:pt x="596" y="219"/>
                  <a:pt x="590" y="216"/>
                </a:cubicBezTo>
                <a:cubicBezTo>
                  <a:pt x="574" y="208"/>
                  <a:pt x="558" y="200"/>
                  <a:pt x="542" y="192"/>
                </a:cubicBezTo>
                <a:cubicBezTo>
                  <a:pt x="522" y="182"/>
                  <a:pt x="492" y="172"/>
                  <a:pt x="476" y="156"/>
                </a:cubicBezTo>
                <a:cubicBezTo>
                  <a:pt x="463" y="143"/>
                  <a:pt x="453" y="127"/>
                  <a:pt x="440" y="114"/>
                </a:cubicBezTo>
                <a:cubicBezTo>
                  <a:pt x="444" y="106"/>
                  <a:pt x="447" y="98"/>
                  <a:pt x="452" y="90"/>
                </a:cubicBezTo>
                <a:cubicBezTo>
                  <a:pt x="459" y="78"/>
                  <a:pt x="476" y="54"/>
                  <a:pt x="476" y="54"/>
                </a:cubicBezTo>
                <a:cubicBezTo>
                  <a:pt x="386" y="0"/>
                  <a:pt x="502" y="60"/>
                  <a:pt x="416" y="42"/>
                </a:cubicBezTo>
                <a:cubicBezTo>
                  <a:pt x="397" y="38"/>
                  <a:pt x="380" y="26"/>
                  <a:pt x="362" y="18"/>
                </a:cubicBezTo>
                <a:cubicBezTo>
                  <a:pt x="346" y="20"/>
                  <a:pt x="329" y="17"/>
                  <a:pt x="314" y="24"/>
                </a:cubicBezTo>
                <a:cubicBezTo>
                  <a:pt x="302" y="29"/>
                  <a:pt x="307" y="53"/>
                  <a:pt x="296" y="60"/>
                </a:cubicBezTo>
                <a:cubicBezTo>
                  <a:pt x="278" y="71"/>
                  <a:pt x="255" y="74"/>
                  <a:pt x="236" y="84"/>
                </a:cubicBezTo>
                <a:cubicBezTo>
                  <a:pt x="186" y="81"/>
                  <a:pt x="131" y="62"/>
                  <a:pt x="86" y="84"/>
                </a:cubicBezTo>
                <a:cubicBezTo>
                  <a:pt x="73" y="91"/>
                  <a:pt x="78" y="112"/>
                  <a:pt x="74" y="126"/>
                </a:cubicBezTo>
                <a:cubicBezTo>
                  <a:pt x="76" y="132"/>
                  <a:pt x="79" y="138"/>
                  <a:pt x="80" y="144"/>
                </a:cubicBezTo>
                <a:cubicBezTo>
                  <a:pt x="83" y="168"/>
                  <a:pt x="79" y="193"/>
                  <a:pt x="86" y="216"/>
                </a:cubicBezTo>
                <a:cubicBezTo>
                  <a:pt x="88" y="222"/>
                  <a:pt x="98" y="220"/>
                  <a:pt x="104" y="222"/>
                </a:cubicBezTo>
                <a:cubicBezTo>
                  <a:pt x="114" y="226"/>
                  <a:pt x="124" y="230"/>
                  <a:pt x="134" y="234"/>
                </a:cubicBezTo>
                <a:cubicBezTo>
                  <a:pt x="138" y="240"/>
                  <a:pt x="145" y="245"/>
                  <a:pt x="146" y="252"/>
                </a:cubicBezTo>
                <a:cubicBezTo>
                  <a:pt x="149" y="275"/>
                  <a:pt x="131" y="281"/>
                  <a:pt x="146" y="300"/>
                </a:cubicBezTo>
                <a:cubicBezTo>
                  <a:pt x="154" y="311"/>
                  <a:pt x="170" y="314"/>
                  <a:pt x="182" y="318"/>
                </a:cubicBezTo>
                <a:cubicBezTo>
                  <a:pt x="205" y="335"/>
                  <a:pt x="221" y="345"/>
                  <a:pt x="230" y="372"/>
                </a:cubicBezTo>
                <a:cubicBezTo>
                  <a:pt x="204" y="410"/>
                  <a:pt x="185" y="377"/>
                  <a:pt x="152" y="366"/>
                </a:cubicBezTo>
                <a:cubicBezTo>
                  <a:pt x="138" y="368"/>
                  <a:pt x="123" y="366"/>
                  <a:pt x="110" y="372"/>
                </a:cubicBezTo>
                <a:cubicBezTo>
                  <a:pt x="105" y="375"/>
                  <a:pt x="97" y="452"/>
                  <a:pt x="86" y="474"/>
                </a:cubicBezTo>
                <a:cubicBezTo>
                  <a:pt x="72" y="502"/>
                  <a:pt x="41" y="521"/>
                  <a:pt x="20" y="540"/>
                </a:cubicBezTo>
                <a:cubicBezTo>
                  <a:pt x="11" y="584"/>
                  <a:pt x="33" y="617"/>
                  <a:pt x="44" y="660"/>
                </a:cubicBezTo>
                <a:cubicBezTo>
                  <a:pt x="32" y="689"/>
                  <a:pt x="0" y="724"/>
                  <a:pt x="32" y="756"/>
                </a:cubicBezTo>
                <a:cubicBezTo>
                  <a:pt x="42" y="766"/>
                  <a:pt x="60" y="760"/>
                  <a:pt x="74" y="762"/>
                </a:cubicBezTo>
                <a:cubicBezTo>
                  <a:pt x="88" y="803"/>
                  <a:pt x="72" y="774"/>
                  <a:pt x="146" y="774"/>
                </a:cubicBezTo>
                <a:cubicBezTo>
                  <a:pt x="162" y="774"/>
                  <a:pt x="178" y="778"/>
                  <a:pt x="194" y="780"/>
                </a:cubicBezTo>
                <a:cubicBezTo>
                  <a:pt x="252" y="761"/>
                  <a:pt x="246" y="810"/>
                  <a:pt x="296" y="822"/>
                </a:cubicBezTo>
                <a:cubicBezTo>
                  <a:pt x="284" y="847"/>
                  <a:pt x="268" y="868"/>
                  <a:pt x="290" y="900"/>
                </a:cubicBezTo>
                <a:cubicBezTo>
                  <a:pt x="297" y="910"/>
                  <a:pt x="314" y="904"/>
                  <a:pt x="326" y="906"/>
                </a:cubicBezTo>
                <a:cubicBezTo>
                  <a:pt x="328" y="924"/>
                  <a:pt x="324" y="944"/>
                  <a:pt x="332" y="960"/>
                </a:cubicBezTo>
                <a:cubicBezTo>
                  <a:pt x="336" y="967"/>
                  <a:pt x="350" y="960"/>
                  <a:pt x="356" y="966"/>
                </a:cubicBezTo>
                <a:cubicBezTo>
                  <a:pt x="362" y="972"/>
                  <a:pt x="360" y="982"/>
                  <a:pt x="362" y="990"/>
                </a:cubicBezTo>
                <a:cubicBezTo>
                  <a:pt x="353" y="1044"/>
                  <a:pt x="336" y="1033"/>
                  <a:pt x="380" y="1068"/>
                </a:cubicBezTo>
                <a:cubicBezTo>
                  <a:pt x="384" y="1062"/>
                  <a:pt x="389" y="1056"/>
                  <a:pt x="392" y="1050"/>
                </a:cubicBezTo>
                <a:cubicBezTo>
                  <a:pt x="395" y="1044"/>
                  <a:pt x="392" y="1033"/>
                  <a:pt x="398" y="1032"/>
                </a:cubicBezTo>
                <a:cubicBezTo>
                  <a:pt x="404" y="1031"/>
                  <a:pt x="434" y="1052"/>
                  <a:pt x="440" y="1056"/>
                </a:cubicBezTo>
                <a:cubicBezTo>
                  <a:pt x="453" y="1150"/>
                  <a:pt x="446" y="1122"/>
                  <a:pt x="482" y="1176"/>
                </a:cubicBezTo>
                <a:cubicBezTo>
                  <a:pt x="490" y="1215"/>
                  <a:pt x="487" y="1250"/>
                  <a:pt x="464" y="1284"/>
                </a:cubicBezTo>
                <a:cubicBezTo>
                  <a:pt x="454" y="1344"/>
                  <a:pt x="463" y="1336"/>
                  <a:pt x="518" y="1320"/>
                </a:cubicBezTo>
                <a:cubicBezTo>
                  <a:pt x="536" y="1326"/>
                  <a:pt x="559" y="1325"/>
                  <a:pt x="572" y="1338"/>
                </a:cubicBezTo>
                <a:cubicBezTo>
                  <a:pt x="605" y="1371"/>
                  <a:pt x="579" y="1422"/>
                  <a:pt x="632" y="1440"/>
                </a:cubicBezTo>
                <a:cubicBezTo>
                  <a:pt x="653" y="1471"/>
                  <a:pt x="670" y="1483"/>
                  <a:pt x="692" y="1512"/>
                </a:cubicBezTo>
                <a:cubicBezTo>
                  <a:pt x="690" y="1532"/>
                  <a:pt x="700" y="1558"/>
                  <a:pt x="686" y="1572"/>
                </a:cubicBezTo>
                <a:cubicBezTo>
                  <a:pt x="677" y="1581"/>
                  <a:pt x="667" y="1555"/>
                  <a:pt x="656" y="1548"/>
                </a:cubicBezTo>
                <a:cubicBezTo>
                  <a:pt x="636" y="1535"/>
                  <a:pt x="611" y="1528"/>
                  <a:pt x="590" y="1518"/>
                </a:cubicBezTo>
                <a:cubicBezTo>
                  <a:pt x="572" y="1571"/>
                  <a:pt x="579" y="1541"/>
                  <a:pt x="572" y="1608"/>
                </a:cubicBezTo>
                <a:cubicBezTo>
                  <a:pt x="556" y="1597"/>
                  <a:pt x="518" y="1584"/>
                  <a:pt x="518" y="1584"/>
                </a:cubicBezTo>
                <a:cubicBezTo>
                  <a:pt x="523" y="1616"/>
                  <a:pt x="522" y="1639"/>
                  <a:pt x="554" y="1650"/>
                </a:cubicBezTo>
                <a:cubicBezTo>
                  <a:pt x="552" y="1660"/>
                  <a:pt x="555" y="1673"/>
                  <a:pt x="548" y="1680"/>
                </a:cubicBezTo>
                <a:cubicBezTo>
                  <a:pt x="535" y="1693"/>
                  <a:pt x="500" y="1704"/>
                  <a:pt x="500" y="1704"/>
                </a:cubicBezTo>
                <a:cubicBezTo>
                  <a:pt x="464" y="1680"/>
                  <a:pt x="434" y="1664"/>
                  <a:pt x="392" y="1650"/>
                </a:cubicBezTo>
                <a:cubicBezTo>
                  <a:pt x="386" y="1660"/>
                  <a:pt x="383" y="1672"/>
                  <a:pt x="374" y="1680"/>
                </a:cubicBezTo>
                <a:cubicBezTo>
                  <a:pt x="336" y="1713"/>
                  <a:pt x="358" y="1653"/>
                  <a:pt x="344" y="1710"/>
                </a:cubicBezTo>
                <a:cubicBezTo>
                  <a:pt x="366" y="1723"/>
                  <a:pt x="392" y="1740"/>
                  <a:pt x="410" y="1758"/>
                </a:cubicBezTo>
                <a:cubicBezTo>
                  <a:pt x="430" y="1778"/>
                  <a:pt x="440" y="1796"/>
                  <a:pt x="464" y="1812"/>
                </a:cubicBezTo>
                <a:cubicBezTo>
                  <a:pt x="481" y="1838"/>
                  <a:pt x="500" y="1876"/>
                  <a:pt x="530" y="1890"/>
                </a:cubicBezTo>
                <a:cubicBezTo>
                  <a:pt x="547" y="1898"/>
                  <a:pt x="568" y="1897"/>
                  <a:pt x="584" y="1908"/>
                </a:cubicBezTo>
                <a:cubicBezTo>
                  <a:pt x="613" y="1927"/>
                  <a:pt x="634" y="1948"/>
                  <a:pt x="668" y="1956"/>
                </a:cubicBezTo>
                <a:cubicBezTo>
                  <a:pt x="688" y="1997"/>
                  <a:pt x="723" y="1996"/>
                  <a:pt x="764" y="2010"/>
                </a:cubicBezTo>
                <a:cubicBezTo>
                  <a:pt x="798" y="2044"/>
                  <a:pt x="838" y="2071"/>
                  <a:pt x="884" y="2082"/>
                </a:cubicBezTo>
                <a:cubicBezTo>
                  <a:pt x="896" y="2080"/>
                  <a:pt x="908" y="2080"/>
                  <a:pt x="920" y="2076"/>
                </a:cubicBezTo>
                <a:cubicBezTo>
                  <a:pt x="949" y="2066"/>
                  <a:pt x="930" y="2049"/>
                  <a:pt x="950" y="2088"/>
                </a:cubicBezTo>
                <a:cubicBezTo>
                  <a:pt x="942" y="2138"/>
                  <a:pt x="951" y="2114"/>
                  <a:pt x="920" y="2160"/>
                </a:cubicBezTo>
                <a:cubicBezTo>
                  <a:pt x="912" y="2172"/>
                  <a:pt x="884" y="2184"/>
                  <a:pt x="884" y="2184"/>
                </a:cubicBezTo>
                <a:cubicBezTo>
                  <a:pt x="846" y="2240"/>
                  <a:pt x="972" y="2230"/>
                  <a:pt x="992" y="2232"/>
                </a:cubicBezTo>
                <a:cubicBezTo>
                  <a:pt x="1039" y="2223"/>
                  <a:pt x="1083" y="2223"/>
                  <a:pt x="1106" y="2178"/>
                </a:cubicBezTo>
                <a:cubicBezTo>
                  <a:pt x="1108" y="2160"/>
                  <a:pt x="1100" y="2137"/>
                  <a:pt x="1112" y="2124"/>
                </a:cubicBezTo>
                <a:cubicBezTo>
                  <a:pt x="1123" y="2112"/>
                  <a:pt x="1145" y="2124"/>
                  <a:pt x="1160" y="2118"/>
                </a:cubicBezTo>
                <a:cubicBezTo>
                  <a:pt x="1177" y="2112"/>
                  <a:pt x="1187" y="2093"/>
                  <a:pt x="1202" y="2082"/>
                </a:cubicBezTo>
                <a:cubicBezTo>
                  <a:pt x="1212" y="2051"/>
                  <a:pt x="1204" y="2021"/>
                  <a:pt x="1238" y="2010"/>
                </a:cubicBezTo>
                <a:cubicBezTo>
                  <a:pt x="1271" y="1977"/>
                  <a:pt x="1295" y="1952"/>
                  <a:pt x="1322" y="1914"/>
                </a:cubicBezTo>
                <a:cubicBezTo>
                  <a:pt x="1326" y="1908"/>
                  <a:pt x="1348" y="1874"/>
                  <a:pt x="1352" y="1872"/>
                </a:cubicBezTo>
                <a:cubicBezTo>
                  <a:pt x="1371" y="1863"/>
                  <a:pt x="1392" y="1864"/>
                  <a:pt x="1412" y="1860"/>
                </a:cubicBezTo>
                <a:cubicBezTo>
                  <a:pt x="1457" y="1838"/>
                  <a:pt x="1508" y="1828"/>
                  <a:pt x="1556" y="1812"/>
                </a:cubicBezTo>
                <a:cubicBezTo>
                  <a:pt x="1562" y="1773"/>
                  <a:pt x="1568" y="1760"/>
                  <a:pt x="1586" y="1728"/>
                </a:cubicBezTo>
                <a:cubicBezTo>
                  <a:pt x="1597" y="1709"/>
                  <a:pt x="1610" y="1668"/>
                  <a:pt x="1610" y="1668"/>
                </a:cubicBezTo>
                <a:cubicBezTo>
                  <a:pt x="1596" y="1625"/>
                  <a:pt x="1605" y="1643"/>
                  <a:pt x="1586" y="1614"/>
                </a:cubicBezTo>
                <a:cubicBezTo>
                  <a:pt x="1588" y="1602"/>
                  <a:pt x="1586" y="1588"/>
                  <a:pt x="1592" y="1578"/>
                </a:cubicBezTo>
                <a:cubicBezTo>
                  <a:pt x="1597" y="1570"/>
                  <a:pt x="1610" y="1572"/>
                  <a:pt x="1616" y="1566"/>
                </a:cubicBezTo>
                <a:cubicBezTo>
                  <a:pt x="1620" y="1562"/>
                  <a:pt x="1620" y="1554"/>
                  <a:pt x="1622" y="1548"/>
                </a:cubicBezTo>
                <a:cubicBezTo>
                  <a:pt x="1613" y="1513"/>
                  <a:pt x="1598" y="1489"/>
                  <a:pt x="1592" y="1452"/>
                </a:cubicBezTo>
                <a:cubicBezTo>
                  <a:pt x="1596" y="1406"/>
                  <a:pt x="1603" y="1375"/>
                  <a:pt x="1610" y="1332"/>
                </a:cubicBezTo>
                <a:cubicBezTo>
                  <a:pt x="1640" y="1352"/>
                  <a:pt x="1640" y="1341"/>
                  <a:pt x="1658" y="1314"/>
                </a:cubicBezTo>
                <a:cubicBezTo>
                  <a:pt x="1671" y="1251"/>
                  <a:pt x="1649" y="1309"/>
                  <a:pt x="1730" y="1278"/>
                </a:cubicBezTo>
                <a:cubicBezTo>
                  <a:pt x="1742" y="1273"/>
                  <a:pt x="1741" y="1245"/>
                  <a:pt x="1748" y="1236"/>
                </a:cubicBezTo>
                <a:cubicBezTo>
                  <a:pt x="1758" y="1223"/>
                  <a:pt x="1791" y="1216"/>
                  <a:pt x="1802" y="1212"/>
                </a:cubicBezTo>
                <a:cubicBezTo>
                  <a:pt x="1808" y="1210"/>
                  <a:pt x="1820" y="1206"/>
                  <a:pt x="1820" y="1206"/>
                </a:cubicBezTo>
                <a:cubicBezTo>
                  <a:pt x="1839" y="1177"/>
                  <a:pt x="1830" y="1181"/>
                  <a:pt x="1844" y="1224"/>
                </a:cubicBezTo>
                <a:cubicBezTo>
                  <a:pt x="1847" y="1232"/>
                  <a:pt x="1860" y="1228"/>
                  <a:pt x="1868" y="1230"/>
                </a:cubicBezTo>
                <a:cubicBezTo>
                  <a:pt x="1872" y="1224"/>
                  <a:pt x="1880" y="1219"/>
                  <a:pt x="1880" y="1212"/>
                </a:cubicBezTo>
                <a:cubicBezTo>
                  <a:pt x="1880" y="1211"/>
                  <a:pt x="1847" y="1154"/>
                  <a:pt x="1844" y="1152"/>
                </a:cubicBezTo>
                <a:cubicBezTo>
                  <a:pt x="1834" y="1144"/>
                  <a:pt x="1819" y="1141"/>
                  <a:pt x="1808" y="1134"/>
                </a:cubicBezTo>
                <a:cubicBezTo>
                  <a:pt x="1806" y="1128"/>
                  <a:pt x="1803" y="1122"/>
                  <a:pt x="1802" y="1116"/>
                </a:cubicBezTo>
                <a:cubicBezTo>
                  <a:pt x="1799" y="1086"/>
                  <a:pt x="1799" y="1056"/>
                  <a:pt x="1796" y="1026"/>
                </a:cubicBezTo>
                <a:cubicBezTo>
                  <a:pt x="1795" y="1020"/>
                  <a:pt x="1784" y="1005"/>
                  <a:pt x="1790" y="1008"/>
                </a:cubicBezTo>
                <a:cubicBezTo>
                  <a:pt x="1799" y="1012"/>
                  <a:pt x="1800" y="1026"/>
                  <a:pt x="1808" y="1032"/>
                </a:cubicBezTo>
                <a:cubicBezTo>
                  <a:pt x="1821" y="1041"/>
                  <a:pt x="1858" y="1047"/>
                  <a:pt x="1874" y="1050"/>
                </a:cubicBezTo>
                <a:cubicBezTo>
                  <a:pt x="1880" y="1048"/>
                  <a:pt x="1892" y="1050"/>
                  <a:pt x="1892" y="1044"/>
                </a:cubicBezTo>
                <a:cubicBezTo>
                  <a:pt x="1892" y="1038"/>
                  <a:pt x="1874" y="1038"/>
                  <a:pt x="1874" y="1038"/>
                </a:cubicBezTo>
              </a:path>
            </a:pathLst>
          </a:custGeom>
          <a:noFill/>
          <a:ln w="57150">
            <a:solidFill>
              <a:srgbClr val="FF0066"/>
            </a:solidFill>
            <a:round/>
            <a:headEnd/>
            <a:tailEnd/>
          </a:ln>
        </p:spPr>
        <p:txBody>
          <a:bodyPr/>
          <a:lstStyle/>
          <a:p>
            <a:endParaRPr lang="en-US"/>
          </a:p>
        </p:txBody>
      </p:sp>
      <p:sp>
        <p:nvSpPr>
          <p:cNvPr id="27" name="Freeform 7"/>
          <p:cNvSpPr>
            <a:spLocks/>
          </p:cNvSpPr>
          <p:nvPr/>
        </p:nvSpPr>
        <p:spPr bwMode="auto">
          <a:xfrm>
            <a:off x="4929190" y="500042"/>
            <a:ext cx="962023" cy="3181350"/>
          </a:xfrm>
          <a:custGeom>
            <a:avLst/>
            <a:gdLst>
              <a:gd name="T0" fmla="*/ 2147483647 w 786"/>
              <a:gd name="T1" fmla="*/ 2147483647 h 2004"/>
              <a:gd name="T2" fmla="*/ 2147483647 w 786"/>
              <a:gd name="T3" fmla="*/ 2147483647 h 2004"/>
              <a:gd name="T4" fmla="*/ 2147483647 w 786"/>
              <a:gd name="T5" fmla="*/ 2147483647 h 2004"/>
              <a:gd name="T6" fmla="*/ 2147483647 w 786"/>
              <a:gd name="T7" fmla="*/ 2147483647 h 2004"/>
              <a:gd name="T8" fmla="*/ 2147483647 w 786"/>
              <a:gd name="T9" fmla="*/ 2147483647 h 2004"/>
              <a:gd name="T10" fmla="*/ 2147483647 w 786"/>
              <a:gd name="T11" fmla="*/ 2147483647 h 2004"/>
              <a:gd name="T12" fmla="*/ 2147483647 w 786"/>
              <a:gd name="T13" fmla="*/ 2147483647 h 2004"/>
              <a:gd name="T14" fmla="*/ 2147483647 w 786"/>
              <a:gd name="T15" fmla="*/ 2147483647 h 2004"/>
              <a:gd name="T16" fmla="*/ 2147483647 w 786"/>
              <a:gd name="T17" fmla="*/ 2147483647 h 2004"/>
              <a:gd name="T18" fmla="*/ 2147483647 w 786"/>
              <a:gd name="T19" fmla="*/ 2147483647 h 2004"/>
              <a:gd name="T20" fmla="*/ 2147483647 w 786"/>
              <a:gd name="T21" fmla="*/ 2147483647 h 2004"/>
              <a:gd name="T22" fmla="*/ 2147483647 w 786"/>
              <a:gd name="T23" fmla="*/ 2147483647 h 2004"/>
              <a:gd name="T24" fmla="*/ 2147483647 w 786"/>
              <a:gd name="T25" fmla="*/ 2147483647 h 2004"/>
              <a:gd name="T26" fmla="*/ 2147483647 w 786"/>
              <a:gd name="T27" fmla="*/ 2147483647 h 2004"/>
              <a:gd name="T28" fmla="*/ 2147483647 w 786"/>
              <a:gd name="T29" fmla="*/ 2147483647 h 2004"/>
              <a:gd name="T30" fmla="*/ 2147483647 w 786"/>
              <a:gd name="T31" fmla="*/ 2147483647 h 2004"/>
              <a:gd name="T32" fmla="*/ 2147483647 w 786"/>
              <a:gd name="T33" fmla="*/ 2147483647 h 2004"/>
              <a:gd name="T34" fmla="*/ 2147483647 w 786"/>
              <a:gd name="T35" fmla="*/ 2147483647 h 2004"/>
              <a:gd name="T36" fmla="*/ 2147483647 w 786"/>
              <a:gd name="T37" fmla="*/ 2147483647 h 2004"/>
              <a:gd name="T38" fmla="*/ 2147483647 w 786"/>
              <a:gd name="T39" fmla="*/ 2147483647 h 2004"/>
              <a:gd name="T40" fmla="*/ 2147483647 w 786"/>
              <a:gd name="T41" fmla="*/ 2147483647 h 2004"/>
              <a:gd name="T42" fmla="*/ 2147483647 w 786"/>
              <a:gd name="T43" fmla="*/ 2147483647 h 2004"/>
              <a:gd name="T44" fmla="*/ 2147483647 w 786"/>
              <a:gd name="T45" fmla="*/ 2147483647 h 2004"/>
              <a:gd name="T46" fmla="*/ 2147483647 w 786"/>
              <a:gd name="T47" fmla="*/ 2147483647 h 2004"/>
              <a:gd name="T48" fmla="*/ 2147483647 w 786"/>
              <a:gd name="T49" fmla="*/ 2147483647 h 2004"/>
              <a:gd name="T50" fmla="*/ 2147483647 w 786"/>
              <a:gd name="T51" fmla="*/ 2147483647 h 2004"/>
              <a:gd name="T52" fmla="*/ 2147483647 w 786"/>
              <a:gd name="T53" fmla="*/ 2147483647 h 2004"/>
              <a:gd name="T54" fmla="*/ 2147483647 w 786"/>
              <a:gd name="T55" fmla="*/ 2147483647 h 2004"/>
              <a:gd name="T56" fmla="*/ 2147483647 w 786"/>
              <a:gd name="T57" fmla="*/ 2147483647 h 2004"/>
              <a:gd name="T58" fmla="*/ 2147483647 w 786"/>
              <a:gd name="T59" fmla="*/ 2147483647 h 2004"/>
              <a:gd name="T60" fmla="*/ 2147483647 w 786"/>
              <a:gd name="T61" fmla="*/ 2147483647 h 2004"/>
              <a:gd name="T62" fmla="*/ 2147483647 w 786"/>
              <a:gd name="T63" fmla="*/ 2147483647 h 2004"/>
              <a:gd name="T64" fmla="*/ 2147483647 w 786"/>
              <a:gd name="T65" fmla="*/ 2147483647 h 2004"/>
              <a:gd name="T66" fmla="*/ 2147483647 w 786"/>
              <a:gd name="T67" fmla="*/ 2147483647 h 2004"/>
              <a:gd name="T68" fmla="*/ 2147483647 w 786"/>
              <a:gd name="T69" fmla="*/ 2147483647 h 2004"/>
              <a:gd name="T70" fmla="*/ 2147483647 w 786"/>
              <a:gd name="T71" fmla="*/ 2147483647 h 2004"/>
              <a:gd name="T72" fmla="*/ 2147483647 w 786"/>
              <a:gd name="T73" fmla="*/ 2147483647 h 2004"/>
              <a:gd name="T74" fmla="*/ 2147483647 w 786"/>
              <a:gd name="T75" fmla="*/ 2147483647 h 2004"/>
              <a:gd name="T76" fmla="*/ 2147483647 w 786"/>
              <a:gd name="T77" fmla="*/ 2147483647 h 2004"/>
              <a:gd name="T78" fmla="*/ 2147483647 w 786"/>
              <a:gd name="T79" fmla="*/ 2147483647 h 2004"/>
              <a:gd name="T80" fmla="*/ 2147483647 w 786"/>
              <a:gd name="T81" fmla="*/ 2147483647 h 2004"/>
              <a:gd name="T82" fmla="*/ 2147483647 w 786"/>
              <a:gd name="T83" fmla="*/ 2147483647 h 2004"/>
              <a:gd name="T84" fmla="*/ 2147483647 w 786"/>
              <a:gd name="T85" fmla="*/ 2147483647 h 2004"/>
              <a:gd name="T86" fmla="*/ 2147483647 w 786"/>
              <a:gd name="T87" fmla="*/ 2147483647 h 2004"/>
              <a:gd name="T88" fmla="*/ 2147483647 w 786"/>
              <a:gd name="T89" fmla="*/ 2147483647 h 2004"/>
              <a:gd name="T90" fmla="*/ 2147483647 w 786"/>
              <a:gd name="T91" fmla="*/ 2147483647 h 2004"/>
              <a:gd name="T92" fmla="*/ 2147483647 w 786"/>
              <a:gd name="T93" fmla="*/ 2147483647 h 2004"/>
              <a:gd name="T94" fmla="*/ 2147483647 w 786"/>
              <a:gd name="T95" fmla="*/ 2147483647 h 2004"/>
              <a:gd name="T96" fmla="*/ 2147483647 w 786"/>
              <a:gd name="T97" fmla="*/ 2147483647 h 2004"/>
              <a:gd name="T98" fmla="*/ 2147483647 w 786"/>
              <a:gd name="T99" fmla="*/ 2147483647 h 2004"/>
              <a:gd name="T100" fmla="*/ 2147483647 w 786"/>
              <a:gd name="T101" fmla="*/ 2147483647 h 2004"/>
              <a:gd name="T102" fmla="*/ 2147483647 w 786"/>
              <a:gd name="T103" fmla="*/ 2147483647 h 2004"/>
              <a:gd name="T104" fmla="*/ 2147483647 w 786"/>
              <a:gd name="T105" fmla="*/ 2147483647 h 2004"/>
              <a:gd name="T106" fmla="*/ 2147483647 w 786"/>
              <a:gd name="T107" fmla="*/ 2147483647 h 2004"/>
              <a:gd name="T108" fmla="*/ 2147483647 w 786"/>
              <a:gd name="T109" fmla="*/ 2147483647 h 2004"/>
              <a:gd name="T110" fmla="*/ 2147483647 w 786"/>
              <a:gd name="T111" fmla="*/ 2147483647 h 2004"/>
              <a:gd name="T112" fmla="*/ 2147483647 w 786"/>
              <a:gd name="T113" fmla="*/ 2147483647 h 2004"/>
              <a:gd name="T114" fmla="*/ 2147483647 w 786"/>
              <a:gd name="T115" fmla="*/ 2147483647 h 2004"/>
              <a:gd name="T116" fmla="*/ 2147483647 w 786"/>
              <a:gd name="T117" fmla="*/ 2147483647 h 20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6"/>
              <a:gd name="T178" fmla="*/ 0 h 2004"/>
              <a:gd name="T179" fmla="*/ 786 w 786"/>
              <a:gd name="T180" fmla="*/ 2004 h 20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6" h="2004">
                <a:moveTo>
                  <a:pt x="711" y="309"/>
                </a:moveTo>
                <a:cubicBezTo>
                  <a:pt x="705" y="265"/>
                  <a:pt x="707" y="256"/>
                  <a:pt x="669" y="237"/>
                </a:cubicBezTo>
                <a:cubicBezTo>
                  <a:pt x="655" y="239"/>
                  <a:pt x="624" y="249"/>
                  <a:pt x="609" y="237"/>
                </a:cubicBezTo>
                <a:cubicBezTo>
                  <a:pt x="563" y="200"/>
                  <a:pt x="647" y="234"/>
                  <a:pt x="585" y="213"/>
                </a:cubicBezTo>
                <a:cubicBezTo>
                  <a:pt x="560" y="188"/>
                  <a:pt x="533" y="169"/>
                  <a:pt x="501" y="153"/>
                </a:cubicBezTo>
                <a:cubicBezTo>
                  <a:pt x="497" y="145"/>
                  <a:pt x="496" y="134"/>
                  <a:pt x="489" y="129"/>
                </a:cubicBezTo>
                <a:cubicBezTo>
                  <a:pt x="479" y="121"/>
                  <a:pt x="453" y="117"/>
                  <a:pt x="453" y="117"/>
                </a:cubicBezTo>
                <a:cubicBezTo>
                  <a:pt x="451" y="109"/>
                  <a:pt x="447" y="101"/>
                  <a:pt x="447" y="93"/>
                </a:cubicBezTo>
                <a:cubicBezTo>
                  <a:pt x="447" y="85"/>
                  <a:pt x="454" y="77"/>
                  <a:pt x="453" y="69"/>
                </a:cubicBezTo>
                <a:cubicBezTo>
                  <a:pt x="448" y="28"/>
                  <a:pt x="394" y="19"/>
                  <a:pt x="363" y="3"/>
                </a:cubicBezTo>
                <a:cubicBezTo>
                  <a:pt x="341" y="6"/>
                  <a:pt x="314" y="0"/>
                  <a:pt x="297" y="15"/>
                </a:cubicBezTo>
                <a:cubicBezTo>
                  <a:pt x="287" y="24"/>
                  <a:pt x="276" y="59"/>
                  <a:pt x="255" y="63"/>
                </a:cubicBezTo>
                <a:cubicBezTo>
                  <a:pt x="225" y="68"/>
                  <a:pt x="195" y="67"/>
                  <a:pt x="165" y="69"/>
                </a:cubicBezTo>
                <a:cubicBezTo>
                  <a:pt x="132" y="66"/>
                  <a:pt x="71" y="46"/>
                  <a:pt x="57" y="87"/>
                </a:cubicBezTo>
                <a:cubicBezTo>
                  <a:pt x="75" y="140"/>
                  <a:pt x="81" y="128"/>
                  <a:pt x="69" y="171"/>
                </a:cubicBezTo>
                <a:cubicBezTo>
                  <a:pt x="66" y="183"/>
                  <a:pt x="57" y="207"/>
                  <a:pt x="57" y="207"/>
                </a:cubicBezTo>
                <a:cubicBezTo>
                  <a:pt x="71" y="209"/>
                  <a:pt x="86" y="207"/>
                  <a:pt x="99" y="213"/>
                </a:cubicBezTo>
                <a:cubicBezTo>
                  <a:pt x="123" y="225"/>
                  <a:pt x="128" y="269"/>
                  <a:pt x="135" y="291"/>
                </a:cubicBezTo>
                <a:cubicBezTo>
                  <a:pt x="137" y="297"/>
                  <a:pt x="170" y="307"/>
                  <a:pt x="177" y="309"/>
                </a:cubicBezTo>
                <a:cubicBezTo>
                  <a:pt x="195" y="327"/>
                  <a:pt x="205" y="339"/>
                  <a:pt x="213" y="363"/>
                </a:cubicBezTo>
                <a:cubicBezTo>
                  <a:pt x="183" y="373"/>
                  <a:pt x="96" y="368"/>
                  <a:pt x="81" y="369"/>
                </a:cubicBezTo>
                <a:cubicBezTo>
                  <a:pt x="79" y="375"/>
                  <a:pt x="75" y="381"/>
                  <a:pt x="75" y="387"/>
                </a:cubicBezTo>
                <a:cubicBezTo>
                  <a:pt x="75" y="405"/>
                  <a:pt x="85" y="423"/>
                  <a:pt x="81" y="441"/>
                </a:cubicBezTo>
                <a:cubicBezTo>
                  <a:pt x="79" y="451"/>
                  <a:pt x="65" y="453"/>
                  <a:pt x="57" y="459"/>
                </a:cubicBezTo>
                <a:cubicBezTo>
                  <a:pt x="51" y="501"/>
                  <a:pt x="55" y="515"/>
                  <a:pt x="15" y="525"/>
                </a:cubicBezTo>
                <a:cubicBezTo>
                  <a:pt x="7" y="557"/>
                  <a:pt x="0" y="561"/>
                  <a:pt x="15" y="591"/>
                </a:cubicBezTo>
                <a:cubicBezTo>
                  <a:pt x="19" y="647"/>
                  <a:pt x="28" y="678"/>
                  <a:pt x="21" y="729"/>
                </a:cubicBezTo>
                <a:cubicBezTo>
                  <a:pt x="51" y="773"/>
                  <a:pt x="33" y="756"/>
                  <a:pt x="69" y="783"/>
                </a:cubicBezTo>
                <a:cubicBezTo>
                  <a:pt x="140" y="759"/>
                  <a:pt x="195" y="771"/>
                  <a:pt x="267" y="795"/>
                </a:cubicBezTo>
                <a:cubicBezTo>
                  <a:pt x="275" y="849"/>
                  <a:pt x="260" y="873"/>
                  <a:pt x="309" y="903"/>
                </a:cubicBezTo>
                <a:cubicBezTo>
                  <a:pt x="319" y="932"/>
                  <a:pt x="335" y="961"/>
                  <a:pt x="351" y="987"/>
                </a:cubicBezTo>
                <a:cubicBezTo>
                  <a:pt x="353" y="1009"/>
                  <a:pt x="345" y="1035"/>
                  <a:pt x="357" y="1053"/>
                </a:cubicBezTo>
                <a:cubicBezTo>
                  <a:pt x="378" y="1084"/>
                  <a:pt x="392" y="1025"/>
                  <a:pt x="393" y="1023"/>
                </a:cubicBezTo>
                <a:cubicBezTo>
                  <a:pt x="424" y="1054"/>
                  <a:pt x="434" y="1062"/>
                  <a:pt x="447" y="1101"/>
                </a:cubicBezTo>
                <a:cubicBezTo>
                  <a:pt x="449" y="1121"/>
                  <a:pt x="447" y="1142"/>
                  <a:pt x="453" y="1161"/>
                </a:cubicBezTo>
                <a:cubicBezTo>
                  <a:pt x="455" y="1168"/>
                  <a:pt x="466" y="1168"/>
                  <a:pt x="471" y="1173"/>
                </a:cubicBezTo>
                <a:cubicBezTo>
                  <a:pt x="483" y="1185"/>
                  <a:pt x="484" y="1194"/>
                  <a:pt x="489" y="1209"/>
                </a:cubicBezTo>
                <a:cubicBezTo>
                  <a:pt x="474" y="1248"/>
                  <a:pt x="463" y="1281"/>
                  <a:pt x="441" y="1317"/>
                </a:cubicBezTo>
                <a:cubicBezTo>
                  <a:pt x="455" y="1358"/>
                  <a:pt x="504" y="1330"/>
                  <a:pt x="537" y="1323"/>
                </a:cubicBezTo>
                <a:cubicBezTo>
                  <a:pt x="549" y="1327"/>
                  <a:pt x="563" y="1328"/>
                  <a:pt x="573" y="1335"/>
                </a:cubicBezTo>
                <a:cubicBezTo>
                  <a:pt x="594" y="1350"/>
                  <a:pt x="574" y="1389"/>
                  <a:pt x="585" y="1413"/>
                </a:cubicBezTo>
                <a:cubicBezTo>
                  <a:pt x="588" y="1421"/>
                  <a:pt x="601" y="1417"/>
                  <a:pt x="609" y="1419"/>
                </a:cubicBezTo>
                <a:cubicBezTo>
                  <a:pt x="625" y="1451"/>
                  <a:pt x="637" y="1465"/>
                  <a:pt x="663" y="1491"/>
                </a:cubicBezTo>
                <a:cubicBezTo>
                  <a:pt x="672" y="1514"/>
                  <a:pt x="690" y="1543"/>
                  <a:pt x="669" y="1569"/>
                </a:cubicBezTo>
                <a:cubicBezTo>
                  <a:pt x="664" y="1576"/>
                  <a:pt x="658" y="1556"/>
                  <a:pt x="651" y="1551"/>
                </a:cubicBezTo>
                <a:cubicBezTo>
                  <a:pt x="646" y="1547"/>
                  <a:pt x="639" y="1547"/>
                  <a:pt x="633" y="1545"/>
                </a:cubicBezTo>
                <a:cubicBezTo>
                  <a:pt x="567" y="1495"/>
                  <a:pt x="559" y="1550"/>
                  <a:pt x="531" y="1599"/>
                </a:cubicBezTo>
                <a:cubicBezTo>
                  <a:pt x="525" y="1589"/>
                  <a:pt x="525" y="1569"/>
                  <a:pt x="513" y="1569"/>
                </a:cubicBezTo>
                <a:cubicBezTo>
                  <a:pt x="481" y="1569"/>
                  <a:pt x="519" y="1617"/>
                  <a:pt x="519" y="1617"/>
                </a:cubicBezTo>
                <a:cubicBezTo>
                  <a:pt x="505" y="1660"/>
                  <a:pt x="544" y="1634"/>
                  <a:pt x="507" y="1671"/>
                </a:cubicBezTo>
                <a:cubicBezTo>
                  <a:pt x="480" y="1666"/>
                  <a:pt x="455" y="1662"/>
                  <a:pt x="429" y="1653"/>
                </a:cubicBezTo>
                <a:cubicBezTo>
                  <a:pt x="405" y="1655"/>
                  <a:pt x="381" y="1654"/>
                  <a:pt x="357" y="1659"/>
                </a:cubicBezTo>
                <a:cubicBezTo>
                  <a:pt x="311" y="1668"/>
                  <a:pt x="359" y="1697"/>
                  <a:pt x="375" y="1701"/>
                </a:cubicBezTo>
                <a:cubicBezTo>
                  <a:pt x="394" y="1726"/>
                  <a:pt x="404" y="1742"/>
                  <a:pt x="429" y="1761"/>
                </a:cubicBezTo>
                <a:cubicBezTo>
                  <a:pt x="443" y="1790"/>
                  <a:pt x="457" y="1822"/>
                  <a:pt x="489" y="1833"/>
                </a:cubicBezTo>
                <a:cubicBezTo>
                  <a:pt x="516" y="1853"/>
                  <a:pt x="540" y="1879"/>
                  <a:pt x="567" y="1899"/>
                </a:cubicBezTo>
                <a:cubicBezTo>
                  <a:pt x="594" y="1918"/>
                  <a:pt x="632" y="1925"/>
                  <a:pt x="657" y="1947"/>
                </a:cubicBezTo>
                <a:cubicBezTo>
                  <a:pt x="712" y="1997"/>
                  <a:pt x="677" y="1983"/>
                  <a:pt x="723" y="1995"/>
                </a:cubicBezTo>
                <a:cubicBezTo>
                  <a:pt x="752" y="1952"/>
                  <a:pt x="721" y="2004"/>
                  <a:pt x="741" y="1911"/>
                </a:cubicBezTo>
                <a:cubicBezTo>
                  <a:pt x="745" y="1894"/>
                  <a:pt x="761" y="1883"/>
                  <a:pt x="771" y="1869"/>
                </a:cubicBezTo>
                <a:cubicBezTo>
                  <a:pt x="786" y="1823"/>
                  <a:pt x="768" y="1742"/>
                  <a:pt x="717" y="1725"/>
                </a:cubicBezTo>
                <a:cubicBezTo>
                  <a:pt x="668" y="1737"/>
                  <a:pt x="717" y="1719"/>
                  <a:pt x="675" y="1761"/>
                </a:cubicBezTo>
                <a:cubicBezTo>
                  <a:pt x="661" y="1775"/>
                  <a:pt x="627" y="1797"/>
                  <a:pt x="627" y="1797"/>
                </a:cubicBezTo>
                <a:cubicBezTo>
                  <a:pt x="591" y="1742"/>
                  <a:pt x="650" y="1826"/>
                  <a:pt x="585" y="1761"/>
                </a:cubicBezTo>
                <a:cubicBezTo>
                  <a:pt x="579" y="1755"/>
                  <a:pt x="578" y="1744"/>
                  <a:pt x="573" y="1737"/>
                </a:cubicBezTo>
                <a:cubicBezTo>
                  <a:pt x="528" y="1676"/>
                  <a:pt x="566" y="1747"/>
                  <a:pt x="537" y="1689"/>
                </a:cubicBezTo>
                <a:cubicBezTo>
                  <a:pt x="543" y="1661"/>
                  <a:pt x="538" y="1639"/>
                  <a:pt x="567" y="1629"/>
                </a:cubicBezTo>
                <a:cubicBezTo>
                  <a:pt x="573" y="1619"/>
                  <a:pt x="579" y="1609"/>
                  <a:pt x="585" y="1599"/>
                </a:cubicBezTo>
                <a:cubicBezTo>
                  <a:pt x="591" y="1587"/>
                  <a:pt x="592" y="1570"/>
                  <a:pt x="603" y="1563"/>
                </a:cubicBezTo>
                <a:cubicBezTo>
                  <a:pt x="609" y="1559"/>
                  <a:pt x="615" y="1572"/>
                  <a:pt x="621" y="1575"/>
                </a:cubicBezTo>
                <a:cubicBezTo>
                  <a:pt x="627" y="1578"/>
                  <a:pt x="633" y="1579"/>
                  <a:pt x="639" y="1581"/>
                </a:cubicBezTo>
                <a:cubicBezTo>
                  <a:pt x="654" y="1601"/>
                  <a:pt x="707" y="1644"/>
                  <a:pt x="657" y="1581"/>
                </a:cubicBezTo>
                <a:cubicBezTo>
                  <a:pt x="686" y="1538"/>
                  <a:pt x="678" y="1559"/>
                  <a:pt x="687" y="1521"/>
                </a:cubicBezTo>
                <a:cubicBezTo>
                  <a:pt x="678" y="1476"/>
                  <a:pt x="672" y="1433"/>
                  <a:pt x="657" y="1389"/>
                </a:cubicBezTo>
                <a:cubicBezTo>
                  <a:pt x="642" y="1345"/>
                  <a:pt x="653" y="1375"/>
                  <a:pt x="663" y="1443"/>
                </a:cubicBezTo>
                <a:cubicBezTo>
                  <a:pt x="664" y="1453"/>
                  <a:pt x="661" y="1423"/>
                  <a:pt x="657" y="1413"/>
                </a:cubicBezTo>
                <a:cubicBezTo>
                  <a:pt x="652" y="1400"/>
                  <a:pt x="636" y="1386"/>
                  <a:pt x="627" y="1377"/>
                </a:cubicBezTo>
                <a:cubicBezTo>
                  <a:pt x="617" y="1351"/>
                  <a:pt x="609" y="1329"/>
                  <a:pt x="597" y="1305"/>
                </a:cubicBezTo>
                <a:cubicBezTo>
                  <a:pt x="594" y="1299"/>
                  <a:pt x="597" y="1290"/>
                  <a:pt x="591" y="1287"/>
                </a:cubicBezTo>
                <a:cubicBezTo>
                  <a:pt x="578" y="1281"/>
                  <a:pt x="563" y="1283"/>
                  <a:pt x="549" y="1281"/>
                </a:cubicBezTo>
                <a:cubicBezTo>
                  <a:pt x="541" y="1271"/>
                  <a:pt x="535" y="1259"/>
                  <a:pt x="525" y="1251"/>
                </a:cubicBezTo>
                <a:cubicBezTo>
                  <a:pt x="495" y="1225"/>
                  <a:pt x="514" y="1274"/>
                  <a:pt x="501" y="1221"/>
                </a:cubicBezTo>
                <a:cubicBezTo>
                  <a:pt x="507" y="1183"/>
                  <a:pt x="504" y="1169"/>
                  <a:pt x="483" y="1137"/>
                </a:cubicBezTo>
                <a:cubicBezTo>
                  <a:pt x="481" y="1129"/>
                  <a:pt x="477" y="1121"/>
                  <a:pt x="477" y="1113"/>
                </a:cubicBezTo>
                <a:cubicBezTo>
                  <a:pt x="477" y="1105"/>
                  <a:pt x="484" y="1097"/>
                  <a:pt x="483" y="1089"/>
                </a:cubicBezTo>
                <a:cubicBezTo>
                  <a:pt x="481" y="1073"/>
                  <a:pt x="467" y="1061"/>
                  <a:pt x="459" y="1047"/>
                </a:cubicBezTo>
                <a:cubicBezTo>
                  <a:pt x="436" y="1006"/>
                  <a:pt x="433" y="978"/>
                  <a:pt x="393" y="951"/>
                </a:cubicBezTo>
                <a:cubicBezTo>
                  <a:pt x="383" y="922"/>
                  <a:pt x="391" y="890"/>
                  <a:pt x="381" y="861"/>
                </a:cubicBezTo>
                <a:cubicBezTo>
                  <a:pt x="375" y="844"/>
                  <a:pt x="352" y="838"/>
                  <a:pt x="339" y="825"/>
                </a:cubicBezTo>
                <a:cubicBezTo>
                  <a:pt x="342" y="807"/>
                  <a:pt x="355" y="779"/>
                  <a:pt x="333" y="765"/>
                </a:cubicBezTo>
                <a:cubicBezTo>
                  <a:pt x="322" y="758"/>
                  <a:pt x="309" y="757"/>
                  <a:pt x="297" y="753"/>
                </a:cubicBezTo>
                <a:cubicBezTo>
                  <a:pt x="291" y="751"/>
                  <a:pt x="279" y="747"/>
                  <a:pt x="279" y="747"/>
                </a:cubicBezTo>
                <a:cubicBezTo>
                  <a:pt x="271" y="749"/>
                  <a:pt x="261" y="759"/>
                  <a:pt x="255" y="753"/>
                </a:cubicBezTo>
                <a:cubicBezTo>
                  <a:pt x="241" y="739"/>
                  <a:pt x="272" y="720"/>
                  <a:pt x="291" y="705"/>
                </a:cubicBezTo>
                <a:cubicBezTo>
                  <a:pt x="283" y="695"/>
                  <a:pt x="274" y="686"/>
                  <a:pt x="267" y="675"/>
                </a:cubicBezTo>
                <a:cubicBezTo>
                  <a:pt x="264" y="670"/>
                  <a:pt x="265" y="661"/>
                  <a:pt x="261" y="657"/>
                </a:cubicBezTo>
                <a:cubicBezTo>
                  <a:pt x="242" y="638"/>
                  <a:pt x="210" y="630"/>
                  <a:pt x="189" y="609"/>
                </a:cubicBezTo>
                <a:cubicBezTo>
                  <a:pt x="170" y="553"/>
                  <a:pt x="201" y="636"/>
                  <a:pt x="165" y="573"/>
                </a:cubicBezTo>
                <a:cubicBezTo>
                  <a:pt x="161" y="566"/>
                  <a:pt x="164" y="555"/>
                  <a:pt x="159" y="549"/>
                </a:cubicBezTo>
                <a:cubicBezTo>
                  <a:pt x="150" y="538"/>
                  <a:pt x="131" y="541"/>
                  <a:pt x="117" y="537"/>
                </a:cubicBezTo>
                <a:cubicBezTo>
                  <a:pt x="100" y="487"/>
                  <a:pt x="117" y="427"/>
                  <a:pt x="123" y="375"/>
                </a:cubicBezTo>
                <a:cubicBezTo>
                  <a:pt x="174" y="392"/>
                  <a:pt x="181" y="398"/>
                  <a:pt x="231" y="381"/>
                </a:cubicBezTo>
                <a:cubicBezTo>
                  <a:pt x="238" y="344"/>
                  <a:pt x="241" y="318"/>
                  <a:pt x="261" y="285"/>
                </a:cubicBezTo>
                <a:cubicBezTo>
                  <a:pt x="267" y="259"/>
                  <a:pt x="283" y="244"/>
                  <a:pt x="291" y="219"/>
                </a:cubicBezTo>
                <a:cubicBezTo>
                  <a:pt x="287" y="183"/>
                  <a:pt x="283" y="147"/>
                  <a:pt x="279" y="111"/>
                </a:cubicBezTo>
                <a:cubicBezTo>
                  <a:pt x="277" y="95"/>
                  <a:pt x="280" y="144"/>
                  <a:pt x="285" y="159"/>
                </a:cubicBezTo>
                <a:cubicBezTo>
                  <a:pt x="288" y="168"/>
                  <a:pt x="297" y="175"/>
                  <a:pt x="303" y="183"/>
                </a:cubicBezTo>
                <a:cubicBezTo>
                  <a:pt x="309" y="220"/>
                  <a:pt x="314" y="237"/>
                  <a:pt x="351" y="249"/>
                </a:cubicBezTo>
                <a:cubicBezTo>
                  <a:pt x="359" y="261"/>
                  <a:pt x="367" y="273"/>
                  <a:pt x="375" y="285"/>
                </a:cubicBezTo>
                <a:cubicBezTo>
                  <a:pt x="383" y="297"/>
                  <a:pt x="374" y="315"/>
                  <a:pt x="381" y="327"/>
                </a:cubicBezTo>
                <a:cubicBezTo>
                  <a:pt x="392" y="347"/>
                  <a:pt x="411" y="351"/>
                  <a:pt x="429" y="357"/>
                </a:cubicBezTo>
                <a:cubicBezTo>
                  <a:pt x="461" y="389"/>
                  <a:pt x="453" y="396"/>
                  <a:pt x="447" y="447"/>
                </a:cubicBezTo>
                <a:cubicBezTo>
                  <a:pt x="463" y="494"/>
                  <a:pt x="477" y="439"/>
                  <a:pt x="483" y="423"/>
                </a:cubicBezTo>
                <a:cubicBezTo>
                  <a:pt x="435" y="391"/>
                  <a:pt x="518" y="405"/>
                  <a:pt x="543" y="399"/>
                </a:cubicBezTo>
                <a:cubicBezTo>
                  <a:pt x="585" y="431"/>
                  <a:pt x="547" y="411"/>
                  <a:pt x="603" y="411"/>
                </a:cubicBezTo>
                <a:cubicBezTo>
                  <a:pt x="621" y="411"/>
                  <a:pt x="639" y="419"/>
                  <a:pt x="657" y="423"/>
                </a:cubicBezTo>
                <a:cubicBezTo>
                  <a:pt x="671" y="421"/>
                  <a:pt x="688" y="426"/>
                  <a:pt x="699" y="417"/>
                </a:cubicBezTo>
                <a:cubicBezTo>
                  <a:pt x="711" y="407"/>
                  <a:pt x="674" y="362"/>
                  <a:pt x="669" y="357"/>
                </a:cubicBezTo>
                <a:cubicBezTo>
                  <a:pt x="667" y="351"/>
                  <a:pt x="663" y="339"/>
                  <a:pt x="663" y="339"/>
                </a:cubicBezTo>
              </a:path>
            </a:pathLst>
          </a:custGeom>
          <a:noFill/>
          <a:ln w="28575">
            <a:solidFill>
              <a:srgbClr val="FFFF00"/>
            </a:solidFill>
            <a:round/>
            <a:headEnd/>
            <a:tailEnd/>
          </a:ln>
        </p:spPr>
        <p:txBody>
          <a:bodyPr/>
          <a:lstStyle/>
          <a:p>
            <a:endParaRPr lang="en-US"/>
          </a:p>
        </p:txBody>
      </p:sp>
      <p:sp>
        <p:nvSpPr>
          <p:cNvPr id="20" name="TextBox 19"/>
          <p:cNvSpPr txBox="1"/>
          <p:nvPr/>
        </p:nvSpPr>
        <p:spPr>
          <a:xfrm>
            <a:off x="428596" y="285728"/>
            <a:ext cx="4357718" cy="5262979"/>
          </a:xfrm>
          <a:prstGeom prst="rect">
            <a:avLst/>
          </a:prstGeom>
          <a:noFill/>
        </p:spPr>
        <p:txBody>
          <a:bodyPr wrap="square" rtlCol="0">
            <a:spAutoFit/>
          </a:bodyPr>
          <a:lstStyle/>
          <a:p>
            <a:pPr lvl="0" algn="just" fontAlgn="base">
              <a:spcBef>
                <a:spcPct val="0"/>
              </a:spcBef>
              <a:spcAft>
                <a:spcPct val="0"/>
              </a:spcAft>
            </a:pPr>
            <a:r>
              <a:rPr lang="nl-NL" sz="2800" b="1" dirty="0" smtClean="0">
                <a:solidFill>
                  <a:srgbClr val="FF0000"/>
                </a:solidFill>
                <a:latin typeface="Times New Roman" pitchFamily="18" charset="0"/>
                <a:ea typeface="Times New Roman" pitchFamily="18" charset="0"/>
                <a:cs typeface="Times New Roman" pitchFamily="18" charset="0"/>
              </a:rPr>
              <a:t>* </a:t>
            </a:r>
            <a:r>
              <a:rPr lang="nl-NL" sz="2800" b="1" dirty="0" smtClean="0">
                <a:latin typeface="Times New Roman" pitchFamily="18" charset="0"/>
                <a:ea typeface="Times New Roman" pitchFamily="18" charset="0"/>
                <a:cs typeface="Times New Roman" pitchFamily="18" charset="0"/>
              </a:rPr>
              <a:t>Phía bắc và ĐB giáp TD và miền núi Bắc Bộ; phía Nam và TN giáp BTB; Phía Đông là vịnh Bắc Bộ với chiều dài đường bờ biển lớn.</a:t>
            </a:r>
            <a:endParaRPr lang="en-US" sz="2800" b="1" dirty="0" smtClean="0">
              <a:latin typeface="Times New Roman" pitchFamily="18" charset="0"/>
              <a:cs typeface="Times New Roman" pitchFamily="18" charset="0"/>
            </a:endParaRPr>
          </a:p>
          <a:p>
            <a:pPr lvl="0" algn="just" eaLnBrk="0" fontAlgn="base" hangingPunct="0">
              <a:spcBef>
                <a:spcPct val="0"/>
              </a:spcBef>
              <a:spcAft>
                <a:spcPct val="0"/>
              </a:spcAft>
            </a:pPr>
            <a:r>
              <a:rPr lang="nl-NL" sz="2800" b="1" dirty="0" smtClean="0">
                <a:latin typeface="Times New Roman" pitchFamily="18" charset="0"/>
                <a:ea typeface="Times New Roman" pitchFamily="18" charset="0"/>
                <a:cs typeface="Times New Roman" pitchFamily="18" charset="0"/>
              </a:rPr>
              <a:t>*Ý nghĩa của VTĐL: Giao lưu giữa ĐBSH với các vùng khác trong cả nước và với các nước trong khu vực và trên thế giới trở nên dễ dàng.</a:t>
            </a:r>
            <a:endParaRPr lang="nl-NL" sz="28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blinds(horizontal)">
                                      <p:cBhvr>
                                        <p:cTn id="7" dur="500"/>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repeatCount="500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amond(in)">
                                      <p:cBhvr>
                                        <p:cTn id="17" dur="500"/>
                                        <p:tgtEl>
                                          <p:spTgt spid="26"/>
                                        </p:tgtEl>
                                      </p:cBhvr>
                                    </p:animEffect>
                                  </p:childTnLst>
                                </p:cTn>
                              </p:par>
                              <p:par>
                                <p:cTn id="18" presetID="8" presetClass="entr" presetSubtype="16" repeatCount="500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1000"/>
                                        <p:tgtEl>
                                          <p:spTgt spid="14"/>
                                        </p:tgtEl>
                                      </p:cBhvr>
                                    </p:animEffect>
                                  </p:childTnLst>
                                </p:cTn>
                              </p:par>
                              <p:par>
                                <p:cTn id="21" presetID="8" presetClass="entr" presetSubtype="16" repeatCount="500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amond(in)">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repeatCount="5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par>
                                <p:cTn id="37" presetID="8" presetClass="entr" presetSubtype="16" repeatCount="5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amond(in)">
                                      <p:cBhvr>
                                        <p:cTn id="39" dur="500"/>
                                        <p:tgtEl>
                                          <p:spTgt spid="27"/>
                                        </p:tgtEl>
                                      </p:cBhvr>
                                    </p:animEffect>
                                  </p:childTnLst>
                                </p:cTn>
                              </p:par>
                              <p:par>
                                <p:cTn id="40" presetID="8" presetClass="entr" presetSubtype="16" repeatCount="400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amond(in)">
                                      <p:cBhvr>
                                        <p:cTn id="42" dur="1000"/>
                                        <p:tgtEl>
                                          <p:spTgt spid="24"/>
                                        </p:tgtEl>
                                      </p:cBhvr>
                                    </p:animEffect>
                                  </p:childTnLst>
                                </p:cTn>
                              </p:par>
                              <p:par>
                                <p:cTn id="43" presetID="8" presetClass="entr" presetSubtype="16" repeatCount="4000" fill="hold" grpId="1"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diamond(in)">
                                      <p:cBhvr>
                                        <p:cTn id="45" dur="20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nodePh="1">
                                  <p:stCondLst>
                                    <p:cond delay="0"/>
                                  </p:stCondLst>
                                  <p:endCondLst>
                                    <p:cond evt="begin" delay="0">
                                      <p:tn val="48"/>
                                    </p:cond>
                                  </p:end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par>
                                <p:cTn id="51" presetID="3" presetClass="entr" presetSubtype="10" repeatCount="500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p:bldP spid="21" grpId="0"/>
      <p:bldP spid="24" grpId="0" animBg="1"/>
      <p:bldP spid="25" grpId="0"/>
      <p:bldP spid="25" grpId="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7A6964C-85AB-4087-806D-295BF5D4206E}" type="slidenum">
              <a:rPr lang="en-US" sz="1200">
                <a:solidFill>
                  <a:schemeClr val="tx1">
                    <a:tint val="75000"/>
                  </a:schemeClr>
                </a:solidFill>
                <a:latin typeface="+mn-lt"/>
              </a:rPr>
              <a:pPr algn="r" fontAlgn="auto">
                <a:spcBef>
                  <a:spcPts val="0"/>
                </a:spcBef>
                <a:spcAft>
                  <a:spcPts val="0"/>
                </a:spcAft>
                <a:defRPr/>
              </a:pPr>
              <a:t>7</a:t>
            </a:fld>
            <a:endParaRPr lang="en-US" sz="1200">
              <a:solidFill>
                <a:schemeClr val="tx1">
                  <a:tint val="75000"/>
                </a:schemeClr>
              </a:solidFill>
              <a:latin typeface="+mn-lt"/>
            </a:endParaRPr>
          </a:p>
        </p:txBody>
      </p:sp>
      <p:pic>
        <p:nvPicPr>
          <p:cNvPr id="78853" name="Picture 11" descr="Hinh 20"/>
          <p:cNvPicPr>
            <a:picLocks noChangeAspect="1" noChangeArrowheads="1"/>
          </p:cNvPicPr>
          <p:nvPr/>
        </p:nvPicPr>
        <p:blipFill>
          <a:blip r:embed="rId3"/>
          <a:srcRect/>
          <a:stretch>
            <a:fillRect/>
          </a:stretch>
        </p:blipFill>
        <p:spPr bwMode="auto">
          <a:xfrm>
            <a:off x="214282" y="357166"/>
            <a:ext cx="3929090" cy="5572164"/>
          </a:xfrm>
          <a:prstGeom prst="rect">
            <a:avLst/>
          </a:prstGeom>
          <a:noFill/>
          <a:ln w="9525">
            <a:noFill/>
            <a:miter lim="800000"/>
            <a:headEnd/>
            <a:tailEnd/>
          </a:ln>
        </p:spPr>
      </p:pic>
      <p:grpSp>
        <p:nvGrpSpPr>
          <p:cNvPr id="4" name="Group 27"/>
          <p:cNvGrpSpPr>
            <a:grpSpLocks/>
          </p:cNvGrpSpPr>
          <p:nvPr/>
        </p:nvGrpSpPr>
        <p:grpSpPr bwMode="auto">
          <a:xfrm>
            <a:off x="4429124" y="500042"/>
            <a:ext cx="4291042" cy="5286412"/>
            <a:chOff x="1248" y="672"/>
            <a:chExt cx="3171" cy="3360"/>
          </a:xfrm>
        </p:grpSpPr>
        <p:pic>
          <p:nvPicPr>
            <p:cNvPr id="5" name="Picture 24" descr="dongbangsongHong"/>
            <p:cNvPicPr>
              <a:picLocks noChangeAspect="1" noChangeArrowheads="1"/>
            </p:cNvPicPr>
            <p:nvPr/>
          </p:nvPicPr>
          <p:blipFill>
            <a:blip r:embed="rId4"/>
            <a:srcRect/>
            <a:stretch>
              <a:fillRect/>
            </a:stretch>
          </p:blipFill>
          <p:spPr bwMode="auto">
            <a:xfrm>
              <a:off x="1248" y="672"/>
              <a:ext cx="3171" cy="3360"/>
            </a:xfrm>
            <a:prstGeom prst="rect">
              <a:avLst/>
            </a:prstGeom>
            <a:noFill/>
            <a:ln w="38100" cmpd="dbl">
              <a:solidFill>
                <a:srgbClr val="000000"/>
              </a:solidFill>
              <a:miter lim="800000"/>
              <a:headEnd/>
              <a:tailEnd/>
            </a:ln>
          </p:spPr>
        </p:pic>
        <p:sp>
          <p:nvSpPr>
            <p:cNvPr id="6" name="Text Box 26"/>
            <p:cNvSpPr txBox="1">
              <a:spLocks noChangeArrowheads="1"/>
            </p:cNvSpPr>
            <p:nvPr/>
          </p:nvSpPr>
          <p:spPr bwMode="auto">
            <a:xfrm>
              <a:off x="1728" y="960"/>
              <a:ext cx="622" cy="192"/>
            </a:xfrm>
            <a:prstGeom prst="rect">
              <a:avLst/>
            </a:prstGeom>
            <a:solidFill>
              <a:schemeClr val="bg1"/>
            </a:solidFill>
            <a:ln w="9525">
              <a:noFill/>
              <a:miter lim="800000"/>
              <a:headEnd/>
              <a:tailEnd/>
            </a:ln>
          </p:spPr>
          <p:txBody>
            <a:bodyPr>
              <a:spAutoFit/>
            </a:bodyPr>
            <a:lstStyle/>
            <a:p>
              <a:pPr eaLnBrk="1" hangingPunct="1"/>
              <a:r>
                <a:rPr lang="en-US" altLang="vi-VN" sz="1400" b="1"/>
                <a:t>Vĩnh Phúc</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nh 20"/>
          <p:cNvPicPr>
            <a:picLocks noChangeAspect="1" noChangeArrowheads="1"/>
          </p:cNvPicPr>
          <p:nvPr/>
        </p:nvPicPr>
        <p:blipFill>
          <a:blip r:embed="rId2"/>
          <a:srcRect/>
          <a:stretch>
            <a:fillRect/>
          </a:stretch>
        </p:blipFill>
        <p:spPr bwMode="auto">
          <a:xfrm>
            <a:off x="0" y="609600"/>
            <a:ext cx="4876800" cy="5562600"/>
          </a:xfrm>
          <a:prstGeom prst="rect">
            <a:avLst/>
          </a:prstGeom>
          <a:noFill/>
          <a:ln w="9525">
            <a:noFill/>
            <a:miter lim="800000"/>
            <a:headEnd/>
            <a:tailEnd/>
          </a:ln>
        </p:spPr>
      </p:pic>
      <p:sp>
        <p:nvSpPr>
          <p:cNvPr id="4099" name="Line 4"/>
          <p:cNvSpPr>
            <a:spLocks noChangeShapeType="1"/>
          </p:cNvSpPr>
          <p:nvPr/>
        </p:nvSpPr>
        <p:spPr bwMode="auto">
          <a:xfrm>
            <a:off x="4953000" y="533400"/>
            <a:ext cx="0" cy="6324600"/>
          </a:xfrm>
          <a:prstGeom prst="line">
            <a:avLst/>
          </a:prstGeom>
          <a:noFill/>
          <a:ln w="28575">
            <a:solidFill>
              <a:schemeClr val="tx1"/>
            </a:solidFill>
            <a:round/>
            <a:headEnd/>
            <a:tailEnd/>
          </a:ln>
          <a:effectLst/>
        </p:spPr>
        <p:txBody>
          <a:bodyPr/>
          <a:lstStyle/>
          <a:p>
            <a:endParaRPr lang="en-US"/>
          </a:p>
        </p:txBody>
      </p:sp>
      <p:sp>
        <p:nvSpPr>
          <p:cNvPr id="4100" name="Freeform 6"/>
          <p:cNvSpPr>
            <a:spLocks/>
          </p:cNvSpPr>
          <p:nvPr/>
        </p:nvSpPr>
        <p:spPr bwMode="auto">
          <a:xfrm>
            <a:off x="26988" y="725488"/>
            <a:ext cx="3103562" cy="3514725"/>
          </a:xfrm>
          <a:custGeom>
            <a:avLst/>
            <a:gdLst>
              <a:gd name="T0" fmla="*/ 2862262 w 1955"/>
              <a:gd name="T1" fmla="*/ 1316038 h 2214"/>
              <a:gd name="T2" fmla="*/ 2597150 w 1955"/>
              <a:gd name="T3" fmla="*/ 1182688 h 2214"/>
              <a:gd name="T4" fmla="*/ 2319337 w 1955"/>
              <a:gd name="T5" fmla="*/ 996950 h 2214"/>
              <a:gd name="T6" fmla="*/ 2371725 w 1955"/>
              <a:gd name="T7" fmla="*/ 771525 h 2214"/>
              <a:gd name="T8" fmla="*/ 2079625 w 1955"/>
              <a:gd name="T9" fmla="*/ 850900 h 2214"/>
              <a:gd name="T10" fmla="*/ 1947862 w 1955"/>
              <a:gd name="T11" fmla="*/ 890588 h 2214"/>
              <a:gd name="T12" fmla="*/ 1854200 w 1955"/>
              <a:gd name="T13" fmla="*/ 865188 h 2214"/>
              <a:gd name="T14" fmla="*/ 1774825 w 1955"/>
              <a:gd name="T15" fmla="*/ 825500 h 2214"/>
              <a:gd name="T16" fmla="*/ 1628775 w 1955"/>
              <a:gd name="T17" fmla="*/ 785813 h 2214"/>
              <a:gd name="T18" fmla="*/ 1563687 w 1955"/>
              <a:gd name="T19" fmla="*/ 758825 h 2214"/>
              <a:gd name="T20" fmla="*/ 1377950 w 1955"/>
              <a:gd name="T21" fmla="*/ 692150 h 2214"/>
              <a:gd name="T22" fmla="*/ 1244600 w 1955"/>
              <a:gd name="T23" fmla="*/ 600075 h 2214"/>
              <a:gd name="T24" fmla="*/ 993775 w 1955"/>
              <a:gd name="T25" fmla="*/ 414338 h 2214"/>
              <a:gd name="T26" fmla="*/ 860425 w 1955"/>
              <a:gd name="T27" fmla="*/ 268288 h 2214"/>
              <a:gd name="T28" fmla="*/ 674687 w 1955"/>
              <a:gd name="T29" fmla="*/ 109538 h 2214"/>
              <a:gd name="T30" fmla="*/ 490537 w 1955"/>
              <a:gd name="T31" fmla="*/ 15875 h 2214"/>
              <a:gd name="T32" fmla="*/ 423862 w 1955"/>
              <a:gd name="T33" fmla="*/ 82550 h 2214"/>
              <a:gd name="T34" fmla="*/ 344487 w 1955"/>
              <a:gd name="T35" fmla="*/ 188913 h 2214"/>
              <a:gd name="T36" fmla="*/ 250825 w 1955"/>
              <a:gd name="T37" fmla="*/ 122238 h 2214"/>
              <a:gd name="T38" fmla="*/ 119062 w 1955"/>
              <a:gd name="T39" fmla="*/ 176213 h 2214"/>
              <a:gd name="T40" fmla="*/ 304800 w 1955"/>
              <a:gd name="T41" fmla="*/ 520700 h 2214"/>
              <a:gd name="T42" fmla="*/ 198437 w 1955"/>
              <a:gd name="T43" fmla="*/ 585788 h 2214"/>
              <a:gd name="T44" fmla="*/ 25400 w 1955"/>
              <a:gd name="T45" fmla="*/ 838200 h 2214"/>
              <a:gd name="T46" fmla="*/ 25400 w 1955"/>
              <a:gd name="T47" fmla="*/ 917575 h 2214"/>
              <a:gd name="T48" fmla="*/ 52387 w 1955"/>
              <a:gd name="T49" fmla="*/ 1195388 h 2214"/>
              <a:gd name="T50" fmla="*/ 409575 w 1955"/>
              <a:gd name="T51" fmla="*/ 1289050 h 2214"/>
              <a:gd name="T52" fmla="*/ 555625 w 1955"/>
              <a:gd name="T53" fmla="*/ 1566863 h 2214"/>
              <a:gd name="T54" fmla="*/ 530225 w 1955"/>
              <a:gd name="T55" fmla="*/ 1673225 h 2214"/>
              <a:gd name="T56" fmla="*/ 714375 w 1955"/>
              <a:gd name="T57" fmla="*/ 1779588 h 2214"/>
              <a:gd name="T58" fmla="*/ 714375 w 1955"/>
              <a:gd name="T59" fmla="*/ 2044700 h 2214"/>
              <a:gd name="T60" fmla="*/ 993775 w 1955"/>
              <a:gd name="T61" fmla="*/ 2243138 h 2214"/>
              <a:gd name="T62" fmla="*/ 1046162 w 1955"/>
              <a:gd name="T63" fmla="*/ 2374900 h 2214"/>
              <a:gd name="T64" fmla="*/ 979487 w 1955"/>
              <a:gd name="T65" fmla="*/ 2441575 h 2214"/>
              <a:gd name="T66" fmla="*/ 887412 w 1955"/>
              <a:gd name="T67" fmla="*/ 2535238 h 2214"/>
              <a:gd name="T68" fmla="*/ 820737 w 1955"/>
              <a:gd name="T69" fmla="*/ 2654300 h 2214"/>
              <a:gd name="T70" fmla="*/ 755650 w 1955"/>
              <a:gd name="T71" fmla="*/ 2679700 h 2214"/>
              <a:gd name="T72" fmla="*/ 542925 w 1955"/>
              <a:gd name="T73" fmla="*/ 2679700 h 2214"/>
              <a:gd name="T74" fmla="*/ 595312 w 1955"/>
              <a:gd name="T75" fmla="*/ 2786063 h 2214"/>
              <a:gd name="T76" fmla="*/ 860425 w 1955"/>
              <a:gd name="T77" fmla="*/ 3051175 h 2214"/>
              <a:gd name="T78" fmla="*/ 1244600 w 1955"/>
              <a:gd name="T79" fmla="*/ 3236913 h 2214"/>
              <a:gd name="T80" fmla="*/ 1484312 w 1955"/>
              <a:gd name="T81" fmla="*/ 3316288 h 2214"/>
              <a:gd name="T82" fmla="*/ 1509712 w 1955"/>
              <a:gd name="T83" fmla="*/ 3435350 h 2214"/>
              <a:gd name="T84" fmla="*/ 1735137 w 1955"/>
              <a:gd name="T85" fmla="*/ 3475038 h 2214"/>
              <a:gd name="T86" fmla="*/ 1974850 w 1955"/>
              <a:gd name="T87" fmla="*/ 3224213 h 2214"/>
              <a:gd name="T88" fmla="*/ 2119312 w 1955"/>
              <a:gd name="T89" fmla="*/ 3051175 h 2214"/>
              <a:gd name="T90" fmla="*/ 2225675 w 1955"/>
              <a:gd name="T91" fmla="*/ 2959100 h 2214"/>
              <a:gd name="T92" fmla="*/ 2438400 w 1955"/>
              <a:gd name="T93" fmla="*/ 2919413 h 2214"/>
              <a:gd name="T94" fmla="*/ 2517775 w 1955"/>
              <a:gd name="T95" fmla="*/ 2840038 h 2214"/>
              <a:gd name="T96" fmla="*/ 2543175 w 1955"/>
              <a:gd name="T97" fmla="*/ 2600325 h 2214"/>
              <a:gd name="T98" fmla="*/ 2609850 w 1955"/>
              <a:gd name="T99" fmla="*/ 2441575 h 2214"/>
              <a:gd name="T100" fmla="*/ 2543175 w 1955"/>
              <a:gd name="T101" fmla="*/ 2282825 h 2214"/>
              <a:gd name="T102" fmla="*/ 2716212 w 1955"/>
              <a:gd name="T103" fmla="*/ 2097088 h 2214"/>
              <a:gd name="T104" fmla="*/ 2941637 w 1955"/>
              <a:gd name="T105" fmla="*/ 1885950 h 2214"/>
              <a:gd name="T106" fmla="*/ 3100387 w 1955"/>
              <a:gd name="T107" fmla="*/ 1685925 h 2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55" h="2214">
                <a:moveTo>
                  <a:pt x="1853" y="1012"/>
                </a:moveTo>
                <a:cubicBezTo>
                  <a:pt x="1812" y="951"/>
                  <a:pt x="1868" y="871"/>
                  <a:pt x="1803" y="829"/>
                </a:cubicBezTo>
                <a:cubicBezTo>
                  <a:pt x="1742" y="849"/>
                  <a:pt x="1751" y="812"/>
                  <a:pt x="1711" y="778"/>
                </a:cubicBezTo>
                <a:cubicBezTo>
                  <a:pt x="1689" y="760"/>
                  <a:pt x="1662" y="753"/>
                  <a:pt x="1636" y="745"/>
                </a:cubicBezTo>
                <a:cubicBezTo>
                  <a:pt x="1605" y="699"/>
                  <a:pt x="1539" y="695"/>
                  <a:pt x="1486" y="687"/>
                </a:cubicBezTo>
                <a:cubicBezTo>
                  <a:pt x="1464" y="679"/>
                  <a:pt x="1433" y="656"/>
                  <a:pt x="1461" y="628"/>
                </a:cubicBezTo>
                <a:cubicBezTo>
                  <a:pt x="1475" y="614"/>
                  <a:pt x="1511" y="595"/>
                  <a:pt x="1511" y="595"/>
                </a:cubicBezTo>
                <a:cubicBezTo>
                  <a:pt x="1507" y="558"/>
                  <a:pt x="1514" y="517"/>
                  <a:pt x="1494" y="486"/>
                </a:cubicBezTo>
                <a:cubicBezTo>
                  <a:pt x="1478" y="462"/>
                  <a:pt x="1426" y="459"/>
                  <a:pt x="1402" y="453"/>
                </a:cubicBezTo>
                <a:cubicBezTo>
                  <a:pt x="1377" y="490"/>
                  <a:pt x="1353" y="522"/>
                  <a:pt x="1310" y="536"/>
                </a:cubicBezTo>
                <a:cubicBezTo>
                  <a:pt x="1267" y="493"/>
                  <a:pt x="1289" y="518"/>
                  <a:pt x="1260" y="561"/>
                </a:cubicBezTo>
                <a:cubicBezTo>
                  <a:pt x="1239" y="629"/>
                  <a:pt x="1250" y="629"/>
                  <a:pt x="1227" y="561"/>
                </a:cubicBezTo>
                <a:cubicBezTo>
                  <a:pt x="1224" y="553"/>
                  <a:pt x="1210" y="555"/>
                  <a:pt x="1202" y="553"/>
                </a:cubicBezTo>
                <a:cubicBezTo>
                  <a:pt x="1191" y="550"/>
                  <a:pt x="1179" y="548"/>
                  <a:pt x="1168" y="545"/>
                </a:cubicBezTo>
                <a:cubicBezTo>
                  <a:pt x="1160" y="539"/>
                  <a:pt x="1152" y="533"/>
                  <a:pt x="1143" y="528"/>
                </a:cubicBezTo>
                <a:cubicBezTo>
                  <a:pt x="1135" y="524"/>
                  <a:pt x="1126" y="524"/>
                  <a:pt x="1118" y="520"/>
                </a:cubicBezTo>
                <a:cubicBezTo>
                  <a:pt x="1100" y="510"/>
                  <a:pt x="1068" y="486"/>
                  <a:pt x="1068" y="486"/>
                </a:cubicBezTo>
                <a:cubicBezTo>
                  <a:pt x="1054" y="489"/>
                  <a:pt x="1040" y="491"/>
                  <a:pt x="1026" y="495"/>
                </a:cubicBezTo>
                <a:cubicBezTo>
                  <a:pt x="1018" y="497"/>
                  <a:pt x="1009" y="506"/>
                  <a:pt x="1001" y="503"/>
                </a:cubicBezTo>
                <a:cubicBezTo>
                  <a:pt x="992" y="499"/>
                  <a:pt x="992" y="485"/>
                  <a:pt x="985" y="478"/>
                </a:cubicBezTo>
                <a:cubicBezTo>
                  <a:pt x="961" y="453"/>
                  <a:pt x="935" y="436"/>
                  <a:pt x="901" y="428"/>
                </a:cubicBezTo>
                <a:cubicBezTo>
                  <a:pt x="890" y="431"/>
                  <a:pt x="877" y="430"/>
                  <a:pt x="868" y="436"/>
                </a:cubicBezTo>
                <a:cubicBezTo>
                  <a:pt x="824" y="465"/>
                  <a:pt x="884" y="469"/>
                  <a:pt x="818" y="453"/>
                </a:cubicBezTo>
                <a:cubicBezTo>
                  <a:pt x="803" y="431"/>
                  <a:pt x="799" y="398"/>
                  <a:pt x="784" y="378"/>
                </a:cubicBezTo>
                <a:cubicBezTo>
                  <a:pt x="769" y="359"/>
                  <a:pt x="734" y="328"/>
                  <a:pt x="734" y="328"/>
                </a:cubicBezTo>
                <a:cubicBezTo>
                  <a:pt x="714" y="267"/>
                  <a:pt x="688" y="270"/>
                  <a:pt x="626" y="261"/>
                </a:cubicBezTo>
                <a:cubicBezTo>
                  <a:pt x="607" y="232"/>
                  <a:pt x="588" y="213"/>
                  <a:pt x="559" y="194"/>
                </a:cubicBezTo>
                <a:cubicBezTo>
                  <a:pt x="553" y="186"/>
                  <a:pt x="550" y="176"/>
                  <a:pt x="542" y="169"/>
                </a:cubicBezTo>
                <a:cubicBezTo>
                  <a:pt x="527" y="156"/>
                  <a:pt x="492" y="136"/>
                  <a:pt x="492" y="136"/>
                </a:cubicBezTo>
                <a:cubicBezTo>
                  <a:pt x="473" y="107"/>
                  <a:pt x="454" y="89"/>
                  <a:pt x="425" y="69"/>
                </a:cubicBezTo>
                <a:cubicBezTo>
                  <a:pt x="414" y="36"/>
                  <a:pt x="392" y="27"/>
                  <a:pt x="367" y="2"/>
                </a:cubicBezTo>
                <a:cubicBezTo>
                  <a:pt x="348" y="5"/>
                  <a:pt x="326" y="0"/>
                  <a:pt x="309" y="10"/>
                </a:cubicBezTo>
                <a:cubicBezTo>
                  <a:pt x="298" y="16"/>
                  <a:pt x="301" y="35"/>
                  <a:pt x="292" y="44"/>
                </a:cubicBezTo>
                <a:cubicBezTo>
                  <a:pt x="286" y="50"/>
                  <a:pt x="275" y="49"/>
                  <a:pt x="267" y="52"/>
                </a:cubicBezTo>
                <a:cubicBezTo>
                  <a:pt x="242" y="69"/>
                  <a:pt x="220" y="76"/>
                  <a:pt x="192" y="86"/>
                </a:cubicBezTo>
                <a:cubicBezTo>
                  <a:pt x="176" y="233"/>
                  <a:pt x="169" y="152"/>
                  <a:pt x="217" y="119"/>
                </a:cubicBezTo>
                <a:cubicBezTo>
                  <a:pt x="196" y="62"/>
                  <a:pt x="227" y="120"/>
                  <a:pt x="175" y="102"/>
                </a:cubicBezTo>
                <a:cubicBezTo>
                  <a:pt x="165" y="99"/>
                  <a:pt x="166" y="83"/>
                  <a:pt x="158" y="77"/>
                </a:cubicBezTo>
                <a:cubicBezTo>
                  <a:pt x="151" y="72"/>
                  <a:pt x="141" y="72"/>
                  <a:pt x="133" y="69"/>
                </a:cubicBezTo>
                <a:cubicBezTo>
                  <a:pt x="97" y="81"/>
                  <a:pt x="87" y="72"/>
                  <a:pt x="75" y="111"/>
                </a:cubicBezTo>
                <a:cubicBezTo>
                  <a:pt x="93" y="169"/>
                  <a:pt x="47" y="217"/>
                  <a:pt x="133" y="244"/>
                </a:cubicBezTo>
                <a:cubicBezTo>
                  <a:pt x="147" y="283"/>
                  <a:pt x="150" y="313"/>
                  <a:pt x="192" y="328"/>
                </a:cubicBezTo>
                <a:cubicBezTo>
                  <a:pt x="211" y="386"/>
                  <a:pt x="213" y="361"/>
                  <a:pt x="200" y="403"/>
                </a:cubicBezTo>
                <a:cubicBezTo>
                  <a:pt x="170" y="373"/>
                  <a:pt x="167" y="356"/>
                  <a:pt x="125" y="369"/>
                </a:cubicBezTo>
                <a:cubicBezTo>
                  <a:pt x="122" y="380"/>
                  <a:pt x="118" y="391"/>
                  <a:pt x="117" y="403"/>
                </a:cubicBezTo>
                <a:cubicBezTo>
                  <a:pt x="101" y="539"/>
                  <a:pt x="138" y="513"/>
                  <a:pt x="16" y="528"/>
                </a:cubicBezTo>
                <a:cubicBezTo>
                  <a:pt x="11" y="536"/>
                  <a:pt x="0" y="543"/>
                  <a:pt x="0" y="553"/>
                </a:cubicBezTo>
                <a:cubicBezTo>
                  <a:pt x="0" y="563"/>
                  <a:pt x="12" y="569"/>
                  <a:pt x="16" y="578"/>
                </a:cubicBezTo>
                <a:cubicBezTo>
                  <a:pt x="20" y="585"/>
                  <a:pt x="30" y="620"/>
                  <a:pt x="33" y="628"/>
                </a:cubicBezTo>
                <a:cubicBezTo>
                  <a:pt x="31" y="645"/>
                  <a:pt x="16" y="728"/>
                  <a:pt x="33" y="753"/>
                </a:cubicBezTo>
                <a:cubicBezTo>
                  <a:pt x="40" y="762"/>
                  <a:pt x="55" y="759"/>
                  <a:pt x="66" y="762"/>
                </a:cubicBezTo>
                <a:cubicBezTo>
                  <a:pt x="127" y="800"/>
                  <a:pt x="186" y="806"/>
                  <a:pt x="258" y="812"/>
                </a:cubicBezTo>
                <a:cubicBezTo>
                  <a:pt x="269" y="891"/>
                  <a:pt x="258" y="897"/>
                  <a:pt x="334" y="912"/>
                </a:cubicBezTo>
                <a:cubicBezTo>
                  <a:pt x="310" y="948"/>
                  <a:pt x="315" y="963"/>
                  <a:pt x="350" y="987"/>
                </a:cubicBezTo>
                <a:cubicBezTo>
                  <a:pt x="380" y="1031"/>
                  <a:pt x="368" y="996"/>
                  <a:pt x="342" y="1029"/>
                </a:cubicBezTo>
                <a:cubicBezTo>
                  <a:pt x="337" y="1036"/>
                  <a:pt x="337" y="1046"/>
                  <a:pt x="334" y="1054"/>
                </a:cubicBezTo>
                <a:cubicBezTo>
                  <a:pt x="368" y="1077"/>
                  <a:pt x="377" y="1081"/>
                  <a:pt x="417" y="1071"/>
                </a:cubicBezTo>
                <a:cubicBezTo>
                  <a:pt x="428" y="1088"/>
                  <a:pt x="439" y="1104"/>
                  <a:pt x="450" y="1121"/>
                </a:cubicBezTo>
                <a:cubicBezTo>
                  <a:pt x="456" y="1129"/>
                  <a:pt x="467" y="1146"/>
                  <a:pt x="467" y="1146"/>
                </a:cubicBezTo>
                <a:cubicBezTo>
                  <a:pt x="474" y="1213"/>
                  <a:pt x="485" y="1236"/>
                  <a:pt x="450" y="1288"/>
                </a:cubicBezTo>
                <a:cubicBezTo>
                  <a:pt x="469" y="1356"/>
                  <a:pt x="501" y="1340"/>
                  <a:pt x="576" y="1346"/>
                </a:cubicBezTo>
                <a:cubicBezTo>
                  <a:pt x="606" y="1366"/>
                  <a:pt x="606" y="1384"/>
                  <a:pt x="626" y="1413"/>
                </a:cubicBezTo>
                <a:cubicBezTo>
                  <a:pt x="629" y="1435"/>
                  <a:pt x="626" y="1459"/>
                  <a:pt x="634" y="1480"/>
                </a:cubicBezTo>
                <a:cubicBezTo>
                  <a:pt x="638" y="1489"/>
                  <a:pt x="653" y="1488"/>
                  <a:pt x="659" y="1496"/>
                </a:cubicBezTo>
                <a:cubicBezTo>
                  <a:pt x="665" y="1503"/>
                  <a:pt x="665" y="1513"/>
                  <a:pt x="668" y="1521"/>
                </a:cubicBezTo>
                <a:cubicBezTo>
                  <a:pt x="653" y="1616"/>
                  <a:pt x="670" y="1574"/>
                  <a:pt x="617" y="1538"/>
                </a:cubicBezTo>
                <a:cubicBezTo>
                  <a:pt x="548" y="1560"/>
                  <a:pt x="651" y="1519"/>
                  <a:pt x="584" y="1622"/>
                </a:cubicBezTo>
                <a:cubicBezTo>
                  <a:pt x="578" y="1632"/>
                  <a:pt x="568" y="1605"/>
                  <a:pt x="559" y="1597"/>
                </a:cubicBezTo>
                <a:cubicBezTo>
                  <a:pt x="537" y="1578"/>
                  <a:pt x="535" y="1580"/>
                  <a:pt x="509" y="1572"/>
                </a:cubicBezTo>
                <a:cubicBezTo>
                  <a:pt x="512" y="1605"/>
                  <a:pt x="517" y="1639"/>
                  <a:pt x="517" y="1672"/>
                </a:cubicBezTo>
                <a:cubicBezTo>
                  <a:pt x="517" y="1681"/>
                  <a:pt x="517" y="1694"/>
                  <a:pt x="509" y="1697"/>
                </a:cubicBezTo>
                <a:cubicBezTo>
                  <a:pt x="498" y="1701"/>
                  <a:pt x="487" y="1691"/>
                  <a:pt x="476" y="1688"/>
                </a:cubicBezTo>
                <a:cubicBezTo>
                  <a:pt x="444" y="1626"/>
                  <a:pt x="397" y="1627"/>
                  <a:pt x="334" y="1613"/>
                </a:cubicBezTo>
                <a:cubicBezTo>
                  <a:pt x="288" y="1644"/>
                  <a:pt x="309" y="1655"/>
                  <a:pt x="342" y="1688"/>
                </a:cubicBezTo>
                <a:cubicBezTo>
                  <a:pt x="345" y="1708"/>
                  <a:pt x="341" y="1729"/>
                  <a:pt x="350" y="1747"/>
                </a:cubicBezTo>
                <a:cubicBezTo>
                  <a:pt x="354" y="1755"/>
                  <a:pt x="367" y="1751"/>
                  <a:pt x="375" y="1755"/>
                </a:cubicBezTo>
                <a:cubicBezTo>
                  <a:pt x="393" y="1765"/>
                  <a:pt x="425" y="1789"/>
                  <a:pt x="425" y="1789"/>
                </a:cubicBezTo>
                <a:cubicBezTo>
                  <a:pt x="453" y="1867"/>
                  <a:pt x="490" y="1870"/>
                  <a:pt x="542" y="1922"/>
                </a:cubicBezTo>
                <a:cubicBezTo>
                  <a:pt x="566" y="1988"/>
                  <a:pt x="593" y="1974"/>
                  <a:pt x="668" y="1981"/>
                </a:cubicBezTo>
                <a:cubicBezTo>
                  <a:pt x="707" y="1991"/>
                  <a:pt x="752" y="2012"/>
                  <a:pt x="784" y="2039"/>
                </a:cubicBezTo>
                <a:cubicBezTo>
                  <a:pt x="794" y="2047"/>
                  <a:pt x="818" y="2078"/>
                  <a:pt x="834" y="2081"/>
                </a:cubicBezTo>
                <a:cubicBezTo>
                  <a:pt x="867" y="2088"/>
                  <a:pt x="901" y="2086"/>
                  <a:pt x="935" y="2089"/>
                </a:cubicBezTo>
                <a:cubicBezTo>
                  <a:pt x="984" y="2105"/>
                  <a:pt x="948" y="2084"/>
                  <a:pt x="943" y="2122"/>
                </a:cubicBezTo>
                <a:cubicBezTo>
                  <a:pt x="941" y="2136"/>
                  <a:pt x="945" y="2151"/>
                  <a:pt x="951" y="2164"/>
                </a:cubicBezTo>
                <a:cubicBezTo>
                  <a:pt x="964" y="2191"/>
                  <a:pt x="1000" y="2206"/>
                  <a:pt x="1026" y="2214"/>
                </a:cubicBezTo>
                <a:cubicBezTo>
                  <a:pt x="1065" y="2207"/>
                  <a:pt x="1065" y="2212"/>
                  <a:pt x="1093" y="2189"/>
                </a:cubicBezTo>
                <a:cubicBezTo>
                  <a:pt x="1135" y="2153"/>
                  <a:pt x="1154" y="2099"/>
                  <a:pt x="1210" y="2081"/>
                </a:cubicBezTo>
                <a:cubicBezTo>
                  <a:pt x="1221" y="2064"/>
                  <a:pt x="1239" y="2051"/>
                  <a:pt x="1244" y="2031"/>
                </a:cubicBezTo>
                <a:cubicBezTo>
                  <a:pt x="1253" y="1993"/>
                  <a:pt x="1256" y="1976"/>
                  <a:pt x="1294" y="1964"/>
                </a:cubicBezTo>
                <a:cubicBezTo>
                  <a:pt x="1334" y="1902"/>
                  <a:pt x="1283" y="1974"/>
                  <a:pt x="1335" y="1922"/>
                </a:cubicBezTo>
                <a:cubicBezTo>
                  <a:pt x="1342" y="1915"/>
                  <a:pt x="1344" y="1904"/>
                  <a:pt x="1352" y="1897"/>
                </a:cubicBezTo>
                <a:cubicBezTo>
                  <a:pt x="1367" y="1884"/>
                  <a:pt x="1402" y="1864"/>
                  <a:pt x="1402" y="1864"/>
                </a:cubicBezTo>
                <a:cubicBezTo>
                  <a:pt x="1430" y="1867"/>
                  <a:pt x="1458" y="1877"/>
                  <a:pt x="1486" y="1872"/>
                </a:cubicBezTo>
                <a:cubicBezTo>
                  <a:pt x="1506" y="1868"/>
                  <a:pt x="1536" y="1839"/>
                  <a:pt x="1536" y="1839"/>
                </a:cubicBezTo>
                <a:cubicBezTo>
                  <a:pt x="1544" y="1842"/>
                  <a:pt x="1553" y="1850"/>
                  <a:pt x="1561" y="1847"/>
                </a:cubicBezTo>
                <a:cubicBezTo>
                  <a:pt x="1591" y="1835"/>
                  <a:pt x="1565" y="1806"/>
                  <a:pt x="1586" y="1789"/>
                </a:cubicBezTo>
                <a:cubicBezTo>
                  <a:pt x="1597" y="1780"/>
                  <a:pt x="1614" y="1783"/>
                  <a:pt x="1628" y="1780"/>
                </a:cubicBezTo>
                <a:cubicBezTo>
                  <a:pt x="1645" y="1726"/>
                  <a:pt x="1643" y="1677"/>
                  <a:pt x="1602" y="1638"/>
                </a:cubicBezTo>
                <a:cubicBezTo>
                  <a:pt x="1595" y="1610"/>
                  <a:pt x="1582" y="1573"/>
                  <a:pt x="1602" y="1546"/>
                </a:cubicBezTo>
                <a:cubicBezTo>
                  <a:pt x="1611" y="1535"/>
                  <a:pt x="1630" y="1541"/>
                  <a:pt x="1644" y="1538"/>
                </a:cubicBezTo>
                <a:cubicBezTo>
                  <a:pt x="1641" y="1521"/>
                  <a:pt x="1643" y="1504"/>
                  <a:pt x="1636" y="1488"/>
                </a:cubicBezTo>
                <a:cubicBezTo>
                  <a:pt x="1628" y="1469"/>
                  <a:pt x="1602" y="1438"/>
                  <a:pt x="1602" y="1438"/>
                </a:cubicBezTo>
                <a:cubicBezTo>
                  <a:pt x="1616" y="1400"/>
                  <a:pt x="1657" y="1375"/>
                  <a:pt x="1686" y="1346"/>
                </a:cubicBezTo>
                <a:cubicBezTo>
                  <a:pt x="1694" y="1338"/>
                  <a:pt x="1711" y="1321"/>
                  <a:pt x="1711" y="1321"/>
                </a:cubicBezTo>
                <a:cubicBezTo>
                  <a:pt x="1723" y="1248"/>
                  <a:pt x="1722" y="1267"/>
                  <a:pt x="1794" y="1254"/>
                </a:cubicBezTo>
                <a:cubicBezTo>
                  <a:pt x="1824" y="1235"/>
                  <a:pt x="1842" y="1222"/>
                  <a:pt x="1853" y="1188"/>
                </a:cubicBezTo>
                <a:cubicBezTo>
                  <a:pt x="1862" y="1085"/>
                  <a:pt x="1847" y="1064"/>
                  <a:pt x="1936" y="1096"/>
                </a:cubicBezTo>
                <a:cubicBezTo>
                  <a:pt x="1955" y="1069"/>
                  <a:pt x="1953" y="1081"/>
                  <a:pt x="1953" y="1062"/>
                </a:cubicBezTo>
              </a:path>
            </a:pathLst>
          </a:custGeom>
          <a:noFill/>
          <a:ln w="38100" cmpd="sng">
            <a:solidFill>
              <a:srgbClr val="FF00FF"/>
            </a:solidFill>
            <a:round/>
            <a:headEnd/>
            <a:tailEnd/>
          </a:ln>
          <a:effectLst/>
        </p:spPr>
        <p:txBody>
          <a:bodyPr/>
          <a:lstStyle/>
          <a:p>
            <a:endParaRPr lang="en-US"/>
          </a:p>
        </p:txBody>
      </p:sp>
      <p:sp>
        <p:nvSpPr>
          <p:cNvPr id="4101" name="Text Box 8"/>
          <p:cNvSpPr txBox="1">
            <a:spLocks noChangeArrowheads="1"/>
          </p:cNvSpPr>
          <p:nvPr/>
        </p:nvSpPr>
        <p:spPr bwMode="auto">
          <a:xfrm>
            <a:off x="5105400" y="1744663"/>
            <a:ext cx="3733800" cy="366712"/>
          </a:xfrm>
          <a:prstGeom prst="rect">
            <a:avLst/>
          </a:prstGeom>
          <a:noFill/>
          <a:ln w="9525">
            <a:noFill/>
            <a:miter lim="800000"/>
            <a:headEnd/>
            <a:tailEnd/>
          </a:ln>
          <a:effectLst/>
        </p:spPr>
        <p:txBody>
          <a:bodyPr>
            <a:spAutoFit/>
          </a:bodyPr>
          <a:lstStyle/>
          <a:p>
            <a:pPr eaLnBrk="1" hangingPunct="1">
              <a:spcBef>
                <a:spcPct val="50000"/>
              </a:spcBef>
            </a:pPr>
            <a:endParaRPr lang="vi-VN" altLang="vi-VN"/>
          </a:p>
        </p:txBody>
      </p:sp>
      <p:sp>
        <p:nvSpPr>
          <p:cNvPr id="4102" name="Text Box 14"/>
          <p:cNvSpPr txBox="1">
            <a:spLocks noChangeArrowheads="1"/>
          </p:cNvSpPr>
          <p:nvPr/>
        </p:nvSpPr>
        <p:spPr bwMode="auto">
          <a:xfrm>
            <a:off x="3276600" y="2057400"/>
            <a:ext cx="1447800" cy="366713"/>
          </a:xfrm>
          <a:prstGeom prst="rect">
            <a:avLst/>
          </a:prstGeom>
          <a:noFill/>
          <a:ln w="9525">
            <a:noFill/>
            <a:miter lim="800000"/>
            <a:headEnd/>
            <a:tailEnd/>
          </a:ln>
          <a:effectLst/>
        </p:spPr>
        <p:txBody>
          <a:bodyPr>
            <a:spAutoFit/>
          </a:bodyPr>
          <a:lstStyle/>
          <a:p>
            <a:pPr eaLnBrk="1" hangingPunct="1">
              <a:spcBef>
                <a:spcPct val="50000"/>
              </a:spcBef>
            </a:pPr>
            <a:r>
              <a:rPr lang="en-US" altLang="vi-VN" b="1"/>
              <a:t>Đ.CÁT BÀ</a:t>
            </a:r>
            <a:endParaRPr lang="vi-VN" altLang="vi-VN" b="1"/>
          </a:p>
        </p:txBody>
      </p:sp>
      <p:sp>
        <p:nvSpPr>
          <p:cNvPr id="4103" name="Text Box 16"/>
          <p:cNvSpPr txBox="1">
            <a:spLocks noChangeArrowheads="1"/>
          </p:cNvSpPr>
          <p:nvPr/>
        </p:nvSpPr>
        <p:spPr bwMode="auto">
          <a:xfrm>
            <a:off x="3886200" y="3657600"/>
            <a:ext cx="1219200" cy="641350"/>
          </a:xfrm>
          <a:prstGeom prst="rect">
            <a:avLst/>
          </a:prstGeom>
          <a:noFill/>
          <a:ln w="9525">
            <a:noFill/>
            <a:miter lim="800000"/>
            <a:headEnd/>
            <a:tailEnd/>
          </a:ln>
          <a:effectLst/>
        </p:spPr>
        <p:txBody>
          <a:bodyPr>
            <a:spAutoFit/>
          </a:bodyPr>
          <a:lstStyle/>
          <a:p>
            <a:pPr eaLnBrk="1" hangingPunct="1">
              <a:spcBef>
                <a:spcPct val="50000"/>
              </a:spcBef>
            </a:pPr>
            <a:r>
              <a:rPr lang="en-US" altLang="vi-VN" b="1"/>
              <a:t>Đ.BẠCH LONG VĨ</a:t>
            </a:r>
            <a:endParaRPr lang="vi-VN" altLang="vi-VN" b="1"/>
          </a:p>
        </p:txBody>
      </p:sp>
      <p:sp>
        <p:nvSpPr>
          <p:cNvPr id="111641" name="AutoShape 25"/>
          <p:cNvSpPr>
            <a:spLocks noChangeArrowheads="1"/>
          </p:cNvSpPr>
          <p:nvPr/>
        </p:nvSpPr>
        <p:spPr bwMode="auto">
          <a:xfrm>
            <a:off x="381000" y="4114800"/>
            <a:ext cx="4114800" cy="838200"/>
          </a:xfrm>
          <a:prstGeom prst="wedgeRectCallout">
            <a:avLst>
              <a:gd name="adj1" fmla="val -13463"/>
              <a:gd name="adj2" fmla="val -52843"/>
            </a:avLst>
          </a:prstGeom>
          <a:solidFill>
            <a:schemeClr val="accent1"/>
          </a:solidFill>
          <a:ln w="9525">
            <a:solidFill>
              <a:schemeClr val="tx1"/>
            </a:solidFill>
            <a:miter lim="800000"/>
            <a:headEnd/>
            <a:tailEnd/>
          </a:ln>
          <a:effectLst/>
        </p:spPr>
        <p:txBody>
          <a:bodyPr/>
          <a:lstStyle/>
          <a:p>
            <a:pPr algn="ctr" eaLnBrk="1" hangingPunct="1"/>
            <a:r>
              <a:rPr lang="en-US" altLang="vi-VN" sz="2400" b="1"/>
              <a:t>Gồm các tỉnh, thành:</a:t>
            </a:r>
            <a:endParaRPr lang="vi-VN" altLang="vi-VN" sz="2400" b="1"/>
          </a:p>
        </p:txBody>
      </p:sp>
      <p:sp>
        <p:nvSpPr>
          <p:cNvPr id="111642" name="Line 26"/>
          <p:cNvSpPr>
            <a:spLocks noChangeShapeType="1"/>
          </p:cNvSpPr>
          <p:nvPr/>
        </p:nvSpPr>
        <p:spPr bwMode="auto">
          <a:xfrm flipH="1" flipV="1">
            <a:off x="1600200" y="3810000"/>
            <a:ext cx="914400" cy="304800"/>
          </a:xfrm>
          <a:prstGeom prst="line">
            <a:avLst/>
          </a:prstGeom>
          <a:noFill/>
          <a:ln w="38100">
            <a:solidFill>
              <a:srgbClr val="FF0000"/>
            </a:solidFill>
            <a:round/>
            <a:headEnd/>
            <a:tailEnd type="triangle" w="med" len="med"/>
          </a:ln>
          <a:effectLst/>
        </p:spPr>
        <p:txBody>
          <a:bodyPr/>
          <a:lstStyle/>
          <a:p>
            <a:endParaRPr lang="en-US"/>
          </a:p>
        </p:txBody>
      </p:sp>
      <p:sp>
        <p:nvSpPr>
          <p:cNvPr id="111643" name="Line 27"/>
          <p:cNvSpPr>
            <a:spLocks noChangeShapeType="1"/>
          </p:cNvSpPr>
          <p:nvPr/>
        </p:nvSpPr>
        <p:spPr bwMode="auto">
          <a:xfrm flipH="1" flipV="1">
            <a:off x="1752600" y="3581400"/>
            <a:ext cx="762000" cy="533400"/>
          </a:xfrm>
          <a:prstGeom prst="line">
            <a:avLst/>
          </a:prstGeom>
          <a:noFill/>
          <a:ln w="38100">
            <a:solidFill>
              <a:srgbClr val="FF0000"/>
            </a:solidFill>
            <a:round/>
            <a:headEnd/>
            <a:tailEnd type="triangle" w="med" len="med"/>
          </a:ln>
          <a:effectLst/>
        </p:spPr>
        <p:txBody>
          <a:bodyPr/>
          <a:lstStyle/>
          <a:p>
            <a:endParaRPr lang="en-US"/>
          </a:p>
        </p:txBody>
      </p:sp>
      <p:sp>
        <p:nvSpPr>
          <p:cNvPr id="111644" name="Line 28"/>
          <p:cNvSpPr>
            <a:spLocks noChangeShapeType="1"/>
          </p:cNvSpPr>
          <p:nvPr/>
        </p:nvSpPr>
        <p:spPr bwMode="auto">
          <a:xfrm flipH="1" flipV="1">
            <a:off x="1524000" y="3048000"/>
            <a:ext cx="990600" cy="1066800"/>
          </a:xfrm>
          <a:prstGeom prst="line">
            <a:avLst/>
          </a:prstGeom>
          <a:noFill/>
          <a:ln w="38100">
            <a:solidFill>
              <a:srgbClr val="FF0000"/>
            </a:solidFill>
            <a:round/>
            <a:headEnd/>
            <a:tailEnd type="triangle" w="med" len="med"/>
          </a:ln>
          <a:effectLst/>
        </p:spPr>
        <p:txBody>
          <a:bodyPr/>
          <a:lstStyle/>
          <a:p>
            <a:endParaRPr lang="en-US"/>
          </a:p>
        </p:txBody>
      </p:sp>
      <p:sp>
        <p:nvSpPr>
          <p:cNvPr id="111645" name="Line 29"/>
          <p:cNvSpPr>
            <a:spLocks noChangeShapeType="1"/>
          </p:cNvSpPr>
          <p:nvPr/>
        </p:nvSpPr>
        <p:spPr bwMode="auto">
          <a:xfrm flipH="1" flipV="1">
            <a:off x="914400" y="2133600"/>
            <a:ext cx="1676400" cy="2057400"/>
          </a:xfrm>
          <a:prstGeom prst="line">
            <a:avLst/>
          </a:prstGeom>
          <a:noFill/>
          <a:ln w="38100">
            <a:solidFill>
              <a:srgbClr val="FF0000"/>
            </a:solidFill>
            <a:round/>
            <a:headEnd/>
            <a:tailEnd type="triangle" w="med" len="med"/>
          </a:ln>
          <a:effectLst/>
        </p:spPr>
        <p:txBody>
          <a:bodyPr/>
          <a:lstStyle/>
          <a:p>
            <a:endParaRPr lang="en-US"/>
          </a:p>
        </p:txBody>
      </p:sp>
      <p:sp>
        <p:nvSpPr>
          <p:cNvPr id="111646" name="Line 30"/>
          <p:cNvSpPr>
            <a:spLocks noChangeShapeType="1"/>
          </p:cNvSpPr>
          <p:nvPr/>
        </p:nvSpPr>
        <p:spPr bwMode="auto">
          <a:xfrm flipH="1" flipV="1">
            <a:off x="1600200" y="2286000"/>
            <a:ext cx="990600" cy="1905000"/>
          </a:xfrm>
          <a:prstGeom prst="line">
            <a:avLst/>
          </a:prstGeom>
          <a:noFill/>
          <a:ln w="38100">
            <a:solidFill>
              <a:srgbClr val="FF0000"/>
            </a:solidFill>
            <a:round/>
            <a:headEnd/>
            <a:tailEnd type="triangle" w="med" len="med"/>
          </a:ln>
          <a:effectLst/>
        </p:spPr>
        <p:txBody>
          <a:bodyPr/>
          <a:lstStyle/>
          <a:p>
            <a:endParaRPr lang="en-US"/>
          </a:p>
        </p:txBody>
      </p:sp>
      <p:sp>
        <p:nvSpPr>
          <p:cNvPr id="111647" name="Line 31"/>
          <p:cNvSpPr>
            <a:spLocks noChangeShapeType="1"/>
          </p:cNvSpPr>
          <p:nvPr/>
        </p:nvSpPr>
        <p:spPr bwMode="auto">
          <a:xfrm flipH="1" flipV="1">
            <a:off x="2209800" y="2971800"/>
            <a:ext cx="381000" cy="1219200"/>
          </a:xfrm>
          <a:prstGeom prst="line">
            <a:avLst/>
          </a:prstGeom>
          <a:noFill/>
          <a:ln w="38100">
            <a:solidFill>
              <a:srgbClr val="FF0000"/>
            </a:solidFill>
            <a:round/>
            <a:headEnd/>
            <a:tailEnd type="triangle" w="med" len="med"/>
          </a:ln>
          <a:effectLst/>
        </p:spPr>
        <p:txBody>
          <a:bodyPr/>
          <a:lstStyle/>
          <a:p>
            <a:endParaRPr lang="en-US"/>
          </a:p>
        </p:txBody>
      </p:sp>
      <p:sp>
        <p:nvSpPr>
          <p:cNvPr id="111648" name="Line 32"/>
          <p:cNvSpPr>
            <a:spLocks noChangeShapeType="1"/>
          </p:cNvSpPr>
          <p:nvPr/>
        </p:nvSpPr>
        <p:spPr bwMode="auto">
          <a:xfrm flipH="1" flipV="1">
            <a:off x="1600200" y="1828800"/>
            <a:ext cx="914400" cy="2286000"/>
          </a:xfrm>
          <a:prstGeom prst="line">
            <a:avLst/>
          </a:prstGeom>
          <a:noFill/>
          <a:ln w="38100">
            <a:solidFill>
              <a:srgbClr val="FF0000"/>
            </a:solidFill>
            <a:round/>
            <a:headEnd/>
            <a:tailEnd type="triangle" w="med" len="med"/>
          </a:ln>
          <a:effectLst/>
        </p:spPr>
        <p:txBody>
          <a:bodyPr/>
          <a:lstStyle/>
          <a:p>
            <a:endParaRPr lang="en-US"/>
          </a:p>
        </p:txBody>
      </p:sp>
      <p:sp>
        <p:nvSpPr>
          <p:cNvPr id="111649" name="Line 33"/>
          <p:cNvSpPr>
            <a:spLocks noChangeShapeType="1"/>
          </p:cNvSpPr>
          <p:nvPr/>
        </p:nvSpPr>
        <p:spPr bwMode="auto">
          <a:xfrm flipH="1" flipV="1">
            <a:off x="2209800" y="2438400"/>
            <a:ext cx="381000" cy="1676400"/>
          </a:xfrm>
          <a:prstGeom prst="line">
            <a:avLst/>
          </a:prstGeom>
          <a:noFill/>
          <a:ln w="38100">
            <a:solidFill>
              <a:srgbClr val="FF0000"/>
            </a:solidFill>
            <a:round/>
            <a:headEnd/>
            <a:tailEnd type="triangle" w="med" len="med"/>
          </a:ln>
          <a:effectLst/>
        </p:spPr>
        <p:txBody>
          <a:bodyPr/>
          <a:lstStyle/>
          <a:p>
            <a:endParaRPr lang="en-US"/>
          </a:p>
        </p:txBody>
      </p:sp>
      <p:sp>
        <p:nvSpPr>
          <p:cNvPr id="111650" name="Line 34"/>
          <p:cNvSpPr>
            <a:spLocks noChangeShapeType="1"/>
          </p:cNvSpPr>
          <p:nvPr/>
        </p:nvSpPr>
        <p:spPr bwMode="auto">
          <a:xfrm flipH="1" flipV="1">
            <a:off x="2590800" y="2743200"/>
            <a:ext cx="0" cy="1371600"/>
          </a:xfrm>
          <a:prstGeom prst="line">
            <a:avLst/>
          </a:prstGeom>
          <a:noFill/>
          <a:ln w="38100">
            <a:solidFill>
              <a:srgbClr val="FF0000"/>
            </a:solidFill>
            <a:round/>
            <a:headEnd/>
            <a:tailEnd type="triangle" w="med" len="med"/>
          </a:ln>
          <a:effectLst/>
        </p:spPr>
        <p:txBody>
          <a:bodyPr/>
          <a:lstStyle/>
          <a:p>
            <a:endParaRPr lang="en-US"/>
          </a:p>
        </p:txBody>
      </p:sp>
      <p:sp>
        <p:nvSpPr>
          <p:cNvPr id="111651" name="Line 35"/>
          <p:cNvSpPr>
            <a:spLocks noChangeShapeType="1"/>
          </p:cNvSpPr>
          <p:nvPr/>
        </p:nvSpPr>
        <p:spPr bwMode="auto">
          <a:xfrm flipH="1" flipV="1">
            <a:off x="762000" y="1371600"/>
            <a:ext cx="1828800" cy="2819400"/>
          </a:xfrm>
          <a:prstGeom prst="line">
            <a:avLst/>
          </a:prstGeom>
          <a:noFill/>
          <a:ln w="38100">
            <a:solidFill>
              <a:srgbClr val="FF0000"/>
            </a:solidFill>
            <a:round/>
            <a:headEnd/>
            <a:tailEnd type="triangle" w="med" len="med"/>
          </a:ln>
          <a:effectLst/>
        </p:spPr>
        <p:txBody>
          <a:bodyPr/>
          <a:lstStyle/>
          <a:p>
            <a:endParaRPr lang="en-US"/>
          </a:p>
        </p:txBody>
      </p:sp>
      <p:sp>
        <p:nvSpPr>
          <p:cNvPr id="19" name="Rectangle 18"/>
          <p:cNvSpPr/>
          <p:nvPr/>
        </p:nvSpPr>
        <p:spPr>
          <a:xfrm>
            <a:off x="5143504" y="500042"/>
            <a:ext cx="3714776" cy="6442413"/>
          </a:xfrm>
          <a:prstGeom prst="rect">
            <a:avLst/>
          </a:prstGeom>
        </p:spPr>
        <p:txBody>
          <a:bodyPr wrap="square">
            <a:spAutoFit/>
          </a:bodyPr>
          <a:lstStyle/>
          <a:p>
            <a:r>
              <a:rPr lang="en-US" sz="2400" b="1" dirty="0" smtClean="0">
                <a:latin typeface="Times New Roman" pitchFamily="18" charset="0"/>
                <a:cs typeface="Times New Roman" pitchFamily="18" charset="0"/>
              </a:rPr>
              <a:t>-  Diện tích: 14806km</a:t>
            </a:r>
            <a:r>
              <a:rPr lang="en-US" sz="2400" b="1" baseline="30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(2002) đến (năm 2016 diện tích là 15,000km</a:t>
            </a:r>
            <a:r>
              <a:rPr lang="en-US" sz="2400" b="1" baseline="30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Là đồng bằng châu thổ thứ 2 của cả nước.</a:t>
            </a:r>
          </a:p>
          <a:p>
            <a:r>
              <a:rPr lang="nl-NL" sz="2400" b="1" dirty="0" smtClean="0">
                <a:latin typeface="Times New Roman" pitchFamily="18" charset="0"/>
                <a:cs typeface="Times New Roman" pitchFamily="18" charset="0"/>
              </a:rPr>
              <a:t>- Gồm 10 tỉnh và thành phố.</a:t>
            </a:r>
            <a:endParaRPr lang="en-US" sz="2400" b="1" dirty="0" smtClean="0">
              <a:latin typeface="Times New Roman" pitchFamily="18" charset="0"/>
              <a:cs typeface="Times New Roman" pitchFamily="18" charset="0"/>
            </a:endParaRPr>
          </a:p>
          <a:p>
            <a:r>
              <a:rPr lang="nl-NL" sz="2400" b="1" dirty="0" smtClean="0">
                <a:latin typeface="Times New Roman" pitchFamily="18" charset="0"/>
                <a:cs typeface="Times New Roman" pitchFamily="18" charset="0"/>
              </a:rPr>
              <a:t>- Hệ thống các đảo ven bờ trong đó có 2 huyện đảo: Cát Hải và Bạch Long Vĩ (TP Hải Phòng)</a:t>
            </a:r>
            <a:endParaRPr lang="en-US" sz="2400" b="1" dirty="0" smtClean="0">
              <a:latin typeface="Times New Roman" pitchFamily="18" charset="0"/>
              <a:cs typeface="Times New Roman" pitchFamily="18" charset="0"/>
            </a:endParaRPr>
          </a:p>
          <a:p>
            <a:r>
              <a:rPr lang="nl-NL" sz="2400" b="1" dirty="0" smtClean="0">
                <a:latin typeface="Times New Roman" pitchFamily="18" charset="0"/>
                <a:cs typeface="Times New Roman" pitchFamily="18" charset="0"/>
              </a:rPr>
              <a:t>- Tiềm năng: Là vùng đất giàu tiềm năng với đất đai màu mỡ, 1 số khoáng sản, tài nguyên du lịch và có tiềm năng tổng hợp về kinh tế biển</a:t>
            </a:r>
            <a:r>
              <a:rPr lang="nl-NL"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p:txBody>
      </p:sp>
      <p:sp>
        <p:nvSpPr>
          <p:cNvPr id="20" name="Rectangle 19"/>
          <p:cNvSpPr/>
          <p:nvPr/>
        </p:nvSpPr>
        <p:spPr>
          <a:xfrm>
            <a:off x="428596" y="6027003"/>
            <a:ext cx="4429156" cy="830997"/>
          </a:xfrm>
          <a:prstGeom prst="rect">
            <a:avLst/>
          </a:prstGeom>
        </p:spPr>
        <p:txBody>
          <a:bodyPr wrap="square">
            <a:spAutoFit/>
          </a:bodyPr>
          <a:lstStyle/>
          <a:p>
            <a:r>
              <a:rPr lang="en-US" sz="2400" b="1" dirty="0" smtClean="0">
                <a:latin typeface="Times New Roman" pitchFamily="18" charset="0"/>
                <a:cs typeface="Times New Roman" pitchFamily="18" charset="0"/>
              </a:rPr>
              <a:t>Diện tích: 14860 km</a:t>
            </a:r>
            <a:r>
              <a:rPr lang="en-US" sz="2400" b="1" baseline="30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( 2002) năm 2016 là 15.000km</a:t>
            </a:r>
            <a:r>
              <a:rPr lang="en-US" sz="2400" b="1" baseline="30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1641"/>
                                        </p:tgtEl>
                                        <p:attrNameLst>
                                          <p:attrName>style.visibility</p:attrName>
                                        </p:attrNameLst>
                                      </p:cBhvr>
                                      <p:to>
                                        <p:strVal val="visible"/>
                                      </p:to>
                                    </p:set>
                                    <p:animEffect transition="in" filter="checkerboard(across)">
                                      <p:cBhvr>
                                        <p:cTn id="7" dur="500"/>
                                        <p:tgtEl>
                                          <p:spTgt spid="11164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1642"/>
                                        </p:tgtEl>
                                        <p:attrNameLst>
                                          <p:attrName>style.visibility</p:attrName>
                                        </p:attrNameLst>
                                      </p:cBhvr>
                                      <p:to>
                                        <p:strVal val="visible"/>
                                      </p:to>
                                    </p:set>
                                    <p:animEffect transition="in" filter="wipe(down)">
                                      <p:cBhvr>
                                        <p:cTn id="11" dur="500"/>
                                        <p:tgtEl>
                                          <p:spTgt spid="111642"/>
                                        </p:tgtEl>
                                      </p:cBhvr>
                                    </p:animEffect>
                                  </p:childTnLst>
                                </p:cTn>
                              </p:par>
                            </p:childTnLst>
                          </p:cTn>
                        </p:par>
                        <p:par>
                          <p:cTn id="12" fill="hold" nodeType="afterGroup">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11643"/>
                                        </p:tgtEl>
                                        <p:attrNameLst>
                                          <p:attrName>style.visibility</p:attrName>
                                        </p:attrNameLst>
                                      </p:cBhvr>
                                      <p:to>
                                        <p:strVal val="visible"/>
                                      </p:to>
                                    </p:set>
                                    <p:animEffect transition="in" filter="barn(inHorizontal)">
                                      <p:cBhvr>
                                        <p:cTn id="15" dur="500"/>
                                        <p:tgtEl>
                                          <p:spTgt spid="111643"/>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1644"/>
                                        </p:tgtEl>
                                        <p:attrNameLst>
                                          <p:attrName>style.visibility</p:attrName>
                                        </p:attrNameLst>
                                      </p:cBhvr>
                                      <p:to>
                                        <p:strVal val="visible"/>
                                      </p:to>
                                    </p:set>
                                    <p:animEffect transition="in" filter="wipe(down)">
                                      <p:cBhvr>
                                        <p:cTn id="19" dur="500"/>
                                        <p:tgtEl>
                                          <p:spTgt spid="111644"/>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1645"/>
                                        </p:tgtEl>
                                        <p:attrNameLst>
                                          <p:attrName>style.visibility</p:attrName>
                                        </p:attrNameLst>
                                      </p:cBhvr>
                                      <p:to>
                                        <p:strVal val="visible"/>
                                      </p:to>
                                    </p:set>
                                    <p:animEffect transition="in" filter="wipe(down)">
                                      <p:cBhvr>
                                        <p:cTn id="23" dur="500"/>
                                        <p:tgtEl>
                                          <p:spTgt spid="111645"/>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11651"/>
                                        </p:tgtEl>
                                        <p:attrNameLst>
                                          <p:attrName>style.visibility</p:attrName>
                                        </p:attrNameLst>
                                      </p:cBhvr>
                                      <p:to>
                                        <p:strVal val="visible"/>
                                      </p:to>
                                    </p:set>
                                    <p:animEffect transition="in" filter="wipe(down)">
                                      <p:cBhvr>
                                        <p:cTn id="27" dur="500"/>
                                        <p:tgtEl>
                                          <p:spTgt spid="111651"/>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1646"/>
                                        </p:tgtEl>
                                        <p:attrNameLst>
                                          <p:attrName>style.visibility</p:attrName>
                                        </p:attrNameLst>
                                      </p:cBhvr>
                                      <p:to>
                                        <p:strVal val="visible"/>
                                      </p:to>
                                    </p:set>
                                    <p:animEffect transition="in" filter="wipe(down)">
                                      <p:cBhvr>
                                        <p:cTn id="31" dur="500"/>
                                        <p:tgtEl>
                                          <p:spTgt spid="111646"/>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1647"/>
                                        </p:tgtEl>
                                        <p:attrNameLst>
                                          <p:attrName>style.visibility</p:attrName>
                                        </p:attrNameLst>
                                      </p:cBhvr>
                                      <p:to>
                                        <p:strVal val="visible"/>
                                      </p:to>
                                    </p:set>
                                    <p:animEffect transition="in" filter="wipe(down)">
                                      <p:cBhvr>
                                        <p:cTn id="35" dur="500"/>
                                        <p:tgtEl>
                                          <p:spTgt spid="111647"/>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11648"/>
                                        </p:tgtEl>
                                        <p:attrNameLst>
                                          <p:attrName>style.visibility</p:attrName>
                                        </p:attrNameLst>
                                      </p:cBhvr>
                                      <p:to>
                                        <p:strVal val="visible"/>
                                      </p:to>
                                    </p:set>
                                    <p:animEffect transition="in" filter="wipe(down)">
                                      <p:cBhvr>
                                        <p:cTn id="39" dur="500"/>
                                        <p:tgtEl>
                                          <p:spTgt spid="111648"/>
                                        </p:tgtEl>
                                      </p:cBhvr>
                                    </p:animEffect>
                                  </p:childTnLst>
                                </p:cTn>
                              </p:par>
                            </p:childTnLst>
                          </p:cTn>
                        </p:par>
                        <p:par>
                          <p:cTn id="40" fill="hold" nodeType="afterGroup">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11649"/>
                                        </p:tgtEl>
                                        <p:attrNameLst>
                                          <p:attrName>style.visibility</p:attrName>
                                        </p:attrNameLst>
                                      </p:cBhvr>
                                      <p:to>
                                        <p:strVal val="visible"/>
                                      </p:to>
                                    </p:set>
                                    <p:animEffect transition="in" filter="wipe(down)">
                                      <p:cBhvr>
                                        <p:cTn id="43" dur="500"/>
                                        <p:tgtEl>
                                          <p:spTgt spid="111649"/>
                                        </p:tgtEl>
                                      </p:cBhvr>
                                    </p:animEffect>
                                  </p:childTnLst>
                                </p:cTn>
                              </p:par>
                            </p:childTnLst>
                          </p:cTn>
                        </p:par>
                        <p:par>
                          <p:cTn id="44" fill="hold" nodeType="afterGroup">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11650"/>
                                        </p:tgtEl>
                                        <p:attrNameLst>
                                          <p:attrName>style.visibility</p:attrName>
                                        </p:attrNameLst>
                                      </p:cBhvr>
                                      <p:to>
                                        <p:strVal val="visible"/>
                                      </p:to>
                                    </p:set>
                                    <p:animEffect transition="in" filter="wipe(down)">
                                      <p:cBhvr>
                                        <p:cTn id="47" dur="500"/>
                                        <p:tgtEl>
                                          <p:spTgt spid="111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41" grpId="0" animBg="1"/>
      <p:bldP spid="111642" grpId="0" animBg="1"/>
      <p:bldP spid="111643" grpId="0" animBg="1"/>
      <p:bldP spid="111644" grpId="0" animBg="1"/>
      <p:bldP spid="111645" grpId="0" animBg="1"/>
      <p:bldP spid="111646" grpId="0" animBg="1"/>
      <p:bldP spid="111647" grpId="0" animBg="1"/>
      <p:bldP spid="111648" grpId="0" animBg="1"/>
      <p:bldP spid="111649" grpId="0" animBg="1"/>
      <p:bldP spid="111650" grpId="0" animBg="1"/>
      <p:bldP spid="1116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8" name="Rectangle 12"/>
          <p:cNvSpPr>
            <a:spLocks noChangeArrowheads="1"/>
          </p:cNvSpPr>
          <p:nvPr/>
        </p:nvSpPr>
        <p:spPr bwMode="auto">
          <a:xfrm>
            <a:off x="990600" y="2189163"/>
            <a:ext cx="1892300" cy="396875"/>
          </a:xfrm>
          <a:prstGeom prst="rect">
            <a:avLst/>
          </a:prstGeom>
          <a:noFill/>
          <a:ln w="9525">
            <a:noFill/>
            <a:miter lim="800000"/>
            <a:headEnd/>
            <a:tailEnd/>
          </a:ln>
        </p:spPr>
        <p:txBody>
          <a:bodyPr wrap="none">
            <a:spAutoFit/>
          </a:bodyPr>
          <a:lstStyle/>
          <a:p>
            <a:pPr eaLnBrk="1" hangingPunct="1">
              <a:spcBef>
                <a:spcPct val="50000"/>
              </a:spcBef>
            </a:pPr>
            <a:r>
              <a:rPr lang="vi-VN" altLang="vi-VN" sz="2000" b="1" dirty="0">
                <a:solidFill>
                  <a:schemeClr val="bg1"/>
                </a:solidFill>
                <a:latin typeface="Arial" charset="0"/>
              </a:rPr>
              <a:t>ĐB . châu thổ</a:t>
            </a:r>
            <a:r>
              <a:rPr lang="vi-VN" altLang="vi-VN" dirty="0">
                <a:solidFill>
                  <a:schemeClr val="bg1"/>
                </a:solidFill>
                <a:latin typeface="Tahoma" pitchFamily="34" charset="0"/>
              </a:rPr>
              <a:t> </a:t>
            </a:r>
          </a:p>
        </p:txBody>
      </p:sp>
      <p:pic>
        <p:nvPicPr>
          <p:cNvPr id="5" name="Content Placeholder 4" descr="cát bà.jpg"/>
          <p:cNvPicPr>
            <a:picLocks noChangeAspect="1" noChangeArrowheads="1"/>
          </p:cNvPicPr>
          <p:nvPr/>
        </p:nvPicPr>
        <p:blipFill>
          <a:blip r:embed="rId2"/>
          <a:srcRect/>
          <a:stretch>
            <a:fillRect/>
          </a:stretch>
        </p:blipFill>
        <p:spPr bwMode="auto">
          <a:xfrm>
            <a:off x="0" y="357166"/>
            <a:ext cx="9296400" cy="3429024"/>
          </a:xfrm>
          <a:prstGeom prst="rect">
            <a:avLst/>
          </a:prstGeom>
          <a:noFill/>
          <a:ln w="9525">
            <a:noFill/>
            <a:miter lim="800000"/>
            <a:headEnd/>
            <a:tailEnd/>
          </a:ln>
        </p:spPr>
      </p:pic>
      <p:pic>
        <p:nvPicPr>
          <p:cNvPr id="70681" name="Picture 25" descr="486211239963382"/>
          <p:cNvPicPr>
            <a:picLocks noChangeAspect="1" noChangeArrowheads="1"/>
          </p:cNvPicPr>
          <p:nvPr/>
        </p:nvPicPr>
        <p:blipFill>
          <a:blip r:embed="rId3"/>
          <a:srcRect/>
          <a:stretch>
            <a:fillRect/>
          </a:stretch>
        </p:blipFill>
        <p:spPr bwMode="auto">
          <a:xfrm>
            <a:off x="7000892" y="857232"/>
            <a:ext cx="2143108" cy="2786082"/>
          </a:xfrm>
          <a:prstGeom prst="rect">
            <a:avLst/>
          </a:prstGeom>
          <a:noFill/>
          <a:ln w="9525">
            <a:noFill/>
            <a:miter lim="800000"/>
            <a:headEnd/>
            <a:tailEnd/>
          </a:ln>
        </p:spPr>
      </p:pic>
      <p:sp>
        <p:nvSpPr>
          <p:cNvPr id="70682" name="TextBox 9"/>
          <p:cNvSpPr txBox="1">
            <a:spLocks noChangeArrowheads="1"/>
          </p:cNvSpPr>
          <p:nvPr/>
        </p:nvSpPr>
        <p:spPr bwMode="auto">
          <a:xfrm>
            <a:off x="3571868" y="3143248"/>
            <a:ext cx="1981200" cy="457200"/>
          </a:xfrm>
          <a:prstGeom prst="rect">
            <a:avLst/>
          </a:prstGeom>
          <a:noFill/>
          <a:ln w="9525">
            <a:noFill/>
            <a:miter lim="800000"/>
            <a:headEnd/>
            <a:tailEnd/>
          </a:ln>
        </p:spPr>
        <p:txBody>
          <a:bodyPr>
            <a:spAutoFit/>
          </a:bodyPr>
          <a:lstStyle/>
          <a:p>
            <a:pPr eaLnBrk="1" hangingPunct="1"/>
            <a:r>
              <a:rPr lang="en-US" altLang="vi-VN" sz="2400" dirty="0">
                <a:solidFill>
                  <a:srgbClr val="FF0000"/>
                </a:solidFill>
                <a:cs typeface="Times New Roman" pitchFamily="18" charset="0"/>
              </a:rPr>
              <a:t>Đảo Cát Bà</a:t>
            </a:r>
          </a:p>
        </p:txBody>
      </p:sp>
      <p:pic>
        <p:nvPicPr>
          <p:cNvPr id="70683" name="Picture 27" descr="file_uploadgioithieu13591"/>
          <p:cNvPicPr>
            <a:picLocks noChangeAspect="1" noChangeArrowheads="1"/>
          </p:cNvPicPr>
          <p:nvPr/>
        </p:nvPicPr>
        <p:blipFill>
          <a:blip r:embed="rId4"/>
          <a:srcRect/>
          <a:stretch>
            <a:fillRect/>
          </a:stretch>
        </p:blipFill>
        <p:spPr bwMode="auto">
          <a:xfrm>
            <a:off x="152400" y="3643314"/>
            <a:ext cx="8991600" cy="3214686"/>
          </a:xfrm>
          <a:prstGeom prst="rect">
            <a:avLst/>
          </a:prstGeom>
          <a:noFill/>
          <a:ln w="9525">
            <a:noFill/>
            <a:miter lim="800000"/>
            <a:headEnd/>
            <a:tailEnd/>
          </a:ln>
        </p:spPr>
      </p:pic>
      <p:sp>
        <p:nvSpPr>
          <p:cNvPr id="17" name="TextBox 9"/>
          <p:cNvSpPr txBox="1">
            <a:spLocks noChangeArrowheads="1"/>
          </p:cNvSpPr>
          <p:nvPr/>
        </p:nvSpPr>
        <p:spPr bwMode="auto">
          <a:xfrm>
            <a:off x="3929058" y="5643578"/>
            <a:ext cx="2643206" cy="461665"/>
          </a:xfrm>
          <a:prstGeom prst="rect">
            <a:avLst/>
          </a:prstGeom>
          <a:noFill/>
          <a:ln w="9525">
            <a:noFill/>
            <a:miter lim="800000"/>
            <a:headEnd/>
            <a:tailEnd/>
          </a:ln>
        </p:spPr>
        <p:txBody>
          <a:bodyPr wrap="square">
            <a:spAutoFit/>
          </a:bodyPr>
          <a:lstStyle/>
          <a:p>
            <a:pPr eaLnBrk="1" hangingPunct="1"/>
            <a:r>
              <a:rPr lang="en-US" altLang="vi-VN" sz="2400" b="1" dirty="0">
                <a:solidFill>
                  <a:srgbClr val="FF0000"/>
                </a:solidFill>
                <a:cs typeface="Times New Roman" pitchFamily="18" charset="0"/>
              </a:rPr>
              <a:t>Đảo </a:t>
            </a:r>
            <a:r>
              <a:rPr lang="en-US" altLang="vi-VN" sz="2400" b="1" dirty="0" smtClean="0">
                <a:solidFill>
                  <a:srgbClr val="FF0000"/>
                </a:solidFill>
                <a:cs typeface="Times New Roman" pitchFamily="18" charset="0"/>
              </a:rPr>
              <a:t>Bạch Long Vĩ</a:t>
            </a:r>
            <a:endParaRPr lang="en-US" altLang="vi-VN" sz="2400" b="1" dirty="0">
              <a:solidFill>
                <a:srgbClr val="FF0000"/>
              </a:solidFill>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TotalTime>
  <Words>1646</Words>
  <PresentationFormat>On-screen Show (4:3)</PresentationFormat>
  <Paragraphs>214</Paragraphs>
  <Slides>27</Slides>
  <Notes>9</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2018-10-17T01:00:11Z</dcterms:created>
  <dcterms:modified xsi:type="dcterms:W3CDTF">2019-03-08T09:13:18Z</dcterms:modified>
</cp:coreProperties>
</file>