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85" r:id="rId2"/>
    <p:sldMasterId id="2147483797" r:id="rId3"/>
  </p:sldMasterIdLst>
  <p:notesMasterIdLst>
    <p:notesMasterId r:id="rId66"/>
  </p:notesMasterIdLst>
  <p:sldIdLst>
    <p:sldId id="1294" r:id="rId4"/>
    <p:sldId id="1286" r:id="rId5"/>
    <p:sldId id="1287" r:id="rId6"/>
    <p:sldId id="1288" r:id="rId7"/>
    <p:sldId id="1289" r:id="rId8"/>
    <p:sldId id="1290" r:id="rId9"/>
    <p:sldId id="1291" r:id="rId10"/>
    <p:sldId id="1292" r:id="rId11"/>
    <p:sldId id="1293" r:id="rId12"/>
    <p:sldId id="1281" r:id="rId13"/>
    <p:sldId id="1269" r:id="rId14"/>
    <p:sldId id="1295" r:id="rId15"/>
    <p:sldId id="1298" r:id="rId16"/>
    <p:sldId id="1299" r:id="rId17"/>
    <p:sldId id="1300" r:id="rId18"/>
    <p:sldId id="1301" r:id="rId19"/>
    <p:sldId id="1302" r:id="rId20"/>
    <p:sldId id="1303" r:id="rId21"/>
    <p:sldId id="1304" r:id="rId22"/>
    <p:sldId id="1305" r:id="rId23"/>
    <p:sldId id="1306" r:id="rId24"/>
    <p:sldId id="1307" r:id="rId25"/>
    <p:sldId id="1308" r:id="rId26"/>
    <p:sldId id="1309" r:id="rId27"/>
    <p:sldId id="1310" r:id="rId28"/>
    <p:sldId id="1311" r:id="rId29"/>
    <p:sldId id="1312" r:id="rId30"/>
    <p:sldId id="1313" r:id="rId31"/>
    <p:sldId id="1296" r:id="rId32"/>
    <p:sldId id="1314" r:id="rId33"/>
    <p:sldId id="1315" r:id="rId34"/>
    <p:sldId id="1316" r:id="rId35"/>
    <p:sldId id="1317" r:id="rId36"/>
    <p:sldId id="1318" r:id="rId37"/>
    <p:sldId id="1319" r:id="rId38"/>
    <p:sldId id="1326" r:id="rId39"/>
    <p:sldId id="1327" r:id="rId40"/>
    <p:sldId id="1328" r:id="rId41"/>
    <p:sldId id="1336" r:id="rId42"/>
    <p:sldId id="1320" r:id="rId43"/>
    <p:sldId id="1329" r:id="rId44"/>
    <p:sldId id="1330" r:id="rId45"/>
    <p:sldId id="1331" r:id="rId46"/>
    <p:sldId id="1332" r:id="rId47"/>
    <p:sldId id="1333" r:id="rId48"/>
    <p:sldId id="1334" r:id="rId49"/>
    <p:sldId id="1335" r:id="rId50"/>
    <p:sldId id="1321" r:id="rId51"/>
    <p:sldId id="1342" r:id="rId52"/>
    <p:sldId id="1343" r:id="rId53"/>
    <p:sldId id="1344" r:id="rId54"/>
    <p:sldId id="1345" r:id="rId55"/>
    <p:sldId id="1346" r:id="rId56"/>
    <p:sldId id="1322" r:id="rId57"/>
    <p:sldId id="1337" r:id="rId58"/>
    <p:sldId id="1338" r:id="rId59"/>
    <p:sldId id="1339" r:id="rId60"/>
    <p:sldId id="1340" r:id="rId61"/>
    <p:sldId id="1341" r:id="rId62"/>
    <p:sldId id="1323" r:id="rId63"/>
    <p:sldId id="1324" r:id="rId64"/>
    <p:sldId id="1325" r:id="rId6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32949-6F37-4373-8923-C938E61E61FE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2A148-B6FD-4690-BFD2-8ACA5A2D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6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80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47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6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9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18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249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115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370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07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51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25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903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74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29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064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199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19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3388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46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466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6142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9444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531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89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673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1354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6590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452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38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0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8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3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9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8770-F393-4B4F-B3D4-7B26E33AAB3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733F-C1F6-44B3-B2C6-83F1FE04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7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28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31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00C30E-83D6-4A86-9373-EC29C40EF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571762" y="2512945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ÔN</a:t>
            </a:r>
            <a:r>
              <a:rPr kumimoji="0" lang="en-US" sz="3600" b="1" i="0" u="none" strike="noStrike" kern="10" cap="none" spc="0" normalizeH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TẬP VĂN BẢN 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0" baseline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QUÊ</a:t>
            </a: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HƯƠNG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( </a:t>
            </a:r>
            <a:r>
              <a:rPr lang="en-US" sz="3600" b="1" kern="1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Tế</a:t>
            </a: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Hanh</a:t>
            </a: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951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091820"/>
            <a:ext cx="11668836" cy="487288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164" y="1643482"/>
            <a:ext cx="11132024" cy="3641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8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đón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ồn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ào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tấp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nập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=&gt;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ắp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8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078172"/>
            <a:ext cx="11668836" cy="488652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615" y="1718532"/>
            <a:ext cx="11286698" cy="3487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vạm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10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indent="254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76885" algn="l"/>
              </a:tabLst>
            </a:pPr>
            <a:r>
              <a:rPr lang="en-US" sz="280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 ảnh con thuyền sau chuyến ra khơi được tác giả miêu tả một cách sống động bằng biện pháp tu từ nhân hoá </a:t>
            </a: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(thuyền im, bến mỏi),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ẩn dụ chuyển đổi cảm giác </a:t>
            </a: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(nghe chất muối)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Nhà thơ</a:t>
            </a: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ảm nhận thuyền như một cơ thể sống, cũng cần nghỉ ngơi sau khi hoàn thành nhiệm vụ, lắng "nghe chất muối thấm…"</a:t>
            </a:r>
            <a:endParaRPr lang="en-US" sz="20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Con thuyền vô tri trở nên có hồn, cũng như người dân chài, con thuyền ấy cũng thấm đẫm vị mặn mòi của biển khơi, gắn bó với biển cả. 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=&gt; Hình ảnh con thuyền ấy được miêu tả bởi một tâm hồn tinh tế , tài hoa và một tấm lòng gắn bó sâu nặng với quê hương.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905" y="1152581"/>
            <a:ext cx="11300346" cy="447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40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8006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hổn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pPr marR="3048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68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7672" y="1178776"/>
            <a:ext cx="1143682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=&gt;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4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40" y="1801504"/>
            <a:ext cx="11156205" cy="39442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4518" y="721424"/>
            <a:ext cx="4342856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LUYỆN ĐỀ ĐỌC HIỂU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0281" y="2677648"/>
            <a:ext cx="9962866" cy="25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1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19" y="736979"/>
            <a:ext cx="11327642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4777" y="1147562"/>
            <a:ext cx="9184942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Rướn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71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272955"/>
            <a:ext cx="11668836" cy="61960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502" y="623853"/>
            <a:ext cx="11313994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Rướn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– 7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99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69" y="968990"/>
            <a:ext cx="11723427" cy="521344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785" y="1409608"/>
            <a:ext cx="11368585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tin: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03424" y="228035"/>
            <a:ext cx="2156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3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436097"/>
            <a:ext cx="11668836" cy="611944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1924" y="547024"/>
            <a:ext cx="11202572" cy="569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Rướn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; 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rướn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889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1" y="1487605"/>
            <a:ext cx="11844996" cy="525081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1432" y="252859"/>
            <a:ext cx="4163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KIẾN THỨC CƠ BẢN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1432" y="1705931"/>
            <a:ext cx="11900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Tế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(1921-2009)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(1945),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(1955),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(1960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Hai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(1963),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(1966)...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1432" y="870232"/>
            <a:ext cx="3993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I. KIẾN THỨC CHUNG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66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4865" y="1152581"/>
            <a:ext cx="11310425" cy="447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860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" y="984738"/>
            <a:ext cx="11731615" cy="495994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7987" y="1589649"/>
            <a:ext cx="11221400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5-7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yêu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quê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hương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̆́n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sâu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̆́c,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chân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̂́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̛́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̛̃ng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̛̣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̣̂t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ngưo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̛̀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đưo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̛̣c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lớn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lên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0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153550"/>
            <a:ext cx="11668836" cy="481115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301" y="1720840"/>
            <a:ext cx="111838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góp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gìn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xây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dựng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̂̉n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̂́t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nưo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̛́c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càng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giàu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52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097280"/>
            <a:ext cx="11668836" cy="5486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0912" y="265987"/>
            <a:ext cx="4144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HIỂU NGOÀI SGK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6085" y="1302744"/>
            <a:ext cx="10827986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rụi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lều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05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366" y="1167618"/>
            <a:ext cx="11668836" cy="445945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5415" y="2235841"/>
            <a:ext cx="10438227" cy="25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dẳng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58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09822" y="1058709"/>
            <a:ext cx="10297550" cy="4666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(Theo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NXB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1995)</a:t>
            </a:r>
          </a:p>
        </p:txBody>
      </p:sp>
    </p:spTree>
    <p:extLst>
      <p:ext uri="{BB962C8B-B14F-4D97-AF65-F5344CB8AC3E}">
        <p14:creationId xmlns:p14="http://schemas.microsoft.com/office/powerpoint/2010/main" val="37888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7797" y="1721711"/>
            <a:ext cx="11177516" cy="334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nhen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dẳng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8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8490" y="1332665"/>
            <a:ext cx="1166883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2393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– 7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68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5"/>
            <a:ext cx="11668836" cy="57184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320" y="991421"/>
            <a:ext cx="115460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540385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540385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540385"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dẳng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46782" y="120658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05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2608" y="1178520"/>
            <a:ext cx="11511887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Cho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26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125414"/>
            <a:ext cx="11668836" cy="48392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5476" y="1674106"/>
            <a:ext cx="11258843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Quê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hương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xứ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-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tác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(1945)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1939,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CED7DA-B503-08B1-0293-C888D67EF7A7}"/>
              </a:ext>
            </a:extLst>
          </p:cNvPr>
          <p:cNvSpPr txBox="1"/>
          <p:nvPr/>
        </p:nvSpPr>
        <p:spPr>
          <a:xfrm>
            <a:off x="1666240" y="602327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>
                <a:solidFill>
                  <a:schemeClr val="bg1"/>
                </a:solidFill>
              </a:rPr>
              <a:t>Anh Đào 0936421291 trường Mỹ Hoà - Đại Hoà - Đại Lộc- Quảng Nam.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4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4108" y="1615337"/>
            <a:ext cx="11227558" cy="447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5-7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19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573206"/>
            <a:ext cx="11668836" cy="560923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319" y="974086"/>
            <a:ext cx="11177517" cy="4807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9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464025"/>
            <a:ext cx="11668836" cy="61014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060" y="600501"/>
            <a:ext cx="10167582" cy="5964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03: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303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</a:p>
          <a:p>
            <a:pPr marL="15303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303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rụng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thềm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61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6411" y="1058709"/>
            <a:ext cx="10345003" cy="4666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303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giậu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bụt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303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0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6257" y="1725045"/>
            <a:ext cx="11327642" cy="3333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– 7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4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982638"/>
            <a:ext cx="11668836" cy="547275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8018" y="1298947"/>
            <a:ext cx="1146412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PTBĐ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HS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giậu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…;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90741" y="221642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78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73456"/>
            <a:ext cx="11668836" cy="53499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1445" y="1138765"/>
            <a:ext cx="11273051" cy="4825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Cho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03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5314" y="1227657"/>
            <a:ext cx="11409528" cy="4632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Cho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2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614149"/>
            <a:ext cx="11668836" cy="558193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9558" y="1036436"/>
            <a:ext cx="113549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5-7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00C30E-83D6-4A86-9373-EC29C40EF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-216028" y="1322365"/>
            <a:ext cx="12408028" cy="3589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 TẬP VĂN BẢN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TRONG</a:t>
            </a:r>
            <a:r>
              <a:rPr kumimoji="0" lang="en-US" sz="3600" b="1" i="0" u="none" strike="noStrike" kern="10" cap="none" spc="0" normalizeH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LÒNG MẸ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1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lang="en-US" sz="3600" b="1" kern="10" baseline="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Trích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Những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ngày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thơ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ấu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– </a:t>
            </a:r>
            <a:r>
              <a:rPr lang="en-US" sz="3600" b="1" kern="1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Nguyên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noProof="0" dirty="0" err="1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Hồng</a:t>
            </a:r>
            <a:r>
              <a:rPr lang="en-US" sz="3600" b="1" kern="1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75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478301"/>
            <a:ext cx="11668836" cy="58802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724" y="763278"/>
            <a:ext cx="1123070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bản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tám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(8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miêu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hương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cục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+ 6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+ 8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+ 4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4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603" y="1351127"/>
            <a:ext cx="11668836" cy="481829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1665" y="1842824"/>
            <a:ext cx="11518711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IV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(1938).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5910" y="319369"/>
            <a:ext cx="4043030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KIẾN THỨC CƠ BẢN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61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464024"/>
            <a:ext cx="11668836" cy="596407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1666" y="793697"/>
            <a:ext cx="11436823" cy="583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giỗ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3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078172"/>
            <a:ext cx="11668836" cy="488652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2609" y="1705910"/>
            <a:ext cx="1135493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Đặc sắc về nội dung và nghệ thuật: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*Nghệ thuật: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2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5314" y="2037567"/>
            <a:ext cx="1140952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8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364566"/>
            <a:ext cx="11668836" cy="490962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6728" y="382340"/>
            <a:ext cx="438293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LUYỆN ĐỀ ĐỌC HIỂU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6728" y="1860970"/>
            <a:ext cx="11286699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01: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phen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rớt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0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1692" y="2108639"/>
            <a:ext cx="1156280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rẫy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bẩn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31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970670"/>
            <a:ext cx="11668836" cy="499403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7963" y="1482313"/>
            <a:ext cx="11282289" cy="4136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[…]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ngùi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chừng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giỗ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?.”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Phan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NXB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1997)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1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5"/>
            <a:ext cx="11668836" cy="535685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6305" y="1215027"/>
            <a:ext cx="11127545" cy="4640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 Theo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Hồng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3.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Theo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4b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3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582" y="1317095"/>
            <a:ext cx="11668836" cy="48046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9433" y="1804918"/>
            <a:ext cx="11505063" cy="3828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rẫy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61715" y="152907"/>
            <a:ext cx="226857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323832"/>
            <a:ext cx="11668836" cy="464086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5910" y="1895861"/>
            <a:ext cx="10631606" cy="299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4a: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  <a:tab pos="857250" algn="ctr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400050" algn="l"/>
                <a:tab pos="857250" algn="ctr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400050" algn="l"/>
                <a:tab pos="857250" algn="ctr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69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2434" y="1152581"/>
            <a:ext cx="10935287" cy="447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502" y="1571157"/>
            <a:ext cx="11204812" cy="3641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4b: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775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655093"/>
            <a:ext cx="11668836" cy="55546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2263" y="1099732"/>
            <a:ext cx="11382233" cy="4973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02: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!...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guốc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ỏi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ĩ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thẹn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50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50" y="1064524"/>
            <a:ext cx="11614245" cy="490017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7673" y="1705970"/>
            <a:ext cx="10959152" cy="337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trèo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òa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sùi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nín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vạt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xốc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nách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0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614149"/>
            <a:ext cx="11668836" cy="578665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4967" y="803033"/>
            <a:ext cx="11409529" cy="516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mịn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mủ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đệm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xắn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Phan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NXB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1997)</a:t>
            </a:r>
          </a:p>
        </p:txBody>
      </p:sp>
    </p:spTree>
    <p:extLst>
      <p:ext uri="{BB962C8B-B14F-4D97-AF65-F5344CB8AC3E}">
        <p14:creationId xmlns:p14="http://schemas.microsoft.com/office/powerpoint/2010/main" val="112612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16" y="259307"/>
            <a:ext cx="11709779" cy="636451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319" y="382136"/>
            <a:ext cx="11423176" cy="611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guốc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ỏi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ĩ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thẹn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08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733267"/>
            <a:ext cx="11668836" cy="32754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9390" y="2291597"/>
            <a:ext cx="11418627" cy="1693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38886" y="289290"/>
            <a:ext cx="226857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9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709684"/>
            <a:ext cx="11668836" cy="55955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552" y="866624"/>
            <a:ext cx="11273051" cy="5281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40005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So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40005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6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0376" y="1405369"/>
            <a:ext cx="11341290" cy="4290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Ý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dỗ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9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50" y="655093"/>
            <a:ext cx="11614245" cy="55136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4967" y="1107596"/>
            <a:ext cx="11409529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03: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 HAI</a:t>
            </a:r>
            <a:b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–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Ngán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–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–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Thằng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nguầy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nguậy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7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9433" y="1132765"/>
            <a:ext cx="115050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bới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chỏng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nuốt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thằng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–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Thằng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tõm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– Ai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–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nè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liếm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(Theo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0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266092"/>
            <a:ext cx="11668836" cy="445945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9882" y="2238703"/>
            <a:ext cx="11258843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6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0030" y="1489839"/>
            <a:ext cx="11000096" cy="401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37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009934"/>
            <a:ext cx="11668836" cy="53112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6854" y="1305339"/>
            <a:ext cx="11327642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Nguầy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nguậy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chỏng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láp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thít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dỗ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nè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liếm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45792" y="204951"/>
            <a:ext cx="226857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9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818866"/>
            <a:ext cx="11668836" cy="51458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2137" y="1259895"/>
            <a:ext cx="11532359" cy="5346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HS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1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214650"/>
            <a:ext cx="11668836" cy="498143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0459" y="1546789"/>
            <a:ext cx="1126850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1. Hai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thiệu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quê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vốn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nghề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chài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lưới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vây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biển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sông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0459" y="409355"/>
            <a:ext cx="5025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II. KIẾN THỨC TRỌNG TÂM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1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56" y="272955"/>
            <a:ext cx="11590939" cy="6400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2150" y="379931"/>
            <a:ext cx="108736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Vẻ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cuộc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làng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chài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6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nhuốm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minh. =&gt;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4000" algn="just">
              <a:spcBef>
                <a:spcPts val="600"/>
              </a:spcBef>
              <a:spcAft>
                <a:spcPts val="600"/>
              </a:spcAft>
              <a:tabLst>
                <a:tab pos="56896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50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B09915F6-5DBD-4E09-AF7E-6562ADB3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696035"/>
            <a:ext cx="11668836" cy="564376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2609" y="1009536"/>
            <a:ext cx="113549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giương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–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Rướn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4000" algn="just">
              <a:spcBef>
                <a:spcPts val="600"/>
              </a:spcBef>
              <a:spcAft>
                <a:spcPts val="600"/>
              </a:spcAft>
              <a:tabLst>
                <a:tab pos="57531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pPr indent="254000"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hổn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043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6419</Words>
  <PresentationFormat>Widescreen</PresentationFormat>
  <Paragraphs>278</Paragraphs>
  <Slides>62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Calibri</vt:lpstr>
      <vt:lpstr>Calibri Light</vt:lpstr>
      <vt:lpstr>Times New Roman</vt:lpstr>
      <vt:lpstr>Office Theme</vt:lpstr>
      <vt:lpstr>3_Office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2022-06-02T15:23:58Z</dcterms:created>
  <dcterms:modified xsi:type="dcterms:W3CDTF">2022-08-21T15:36:53Z</dcterms:modified>
</cp:coreProperties>
</file>