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75" r:id="rId3"/>
    <p:sldId id="268" r:id="rId4"/>
    <p:sldId id="276" r:id="rId5"/>
    <p:sldId id="277" r:id="rId6"/>
    <p:sldId id="328" r:id="rId7"/>
    <p:sldId id="278" r:id="rId8"/>
    <p:sldId id="279" r:id="rId9"/>
    <p:sldId id="330" r:id="rId10"/>
    <p:sldId id="332" r:id="rId11"/>
    <p:sldId id="333" r:id="rId12"/>
    <p:sldId id="331" r:id="rId13"/>
    <p:sldId id="334" r:id="rId14"/>
    <p:sldId id="335" r:id="rId15"/>
    <p:sldId id="336" r:id="rId16"/>
    <p:sldId id="329" r:id="rId17"/>
    <p:sldId id="337" r:id="rId18"/>
    <p:sldId id="341" r:id="rId19"/>
    <p:sldId id="338" r:id="rId20"/>
    <p:sldId id="339" r:id="rId21"/>
    <p:sldId id="285" r:id="rId22"/>
    <p:sldId id="301" r:id="rId23"/>
    <p:sldId id="286" r:id="rId24"/>
    <p:sldId id="287" r:id="rId25"/>
    <p:sldId id="288" r:id="rId26"/>
    <p:sldId id="29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B13134"/>
    <a:srgbClr val="BE4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971" autoAdjust="0"/>
  </p:normalViewPr>
  <p:slideViewPr>
    <p:cSldViewPr snapToGrid="0">
      <p:cViewPr varScale="1">
        <p:scale>
          <a:sx n="69" d="100"/>
          <a:sy n="69" d="100"/>
        </p:scale>
        <p:origin x="115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770EF-F83C-41A9-B963-CD28D652117F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C767C-F4CB-437F-98CB-A6CB3F770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1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C767C-F4CB-437F-98CB-A6CB3F7703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01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6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11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55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A291F16-60D2-BE4D-8D42-1D2F1D7616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CE37AB6-42E6-F74E-B7B4-0A818120FF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C80C2AA-6183-B549-9E34-E3B66480513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F925C44-41A0-1645-80AB-C78D89D0621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EC4D34-5C0D-A247-B0E6-0132545A151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B17A4CA0-3ECC-DF9F-7215-523172C689D9}"/>
              </a:ext>
            </a:extLst>
          </p:cNvPr>
          <p:cNvSpPr txBox="1"/>
          <p:nvPr userDrawn="1"/>
        </p:nvSpPr>
        <p:spPr>
          <a:xfrm>
            <a:off x="153423" y="2"/>
            <a:ext cx="70083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Unit 3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2DE7C500-D2C1-3A3A-F535-48E2BEACC41B}"/>
              </a:ext>
            </a:extLst>
          </p:cNvPr>
          <p:cNvSpPr txBox="1"/>
          <p:nvPr userDrawn="1"/>
        </p:nvSpPr>
        <p:spPr>
          <a:xfrm>
            <a:off x="11118223" y="2"/>
            <a:ext cx="101021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Lesson 3a</a:t>
            </a:r>
          </a:p>
        </p:txBody>
      </p:sp>
    </p:spTree>
    <p:extLst>
      <p:ext uri="{BB962C8B-B14F-4D97-AF65-F5344CB8AC3E}">
        <p14:creationId xmlns:p14="http://schemas.microsoft.com/office/powerpoint/2010/main" val="1516015129"/>
      </p:ext>
    </p:extLst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AB79FA-3F64-CB4B-B48D-9BD1D031CD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D96D44-1704-8540-93E5-16F541ACCC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9AFCBA-5E24-7842-8A7E-75D677787B9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5249790-DE0A-B649-9880-C4B1085328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05DC4D-802B-1E4E-92C3-EBCFD64330B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7C1779EA-D06B-284E-9192-FBDDC8E474AA}"/>
              </a:ext>
            </a:extLst>
          </p:cNvPr>
          <p:cNvSpPr txBox="1"/>
          <p:nvPr userDrawn="1"/>
        </p:nvSpPr>
        <p:spPr>
          <a:xfrm>
            <a:off x="153423" y="2"/>
            <a:ext cx="70083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Unit 3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7C1779EA-D06B-284E-9192-FBDDC8E474AA}"/>
              </a:ext>
            </a:extLst>
          </p:cNvPr>
          <p:cNvSpPr txBox="1"/>
          <p:nvPr userDrawn="1"/>
        </p:nvSpPr>
        <p:spPr>
          <a:xfrm>
            <a:off x="11118223" y="2"/>
            <a:ext cx="101021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Lesson 3a</a:t>
            </a:r>
          </a:p>
        </p:txBody>
      </p:sp>
    </p:spTree>
    <p:extLst>
      <p:ext uri="{BB962C8B-B14F-4D97-AF65-F5344CB8AC3E}">
        <p14:creationId xmlns:p14="http://schemas.microsoft.com/office/powerpoint/2010/main" val="3176190522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03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0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2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5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8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0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6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0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87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med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17052" y="2367171"/>
            <a:ext cx="6858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3: All about food</a:t>
            </a:r>
            <a:endParaRPr lang="en-US" sz="4400" b="1" dirty="0">
              <a:solidFill>
                <a:srgbClr val="FF0000"/>
              </a:solidFill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000" b="1" dirty="0">
                <a:solidFill>
                  <a:srgbClr val="00B050"/>
                </a:solidFill>
              </a:rPr>
              <a:t>Lesson 3a: Vocab Expansion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endParaRPr lang="en-US" sz="4400" b="1" dirty="0">
              <a:solidFill>
                <a:srgbClr val="FF0000"/>
              </a:solidFill>
            </a:endParaRP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55</a:t>
            </a:r>
          </a:p>
        </p:txBody>
      </p:sp>
    </p:spTree>
    <p:extLst>
      <p:ext uri="{BB962C8B-B14F-4D97-AF65-F5344CB8AC3E}">
        <p14:creationId xmlns:p14="http://schemas.microsoft.com/office/powerpoint/2010/main" val="662620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191" y="519477"/>
            <a:ext cx="11787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Match the adjectives in A to their opposites in B.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87217" y="1096618"/>
            <a:ext cx="241520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1"/>
                </a:solidFill>
              </a:rPr>
              <a:t>A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good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hot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tall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fast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late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short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29375" y="982340"/>
            <a:ext cx="22031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1"/>
                </a:solidFill>
              </a:rPr>
              <a:t>B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short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early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long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cold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bad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slow</a:t>
            </a:r>
            <a:endParaRPr lang="en-US" sz="3200" dirty="0"/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3065807" y="2387600"/>
            <a:ext cx="3404566" cy="269257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2768600" y="2242958"/>
            <a:ext cx="3511273" cy="1503542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2768600" y="3073400"/>
            <a:ext cx="3636134" cy="1332441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  <a:endCxn id="4" idx="1"/>
          </p:cNvCxnSpPr>
          <p:nvPr/>
        </p:nvCxnSpPr>
        <p:spPr>
          <a:xfrm flipV="1">
            <a:off x="3065807" y="3613830"/>
            <a:ext cx="3363568" cy="2258795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 flipV="1">
            <a:off x="2917135" y="2967113"/>
            <a:ext cx="3439353" cy="226528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917135" y="4579207"/>
            <a:ext cx="3526737" cy="1293418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06224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7278" y="2321606"/>
            <a:ext cx="76829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1"/>
                </a:solidFill>
              </a:rPr>
              <a:t>1</a:t>
            </a:r>
            <a:r>
              <a:rPr lang="en-US" sz="3200" dirty="0">
                <a:solidFill>
                  <a:schemeClr val="accent1"/>
                </a:solidFill>
              </a:rPr>
              <a:t> easy &gt;&lt; __________________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1"/>
                </a:solidFill>
              </a:rPr>
              <a:t>2</a:t>
            </a:r>
            <a:r>
              <a:rPr lang="en-US" sz="3200" dirty="0">
                <a:solidFill>
                  <a:schemeClr val="accent1"/>
                </a:solidFill>
              </a:rPr>
              <a:t> ordinary &gt;&lt; __________________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1"/>
                </a:solidFill>
              </a:rPr>
              <a:t>3</a:t>
            </a:r>
            <a:r>
              <a:rPr lang="en-US" sz="3200" dirty="0">
                <a:solidFill>
                  <a:schemeClr val="accent1"/>
                </a:solidFill>
              </a:rPr>
              <a:t> unhealthy &gt;&lt; ___________________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1"/>
                </a:solidFill>
              </a:rPr>
              <a:t>4</a:t>
            </a:r>
            <a:r>
              <a:rPr lang="en-US" sz="3200" dirty="0">
                <a:solidFill>
                  <a:schemeClr val="accent1"/>
                </a:solidFill>
              </a:rPr>
              <a:t> sad &gt;&lt; ___________________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44829" y="2476585"/>
            <a:ext cx="2524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difficult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31848" y="3217067"/>
            <a:ext cx="2524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special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4186" y="3921300"/>
            <a:ext cx="2524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healthy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44830" y="4663633"/>
            <a:ext cx="2524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happy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991" y="416664"/>
            <a:ext cx="11767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200" b="1" dirty="0">
                <a:solidFill>
                  <a:srgbClr val="4472C4"/>
                </a:solidFill>
              </a:rPr>
              <a:t>4. Match the highlighted words in the texts to their opposites below.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278" y="1382887"/>
            <a:ext cx="6828183" cy="578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healthy, difficult, happy, special</a:t>
            </a:r>
          </a:p>
        </p:txBody>
      </p:sp>
    </p:spTree>
    <p:extLst>
      <p:ext uri="{BB962C8B-B14F-4D97-AF65-F5344CB8AC3E}">
        <p14:creationId xmlns:p14="http://schemas.microsoft.com/office/powerpoint/2010/main" val="375681089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4704" y="666739"/>
            <a:ext cx="10267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Complete the sentences with the adjectives in exercise 4.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5556" y="1371600"/>
            <a:ext cx="10883347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1"/>
                </a:solidFill>
              </a:rPr>
              <a:t>1</a:t>
            </a:r>
            <a:r>
              <a:rPr lang="en-US" sz="3200" dirty="0">
                <a:solidFill>
                  <a:schemeClr val="accent1"/>
                </a:solidFill>
              </a:rPr>
              <a:t> Today is mom’s birthday. Let’s cook something …………………….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1"/>
                </a:solidFill>
              </a:rPr>
              <a:t>2</a:t>
            </a:r>
            <a:r>
              <a:rPr lang="en-US" sz="3200" dirty="0">
                <a:solidFill>
                  <a:schemeClr val="accent1"/>
                </a:solidFill>
              </a:rPr>
              <a:t> Can you help me? This math puzzle is ……………………..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1"/>
                </a:solidFill>
              </a:rPr>
              <a:t>3</a:t>
            </a:r>
            <a:r>
              <a:rPr lang="en-US" sz="3200" dirty="0">
                <a:solidFill>
                  <a:schemeClr val="accent1"/>
                </a:solidFill>
              </a:rPr>
              <a:t> I’m very …………………….. with the new bike.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1"/>
                </a:solidFill>
              </a:rPr>
              <a:t>4</a:t>
            </a:r>
            <a:r>
              <a:rPr lang="en-US" sz="3200" dirty="0">
                <a:solidFill>
                  <a:schemeClr val="accent1"/>
                </a:solidFill>
              </a:rPr>
              <a:t> Don’t drink coca cola too much. It’s not ………………………………..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86630" y="1447219"/>
            <a:ext cx="2196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special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66382" y="2196548"/>
            <a:ext cx="2196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difficult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07634" y="2918791"/>
            <a:ext cx="2196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happy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41804" y="3642530"/>
            <a:ext cx="2196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healthy</a:t>
            </a:r>
          </a:p>
        </p:txBody>
      </p:sp>
    </p:spTree>
    <p:extLst>
      <p:ext uri="{BB962C8B-B14F-4D97-AF65-F5344CB8AC3E}">
        <p14:creationId xmlns:p14="http://schemas.microsoft.com/office/powerpoint/2010/main" val="159017350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Speaking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279542"/>
      </p:ext>
    </p:extLst>
  </p:cSld>
  <p:clrMapOvr>
    <a:masterClrMapping/>
  </p:clrMapOvr>
  <p:transition spd="med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748" y="596348"/>
            <a:ext cx="11082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Complete the sentences with </a:t>
            </a:r>
            <a:r>
              <a:rPr lang="en-US" sz="3200" b="1" i="1" dirty="0">
                <a:solidFill>
                  <a:schemeClr val="accent1"/>
                </a:solidFill>
              </a:rPr>
              <a:t>Jamie, Gordon, Lorraine</a:t>
            </a:r>
            <a:r>
              <a:rPr lang="en-US" sz="3200" b="1" dirty="0">
                <a:solidFill>
                  <a:schemeClr val="accent1"/>
                </a:solidFill>
              </a:rPr>
              <a:t>.  </a:t>
            </a:r>
          </a:p>
        </p:txBody>
      </p:sp>
      <p:sp>
        <p:nvSpPr>
          <p:cNvPr id="3" name="Rectangle 2"/>
          <p:cNvSpPr/>
          <p:nvPr/>
        </p:nvSpPr>
        <p:spPr>
          <a:xfrm>
            <a:off x="367748" y="2890822"/>
            <a:ext cx="111020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…………………………… enjoys healthy food like bread and pasta and dislike unhealthy sugary drinks.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43948" y="4620544"/>
            <a:ext cx="111020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…………………………… is famous for difficult dishes, but he prefers eating simple food at home like fish with vegetables.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357808" y="1743585"/>
            <a:ext cx="111020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…………………………….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accent1"/>
                </a:solidFill>
              </a:rPr>
              <a:t>writes books about healthy eating.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62879" y="1668604"/>
            <a:ext cx="2286000" cy="586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Lorraine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0052" y="2817475"/>
            <a:ext cx="2286000" cy="586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Jamie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0052" y="4530502"/>
            <a:ext cx="2286000" cy="586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Gordon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65063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2722" y="650221"/>
            <a:ext cx="73049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5. Which chef do you like the most? Why?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1689652" y="1649894"/>
            <a:ext cx="8776253" cy="3260035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I like Jamie Oliver the most because he makes cooking look fun.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8906" y="604703"/>
            <a:ext cx="202758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Pair work </a:t>
            </a:r>
          </a:p>
        </p:txBody>
      </p:sp>
    </p:spTree>
    <p:extLst>
      <p:ext uri="{BB962C8B-B14F-4D97-AF65-F5344CB8AC3E}">
        <p14:creationId xmlns:p14="http://schemas.microsoft.com/office/powerpoint/2010/main" val="384908133"/>
      </p:ext>
    </p:extLst>
  </p:cSld>
  <p:clrMapOvr>
    <a:masterClrMapping/>
  </p:clrMapOvr>
  <p:transition spd="med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prstClr val="white"/>
                </a:solidFill>
              </a:rPr>
              <a:t>Writing 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576918"/>
      </p:ext>
    </p:extLst>
  </p:cSld>
  <p:clrMapOvr>
    <a:masterClrMapping/>
  </p:clrMapOvr>
  <p:transition spd="med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966" y="463609"/>
            <a:ext cx="202758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Pair work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96548" y="417443"/>
            <a:ext cx="9760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Ask and answer about your favorite dish.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40764" y="1401417"/>
            <a:ext cx="68083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>
                <a:solidFill>
                  <a:schemeClr val="accent1"/>
                </a:solidFill>
              </a:rPr>
              <a:t> What’s your favorite dish?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>
                <a:solidFill>
                  <a:schemeClr val="accent1"/>
                </a:solidFill>
              </a:rPr>
              <a:t> What do you need to cook it?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>
                <a:solidFill>
                  <a:schemeClr val="accent1"/>
                </a:solidFill>
              </a:rPr>
              <a:t> Where is it popular?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>
                <a:solidFill>
                  <a:schemeClr val="accent1"/>
                </a:solidFill>
              </a:rPr>
              <a:t> Why do you like it?</a:t>
            </a:r>
          </a:p>
        </p:txBody>
      </p:sp>
    </p:spTree>
    <p:extLst>
      <p:ext uri="{BB962C8B-B14F-4D97-AF65-F5344CB8AC3E}">
        <p14:creationId xmlns:p14="http://schemas.microsoft.com/office/powerpoint/2010/main" val="417662503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0660" y="671395"/>
            <a:ext cx="101511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6 a) Think of your </a:t>
            </a:r>
            <a:r>
              <a:rPr lang="en-US" sz="3200" b="1" dirty="0" err="1">
                <a:solidFill>
                  <a:schemeClr val="accent1"/>
                </a:solidFill>
              </a:rPr>
              <a:t>favourite</a:t>
            </a:r>
            <a:r>
              <a:rPr lang="en-US" sz="3200" b="1" dirty="0">
                <a:solidFill>
                  <a:schemeClr val="accent1"/>
                </a:solidFill>
              </a:rPr>
              <a:t> dish. Copy and complete the </a:t>
            </a:r>
            <a:r>
              <a:rPr lang="en-US" sz="3200" b="1" dirty="0" err="1">
                <a:solidFill>
                  <a:schemeClr val="accent1"/>
                </a:solidFill>
              </a:rPr>
              <a:t>spidergram</a:t>
            </a:r>
            <a:r>
              <a:rPr lang="en-US" sz="3200" b="1" dirty="0">
                <a:solidFill>
                  <a:schemeClr val="accent1"/>
                </a:solidFill>
              </a:rPr>
              <a:t> in your notebook.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660" y="1748613"/>
            <a:ext cx="10372725" cy="4486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53507" y="2236304"/>
            <a:ext cx="40750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Arroz</a:t>
            </a:r>
            <a:r>
              <a:rPr lang="en-US" sz="2800" dirty="0">
                <a:solidFill>
                  <a:srgbClr val="FF0000"/>
                </a:solidFill>
              </a:rPr>
              <a:t> de </a:t>
            </a:r>
            <a:r>
              <a:rPr lang="en-US" sz="2800" dirty="0" err="1">
                <a:solidFill>
                  <a:srgbClr val="FF0000"/>
                </a:solidFill>
              </a:rPr>
              <a:t>Tamboril</a:t>
            </a:r>
            <a:r>
              <a:rPr lang="en-US" sz="2800" dirty="0">
                <a:solidFill>
                  <a:srgbClr val="FF0000"/>
                </a:solidFill>
              </a:rPr>
              <a:t>; rice, fish, tomatoes, peppers and onions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1550504" y="4834594"/>
            <a:ext cx="19281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simple and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delicious</a:t>
            </a:r>
          </a:p>
        </p:txBody>
      </p:sp>
      <p:sp>
        <p:nvSpPr>
          <p:cNvPr id="7" name="Rectangle 6"/>
          <p:cNvSpPr/>
          <p:nvPr/>
        </p:nvSpPr>
        <p:spPr>
          <a:xfrm>
            <a:off x="9205664" y="4834594"/>
            <a:ext cx="17545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in Portugal</a:t>
            </a:r>
          </a:p>
        </p:txBody>
      </p:sp>
    </p:spTree>
    <p:extLst>
      <p:ext uri="{BB962C8B-B14F-4D97-AF65-F5344CB8AC3E}">
        <p14:creationId xmlns:p14="http://schemas.microsoft.com/office/powerpoint/2010/main" val="289200731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861" y="611761"/>
            <a:ext cx="115327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b) Use your notes in Exercise 6a to complete a short text about your </a:t>
            </a:r>
            <a:r>
              <a:rPr lang="en-US" sz="3200" b="1" dirty="0" err="1">
                <a:solidFill>
                  <a:schemeClr val="accent1"/>
                </a:solidFill>
              </a:rPr>
              <a:t>favourite</a:t>
            </a:r>
            <a:r>
              <a:rPr lang="en-US" sz="3200" b="1" dirty="0">
                <a:solidFill>
                  <a:schemeClr val="accent1"/>
                </a:solidFill>
              </a:rPr>
              <a:t> dish for a cookery magazine (about 50 words).</a:t>
            </a:r>
          </a:p>
        </p:txBody>
      </p:sp>
      <p:sp>
        <p:nvSpPr>
          <p:cNvPr id="6" name="Rectangle 5"/>
          <p:cNvSpPr/>
          <p:nvPr/>
        </p:nvSpPr>
        <p:spPr>
          <a:xfrm>
            <a:off x="5034315" y="1988714"/>
            <a:ext cx="25859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Special Dishes</a:t>
            </a:r>
          </a:p>
        </p:txBody>
      </p:sp>
      <p:sp>
        <p:nvSpPr>
          <p:cNvPr id="7" name="Rectangle 6"/>
          <p:cNvSpPr/>
          <p:nvPr/>
        </p:nvSpPr>
        <p:spPr>
          <a:xfrm>
            <a:off x="566530" y="2728820"/>
            <a:ext cx="1081978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___________________________ is a dish with _______________________________________________ 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It’s a popular dish in _______________________________ 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I like it because it’s _________________________________ 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91478" y="3588146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rice, fish, tomatoes, peppers and onions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4349097"/>
            <a:ext cx="2756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Portugal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06956" y="5085316"/>
            <a:ext cx="4071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simple and delicious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91478" y="2920339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Arroz</a:t>
            </a:r>
            <a:r>
              <a:rPr lang="en-US" sz="3200" dirty="0">
                <a:solidFill>
                  <a:srgbClr val="FF0000"/>
                </a:solidFill>
              </a:rPr>
              <a:t> de </a:t>
            </a:r>
            <a:r>
              <a:rPr lang="en-US" sz="3200" dirty="0" err="1">
                <a:solidFill>
                  <a:srgbClr val="FF0000"/>
                </a:solidFill>
              </a:rPr>
              <a:t>Tamboril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93559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97014" y="1471481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897014" y="231836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  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897014" y="4850975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897014" y="5693843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897014" y="3165239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    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897014" y="624602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897014" y="4008107"/>
            <a:ext cx="3256378" cy="662474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Writing   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505" y="490818"/>
            <a:ext cx="4174591" cy="58763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0514702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524968534"/>
      </p:ext>
    </p:extLst>
  </p:cSld>
  <p:clrMapOvr>
    <a:masterClrMapping/>
  </p:clrMapOvr>
  <p:transition spd="med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0992" y="1441175"/>
            <a:ext cx="8945217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Write a short text (about 50 words) about your friend’s favorite dish, using the vocabulary you have studied today and the information your friend told you.  </a:t>
            </a:r>
            <a:endParaRPr lang="en-US" sz="40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618415"/>
      </p:ext>
    </p:extLst>
  </p:cSld>
  <p:clrMapOvr>
    <a:masterClrMapping/>
  </p:clrMapOvr>
  <p:transition spd="med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537788195"/>
      </p:ext>
    </p:extLst>
  </p:cSld>
  <p:clrMapOvr>
    <a:masterClrMapping/>
  </p:clrMapOvr>
  <p:transition spd="med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696186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3" name="Rectangle 2"/>
          <p:cNvSpPr/>
          <p:nvPr/>
        </p:nvSpPr>
        <p:spPr>
          <a:xfrm>
            <a:off x="726911" y="1619516"/>
            <a:ext cx="4345781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chemeClr val="accent1"/>
                </a:solidFill>
              </a:rPr>
              <a:t>meal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chemeClr val="accent1"/>
                </a:solidFill>
              </a:rPr>
              <a:t>pie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chemeClr val="accent1"/>
                </a:solidFill>
              </a:rPr>
              <a:t>chef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chemeClr val="accent1"/>
                </a:solidFill>
              </a:rPr>
              <a:t>drink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 err="1">
                <a:solidFill>
                  <a:schemeClr val="accent1"/>
                </a:solidFill>
              </a:rPr>
              <a:t>flavour</a:t>
            </a:r>
            <a:endParaRPr lang="en-US" sz="3600" i="1" dirty="0">
              <a:solidFill>
                <a:schemeClr val="accent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chemeClr val="accent1"/>
                </a:solidFill>
              </a:rPr>
              <a:t>recipe </a:t>
            </a:r>
          </a:p>
        </p:txBody>
      </p:sp>
      <p:sp>
        <p:nvSpPr>
          <p:cNvPr id="4" name="Rectangle 3"/>
          <p:cNvSpPr/>
          <p:nvPr/>
        </p:nvSpPr>
        <p:spPr>
          <a:xfrm>
            <a:off x="5770379" y="1619516"/>
            <a:ext cx="5892278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Speaking </a:t>
            </a:r>
          </a:p>
          <a:p>
            <a:r>
              <a:rPr lang="en-US" sz="3600" i="1" dirty="0">
                <a:solidFill>
                  <a:schemeClr val="accent1"/>
                </a:solidFill>
              </a:rPr>
              <a:t>Talk about your </a:t>
            </a:r>
            <a:r>
              <a:rPr lang="en-US" sz="3600" i="1" dirty="0" err="1">
                <a:solidFill>
                  <a:schemeClr val="accent1"/>
                </a:solidFill>
              </a:rPr>
              <a:t>favourite</a:t>
            </a:r>
            <a:r>
              <a:rPr lang="en-US" sz="3600" i="1" dirty="0">
                <a:solidFill>
                  <a:schemeClr val="accent1"/>
                </a:solidFill>
              </a:rPr>
              <a:t> chef</a:t>
            </a:r>
          </a:p>
        </p:txBody>
      </p:sp>
      <p:sp>
        <p:nvSpPr>
          <p:cNvPr id="5" name="Rectangle 4"/>
          <p:cNvSpPr/>
          <p:nvPr/>
        </p:nvSpPr>
        <p:spPr>
          <a:xfrm>
            <a:off x="5770379" y="3835508"/>
            <a:ext cx="5892278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Writing </a:t>
            </a:r>
          </a:p>
          <a:p>
            <a:r>
              <a:rPr lang="en-US" sz="3600" i="1" dirty="0">
                <a:solidFill>
                  <a:schemeClr val="accent1"/>
                </a:solidFill>
              </a:rPr>
              <a:t>Write a short text about your </a:t>
            </a:r>
            <a:r>
              <a:rPr lang="en-US" sz="3600" i="1" dirty="0" err="1">
                <a:solidFill>
                  <a:schemeClr val="accent1"/>
                </a:solidFill>
              </a:rPr>
              <a:t>favourite</a:t>
            </a:r>
            <a:r>
              <a:rPr lang="en-US" sz="3600" i="1" dirty="0">
                <a:solidFill>
                  <a:schemeClr val="accent1"/>
                </a:solidFill>
              </a:rPr>
              <a:t> dish</a:t>
            </a:r>
          </a:p>
        </p:txBody>
      </p:sp>
    </p:spTree>
    <p:extLst>
      <p:ext uri="{BB962C8B-B14F-4D97-AF65-F5344CB8AC3E}">
        <p14:creationId xmlns:p14="http://schemas.microsoft.com/office/powerpoint/2010/main" val="1512116417"/>
      </p:ext>
    </p:extLst>
  </p:cSld>
  <p:clrMapOvr>
    <a:masterClrMapping/>
  </p:clrMapOvr>
  <p:transition spd="med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159985" y="1648107"/>
            <a:ext cx="11872029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 err="1">
                <a:solidFill>
                  <a:srgbClr val="0070C0"/>
                </a:solidFill>
              </a:rPr>
              <a:t>Practise</a:t>
            </a:r>
            <a:r>
              <a:rPr lang="en-US" sz="3600" i="1" dirty="0">
                <a:solidFill>
                  <a:srgbClr val="0070C0"/>
                </a:solidFill>
              </a:rPr>
              <a:t> the vocabularies and make sentences using them.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>
                <a:solidFill>
                  <a:srgbClr val="0070C0"/>
                </a:solidFill>
              </a:rPr>
              <a:t>TA 6 Right on Notebook</a:t>
            </a:r>
            <a:r>
              <a:rPr lang="en-US" sz="3600" i="1" dirty="0">
                <a:solidFill>
                  <a:srgbClr val="0070C0"/>
                </a:solidFill>
              </a:rPr>
              <a:t> (pp. 28 &amp; 29)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 in </a:t>
            </a:r>
            <a:r>
              <a:rPr lang="en-US" sz="3600" b="1" i="1" dirty="0">
                <a:solidFill>
                  <a:srgbClr val="0070C0"/>
                </a:solidFill>
              </a:rPr>
              <a:t>TA 6 Right on WB</a:t>
            </a:r>
            <a:r>
              <a:rPr lang="en-US" sz="3600" i="1" dirty="0">
                <a:solidFill>
                  <a:srgbClr val="0070C0"/>
                </a:solidFill>
              </a:rPr>
              <a:t> (p. 28)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(p. 56 SB)</a:t>
            </a:r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8528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0"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023599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3383" y="611513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5" y="2077278"/>
            <a:ext cx="9640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en-US" sz="3600" dirty="0">
              <a:solidFill>
                <a:schemeClr val="accent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3600" i="1" dirty="0">
                <a:solidFill>
                  <a:schemeClr val="accent1"/>
                </a:solidFill>
              </a:rPr>
              <a:t>learn more vocabulary about food. </a:t>
            </a:r>
          </a:p>
          <a:p>
            <a:pPr marL="285750" indent="-285750">
              <a:buFontTx/>
              <a:buChar char="-"/>
            </a:pPr>
            <a:r>
              <a:rPr lang="en-US" sz="3600" i="1" dirty="0">
                <a:solidFill>
                  <a:schemeClr val="accent1"/>
                </a:solidFill>
              </a:rPr>
              <a:t>write a short text about their </a:t>
            </a:r>
            <a:r>
              <a:rPr lang="en-US" sz="3600" i="1" dirty="0" err="1">
                <a:solidFill>
                  <a:schemeClr val="accent1"/>
                </a:solidFill>
              </a:rPr>
              <a:t>favourite</a:t>
            </a:r>
            <a:r>
              <a:rPr lang="en-US" sz="3600" i="1" dirty="0">
                <a:solidFill>
                  <a:schemeClr val="accent1"/>
                </a:solidFill>
              </a:rPr>
              <a:t> dish.</a:t>
            </a:r>
          </a:p>
        </p:txBody>
      </p:sp>
    </p:spTree>
    <p:extLst>
      <p:ext uri="{BB962C8B-B14F-4D97-AF65-F5344CB8AC3E}">
        <p14:creationId xmlns:p14="http://schemas.microsoft.com/office/powerpoint/2010/main" val="383855474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1734573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407" y="365229"/>
            <a:ext cx="118010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Choose the words whose main stress is placed differently from the others.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407" y="1434986"/>
            <a:ext cx="11887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A. recipe        B. cereal               C. animal              D. magazine</a:t>
            </a:r>
          </a:p>
          <a:p>
            <a:pPr lvl="0">
              <a:lnSpc>
                <a:spcPct val="150000"/>
              </a:lnSpc>
            </a:pPr>
            <a:r>
              <a:rPr lang="en-US" sz="3600" kern="0" dirty="0">
                <a:solidFill>
                  <a:srgbClr val="FF0000"/>
                </a:solidFill>
              </a:rPr>
              <a:t>       /ˈ</a:t>
            </a:r>
            <a:r>
              <a:rPr lang="en-US" sz="3600" kern="0" dirty="0" err="1">
                <a:solidFill>
                  <a:srgbClr val="FF0000"/>
                </a:solidFill>
              </a:rPr>
              <a:t>resɪpi</a:t>
            </a:r>
            <a:r>
              <a:rPr lang="en-US" sz="3600" kern="0" dirty="0">
                <a:solidFill>
                  <a:srgbClr val="FF0000"/>
                </a:solidFill>
              </a:rPr>
              <a:t>/       /ˈ</a:t>
            </a:r>
            <a:r>
              <a:rPr lang="en-US" sz="3600" kern="0" dirty="0" err="1">
                <a:solidFill>
                  <a:srgbClr val="FF0000"/>
                </a:solidFill>
              </a:rPr>
              <a:t>sɪəriəl</a:t>
            </a:r>
            <a:r>
              <a:rPr lang="en-US" sz="3600" kern="0" dirty="0">
                <a:solidFill>
                  <a:srgbClr val="FF0000"/>
                </a:solidFill>
              </a:rPr>
              <a:t>/              /ˈ</a:t>
            </a:r>
            <a:r>
              <a:rPr lang="en-US" sz="3600" kern="0" dirty="0" err="1">
                <a:solidFill>
                  <a:srgbClr val="FF0000"/>
                </a:solidFill>
              </a:rPr>
              <a:t>ænɪməl</a:t>
            </a:r>
            <a:r>
              <a:rPr lang="en-US" sz="3600" kern="0" dirty="0">
                <a:solidFill>
                  <a:srgbClr val="FF0000"/>
                </a:solidFill>
              </a:rPr>
              <a:t>/           /</a:t>
            </a:r>
            <a:r>
              <a:rPr lang="en-US" sz="3600" kern="0" dirty="0" err="1">
                <a:solidFill>
                  <a:srgbClr val="FF0000"/>
                </a:solidFill>
              </a:rPr>
              <a:t>mæɡəˈziːn</a:t>
            </a:r>
            <a:r>
              <a:rPr lang="en-US" sz="3600" kern="0" dirty="0">
                <a:solidFill>
                  <a:srgbClr val="FF0000"/>
                </a:solidFill>
              </a:rPr>
              <a:t>/</a:t>
            </a:r>
          </a:p>
          <a:p>
            <a:pPr lvl="0">
              <a:lnSpc>
                <a:spcPct val="150000"/>
              </a:lnSpc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2. A. popular     B. unhealthy        C. </a:t>
            </a:r>
            <a:r>
              <a:rPr lang="en-US" sz="3600" kern="0" dirty="0">
                <a:solidFill>
                  <a:prstClr val="black"/>
                </a:solidFill>
              </a:rPr>
              <a:t>difficult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       D. e</a:t>
            </a:r>
            <a:r>
              <a:rPr lang="en-US" sz="3600" kern="0" dirty="0" err="1">
                <a:solidFill>
                  <a:prstClr val="black"/>
                </a:solidFill>
              </a:rPr>
              <a:t>xcellent</a:t>
            </a:r>
            <a:r>
              <a:rPr lang="en-US" sz="3600" kern="0" dirty="0">
                <a:solidFill>
                  <a:prstClr val="black"/>
                </a:solidFill>
              </a:rPr>
              <a:t> </a:t>
            </a:r>
          </a:p>
          <a:p>
            <a:pPr lvl="0">
              <a:lnSpc>
                <a:spcPct val="150000"/>
              </a:lnSpc>
            </a:pPr>
            <a:r>
              <a:rPr lang="en-US" sz="3600" kern="0" dirty="0">
                <a:solidFill>
                  <a:srgbClr val="FF0000"/>
                </a:solidFill>
              </a:rPr>
              <a:t>   /ˈ</a:t>
            </a:r>
            <a:r>
              <a:rPr lang="en-US" sz="3600" kern="0" dirty="0" err="1">
                <a:solidFill>
                  <a:srgbClr val="FF0000"/>
                </a:solidFill>
              </a:rPr>
              <a:t>pɒpjələ</a:t>
            </a:r>
            <a:r>
              <a:rPr lang="en-US" sz="3600" kern="0" dirty="0">
                <a:solidFill>
                  <a:srgbClr val="FF0000"/>
                </a:solidFill>
              </a:rPr>
              <a:t>/         /</a:t>
            </a:r>
            <a:r>
              <a:rPr lang="en-US" sz="3600" kern="0" dirty="0" err="1">
                <a:solidFill>
                  <a:srgbClr val="FF0000"/>
                </a:solidFill>
              </a:rPr>
              <a:t>ʌnˈhel</a:t>
            </a:r>
            <a:r>
              <a:rPr lang="el-GR" sz="3600" kern="0" dirty="0">
                <a:solidFill>
                  <a:srgbClr val="FF0000"/>
                </a:solidFill>
              </a:rPr>
              <a:t>θ</a:t>
            </a:r>
            <a:r>
              <a:rPr lang="en-US" sz="3600" kern="0" dirty="0" err="1">
                <a:solidFill>
                  <a:srgbClr val="FF0000"/>
                </a:solidFill>
              </a:rPr>
              <a:t>i</a:t>
            </a:r>
            <a:r>
              <a:rPr lang="en-US" sz="3600" kern="0" dirty="0">
                <a:solidFill>
                  <a:srgbClr val="FF0000"/>
                </a:solidFill>
              </a:rPr>
              <a:t>/            /ˈ</a:t>
            </a:r>
            <a:r>
              <a:rPr lang="en-US" sz="3600" kern="0" dirty="0" err="1">
                <a:solidFill>
                  <a:srgbClr val="FF0000"/>
                </a:solidFill>
              </a:rPr>
              <a:t>dɪfɪkəlt</a:t>
            </a:r>
            <a:r>
              <a:rPr lang="en-US" sz="3600" kern="0" dirty="0">
                <a:solidFill>
                  <a:srgbClr val="FF0000"/>
                </a:solidFill>
              </a:rPr>
              <a:t>/             /ˈ</a:t>
            </a:r>
            <a:r>
              <a:rPr lang="en-US" sz="3600" kern="0" dirty="0" err="1">
                <a:solidFill>
                  <a:srgbClr val="FF0000"/>
                </a:solidFill>
              </a:rPr>
              <a:t>eksələnt</a:t>
            </a:r>
            <a:r>
              <a:rPr lang="en-US" sz="3600" kern="0" dirty="0">
                <a:solidFill>
                  <a:srgbClr val="FF0000"/>
                </a:solidFill>
              </a:rPr>
              <a:t>/</a:t>
            </a:r>
          </a:p>
          <a:p>
            <a:pPr lvl="0">
              <a:lnSpc>
                <a:spcPct val="150000"/>
              </a:lnSpc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3. A. tomato      B. cucumber        C. strawberry       D. vegetable</a:t>
            </a:r>
          </a:p>
          <a:p>
            <a:pPr lvl="0">
              <a:lnSpc>
                <a:spcPct val="150000"/>
              </a:lnSpc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US" sz="3600" kern="0" dirty="0">
                <a:solidFill>
                  <a:srgbClr val="FF0000"/>
                </a:solidFill>
              </a:rPr>
              <a:t>/</a:t>
            </a:r>
            <a:r>
              <a:rPr lang="en-US" sz="3600" kern="0" dirty="0" err="1">
                <a:solidFill>
                  <a:srgbClr val="FF0000"/>
                </a:solidFill>
              </a:rPr>
              <a:t>təˈmɑːtəʊ</a:t>
            </a:r>
            <a:r>
              <a:rPr lang="en-US" sz="3600" kern="0" dirty="0">
                <a:solidFill>
                  <a:srgbClr val="FF0000"/>
                </a:solidFill>
              </a:rPr>
              <a:t>/    /ˈ</a:t>
            </a:r>
            <a:r>
              <a:rPr lang="en-US" sz="3600" kern="0" dirty="0" err="1">
                <a:solidFill>
                  <a:srgbClr val="FF0000"/>
                </a:solidFill>
              </a:rPr>
              <a:t>kjuːkʌmbə</a:t>
            </a:r>
            <a:r>
              <a:rPr lang="en-US" sz="3600" kern="0" dirty="0">
                <a:solidFill>
                  <a:srgbClr val="FF0000"/>
                </a:solidFill>
              </a:rPr>
              <a:t>/        /ˈ</a:t>
            </a:r>
            <a:r>
              <a:rPr lang="en-US" sz="3600" kern="0" dirty="0" err="1">
                <a:solidFill>
                  <a:srgbClr val="FF0000"/>
                </a:solidFill>
              </a:rPr>
              <a:t>strɔːbəri</a:t>
            </a:r>
            <a:r>
              <a:rPr lang="en-US" sz="3600" kern="0" dirty="0">
                <a:solidFill>
                  <a:srgbClr val="FF0000"/>
                </a:solidFill>
              </a:rPr>
              <a:t>/          /ˈ</a:t>
            </a:r>
            <a:r>
              <a:rPr lang="en-US" sz="3600" kern="0" dirty="0" err="1">
                <a:solidFill>
                  <a:srgbClr val="FF0000"/>
                </a:solidFill>
              </a:rPr>
              <a:t>vedʒtəbəl</a:t>
            </a:r>
            <a:r>
              <a:rPr lang="en-US" sz="3600" kern="0" dirty="0">
                <a:solidFill>
                  <a:srgbClr val="FF0000"/>
                </a:solidFill>
              </a:rPr>
              <a:t>/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" name="Oval 3"/>
          <p:cNvSpPr/>
          <p:nvPr/>
        </p:nvSpPr>
        <p:spPr>
          <a:xfrm>
            <a:off x="9409595" y="1620866"/>
            <a:ext cx="526774" cy="6460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074826" y="3269104"/>
            <a:ext cx="526774" cy="6460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35944" y="4906297"/>
            <a:ext cx="526774" cy="6460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5780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2537227547"/>
      </p:ext>
    </p:extLst>
  </p:cSld>
  <p:clrMapOvr>
    <a:masterClrMapping/>
  </p:clrMapOvr>
  <p:transition spd="med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Vocabulary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125431"/>
      </p:ext>
    </p:extLst>
  </p:cSld>
  <p:clrMapOvr>
    <a:masterClrMapping/>
  </p:clrMapOvr>
  <p:transition spd="med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97565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Label the pictures with the following words: </a:t>
            </a:r>
            <a:r>
              <a:rPr lang="en-US" sz="3200" b="1" i="1" dirty="0" err="1">
                <a:solidFill>
                  <a:schemeClr val="accent1"/>
                </a:solidFill>
              </a:rPr>
              <a:t>flavour</a:t>
            </a:r>
            <a:r>
              <a:rPr lang="en-US" sz="3200" b="1" i="1" dirty="0">
                <a:solidFill>
                  <a:schemeClr val="accent1"/>
                </a:solidFill>
              </a:rPr>
              <a:t>, pie, meal, chef, drinks, recipe</a:t>
            </a:r>
            <a:r>
              <a:rPr lang="en-US" sz="3200" b="1" dirty="0">
                <a:solidFill>
                  <a:schemeClr val="accent1"/>
                </a:solidFill>
              </a:rPr>
              <a:t>.</a:t>
            </a:r>
            <a:r>
              <a:rPr lang="en-US" sz="3200" b="1" i="1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200" y="1423726"/>
            <a:ext cx="3714750" cy="266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33" y="1423726"/>
            <a:ext cx="4400550" cy="266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3861" y="1423726"/>
            <a:ext cx="4400550" cy="2667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69" y="3949821"/>
            <a:ext cx="3705225" cy="2667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95717" y="3339195"/>
            <a:ext cx="166232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chef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6168" y="3339196"/>
            <a:ext cx="199543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recipe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92478" y="3347049"/>
            <a:ext cx="202758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flavour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3365" y="6056930"/>
            <a:ext cx="204503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drinks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4832" y="3966680"/>
            <a:ext cx="2962913" cy="26641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3956" y="3977522"/>
            <a:ext cx="5480779" cy="266418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348871" y="6067772"/>
            <a:ext cx="186855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meal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15569" y="6050043"/>
            <a:ext cx="218195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pie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81567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7565" y="447261"/>
            <a:ext cx="114796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 </a:t>
            </a:r>
            <a:r>
              <a:rPr lang="en-US" sz="3200" b="1" dirty="0">
                <a:solidFill>
                  <a:schemeClr val="accent1"/>
                </a:solidFill>
              </a:rPr>
              <a:t>3.</a:t>
            </a:r>
            <a:r>
              <a:rPr lang="en-US" sz="3200" dirty="0"/>
              <a:t> </a:t>
            </a:r>
            <a:r>
              <a:rPr lang="en-US" sz="3200" b="1" dirty="0">
                <a:solidFill>
                  <a:schemeClr val="accent1"/>
                </a:solidFill>
              </a:rPr>
              <a:t>Complete the sentences with </a:t>
            </a:r>
            <a:r>
              <a:rPr lang="en-US" sz="3200" b="1" i="1" dirty="0" err="1">
                <a:solidFill>
                  <a:schemeClr val="accent1"/>
                </a:solidFill>
              </a:rPr>
              <a:t>flavour</a:t>
            </a:r>
            <a:r>
              <a:rPr lang="en-US" sz="3200" b="1" i="1" dirty="0">
                <a:solidFill>
                  <a:schemeClr val="accent1"/>
                </a:solidFill>
              </a:rPr>
              <a:t>, pies, meal, chef, drinks or recipe</a:t>
            </a:r>
            <a:r>
              <a:rPr lang="en-US" sz="3200" b="1" dirty="0">
                <a:solidFill>
                  <a:schemeClr val="accent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 </a:t>
            </a:r>
            <a:r>
              <a:rPr lang="en-US" sz="3200" b="1" dirty="0">
                <a:solidFill>
                  <a:srgbClr val="0070C0"/>
                </a:solidFill>
              </a:rPr>
              <a:t>1</a:t>
            </a:r>
            <a:r>
              <a:rPr lang="en-US" sz="3200" dirty="0">
                <a:solidFill>
                  <a:srgbClr val="0070C0"/>
                </a:solidFill>
              </a:rPr>
              <a:t> I always use my grandma’s __________ when I make lemon cake.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b="1" dirty="0">
                <a:solidFill>
                  <a:srgbClr val="0070C0"/>
                </a:solidFill>
              </a:rPr>
              <a:t>2</a:t>
            </a:r>
            <a:r>
              <a:rPr lang="en-US" sz="3200" dirty="0">
                <a:solidFill>
                  <a:srgbClr val="0070C0"/>
                </a:solidFill>
              </a:rPr>
              <a:t> Chocolate is my </a:t>
            </a:r>
            <a:r>
              <a:rPr lang="en-US" sz="3200" dirty="0" err="1">
                <a:solidFill>
                  <a:srgbClr val="0070C0"/>
                </a:solidFill>
              </a:rPr>
              <a:t>favourite</a:t>
            </a:r>
            <a:r>
              <a:rPr lang="en-US" sz="3200" dirty="0">
                <a:solidFill>
                  <a:srgbClr val="0070C0"/>
                </a:solidFill>
              </a:rPr>
              <a:t> ___________ of ice cream.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b="1" dirty="0">
                <a:solidFill>
                  <a:srgbClr val="0070C0"/>
                </a:solidFill>
              </a:rPr>
              <a:t>3</a:t>
            </a:r>
            <a:r>
              <a:rPr lang="en-US" sz="3200" dirty="0">
                <a:solidFill>
                  <a:srgbClr val="0070C0"/>
                </a:solidFill>
              </a:rPr>
              <a:t> My mum makes excellent apple _________ 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b="1" dirty="0">
                <a:solidFill>
                  <a:srgbClr val="0070C0"/>
                </a:solidFill>
              </a:rPr>
              <a:t>4</a:t>
            </a:r>
            <a:r>
              <a:rPr lang="en-US" sz="3200" dirty="0">
                <a:solidFill>
                  <a:srgbClr val="0070C0"/>
                </a:solidFill>
              </a:rPr>
              <a:t> Jamie Oliver is a famous __________ ; his dishes are excellent.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b="1" dirty="0">
                <a:solidFill>
                  <a:srgbClr val="0070C0"/>
                </a:solidFill>
              </a:rPr>
              <a:t>5</a:t>
            </a:r>
            <a:r>
              <a:rPr lang="en-US" sz="3200" dirty="0">
                <a:solidFill>
                  <a:srgbClr val="0070C0"/>
                </a:solidFill>
              </a:rPr>
              <a:t> I don’t like sugary ___________ . They are unhealthy.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b="1" dirty="0">
                <a:solidFill>
                  <a:srgbClr val="0070C0"/>
                </a:solidFill>
              </a:rPr>
              <a:t>6</a:t>
            </a:r>
            <a:r>
              <a:rPr lang="en-US" sz="3200" dirty="0">
                <a:solidFill>
                  <a:srgbClr val="0070C0"/>
                </a:solidFill>
              </a:rPr>
              <a:t> Fish and chips is a British ____________ 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95730" y="2071370"/>
            <a:ext cx="19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recipe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95730" y="2829294"/>
            <a:ext cx="19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flavour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39283" y="3556097"/>
            <a:ext cx="19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pie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37256" y="4282900"/>
            <a:ext cx="19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chef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09660" y="4998917"/>
            <a:ext cx="19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drinks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40456" y="5736506"/>
            <a:ext cx="19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meal</a:t>
            </a:r>
          </a:p>
        </p:txBody>
      </p:sp>
    </p:spTree>
    <p:extLst>
      <p:ext uri="{BB962C8B-B14F-4D97-AF65-F5344CB8AC3E}">
        <p14:creationId xmlns:p14="http://schemas.microsoft.com/office/powerpoint/2010/main" val="240056949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743</Words>
  <Application>Microsoft Office PowerPoint</Application>
  <PresentationFormat>Widescreen</PresentationFormat>
  <Paragraphs>133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Trinh Le</dc:creator>
  <cp:lastModifiedBy>Vũ Trần Gia Bửu</cp:lastModifiedBy>
  <cp:revision>191</cp:revision>
  <dcterms:created xsi:type="dcterms:W3CDTF">2021-09-24T06:18:33Z</dcterms:created>
  <dcterms:modified xsi:type="dcterms:W3CDTF">2023-08-02T10:26:49Z</dcterms:modified>
</cp:coreProperties>
</file>