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373" r:id="rId3"/>
    <p:sldId id="372" r:id="rId4"/>
    <p:sldId id="374" r:id="rId5"/>
    <p:sldId id="376" r:id="rId6"/>
    <p:sldId id="375" r:id="rId7"/>
    <p:sldId id="377" r:id="rId8"/>
    <p:sldId id="378" r:id="rId9"/>
    <p:sldId id="380" r:id="rId10"/>
    <p:sldId id="307" r:id="rId11"/>
    <p:sldId id="345" r:id="rId12"/>
    <p:sldId id="360" r:id="rId13"/>
    <p:sldId id="361" r:id="rId14"/>
    <p:sldId id="363" r:id="rId15"/>
    <p:sldId id="366" r:id="rId16"/>
    <p:sldId id="369" r:id="rId17"/>
    <p:sldId id="384" r:id="rId18"/>
    <p:sldId id="382" r:id="rId19"/>
    <p:sldId id="371" r:id="rId20"/>
  </p:sldIdLst>
  <p:sldSz cx="24384000" cy="13716000"/>
  <p:notesSz cx="6858000" cy="9144000"/>
  <p:custDataLst>
    <p:tags r:id="rId23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7C80"/>
    <a:srgbClr val="3333FF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>
        <p:scale>
          <a:sx n="35" d="100"/>
          <a:sy n="35" d="100"/>
        </p:scale>
        <p:origin x="-84" y="-42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8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10" Type="http://schemas.openxmlformats.org/officeDocument/2006/relationships/image" Target="../media/image116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0.wmf"/><Relationship Id="rId1" Type="http://schemas.openxmlformats.org/officeDocument/2006/relationships/image" Target="../media/image58.wmf"/><Relationship Id="rId5" Type="http://schemas.openxmlformats.org/officeDocument/2006/relationships/image" Target="../media/image39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emf"/><Relationship Id="rId1" Type="http://schemas.openxmlformats.org/officeDocument/2006/relationships/image" Target="../media/image59.e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3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69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19200" y="549277"/>
            <a:ext cx="21945600" cy="11703050"/>
          </a:xfrm>
          <a:prstGeom prst="rect">
            <a:avLst/>
          </a:prstGeom>
        </p:spPr>
        <p:txBody>
          <a:bodyPr lIns="217709" tIns="108855" rIns="217709" bIns="10885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0" y="12490450"/>
            <a:ext cx="5689600" cy="952500"/>
          </a:xfrm>
          <a:prstGeom prst="rect">
            <a:avLst/>
          </a:prstGeom>
        </p:spPr>
        <p:txBody>
          <a:bodyPr lIns="217709" tIns="108855" rIns="217709" bIns="108855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490450"/>
            <a:ext cx="7721600" cy="952500"/>
          </a:xfrm>
          <a:prstGeom prst="rect">
            <a:avLst/>
          </a:prstGeom>
        </p:spPr>
        <p:txBody>
          <a:bodyPr lIns="217709" tIns="108855" rIns="217709" bIns="108855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490450"/>
            <a:ext cx="5689600" cy="952500"/>
          </a:xfrm>
          <a:prstGeom prst="rect">
            <a:avLst/>
          </a:prstGeom>
        </p:spPr>
        <p:txBody>
          <a:bodyPr lIns="217709" tIns="108855" rIns="217709" bIns="108855"/>
          <a:lstStyle>
            <a:lvl1pPr>
              <a:defRPr/>
            </a:lvl1pPr>
          </a:lstStyle>
          <a:p>
            <a:fld id="{C964AFDF-75BE-47BA-ABEA-D4C67FC06F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6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xmlns="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3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50.wmf"/><Relationship Id="rId5" Type="http://schemas.openxmlformats.org/officeDocument/2006/relationships/image" Target="../media/image58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4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60.emf"/><Relationship Id="rId18" Type="http://schemas.openxmlformats.org/officeDocument/2006/relationships/oleObject" Target="../embeddings/oleObject66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68.bin"/><Relationship Id="rId7" Type="http://schemas.openxmlformats.org/officeDocument/2006/relationships/image" Target="../media/image67.png"/><Relationship Id="rId12" Type="http://schemas.openxmlformats.org/officeDocument/2006/relationships/oleObject" Target="../embeddings/oleObject63.bin"/><Relationship Id="rId17" Type="http://schemas.openxmlformats.org/officeDocument/2006/relationships/image" Target="../media/image6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5.bin"/><Relationship Id="rId20" Type="http://schemas.openxmlformats.org/officeDocument/2006/relationships/image" Target="../media/image63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png"/><Relationship Id="rId11" Type="http://schemas.openxmlformats.org/officeDocument/2006/relationships/image" Target="../media/image59.emf"/><Relationship Id="rId5" Type="http://schemas.openxmlformats.org/officeDocument/2006/relationships/image" Target="../media/image650.png"/><Relationship Id="rId15" Type="http://schemas.openxmlformats.org/officeDocument/2006/relationships/image" Target="../media/image61.wmf"/><Relationship Id="rId10" Type="http://schemas.openxmlformats.org/officeDocument/2006/relationships/oleObject" Target="../embeddings/oleObject62.bin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65.png"/><Relationship Id="rId9" Type="http://schemas.openxmlformats.org/officeDocument/2006/relationships/image" Target="../media/image69.png"/><Relationship Id="rId14" Type="http://schemas.openxmlformats.org/officeDocument/2006/relationships/oleObject" Target="../embeddings/oleObject64.bin"/><Relationship Id="rId22" Type="http://schemas.openxmlformats.org/officeDocument/2006/relationships/image" Target="../media/image6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6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5.png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2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00.png"/><Relationship Id="rId11" Type="http://schemas.openxmlformats.org/officeDocument/2006/relationships/image" Target="../media/image66.wmf"/><Relationship Id="rId5" Type="http://schemas.openxmlformats.org/officeDocument/2006/relationships/image" Target="../media/image73.png"/><Relationship Id="rId15" Type="http://schemas.openxmlformats.org/officeDocument/2006/relationships/image" Target="../media/image68.wmf"/><Relationship Id="rId10" Type="http://schemas.openxmlformats.org/officeDocument/2006/relationships/oleObject" Target="../embeddings/oleObject69.bin"/><Relationship Id="rId4" Type="http://schemas.openxmlformats.org/officeDocument/2006/relationships/image" Target="../media/image70.png"/><Relationship Id="rId9" Type="http://schemas.openxmlformats.org/officeDocument/2006/relationships/image" Target="../media/image77.png"/><Relationship Id="rId14" Type="http://schemas.openxmlformats.org/officeDocument/2006/relationships/oleObject" Target="../embeddings/oleObject7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77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79.bin"/><Relationship Id="rId7" Type="http://schemas.openxmlformats.org/officeDocument/2006/relationships/image" Target="../media/image85.png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4.png"/><Relationship Id="rId11" Type="http://schemas.openxmlformats.org/officeDocument/2006/relationships/image" Target="../media/image71.wmf"/><Relationship Id="rId5" Type="http://schemas.openxmlformats.org/officeDocument/2006/relationships/image" Target="../media/image83.png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5.wmf"/><Relationship Id="rId4" Type="http://schemas.openxmlformats.org/officeDocument/2006/relationships/image" Target="../media/image78.png"/><Relationship Id="rId9" Type="http://schemas.openxmlformats.org/officeDocument/2006/relationships/image" Target="../media/image87.png"/><Relationship Id="rId14" Type="http://schemas.openxmlformats.org/officeDocument/2006/relationships/oleObject" Target="../embeddings/oleObject75.bin"/><Relationship Id="rId22" Type="http://schemas.openxmlformats.org/officeDocument/2006/relationships/image" Target="../media/image7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0.png"/><Relationship Id="rId13" Type="http://schemas.openxmlformats.org/officeDocument/2006/relationships/oleObject" Target="../embeddings/oleObject82.bin"/><Relationship Id="rId18" Type="http://schemas.openxmlformats.org/officeDocument/2006/relationships/oleObject" Target="../embeddings/oleObject8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84.wmf"/><Relationship Id="rId7" Type="http://schemas.openxmlformats.org/officeDocument/2006/relationships/image" Target="../media/image81.png"/><Relationship Id="rId12" Type="http://schemas.openxmlformats.org/officeDocument/2006/relationships/image" Target="../media/image80.wmf"/><Relationship Id="rId17" Type="http://schemas.openxmlformats.org/officeDocument/2006/relationships/oleObject" Target="../embeddings/oleObject8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2.wmf"/><Relationship Id="rId20" Type="http://schemas.openxmlformats.org/officeDocument/2006/relationships/oleObject" Target="../embeddings/oleObject86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0.png"/><Relationship Id="rId11" Type="http://schemas.openxmlformats.org/officeDocument/2006/relationships/oleObject" Target="../embeddings/oleObject81.bin"/><Relationship Id="rId5" Type="http://schemas.openxmlformats.org/officeDocument/2006/relationships/image" Target="../media/image79.png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79.wmf"/><Relationship Id="rId19" Type="http://schemas.openxmlformats.org/officeDocument/2006/relationships/image" Target="../media/image83.wmf"/><Relationship Id="rId4" Type="http://schemas.openxmlformats.org/officeDocument/2006/relationships/image" Target="../media/image82.png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85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0.png"/><Relationship Id="rId12" Type="http://schemas.openxmlformats.org/officeDocument/2006/relationships/oleObject" Target="../embeddings/oleObject8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9.png"/><Relationship Id="rId11" Type="http://schemas.openxmlformats.org/officeDocument/2006/relationships/image" Target="../media/image91.wmf"/><Relationship Id="rId5" Type="http://schemas.openxmlformats.org/officeDocument/2006/relationships/image" Target="../media/image880.png"/><Relationship Id="rId15" Type="http://schemas.openxmlformats.org/officeDocument/2006/relationships/image" Target="../media/image50.wmf"/><Relationship Id="rId10" Type="http://schemas.openxmlformats.org/officeDocument/2006/relationships/image" Target="../media/image90.wmf"/><Relationship Id="rId4" Type="http://schemas.openxmlformats.org/officeDocument/2006/relationships/image" Target="../media/image88.png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8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93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8.png"/><Relationship Id="rId12" Type="http://schemas.openxmlformats.org/officeDocument/2006/relationships/oleObject" Target="../embeddings/oleObject9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7.png"/><Relationship Id="rId11" Type="http://schemas.openxmlformats.org/officeDocument/2006/relationships/oleObject" Target="../embeddings/oleObject90.bin"/><Relationship Id="rId5" Type="http://schemas.openxmlformats.org/officeDocument/2006/relationships/image" Target="../media/image96.png"/><Relationship Id="rId10" Type="http://schemas.openxmlformats.org/officeDocument/2006/relationships/image" Target="../media/image92.wmf"/><Relationship Id="rId4" Type="http://schemas.openxmlformats.org/officeDocument/2006/relationships/image" Target="../media/image70.png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95.wmf"/><Relationship Id="rId18" Type="http://schemas.openxmlformats.org/officeDocument/2006/relationships/oleObject" Target="../embeddings/oleObject96.bin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9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5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3.png"/><Relationship Id="rId11" Type="http://schemas.openxmlformats.org/officeDocument/2006/relationships/image" Target="../media/image94.wmf"/><Relationship Id="rId5" Type="http://schemas.openxmlformats.org/officeDocument/2006/relationships/image" Target="../media/image102.png"/><Relationship Id="rId15" Type="http://schemas.openxmlformats.org/officeDocument/2006/relationships/image" Target="../media/image96.wmf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98.wmf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oleObject" Target="../embeddings/oleObject9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01.bin"/><Relationship Id="rId18" Type="http://schemas.openxmlformats.org/officeDocument/2006/relationships/image" Target="../media/image113.wmf"/><Relationship Id="rId3" Type="http://schemas.openxmlformats.org/officeDocument/2006/relationships/oleObject" Target="../embeddings/oleObject97.bin"/><Relationship Id="rId21" Type="http://schemas.openxmlformats.org/officeDocument/2006/relationships/oleObject" Target="../embeddings/oleObject105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110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12.wmf"/><Relationship Id="rId20" Type="http://schemas.openxmlformats.org/officeDocument/2006/relationships/image" Target="../media/image114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00.bin"/><Relationship Id="rId24" Type="http://schemas.openxmlformats.org/officeDocument/2006/relationships/image" Target="../media/image116.wmf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2.bin"/><Relationship Id="rId23" Type="http://schemas.openxmlformats.org/officeDocument/2006/relationships/oleObject" Target="../embeddings/oleObject106.bin"/><Relationship Id="rId10" Type="http://schemas.openxmlformats.org/officeDocument/2006/relationships/image" Target="../media/image94.png"/><Relationship Id="rId19" Type="http://schemas.openxmlformats.org/officeDocument/2006/relationships/oleObject" Target="../embeddings/oleObject104.bin"/><Relationship Id="rId4" Type="http://schemas.openxmlformats.org/officeDocument/2006/relationships/image" Target="../media/image107.wmf"/><Relationship Id="rId14" Type="http://schemas.openxmlformats.org/officeDocument/2006/relationships/image" Target="../media/image111.wmf"/><Relationship Id="rId22" Type="http://schemas.openxmlformats.org/officeDocument/2006/relationships/image" Target="../media/image11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9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5.wmf"/><Relationship Id="rId5" Type="http://schemas.openxmlformats.org/officeDocument/2006/relationships/image" Target="../media/image38.png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35.bin"/><Relationship Id="rId4" Type="http://schemas.openxmlformats.org/officeDocument/2006/relationships/image" Target="../media/image32.wmf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55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20" Type="http://schemas.openxmlformats.org/officeDocument/2006/relationships/image" Target="../media/image5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7.png"/><Relationship Id="rId19" Type="http://schemas.openxmlformats.org/officeDocument/2006/relationships/oleObject" Target="../embeddings/oleObject56.bin"/><Relationship Id="rId4" Type="http://schemas.openxmlformats.org/officeDocument/2006/relationships/image" Target="../media/image49.wmf"/><Relationship Id="rId9" Type="http://schemas.openxmlformats.org/officeDocument/2006/relationships/image" Target="../media/image51.wmf"/><Relationship Id="rId14" Type="http://schemas.openxmlformats.org/officeDocument/2006/relationships/image" Target="../media/image5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556225" y="3719346"/>
            <a:ext cx="2799079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4636794"/>
            <a:ext cx="18288000" cy="147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dirty="0" smtClean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1: VECTƠ</a:t>
            </a:r>
            <a:endParaRPr lang="en-US" sz="6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486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 smtClean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362778" y="9781684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962978" y="7646473"/>
                  <a:ext cx="533356" cy="754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353261" y="8545895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VECTƠ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95314" y="7640053"/>
                  <a:ext cx="535794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4547684" y="7091767"/>
            <a:ext cx="15817580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r>
              <a:rPr lang="vi-VN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TỔNG VÀ HIỆU CỦA HAI VECTƠ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512667" y="8207119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243914" y="11118423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9653093" y="1870535"/>
            <a:ext cx="3910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CỦNG CỐ</a:t>
            </a:r>
            <a:endParaRPr lang="en-US" sz="48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1052816" y="4210418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1371599" y="3910507"/>
            <a:ext cx="190500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+)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chúng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ngược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71599" y="4716959"/>
            <a:ext cx="1836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" pitchFamily="34" charset="0"/>
                <a:cs typeface="Arial" pitchFamily="34" charset="0"/>
              </a:rPr>
              <a:t>+)</a:t>
            </a:r>
            <a:r>
              <a:rPr lang="en-US" dirty="0" smtClean="0"/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vec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tơ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ngược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224675"/>
              </p:ext>
            </p:extLst>
          </p:nvPr>
        </p:nvGraphicFramePr>
        <p:xfrm>
          <a:off x="11125200" y="4595138"/>
          <a:ext cx="533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3" name="Equation" r:id="rId4" imgW="914400" imgH="1371600" progId="Equation.DSMT4">
                  <p:embed/>
                </p:oleObj>
              </mc:Choice>
              <mc:Fallback>
                <p:oleObj name="Equation" r:id="rId4" imgW="91440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25200" y="4595138"/>
                        <a:ext cx="5334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9"/>
          <p:cNvSpPr>
            <a:spLocks noChangeArrowheads="1"/>
          </p:cNvSpPr>
          <p:nvPr/>
        </p:nvSpPr>
        <p:spPr bwMode="auto">
          <a:xfrm>
            <a:off x="1249678" y="5904378"/>
            <a:ext cx="6908800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4400" b="1" dirty="0" smtClean="0">
                <a:latin typeface="Arial" pitchFamily="34" charset="0"/>
                <a:cs typeface="Arial" pitchFamily="34" charset="0"/>
              </a:rPr>
              <a:t>+)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trừ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57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9" name="Text Box 5"/>
          <p:cNvSpPr txBox="1">
            <a:spLocks noChangeArrowheads="1"/>
          </p:cNvSpPr>
          <p:nvPr/>
        </p:nvSpPr>
        <p:spPr bwMode="auto">
          <a:xfrm>
            <a:off x="5445760" y="5904378"/>
            <a:ext cx="15646400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A, B, C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tùy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ý ta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luôn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959680"/>
              </p:ext>
            </p:extLst>
          </p:nvPr>
        </p:nvGraphicFramePr>
        <p:xfrm>
          <a:off x="7242366" y="7918124"/>
          <a:ext cx="56467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4" name="Equation" r:id="rId6" imgW="952087" imgH="215806" progId="Equation.DSMT4">
                  <p:embed/>
                </p:oleObj>
              </mc:Choice>
              <mc:Fallback>
                <p:oleObj name="Equation" r:id="rId6" imgW="952087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366" y="7918124"/>
                        <a:ext cx="5646737" cy="955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9"/>
          <p:cNvSpPr>
            <a:spLocks noChangeArrowheads="1"/>
          </p:cNvSpPr>
          <p:nvPr/>
        </p:nvSpPr>
        <p:spPr bwMode="auto">
          <a:xfrm>
            <a:off x="1210488" y="8921749"/>
            <a:ext cx="6908800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4400" b="1" dirty="0" smtClean="0">
                <a:latin typeface="Arial" pitchFamily="34" charset="0"/>
                <a:cs typeface="Arial" pitchFamily="34" charset="0"/>
              </a:rPr>
              <a:t>+)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57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1" name="Text Box 6"/>
          <p:cNvSpPr txBox="1">
            <a:spLocks noChangeArrowheads="1"/>
          </p:cNvSpPr>
          <p:nvPr/>
        </p:nvSpPr>
        <p:spPr bwMode="auto">
          <a:xfrm>
            <a:off x="7447013" y="9050344"/>
            <a:ext cx="6899171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I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của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AB</a:t>
            </a:r>
          </a:p>
        </p:txBody>
      </p:sp>
      <p:graphicFrame>
        <p:nvGraphicFramePr>
          <p:cNvPr id="8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835187"/>
              </p:ext>
            </p:extLst>
          </p:nvPr>
        </p:nvGraphicFramePr>
        <p:xfrm>
          <a:off x="13268960" y="8908719"/>
          <a:ext cx="3516661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" name="Equation" r:id="rId8" imgW="901309" imgH="215806" progId="Equation.DSMT4">
                  <p:embed/>
                </p:oleObj>
              </mc:Choice>
              <mc:Fallback>
                <p:oleObj name="Equation" r:id="rId8" imgW="901309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68960" y="8908719"/>
                        <a:ext cx="3516661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Rectangle 9"/>
          <p:cNvSpPr>
            <a:spLocks noChangeArrowheads="1"/>
          </p:cNvSpPr>
          <p:nvPr/>
        </p:nvSpPr>
        <p:spPr bwMode="auto">
          <a:xfrm>
            <a:off x="1249677" y="10217150"/>
            <a:ext cx="8656323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17709" tIns="108855" rIns="217709" bIns="108855">
            <a:spAutoFit/>
          </a:bodyPr>
          <a:lstStyle/>
          <a:p>
            <a:r>
              <a:rPr lang="en-US" sz="4400" b="1" dirty="0" smtClean="0">
                <a:latin typeface="Arial" pitchFamily="34" charset="0"/>
                <a:cs typeface="Arial" pitchFamily="34" charset="0"/>
              </a:rPr>
              <a:t>+)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trọng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57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84" name="Group 12"/>
          <p:cNvGrpSpPr>
            <a:grpSpLocks/>
          </p:cNvGrpSpPr>
          <p:nvPr/>
        </p:nvGrpSpPr>
        <p:grpSpPr bwMode="auto">
          <a:xfrm>
            <a:off x="9601200" y="10248900"/>
            <a:ext cx="13648268" cy="876300"/>
            <a:chOff x="1134" y="1170"/>
            <a:chExt cx="3224" cy="276"/>
          </a:xfrm>
        </p:grpSpPr>
        <p:sp>
          <p:nvSpPr>
            <p:cNvPr id="85" name="Text Box 10"/>
            <p:cNvSpPr txBox="1">
              <a:spLocks noChangeArrowheads="1"/>
            </p:cNvSpPr>
            <p:nvPr/>
          </p:nvSpPr>
          <p:spPr bwMode="auto">
            <a:xfrm>
              <a:off x="1134" y="1204"/>
              <a:ext cx="17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G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là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trọng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tâm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của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l-GR" sz="4400" kern="0" dirty="0">
                  <a:latin typeface="Arial" panose="020B0604020202020204" pitchFamily="34" charset="0"/>
                  <a:cs typeface="Arial" pitchFamily="34" charset="0"/>
                </a:rPr>
                <a:t>Δ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ABC</a:t>
              </a:r>
            </a:p>
          </p:txBody>
        </p:sp>
        <p:graphicFrame>
          <p:nvGraphicFramePr>
            <p:cNvPr id="8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201085"/>
                </p:ext>
              </p:extLst>
            </p:nvPr>
          </p:nvGraphicFramePr>
          <p:xfrm>
            <a:off x="2698" y="1170"/>
            <a:ext cx="16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6" name="Equation" r:id="rId10" imgW="1358310" imgH="215806" progId="Equation.DSMT4">
                    <p:embed/>
                  </p:oleObj>
                </mc:Choice>
                <mc:Fallback>
                  <p:oleObj name="Equation" r:id="rId10" imgW="1358310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8" y="1170"/>
                          <a:ext cx="1660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713181"/>
              </p:ext>
            </p:extLst>
          </p:nvPr>
        </p:nvGraphicFramePr>
        <p:xfrm>
          <a:off x="7242366" y="6796841"/>
          <a:ext cx="57150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7" name="Equation" r:id="rId12" imgW="964781" imgH="215806" progId="Equation.DSMT4">
                  <p:embed/>
                </p:oleObj>
              </mc:Choice>
              <mc:Fallback>
                <p:oleObj name="Equation" r:id="rId12" imgW="964781" imgH="21580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366" y="6796841"/>
                        <a:ext cx="5715000" cy="955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13589000" y="6827801"/>
            <a:ext cx="69088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tắc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13512800" y="7772400"/>
            <a:ext cx="69088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tắc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trừ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9" grpId="0"/>
      <p:bldP spid="2" grpId="0"/>
      <p:bldP spid="78" grpId="0"/>
      <p:bldP spid="79" grpId="0"/>
      <p:bldP spid="80" grpId="0"/>
      <p:bldP spid="81" grpId="0"/>
      <p:bldP spid="83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5633294" y="101346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3294" y="101346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871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/>
                        <m:t>Cho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ba</m:t>
                      </m:r>
                      <m:r>
                        <m:rPr>
                          <m:nor/>
                        </m:rPr>
                        <a:rPr lang="vi-VN" sz="4800"/>
                        <m:t> đ</m:t>
                      </m:r>
                      <m:r>
                        <m:rPr>
                          <m:nor/>
                        </m:rPr>
                        <a:rPr lang="vi-VN" sz="4800"/>
                        <m:t>i</m:t>
                      </m:r>
                      <m:r>
                        <m:rPr>
                          <m:nor/>
                        </m:rPr>
                        <a:rPr lang="vi-VN" sz="4800"/>
                        <m:t>ể</m:t>
                      </m:r>
                      <m:r>
                        <m:rPr>
                          <m:nor/>
                        </m:rPr>
                        <a:rPr lang="vi-VN" sz="4800"/>
                        <m:t>m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ph</m:t>
                      </m:r>
                      <m:r>
                        <m:rPr>
                          <m:nor/>
                        </m:rPr>
                        <a:rPr lang="vi-VN" sz="4800"/>
                        <m:t>â</m:t>
                      </m:r>
                      <m:r>
                        <m:rPr>
                          <m:nor/>
                        </m:rPr>
                        <a:rPr lang="vi-VN" sz="4800"/>
                        <m:t>n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bi</m:t>
                      </m:r>
                      <m:r>
                        <m:rPr>
                          <m:nor/>
                        </m:rPr>
                        <a:rPr lang="vi-VN" sz="4800"/>
                        <m:t>ệ</m:t>
                      </m:r>
                      <m:r>
                        <m:rPr>
                          <m:nor/>
                        </m:rPr>
                        <a:rPr lang="vi-VN" sz="4800"/>
                        <m:t>t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A</m:t>
                      </m:r>
                      <m:r>
                        <m:rPr>
                          <m:nor/>
                        </m:rPr>
                        <a:rPr lang="vi-VN" sz="4800"/>
                        <m:t>, </m:t>
                      </m:r>
                      <m:r>
                        <m:rPr>
                          <m:nor/>
                        </m:rPr>
                        <a:rPr lang="vi-VN" sz="4800"/>
                        <m:t>B</m:t>
                      </m:r>
                      <m:r>
                        <m:rPr>
                          <m:nor/>
                        </m:rPr>
                        <a:rPr lang="vi-VN" sz="4800"/>
                        <m:t>, </m:t>
                      </m:r>
                      <m:r>
                        <m:rPr>
                          <m:nor/>
                        </m:rPr>
                        <a:rPr lang="vi-VN" sz="4800"/>
                        <m:t>C</m:t>
                      </m:r>
                      <m:r>
                        <m:rPr>
                          <m:nor/>
                        </m:rPr>
                        <a:rPr lang="vi-VN" sz="4800"/>
                        <m:t> . Đẳ</m:t>
                      </m:r>
                      <m:r>
                        <m:rPr>
                          <m:nor/>
                        </m:rPr>
                        <a:rPr lang="vi-VN" sz="4800"/>
                        <m:t>ng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th</m:t>
                      </m:r>
                      <m:r>
                        <m:rPr>
                          <m:nor/>
                        </m:rPr>
                        <a:rPr lang="vi-VN" sz="4800"/>
                        <m:t>ứ</m:t>
                      </m:r>
                      <m:r>
                        <m:rPr>
                          <m:nor/>
                        </m:rPr>
                        <a:rPr lang="vi-VN" sz="4800"/>
                        <m:t>c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n</m:t>
                      </m:r>
                      <m:r>
                        <m:rPr>
                          <m:nor/>
                        </m:rPr>
                        <a:rPr lang="vi-VN" sz="4800"/>
                        <m:t>à</m:t>
                      </m:r>
                      <m:r>
                        <m:rPr>
                          <m:nor/>
                        </m:rPr>
                        <a:rPr lang="vi-VN" sz="4800"/>
                        <m:t>o</m:t>
                      </m:r>
                      <m:r>
                        <m:rPr>
                          <m:nor/>
                        </m:rPr>
                        <a:rPr lang="vi-VN" sz="4800"/>
                        <m:t> đú</m:t>
                      </m:r>
                      <m:r>
                        <m:rPr>
                          <m:nor/>
                        </m:rPr>
                        <a:rPr lang="vi-VN" sz="4800"/>
                        <m:t>ng</m:t>
                      </m:r>
                      <m:r>
                        <m:rPr>
                          <m:nor/>
                        </m:rPr>
                        <a:rPr lang="vi-VN" sz="4800"/>
                        <m:t>?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87107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19200" y="4876800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                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876800"/>
                <a:ext cx="5485687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694072" y="4959491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072" y="4959491"/>
                <a:ext cx="5485687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168944" y="4931928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8944" y="4931928"/>
                <a:ext cx="5485687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7643815" y="4904364"/>
                <a:ext cx="548568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3815" y="4904364"/>
                <a:ext cx="5485687" cy="8309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6364285" y="4756021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457546"/>
              </p:ext>
            </p:extLst>
          </p:nvPr>
        </p:nvGraphicFramePr>
        <p:xfrm>
          <a:off x="7485287" y="4756022"/>
          <a:ext cx="3903256" cy="934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3" name="Equation" r:id="rId10" imgW="923353" imgH="219460" progId="Equation.DSMT4">
                  <p:embed/>
                </p:oleObj>
              </mc:Choice>
              <mc:Fallback>
                <p:oleObj name="Equation" r:id="rId10" imgW="923353" imgH="2194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485287" y="4756022"/>
                        <a:ext cx="3903256" cy="934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-1041761" y="2608492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89051"/>
              </p:ext>
            </p:extLst>
          </p:nvPr>
        </p:nvGraphicFramePr>
        <p:xfrm>
          <a:off x="1876833" y="4756022"/>
          <a:ext cx="3664400" cy="951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4" name="Equation" r:id="rId12" imgW="913998" imgH="219460" progId="Equation.DSMT4">
                  <p:embed/>
                </p:oleObj>
              </mc:Choice>
              <mc:Fallback>
                <p:oleObj name="Equation" r:id="rId12" imgW="913998" imgH="2194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876833" y="4756022"/>
                        <a:ext cx="3664400" cy="951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623808"/>
              </p:ext>
            </p:extLst>
          </p:nvPr>
        </p:nvGraphicFramePr>
        <p:xfrm>
          <a:off x="12801600" y="4756022"/>
          <a:ext cx="3755146" cy="979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5" name="Equation" r:id="rId14" imgW="825480" imgH="190440" progId="Equation.DSMT4">
                  <p:embed/>
                </p:oleObj>
              </mc:Choice>
              <mc:Fallback>
                <p:oleObj name="Equation" r:id="rId14" imgW="825480" imgH="1904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1600" y="4756022"/>
                        <a:ext cx="3755146" cy="979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" y="15240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309928"/>
              </p:ext>
            </p:extLst>
          </p:nvPr>
        </p:nvGraphicFramePr>
        <p:xfrm>
          <a:off x="18432014" y="4756021"/>
          <a:ext cx="3909288" cy="979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6" name="Equation" r:id="rId16" imgW="926698" imgH="215806" progId="Equation.DSMT4">
                  <p:embed/>
                </p:oleObj>
              </mc:Choice>
              <mc:Fallback>
                <p:oleObj name="Equation" r:id="rId16" imgW="926698" imgH="21580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2014" y="4756021"/>
                        <a:ext cx="3909288" cy="979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711108"/>
              </p:ext>
            </p:extLst>
          </p:nvPr>
        </p:nvGraphicFramePr>
        <p:xfrm>
          <a:off x="2429247" y="8610600"/>
          <a:ext cx="3903662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7" name="Equation" r:id="rId18" imgW="923353" imgH="219460" progId="Equation.DSMT4">
                  <p:embed/>
                </p:oleObj>
              </mc:Choice>
              <mc:Fallback>
                <p:oleObj name="Equation" r:id="rId18" imgW="923353" imgH="2194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247" y="8610600"/>
                        <a:ext cx="3903662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545503"/>
              </p:ext>
            </p:extLst>
          </p:nvPr>
        </p:nvGraphicFramePr>
        <p:xfrm>
          <a:off x="6296240" y="8610600"/>
          <a:ext cx="4074946" cy="930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8" name="Equation" r:id="rId19" imgW="1117440" imgH="215640" progId="Equation.DSMT4">
                  <p:embed/>
                </p:oleObj>
              </mc:Choice>
              <mc:Fallback>
                <p:oleObj name="Equation" r:id="rId19" imgW="111744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296240" y="8610600"/>
                        <a:ext cx="4074946" cy="930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091480"/>
              </p:ext>
            </p:extLst>
          </p:nvPr>
        </p:nvGraphicFramePr>
        <p:xfrm>
          <a:off x="10381093" y="8534400"/>
          <a:ext cx="280035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9" name="Equation" r:id="rId21" imgW="799920" imgH="215640" progId="Equation.DSMT4">
                  <p:embed/>
                </p:oleObj>
              </mc:Choice>
              <mc:Fallback>
                <p:oleObj name="Equation" r:id="rId21" imgW="7999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0381093" y="8534400"/>
                        <a:ext cx="280035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7334293" y="102870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102870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1609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/>
                        <m:t>Cho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hai</m:t>
                      </m:r>
                      <m:r>
                        <m:rPr>
                          <m:nor/>
                        </m:rPr>
                        <a:rPr lang="vi-VN" sz="4800"/>
                        <m:t> đ</m:t>
                      </m:r>
                      <m:r>
                        <m:rPr>
                          <m:nor/>
                        </m:rPr>
                        <a:rPr lang="vi-VN" sz="4800"/>
                        <m:t>i</m:t>
                      </m:r>
                      <m:r>
                        <m:rPr>
                          <m:nor/>
                        </m:rPr>
                        <a:rPr lang="vi-VN" sz="4800"/>
                        <m:t>ể</m:t>
                      </m:r>
                      <m:r>
                        <m:rPr>
                          <m:nor/>
                        </m:rPr>
                        <a:rPr lang="vi-VN" sz="4800"/>
                        <m:t>m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A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v</m:t>
                      </m:r>
                      <m:r>
                        <m:rPr>
                          <m:nor/>
                        </m:rPr>
                        <a:rPr lang="vi-VN" sz="4800"/>
                        <m:t>à </m:t>
                      </m:r>
                      <m:r>
                        <m:rPr>
                          <m:nor/>
                        </m:rPr>
                        <a:rPr lang="vi-VN" sz="4800"/>
                        <m:t>B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ph</m:t>
                      </m:r>
                      <m:r>
                        <m:rPr>
                          <m:nor/>
                        </m:rPr>
                        <a:rPr lang="vi-VN" sz="4800"/>
                        <m:t>â</m:t>
                      </m:r>
                      <m:r>
                        <m:rPr>
                          <m:nor/>
                        </m:rPr>
                        <a:rPr lang="vi-VN" sz="4800"/>
                        <m:t>n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bi</m:t>
                      </m:r>
                      <m:r>
                        <m:rPr>
                          <m:nor/>
                        </m:rPr>
                        <a:rPr lang="vi-VN" sz="4800"/>
                        <m:t>ệ</m:t>
                      </m:r>
                      <m:r>
                        <m:rPr>
                          <m:nor/>
                        </m:rPr>
                        <a:rPr lang="vi-VN" sz="4800"/>
                        <m:t>t</m:t>
                      </m:r>
                      <m:r>
                        <m:rPr>
                          <m:nor/>
                        </m:rPr>
                        <a:rPr lang="vi-VN" sz="4800"/>
                        <m:t>. Đ</m:t>
                      </m:r>
                      <m:r>
                        <m:rPr>
                          <m:nor/>
                        </m:rPr>
                        <a:rPr lang="vi-VN" sz="4800"/>
                        <m:t>i</m:t>
                      </m:r>
                      <m:r>
                        <m:rPr>
                          <m:nor/>
                        </m:rPr>
                        <a:rPr lang="vi-VN" sz="4800"/>
                        <m:t>ề</m:t>
                      </m:r>
                      <m:r>
                        <m:rPr>
                          <m:nor/>
                        </m:rPr>
                        <a:rPr lang="vi-VN" sz="4800"/>
                        <m:t>u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ki</m:t>
                      </m:r>
                      <m:r>
                        <m:rPr>
                          <m:nor/>
                        </m:rPr>
                        <a:rPr lang="vi-VN" sz="4800"/>
                        <m:t>ệ</m:t>
                      </m:r>
                      <m:r>
                        <m:rPr>
                          <m:nor/>
                        </m:rPr>
                        <a:rPr lang="vi-VN" sz="4800"/>
                        <m:t>n</m:t>
                      </m:r>
                      <m:r>
                        <m:rPr>
                          <m:nor/>
                        </m:rPr>
                        <a:rPr lang="vi-VN" sz="4800"/>
                        <m:t> để </m:t>
                      </m:r>
                      <m:r>
                        <m:rPr>
                          <m:nor/>
                        </m:rPr>
                        <a:rPr lang="vi-VN" sz="4800"/>
                        <m:t>I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l</m:t>
                      </m:r>
                      <m:r>
                        <m:rPr>
                          <m:nor/>
                        </m:rPr>
                        <a:rPr lang="vi-VN" sz="4800"/>
                        <m:t>à </m:t>
                      </m:r>
                      <m:r>
                        <m:rPr>
                          <m:nor/>
                        </m:rPr>
                        <a:rPr lang="vi-VN" sz="4800"/>
                        <m:t>trung</m:t>
                      </m:r>
                      <m:r>
                        <m:rPr>
                          <m:nor/>
                        </m:rPr>
                        <a:rPr lang="vi-VN" sz="4800"/>
                        <m:t> đ</m:t>
                      </m:r>
                      <m:r>
                        <m:rPr>
                          <m:nor/>
                        </m:rPr>
                        <a:rPr lang="vi-VN" sz="4800"/>
                        <m:t>i</m:t>
                      </m:r>
                      <m:r>
                        <m:rPr>
                          <m:nor/>
                        </m:rPr>
                        <a:rPr lang="vi-VN" sz="4800"/>
                        <m:t>ể</m:t>
                      </m:r>
                      <m:r>
                        <m:rPr>
                          <m:nor/>
                        </m:rPr>
                        <a:rPr lang="vi-VN" sz="4800"/>
                        <m:t>m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AB</m:t>
                      </m:r>
                      <m:r>
                        <m:rPr>
                          <m:nor/>
                        </m:rPr>
                        <a:rPr lang="vi-VN" sz="4800"/>
                        <m:t> </m:t>
                      </m:r>
                      <m:r>
                        <m:rPr>
                          <m:nor/>
                        </m:rPr>
                        <a:rPr lang="vi-VN" sz="4800"/>
                        <m:t>l</m:t>
                      </m:r>
                      <m:r>
                        <m:rPr>
                          <m:nor/>
                        </m:rPr>
                        <a:rPr lang="vi-VN" sz="4800"/>
                        <m:t>à:</m:t>
                      </m:r>
                    </m:oMath>
                  </m:oMathPara>
                </a14:m>
                <a:endParaRPr lang="en-US" sz="4800" dirty="0"/>
              </a:p>
              <a:p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16097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14600" y="5223658"/>
                <a:ext cx="35814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en-US" sz="4800" b="1" spc="-15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4800" b="1" spc="-15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IA</m:t>
                      </m:r>
                      <m:r>
                        <a:rPr lang="en-US" sz="4800" b="1" spc="-15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4800" b="1" spc="-150"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IB</m:t>
                      </m:r>
                      <m:r>
                        <m:rPr>
                          <m:nor/>
                        </m:rPr>
                        <a:rPr lang="en-GB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b="1" spc="-150" dirty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223658"/>
                <a:ext cx="3581400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669356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356" y="5223658"/>
                <a:ext cx="4388542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824112" y="5223658"/>
                <a:ext cx="393988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4112" y="5223658"/>
                <a:ext cx="3939888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444156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4441566" cy="8309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17888540" y="5143559"/>
            <a:ext cx="848881" cy="911096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139281"/>
              </p:ext>
            </p:extLst>
          </p:nvPr>
        </p:nvGraphicFramePr>
        <p:xfrm>
          <a:off x="18720644" y="5223658"/>
          <a:ext cx="2348338" cy="78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0" name="Equation" r:id="rId10" imgW="507780" imgH="177723" progId="Equation.DSMT4">
                  <p:embed/>
                </p:oleObj>
              </mc:Choice>
              <mc:Fallback>
                <p:oleObj name="Equation" r:id="rId10" imgW="507780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20644" y="5223658"/>
                        <a:ext cx="2348338" cy="7861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816688"/>
              </p:ext>
            </p:extLst>
          </p:nvPr>
        </p:nvGraphicFramePr>
        <p:xfrm>
          <a:off x="8399893" y="5141283"/>
          <a:ext cx="1981200" cy="792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1" name="Equation" r:id="rId12" imgW="431425" imgH="177646" progId="Equation.DSMT4">
                  <p:embed/>
                </p:oleObj>
              </mc:Choice>
              <mc:Fallback>
                <p:oleObj name="Equation" r:id="rId12" imgW="431425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9893" y="5141283"/>
                        <a:ext cx="1981200" cy="792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498634"/>
              </p:ext>
            </p:extLst>
          </p:nvPr>
        </p:nvGraphicFramePr>
        <p:xfrm>
          <a:off x="13651056" y="5143559"/>
          <a:ext cx="2286000" cy="727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2"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1056" y="5143559"/>
                        <a:ext cx="2286000" cy="727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2964456" y="8458200"/>
            <a:ext cx="6899171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I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của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AB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174502"/>
              </p:ext>
            </p:extLst>
          </p:nvPr>
        </p:nvGraphicFramePr>
        <p:xfrm>
          <a:off x="8972101" y="8391525"/>
          <a:ext cx="35179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3" name="Equation" r:id="rId16" imgW="901309" imgH="215806" progId="Equation.DSMT4">
                  <p:embed/>
                </p:oleObj>
              </mc:Choice>
              <mc:Fallback>
                <p:oleObj name="Equation" r:id="rId16" imgW="901309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2101" y="8391525"/>
                        <a:ext cx="35179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7" grpId="0" animBg="1"/>
      <p:bldP spid="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7334293" y="10210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102108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800"/>
                        <m:t>Cho</m:t>
                      </m:r>
                      <m:r>
                        <m:rPr>
                          <m:nor/>
                        </m:rPr>
                        <a:rPr lang="pt-BR" sz="4800"/>
                        <m:t> </m:t>
                      </m:r>
                      <m:r>
                        <m:rPr>
                          <m:nor/>
                        </m:rPr>
                        <a:rPr lang="pt-BR" sz="4800"/>
                        <m:t>h</m:t>
                      </m:r>
                      <m:r>
                        <m:rPr>
                          <m:nor/>
                        </m:rPr>
                        <a:rPr lang="pt-BR" sz="4800"/>
                        <m:t>ì</m:t>
                      </m:r>
                      <m:r>
                        <m:rPr>
                          <m:nor/>
                        </m:rPr>
                        <a:rPr lang="pt-BR" sz="4800"/>
                        <m:t>nh</m:t>
                      </m:r>
                      <m:r>
                        <m:rPr>
                          <m:nor/>
                        </m:rPr>
                        <a:rPr lang="pt-BR" sz="4800"/>
                        <m:t> </m:t>
                      </m:r>
                      <m:r>
                        <m:rPr>
                          <m:nor/>
                        </m:rPr>
                        <a:rPr lang="pt-BR" sz="4800"/>
                        <m:t>vu</m:t>
                      </m:r>
                      <m:r>
                        <m:rPr>
                          <m:nor/>
                        </m:rPr>
                        <a:rPr lang="pt-BR" sz="4800"/>
                        <m:t>ô</m:t>
                      </m:r>
                      <m:r>
                        <m:rPr>
                          <m:nor/>
                        </m:rPr>
                        <a:rPr lang="pt-BR" sz="4800"/>
                        <m:t>ng</m:t>
                      </m:r>
                      <m:r>
                        <m:rPr>
                          <m:nor/>
                        </m:rPr>
                        <a:rPr lang="pt-BR" sz="4800"/>
                        <m:t> </m:t>
                      </m:r>
                      <m:r>
                        <m:rPr>
                          <m:nor/>
                        </m:rPr>
                        <a:rPr lang="pt-BR" sz="4800"/>
                        <m:t>ABCD</m:t>
                      </m:r>
                      <m:r>
                        <m:rPr>
                          <m:nor/>
                        </m:rPr>
                        <a:rPr lang="pt-BR" sz="4800"/>
                        <m:t> </m:t>
                      </m:r>
                      <m:r>
                        <m:rPr>
                          <m:nor/>
                        </m:rPr>
                        <a:rPr lang="pt-BR" sz="4800"/>
                        <m:t>c</m:t>
                      </m:r>
                      <m:r>
                        <m:rPr>
                          <m:nor/>
                        </m:rPr>
                        <a:rPr lang="pt-BR" sz="4800"/>
                        <m:t>ạ</m:t>
                      </m:r>
                      <m:r>
                        <m:rPr>
                          <m:nor/>
                        </m:rPr>
                        <a:rPr lang="pt-BR" sz="4800"/>
                        <m:t>nh</m:t>
                      </m:r>
                      <m:r>
                        <m:rPr>
                          <m:nor/>
                        </m:rPr>
                        <a:rPr lang="pt-BR" sz="4800"/>
                        <m:t> </m:t>
                      </m:r>
                      <m:r>
                        <m:rPr>
                          <m:nor/>
                        </m:rPr>
                        <a:rPr lang="pt-BR" sz="4800"/>
                        <m:t>a</m:t>
                      </m:r>
                      <m:r>
                        <m:rPr>
                          <m:nor/>
                        </m:rPr>
                        <a:rPr lang="pt-BR" sz="4800"/>
                        <m:t> , </m:t>
                      </m:r>
                      <m:r>
                        <m:rPr>
                          <m:nor/>
                        </m:rPr>
                        <a:rPr lang="pt-BR" sz="4800"/>
                        <m:t>gi</m:t>
                      </m:r>
                      <m:r>
                        <m:rPr>
                          <m:nor/>
                        </m:rPr>
                        <a:rPr lang="pt-BR" sz="4800"/>
                        <m:t>á </m:t>
                      </m:r>
                      <m:r>
                        <m:rPr>
                          <m:nor/>
                        </m:rPr>
                        <a:rPr lang="pt-BR" sz="4800"/>
                        <m:t>tr</m:t>
                      </m:r>
                      <m:r>
                        <m:rPr>
                          <m:nor/>
                        </m:rPr>
                        <a:rPr lang="pt-BR" sz="4800"/>
                        <m:t>ị </m:t>
                      </m:r>
                      <m:r>
                        <m:rPr>
                          <m:nor/>
                        </m:rPr>
                        <a:rPr lang="pt-BR" sz="4800"/>
                        <m:t>c</m:t>
                      </m:r>
                      <m:r>
                        <m:rPr>
                          <m:nor/>
                        </m:rPr>
                        <a:rPr lang="pt-BR" sz="4800"/>
                        <m:t>ủ</m:t>
                      </m:r>
                      <m:r>
                        <m:rPr>
                          <m:nor/>
                        </m:rPr>
                        <a:rPr lang="pt-BR" sz="4800"/>
                        <m:t>a</m:t>
                      </m:r>
                      <m:r>
                        <m:rPr>
                          <m:nor/>
                        </m:rPr>
                        <a:rPr lang="pt-BR" sz="4800"/>
                        <m:t>  </m:t>
                      </m:r>
                      <m:r>
                        <m:rPr>
                          <m:nor/>
                        </m:rPr>
                        <a:rPr lang="en-US" sz="4800" b="0" i="0" smtClean="0"/>
                        <m:t>                    </m:t>
                      </m:r>
                      <m:r>
                        <m:rPr>
                          <m:nor/>
                        </m:rPr>
                        <a:rPr lang="pt-BR" sz="4800"/>
                        <m:t>?</m:t>
                      </m:r>
                    </m:oMath>
                  </m:oMathPara>
                </a14:m>
                <a:endParaRPr lang="en-US" sz="4800" dirty="0"/>
              </a:p>
              <a:p>
                <a:endParaRPr lang="vi-VN" sz="48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15696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34663" y="5091545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663" y="5091545"/>
                <a:ext cx="4388542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711979" y="5223658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979" y="5223658"/>
                <a:ext cx="4388542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1811000" y="5223658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0" y="5223658"/>
                <a:ext cx="4447108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7434" y="5223658"/>
                <a:ext cx="4023461" cy="83099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6651007" y="5082454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863753"/>
              </p:ext>
            </p:extLst>
          </p:nvPr>
        </p:nvGraphicFramePr>
        <p:xfrm>
          <a:off x="11415621" y="2805759"/>
          <a:ext cx="2703005" cy="1159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7" name="Equation" r:id="rId10" imgW="698500" imgH="241300" progId="Equation.DSMT4">
                  <p:embed/>
                </p:oleObj>
              </mc:Choice>
              <mc:Fallback>
                <p:oleObj name="Equation" r:id="rId10" imgW="6985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5621" y="2805759"/>
                        <a:ext cx="2703005" cy="11595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978936"/>
              </p:ext>
            </p:extLst>
          </p:nvPr>
        </p:nvGraphicFramePr>
        <p:xfrm>
          <a:off x="7485662" y="5039443"/>
          <a:ext cx="1600200" cy="88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8" name="Equation" r:id="rId12" imgW="304536" imgH="203024" progId="Equation.DSMT4">
                  <p:embed/>
                </p:oleObj>
              </mc:Choice>
              <mc:Fallback>
                <p:oleObj name="Equation" r:id="rId12" imgW="304536" imgH="2030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5662" y="5039443"/>
                        <a:ext cx="1600200" cy="8830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55270"/>
              </p:ext>
            </p:extLst>
          </p:nvPr>
        </p:nvGraphicFramePr>
        <p:xfrm>
          <a:off x="3071753" y="5269650"/>
          <a:ext cx="997804" cy="698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9" name="Equation" r:id="rId14" imgW="126725" imgH="126725" progId="Equation.DSMT4">
                  <p:embed/>
                </p:oleObj>
              </mc:Choice>
              <mc:Fallback>
                <p:oleObj name="Equation" r:id="rId14" imgW="126725" imgH="12672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753" y="5269650"/>
                        <a:ext cx="997804" cy="698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89041"/>
              </p:ext>
            </p:extLst>
          </p:nvPr>
        </p:nvGraphicFramePr>
        <p:xfrm>
          <a:off x="12565266" y="4976130"/>
          <a:ext cx="1684134" cy="103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0" name="Equation" r:id="rId16" imgW="368140" imgH="215806" progId="Equation.DSMT4">
                  <p:embed/>
                </p:oleObj>
              </mc:Choice>
              <mc:Fallback>
                <p:oleObj name="Equation" r:id="rId16" imgW="368140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5266" y="4976130"/>
                        <a:ext cx="1684134" cy="1036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13323"/>
              </p:ext>
            </p:extLst>
          </p:nvPr>
        </p:nvGraphicFramePr>
        <p:xfrm>
          <a:off x="18897600" y="5136407"/>
          <a:ext cx="1385698" cy="881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1" name="Equation" r:id="rId18" imgW="190335" imgH="164957" progId="Equation.DSMT4">
                  <p:embed/>
                </p:oleObj>
              </mc:Choice>
              <mc:Fallback>
                <p:oleObj name="Equation" r:id="rId18" imgW="190335" imgH="164957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7600" y="5136407"/>
                        <a:ext cx="1385698" cy="8818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15765"/>
              </p:ext>
            </p:extLst>
          </p:nvPr>
        </p:nvGraphicFramePr>
        <p:xfrm>
          <a:off x="2667000" y="8229600"/>
          <a:ext cx="2703512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2" name="Equation" r:id="rId20" imgW="698500" imgH="241300" progId="Equation.DSMT4">
                  <p:embed/>
                </p:oleObj>
              </mc:Choice>
              <mc:Fallback>
                <p:oleObj name="Equation" r:id="rId20" imgW="6985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8229600"/>
                        <a:ext cx="2703512" cy="116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90979"/>
              </p:ext>
            </p:extLst>
          </p:nvPr>
        </p:nvGraphicFramePr>
        <p:xfrm>
          <a:off x="5648153" y="8305800"/>
          <a:ext cx="5230193" cy="138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3" name="Equation" r:id="rId21" imgW="1231560" imgH="304560" progId="Equation.DSMT4">
                  <p:embed/>
                </p:oleObj>
              </mc:Choice>
              <mc:Fallback>
                <p:oleObj name="Equation" r:id="rId21" imgW="12315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648153" y="8305800"/>
                        <a:ext cx="5230193" cy="1382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6029" y="2431266"/>
            <a:ext cx="23391942" cy="4500031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7600904" y="112014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0904" y="112014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3765674" y="2862484"/>
            <a:ext cx="154045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/>
              <a:t>Cho 4 điểm A, B, C, D phân biệt bất kỳ. Chọn đáp án </a:t>
            </a:r>
            <a:r>
              <a:rPr lang="pt-BR" sz="4800" dirty="0" smtClean="0"/>
              <a:t>đúng?</a:t>
            </a:r>
            <a:r>
              <a:rPr lang="en-US" sz="4800" b="1" dirty="0" smtClean="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 </a:t>
            </a:r>
            <a:endParaRPr lang="en-US" sz="4800" b="1" dirty="0">
              <a:latin typeface="Cambria" panose="02040503050406030204" pitchFamily="18" charset="0"/>
              <a:ea typeface="Cambria" panose="02040503050406030204" pitchFamily="18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955792" y="4069495"/>
                <a:ext cx="74253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 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792" y="4069495"/>
                <a:ext cx="7425301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14060874" y="3906796"/>
                <a:ext cx="677965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GB" sz="48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. </a:t>
                </a:r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874" y="3906796"/>
                <a:ext cx="6779657" cy="830997"/>
              </a:xfrm>
              <a:prstGeom prst="rect">
                <a:avLst/>
              </a:prstGeom>
              <a:blipFill rotWithShape="1">
                <a:blip r:embed="rId6"/>
                <a:stretch>
                  <a:fillRect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95600" y="5091401"/>
                <a:ext cx="68580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091401"/>
                <a:ext cx="6858000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4060874" y="5147912"/>
                <a:ext cx="719892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874" y="5147912"/>
                <a:ext cx="7198926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3716000" y="4970622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725267"/>
              </p:ext>
            </p:extLst>
          </p:nvPr>
        </p:nvGraphicFramePr>
        <p:xfrm>
          <a:off x="14786474" y="4900492"/>
          <a:ext cx="5863726" cy="1021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0" name="Equation" r:id="rId9" imgW="1308100" imgH="228600" progId="Equation.DSMT4">
                  <p:embed/>
                </p:oleObj>
              </mc:Choice>
              <mc:Fallback>
                <p:oleObj name="Equation" r:id="rId9" imgW="1308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86474" y="4900492"/>
                        <a:ext cx="5863726" cy="10219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769405"/>
              </p:ext>
            </p:extLst>
          </p:nvPr>
        </p:nvGraphicFramePr>
        <p:xfrm>
          <a:off x="3767290" y="3871444"/>
          <a:ext cx="5590248" cy="102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1" name="Equation" r:id="rId11" imgW="1282700" imgH="228600" progId="Equation.DSMT4">
                  <p:embed/>
                </p:oleObj>
              </mc:Choice>
              <mc:Fallback>
                <p:oleObj name="Equation" r:id="rId11" imgW="12827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290" y="3871444"/>
                        <a:ext cx="5590248" cy="1029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007130"/>
              </p:ext>
            </p:extLst>
          </p:nvPr>
        </p:nvGraphicFramePr>
        <p:xfrm>
          <a:off x="14859000" y="3721153"/>
          <a:ext cx="4311214" cy="102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2" name="Equation" r:id="rId13" imgW="977900" imgH="228600" progId="Equation.DSMT4">
                  <p:embed/>
                </p:oleObj>
              </mc:Choice>
              <mc:Fallback>
                <p:oleObj name="Equation" r:id="rId13" imgW="9779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0" y="3721153"/>
                        <a:ext cx="4311214" cy="10249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423005"/>
              </p:ext>
            </p:extLst>
          </p:nvPr>
        </p:nvGraphicFramePr>
        <p:xfrm>
          <a:off x="3733894" y="4900492"/>
          <a:ext cx="5029201" cy="1007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3" name="Equation" r:id="rId15" imgW="1295400" imgH="228600" progId="Equation.DSMT4">
                  <p:embed/>
                </p:oleObj>
              </mc:Choice>
              <mc:Fallback>
                <p:oleObj name="Equation" r:id="rId15" imgW="12954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94" y="4900492"/>
                        <a:ext cx="5029201" cy="10073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04530"/>
              </p:ext>
            </p:extLst>
          </p:nvPr>
        </p:nvGraphicFramePr>
        <p:xfrm>
          <a:off x="2412821" y="9067800"/>
          <a:ext cx="586422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4" name="Equation" r:id="rId17" imgW="1308100" imgH="228600" progId="Equation.DSMT4">
                  <p:embed/>
                </p:oleObj>
              </mc:Choice>
              <mc:Fallback>
                <p:oleObj name="Equation" r:id="rId17" imgW="13081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2821" y="9067800"/>
                        <a:ext cx="5864225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830400"/>
              </p:ext>
            </p:extLst>
          </p:nvPr>
        </p:nvGraphicFramePr>
        <p:xfrm>
          <a:off x="8371436" y="9144000"/>
          <a:ext cx="6193015" cy="893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5" name="Equation" r:id="rId18" imgW="1523880" imgH="215640" progId="Equation.DSMT4">
                  <p:embed/>
                </p:oleObj>
              </mc:Choice>
              <mc:Fallback>
                <p:oleObj name="Equation" r:id="rId18" imgW="15238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371436" y="9144000"/>
                        <a:ext cx="6193015" cy="893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270353"/>
              </p:ext>
            </p:extLst>
          </p:nvPr>
        </p:nvGraphicFramePr>
        <p:xfrm>
          <a:off x="14554200" y="8991600"/>
          <a:ext cx="410807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16" name="Equation" r:id="rId20" imgW="787320" imgH="215640" progId="Equation.DSMT4">
                  <p:embed/>
                </p:oleObj>
              </mc:Choice>
              <mc:Fallback>
                <p:oleObj name="Equation" r:id="rId20" imgW="7873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554200" y="8991600"/>
                        <a:ext cx="410807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7" name="Group 56"/>
          <p:cNvGrpSpPr/>
          <p:nvPr/>
        </p:nvGrpSpPr>
        <p:grpSpPr>
          <a:xfrm>
            <a:off x="1653944" y="7446762"/>
            <a:ext cx="3425276" cy="778243"/>
            <a:chOff x="1205494" y="6941416"/>
            <a:chExt cx="3493741" cy="831105"/>
          </a:xfrm>
        </p:grpSpPr>
        <p:sp>
          <p:nvSpPr>
            <p:cNvPr id="76" name="Freeform 20"/>
            <p:cNvSpPr>
              <a:spLocks/>
            </p:cNvSpPr>
            <p:nvPr/>
          </p:nvSpPr>
          <p:spPr bwMode="auto">
            <a:xfrm rot="16200000" flipV="1">
              <a:off x="2608156" y="5810396"/>
              <a:ext cx="782727" cy="3056880"/>
            </a:xfrm>
            <a:prstGeom prst="round1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057667" y="6941416"/>
              <a:ext cx="2641568" cy="831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8" name="Round Diagonal Corner Rectangle 77"/>
            <p:cNvSpPr/>
            <p:nvPr/>
          </p:nvSpPr>
          <p:spPr>
            <a:xfrm flipV="1">
              <a:off x="1205494" y="6951957"/>
              <a:ext cx="774046" cy="775029"/>
            </a:xfrm>
            <a:prstGeom prst="round2DiagRect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9" name="Freeform 15"/>
            <p:cNvSpPr>
              <a:spLocks noEditPoints="1"/>
            </p:cNvSpPr>
            <p:nvPr/>
          </p:nvSpPr>
          <p:spPr bwMode="auto">
            <a:xfrm>
              <a:off x="1375232" y="7017843"/>
              <a:ext cx="501844" cy="640616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18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0" y="2364691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5.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7334293" y="99822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99822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207060" y="3048000"/>
            <a:ext cx="225658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/>
              <a:t>Cho </a:t>
            </a:r>
            <a:r>
              <a:rPr lang="fr-FR" sz="4800" dirty="0" err="1"/>
              <a:t>tam</a:t>
            </a:r>
            <a:r>
              <a:rPr lang="fr-FR" sz="4800" dirty="0"/>
              <a:t> </a:t>
            </a:r>
            <a:r>
              <a:rPr lang="fr-FR" sz="4800" dirty="0" err="1"/>
              <a:t>giác</a:t>
            </a:r>
            <a:r>
              <a:rPr lang="fr-FR" sz="4800" dirty="0"/>
              <a:t> ABC </a:t>
            </a:r>
            <a:r>
              <a:rPr lang="fr-FR" sz="4800" dirty="0" err="1"/>
              <a:t>có</a:t>
            </a:r>
            <a:r>
              <a:rPr lang="fr-FR" sz="4800" dirty="0"/>
              <a:t> G là </a:t>
            </a:r>
            <a:r>
              <a:rPr lang="fr-FR" sz="4800" dirty="0" err="1"/>
              <a:t>trọng</a:t>
            </a:r>
            <a:r>
              <a:rPr lang="fr-FR" sz="4800" dirty="0"/>
              <a:t> </a:t>
            </a:r>
            <a:r>
              <a:rPr lang="fr-FR" sz="4800" dirty="0" err="1"/>
              <a:t>tâm</a:t>
            </a:r>
            <a:r>
              <a:rPr lang="fr-FR" sz="4800" dirty="0"/>
              <a:t>. </a:t>
            </a:r>
            <a:r>
              <a:rPr lang="fr-FR" sz="4800" dirty="0" err="1"/>
              <a:t>Đẳng</a:t>
            </a:r>
            <a:r>
              <a:rPr lang="fr-FR" sz="4800" dirty="0"/>
              <a:t> </a:t>
            </a:r>
            <a:r>
              <a:rPr lang="fr-FR" sz="4800" dirty="0" err="1"/>
              <a:t>thức</a:t>
            </a:r>
            <a:r>
              <a:rPr lang="fr-FR" sz="4800" dirty="0"/>
              <a:t> </a:t>
            </a:r>
            <a:r>
              <a:rPr lang="fr-FR" sz="4800" dirty="0" err="1"/>
              <a:t>nào</a:t>
            </a:r>
            <a:r>
              <a:rPr lang="fr-FR" sz="4800" dirty="0"/>
              <a:t> </a:t>
            </a:r>
            <a:r>
              <a:rPr lang="fr-FR" sz="4800" dirty="0" err="1"/>
              <a:t>sau</a:t>
            </a:r>
            <a:r>
              <a:rPr lang="fr-FR" sz="4800" dirty="0"/>
              <a:t> </a:t>
            </a:r>
            <a:r>
              <a:rPr lang="fr-FR" sz="4800" dirty="0" err="1" smtClean="0"/>
              <a:t>đây</a:t>
            </a:r>
            <a:r>
              <a:rPr lang="fr-FR" sz="4800" dirty="0" smtClean="0"/>
              <a:t> </a:t>
            </a:r>
            <a:r>
              <a:rPr lang="fr-FR" sz="4800" dirty="0"/>
              <a:t>là </a:t>
            </a:r>
            <a:r>
              <a:rPr lang="fr-FR" sz="4800" dirty="0" err="1"/>
              <a:t>sai</a:t>
            </a:r>
            <a:r>
              <a:rPr lang="fr-FR" sz="4800" dirty="0"/>
              <a:t>?</a:t>
            </a:r>
            <a:endParaRPr lang="en-US" sz="4800" dirty="0"/>
          </a:p>
          <a:p>
            <a:r>
              <a:rPr lang="en-US" sz="4800" b="1" dirty="0" smtClean="0">
                <a:latin typeface="Cambria" panose="02040503050406030204" pitchFamily="18" charset="0"/>
                <a:ea typeface="Cambria" panose="02040503050406030204" pitchFamily="18" charset="0"/>
                <a:cs typeface="Tahoma" pitchFamily="34" charset="0"/>
              </a:rPr>
              <a:t> </a:t>
            </a:r>
            <a:endParaRPr lang="en-US" sz="4800" b="1" dirty="0">
              <a:latin typeface="Cambria" panose="02040503050406030204" pitchFamily="18" charset="0"/>
              <a:ea typeface="Cambria" panose="02040503050406030204" pitchFamily="18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25183" y="4078836"/>
                <a:ext cx="775591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183" y="4078836"/>
                <a:ext cx="7755910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684873" y="5158873"/>
                <a:ext cx="830807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</m:t>
                      </m:r>
                      <m:r>
                        <m:rPr>
                          <m:nor/>
                        </m:rPr>
                        <a:rPr lang="en-US" sz="480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873" y="5158873"/>
                <a:ext cx="8308078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121734" y="3879902"/>
                <a:ext cx="890006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21734" y="3879902"/>
                <a:ext cx="8900066" cy="8309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3308238" y="5195502"/>
                <a:ext cx="871356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                                 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8238" y="5195502"/>
                <a:ext cx="8713562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2980520" y="383728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C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5" name="Picture 44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400" y="3926103"/>
            <a:ext cx="5334000" cy="958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Picture 45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007" y="4012992"/>
            <a:ext cx="5243513" cy="871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95" y="5195501"/>
            <a:ext cx="5042025" cy="8309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479723"/>
              </p:ext>
            </p:extLst>
          </p:nvPr>
        </p:nvGraphicFramePr>
        <p:xfrm>
          <a:off x="14438313" y="5159375"/>
          <a:ext cx="377348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6" name="Equation" r:id="rId12" imgW="965160" imgH="215640" progId="Equation.DSMT4">
                  <p:embed/>
                </p:oleObj>
              </mc:Choice>
              <mc:Fallback>
                <p:oleObj name="Equation" r:id="rId12" imgW="965160" imgH="215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8313" y="5159375"/>
                        <a:ext cx="3773487" cy="830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1301881" y="8259767"/>
            <a:ext cx="8656323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17709" tIns="108855" rIns="217709" bIns="108855">
            <a:spAutoFit/>
          </a:bodyPr>
          <a:lstStyle/>
          <a:p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Quy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trọng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57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50" name="Group 12"/>
          <p:cNvGrpSpPr>
            <a:grpSpLocks/>
          </p:cNvGrpSpPr>
          <p:nvPr/>
        </p:nvGrpSpPr>
        <p:grpSpPr bwMode="auto">
          <a:xfrm>
            <a:off x="9762087" y="8216115"/>
            <a:ext cx="12581468" cy="876300"/>
            <a:chOff x="1134" y="1170"/>
            <a:chExt cx="2972" cy="276"/>
          </a:xfrm>
        </p:grpSpPr>
        <p:sp>
          <p:nvSpPr>
            <p:cNvPr id="51" name="Text Box 10"/>
            <p:cNvSpPr txBox="1">
              <a:spLocks noChangeArrowheads="1"/>
            </p:cNvSpPr>
            <p:nvPr/>
          </p:nvSpPr>
          <p:spPr bwMode="auto">
            <a:xfrm>
              <a:off x="1134" y="1204"/>
              <a:ext cx="17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G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là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trọng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tâm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của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l-GR" sz="4400" kern="0" dirty="0">
                  <a:latin typeface="Arial" panose="020B0604020202020204" pitchFamily="34" charset="0"/>
                  <a:cs typeface="Arial" pitchFamily="34" charset="0"/>
                </a:rPr>
                <a:t>Δ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ABC</a:t>
              </a:r>
            </a:p>
          </p:txBody>
        </p:sp>
        <p:graphicFrame>
          <p:nvGraphicFramePr>
            <p:cNvPr id="5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2075068"/>
                </p:ext>
              </p:extLst>
            </p:nvPr>
          </p:nvGraphicFramePr>
          <p:xfrm>
            <a:off x="2698" y="1170"/>
            <a:ext cx="1408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27" name="Equation" r:id="rId14" imgW="1358310" imgH="215806" progId="Equation.DSMT4">
                    <p:embed/>
                  </p:oleObj>
                </mc:Choice>
                <mc:Fallback>
                  <p:oleObj name="Equation" r:id="rId14" imgW="1358310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8" y="1170"/>
                          <a:ext cx="1408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Group 55"/>
          <p:cNvGrpSpPr/>
          <p:nvPr/>
        </p:nvGrpSpPr>
        <p:grpSpPr>
          <a:xfrm>
            <a:off x="972235" y="6773502"/>
            <a:ext cx="3425276" cy="778243"/>
            <a:chOff x="1205494" y="6941416"/>
            <a:chExt cx="3493741" cy="831105"/>
          </a:xfrm>
        </p:grpSpPr>
        <p:sp>
          <p:nvSpPr>
            <p:cNvPr id="57" name="Freeform 20"/>
            <p:cNvSpPr>
              <a:spLocks/>
            </p:cNvSpPr>
            <p:nvPr/>
          </p:nvSpPr>
          <p:spPr bwMode="auto">
            <a:xfrm rot="16200000" flipV="1">
              <a:off x="2608156" y="5810396"/>
              <a:ext cx="782727" cy="3056880"/>
            </a:xfrm>
            <a:prstGeom prst="round1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057667" y="6941416"/>
              <a:ext cx="2641568" cy="831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" name="Round Diagonal Corner Rectangle 75"/>
            <p:cNvSpPr/>
            <p:nvPr/>
          </p:nvSpPr>
          <p:spPr>
            <a:xfrm flipV="1">
              <a:off x="1205494" y="6951957"/>
              <a:ext cx="774046" cy="775029"/>
            </a:xfrm>
            <a:prstGeom prst="round2DiagRect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375232" y="7017843"/>
              <a:ext cx="501844" cy="640616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56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49" grpId="0" animBg="1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30853" y="2272385"/>
            <a:ext cx="23729576" cy="572640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637709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6.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17334293" y="113538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4293" y="11353800"/>
                <a:ext cx="2500565" cy="8309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1319551" y="3158384"/>
            <a:ext cx="225658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4800" dirty="0">
                <a:latin typeface="Calibri" pitchFamily="34" charset="0"/>
                <a:cs typeface="Calibri" pitchFamily="34" charset="0"/>
              </a:rPr>
              <a:t>Cho tam giác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ABC</a:t>
            </a:r>
            <a:r>
              <a:rPr lang="vi-VN" sz="4800" dirty="0">
                <a:latin typeface="Calibri" pitchFamily="34" charset="0"/>
                <a:cs typeface="Calibri" pitchFamily="34" charset="0"/>
              </a:rPr>
              <a:t> . Để điểm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M</a:t>
            </a:r>
            <a:r>
              <a:rPr lang="vi-VN" sz="4800" dirty="0">
                <a:latin typeface="Calibri" pitchFamily="34" charset="0"/>
                <a:cs typeface="Calibri" pitchFamily="34" charset="0"/>
              </a:rPr>
              <a:t>  thoả mãn điều kiện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                                </a:t>
            </a:r>
            <a:r>
              <a:rPr lang="vi-VN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4800" dirty="0" smtClean="0">
                <a:latin typeface="Calibri" pitchFamily="34" charset="0"/>
                <a:cs typeface="Calibri" pitchFamily="34" charset="0"/>
              </a:rPr>
              <a:t>thì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M </a:t>
            </a:r>
            <a:r>
              <a:rPr lang="vi-VN" sz="4800" dirty="0">
                <a:latin typeface="Calibri" pitchFamily="34" charset="0"/>
                <a:cs typeface="Calibri" pitchFamily="34" charset="0"/>
              </a:rPr>
              <a:t>phải thỏa mãn mệnh đề nào?</a:t>
            </a:r>
            <a:endParaRPr lang="en-US" sz="4800" dirty="0"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75592" y="4778138"/>
                <a:ext cx="947951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/>
                        <m:t>M</m:t>
                      </m:r>
                      <m:r>
                        <m:rPr>
                          <m:nor/>
                        </m:rPr>
                        <a:rPr lang="en-US" sz="4800"/>
                        <m:t> </m:t>
                      </m:r>
                      <m:r>
                        <m:rPr>
                          <m:nor/>
                        </m:rPr>
                        <a:rPr lang="fr-FR" sz="4800"/>
                        <m:t>l</m:t>
                      </m:r>
                      <m:r>
                        <m:rPr>
                          <m:nor/>
                        </m:rPr>
                        <a:rPr lang="fr-FR" sz="4800"/>
                        <m:t>à </m:t>
                      </m:r>
                      <m:r>
                        <m:rPr>
                          <m:nor/>
                        </m:rPr>
                        <a:rPr lang="fr-FR" sz="4800"/>
                        <m:t>tr</m:t>
                      </m:r>
                      <m:r>
                        <m:rPr>
                          <m:nor/>
                        </m:rPr>
                        <a:rPr lang="fr-FR" sz="4800"/>
                        <m:t>ọ</m:t>
                      </m:r>
                      <m:r>
                        <m:rPr>
                          <m:nor/>
                        </m:rPr>
                        <a:rPr lang="fr-FR" sz="4800"/>
                        <m:t>ng</m:t>
                      </m:r>
                      <m:r>
                        <m:rPr>
                          <m:nor/>
                        </m:rPr>
                        <a:rPr lang="fr-FR" sz="4800"/>
                        <m:t> </m:t>
                      </m:r>
                      <m:r>
                        <m:rPr>
                          <m:nor/>
                        </m:rPr>
                        <a:rPr lang="fr-FR" sz="4800"/>
                        <m:t>t</m:t>
                      </m:r>
                      <m:r>
                        <m:rPr>
                          <m:nor/>
                        </m:rPr>
                        <a:rPr lang="fr-FR" sz="4800"/>
                        <m:t>â</m:t>
                      </m:r>
                      <m:r>
                        <m:rPr>
                          <m:nor/>
                        </m:rPr>
                        <a:rPr lang="fr-FR" sz="4800"/>
                        <m:t>m</m:t>
                      </m:r>
                      <m:r>
                        <m:rPr>
                          <m:nor/>
                        </m:rPr>
                        <a:rPr lang="fr-FR" sz="4800"/>
                        <m:t> </m:t>
                      </m:r>
                      <m:r>
                        <m:rPr>
                          <m:nor/>
                        </m:rPr>
                        <a:rPr lang="fr-FR" sz="4800"/>
                        <m:t>tam</m:t>
                      </m:r>
                      <m:r>
                        <m:rPr>
                          <m:nor/>
                        </m:rPr>
                        <a:rPr lang="fr-FR" sz="4800"/>
                        <m:t> </m:t>
                      </m:r>
                      <m:r>
                        <m:rPr>
                          <m:nor/>
                        </m:rPr>
                        <a:rPr lang="fr-FR" sz="4800"/>
                        <m:t>gi</m:t>
                      </m:r>
                      <m:r>
                        <m:rPr>
                          <m:nor/>
                        </m:rPr>
                        <a:rPr lang="fr-FR" sz="4800"/>
                        <m:t>á</m:t>
                      </m:r>
                      <m:r>
                        <m:rPr>
                          <m:nor/>
                        </m:rPr>
                        <a:rPr lang="fr-FR" sz="4800"/>
                        <m:t>c</m:t>
                      </m:r>
                      <m:r>
                        <m:rPr>
                          <m:nor/>
                        </m:rPr>
                        <a:rPr lang="fr-FR" sz="4800"/>
                        <m:t> </m:t>
                      </m:r>
                      <m:r>
                        <m:rPr>
                          <m:nor/>
                        </m:rPr>
                        <a:rPr lang="en-US" sz="4800"/>
                        <m:t>ABC</m:t>
                      </m:r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592" y="4778138"/>
                <a:ext cx="9479514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12490001" y="4929203"/>
                <a:ext cx="861370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trung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đ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ể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ủ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 </m:t>
                      </m:r>
                      <m:r>
                        <a:rPr lang="en-US" sz="4800" b="0" spc="-15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GB" sz="4800" spc="-150" dirty="0">
                  <a:solidFill>
                    <a:srgbClr val="000099"/>
                  </a:solidFill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001" y="4929203"/>
                <a:ext cx="8613705" cy="8309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509056" y="5850832"/>
                <a:ext cx="9022314" cy="155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 đ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ể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sao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cho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ứ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ABMC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ì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ì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sz="4800" spc="-150" smtClean="0">
                          <a:solidFill>
                            <a:schemeClr val="tx1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spc="-150" dirty="0">
                  <a:solidFill>
                    <a:srgbClr val="000099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056" y="5850832"/>
                <a:ext cx="9022314" cy="15526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2591606" y="5873244"/>
                <a:ext cx="11961942" cy="15526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à đ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ể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sao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cho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ứ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BAMC</m:t>
                      </m:r>
                      <m:r>
                        <m:rPr>
                          <m:nor/>
                        </m:rPr>
                        <a:rPr lang="en-US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ì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ì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fr-FR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en-GB" sz="4800" spc="-15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anose="020B0604030504040204" pitchFamily="34" charset="0"/>
                          <a:cs typeface="Calibri" pitchFamily="34" charset="0"/>
                        </a:rPr>
                        <m:t>.</m:t>
                      </m:r>
                    </m:oMath>
                  </m:oMathPara>
                </a14:m>
                <a:endParaRPr lang="vi-VN" sz="4800" spc="-150" dirty="0">
                  <a:solidFill>
                    <a:schemeClr val="tx1"/>
                  </a:solidFill>
                  <a:latin typeface="Calibri" pitchFamily="34" charset="0"/>
                  <a:ea typeface="Tahoma" panose="020B0604030504040204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1606" y="5873244"/>
                <a:ext cx="11961942" cy="155266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757715" y="1315280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2323676" y="576020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676474"/>
              </p:ext>
            </p:extLst>
          </p:nvPr>
        </p:nvGraphicFramePr>
        <p:xfrm>
          <a:off x="14173200" y="3075581"/>
          <a:ext cx="4671058" cy="875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7" name="Equation" r:id="rId9" imgW="1231366" imgH="215806" progId="Equation.DSMT4">
                  <p:embed/>
                </p:oleObj>
              </mc:Choice>
              <mc:Fallback>
                <p:oleObj name="Equation" r:id="rId9" imgW="1231366" imgH="21580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3200" y="3075581"/>
                        <a:ext cx="4671058" cy="8754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050807"/>
              </p:ext>
            </p:extLst>
          </p:nvPr>
        </p:nvGraphicFramePr>
        <p:xfrm>
          <a:off x="1662338" y="10134600"/>
          <a:ext cx="46704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8" name="Equation" r:id="rId11" imgW="1231366" imgH="215806" progId="Equation.DSMT4">
                  <p:embed/>
                </p:oleObj>
              </mc:Choice>
              <mc:Fallback>
                <p:oleObj name="Equation" r:id="rId11" imgW="1231366" imgH="21580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338" y="10134600"/>
                        <a:ext cx="46704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162221"/>
              </p:ext>
            </p:extLst>
          </p:nvPr>
        </p:nvGraphicFramePr>
        <p:xfrm>
          <a:off x="6315349" y="9982200"/>
          <a:ext cx="790687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9" name="Equation" r:id="rId12" imgW="1866600" imgH="215640" progId="Equation.DSMT4">
                  <p:embed/>
                </p:oleObj>
              </mc:Choice>
              <mc:Fallback>
                <p:oleObj name="Equation" r:id="rId12" imgW="18666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315349" y="9982200"/>
                        <a:ext cx="7906871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1059069" y="8610600"/>
            <a:ext cx="3425276" cy="778243"/>
            <a:chOff x="1205494" y="6941416"/>
            <a:chExt cx="3493741" cy="831105"/>
          </a:xfrm>
        </p:grpSpPr>
        <p:sp>
          <p:nvSpPr>
            <p:cNvPr id="46" name="Freeform 20"/>
            <p:cNvSpPr>
              <a:spLocks/>
            </p:cNvSpPr>
            <p:nvPr/>
          </p:nvSpPr>
          <p:spPr bwMode="auto">
            <a:xfrm rot="16200000" flipV="1">
              <a:off x="2608156" y="5810396"/>
              <a:ext cx="782727" cy="3056880"/>
            </a:xfrm>
            <a:prstGeom prst="round1Rect">
              <a:avLst/>
            </a:prstGeom>
            <a:solidFill>
              <a:schemeClr val="bg1"/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8" tIns="45714" rIns="91428" bIns="45714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057667" y="6941416"/>
              <a:ext cx="2641568" cy="831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800" b="1" dirty="0" err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ound Diagonal Corner Rectangle 47"/>
            <p:cNvSpPr/>
            <p:nvPr/>
          </p:nvSpPr>
          <p:spPr>
            <a:xfrm flipV="1">
              <a:off x="1205494" y="6951957"/>
              <a:ext cx="774046" cy="775029"/>
            </a:xfrm>
            <a:prstGeom prst="round2DiagRect">
              <a:avLst/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49" name="Freeform 15"/>
            <p:cNvSpPr>
              <a:spLocks noEditPoints="1"/>
            </p:cNvSpPr>
            <p:nvPr/>
          </p:nvSpPr>
          <p:spPr bwMode="auto">
            <a:xfrm>
              <a:off x="1375232" y="7017843"/>
              <a:ext cx="501844" cy="640616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18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 lIns="217709" tIns="108855" rIns="217709" bIns="108855"/>
          <a:lstStyle/>
          <a:p>
            <a:pPr>
              <a:defRPr/>
            </a:pPr>
            <a:fld id="{68A7E087-1F9F-477E-9DEF-75F0FE055515}" type="slidenum">
              <a:rPr lang="en-US" smtClean="0">
                <a:latin typeface="+mj-lt"/>
              </a:rPr>
              <a:pPr>
                <a:defRPr/>
              </a:pPr>
              <a:t>17</a:t>
            </a:fld>
            <a:endParaRPr lang="en-US">
              <a:latin typeface="+mj-lt"/>
            </a:endParaRPr>
          </a:p>
        </p:txBody>
      </p:sp>
      <p:pic>
        <p:nvPicPr>
          <p:cNvPr id="3" name="Picture 10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01201"/>
            <a:ext cx="10769600" cy="417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638800"/>
            <a:ext cx="11184467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2" y="6334127"/>
            <a:ext cx="6650565" cy="601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333" y="5041900"/>
            <a:ext cx="13144501" cy="593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1" y="12701"/>
            <a:ext cx="12886267" cy="651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1" y="174627"/>
            <a:ext cx="12661899" cy="698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733" y="4200526"/>
            <a:ext cx="5897035" cy="42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5849600" y="2936876"/>
          <a:ext cx="6112933" cy="102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10" imgW="964781" imgH="215806" progId="Equation.DSMT4">
                  <p:embed/>
                </p:oleObj>
              </mc:Choice>
              <mc:Fallback>
                <p:oleObj name="Equation" r:id="rId10" imgW="964781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9600" y="2936876"/>
                        <a:ext cx="6112933" cy="1025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443200" y="1412876"/>
            <a:ext cx="7721600" cy="1543275"/>
          </a:xfrm>
          <a:prstGeom prst="rect">
            <a:avLst/>
          </a:prstGeom>
          <a:noFill/>
        </p:spPr>
        <p:txBody>
          <a:bodyPr lIns="217709" tIns="108855" rIns="217709" bIns="108855">
            <a:spAutoFit/>
          </a:bodyPr>
          <a:lstStyle/>
          <a:p>
            <a:pPr algn="just">
              <a:defRPr/>
            </a:pPr>
            <a:r>
              <a:rPr lang="en-US" dirty="0" err="1">
                <a:solidFill>
                  <a:srgbClr val="0070C0"/>
                </a:solidFill>
                <a:latin typeface="+mj-lt"/>
              </a:rPr>
              <a:t>Với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3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điểm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tùy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ý A, B, C ta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luôn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có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443202" y="517527"/>
            <a:ext cx="6059414" cy="1250888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>
              <a:defRPr/>
            </a:pP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Quy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tắc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3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điểm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956735" y="4114801"/>
          <a:ext cx="6193368" cy="1025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12" imgW="977476" imgH="215806" progId="Equation.DSMT4">
                  <p:embed/>
                </p:oleObj>
              </mc:Choice>
              <mc:Fallback>
                <p:oleObj name="Equation" r:id="rId12" imgW="977476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35" y="4114801"/>
                        <a:ext cx="6193368" cy="10255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9600" y="2432050"/>
            <a:ext cx="7721600" cy="881556"/>
          </a:xfrm>
          <a:prstGeom prst="rect">
            <a:avLst/>
          </a:prstGeom>
          <a:noFill/>
        </p:spPr>
        <p:txBody>
          <a:bodyPr lIns="217709" tIns="108855" rIns="217709" bIns="108855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0070C0"/>
                </a:solidFill>
                <a:latin typeface="+mj-lt"/>
              </a:rPr>
              <a:t>Nếu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ABCD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hình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bình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hành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thì</a:t>
            </a:r>
            <a:endParaRPr lang="en-US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9884" y="457200"/>
            <a:ext cx="5830569" cy="2281939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 algn="just">
              <a:defRPr/>
            </a:pPr>
            <a:r>
              <a:rPr lang="en-US" sz="6700" b="1" dirty="0">
                <a:solidFill>
                  <a:srgbClr val="0070C0"/>
                </a:solidFill>
                <a:latin typeface="+mj-lt"/>
              </a:rPr>
              <a:t>      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Quy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tắc</a:t>
            </a:r>
            <a:endParaRPr lang="en-US" sz="6700" b="1" dirty="0">
              <a:solidFill>
                <a:srgbClr val="0070C0"/>
              </a:solidFill>
              <a:latin typeface="+mj-lt"/>
            </a:endParaRPr>
          </a:p>
          <a:p>
            <a:pPr algn="just">
              <a:defRPr/>
            </a:pP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hình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bình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hành</a:t>
            </a:r>
            <a:endParaRPr lang="en-US" sz="6700" b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7335503" y="8270876"/>
          <a:ext cx="6032499" cy="102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14" imgW="952087" imgH="215806" progId="Equation.DSMT4">
                  <p:embed/>
                </p:oleObj>
              </mc:Choice>
              <mc:Fallback>
                <p:oleObj name="Equation" r:id="rId14" imgW="952087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3" y="8270876"/>
                        <a:ext cx="6032499" cy="1025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6256000" y="6892926"/>
            <a:ext cx="7721600" cy="1543275"/>
          </a:xfrm>
          <a:prstGeom prst="rect">
            <a:avLst/>
          </a:prstGeom>
          <a:noFill/>
        </p:spPr>
        <p:txBody>
          <a:bodyPr lIns="217709" tIns="108855" rIns="217709" bIns="108855">
            <a:spAutoFit/>
          </a:bodyPr>
          <a:lstStyle/>
          <a:p>
            <a:pPr algn="just">
              <a:defRPr/>
            </a:pPr>
            <a:r>
              <a:rPr lang="en-US" dirty="0" err="1">
                <a:solidFill>
                  <a:srgbClr val="0070C0"/>
                </a:solidFill>
                <a:latin typeface="+mj-lt"/>
              </a:rPr>
              <a:t>Với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3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điểm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tùy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ý A, B, C ta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luôn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có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475200" y="5981701"/>
            <a:ext cx="4757775" cy="1250888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>
              <a:defRPr/>
            </a:pP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Quy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tắc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trừ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53601" y="10229851"/>
            <a:ext cx="3408432" cy="1250888"/>
          </a:xfrm>
          <a:prstGeom prst="rect">
            <a:avLst/>
          </a:prstGeom>
          <a:noFill/>
        </p:spPr>
        <p:txBody>
          <a:bodyPr wrap="none" lIns="217709" tIns="108855" rIns="217709" bIns="108855">
            <a:spAutoFit/>
          </a:bodyPr>
          <a:lstStyle/>
          <a:p>
            <a:pPr>
              <a:defRPr/>
            </a:pP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Áp</a:t>
            </a:r>
            <a:r>
              <a:rPr lang="en-US" sz="67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6700" b="1" dirty="0" err="1">
                <a:solidFill>
                  <a:srgbClr val="0070C0"/>
                </a:solidFill>
                <a:latin typeface="+mj-lt"/>
              </a:rPr>
              <a:t>dụng</a:t>
            </a:r>
            <a:endParaRPr lang="en-US" sz="67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65769" y="6400801"/>
            <a:ext cx="4745336" cy="1543275"/>
          </a:xfrm>
          <a:prstGeom prst="rect">
            <a:avLst/>
          </a:prstGeom>
          <a:noFill/>
        </p:spPr>
        <p:txBody>
          <a:bodyPr wrap="none" lIns="217709" tIns="108855" rIns="217709" bIns="108855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j-lt"/>
              </a:rPr>
              <a:t>I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trung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điểm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dirty="0" err="1">
                <a:solidFill>
                  <a:srgbClr val="0070C0"/>
                </a:solidFill>
                <a:latin typeface="+mj-lt"/>
              </a:rPr>
              <a:t>đoạn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thẳng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AB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422400" y="7924801"/>
          <a:ext cx="5858933" cy="1050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16" imgW="901309" imgH="215806" progId="Equation.DSMT4">
                  <p:embed/>
                </p:oleObj>
              </mc:Choice>
              <mc:Fallback>
                <p:oleObj name="Equation" r:id="rId16" imgW="901309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7924801"/>
                        <a:ext cx="5858933" cy="1050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09600" y="10226676"/>
            <a:ext cx="4681601" cy="1543275"/>
          </a:xfrm>
          <a:prstGeom prst="rect">
            <a:avLst/>
          </a:prstGeom>
          <a:noFill/>
        </p:spPr>
        <p:txBody>
          <a:bodyPr wrap="none" lIns="217709" tIns="108855" rIns="217709" bIns="108855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j-lt"/>
              </a:rPr>
              <a:t>G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là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trọng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tâm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của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j-lt"/>
              </a:rPr>
              <a:t>tam </a:t>
            </a:r>
            <a:r>
              <a:rPr lang="en-US" dirty="0" err="1">
                <a:solidFill>
                  <a:srgbClr val="0070C0"/>
                </a:solidFill>
                <a:latin typeface="+mj-lt"/>
              </a:rPr>
              <a:t>giác</a:t>
            </a:r>
            <a:r>
              <a:rPr lang="en-US" dirty="0">
                <a:solidFill>
                  <a:srgbClr val="0070C0"/>
                </a:solidFill>
                <a:latin typeface="+mj-lt"/>
              </a:rPr>
              <a:t> ABC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99535" y="11845927"/>
          <a:ext cx="8034867" cy="955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18" imgW="1358310" imgH="215806" progId="Equation.DSMT4">
                  <p:embed/>
                </p:oleObj>
              </mc:Choice>
              <mc:Fallback>
                <p:oleObj name="Equation" r:id="rId18" imgW="1358310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35" y="11845927"/>
                        <a:ext cx="8034867" cy="9556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87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19200" y="2884715"/>
            <a:ext cx="3527054" cy="9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7709" tIns="108855" rIns="217709" bIns="10885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/>
            <a:r>
              <a:rPr lang="en-US" sz="4800" dirty="0" err="1">
                <a:solidFill>
                  <a:srgbClr val="0000FF"/>
                </a:solidFill>
                <a:latin typeface="+mn-lt"/>
              </a:rPr>
              <a:t>Bài</a:t>
            </a:r>
            <a:r>
              <a:rPr lang="en-US" sz="4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4800" dirty="0" smtClean="0">
                <a:solidFill>
                  <a:srgbClr val="0000FF"/>
                </a:solidFill>
                <a:latin typeface="+mn-lt"/>
              </a:rPr>
              <a:t>10/SGK </a:t>
            </a:r>
            <a:r>
              <a:rPr lang="en-US" b="1" dirty="0">
                <a:solidFill>
                  <a:srgbClr val="0000FF"/>
                </a:solidFill>
                <a:cs typeface="Arial" pitchFamily="34" charset="0"/>
              </a:rPr>
              <a:t>: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16002" y="7924801"/>
            <a:ext cx="4556182" cy="95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7709" tIns="108855" rIns="217709" bIns="10885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/>
            <a:r>
              <a:rPr lang="en-US" sz="4800" dirty="0" err="1">
                <a:solidFill>
                  <a:srgbClr val="0000FF"/>
                </a:solidFill>
                <a:latin typeface="+mn-lt"/>
              </a:rPr>
              <a:t>Hướng</a:t>
            </a:r>
            <a:r>
              <a:rPr lang="en-US" sz="4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+mn-lt"/>
              </a:rPr>
              <a:t>dẫn</a:t>
            </a:r>
            <a:r>
              <a:rPr lang="en-US" sz="4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+mn-lt"/>
              </a:rPr>
              <a:t>giải</a:t>
            </a:r>
            <a:r>
              <a:rPr lang="en-US" sz="4800" dirty="0">
                <a:solidFill>
                  <a:srgbClr val="0000FF"/>
                </a:solidFill>
                <a:latin typeface="+mn-lt"/>
              </a:rPr>
              <a:t> :</a:t>
            </a:r>
          </a:p>
        </p:txBody>
      </p:sp>
      <p:sp>
        <p:nvSpPr>
          <p:cNvPr id="504842" name="Line 10"/>
          <p:cNvSpPr>
            <a:spLocks noChangeShapeType="1"/>
          </p:cNvSpPr>
          <p:nvPr/>
        </p:nvSpPr>
        <p:spPr bwMode="auto">
          <a:xfrm flipV="1">
            <a:off x="14630400" y="8763000"/>
            <a:ext cx="2302933" cy="160020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3" name="Line 11"/>
          <p:cNvSpPr>
            <a:spLocks noChangeShapeType="1"/>
          </p:cNvSpPr>
          <p:nvPr/>
        </p:nvSpPr>
        <p:spPr bwMode="auto">
          <a:xfrm>
            <a:off x="14630400" y="10337800"/>
            <a:ext cx="2777067" cy="121920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4" name="Line 12"/>
          <p:cNvSpPr>
            <a:spLocks noChangeShapeType="1"/>
          </p:cNvSpPr>
          <p:nvPr/>
        </p:nvSpPr>
        <p:spPr bwMode="auto">
          <a:xfrm flipV="1">
            <a:off x="14698133" y="9956800"/>
            <a:ext cx="4809067" cy="40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5" name="Line 13"/>
          <p:cNvSpPr>
            <a:spLocks noChangeShapeType="1"/>
          </p:cNvSpPr>
          <p:nvPr/>
        </p:nvSpPr>
        <p:spPr bwMode="auto">
          <a:xfrm>
            <a:off x="16967201" y="8763000"/>
            <a:ext cx="2539999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6" name="Line 14"/>
          <p:cNvSpPr>
            <a:spLocks noChangeShapeType="1"/>
          </p:cNvSpPr>
          <p:nvPr/>
        </p:nvSpPr>
        <p:spPr bwMode="auto">
          <a:xfrm flipV="1">
            <a:off x="17238133" y="9880600"/>
            <a:ext cx="243840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7" name="Line 15"/>
          <p:cNvSpPr>
            <a:spLocks noChangeShapeType="1"/>
          </p:cNvSpPr>
          <p:nvPr/>
        </p:nvSpPr>
        <p:spPr bwMode="auto">
          <a:xfrm flipH="1">
            <a:off x="10397067" y="10363200"/>
            <a:ext cx="4267200" cy="35560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48" name="Oval 16"/>
          <p:cNvSpPr>
            <a:spLocks noChangeArrowheads="1"/>
          </p:cNvSpPr>
          <p:nvPr/>
        </p:nvSpPr>
        <p:spPr bwMode="auto">
          <a:xfrm>
            <a:off x="16459200" y="77724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504849" name="Oval 17"/>
          <p:cNvSpPr>
            <a:spLocks noChangeArrowheads="1"/>
          </p:cNvSpPr>
          <p:nvPr/>
        </p:nvSpPr>
        <p:spPr bwMode="auto">
          <a:xfrm>
            <a:off x="16865600" y="112776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504850" name="Oval 18"/>
          <p:cNvSpPr>
            <a:spLocks noChangeArrowheads="1"/>
          </p:cNvSpPr>
          <p:nvPr/>
        </p:nvSpPr>
        <p:spPr bwMode="auto">
          <a:xfrm>
            <a:off x="14020800" y="94488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504851" name="Oval 19"/>
          <p:cNvSpPr>
            <a:spLocks noChangeArrowheads="1"/>
          </p:cNvSpPr>
          <p:nvPr/>
        </p:nvSpPr>
        <p:spPr bwMode="auto">
          <a:xfrm>
            <a:off x="10160000" y="97536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504852" name="Oval 20"/>
          <p:cNvSpPr>
            <a:spLocks noChangeArrowheads="1"/>
          </p:cNvSpPr>
          <p:nvPr/>
        </p:nvSpPr>
        <p:spPr bwMode="auto">
          <a:xfrm>
            <a:off x="19710400" y="91440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/>
              <a:t>D</a:t>
            </a:r>
          </a:p>
        </p:txBody>
      </p:sp>
      <p:graphicFrame>
        <p:nvGraphicFramePr>
          <p:cNvPr id="504853" name="Object 21"/>
          <p:cNvGraphicFramePr>
            <a:graphicFrameLocks noGrp="1" noChangeAspect="1"/>
          </p:cNvGraphicFramePr>
          <p:nvPr>
            <p:ph/>
          </p:nvPr>
        </p:nvGraphicFramePr>
        <p:xfrm>
          <a:off x="15036801" y="8534400"/>
          <a:ext cx="939800" cy="1006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9" name="Equation" r:id="rId3" imgW="177480" imgH="253800" progId="Equation.DSMT4">
                  <p:embed/>
                </p:oleObj>
              </mc:Choice>
              <mc:Fallback>
                <p:oleObj name="Equation" r:id="rId3" imgW="177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6801" y="8534400"/>
                        <a:ext cx="939800" cy="1006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4855" name="Object 23"/>
          <p:cNvGraphicFramePr>
            <a:graphicFrameLocks noChangeAspect="1"/>
          </p:cNvGraphicFramePr>
          <p:nvPr/>
        </p:nvGraphicFramePr>
        <p:xfrm>
          <a:off x="15443201" y="10972800"/>
          <a:ext cx="1007533" cy="1006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0" name="Equation" r:id="rId5" imgW="190440" imgH="253800" progId="Equation.DSMT4">
                  <p:embed/>
                </p:oleObj>
              </mc:Choice>
              <mc:Fallback>
                <p:oleObj name="Equation" r:id="rId5" imgW="190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3201" y="10972800"/>
                        <a:ext cx="1007533" cy="1006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4856" name="Object 24"/>
          <p:cNvGraphicFramePr>
            <a:graphicFrameLocks noChangeAspect="1"/>
          </p:cNvGraphicFramePr>
          <p:nvPr/>
        </p:nvGraphicFramePr>
        <p:xfrm>
          <a:off x="11988802" y="9601200"/>
          <a:ext cx="1007533" cy="1006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1" name="Equation" r:id="rId7" imgW="190440" imgH="253800" progId="Equation.DSMT4">
                  <p:embed/>
                </p:oleObj>
              </mc:Choice>
              <mc:Fallback>
                <p:oleObj name="Equation" r:id="rId7" imgW="190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8802" y="9601200"/>
                        <a:ext cx="1007533" cy="1006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4857" name="Oval 25"/>
          <p:cNvSpPr>
            <a:spLocks noChangeArrowheads="1"/>
          </p:cNvSpPr>
          <p:nvPr/>
        </p:nvSpPr>
        <p:spPr bwMode="auto">
          <a:xfrm>
            <a:off x="16052800" y="9296400"/>
            <a:ext cx="812800" cy="457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 sz="3600" dirty="0"/>
              <a:t>100</a:t>
            </a:r>
          </a:p>
        </p:txBody>
      </p:sp>
      <p:sp>
        <p:nvSpPr>
          <p:cNvPr id="504858" name="Oval 26"/>
          <p:cNvSpPr>
            <a:spLocks noChangeArrowheads="1"/>
          </p:cNvSpPr>
          <p:nvPr/>
        </p:nvSpPr>
        <p:spPr bwMode="auto">
          <a:xfrm>
            <a:off x="16052800" y="10515600"/>
            <a:ext cx="812800" cy="4572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 sz="3600" dirty="0"/>
              <a:t>100</a:t>
            </a:r>
          </a:p>
        </p:txBody>
      </p:sp>
      <p:sp>
        <p:nvSpPr>
          <p:cNvPr id="504859" name="Line 27"/>
          <p:cNvSpPr>
            <a:spLocks noChangeShapeType="1"/>
          </p:cNvSpPr>
          <p:nvPr/>
        </p:nvSpPr>
        <p:spPr bwMode="auto">
          <a:xfrm flipH="1" flipV="1">
            <a:off x="16933333" y="8686800"/>
            <a:ext cx="338667" cy="2743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504860" name="Oval 28"/>
          <p:cNvSpPr>
            <a:spLocks noChangeArrowheads="1"/>
          </p:cNvSpPr>
          <p:nvPr/>
        </p:nvSpPr>
        <p:spPr bwMode="auto">
          <a:xfrm>
            <a:off x="17068800" y="99060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504861" name="Arc 29"/>
          <p:cNvSpPr>
            <a:spLocks/>
          </p:cNvSpPr>
          <p:nvPr/>
        </p:nvSpPr>
        <p:spPr bwMode="auto">
          <a:xfrm>
            <a:off x="15307733" y="9906000"/>
            <a:ext cx="406400" cy="914400"/>
          </a:xfrm>
          <a:custGeom>
            <a:avLst/>
            <a:gdLst>
              <a:gd name="G0" fmla="+- 0 0 0"/>
              <a:gd name="G1" fmla="+- 20942 0 0"/>
              <a:gd name="G2" fmla="+- 21600 0 0"/>
              <a:gd name="T0" fmla="*/ 5293 w 21600"/>
              <a:gd name="T1" fmla="*/ 0 h 37110"/>
              <a:gd name="T2" fmla="*/ 14323 w 21600"/>
              <a:gd name="T3" fmla="*/ 37110 h 37110"/>
              <a:gd name="T4" fmla="*/ 0 w 21600"/>
              <a:gd name="T5" fmla="*/ 20942 h 37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7110" fill="none" extrusionOk="0">
                <a:moveTo>
                  <a:pt x="5292" y="0"/>
                </a:moveTo>
                <a:cubicBezTo>
                  <a:pt x="14882" y="2424"/>
                  <a:pt x="21600" y="11051"/>
                  <a:pt x="21600" y="20942"/>
                </a:cubicBezTo>
                <a:cubicBezTo>
                  <a:pt x="21600" y="27124"/>
                  <a:pt x="18950" y="33010"/>
                  <a:pt x="14323" y="37110"/>
                </a:cubicBezTo>
              </a:path>
              <a:path w="21600" h="37110" stroke="0" extrusionOk="0">
                <a:moveTo>
                  <a:pt x="5292" y="0"/>
                </a:moveTo>
                <a:cubicBezTo>
                  <a:pt x="14882" y="2424"/>
                  <a:pt x="21600" y="11051"/>
                  <a:pt x="21600" y="20942"/>
                </a:cubicBezTo>
                <a:cubicBezTo>
                  <a:pt x="21600" y="27124"/>
                  <a:pt x="18950" y="33010"/>
                  <a:pt x="14323" y="37110"/>
                </a:cubicBezTo>
                <a:lnTo>
                  <a:pt x="0" y="2094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endParaRPr lang="en-US"/>
          </a:p>
        </p:txBody>
      </p:sp>
      <p:sp>
        <p:nvSpPr>
          <p:cNvPr id="504862" name="Oval 30"/>
          <p:cNvSpPr>
            <a:spLocks noChangeArrowheads="1"/>
          </p:cNvSpPr>
          <p:nvPr/>
        </p:nvSpPr>
        <p:spPr bwMode="auto">
          <a:xfrm>
            <a:off x="15036800" y="10058400"/>
            <a:ext cx="8128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pPr algn="ctr"/>
            <a:r>
              <a:rPr lang="en-US" sz="3300" dirty="0"/>
              <a:t>60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2000" y="1641901"/>
                <a:ext cx="132588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rgbClr val="135F8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TẬP VỀ NHÀ: </a:t>
                </a:r>
                <a:r>
                  <a:rPr lang="en-US" dirty="0" err="1" smtClean="0"/>
                  <a:t>bài</a:t>
                </a:r>
                <a:r>
                  <a:rPr lang="en-US" dirty="0" smtClean="0"/>
                  <a:t> 2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bài</a:t>
                </a:r>
                <a:r>
                  <a:rPr lang="en-US" dirty="0" smtClean="0"/>
                  <a:t> 10/SGK</a:t>
                </a:r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41901"/>
                <a:ext cx="13258800" cy="830997"/>
              </a:xfrm>
              <a:prstGeom prst="rect">
                <a:avLst/>
              </a:prstGeom>
              <a:blipFill rotWithShape="1">
                <a:blip r:embed="rId10"/>
                <a:stretch>
                  <a:fillRect l="-2069" t="-18248" b="-35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76400" y="4114800"/>
            <a:ext cx="21564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               ,                   </a:t>
            </a:r>
            <a:r>
              <a:rPr lang="en-US" dirty="0" err="1" smtClean="0"/>
              <a:t>và</a:t>
            </a:r>
            <a:r>
              <a:rPr lang="en-US" dirty="0" smtClean="0"/>
              <a:t>                   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yên</a:t>
            </a:r>
            <a:r>
              <a:rPr lang="en-US" dirty="0" smtClean="0"/>
              <a:t>. Cho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cường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      ,      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100N  </a:t>
            </a:r>
            <a:r>
              <a:rPr lang="en-US" dirty="0" err="1" smtClean="0"/>
              <a:t>và</a:t>
            </a:r>
            <a:r>
              <a:rPr lang="en-US" dirty="0" smtClean="0"/>
              <a:t>                       .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cường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      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13619"/>
              </p:ext>
            </p:extLst>
          </p:nvPr>
        </p:nvGraphicFramePr>
        <p:xfrm>
          <a:off x="4267200" y="4114800"/>
          <a:ext cx="1898650" cy="872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2" name="Equation" r:id="rId11" imgW="545760" imgH="253800" progId="Equation.DSMT4">
                  <p:embed/>
                </p:oleObj>
              </mc:Choice>
              <mc:Fallback>
                <p:oleObj name="Equation" r:id="rId11" imgW="545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67200" y="4114800"/>
                        <a:ext cx="1898650" cy="872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427950"/>
              </p:ext>
            </p:extLst>
          </p:nvPr>
        </p:nvGraphicFramePr>
        <p:xfrm>
          <a:off x="6399213" y="4114800"/>
          <a:ext cx="198596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3" name="Equation" r:id="rId13" imgW="571320" imgH="253800" progId="Equation.DSMT4">
                  <p:embed/>
                </p:oleObj>
              </mc:Choice>
              <mc:Fallback>
                <p:oleObj name="Equation" r:id="rId13" imgW="5713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213" y="4114800"/>
                        <a:ext cx="1985962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336945"/>
              </p:ext>
            </p:extLst>
          </p:nvPr>
        </p:nvGraphicFramePr>
        <p:xfrm>
          <a:off x="9383713" y="4108450"/>
          <a:ext cx="20288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4" name="Equation" r:id="rId15" imgW="583920" imgH="253800" progId="Equation.DSMT4">
                  <p:embed/>
                </p:oleObj>
              </mc:Choice>
              <mc:Fallback>
                <p:oleObj name="Equation" r:id="rId15" imgW="58392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3713" y="4108450"/>
                        <a:ext cx="20288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974551"/>
              </p:ext>
            </p:extLst>
          </p:nvPr>
        </p:nvGraphicFramePr>
        <p:xfrm>
          <a:off x="8077200" y="4716983"/>
          <a:ext cx="6191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5" name="Equation" r:id="rId17" imgW="177480" imgH="253800" progId="Equation.DSMT4">
                  <p:embed/>
                </p:oleObj>
              </mc:Choice>
              <mc:Fallback>
                <p:oleObj name="Equation" r:id="rId17" imgW="1774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716983"/>
                        <a:ext cx="6191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761041"/>
              </p:ext>
            </p:extLst>
          </p:nvPr>
        </p:nvGraphicFramePr>
        <p:xfrm>
          <a:off x="8915400" y="4716983"/>
          <a:ext cx="6635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6" name="Equation" r:id="rId19" imgW="190440" imgH="253800" progId="Equation.DSMT4">
                  <p:embed/>
                </p:oleObj>
              </mc:Choice>
              <mc:Fallback>
                <p:oleObj name="Equation" r:id="rId19" imgW="19044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5400" y="4716983"/>
                        <a:ext cx="6635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086839"/>
              </p:ext>
            </p:extLst>
          </p:nvPr>
        </p:nvGraphicFramePr>
        <p:xfrm>
          <a:off x="13299016" y="4765224"/>
          <a:ext cx="2730501" cy="776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7" name="Equation" r:id="rId21" imgW="736560" imgH="228600" progId="Equation.DSMT4">
                  <p:embed/>
                </p:oleObj>
              </mc:Choice>
              <mc:Fallback>
                <p:oleObj name="Equation" r:id="rId21" imgW="736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299016" y="4765224"/>
                        <a:ext cx="2730501" cy="776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361642"/>
              </p:ext>
            </p:extLst>
          </p:nvPr>
        </p:nvGraphicFramePr>
        <p:xfrm>
          <a:off x="2650939" y="5336584"/>
          <a:ext cx="6635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8" name="Equation" r:id="rId23" imgW="190440" imgH="253800" progId="Equation.DSMT4">
                  <p:embed/>
                </p:oleObj>
              </mc:Choice>
              <mc:Fallback>
                <p:oleObj name="Equation" r:id="rId23" imgW="19044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0939" y="5336584"/>
                        <a:ext cx="6635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198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0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0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50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0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50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50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50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50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20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50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2000"/>
                                        <p:tgtEl>
                                          <p:spTgt spid="50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5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50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50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50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3" dur="2000"/>
                                        <p:tgtEl>
                                          <p:spTgt spid="50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50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2000"/>
                                        <p:tgtEl>
                                          <p:spTgt spid="50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50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04842" grpId="0" animBg="1"/>
      <p:bldP spid="504843" grpId="0" animBg="1"/>
      <p:bldP spid="504844" grpId="0" animBg="1"/>
      <p:bldP spid="504845" grpId="0" animBg="1"/>
      <p:bldP spid="504846" grpId="0" animBg="1"/>
      <p:bldP spid="504847" grpId="0" animBg="1"/>
      <p:bldP spid="504848" grpId="0"/>
      <p:bldP spid="504849" grpId="0"/>
      <p:bldP spid="504850" grpId="0"/>
      <p:bldP spid="504851" grpId="0"/>
      <p:bldP spid="504852" grpId="0"/>
      <p:bldP spid="504857" grpId="0"/>
      <p:bldP spid="504858" grpId="0"/>
      <p:bldP spid="504859" grpId="0" animBg="1"/>
      <p:bldP spid="504860" grpId="0"/>
      <p:bldP spid="504861" grpId="0" animBg="1"/>
      <p:bldP spid="50486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609600" y="2402233"/>
            <a:ext cx="23567119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 smtClean="0">
                  <a:solidFill>
                    <a:srgbClr val="FF0000"/>
                  </a:solidFill>
                </a:rPr>
                <a:t>TIẾT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HỌC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KẾT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THÚC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 smtClean="0">
                  <a:solidFill>
                    <a:srgbClr val="FF0000"/>
                  </a:solidFill>
                </a:rPr>
                <a:t>TRÂN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TRỌNG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CÁM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ƠN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CÁC</a:t>
              </a:r>
              <a:r>
                <a:rPr lang="en-US" sz="6600" dirty="0" smtClean="0">
                  <a:solidFill>
                    <a:srgbClr val="FF0000"/>
                  </a:solidFill>
                </a:rPr>
                <a:t> EM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HỌC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SINH</a:t>
              </a:r>
              <a:r>
                <a:rPr lang="en-US" sz="6600" dirty="0" smtClean="0">
                  <a:solidFill>
                    <a:srgbClr val="FF0000"/>
                  </a:solidFill>
                </a:rPr>
                <a:t>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ĐÃ</a:t>
              </a:r>
              <a:r>
                <a:rPr lang="en-US" sz="6600" dirty="0" smtClean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 smtClean="0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ANd9GcT0QpxvZxyo3UYMlar_FYn9_2liZKKP7BVBaKRm7CzcC9_3gz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7200"/>
            <a:ext cx="12395200" cy="52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8128000" y="6858000"/>
            <a:ext cx="3657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1785600" y="6858000"/>
            <a:ext cx="2844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11176000" y="4267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grpSp>
        <p:nvGrpSpPr>
          <p:cNvPr id="8" name="Group 26"/>
          <p:cNvGrpSpPr/>
          <p:nvPr/>
        </p:nvGrpSpPr>
        <p:grpSpPr>
          <a:xfrm>
            <a:off x="609600" y="1879522"/>
            <a:ext cx="12114292" cy="907192"/>
            <a:chOff x="7459670" y="7543799"/>
            <a:chExt cx="20011305" cy="907311"/>
          </a:xfrm>
        </p:grpSpPr>
        <p:sp>
          <p:nvSpPr>
            <p:cNvPr id="9" name="TextBox 8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</a:t>
              </a:r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1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13" name="Round Same Side Corner Rectangle 12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3173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82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12800" y="3734242"/>
            <a:ext cx="21945600" cy="5562158"/>
          </a:xfrm>
          <a:prstGeom prst="rect">
            <a:avLst/>
          </a:prstGeom>
        </p:spPr>
        <p:txBody>
          <a:bodyPr lIns="217709" tIns="108855" rIns="217709" bIns="108855"/>
          <a:lstStyle/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7600" kern="0" dirty="0"/>
              <a:t> </a:t>
            </a:r>
            <a:r>
              <a:rPr lang="en-US" sz="7600" kern="0" dirty="0" smtClean="0"/>
              <a:t>   </a:t>
            </a:r>
            <a:r>
              <a:rPr lang="en-US" sz="7600" kern="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vectơ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   .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Vectơ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7600" kern="0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7600" kern="0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7600" kern="0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ngược</a:t>
            </a:r>
            <a:r>
              <a:rPr lang="en-US" sz="7600" kern="0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vectơ</a:t>
            </a:r>
            <a:r>
              <a:rPr lang="en-US" sz="76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7600" kern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vectơ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600" kern="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7600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231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236420"/>
              </p:ext>
            </p:extLst>
          </p:nvPr>
        </p:nvGraphicFramePr>
        <p:xfrm>
          <a:off x="6618078" y="3758305"/>
          <a:ext cx="1028699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" name="Equation" r:id="rId3" imgW="228600" imgH="317160" progId="Equation.DSMT4">
                  <p:embed/>
                </p:oleObj>
              </mc:Choice>
              <mc:Fallback>
                <p:oleObj name="Equation" r:id="rId3" imgW="2286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078" y="3758305"/>
                        <a:ext cx="1028699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808076"/>
              </p:ext>
            </p:extLst>
          </p:nvPr>
        </p:nvGraphicFramePr>
        <p:xfrm>
          <a:off x="21729699" y="5029200"/>
          <a:ext cx="1028701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" name="Equation" r:id="rId5" imgW="228600" imgH="317160" progId="Equation.DSMT4">
                  <p:embed/>
                </p:oleObj>
              </mc:Choice>
              <mc:Fallback>
                <p:oleObj name="Equation" r:id="rId5" imgW="2286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9699" y="5029200"/>
                        <a:ext cx="1028701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962508"/>
              </p:ext>
            </p:extLst>
          </p:nvPr>
        </p:nvGraphicFramePr>
        <p:xfrm>
          <a:off x="6132095" y="6280151"/>
          <a:ext cx="200236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" name="Equation" r:id="rId7" imgW="444240" imgH="317160" progId="Equation.DSMT4">
                  <p:embed/>
                </p:oleObj>
              </mc:Choice>
              <mc:Fallback>
                <p:oleObj name="Equation" r:id="rId7" imgW="4442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095" y="6280151"/>
                        <a:ext cx="200236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450681"/>
              </p:ext>
            </p:extLst>
          </p:nvPr>
        </p:nvGraphicFramePr>
        <p:xfrm>
          <a:off x="6754910" y="5029200"/>
          <a:ext cx="1028699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" name="Equation" r:id="rId9" imgW="228600" imgH="317160" progId="Equation.DSMT4">
                  <p:embed/>
                </p:oleObj>
              </mc:Choice>
              <mc:Fallback>
                <p:oleObj name="Equation" r:id="rId9" imgW="2286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910" y="5029200"/>
                        <a:ext cx="1028699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6096000" y="8382000"/>
            <a:ext cx="5486400" cy="3176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rot="10800000">
            <a:off x="6057901" y="9740900"/>
            <a:ext cx="5486400" cy="317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66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203391"/>
              </p:ext>
            </p:extLst>
          </p:nvPr>
        </p:nvGraphicFramePr>
        <p:xfrm>
          <a:off x="8534400" y="7312026"/>
          <a:ext cx="1028699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" name="Equation" r:id="rId10" imgW="228600" imgH="317160" progId="Equation.DSMT4">
                  <p:embed/>
                </p:oleObj>
              </mc:Choice>
              <mc:Fallback>
                <p:oleObj name="Equation" r:id="rId10" imgW="2286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7312026"/>
                        <a:ext cx="1028699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7751236" y="9899651"/>
          <a:ext cx="200236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" name="Equation" r:id="rId11" imgW="444240" imgH="317160" progId="Equation.DSMT4">
                  <p:embed/>
                </p:oleObj>
              </mc:Choice>
              <mc:Fallback>
                <p:oleObj name="Equation" r:id="rId11" imgW="4442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236" y="9899651"/>
                        <a:ext cx="200236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14" name="TextBox 1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</a:t>
              </a:r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5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18" name="Round Same Side Corner Rectangle 1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1052816" y="2964801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a) </a:t>
            </a:r>
            <a:r>
              <a:rPr lang="en-US" sz="4400" b="1" dirty="0">
                <a:solidFill>
                  <a:srgbClr val="0000FF"/>
                </a:solidFill>
              </a:rPr>
              <a:t>VECT</a:t>
            </a:r>
            <a:r>
              <a:rPr lang="vi-VN" sz="4400" b="1" dirty="0">
                <a:solidFill>
                  <a:srgbClr val="0000FF"/>
                </a:solidFill>
              </a:rPr>
              <a:t>Ơ </a:t>
            </a:r>
            <a:r>
              <a:rPr lang="en-US" sz="4400" b="1" dirty="0" smtClean="0">
                <a:solidFill>
                  <a:srgbClr val="0000FF"/>
                </a:solidFill>
              </a:rPr>
              <a:t>ĐỐI</a:t>
            </a:r>
            <a:endParaRPr lang="vi-VN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7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219200" y="12039600"/>
            <a:ext cx="21945600" cy="1219200"/>
          </a:xfrm>
          <a:prstGeom prst="rect">
            <a:avLst/>
          </a:prstGeom>
        </p:spPr>
        <p:txBody>
          <a:bodyPr lIns="217709" tIns="108855" rIns="217709" bIns="108855"/>
          <a:lstStyle/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  <a:p>
            <a:pPr marL="816411" indent="-816411">
              <a:spcBef>
                <a:spcPct val="20000"/>
              </a:spcBef>
              <a:buClr>
                <a:schemeClr val="tx1"/>
              </a:buClr>
              <a:defRPr/>
            </a:pPr>
            <a:endParaRPr lang="en-US" sz="7600" kern="0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2725400" y="2232823"/>
            <a:ext cx="10596754" cy="5082377"/>
            <a:chOff x="117476" y="381000"/>
            <a:chExt cx="5165724" cy="3124200"/>
          </a:xfrm>
        </p:grpSpPr>
        <p:sp>
          <p:nvSpPr>
            <p:cNvPr id="5130" name="Parallelogram 12"/>
            <p:cNvSpPr>
              <a:spLocks noChangeArrowheads="1"/>
            </p:cNvSpPr>
            <p:nvPr/>
          </p:nvSpPr>
          <p:spPr bwMode="auto">
            <a:xfrm>
              <a:off x="609600" y="1066800"/>
              <a:ext cx="4038600" cy="1752600"/>
            </a:xfrm>
            <a:prstGeom prst="parallelogram">
              <a:avLst>
                <a:gd name="adj" fmla="val 57011"/>
              </a:avLst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1219200" y="381000"/>
            <a:ext cx="558800" cy="605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78" name="Equation" r:id="rId3" imgW="304560" imgH="330120" progId="Equation.DSMT4">
                    <p:embed/>
                  </p:oleObj>
                </mc:Choice>
                <mc:Fallback>
                  <p:oleObj name="Equation" r:id="rId3" imgW="3045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381000"/>
                          <a:ext cx="558800" cy="605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3" name="Object 7"/>
            <p:cNvGraphicFramePr>
              <a:graphicFrameLocks noChangeAspect="1"/>
            </p:cNvGraphicFramePr>
            <p:nvPr/>
          </p:nvGraphicFramePr>
          <p:xfrm>
            <a:off x="3798887" y="2732088"/>
            <a:ext cx="581025" cy="628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79" name="Equation" r:id="rId5" imgW="317160" imgH="342720" progId="Equation.DSMT4">
                    <p:embed/>
                  </p:oleObj>
                </mc:Choice>
                <mc:Fallback>
                  <p:oleObj name="Equation" r:id="rId5" imgW="317160" imgH="3427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8887" y="2732088"/>
                          <a:ext cx="581025" cy="6286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4" name="Object 8"/>
            <p:cNvGraphicFramePr>
              <a:graphicFrameLocks noChangeAspect="1"/>
            </p:cNvGraphicFramePr>
            <p:nvPr/>
          </p:nvGraphicFramePr>
          <p:xfrm>
            <a:off x="4724400" y="533400"/>
            <a:ext cx="558800" cy="604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0" name="Equation" r:id="rId7" imgW="304560" imgH="330120" progId="Equation.DSMT4">
                    <p:embed/>
                  </p:oleObj>
                </mc:Choice>
                <mc:Fallback>
                  <p:oleObj name="Equation" r:id="rId7" imgW="30456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533400"/>
                          <a:ext cx="558800" cy="6048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9"/>
            <p:cNvGraphicFramePr>
              <a:graphicFrameLocks noChangeAspect="1"/>
            </p:cNvGraphicFramePr>
            <p:nvPr/>
          </p:nvGraphicFramePr>
          <p:xfrm>
            <a:off x="117476" y="2900363"/>
            <a:ext cx="630237" cy="604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81" name="Equation" r:id="rId9" imgW="342720" imgH="330120" progId="Equation.DSMT4">
                    <p:embed/>
                  </p:oleObj>
                </mc:Choice>
                <mc:Fallback>
                  <p:oleObj name="Equation" r:id="rId9" imgW="34272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476" y="2900363"/>
                          <a:ext cx="630237" cy="6048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26"/>
          <p:cNvGrpSpPr/>
          <p:nvPr/>
        </p:nvGrpSpPr>
        <p:grpSpPr>
          <a:xfrm>
            <a:off x="611108" y="1723066"/>
            <a:ext cx="12114292" cy="907192"/>
            <a:chOff x="7459670" y="7543799"/>
            <a:chExt cx="20011305" cy="907311"/>
          </a:xfrm>
        </p:grpSpPr>
        <p:sp>
          <p:nvSpPr>
            <p:cNvPr id="12" name="TextBox 11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</a:t>
              </a:r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3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1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16" name="Round Same Side Corner Rectangle 1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885958" y="2791847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a) </a:t>
            </a:r>
            <a:r>
              <a:rPr lang="en-US" sz="4400" b="1" dirty="0">
                <a:solidFill>
                  <a:srgbClr val="0000FF"/>
                </a:solidFill>
              </a:rPr>
              <a:t>VECT</a:t>
            </a:r>
            <a:r>
              <a:rPr lang="vi-VN" sz="4400" b="1" dirty="0">
                <a:solidFill>
                  <a:srgbClr val="0000FF"/>
                </a:solidFill>
              </a:rPr>
              <a:t>Ơ </a:t>
            </a:r>
            <a:r>
              <a:rPr lang="en-US" sz="4400" b="1" dirty="0" smtClean="0">
                <a:solidFill>
                  <a:srgbClr val="0000FF"/>
                </a:solidFill>
              </a:rPr>
              <a:t>ĐỐI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E6E3B4B-714C-411C-A72D-98A6926E4CF1}"/>
              </a:ext>
            </a:extLst>
          </p:cNvPr>
          <p:cNvSpPr/>
          <p:nvPr/>
        </p:nvSpPr>
        <p:spPr>
          <a:xfrm>
            <a:off x="1447199" y="3734242"/>
            <a:ext cx="11116141" cy="1446550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VÍ </a:t>
            </a:r>
            <a:r>
              <a:rPr lang="fr-FR" sz="4400" b="1" dirty="0" smtClean="0">
                <a:solidFill>
                  <a:srgbClr val="0000FF"/>
                </a:solidFill>
              </a:rPr>
              <a:t>DỤ 1: </a:t>
            </a:r>
            <a:r>
              <a:rPr lang="en-US" sz="4400" kern="0" dirty="0" smtClean="0">
                <a:cs typeface="Arial" pitchFamily="34" charset="0"/>
              </a:rPr>
              <a:t>Cho </a:t>
            </a:r>
            <a:r>
              <a:rPr lang="en-US" sz="4400" kern="0" dirty="0" err="1">
                <a:cs typeface="Arial" pitchFamily="34" charset="0"/>
              </a:rPr>
              <a:t>hình</a:t>
            </a:r>
            <a:r>
              <a:rPr lang="en-US" sz="4400" kern="0" dirty="0">
                <a:cs typeface="Arial" pitchFamily="34" charset="0"/>
              </a:rPr>
              <a:t> </a:t>
            </a:r>
            <a:r>
              <a:rPr lang="en-US" sz="4400" kern="0" dirty="0" err="1">
                <a:cs typeface="Arial" pitchFamily="34" charset="0"/>
              </a:rPr>
              <a:t>bình</a:t>
            </a:r>
            <a:r>
              <a:rPr lang="en-US" sz="4400" kern="0" dirty="0">
                <a:cs typeface="Arial" pitchFamily="34" charset="0"/>
              </a:rPr>
              <a:t> </a:t>
            </a:r>
            <a:r>
              <a:rPr lang="en-US" sz="4400" kern="0" dirty="0" err="1">
                <a:cs typeface="Arial" pitchFamily="34" charset="0"/>
              </a:rPr>
              <a:t>hành</a:t>
            </a:r>
            <a:r>
              <a:rPr lang="en-US" sz="4400" kern="0" dirty="0">
                <a:cs typeface="Arial" pitchFamily="34" charset="0"/>
              </a:rPr>
              <a:t> ABCD.</a:t>
            </a:r>
          </a:p>
          <a:p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endParaRPr lang="vi-VN" sz="4400" dirty="0"/>
          </a:p>
        </p:txBody>
      </p:sp>
      <p:sp>
        <p:nvSpPr>
          <p:cNvPr id="5" name="Cloud Callout 4"/>
          <p:cNvSpPr/>
          <p:nvPr/>
        </p:nvSpPr>
        <p:spPr>
          <a:xfrm>
            <a:off x="5364481" y="7315200"/>
            <a:ext cx="45719" cy="45719"/>
          </a:xfrm>
          <a:prstGeom prst="cloudCallout">
            <a:avLst>
              <a:gd name="adj1" fmla="val 1918602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Cloud Callout 5"/>
          <p:cNvSpPr/>
          <p:nvPr/>
        </p:nvSpPr>
        <p:spPr>
          <a:xfrm>
            <a:off x="11797097" y="6858000"/>
            <a:ext cx="12160269" cy="4408162"/>
          </a:xfrm>
          <a:prstGeom prst="cloudCallou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12892573" y="8634360"/>
            <a:ext cx="1013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? </a:t>
            </a:r>
            <a:endParaRPr lang="vi-VN" sz="4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585540"/>
              </p:ext>
            </p:extLst>
          </p:nvPr>
        </p:nvGraphicFramePr>
        <p:xfrm>
          <a:off x="15163800" y="8250220"/>
          <a:ext cx="1113318" cy="80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2" name="Equation" r:id="rId11" imgW="253800" imgH="203040" progId="Equation.DSMT4">
                  <p:embed/>
                </p:oleObj>
              </mc:Choice>
              <mc:Fallback>
                <p:oleObj name="Equation" r:id="rId11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163800" y="8250220"/>
                        <a:ext cx="1113318" cy="8000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37607" y="5814835"/>
            <a:ext cx="10732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095840"/>
              </p:ext>
            </p:extLst>
          </p:nvPr>
        </p:nvGraphicFramePr>
        <p:xfrm>
          <a:off x="1828800" y="5693973"/>
          <a:ext cx="1066800" cy="793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3" name="Equation" r:id="rId13" imgW="253800" imgH="203040" progId="Equation.DSMT4">
                  <p:embed/>
                </p:oleObj>
              </mc:Choice>
              <mc:Fallback>
                <p:oleObj name="Equation" r:id="rId13" imgW="25380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93973"/>
                        <a:ext cx="1066800" cy="793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45690"/>
              </p:ext>
            </p:extLst>
          </p:nvPr>
        </p:nvGraphicFramePr>
        <p:xfrm>
          <a:off x="7848600" y="5707038"/>
          <a:ext cx="1143000" cy="877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4" name="Equation" r:id="rId15" imgW="253800" imgH="215640" progId="Equation.DSMT4">
                  <p:embed/>
                </p:oleObj>
              </mc:Choice>
              <mc:Fallback>
                <p:oleObj name="Equation" r:id="rId15" imgW="2538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48600" y="5707038"/>
                        <a:ext cx="1143000" cy="877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17663"/>
              </p:ext>
            </p:extLst>
          </p:nvPr>
        </p:nvGraphicFramePr>
        <p:xfrm>
          <a:off x="8984755" y="5640486"/>
          <a:ext cx="1361973" cy="90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5" name="Equation" r:id="rId17" imgW="241200" imgH="203040" progId="Equation.DSMT4">
                  <p:embed/>
                </p:oleObj>
              </mc:Choice>
              <mc:Fallback>
                <p:oleObj name="Equation" r:id="rId17" imgW="241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984755" y="5640486"/>
                        <a:ext cx="1361973" cy="9025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487205" y="7187268"/>
            <a:ext cx="88550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Ta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viết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:                      </a:t>
            </a:r>
            <a:r>
              <a:rPr lang="en-US" dirty="0" smtClean="0"/>
              <a:t>,</a:t>
            </a:r>
            <a:endParaRPr lang="en-US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600239"/>
              </p:ext>
            </p:extLst>
          </p:nvPr>
        </p:nvGraphicFramePr>
        <p:xfrm>
          <a:off x="3665671" y="7047527"/>
          <a:ext cx="3116129" cy="910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6" name="Equation" r:id="rId19" imgW="698400" imgH="215640" progId="Equation.DSMT4">
                  <p:embed/>
                </p:oleObj>
              </mc:Choice>
              <mc:Fallback>
                <p:oleObj name="Equation" r:id="rId19" imgW="6984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665671" y="7047527"/>
                        <a:ext cx="3116129" cy="910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652888"/>
              </p:ext>
            </p:extLst>
          </p:nvPr>
        </p:nvGraphicFramePr>
        <p:xfrm>
          <a:off x="7005269" y="7023843"/>
          <a:ext cx="3129331" cy="886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7" name="Equation" r:id="rId21" imgW="672840" imgH="203040" progId="Equation.DSMT4">
                  <p:embed/>
                </p:oleObj>
              </mc:Choice>
              <mc:Fallback>
                <p:oleObj name="Equation" r:id="rId21" imgW="672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005269" y="7023843"/>
                        <a:ext cx="3129331" cy="886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15392400" y="3348467"/>
            <a:ext cx="6627141" cy="0"/>
          </a:xfrm>
          <a:prstGeom prst="straightConnector1">
            <a:avLst/>
          </a:prstGeom>
          <a:ln w="63500" cap="sq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3734922" y="6199555"/>
            <a:ext cx="6610477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2798445" y="7714050"/>
            <a:ext cx="10366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xét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? </a:t>
            </a:r>
            <a:endParaRPr lang="vi-VN" sz="4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31" name="Object 5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284366"/>
              </p:ext>
            </p:extLst>
          </p:nvPr>
        </p:nvGraphicFramePr>
        <p:xfrm>
          <a:off x="16847713" y="8437325"/>
          <a:ext cx="998143" cy="920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8" name="Equation" r:id="rId23" imgW="253800" imgH="203040" progId="Equation.DSMT4">
                  <p:embed/>
                </p:oleObj>
              </mc:Choice>
              <mc:Fallback>
                <p:oleObj name="Equation" r:id="rId23" imgW="253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6847713" y="8437325"/>
                        <a:ext cx="998143" cy="920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51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700189"/>
              </p:ext>
            </p:extLst>
          </p:nvPr>
        </p:nvGraphicFramePr>
        <p:xfrm>
          <a:off x="3319230" y="8518144"/>
          <a:ext cx="2095452" cy="1047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9" name="Equation" r:id="rId25" imgW="431613" imgH="215806" progId="Equation.DSMT4">
                  <p:embed/>
                </p:oleObj>
              </mc:Choice>
              <mc:Fallback>
                <p:oleObj name="Equation" r:id="rId25" imgW="431613" imgH="215806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230" y="8518144"/>
                        <a:ext cx="2095452" cy="1047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8" name="TextBox 5137"/>
          <p:cNvSpPr txBox="1"/>
          <p:nvPr/>
        </p:nvSpPr>
        <p:spPr>
          <a:xfrm>
            <a:off x="1447199" y="8814222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Chú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ý: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5436646" y="8814221"/>
            <a:ext cx="72358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ta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5139" name="Object 5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915887"/>
              </p:ext>
            </p:extLst>
          </p:nvPr>
        </p:nvGraphicFramePr>
        <p:xfrm>
          <a:off x="9753600" y="8641268"/>
          <a:ext cx="2217419" cy="919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0" name="Equation" r:id="rId27" imgW="469696" imgH="215806" progId="Equation.DSMT4">
                  <p:embed/>
                </p:oleObj>
              </mc:Choice>
              <mc:Fallback>
                <p:oleObj name="Equation" r:id="rId27" imgW="469696" imgH="215806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3600" y="8641268"/>
                        <a:ext cx="2217419" cy="9199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364125"/>
              </p:ext>
            </p:extLst>
          </p:nvPr>
        </p:nvGraphicFramePr>
        <p:xfrm>
          <a:off x="17305732" y="8282713"/>
          <a:ext cx="11430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1" name="Equation" r:id="rId29" imgW="253800" imgH="215640" progId="Equation.DSMT4">
                  <p:embed/>
                </p:oleObj>
              </mc:Choice>
              <mc:Fallback>
                <p:oleObj name="Equation" r:id="rId29" imgW="253800" imgH="215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5732" y="8282713"/>
                        <a:ext cx="11430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52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8" grpId="0"/>
      <p:bldP spid="21" grpId="0"/>
      <p:bldP spid="43" grpId="0"/>
      <p:bldP spid="43" grpId="1"/>
      <p:bldP spid="5138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95426"/>
            <a:ext cx="21945600" cy="11887200"/>
          </a:xfrm>
        </p:spPr>
        <p:txBody>
          <a:bodyPr lIns="217709" tIns="108855" rIns="217709" bIns="108855"/>
          <a:lstStyle/>
          <a:p>
            <a:pPr>
              <a:buClr>
                <a:schemeClr val="tx1"/>
              </a:buClr>
              <a:buNone/>
            </a:pPr>
            <a:r>
              <a:rPr lang="en-US" sz="8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Chú</a:t>
            </a:r>
            <a:r>
              <a:rPr lang="en-US" sz="8000" b="1" dirty="0">
                <a:solidFill>
                  <a:srgbClr val="0000FF"/>
                </a:solidFill>
                <a:latin typeface="Arial" panose="020B0604020202020204" pitchFamily="34" charset="0"/>
              </a:rPr>
              <a:t> ý:</a:t>
            </a:r>
            <a:endParaRPr lang="en-US" dirty="0" smtClean="0"/>
          </a:p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dirty="0" smtClean="0">
                <a:sym typeface="Wingdings" pitchFamily="2" charset="2"/>
              </a:rPr>
              <a:t>+)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vectơ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vectơ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.</a:t>
            </a:r>
          </a:p>
          <a:p>
            <a:pPr>
              <a:buClr>
                <a:schemeClr val="tx1"/>
              </a:buClr>
              <a:buNone/>
            </a:pPr>
            <a:r>
              <a:rPr lang="en-US" dirty="0"/>
              <a:t>+) </a:t>
            </a:r>
            <a:r>
              <a:rPr lang="en-US" dirty="0" err="1"/>
              <a:t>Vectơ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    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/>
              <a:t>vectơ</a:t>
            </a:r>
            <a:r>
              <a:rPr lang="en-US" dirty="0"/>
              <a:t>    </a:t>
            </a:r>
            <a:r>
              <a:rPr lang="en-US" dirty="0" smtClean="0"/>
              <a:t>. </a:t>
            </a:r>
            <a:endParaRPr lang="en-US" dirty="0"/>
          </a:p>
          <a:p>
            <a:pPr>
              <a:buClr>
                <a:schemeClr val="tx1"/>
              </a:buClr>
              <a:buNone/>
            </a:pPr>
            <a:r>
              <a:rPr lang="en-US" dirty="0" smtClean="0">
                <a:sym typeface="Wingdings" pitchFamily="2" charset="2"/>
              </a:rPr>
              <a:t>+) </a:t>
            </a:r>
            <a:r>
              <a:rPr lang="en-US" dirty="0" err="1" smtClean="0"/>
              <a:t>Vectơ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       </a:t>
            </a:r>
            <a:r>
              <a:rPr lang="en-US" dirty="0" err="1" smtClean="0"/>
              <a:t>là</a:t>
            </a:r>
            <a:r>
              <a:rPr lang="en-US" dirty="0" smtClean="0"/>
              <a:t>         , </a:t>
            </a:r>
            <a:r>
              <a:rPr lang="en-US" dirty="0" err="1" smtClean="0"/>
              <a:t>nghĩa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                  .</a:t>
            </a:r>
            <a:endParaRPr lang="en-US" dirty="0"/>
          </a:p>
          <a:p>
            <a:pPr>
              <a:buClr>
                <a:schemeClr val="tx1"/>
              </a:buClr>
              <a:buNone/>
            </a:pPr>
            <a:r>
              <a:rPr lang="en-US" dirty="0" smtClean="0"/>
              <a:t>+)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 smtClean="0"/>
              <a:t>vectơ</a:t>
            </a:r>
            <a:r>
              <a:rPr lang="en-US" dirty="0" smtClean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   </a:t>
            </a:r>
            <a:r>
              <a:rPr lang="en-US" dirty="0" smtClean="0"/>
              <a:t> 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/>
              <a:t>ngược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.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US" dirty="0" smtClean="0"/>
          </a:p>
        </p:txBody>
      </p:sp>
      <p:graphicFrame>
        <p:nvGraphicFramePr>
          <p:cNvPr id="1232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521115"/>
              </p:ext>
            </p:extLst>
          </p:nvPr>
        </p:nvGraphicFramePr>
        <p:xfrm>
          <a:off x="15773400" y="5791200"/>
          <a:ext cx="403013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0" name="Equation" r:id="rId3" imgW="1511280" imgH="406080" progId="Equation.DSMT4">
                  <p:embed/>
                </p:oleObj>
              </mc:Choice>
              <mc:Fallback>
                <p:oleObj name="Equation" r:id="rId3" imgW="15112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3400" y="5791200"/>
                        <a:ext cx="403013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808591"/>
              </p:ext>
            </p:extLst>
          </p:nvPr>
        </p:nvGraphicFramePr>
        <p:xfrm>
          <a:off x="15392400" y="7010400"/>
          <a:ext cx="914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1" name="Equation" r:id="rId5" imgW="203040" imgH="406080" progId="Equation.DSMT4">
                  <p:embed/>
                </p:oleObj>
              </mc:Choice>
              <mc:Fallback>
                <p:oleObj name="Equation" r:id="rId5" imgW="203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2400" y="7010400"/>
                        <a:ext cx="914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487"/>
              </p:ext>
            </p:extLst>
          </p:nvPr>
        </p:nvGraphicFramePr>
        <p:xfrm>
          <a:off x="8077200" y="4114800"/>
          <a:ext cx="914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" name="Equation" r:id="rId7" imgW="203040" imgH="406080" progId="Equation.DSMT4">
                  <p:embed/>
                </p:oleObj>
              </mc:Choice>
              <mc:Fallback>
                <p:oleObj name="Equation" r:id="rId7" imgW="2030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114800"/>
                        <a:ext cx="914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529408"/>
              </p:ext>
            </p:extLst>
          </p:nvPr>
        </p:nvGraphicFramePr>
        <p:xfrm>
          <a:off x="12344400" y="4191000"/>
          <a:ext cx="914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3" name="Equation" r:id="rId8" imgW="203024" imgH="406048" progId="Equation.DSMT4">
                  <p:embed/>
                </p:oleObj>
              </mc:Choice>
              <mc:Fallback>
                <p:oleObj name="Equation" r:id="rId8" imgW="203024" imgH="406048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4400" y="4191000"/>
                        <a:ext cx="914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769985"/>
              </p:ext>
            </p:extLst>
          </p:nvPr>
        </p:nvGraphicFramePr>
        <p:xfrm>
          <a:off x="8058150" y="5867400"/>
          <a:ext cx="12382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4" name="Equation" r:id="rId9" imgW="507960" imgH="406080" progId="Equation.DSMT4">
                  <p:embed/>
                </p:oleObj>
              </mc:Choice>
              <mc:Fallback>
                <p:oleObj name="Equation" r:id="rId9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58150" y="5867400"/>
                        <a:ext cx="123825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632548"/>
              </p:ext>
            </p:extLst>
          </p:nvPr>
        </p:nvGraphicFramePr>
        <p:xfrm>
          <a:off x="10509250" y="5791200"/>
          <a:ext cx="1225550" cy="105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5" name="Equation" r:id="rId11" imgW="469800" imgH="406080" progId="Equation.DSMT4">
                  <p:embed/>
                </p:oleObj>
              </mc:Choice>
              <mc:Fallback>
                <p:oleObj name="Equation" r:id="rId11" imgW="4698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09250" y="5791200"/>
                        <a:ext cx="1225550" cy="105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80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15443200" y="8382000"/>
            <a:ext cx="6502400" cy="3200400"/>
          </a:xfrm>
          <a:prstGeom prst="triangle">
            <a:avLst>
              <a:gd name="adj" fmla="val 26940"/>
            </a:avLst>
          </a:prstGeom>
          <a:noFill/>
          <a:ln w="222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6256000" y="10083800"/>
            <a:ext cx="3454400" cy="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6256000" y="10058400"/>
            <a:ext cx="2438400" cy="152400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18694400" y="10058400"/>
            <a:ext cx="1016000" cy="152400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6459200" y="76200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14427200" y="111252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1742400" y="112776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15443200" y="96012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18084800" y="115824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19710400" y="9601200"/>
            <a:ext cx="12192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16256000" y="10083800"/>
            <a:ext cx="34544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 flipH="1">
            <a:off x="15375466" y="11582400"/>
            <a:ext cx="3386667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18694400" y="10058400"/>
            <a:ext cx="1016000" cy="15240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H="1">
            <a:off x="16256000" y="8382000"/>
            <a:ext cx="948267" cy="167640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grpSp>
        <p:nvGrpSpPr>
          <p:cNvPr id="39" name="Group 26"/>
          <p:cNvGrpSpPr/>
          <p:nvPr/>
        </p:nvGrpSpPr>
        <p:grpSpPr>
          <a:xfrm>
            <a:off x="611108" y="1723066"/>
            <a:ext cx="12114292" cy="907192"/>
            <a:chOff x="7459670" y="7543799"/>
            <a:chExt cx="20011305" cy="907311"/>
          </a:xfrm>
        </p:grpSpPr>
        <p:sp>
          <p:nvSpPr>
            <p:cNvPr id="40" name="TextBox 39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</a:t>
              </a:r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1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2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4" name="Round Same Side Corner Rectangle 43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372C34B5-28E6-4EC8-B246-38F191EAA9DC}"/>
              </a:ext>
            </a:extLst>
          </p:cNvPr>
          <p:cNvSpPr/>
          <p:nvPr/>
        </p:nvSpPr>
        <p:spPr>
          <a:xfrm>
            <a:off x="885958" y="2791847"/>
            <a:ext cx="621644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 smtClean="0">
                <a:solidFill>
                  <a:srgbClr val="0000FF"/>
                </a:solidFill>
              </a:rPr>
              <a:t>a) </a:t>
            </a:r>
            <a:r>
              <a:rPr lang="en-US" sz="4400" b="1" dirty="0">
                <a:solidFill>
                  <a:srgbClr val="0000FF"/>
                </a:solidFill>
              </a:rPr>
              <a:t>VECT</a:t>
            </a:r>
            <a:r>
              <a:rPr lang="vi-VN" sz="4400" b="1" dirty="0">
                <a:solidFill>
                  <a:srgbClr val="0000FF"/>
                </a:solidFill>
              </a:rPr>
              <a:t>Ơ </a:t>
            </a:r>
            <a:r>
              <a:rPr lang="en-US" sz="4400" b="1" dirty="0" smtClean="0">
                <a:solidFill>
                  <a:srgbClr val="0000FF"/>
                </a:solidFill>
              </a:rPr>
              <a:t>ĐỐI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6E6E3B4B-714C-411C-A72D-98A6926E4CF1}"/>
              </a:ext>
            </a:extLst>
          </p:cNvPr>
          <p:cNvSpPr/>
          <p:nvPr/>
        </p:nvSpPr>
        <p:spPr>
          <a:xfrm>
            <a:off x="1447199" y="3734242"/>
            <a:ext cx="22098601" cy="2123658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VÍ </a:t>
            </a:r>
            <a:r>
              <a:rPr lang="fr-FR" sz="4400" b="1" dirty="0" smtClean="0">
                <a:solidFill>
                  <a:srgbClr val="0000FF"/>
                </a:solidFill>
              </a:rPr>
              <a:t>DỤ 2: </a:t>
            </a:r>
            <a:r>
              <a:rPr lang="en-US" sz="4400" dirty="0" smtClean="0"/>
              <a:t> M, N, P  </a:t>
            </a:r>
            <a:r>
              <a:rPr lang="en-US" sz="4400" dirty="0" err="1" smtClean="0"/>
              <a:t>là</a:t>
            </a:r>
            <a:r>
              <a:rPr lang="en-US" sz="4400" dirty="0" smtClean="0"/>
              <a:t> </a:t>
            </a:r>
            <a:r>
              <a:rPr lang="en-US" sz="4400" dirty="0" err="1" smtClean="0"/>
              <a:t>trung</a:t>
            </a:r>
            <a:r>
              <a:rPr lang="en-US" sz="4400" dirty="0" smtClean="0"/>
              <a:t> </a:t>
            </a:r>
            <a:r>
              <a:rPr lang="en-US" sz="4400" dirty="0" err="1" smtClean="0"/>
              <a:t>điểm</a:t>
            </a:r>
            <a:r>
              <a:rPr lang="en-US" sz="4400" dirty="0" smtClean="0"/>
              <a:t> </a:t>
            </a:r>
            <a:r>
              <a:rPr lang="en-US" sz="4400" dirty="0" err="1" smtClean="0"/>
              <a:t>của</a:t>
            </a:r>
            <a:r>
              <a:rPr lang="en-US" sz="4400" dirty="0" smtClean="0"/>
              <a:t> </a:t>
            </a:r>
            <a:r>
              <a:rPr lang="en-US" sz="4400" dirty="0" err="1" smtClean="0"/>
              <a:t>các</a:t>
            </a:r>
            <a:r>
              <a:rPr lang="en-US" sz="4400" dirty="0" smtClean="0"/>
              <a:t> </a:t>
            </a:r>
            <a:r>
              <a:rPr lang="en-US" sz="4400" dirty="0" err="1" smtClean="0"/>
              <a:t>cạnh</a:t>
            </a:r>
            <a:r>
              <a:rPr lang="en-US" sz="4400" dirty="0" smtClean="0"/>
              <a:t> </a:t>
            </a:r>
            <a:r>
              <a:rPr lang="en-US" sz="4400" dirty="0" err="1" smtClean="0"/>
              <a:t>của</a:t>
            </a:r>
            <a:r>
              <a:rPr lang="en-US" sz="4400" dirty="0" smtClean="0"/>
              <a:t> tam </a:t>
            </a:r>
            <a:r>
              <a:rPr lang="en-US" sz="4400" dirty="0" err="1" smtClean="0"/>
              <a:t>giác</a:t>
            </a:r>
            <a:r>
              <a:rPr lang="en-US" sz="4400" dirty="0" smtClean="0"/>
              <a:t> ABC </a:t>
            </a:r>
            <a:r>
              <a:rPr lang="en-US" sz="4400" dirty="0" err="1" smtClean="0"/>
              <a:t>như</a:t>
            </a:r>
            <a:r>
              <a:rPr lang="en-US" sz="4400" dirty="0" smtClean="0"/>
              <a:t> </a:t>
            </a:r>
            <a:r>
              <a:rPr lang="en-US" sz="4400" dirty="0" err="1" smtClean="0"/>
              <a:t>hình</a:t>
            </a:r>
            <a:r>
              <a:rPr lang="en-US" sz="4400" dirty="0" smtClean="0"/>
              <a:t> </a:t>
            </a:r>
            <a:r>
              <a:rPr lang="en-US" sz="4400" dirty="0" err="1" smtClean="0"/>
              <a:t>vẽ.Hãy</a:t>
            </a:r>
            <a:r>
              <a:rPr lang="en-US" sz="4400" dirty="0" smtClean="0"/>
              <a:t> </a:t>
            </a:r>
            <a:r>
              <a:rPr lang="en-US" sz="4400" dirty="0" err="1"/>
              <a:t>tìm</a:t>
            </a:r>
            <a:r>
              <a:rPr lang="en-US" sz="4400" dirty="0"/>
              <a:t> </a:t>
            </a:r>
            <a:r>
              <a:rPr lang="en-US" sz="4400" dirty="0" err="1"/>
              <a:t>vectơ</a:t>
            </a:r>
            <a:r>
              <a:rPr lang="en-US" sz="4400" dirty="0"/>
              <a:t> </a:t>
            </a:r>
            <a:r>
              <a:rPr lang="en-US" sz="4400" dirty="0" err="1"/>
              <a:t>đối</a:t>
            </a:r>
            <a:r>
              <a:rPr lang="en-US" sz="4400" dirty="0"/>
              <a:t> </a:t>
            </a:r>
            <a:r>
              <a:rPr lang="en-US" sz="4400" dirty="0" err="1"/>
              <a:t>của</a:t>
            </a:r>
            <a:r>
              <a:rPr lang="en-US" sz="4400" dirty="0"/>
              <a:t> </a:t>
            </a:r>
            <a:r>
              <a:rPr lang="en-US" sz="4400" dirty="0" err="1"/>
              <a:t>các</a:t>
            </a:r>
            <a:r>
              <a:rPr lang="en-US" sz="4400" dirty="0"/>
              <a:t> </a:t>
            </a:r>
            <a:r>
              <a:rPr lang="en-US" sz="4400" dirty="0" err="1"/>
              <a:t>vectơ</a:t>
            </a:r>
            <a:endParaRPr lang="en-US" sz="4400" dirty="0"/>
          </a:p>
          <a:p>
            <a:r>
              <a:rPr lang="fr-FR" sz="4400" b="1" dirty="0" smtClean="0">
                <a:solidFill>
                  <a:srgbClr val="0000FF"/>
                </a:solidFill>
              </a:rPr>
              <a:t> </a:t>
            </a:r>
            <a:endParaRPr lang="vi-VN" sz="4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68193"/>
              </p:ext>
            </p:extLst>
          </p:nvPr>
        </p:nvGraphicFramePr>
        <p:xfrm>
          <a:off x="7696200" y="4347602"/>
          <a:ext cx="2497137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" name="Equation" r:id="rId3" imgW="1307880" imgH="469800" progId="Equation.DSMT4">
                  <p:embed/>
                </p:oleObj>
              </mc:Choice>
              <mc:Fallback>
                <p:oleObj name="Equation" r:id="rId3" imgW="1307880" imgH="469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347602"/>
                        <a:ext cx="2497137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5C31D56D-1811-47B9-8669-FBCDF133CEC0}"/>
              </a:ext>
            </a:extLst>
          </p:cNvPr>
          <p:cNvSpPr txBox="1"/>
          <p:nvPr/>
        </p:nvSpPr>
        <p:spPr>
          <a:xfrm>
            <a:off x="1304876" y="5857900"/>
            <a:ext cx="3277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00FF"/>
                </a:solidFill>
                <a:latin typeface="Arial" panose="020B0604020202020204" pitchFamily="34" charset="0"/>
              </a:rPr>
              <a:t>giải</a:t>
            </a:r>
            <a:endParaRPr lang="en-US" sz="4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11679906"/>
            <a:ext cx="18473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1752600" y="6985000"/>
            <a:ext cx="8229600" cy="2209800"/>
          </a:xfrm>
          <a:prstGeom prst="rect">
            <a:avLst/>
          </a:prstGeom>
        </p:spPr>
        <p:txBody>
          <a:bodyPr/>
          <a:lstStyle>
            <a:lvl1pPr marL="816397" indent="-816397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7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68861" indent="-680331" algn="l" defTabSz="21770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6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2132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6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0985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9838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8691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75445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63976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52506" indent="-544265" algn="l" defTabSz="21770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Tx/>
              <a:buNone/>
            </a:pP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vectơ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Tx/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sz="44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23538"/>
              </p:ext>
            </p:extLst>
          </p:nvPr>
        </p:nvGraphicFramePr>
        <p:xfrm>
          <a:off x="6934200" y="7723935"/>
          <a:ext cx="1006402" cy="731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2" name="Equation" r:id="rId5" imgW="558558" imgH="406224" progId="Equation.DSMT4">
                  <p:embed/>
                </p:oleObj>
              </mc:Choice>
              <mc:Fallback>
                <p:oleObj name="Equation" r:id="rId5" imgW="558558" imgH="406224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7723935"/>
                        <a:ext cx="1006402" cy="731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183448"/>
              </p:ext>
            </p:extLst>
          </p:nvPr>
        </p:nvGraphicFramePr>
        <p:xfrm>
          <a:off x="6934200" y="8540931"/>
          <a:ext cx="11398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3" name="Equation" r:id="rId7" imgW="634680" imgH="406080" progId="Equation.DSMT4">
                  <p:embed/>
                </p:oleObj>
              </mc:Choice>
              <mc:Fallback>
                <p:oleObj name="Equation" r:id="rId7" imgW="634680" imgH="4060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8540931"/>
                        <a:ext cx="1139825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184016"/>
              </p:ext>
            </p:extLst>
          </p:nvPr>
        </p:nvGraphicFramePr>
        <p:xfrm>
          <a:off x="8848725" y="7681913"/>
          <a:ext cx="32051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4" name="Equation" r:id="rId9" imgW="1841400" imgH="469800" progId="Equation.DSMT4">
                  <p:embed/>
                </p:oleObj>
              </mc:Choice>
              <mc:Fallback>
                <p:oleObj name="Equation" r:id="rId9" imgW="1841400" imgH="469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8725" y="7681913"/>
                        <a:ext cx="32051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828466"/>
              </p:ext>
            </p:extLst>
          </p:nvPr>
        </p:nvGraphicFramePr>
        <p:xfrm>
          <a:off x="8907462" y="8457269"/>
          <a:ext cx="38179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5" name="Equation" r:id="rId11" imgW="1854000" imgH="469800" progId="Equation.DSMT4">
                  <p:embed/>
                </p:oleObj>
              </mc:Choice>
              <mc:Fallback>
                <p:oleObj name="Equation" r:id="rId11" imgW="1854000" imgH="469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7462" y="8457269"/>
                        <a:ext cx="38179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1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8" grpId="0" animBg="1"/>
      <p:bldP spid="9239" grpId="0" animBg="1"/>
      <p:bldP spid="9240" grpId="0" animBg="1"/>
      <p:bldP spid="9241" grpId="0" animBg="1"/>
      <p:bldP spid="9242" grpId="0"/>
      <p:bldP spid="9243" grpId="0"/>
      <p:bldP spid="9244" grpId="0"/>
      <p:bldP spid="9245" grpId="0"/>
      <p:bldP spid="9246" grpId="0"/>
      <p:bldP spid="9247" grpId="0"/>
      <p:bldP spid="9248" grpId="0" animBg="1"/>
      <p:bldP spid="9249" grpId="0" animBg="1"/>
      <p:bldP spid="9252" grpId="0" animBg="1"/>
      <p:bldP spid="9253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63581" y="2406739"/>
            <a:ext cx="10972800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00FF"/>
                </a:solidFill>
                <a:latin typeface="Arial" panose="020B0604020202020204" pitchFamily="34" charset="0"/>
              </a:rPr>
              <a:t>b) ĐỊNH NGHĨA HIỆU CỦA HAI </a:t>
            </a:r>
            <a:r>
              <a:rPr lang="en-US" sz="44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VECTƠ</a:t>
            </a:r>
            <a:endParaRPr lang="en-US" sz="5700" i="1" dirty="0">
              <a:latin typeface="Times New Roman" pitchFamily="18" charset="0"/>
            </a:endParaRP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5930901" y="10617200"/>
          <a:ext cx="54356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7" name="Equation" r:id="rId3" imgW="977760" imgH="304560" progId="Equation.DSMT4">
                  <p:embed/>
                </p:oleObj>
              </mc:Choice>
              <mc:Fallback>
                <p:oleObj name="Equation" r:id="rId3" imgW="9777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0901" y="10617200"/>
                        <a:ext cx="54356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57600"/>
            <a:ext cx="13563600" cy="681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5520267" y="4724400"/>
            <a:ext cx="1828800" cy="2895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7315200" y="6858000"/>
            <a:ext cx="4876800" cy="213360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16086667" y="6096000"/>
            <a:ext cx="1828800" cy="2895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 flipV="1">
            <a:off x="13208000" y="3962400"/>
            <a:ext cx="4673600" cy="213360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 flipV="1">
            <a:off x="13208000" y="3962400"/>
            <a:ext cx="2844800" cy="502920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7881600" y="56388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2598400" y="39624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5646400" y="89916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O</a:t>
            </a:r>
          </a:p>
        </p:txBody>
      </p:sp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5892800" y="5181600"/>
          <a:ext cx="630768" cy="80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8" name="Equation" r:id="rId6" imgW="126720" imgH="215640" progId="Equation.DSMT4">
                  <p:embed/>
                </p:oleObj>
              </mc:Choice>
              <mc:Fallback>
                <p:oleObj name="Equation" r:id="rId6" imgW="1267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2800" y="5181600"/>
                        <a:ext cx="630768" cy="803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8737600" y="7772400"/>
          <a:ext cx="630768" cy="80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9" name="Equation" r:id="rId8" imgW="126720" imgH="215640" progId="Equation.DSMT4">
                  <p:embed/>
                </p:oleObj>
              </mc:Choice>
              <mc:Fallback>
                <p:oleObj name="Equation" r:id="rId8" imgW="1267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7600" y="7772400"/>
                        <a:ext cx="630768" cy="803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17068800" y="7315200"/>
          <a:ext cx="630768" cy="80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" name="Equation" r:id="rId10" imgW="126720" imgH="215640" progId="Equation.DSMT4">
                  <p:embed/>
                </p:oleObj>
              </mc:Choice>
              <mc:Fallback>
                <p:oleObj name="Equation" r:id="rId10" imgW="1267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8800" y="7315200"/>
                        <a:ext cx="630768" cy="803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16069735" y="4419600"/>
          <a:ext cx="1007533" cy="80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" name="Equation" r:id="rId12" imgW="203040" imgH="215640" progId="Equation.DSMT4">
                  <p:embed/>
                </p:oleObj>
              </mc:Choice>
              <mc:Fallback>
                <p:oleObj name="Equation" r:id="rId12" imgW="2030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9735" y="4419600"/>
                        <a:ext cx="1007533" cy="803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12932835" y="6096000"/>
          <a:ext cx="1642533" cy="80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" name="Equation" r:id="rId14" imgW="330120" imgH="215640" progId="Equation.DSMT4">
                  <p:embed/>
                </p:oleObj>
              </mc:Choice>
              <mc:Fallback>
                <p:oleObj name="Equation" r:id="rId14" imgW="3301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835" y="6096000"/>
                        <a:ext cx="1642533" cy="803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6"/>
          <p:cNvGrpSpPr/>
          <p:nvPr/>
        </p:nvGrpSpPr>
        <p:grpSpPr>
          <a:xfrm>
            <a:off x="484108" y="1466562"/>
            <a:ext cx="12114292" cy="907192"/>
            <a:chOff x="7459670" y="7543799"/>
            <a:chExt cx="20011305" cy="907311"/>
          </a:xfrm>
        </p:grpSpPr>
        <p:sp>
          <p:nvSpPr>
            <p:cNvPr id="24" name="TextBox 2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</a:t>
              </a:r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5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8" name="Round Same Side Corner Rectangle 2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4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0952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/>
      <p:bldP spid="11279" grpId="0"/>
      <p:bldP spid="112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422400" y="1828800"/>
            <a:ext cx="156464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700" b="1" u="sng" dirty="0" err="1">
                <a:solidFill>
                  <a:srgbClr val="FF0000"/>
                </a:solidFill>
                <a:latin typeface="Times New Roman" pitchFamily="18" charset="0"/>
              </a:rPr>
              <a:t>Chú</a:t>
            </a:r>
            <a:r>
              <a:rPr lang="en-US" sz="5700" b="1" u="sng" dirty="0">
                <a:solidFill>
                  <a:srgbClr val="FF0000"/>
                </a:solidFill>
                <a:latin typeface="Times New Roman" pitchFamily="18" charset="0"/>
              </a:rPr>
              <a:t> ý: </a:t>
            </a:r>
            <a:r>
              <a:rPr lang="en-US" sz="57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</a:rPr>
              <a:t>Với</a:t>
            </a:r>
            <a:r>
              <a:rPr lang="en-US" sz="5700" dirty="0">
                <a:latin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</a:rPr>
              <a:t>ba</a:t>
            </a:r>
            <a:r>
              <a:rPr lang="en-US" sz="5700" dirty="0">
                <a:latin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</a:rPr>
              <a:t>điểm</a:t>
            </a:r>
            <a:r>
              <a:rPr lang="en-US" sz="5700" dirty="0">
                <a:latin typeface="Times New Roman" pitchFamily="18" charset="0"/>
              </a:rPr>
              <a:t> A, B, C </a:t>
            </a:r>
            <a:r>
              <a:rPr lang="en-US" sz="5700" dirty="0" err="1">
                <a:latin typeface="Times New Roman" pitchFamily="18" charset="0"/>
              </a:rPr>
              <a:t>tùy</a:t>
            </a:r>
            <a:r>
              <a:rPr lang="en-US" sz="5700" dirty="0">
                <a:latin typeface="Times New Roman" pitchFamily="18" charset="0"/>
              </a:rPr>
              <a:t> ý ta </a:t>
            </a:r>
            <a:r>
              <a:rPr lang="en-US" sz="5700" dirty="0" err="1">
                <a:latin typeface="Times New Roman" pitchFamily="18" charset="0"/>
              </a:rPr>
              <a:t>luôn</a:t>
            </a:r>
            <a:r>
              <a:rPr lang="en-US" sz="5700" dirty="0">
                <a:latin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</a:rPr>
              <a:t>có</a:t>
            </a:r>
            <a:r>
              <a:rPr lang="en-US" sz="5700" dirty="0">
                <a:latin typeface="Times New Roman" pitchFamily="18" charset="0"/>
              </a:rPr>
              <a:t>:</a:t>
            </a:r>
            <a:endParaRPr lang="en-US" sz="5700" b="1" u="sng" dirty="0">
              <a:latin typeface="Times New Roman" pitchFamily="18" charset="0"/>
            </a:endParaRP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4876801" y="2946400"/>
          <a:ext cx="5715000" cy="95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2" name="Equation" r:id="rId3" imgW="965160" imgH="215640" progId="Equation.DSMT4">
                  <p:embed/>
                </p:oleObj>
              </mc:Choice>
              <mc:Fallback>
                <p:oleObj name="Equation" r:id="rId3" imgW="965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2946400"/>
                        <a:ext cx="5715000" cy="95567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919134" y="4267200"/>
          <a:ext cx="5647267" cy="95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3" name="Equation" r:id="rId5" imgW="952200" imgH="215640" progId="Equation.DSMT4">
                  <p:embed/>
                </p:oleObj>
              </mc:Choice>
              <mc:Fallback>
                <p:oleObj name="Equation" r:id="rId5" imgW="9522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134" y="4267200"/>
                        <a:ext cx="5647267" cy="95567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1176000" y="3048000"/>
            <a:ext cx="69088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tắc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1243733" y="4267200"/>
            <a:ext cx="69088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tắc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i="1" dirty="0" err="1">
                <a:solidFill>
                  <a:srgbClr val="0000FF"/>
                </a:solidFill>
                <a:latin typeface="Times New Roman" pitchFamily="18" charset="0"/>
              </a:rPr>
              <a:t>trừ</a:t>
            </a:r>
            <a:r>
              <a:rPr lang="en-US" sz="57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19200" y="5638800"/>
            <a:ext cx="15443200" cy="1143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6000" b="1" dirty="0">
                <a:solidFill>
                  <a:srgbClr val="0000FF"/>
                </a:solidFill>
              </a:rPr>
              <a:t>VÍ DỤ </a:t>
            </a:r>
            <a:r>
              <a:rPr lang="fr-FR" sz="6000" b="1" dirty="0" smtClean="0">
                <a:solidFill>
                  <a:srgbClr val="0000FF"/>
                </a:solidFill>
              </a:rPr>
              <a:t>3:</a:t>
            </a:r>
            <a:r>
              <a:rPr lang="en-US" sz="57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5700" dirty="0">
                <a:latin typeface="Times New Roman" pitchFamily="18" charset="0"/>
              </a:rPr>
              <a:t>Cho A, B, C, D </a:t>
            </a:r>
            <a:r>
              <a:rPr lang="en-US" sz="5700" dirty="0" err="1">
                <a:latin typeface="Times New Roman" pitchFamily="18" charset="0"/>
              </a:rPr>
              <a:t>bất</a:t>
            </a:r>
            <a:r>
              <a:rPr lang="en-US" sz="5700" dirty="0">
                <a:latin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</a:rPr>
              <a:t>kỳ</a:t>
            </a:r>
            <a:r>
              <a:rPr lang="en-US" sz="5700" dirty="0">
                <a:latin typeface="Times New Roman" pitchFamily="18" charset="0"/>
              </a:rPr>
              <a:t>. </a:t>
            </a:r>
            <a:r>
              <a:rPr lang="en-US" sz="5700" dirty="0" err="1">
                <a:latin typeface="Times New Roman" pitchFamily="18" charset="0"/>
              </a:rPr>
              <a:t>Chứng</a:t>
            </a:r>
            <a:r>
              <a:rPr lang="en-US" sz="5700" dirty="0">
                <a:latin typeface="Times New Roman" pitchFamily="18" charset="0"/>
              </a:rPr>
              <a:t> minh </a:t>
            </a:r>
            <a:endParaRPr lang="en-US" sz="5700" b="1" u="sng" dirty="0">
              <a:latin typeface="Times New Roman" pitchFamily="18" charset="0"/>
            </a:endParaRPr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557063"/>
              </p:ext>
            </p:extLst>
          </p:nvPr>
        </p:nvGraphicFramePr>
        <p:xfrm>
          <a:off x="14859000" y="5627914"/>
          <a:ext cx="7277099" cy="90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4" name="Equation" r:id="rId7" imgW="1295280" imgH="215640" progId="Equation.DSMT4">
                  <p:embed/>
                </p:oleObj>
              </mc:Choice>
              <mc:Fallback>
                <p:oleObj name="Equation" r:id="rId7" imgW="12952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0" y="5627914"/>
                        <a:ext cx="7277099" cy="904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422402" y="6705600"/>
            <a:ext cx="2025041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>
            <a:spAutoFit/>
          </a:bodyPr>
          <a:lstStyle/>
          <a:p>
            <a:r>
              <a:rPr lang="en-US" sz="5700" b="1" u="sng">
                <a:solidFill>
                  <a:srgbClr val="FF0000"/>
                </a:solidFill>
                <a:latin typeface="Times New Roman" pitchFamily="18" charset="0"/>
              </a:rPr>
              <a:t>Giải: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3860801" y="6689726"/>
            <a:ext cx="395185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>
            <a:spAutoFit/>
          </a:bodyPr>
          <a:lstStyle/>
          <a:p>
            <a:r>
              <a:rPr lang="en-US" sz="5700" dirty="0" err="1">
                <a:latin typeface="Times New Roman" pitchFamily="18" charset="0"/>
              </a:rPr>
              <a:t>Lấy</a:t>
            </a:r>
            <a:r>
              <a:rPr lang="en-US" sz="5700" dirty="0">
                <a:latin typeface="Times New Roman" pitchFamily="18" charset="0"/>
              </a:rPr>
              <a:t> O </a:t>
            </a:r>
            <a:r>
              <a:rPr lang="en-US" sz="5700" dirty="0" err="1">
                <a:latin typeface="Times New Roman" pitchFamily="18" charset="0"/>
              </a:rPr>
              <a:t>tùy</a:t>
            </a:r>
            <a:r>
              <a:rPr lang="en-US" sz="5700" dirty="0">
                <a:latin typeface="Times New Roman" pitchFamily="18" charset="0"/>
              </a:rPr>
              <a:t> ý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7201"/>
              </p:ext>
            </p:extLst>
          </p:nvPr>
        </p:nvGraphicFramePr>
        <p:xfrm>
          <a:off x="3027363" y="7559675"/>
          <a:ext cx="124841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" name="Equation" r:id="rId9" imgW="2222280" imgH="304560" progId="Equation.DSMT4">
                  <p:embed/>
                </p:oleObj>
              </mc:Choice>
              <mc:Fallback>
                <p:oleObj name="Equation" r:id="rId9" imgW="2222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3" y="7559675"/>
                        <a:ext cx="124841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376721"/>
              </p:ext>
            </p:extLst>
          </p:nvPr>
        </p:nvGraphicFramePr>
        <p:xfrm>
          <a:off x="6248400" y="8686800"/>
          <a:ext cx="9203267" cy="127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6" name="Equation" r:id="rId11" imgW="1638000" imgH="304560" progId="Equation.DSMT4">
                  <p:embed/>
                </p:oleObj>
              </mc:Choice>
              <mc:Fallback>
                <p:oleObj name="Equation" r:id="rId11" imgW="16380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8686800"/>
                        <a:ext cx="9203267" cy="1279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231785"/>
              </p:ext>
            </p:extLst>
          </p:nvPr>
        </p:nvGraphicFramePr>
        <p:xfrm>
          <a:off x="15621000" y="8763000"/>
          <a:ext cx="39973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" name="Equation" r:id="rId13" imgW="711000" imgH="215640" progId="Equation.DSMT4">
                  <p:embed/>
                </p:oleObj>
              </mc:Choice>
              <mc:Fallback>
                <p:oleObj name="Equation" r:id="rId13" imgW="7110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0" y="8763000"/>
                        <a:ext cx="399732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1422401" y="10134600"/>
            <a:ext cx="269189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>
            <a:spAutoFit/>
          </a:bodyPr>
          <a:lstStyle/>
          <a:p>
            <a:r>
              <a:rPr lang="en-US" sz="5700" u="sng" dirty="0" err="1">
                <a:latin typeface="Times New Roman" pitchFamily="18" charset="0"/>
              </a:rPr>
              <a:t>Cách</a:t>
            </a:r>
            <a:r>
              <a:rPr lang="en-US" sz="5700" u="sng" dirty="0">
                <a:latin typeface="Times New Roman" pitchFamily="18" charset="0"/>
              </a:rPr>
              <a:t> 2:</a:t>
            </a:r>
          </a:p>
        </p:txBody>
      </p:sp>
      <p:graphicFrame>
        <p:nvGraphicFramePr>
          <p:cNvPr id="1230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563672"/>
              </p:ext>
            </p:extLst>
          </p:nvPr>
        </p:nvGraphicFramePr>
        <p:xfrm>
          <a:off x="5449888" y="10023475"/>
          <a:ext cx="124841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8" name="Equation" r:id="rId15" imgW="2222280" imgH="304560" progId="Equation.DSMT4">
                  <p:embed/>
                </p:oleObj>
              </mc:Choice>
              <mc:Fallback>
                <p:oleObj name="Equation" r:id="rId15" imgW="22222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10023475"/>
                        <a:ext cx="1248410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572037"/>
              </p:ext>
            </p:extLst>
          </p:nvPr>
        </p:nvGraphicFramePr>
        <p:xfrm>
          <a:off x="8686800" y="11231599"/>
          <a:ext cx="9203267" cy="1279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9" name="Equation" r:id="rId17" imgW="1638000" imgH="304560" progId="Equation.DSMT4">
                  <p:embed/>
                </p:oleObj>
              </mc:Choice>
              <mc:Fallback>
                <p:oleObj name="Equation" r:id="rId17" imgW="163800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1231599"/>
                        <a:ext cx="9203267" cy="1279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333812"/>
              </p:ext>
            </p:extLst>
          </p:nvPr>
        </p:nvGraphicFramePr>
        <p:xfrm>
          <a:off x="8640233" y="12268200"/>
          <a:ext cx="5207000" cy="904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0" name="Equation" r:id="rId19" imgW="927000" imgH="215640" progId="Equation.DSMT4">
                  <p:embed/>
                </p:oleObj>
              </mc:Choice>
              <mc:Fallback>
                <p:oleObj name="Equation" r:id="rId19" imgW="9270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0233" y="12268200"/>
                        <a:ext cx="5207000" cy="904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431239"/>
              </p:ext>
            </p:extLst>
          </p:nvPr>
        </p:nvGraphicFramePr>
        <p:xfrm>
          <a:off x="13716000" y="12268200"/>
          <a:ext cx="39941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1" name="Equation" r:id="rId21" imgW="711000" imgH="215640" progId="Equation.DSMT4">
                  <p:embed/>
                </p:oleObj>
              </mc:Choice>
              <mc:Fallback>
                <p:oleObj name="Equation" r:id="rId21" imgW="711000" imgH="215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0" y="12268200"/>
                        <a:ext cx="39941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29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7" grpId="0"/>
      <p:bldP spid="12298" grpId="0"/>
      <p:bldP spid="12299" grpId="0"/>
      <p:bldP spid="12302" grpId="0"/>
      <p:bldP spid="12303" grpId="0"/>
      <p:bldP spid="123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5943600" y="1924050"/>
            <a:ext cx="9904782" cy="835025"/>
            <a:chOff x="144" y="846"/>
            <a:chExt cx="3101" cy="263"/>
          </a:xfrm>
        </p:grpSpPr>
        <p:sp>
          <p:nvSpPr>
            <p:cNvPr id="2" name="Text Box 6"/>
            <p:cNvSpPr txBox="1">
              <a:spLocks noChangeArrowheads="1"/>
            </p:cNvSpPr>
            <p:nvPr/>
          </p:nvSpPr>
          <p:spPr bwMode="auto">
            <a:xfrm>
              <a:off x="144" y="864"/>
              <a:ext cx="2160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a) I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là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trung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điểm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của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AB</a:t>
              </a:r>
            </a:p>
          </p:txBody>
        </p:sp>
        <p:graphicFrame>
          <p:nvGraphicFramePr>
            <p:cNvPr id="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8157384"/>
                </p:ext>
              </p:extLst>
            </p:nvPr>
          </p:nvGraphicFramePr>
          <p:xfrm>
            <a:off x="2144" y="846"/>
            <a:ext cx="1101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50" name="Equation" r:id="rId3" imgW="901309" imgH="215806" progId="Equation.DSMT4">
                    <p:embed/>
                  </p:oleObj>
                </mc:Choice>
                <mc:Fallback>
                  <p:oleObj name="Equation" r:id="rId3" imgW="901309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4" y="846"/>
                          <a:ext cx="1101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4" name="Group 12"/>
          <p:cNvGrpSpPr>
            <a:grpSpLocks/>
          </p:cNvGrpSpPr>
          <p:nvPr/>
        </p:nvGrpSpPr>
        <p:grpSpPr bwMode="auto">
          <a:xfrm>
            <a:off x="5943600" y="2749550"/>
            <a:ext cx="14092768" cy="908050"/>
            <a:chOff x="1134" y="1160"/>
            <a:chExt cx="3329" cy="286"/>
          </a:xfrm>
        </p:grpSpPr>
        <p:sp>
          <p:nvSpPr>
            <p:cNvPr id="4" name="Text Box 10"/>
            <p:cNvSpPr txBox="1">
              <a:spLocks noChangeArrowheads="1"/>
            </p:cNvSpPr>
            <p:nvPr/>
          </p:nvSpPr>
          <p:spPr bwMode="auto">
            <a:xfrm>
              <a:off x="1134" y="1204"/>
              <a:ext cx="1728" cy="2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b) G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là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trọng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tâm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của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l-GR" sz="4400" kern="0" dirty="0">
                  <a:latin typeface="Arial" panose="020B0604020202020204" pitchFamily="34" charset="0"/>
                  <a:cs typeface="Arial" pitchFamily="34" charset="0"/>
                </a:rPr>
                <a:t>Δ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ABC</a:t>
              </a:r>
            </a:p>
          </p:txBody>
        </p:sp>
        <p:graphicFrame>
          <p:nvGraphicFramePr>
            <p:cNvPr id="5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144685"/>
                </p:ext>
              </p:extLst>
            </p:nvPr>
          </p:nvGraphicFramePr>
          <p:xfrm>
            <a:off x="2803" y="1160"/>
            <a:ext cx="1660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51" name="Equation" r:id="rId5" imgW="1358310" imgH="215806" progId="Equation.DSMT4">
                    <p:embed/>
                  </p:oleObj>
                </mc:Choice>
                <mc:Fallback>
                  <p:oleObj name="Equation" r:id="rId5" imgW="1358310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3" y="1160"/>
                          <a:ext cx="1660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088587" y="3475001"/>
            <a:ext cx="54864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b="1" u="sng" dirty="0" err="1">
                <a:solidFill>
                  <a:srgbClr val="FF0000"/>
                </a:solidFill>
                <a:latin typeface="Times New Roman" pitchFamily="18" charset="0"/>
              </a:rPr>
              <a:t>Chứng</a:t>
            </a:r>
            <a:r>
              <a:rPr lang="en-US" sz="5700" b="1" u="sng" dirty="0">
                <a:solidFill>
                  <a:srgbClr val="FF0000"/>
                </a:solidFill>
                <a:latin typeface="Times New Roman" pitchFamily="18" charset="0"/>
              </a:rPr>
              <a:t> minh: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16662400" y="6324600"/>
            <a:ext cx="6299200" cy="0"/>
          </a:xfrm>
          <a:prstGeom prst="line">
            <a:avLst/>
          </a:prstGeom>
          <a:noFill/>
          <a:ln w="222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5849600" y="57912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2961600" y="57912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9507200" y="5486400"/>
            <a:ext cx="1016000" cy="80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800" b="1">
                <a:solidFill>
                  <a:srgbClr val="0000FF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16628533" y="6324600"/>
            <a:ext cx="3251200" cy="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19913600" y="6324600"/>
            <a:ext cx="3048000" cy="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710400" y="6248400"/>
            <a:ext cx="2032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endParaRPr lang="en-US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812800" y="4572000"/>
            <a:ext cx="9144000" cy="89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a) I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của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AB</a:t>
            </a:r>
          </a:p>
        </p:txBody>
      </p:sp>
      <p:graphicFrame>
        <p:nvGraphicFramePr>
          <p:cNvPr id="1333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397032"/>
              </p:ext>
            </p:extLst>
          </p:nvPr>
        </p:nvGraphicFramePr>
        <p:xfrm>
          <a:off x="10919096" y="4572000"/>
          <a:ext cx="4320904" cy="83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2" name="Equation" r:id="rId7" imgW="901309" imgH="215806" progId="Equation.DSMT4">
                  <p:embed/>
                </p:oleObj>
              </mc:Choice>
              <mc:Fallback>
                <p:oleObj name="Equation" r:id="rId7" imgW="901309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19096" y="4572000"/>
                        <a:ext cx="4320904" cy="83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120945"/>
              </p:ext>
            </p:extLst>
          </p:nvPr>
        </p:nvGraphicFramePr>
        <p:xfrm>
          <a:off x="7359067" y="4572000"/>
          <a:ext cx="3613733" cy="83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3" name="Equation" r:id="rId8" imgW="787058" imgH="215806" progId="Equation.DSMT4">
                  <p:embed/>
                </p:oleObj>
              </mc:Choice>
              <mc:Fallback>
                <p:oleObj name="Equation" r:id="rId8" imgW="787058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067" y="4572000"/>
                        <a:ext cx="3613733" cy="83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38" name="Picture 2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4400" y="7157444"/>
            <a:ext cx="77216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9" name="AutoShape 27"/>
          <p:cNvSpPr>
            <a:spLocks noChangeArrowheads="1"/>
          </p:cNvSpPr>
          <p:nvPr/>
        </p:nvSpPr>
        <p:spPr bwMode="auto">
          <a:xfrm>
            <a:off x="16662400" y="8223250"/>
            <a:ext cx="5689600" cy="2133600"/>
          </a:xfrm>
          <a:prstGeom prst="triangle">
            <a:avLst>
              <a:gd name="adj" fmla="val 32218"/>
            </a:avLst>
          </a:prstGeom>
          <a:noFill/>
          <a:ln w="222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18491200" y="8248650"/>
            <a:ext cx="1016000" cy="2133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18829867" y="8985250"/>
            <a:ext cx="1016000" cy="21336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3" name="Oval 31"/>
          <p:cNvSpPr>
            <a:spLocks noChangeArrowheads="1"/>
          </p:cNvSpPr>
          <p:nvPr/>
        </p:nvSpPr>
        <p:spPr bwMode="auto">
          <a:xfrm>
            <a:off x="19066933" y="9569450"/>
            <a:ext cx="2032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7709" tIns="108855" rIns="217709" bIns="108855" anchor="ctr"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V="1">
            <a:off x="16696267" y="9645650"/>
            <a:ext cx="2438400" cy="711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V="1">
            <a:off x="19879733" y="10407650"/>
            <a:ext cx="2438400" cy="711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16662400" y="10382250"/>
            <a:ext cx="3251200" cy="762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19134667" y="9620250"/>
            <a:ext cx="3251200" cy="762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V="1">
            <a:off x="19270133" y="10077450"/>
            <a:ext cx="1354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18491200" y="10255250"/>
            <a:ext cx="67733" cy="152400"/>
            <a:chOff x="4368" y="3464"/>
            <a:chExt cx="16" cy="48"/>
          </a:xfrm>
        </p:grpSpPr>
        <p:sp>
          <p:nvSpPr>
            <p:cNvPr id="6" name="Line 38"/>
            <p:cNvSpPr>
              <a:spLocks noChangeShapeType="1"/>
            </p:cNvSpPr>
            <p:nvPr/>
          </p:nvSpPr>
          <p:spPr bwMode="auto">
            <a:xfrm>
              <a:off x="4368" y="346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>
              <a:off x="4384" y="346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3" name="Group 41"/>
          <p:cNvGrpSpPr>
            <a:grpSpLocks/>
          </p:cNvGrpSpPr>
          <p:nvPr/>
        </p:nvGrpSpPr>
        <p:grpSpPr bwMode="auto">
          <a:xfrm>
            <a:off x="20523200" y="10280650"/>
            <a:ext cx="67733" cy="152400"/>
            <a:chOff x="4368" y="3464"/>
            <a:chExt cx="16" cy="48"/>
          </a:xfrm>
        </p:grpSpPr>
        <p:sp>
          <p:nvSpPr>
            <p:cNvPr id="8" name="Line 42"/>
            <p:cNvSpPr>
              <a:spLocks noChangeShapeType="1"/>
            </p:cNvSpPr>
            <p:nvPr/>
          </p:nvSpPr>
          <p:spPr bwMode="auto">
            <a:xfrm>
              <a:off x="4368" y="346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43"/>
            <p:cNvSpPr>
              <a:spLocks noChangeShapeType="1"/>
            </p:cNvSpPr>
            <p:nvPr/>
          </p:nvSpPr>
          <p:spPr bwMode="auto">
            <a:xfrm>
              <a:off x="4384" y="346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6" name="Line 44"/>
          <p:cNvSpPr>
            <a:spLocks noChangeShapeType="1"/>
          </p:cNvSpPr>
          <p:nvPr/>
        </p:nvSpPr>
        <p:spPr bwMode="auto">
          <a:xfrm flipV="1">
            <a:off x="19541067" y="10636250"/>
            <a:ext cx="1354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17915467" y="753745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15883467" y="997585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18897600" y="1021080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2352000" y="992505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19304000" y="1114425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18288000" y="9163050"/>
            <a:ext cx="1016000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0000FF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13363" name="Line 51"/>
          <p:cNvSpPr>
            <a:spLocks noChangeShapeType="1"/>
          </p:cNvSpPr>
          <p:nvPr/>
        </p:nvSpPr>
        <p:spPr bwMode="auto">
          <a:xfrm flipH="1">
            <a:off x="16662400" y="9626600"/>
            <a:ext cx="2438400" cy="76200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64" name="Line 52"/>
          <p:cNvSpPr>
            <a:spLocks noChangeShapeType="1"/>
          </p:cNvSpPr>
          <p:nvPr/>
        </p:nvSpPr>
        <p:spPr bwMode="auto">
          <a:xfrm>
            <a:off x="19100800" y="9601200"/>
            <a:ext cx="3251200" cy="76200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65" name="Line 53"/>
          <p:cNvSpPr>
            <a:spLocks noChangeShapeType="1"/>
          </p:cNvSpPr>
          <p:nvPr/>
        </p:nvSpPr>
        <p:spPr bwMode="auto">
          <a:xfrm>
            <a:off x="19202400" y="9747250"/>
            <a:ext cx="609600" cy="1371600"/>
          </a:xfrm>
          <a:prstGeom prst="line">
            <a:avLst/>
          </a:prstGeom>
          <a:noFill/>
          <a:ln w="22225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66" name="Line 54"/>
          <p:cNvSpPr>
            <a:spLocks noChangeShapeType="1"/>
          </p:cNvSpPr>
          <p:nvPr/>
        </p:nvSpPr>
        <p:spPr bwMode="auto">
          <a:xfrm flipH="1" flipV="1">
            <a:off x="18525067" y="8248650"/>
            <a:ext cx="575733" cy="1371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/>
          <a:lstStyle/>
          <a:p>
            <a:endParaRPr lang="en-US"/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812800" y="5486400"/>
            <a:ext cx="14427200" cy="157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pPr algn="just"/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b)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Giả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sử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G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trọng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tâm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l-GR" sz="4400" kern="0" dirty="0">
                <a:latin typeface="Arial" panose="020B0604020202020204" pitchFamily="34" charset="0"/>
                <a:cs typeface="Arial" pitchFamily="34" charset="0"/>
              </a:rPr>
              <a:t>Δ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ABC.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Gọi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I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BC. 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Có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GA=2GI.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Lấy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D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đối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xứng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với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G qua I.</a:t>
            </a:r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09600" y="6718599"/>
            <a:ext cx="14427200" cy="109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17709" tIns="108855" rIns="217709" bIns="108855">
            <a:spAutoFit/>
          </a:bodyPr>
          <a:lstStyle/>
          <a:p>
            <a:r>
              <a:rPr lang="en-US" sz="57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Khi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đó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, GBDC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hình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bình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hành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và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G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AD.</a:t>
            </a:r>
          </a:p>
        </p:txBody>
      </p:sp>
      <p:graphicFrame>
        <p:nvGraphicFramePr>
          <p:cNvPr id="13370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54696"/>
              </p:ext>
            </p:extLst>
          </p:nvPr>
        </p:nvGraphicFramePr>
        <p:xfrm>
          <a:off x="1572066" y="7893431"/>
          <a:ext cx="11290299" cy="83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4" name="Equation" r:id="rId11" imgW="2183452" imgH="215806" progId="Equation.DSMT4">
                  <p:embed/>
                </p:oleObj>
              </mc:Choice>
              <mc:Fallback>
                <p:oleObj name="Equation" r:id="rId11" imgW="2183452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066" y="7893431"/>
                        <a:ext cx="11290299" cy="83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71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194489"/>
              </p:ext>
            </p:extLst>
          </p:nvPr>
        </p:nvGraphicFramePr>
        <p:xfrm>
          <a:off x="1528936" y="8691857"/>
          <a:ext cx="6959600" cy="835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" name="Equation" r:id="rId13" imgW="1345616" imgH="215806" progId="Equation.DSMT4">
                  <p:embed/>
                </p:oleObj>
              </mc:Choice>
              <mc:Fallback>
                <p:oleObj name="Equation" r:id="rId13" imgW="1345616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936" y="8691857"/>
                        <a:ext cx="6959600" cy="835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74" name="Group 62"/>
          <p:cNvGrpSpPr>
            <a:grpSpLocks/>
          </p:cNvGrpSpPr>
          <p:nvPr/>
        </p:nvGrpSpPr>
        <p:grpSpPr bwMode="auto">
          <a:xfrm>
            <a:off x="756455" y="9514183"/>
            <a:ext cx="14483545" cy="1498600"/>
            <a:chOff x="192" y="3152"/>
            <a:chExt cx="3312" cy="472"/>
          </a:xfrm>
        </p:grpSpPr>
        <p:sp>
          <p:nvSpPr>
            <p:cNvPr id="10" name="Rectangle 60"/>
            <p:cNvSpPr>
              <a:spLocks noChangeArrowheads="1"/>
            </p:cNvSpPr>
            <p:nvPr/>
          </p:nvSpPr>
          <p:spPr bwMode="auto">
            <a:xfrm>
              <a:off x="192" y="3168"/>
              <a:ext cx="3312" cy="4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Ngược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>
                  <a:latin typeface="Arial" panose="020B0604020202020204" pitchFamily="34" charset="0"/>
                  <a:cs typeface="Arial" pitchFamily="34" charset="0"/>
                </a:rPr>
                <a:t>lai</a:t>
              </a:r>
              <a:r>
                <a:rPr lang="en-US" sz="4400" kern="0" dirty="0">
                  <a:latin typeface="Arial" panose="020B0604020202020204" pitchFamily="34" charset="0"/>
                  <a:cs typeface="Arial" pitchFamily="34" charset="0"/>
                </a:rPr>
                <a:t>,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nếu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                              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thì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ta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vẽ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hình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bình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hành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BGCD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có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I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là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giao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điểm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hai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đường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 </a:t>
              </a:r>
              <a:r>
                <a:rPr lang="en-US" sz="4400" kern="0" dirty="0" err="1" smtClean="0">
                  <a:latin typeface="Arial" panose="020B0604020202020204" pitchFamily="34" charset="0"/>
                  <a:cs typeface="Arial" pitchFamily="34" charset="0"/>
                </a:rPr>
                <a:t>chéo</a:t>
              </a:r>
              <a:r>
                <a:rPr lang="en-US" sz="4400" kern="0" dirty="0" smtClean="0">
                  <a:latin typeface="Arial" panose="020B0604020202020204" pitchFamily="34" charset="0"/>
                  <a:cs typeface="Arial" pitchFamily="34" charset="0"/>
                </a:rPr>
                <a:t>.</a:t>
              </a:r>
              <a:endParaRPr lang="en-US" sz="4400" kern="0" dirty="0">
                <a:latin typeface="Arial" panose="020B0604020202020204" pitchFamily="34" charset="0"/>
                <a:cs typeface="Arial" pitchFamily="34" charset="0"/>
              </a:endParaRPr>
            </a:p>
          </p:txBody>
        </p:sp>
        <p:graphicFrame>
          <p:nvGraphicFramePr>
            <p:cNvPr id="11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8963080"/>
                </p:ext>
              </p:extLst>
            </p:nvPr>
          </p:nvGraphicFramePr>
          <p:xfrm>
            <a:off x="1093" y="3152"/>
            <a:ext cx="1026" cy="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856" name="Equation" r:id="rId15" imgW="1155199" imgH="215806" progId="Equation.DSMT4">
                    <p:embed/>
                  </p:oleObj>
                </mc:Choice>
                <mc:Fallback>
                  <p:oleObj name="Equation" r:id="rId15" imgW="1155199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3" y="3152"/>
                          <a:ext cx="1026" cy="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5" name="Group 26"/>
          <p:cNvGrpSpPr/>
          <p:nvPr/>
        </p:nvGrpSpPr>
        <p:grpSpPr>
          <a:xfrm>
            <a:off x="598411" y="1444942"/>
            <a:ext cx="12114292" cy="907192"/>
            <a:chOff x="7459670" y="7543799"/>
            <a:chExt cx="20011305" cy="907311"/>
          </a:xfrm>
        </p:grpSpPr>
        <p:sp>
          <p:nvSpPr>
            <p:cNvPr id="56" name="TextBox 55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 DỤNG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5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58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60" name="Round Same Side Corner Rectangle 59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7720738" y="7640053"/>
                  <a:ext cx="884949" cy="75415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5</a:t>
                  </a:r>
                </a:p>
              </p:txBody>
            </p:sp>
          </p:grpSp>
        </p:grpSp>
      </p:grpSp>
      <p:sp>
        <p:nvSpPr>
          <p:cNvPr id="12" name="TextBox 11"/>
          <p:cNvSpPr txBox="1"/>
          <p:nvPr/>
        </p:nvSpPr>
        <p:spPr>
          <a:xfrm>
            <a:off x="812800" y="10971848"/>
            <a:ext cx="993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Khi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đó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                    ,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suy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ra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   </a:t>
            </a:r>
            <a:endParaRPr lang="en-US" sz="4400" kern="0" dirty="0">
              <a:latin typeface="Arial" panose="020B0604020202020204" pitchFamily="34" charset="0"/>
              <a:cs typeface="Arial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493444"/>
              </p:ext>
            </p:extLst>
          </p:nvPr>
        </p:nvGraphicFramePr>
        <p:xfrm>
          <a:off x="2654300" y="10858355"/>
          <a:ext cx="3124200" cy="819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7" name="Equation" r:id="rId17" imgW="977760" imgH="215640" progId="Equation.DSMT4">
                  <p:embed/>
                </p:oleObj>
              </mc:Choice>
              <mc:Fallback>
                <p:oleObj name="Equation" r:id="rId17" imgW="9777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54300" y="10858355"/>
                        <a:ext cx="3124200" cy="819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69776"/>
              </p:ext>
            </p:extLst>
          </p:nvPr>
        </p:nvGraphicFramePr>
        <p:xfrm>
          <a:off x="7620000" y="10822126"/>
          <a:ext cx="29718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8" name="Equation" r:id="rId19" imgW="825480" imgH="215640" progId="Equation.DSMT4">
                  <p:embed/>
                </p:oleObj>
              </mc:Choice>
              <mc:Fallback>
                <p:oleObj name="Equation" r:id="rId19" imgW="825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20000" y="10822126"/>
                        <a:ext cx="2971800" cy="91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715896" y="10971848"/>
            <a:ext cx="5641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nên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G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trung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12801" y="11844290"/>
            <a:ext cx="513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của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đoạn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thẳng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AD. </a:t>
            </a:r>
            <a:endParaRPr lang="en-US" sz="4400" kern="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89654" y="11898044"/>
            <a:ext cx="175799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Do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đó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ba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A, G, I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thẳng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hàng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, GA=2GI,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điểm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G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nằm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giữa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A </a:t>
            </a:r>
            <a:r>
              <a:rPr lang="en-US" sz="4400" kern="0" dirty="0" err="1" smtClean="0">
                <a:latin typeface="Arial" panose="020B0604020202020204" pitchFamily="34" charset="0"/>
                <a:cs typeface="Arial" pitchFamily="34" charset="0"/>
              </a:rPr>
              <a:t>và</a:t>
            </a:r>
            <a:r>
              <a:rPr lang="en-US" sz="4400" kern="0" dirty="0" smtClean="0">
                <a:latin typeface="Arial" panose="020B0604020202020204" pitchFamily="34" charset="0"/>
                <a:cs typeface="Arial" pitchFamily="34" charset="0"/>
              </a:rPr>
              <a:t> I.  </a:t>
            </a:r>
            <a:endParaRPr lang="en-US" sz="4400" kern="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8586" y="12752137"/>
            <a:ext cx="113320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Vậy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G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trọng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tâm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4400" kern="0" dirty="0" err="1">
                <a:latin typeface="Arial" panose="020B0604020202020204" pitchFamily="34" charset="0"/>
                <a:cs typeface="Arial" pitchFamily="34" charset="0"/>
              </a:rPr>
              <a:t>của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l-GR" sz="4400" kern="0" dirty="0">
                <a:latin typeface="Arial" panose="020B0604020202020204" pitchFamily="34" charset="0"/>
                <a:cs typeface="Arial" pitchFamily="34" charset="0"/>
              </a:rPr>
              <a:t>Δ</a:t>
            </a:r>
            <a:r>
              <a:rPr lang="en-US" sz="4400" kern="0" dirty="0">
                <a:latin typeface="Arial" panose="020B0604020202020204" pitchFamily="34" charset="0"/>
                <a:cs typeface="Arial" pitchFamily="34" charset="0"/>
              </a:rPr>
              <a:t>ABC</a:t>
            </a:r>
            <a:r>
              <a:rPr lang="en-US" sz="4000" kern="0" dirty="0" smtClean="0">
                <a:latin typeface="Arial" panose="020B0604020202020204" pitchFamily="34" charset="0"/>
                <a:cs typeface="Arial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5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/>
      <p:bldP spid="13326" grpId="0" animBg="1"/>
      <p:bldP spid="13328" grpId="0"/>
      <p:bldP spid="13329" grpId="0"/>
      <p:bldP spid="13330" grpId="0"/>
      <p:bldP spid="13331" grpId="0" animBg="1"/>
      <p:bldP spid="13332" grpId="0" animBg="1"/>
      <p:bldP spid="13333" grpId="0" animBg="1"/>
      <p:bldP spid="13335" grpId="0"/>
      <p:bldP spid="13339" grpId="0" animBg="1"/>
      <p:bldP spid="13340" grpId="0" animBg="1"/>
      <p:bldP spid="13342" grpId="0" animBg="1"/>
      <p:bldP spid="13343" grpId="0" animBg="1"/>
      <p:bldP spid="13344" grpId="0" animBg="1"/>
      <p:bldP spid="13345" grpId="0" animBg="1"/>
      <p:bldP spid="13346" grpId="0" animBg="1"/>
      <p:bldP spid="13347" grpId="0" animBg="1"/>
      <p:bldP spid="13348" grpId="0" animBg="1"/>
      <p:bldP spid="13356" grpId="0" animBg="1"/>
      <p:bldP spid="13357" grpId="0"/>
      <p:bldP spid="13358" grpId="0"/>
      <p:bldP spid="13359" grpId="0"/>
      <p:bldP spid="13360" grpId="0"/>
      <p:bldP spid="13361" grpId="0"/>
      <p:bldP spid="13362" grpId="0"/>
      <p:bldP spid="13363" grpId="0" animBg="1"/>
      <p:bldP spid="13364" grpId="0" animBg="1"/>
      <p:bldP spid="13365" grpId="0" animBg="1"/>
      <p:bldP spid="13366" grpId="0" animBg="1"/>
      <p:bldP spid="13368" grpId="0"/>
      <p:bldP spid="13369" grpId="0"/>
      <p:bldP spid="12" grpId="0"/>
      <p:bldP spid="15" grpId="0"/>
      <p:bldP spid="16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57&quot;&gt;&lt;property id=&quot;20148&quot; value=&quot;5&quot;/&gt;&lt;property id=&quot;20300&quot; value=&quot;Slide 2&quot;/&gt;&lt;property id=&quot;20307&quot; value=&quot;373&quot;/&gt;&lt;/object&gt;&lt;object type=&quot;3&quot; unique_id=&quot;10058&quot;&gt;&lt;property id=&quot;20148&quot; value=&quot;5&quot;/&gt;&lt;property id=&quot;20300&quot; value=&quot;Slide 3&quot;/&gt;&lt;property id=&quot;20307&quot; value=&quot;372&quot;/&gt;&lt;/object&gt;&lt;object type=&quot;3&quot; unique_id=&quot;10059&quot;&gt;&lt;property id=&quot;20148&quot; value=&quot;5&quot;/&gt;&lt;property id=&quot;20300&quot; value=&quot;Slide 4&quot;/&gt;&lt;property id=&quot;20307&quot; value=&quot;374&quot;/&gt;&lt;/object&gt;&lt;object type=&quot;3&quot; unique_id=&quot;10060&quot;&gt;&lt;property id=&quot;20148&quot; value=&quot;5&quot;/&gt;&lt;property id=&quot;20300&quot; value=&quot;Slide 5&quot;/&gt;&lt;property id=&quot;20307&quot; value=&quot;376&quot;/&gt;&lt;/object&gt;&lt;object type=&quot;3&quot; unique_id=&quot;10061&quot;&gt;&lt;property id=&quot;20148&quot; value=&quot;5&quot;/&gt;&lt;property id=&quot;20300&quot; value=&quot;Slide 6&quot;/&gt;&lt;property id=&quot;20307&quot; value=&quot;375&quot;/&gt;&lt;/object&gt;&lt;object type=&quot;3&quot; unique_id=&quot;10062&quot;&gt;&lt;property id=&quot;20148&quot; value=&quot;5&quot;/&gt;&lt;property id=&quot;20300&quot; value=&quot;Slide 7&quot;/&gt;&lt;property id=&quot;20307&quot; value=&quot;377&quot;/&gt;&lt;/object&gt;&lt;object type=&quot;3&quot; unique_id=&quot;10063&quot;&gt;&lt;property id=&quot;20148&quot; value=&quot;5&quot;/&gt;&lt;property id=&quot;20300&quot; value=&quot;Slide 8&quot;/&gt;&lt;property id=&quot;20307&quot; value=&quot;378&quot;/&gt;&lt;/object&gt;&lt;object type=&quot;3&quot; unique_id=&quot;10064&quot;&gt;&lt;property id=&quot;20148&quot; value=&quot;5&quot;/&gt;&lt;property id=&quot;20300&quot; value=&quot;Slide 9&quot;/&gt;&lt;property id=&quot;20307&quot; value=&quot;380&quot;/&gt;&lt;/object&gt;&lt;object type=&quot;3&quot; unique_id=&quot;10065&quot;&gt;&lt;property id=&quot;20148&quot; value=&quot;5&quot;/&gt;&lt;property id=&quot;20300&quot; value=&quot;Slide 10&quot;/&gt;&lt;property id=&quot;20307&quot; value=&quot;307&quot;/&gt;&lt;/object&gt;&lt;object type=&quot;3&quot; unique_id=&quot;10066&quot;&gt;&lt;property id=&quot;20148&quot; value=&quot;5&quot;/&gt;&lt;property id=&quot;20300&quot; value=&quot;Slide 11&quot;/&gt;&lt;property id=&quot;20307&quot; value=&quot;345&quot;/&gt;&lt;/object&gt;&lt;object type=&quot;3&quot; unique_id=&quot;10067&quot;&gt;&lt;property id=&quot;20148&quot; value=&quot;5&quot;/&gt;&lt;property id=&quot;20300&quot; value=&quot;Slide 12&quot;/&gt;&lt;property id=&quot;20307&quot; value=&quot;360&quot;/&gt;&lt;/object&gt;&lt;object type=&quot;3&quot; unique_id=&quot;10068&quot;&gt;&lt;property id=&quot;20148&quot; value=&quot;5&quot;/&gt;&lt;property id=&quot;20300&quot; value=&quot;Slide 13&quot;/&gt;&lt;property id=&quot;20307&quot; value=&quot;361&quot;/&gt;&lt;/object&gt;&lt;object type=&quot;3&quot; unique_id=&quot;10069&quot;&gt;&lt;property id=&quot;20148&quot; value=&quot;5&quot;/&gt;&lt;property id=&quot;20300&quot; value=&quot;Slide 14&quot;/&gt;&lt;property id=&quot;20307&quot; value=&quot;363&quot;/&gt;&lt;/object&gt;&lt;object type=&quot;3&quot; unique_id=&quot;10070&quot;&gt;&lt;property id=&quot;20148&quot; value=&quot;5&quot;/&gt;&lt;property id=&quot;20300&quot; value=&quot;Slide 15&quot;/&gt;&lt;property id=&quot;20307&quot; value=&quot;366&quot;/&gt;&lt;/object&gt;&lt;object type=&quot;3&quot; unique_id=&quot;10071&quot;&gt;&lt;property id=&quot;20148&quot; value=&quot;5&quot;/&gt;&lt;property id=&quot;20300&quot; value=&quot;Slide 16&quot;/&gt;&lt;property id=&quot;20307&quot; value=&quot;369&quot;/&gt;&lt;/object&gt;&lt;object type=&quot;3&quot; unique_id=&quot;10072&quot;&gt;&lt;property id=&quot;20148&quot; value=&quot;5&quot;/&gt;&lt;property id=&quot;20300&quot; value=&quot;Slide 18&quot;/&gt;&lt;property id=&quot;20307&quot; value=&quot;382&quot;/&gt;&lt;/object&gt;&lt;object type=&quot;3&quot; unique_id=&quot;10073&quot;&gt;&lt;property id=&quot;20148&quot; value=&quot;5&quot;/&gt;&lt;property id=&quot;20300&quot; value=&quot;Slide 19&quot;/&gt;&lt;property id=&quot;20307&quot; value=&quot;371&quot;/&gt;&lt;/object&gt;&lt;object type=&quot;3&quot; unique_id=&quot;10262&quot;&gt;&lt;property id=&quot;20148&quot; value=&quot;5&quot;/&gt;&lt;property id=&quot;20300&quot; value=&quot;Slide 17&quot;/&gt;&lt;property id=&quot;20307&quot; value=&quot;384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6494</TotalTime>
  <Words>1359</Words>
  <Application>Microsoft Office PowerPoint</Application>
  <PresentationFormat>Custom</PresentationFormat>
  <Paragraphs>224</Paragraphs>
  <Slides>19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PC</cp:lastModifiedBy>
  <cp:revision>543</cp:revision>
  <dcterms:created xsi:type="dcterms:W3CDTF">2013-08-31T11:42:51Z</dcterms:created>
  <dcterms:modified xsi:type="dcterms:W3CDTF">2021-09-02T01:47:57Z</dcterms:modified>
</cp:coreProperties>
</file>