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300" r:id="rId2"/>
    <p:sldId id="304" r:id="rId3"/>
    <p:sldId id="302" r:id="rId4"/>
    <p:sldId id="292" r:id="rId5"/>
    <p:sldId id="301" r:id="rId6"/>
    <p:sldId id="312" r:id="rId7"/>
    <p:sldId id="344" r:id="rId8"/>
    <p:sldId id="372" r:id="rId9"/>
    <p:sldId id="373" r:id="rId10"/>
    <p:sldId id="374" r:id="rId11"/>
    <p:sldId id="375" r:id="rId12"/>
    <p:sldId id="376" r:id="rId13"/>
    <p:sldId id="378" r:id="rId14"/>
    <p:sldId id="377" r:id="rId15"/>
    <p:sldId id="381" r:id="rId16"/>
    <p:sldId id="352" r:id="rId17"/>
    <p:sldId id="379" r:id="rId18"/>
    <p:sldId id="380" r:id="rId19"/>
    <p:sldId id="368" r:id="rId20"/>
    <p:sldId id="359" r:id="rId21"/>
    <p:sldId id="315" r:id="rId22"/>
    <p:sldId id="361" r:id="rId23"/>
    <p:sldId id="331" r:id="rId24"/>
    <p:sldId id="328" r:id="rId25"/>
    <p:sldId id="329"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57"/>
  </p:normalViewPr>
  <p:slideViewPr>
    <p:cSldViewPr snapToGrid="0">
      <p:cViewPr varScale="1">
        <p:scale>
          <a:sx n="69" d="100"/>
          <a:sy n="69" d="100"/>
        </p:scale>
        <p:origin x="570"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0" y="635"/>
            <a:ext cx="12213590" cy="6865620"/>
          </a:xfrm>
          <a:prstGeom prst="rect">
            <a:avLst/>
          </a:prstGeom>
        </p:spPr>
      </p:pic>
      <p:pic>
        <p:nvPicPr>
          <p:cNvPr id="8" name="Picture 7">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p:cNvSpPr txBox="1"/>
          <p:nvPr userDrawn="1"/>
        </p:nvSpPr>
        <p:spPr>
          <a:xfrm>
            <a:off x="153420" y="-41096"/>
            <a:ext cx="2270760" cy="36830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 Transportation</a:t>
            </a:r>
          </a:p>
        </p:txBody>
      </p:sp>
      <p:sp>
        <p:nvSpPr>
          <p:cNvPr id="14" name="TextBox 13"/>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2" name="TextBox 1"/>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duhome.com.vn/DHALesson?idGrade=10&amp;idSubject=1&amp;idSeries=118&amp;idTheme=1067&amp;IdLevel=3&amp;idThemeServer=83"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7: Transportation</a:t>
            </a:r>
            <a:endParaRPr lang="en-US" sz="3200" b="1" dirty="0">
              <a:solidFill>
                <a:srgbClr val="0070C0"/>
              </a:solidFill>
            </a:endParaRPr>
          </a:p>
          <a:p>
            <a:pPr algn="ctr"/>
            <a:r>
              <a:rPr lang="en-US" sz="3200" b="1" dirty="0">
                <a:solidFill>
                  <a:srgbClr val="00B050"/>
                </a:solidFill>
              </a:rPr>
              <a:t>Lesson 3.2: Writing</a:t>
            </a:r>
          </a:p>
          <a:p>
            <a:pPr algn="ctr"/>
            <a:r>
              <a:rPr lang="en-US" sz="3200" dirty="0">
                <a:solidFill>
                  <a:srgbClr val="FF0000"/>
                </a:solidFill>
              </a:rPr>
              <a:t>Page</a:t>
            </a:r>
            <a:r>
              <a:rPr lang="en-US" sz="3200" dirty="0"/>
              <a:t> </a:t>
            </a:r>
            <a:r>
              <a:rPr lang="en-US" sz="3200" dirty="0">
                <a:solidFill>
                  <a:srgbClr val="FF0000"/>
                </a:solidFill>
              </a:rPr>
              <a:t>59</a:t>
            </a:r>
          </a:p>
        </p:txBody>
      </p:sp>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766" y="1262349"/>
            <a:ext cx="7899763" cy="4658834"/>
          </a:xfrm>
          <a:prstGeom prst="rect">
            <a:avLst/>
          </a:prstGeom>
        </p:spPr>
      </p:pic>
      <p:sp>
        <p:nvSpPr>
          <p:cNvPr id="3" name="TextBox 2"/>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p:cNvSpPr txBox="1"/>
          <p:nvPr/>
        </p:nvSpPr>
        <p:spPr>
          <a:xfrm>
            <a:off x="8508778" y="2393941"/>
            <a:ext cx="3408231" cy="1015663"/>
          </a:xfrm>
          <a:prstGeom prst="rect">
            <a:avLst/>
          </a:prstGeom>
          <a:noFill/>
          <a:ln>
            <a:solidFill>
              <a:srgbClr val="FF0000"/>
            </a:solidFill>
          </a:ln>
        </p:spPr>
        <p:txBody>
          <a:bodyPr wrap="square" rtlCol="0">
            <a:spAutoFit/>
          </a:bodyPr>
          <a:lstStyle/>
          <a:p>
            <a:r>
              <a:rPr lang="en-US" sz="3000" i="1" dirty="0"/>
              <a:t>2. Underline the reason he gives</a:t>
            </a:r>
          </a:p>
        </p:txBody>
      </p:sp>
      <p:cxnSp>
        <p:nvCxnSpPr>
          <p:cNvPr id="6" name="Straight Connector 5"/>
          <p:cNvCxnSpPr/>
          <p:nvPr/>
        </p:nvCxnSpPr>
        <p:spPr>
          <a:xfrm>
            <a:off x="2445476" y="2081362"/>
            <a:ext cx="5132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6556" y="2460657"/>
            <a:ext cx="38156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766" y="1262349"/>
            <a:ext cx="7899763" cy="4658834"/>
          </a:xfrm>
          <a:prstGeom prst="rect">
            <a:avLst/>
          </a:prstGeom>
        </p:spPr>
      </p:pic>
      <p:sp>
        <p:nvSpPr>
          <p:cNvPr id="3" name="TextBox 2"/>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p:cNvSpPr txBox="1"/>
          <p:nvPr/>
        </p:nvSpPr>
        <p:spPr>
          <a:xfrm>
            <a:off x="8389027" y="1886768"/>
            <a:ext cx="3123418" cy="1015663"/>
          </a:xfrm>
          <a:prstGeom prst="rect">
            <a:avLst/>
          </a:prstGeom>
          <a:noFill/>
          <a:ln>
            <a:solidFill>
              <a:srgbClr val="FF0000"/>
            </a:solidFill>
          </a:ln>
        </p:spPr>
        <p:txBody>
          <a:bodyPr wrap="square" rtlCol="0">
            <a:spAutoFit/>
          </a:bodyPr>
          <a:lstStyle/>
          <a:p>
            <a:r>
              <a:rPr lang="en-US" sz="3000" i="1" dirty="0"/>
              <a:t>3. Underline the evidence he gives.</a:t>
            </a:r>
          </a:p>
        </p:txBody>
      </p:sp>
      <p:cxnSp>
        <p:nvCxnSpPr>
          <p:cNvPr id="8" name="Straight Connector 7"/>
          <p:cNvCxnSpPr/>
          <p:nvPr/>
        </p:nvCxnSpPr>
        <p:spPr>
          <a:xfrm>
            <a:off x="4295779" y="2462745"/>
            <a:ext cx="2349570"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3254" y="2878570"/>
            <a:ext cx="7153392"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2798" y="3266720"/>
            <a:ext cx="7098428"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2798" y="3670673"/>
            <a:ext cx="7236651"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6653" y="4078687"/>
            <a:ext cx="6524270"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6653" y="4469566"/>
            <a:ext cx="6736921"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8943" y="4874302"/>
            <a:ext cx="1109683"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766" y="1262349"/>
            <a:ext cx="7899763" cy="4658834"/>
          </a:xfrm>
          <a:prstGeom prst="rect">
            <a:avLst/>
          </a:prstGeom>
        </p:spPr>
      </p:pic>
      <p:sp>
        <p:nvSpPr>
          <p:cNvPr id="3" name="TextBox 2"/>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p:cNvSpPr txBox="1"/>
          <p:nvPr/>
        </p:nvSpPr>
        <p:spPr>
          <a:xfrm>
            <a:off x="8493959" y="2136338"/>
            <a:ext cx="2853595" cy="1938992"/>
          </a:xfrm>
          <a:prstGeom prst="rect">
            <a:avLst/>
          </a:prstGeom>
          <a:noFill/>
          <a:ln>
            <a:solidFill>
              <a:srgbClr val="FF0000"/>
            </a:solidFill>
          </a:ln>
        </p:spPr>
        <p:txBody>
          <a:bodyPr wrap="square" rtlCol="0">
            <a:spAutoFit/>
          </a:bodyPr>
          <a:lstStyle/>
          <a:p>
            <a:r>
              <a:rPr lang="en-US" sz="3000" i="1" dirty="0"/>
              <a:t>4. Which sentence does he use to give his opinion again?</a:t>
            </a:r>
          </a:p>
        </p:txBody>
      </p:sp>
      <p:cxnSp>
        <p:nvCxnSpPr>
          <p:cNvPr id="6" name="Straight Connector 5"/>
          <p:cNvCxnSpPr/>
          <p:nvPr/>
        </p:nvCxnSpPr>
        <p:spPr>
          <a:xfrm>
            <a:off x="1475227" y="4856812"/>
            <a:ext cx="5944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30174" y="5259630"/>
            <a:ext cx="1439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p:cNvSpPr/>
          <p:nvPr/>
        </p:nvSpPr>
        <p:spPr>
          <a:xfrm>
            <a:off x="329784" y="822944"/>
            <a:ext cx="1753849" cy="854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03358" y="650000"/>
            <a:ext cx="7734924" cy="1200329"/>
          </a:xfrm>
          <a:prstGeom prst="rect">
            <a:avLst/>
          </a:prstGeom>
          <a:solidFill>
            <a:srgbClr val="92D050"/>
          </a:solidFill>
          <a:ln w="38100">
            <a:solidFill>
              <a:srgbClr val="FF0000"/>
            </a:solidFill>
          </a:ln>
        </p:spPr>
        <p:txBody>
          <a:bodyPr wrap="square" rtlCol="0">
            <a:spAutoFit/>
          </a:bodyPr>
          <a:lstStyle/>
          <a:p>
            <a:r>
              <a:rPr lang="en-US" sz="3600" dirty="0"/>
              <a:t>How many parts are there in an opinion paragraph? </a:t>
            </a:r>
          </a:p>
        </p:txBody>
      </p:sp>
      <p:sp>
        <p:nvSpPr>
          <p:cNvPr id="4" name="TextBox 3"/>
          <p:cNvSpPr txBox="1"/>
          <p:nvPr/>
        </p:nvSpPr>
        <p:spPr>
          <a:xfrm>
            <a:off x="2788174" y="2092025"/>
            <a:ext cx="2788171" cy="646331"/>
          </a:xfrm>
          <a:prstGeom prst="rect">
            <a:avLst/>
          </a:prstGeom>
          <a:solidFill>
            <a:srgbClr val="FFFF00"/>
          </a:solidFill>
          <a:ln w="28575">
            <a:solidFill>
              <a:schemeClr val="tx2">
                <a:lumMod val="60000"/>
                <a:lumOff val="40000"/>
              </a:schemeClr>
            </a:solidFill>
          </a:ln>
        </p:spPr>
        <p:txBody>
          <a:bodyPr wrap="square" rtlCol="0">
            <a:spAutoFit/>
          </a:bodyPr>
          <a:lstStyle/>
          <a:p>
            <a:r>
              <a:rPr lang="en-US" sz="3600" dirty="0">
                <a:solidFill>
                  <a:srgbClr val="FF0000"/>
                </a:solidFill>
              </a:rPr>
              <a:t>4 parts.</a:t>
            </a:r>
          </a:p>
        </p:txBody>
      </p:sp>
      <p:sp>
        <p:nvSpPr>
          <p:cNvPr id="5" name="TextBox 4"/>
          <p:cNvSpPr txBox="1"/>
          <p:nvPr/>
        </p:nvSpPr>
        <p:spPr>
          <a:xfrm>
            <a:off x="2773182" y="2980052"/>
            <a:ext cx="4152275" cy="646331"/>
          </a:xfrm>
          <a:prstGeom prst="rect">
            <a:avLst/>
          </a:prstGeom>
          <a:solidFill>
            <a:srgbClr val="92D050"/>
          </a:solidFill>
          <a:ln w="38100">
            <a:solidFill>
              <a:srgbClr val="FF0000"/>
            </a:solidFill>
          </a:ln>
        </p:spPr>
        <p:txBody>
          <a:bodyPr wrap="square" rtlCol="0">
            <a:spAutoFit/>
          </a:bodyPr>
          <a:lstStyle/>
          <a:p>
            <a:r>
              <a:rPr lang="en-US" sz="3600" dirty="0"/>
              <a:t>What are they?</a:t>
            </a:r>
          </a:p>
        </p:txBody>
      </p:sp>
      <p:sp>
        <p:nvSpPr>
          <p:cNvPr id="6" name="TextBox 5"/>
          <p:cNvSpPr txBox="1"/>
          <p:nvPr/>
        </p:nvSpPr>
        <p:spPr>
          <a:xfrm>
            <a:off x="2503359" y="3930175"/>
            <a:ext cx="7734924" cy="2308324"/>
          </a:xfrm>
          <a:prstGeom prst="rect">
            <a:avLst/>
          </a:prstGeom>
          <a:solidFill>
            <a:srgbClr val="FFFF00"/>
          </a:solidFill>
          <a:ln w="28575">
            <a:solidFill>
              <a:schemeClr val="tx2">
                <a:lumMod val="60000"/>
                <a:lumOff val="40000"/>
              </a:schemeClr>
            </a:solidFill>
          </a:ln>
        </p:spPr>
        <p:txBody>
          <a:bodyPr wrap="square" rtlCol="0">
            <a:spAutoFit/>
          </a:bodyPr>
          <a:lstStyle/>
          <a:p>
            <a:pPr marL="742950" indent="-742950">
              <a:buAutoNum type="arabicPeriod"/>
            </a:pPr>
            <a:r>
              <a:rPr lang="en-US" sz="3600" dirty="0">
                <a:solidFill>
                  <a:srgbClr val="FF0000"/>
                </a:solidFill>
              </a:rPr>
              <a:t>Start with your main opinion.</a:t>
            </a:r>
          </a:p>
          <a:p>
            <a:pPr marL="742950" indent="-742950">
              <a:buAutoNum type="arabicPeriod"/>
            </a:pPr>
            <a:r>
              <a:rPr lang="en-US" sz="3600" dirty="0">
                <a:solidFill>
                  <a:srgbClr val="FF0000"/>
                </a:solidFill>
              </a:rPr>
              <a:t>Give reasons.</a:t>
            </a:r>
          </a:p>
          <a:p>
            <a:pPr marL="742950" indent="-742950">
              <a:buAutoNum type="arabicPeriod"/>
            </a:pPr>
            <a:r>
              <a:rPr lang="en-US" sz="3600" dirty="0">
                <a:solidFill>
                  <a:srgbClr val="FF0000"/>
                </a:solidFill>
              </a:rPr>
              <a:t>Give evidence.</a:t>
            </a:r>
          </a:p>
          <a:p>
            <a:pPr marL="742950" indent="-742950">
              <a:buAutoNum type="arabicPeriod"/>
            </a:pPr>
            <a:r>
              <a:rPr lang="en-US" sz="3600" dirty="0">
                <a:solidFill>
                  <a:srgbClr val="FF0000"/>
                </a:solidFill>
              </a:rPr>
              <a:t>Finish with your main opinion again.</a:t>
            </a:r>
          </a:p>
        </p:txBody>
      </p:sp>
      <p:sp>
        <p:nvSpPr>
          <p:cNvPr id="7" name="Arrow: Right 6"/>
          <p:cNvSpPr/>
          <p:nvPr/>
        </p:nvSpPr>
        <p:spPr>
          <a:xfrm>
            <a:off x="329783" y="2875997"/>
            <a:ext cx="1753849" cy="854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282" y="1018614"/>
            <a:ext cx="11377144" cy="1477328"/>
          </a:xfrm>
          <a:prstGeom prst="rect">
            <a:avLst/>
          </a:prstGeom>
        </p:spPr>
        <p:txBody>
          <a:bodyPr wrap="square">
            <a:spAutoFit/>
          </a:bodyPr>
          <a:lstStyle/>
          <a:p>
            <a:r>
              <a:rPr lang="en-US" sz="3000" i="1" dirty="0">
                <a:solidFill>
                  <a:schemeClr val="tx2">
                    <a:lumMod val="60000"/>
                    <a:lumOff val="40000"/>
                  </a:schemeClr>
                </a:solidFill>
              </a:rPr>
              <a:t>b. Write full sentences using the prompts. Then, number the sentences (1-4) to match them with the parts of an opinion paragraph. Use the Skill box to help you.</a:t>
            </a:r>
          </a:p>
        </p:txBody>
      </p:sp>
      <p:sp>
        <p:nvSpPr>
          <p:cNvPr id="3" name="TextBox 2"/>
          <p:cNvSpPr txBox="1"/>
          <p:nvPr/>
        </p:nvSpPr>
        <p:spPr>
          <a:xfrm>
            <a:off x="165282" y="389981"/>
            <a:ext cx="482644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writing</a:t>
            </a:r>
          </a:p>
        </p:txBody>
      </p:sp>
      <p:pic>
        <p:nvPicPr>
          <p:cNvPr id="4" name="Picture 3"/>
          <p:cNvPicPr>
            <a:picLocks noChangeAspect="1"/>
          </p:cNvPicPr>
          <p:nvPr/>
        </p:nvPicPr>
        <p:blipFill>
          <a:blip r:embed="rId2"/>
          <a:stretch>
            <a:fillRect/>
          </a:stretch>
        </p:blipFill>
        <p:spPr>
          <a:xfrm>
            <a:off x="0" y="2724465"/>
            <a:ext cx="12065796" cy="3499653"/>
          </a:xfrm>
          <a:prstGeom prst="rect">
            <a:avLst/>
          </a:prstGeom>
        </p:spPr>
      </p:pic>
      <p:sp>
        <p:nvSpPr>
          <p:cNvPr id="5" name="TextBox 4"/>
          <p:cNvSpPr txBox="1"/>
          <p:nvPr/>
        </p:nvSpPr>
        <p:spPr>
          <a:xfrm>
            <a:off x="11310078" y="2893102"/>
            <a:ext cx="572125" cy="646331"/>
          </a:xfrm>
          <a:prstGeom prst="rect">
            <a:avLst/>
          </a:prstGeom>
          <a:noFill/>
        </p:spPr>
        <p:txBody>
          <a:bodyPr wrap="square" rtlCol="0">
            <a:spAutoFit/>
          </a:bodyPr>
          <a:lstStyle/>
          <a:p>
            <a:pPr algn="ctr"/>
            <a:r>
              <a:rPr lang="en-US" sz="3600" dirty="0">
                <a:solidFill>
                  <a:srgbClr val="FF0000"/>
                </a:solidFill>
              </a:rPr>
              <a:t>3</a:t>
            </a:r>
          </a:p>
        </p:txBody>
      </p:sp>
      <p:sp>
        <p:nvSpPr>
          <p:cNvPr id="6" name="Rectangle 5"/>
          <p:cNvSpPr/>
          <p:nvPr/>
        </p:nvSpPr>
        <p:spPr>
          <a:xfrm>
            <a:off x="465860" y="3884387"/>
            <a:ext cx="9677073" cy="553998"/>
          </a:xfrm>
          <a:prstGeom prst="rect">
            <a:avLst/>
          </a:prstGeom>
        </p:spPr>
        <p:txBody>
          <a:bodyPr wrap="none">
            <a:spAutoFit/>
          </a:bodyPr>
          <a:lstStyle/>
          <a:p>
            <a:r>
              <a:rPr lang="en-US" sz="3000" dirty="0">
                <a:solidFill>
                  <a:srgbClr val="FF0000"/>
                </a:solidFill>
              </a:rPr>
              <a:t>I think all the teens in my school should have a Speed Wheel.</a:t>
            </a:r>
          </a:p>
        </p:txBody>
      </p:sp>
      <p:sp>
        <p:nvSpPr>
          <p:cNvPr id="7" name="Rectangle 6"/>
          <p:cNvSpPr/>
          <p:nvPr/>
        </p:nvSpPr>
        <p:spPr>
          <a:xfrm>
            <a:off x="465860" y="4744866"/>
            <a:ext cx="6719725" cy="553998"/>
          </a:xfrm>
          <a:prstGeom prst="rect">
            <a:avLst/>
          </a:prstGeom>
        </p:spPr>
        <p:txBody>
          <a:bodyPr wrap="square">
            <a:spAutoFit/>
          </a:bodyPr>
          <a:lstStyle/>
          <a:p>
            <a:r>
              <a:rPr lang="en-US" sz="3000" dirty="0">
                <a:solidFill>
                  <a:srgbClr val="FF0000"/>
                </a:solidFill>
              </a:rPr>
              <a:t>All of my classmates need a Speed Wheel.</a:t>
            </a:r>
          </a:p>
        </p:txBody>
      </p:sp>
      <p:sp>
        <p:nvSpPr>
          <p:cNvPr id="8" name="Rectangle 7"/>
          <p:cNvSpPr/>
          <p:nvPr/>
        </p:nvSpPr>
        <p:spPr>
          <a:xfrm>
            <a:off x="465860" y="5605345"/>
            <a:ext cx="8900129" cy="553998"/>
          </a:xfrm>
          <a:prstGeom prst="rect">
            <a:avLst/>
          </a:prstGeom>
        </p:spPr>
        <p:txBody>
          <a:bodyPr wrap="none">
            <a:spAutoFit/>
          </a:bodyPr>
          <a:lstStyle/>
          <a:p>
            <a:r>
              <a:rPr lang="en-US" sz="3000" dirty="0">
                <a:solidFill>
                  <a:srgbClr val="FF0000"/>
                </a:solidFill>
              </a:rPr>
              <a:t>The Speed Wheel is reliable because it has a big battery.</a:t>
            </a:r>
          </a:p>
        </p:txBody>
      </p:sp>
      <p:sp>
        <p:nvSpPr>
          <p:cNvPr id="9" name="TextBox 8"/>
          <p:cNvSpPr txBox="1"/>
          <p:nvPr/>
        </p:nvSpPr>
        <p:spPr>
          <a:xfrm>
            <a:off x="11417508" y="3705070"/>
            <a:ext cx="464695" cy="646331"/>
          </a:xfrm>
          <a:prstGeom prst="rect">
            <a:avLst/>
          </a:prstGeom>
          <a:noFill/>
        </p:spPr>
        <p:txBody>
          <a:bodyPr wrap="square" rtlCol="0">
            <a:spAutoFit/>
          </a:bodyPr>
          <a:lstStyle/>
          <a:p>
            <a:r>
              <a:rPr lang="en-US" sz="3600" dirty="0">
                <a:solidFill>
                  <a:srgbClr val="FF0000"/>
                </a:solidFill>
              </a:rPr>
              <a:t>1</a:t>
            </a:r>
          </a:p>
        </p:txBody>
      </p:sp>
      <p:sp>
        <p:nvSpPr>
          <p:cNvPr id="10" name="TextBox 9"/>
          <p:cNvSpPr txBox="1"/>
          <p:nvPr/>
        </p:nvSpPr>
        <p:spPr>
          <a:xfrm>
            <a:off x="11417508" y="4589485"/>
            <a:ext cx="464695" cy="646331"/>
          </a:xfrm>
          <a:prstGeom prst="rect">
            <a:avLst/>
          </a:prstGeom>
          <a:noFill/>
        </p:spPr>
        <p:txBody>
          <a:bodyPr wrap="square" rtlCol="0">
            <a:spAutoFit/>
          </a:bodyPr>
          <a:lstStyle/>
          <a:p>
            <a:r>
              <a:rPr lang="en-US" sz="3600" dirty="0">
                <a:solidFill>
                  <a:srgbClr val="FF0000"/>
                </a:solidFill>
              </a:rPr>
              <a:t>4</a:t>
            </a:r>
          </a:p>
        </p:txBody>
      </p:sp>
      <p:sp>
        <p:nvSpPr>
          <p:cNvPr id="11" name="TextBox 10"/>
          <p:cNvSpPr txBox="1"/>
          <p:nvPr/>
        </p:nvSpPr>
        <p:spPr>
          <a:xfrm>
            <a:off x="11417508" y="5413942"/>
            <a:ext cx="464695" cy="646331"/>
          </a:xfrm>
          <a:prstGeom prst="rect">
            <a:avLst/>
          </a:prstGeom>
          <a:noFill/>
        </p:spPr>
        <p:txBody>
          <a:bodyPr wrap="square" rtlCol="0">
            <a:spAutoFit/>
          </a:bodyPr>
          <a:lstStyle/>
          <a:p>
            <a:r>
              <a:rPr lang="en-US" sz="3600" dirty="0">
                <a:solidFill>
                  <a:srgbClr val="FF0000"/>
                </a:solidFill>
              </a:rPr>
              <a:t>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1" y="211100"/>
            <a:ext cx="11887199" cy="1015663"/>
          </a:xfrm>
          <a:prstGeom prst="rect">
            <a:avLst/>
          </a:prstGeom>
          <a:noFill/>
        </p:spPr>
        <p:txBody>
          <a:bodyPr wrap="square" rtlCol="0">
            <a:spAutoFit/>
          </a:bodyPr>
          <a:lstStyle/>
          <a:p>
            <a:r>
              <a:rPr lang="en-US" sz="3000" i="1" dirty="0">
                <a:solidFill>
                  <a:schemeClr val="tx2">
                    <a:lumMod val="60000"/>
                    <a:lumOff val="40000"/>
                  </a:schemeClr>
                </a:solidFill>
              </a:rPr>
              <a:t>Rearrange these sentences to make a paragraph. The first one has been done for you.</a:t>
            </a:r>
          </a:p>
        </p:txBody>
      </p:sp>
      <p:sp>
        <p:nvSpPr>
          <p:cNvPr id="3" name="Rectangle 2"/>
          <p:cNvSpPr/>
          <p:nvPr/>
        </p:nvSpPr>
        <p:spPr>
          <a:xfrm>
            <a:off x="656036" y="5834501"/>
            <a:ext cx="8320723" cy="492443"/>
          </a:xfrm>
          <a:prstGeom prst="rect">
            <a:avLst/>
          </a:prstGeom>
          <a:solidFill>
            <a:srgbClr val="92D050"/>
          </a:solidFill>
        </p:spPr>
        <p:txBody>
          <a:bodyPr wrap="square">
            <a:spAutoFit/>
          </a:bodyPr>
          <a:lstStyle/>
          <a:p>
            <a:r>
              <a:rPr lang="en-US" sz="2600" dirty="0"/>
              <a:t>g. The best part of the Moon Car is the big TV screen. </a:t>
            </a:r>
          </a:p>
        </p:txBody>
      </p:sp>
      <p:sp>
        <p:nvSpPr>
          <p:cNvPr id="4" name="Rectangle 3"/>
          <p:cNvSpPr/>
          <p:nvPr/>
        </p:nvSpPr>
        <p:spPr>
          <a:xfrm>
            <a:off x="656036" y="1215402"/>
            <a:ext cx="8320721" cy="492443"/>
          </a:xfrm>
          <a:prstGeom prst="rect">
            <a:avLst/>
          </a:prstGeom>
          <a:solidFill>
            <a:srgbClr val="92D050"/>
          </a:solidFill>
        </p:spPr>
        <p:txBody>
          <a:bodyPr wrap="square">
            <a:spAutoFit/>
          </a:bodyPr>
          <a:lstStyle/>
          <a:p>
            <a:r>
              <a:rPr lang="en-US" sz="2600" dirty="0"/>
              <a:t>a. I think every adult in my city should drive a Moon Car.</a:t>
            </a:r>
          </a:p>
        </p:txBody>
      </p:sp>
      <p:sp>
        <p:nvSpPr>
          <p:cNvPr id="5" name="TextBox 4"/>
          <p:cNvSpPr txBox="1"/>
          <p:nvPr/>
        </p:nvSpPr>
        <p:spPr>
          <a:xfrm>
            <a:off x="9662192" y="1215401"/>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1</a:t>
            </a:r>
          </a:p>
        </p:txBody>
      </p:sp>
      <p:sp>
        <p:nvSpPr>
          <p:cNvPr id="6" name="Rectangle 5"/>
          <p:cNvSpPr/>
          <p:nvPr/>
        </p:nvSpPr>
        <p:spPr>
          <a:xfrm>
            <a:off x="673375" y="2734815"/>
            <a:ext cx="8303383" cy="492443"/>
          </a:xfrm>
          <a:prstGeom prst="rect">
            <a:avLst/>
          </a:prstGeom>
          <a:solidFill>
            <a:srgbClr val="92D050"/>
          </a:solidFill>
        </p:spPr>
        <p:txBody>
          <a:bodyPr wrap="square">
            <a:spAutoFit/>
          </a:bodyPr>
          <a:lstStyle/>
          <a:p>
            <a:r>
              <a:rPr lang="en-US" sz="2600" dirty="0"/>
              <a:t>c. That's why all the adults should have a Moon Car.</a:t>
            </a:r>
          </a:p>
        </p:txBody>
      </p:sp>
      <p:sp>
        <p:nvSpPr>
          <p:cNvPr id="7" name="Rectangle 6"/>
          <p:cNvSpPr/>
          <p:nvPr/>
        </p:nvSpPr>
        <p:spPr>
          <a:xfrm>
            <a:off x="671025" y="3298965"/>
            <a:ext cx="8305733" cy="492443"/>
          </a:xfrm>
          <a:prstGeom prst="rect">
            <a:avLst/>
          </a:prstGeom>
          <a:solidFill>
            <a:srgbClr val="92D050"/>
          </a:solidFill>
        </p:spPr>
        <p:txBody>
          <a:bodyPr wrap="square">
            <a:spAutoFit/>
          </a:bodyPr>
          <a:lstStyle/>
          <a:p>
            <a:r>
              <a:rPr lang="en-US" sz="2600" dirty="0"/>
              <a:t>d. The Moon Car is comfortable, convenient, and fun. </a:t>
            </a:r>
          </a:p>
        </p:txBody>
      </p:sp>
      <p:sp>
        <p:nvSpPr>
          <p:cNvPr id="8" name="Rectangle 7"/>
          <p:cNvSpPr/>
          <p:nvPr/>
        </p:nvSpPr>
        <p:spPr>
          <a:xfrm>
            <a:off x="656037" y="4856098"/>
            <a:ext cx="8320721" cy="892552"/>
          </a:xfrm>
          <a:prstGeom prst="rect">
            <a:avLst/>
          </a:prstGeom>
          <a:solidFill>
            <a:srgbClr val="92D050"/>
          </a:solidFill>
        </p:spPr>
        <p:txBody>
          <a:bodyPr wrap="square">
            <a:spAutoFit/>
          </a:bodyPr>
          <a:lstStyle/>
          <a:p>
            <a:r>
              <a:rPr lang="en-US" sz="2600" dirty="0"/>
              <a:t>f. It has six big seats for the whole family. The seats can turn into a bed for a long trip.</a:t>
            </a:r>
          </a:p>
        </p:txBody>
      </p:sp>
      <p:sp>
        <p:nvSpPr>
          <p:cNvPr id="9" name="Rectangle 8"/>
          <p:cNvSpPr/>
          <p:nvPr/>
        </p:nvSpPr>
        <p:spPr>
          <a:xfrm>
            <a:off x="656036" y="1778585"/>
            <a:ext cx="8320721" cy="892552"/>
          </a:xfrm>
          <a:prstGeom prst="rect">
            <a:avLst/>
          </a:prstGeom>
          <a:solidFill>
            <a:srgbClr val="92D050"/>
          </a:solidFill>
        </p:spPr>
        <p:txBody>
          <a:bodyPr wrap="square">
            <a:spAutoFit/>
          </a:bodyPr>
          <a:lstStyle/>
          <a:p>
            <a:r>
              <a:rPr lang="en-US" sz="2600" dirty="0"/>
              <a:t>b. And you don't have to drive it. The computer can take you anywhere you want to go. </a:t>
            </a:r>
          </a:p>
        </p:txBody>
      </p:sp>
      <p:sp>
        <p:nvSpPr>
          <p:cNvPr id="10" name="Rectangle 9"/>
          <p:cNvSpPr/>
          <p:nvPr/>
        </p:nvSpPr>
        <p:spPr>
          <a:xfrm>
            <a:off x="671025" y="3868691"/>
            <a:ext cx="8305733" cy="892552"/>
          </a:xfrm>
          <a:prstGeom prst="rect">
            <a:avLst/>
          </a:prstGeom>
          <a:solidFill>
            <a:srgbClr val="92D050"/>
          </a:solidFill>
        </p:spPr>
        <p:txBody>
          <a:bodyPr wrap="square">
            <a:spAutoFit/>
          </a:bodyPr>
          <a:lstStyle/>
          <a:p>
            <a:r>
              <a:rPr lang="en-US" sz="2600" dirty="0"/>
              <a:t>e. Children can watch shows or movies, or play video games. Adults can also use the internet to do their work. </a:t>
            </a:r>
          </a:p>
        </p:txBody>
      </p:sp>
      <p:sp>
        <p:nvSpPr>
          <p:cNvPr id="11" name="TextBox 10"/>
          <p:cNvSpPr txBox="1"/>
          <p:nvPr/>
        </p:nvSpPr>
        <p:spPr>
          <a:xfrm>
            <a:off x="9662191" y="1933669"/>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4</a:t>
            </a:r>
          </a:p>
        </p:txBody>
      </p:sp>
      <p:sp>
        <p:nvSpPr>
          <p:cNvPr id="12" name="TextBox 11"/>
          <p:cNvSpPr txBox="1"/>
          <p:nvPr/>
        </p:nvSpPr>
        <p:spPr>
          <a:xfrm>
            <a:off x="9662191" y="2671137"/>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7</a:t>
            </a:r>
          </a:p>
        </p:txBody>
      </p:sp>
      <p:sp>
        <p:nvSpPr>
          <p:cNvPr id="13" name="TextBox 12"/>
          <p:cNvSpPr txBox="1"/>
          <p:nvPr/>
        </p:nvSpPr>
        <p:spPr>
          <a:xfrm>
            <a:off x="9662187" y="3307805"/>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2</a:t>
            </a:r>
          </a:p>
        </p:txBody>
      </p:sp>
      <p:sp>
        <p:nvSpPr>
          <p:cNvPr id="14" name="TextBox 13"/>
          <p:cNvSpPr txBox="1"/>
          <p:nvPr/>
        </p:nvSpPr>
        <p:spPr>
          <a:xfrm>
            <a:off x="9662190" y="4056133"/>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6</a:t>
            </a:r>
          </a:p>
        </p:txBody>
      </p:sp>
      <p:sp>
        <p:nvSpPr>
          <p:cNvPr id="15" name="TextBox 14"/>
          <p:cNvSpPr txBox="1"/>
          <p:nvPr/>
        </p:nvSpPr>
        <p:spPr>
          <a:xfrm>
            <a:off x="9662189" y="5019426"/>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3</a:t>
            </a:r>
          </a:p>
        </p:txBody>
      </p:sp>
      <p:sp>
        <p:nvSpPr>
          <p:cNvPr id="16" name="TextBox 15"/>
          <p:cNvSpPr txBox="1"/>
          <p:nvPr/>
        </p:nvSpPr>
        <p:spPr>
          <a:xfrm>
            <a:off x="9662188" y="5821913"/>
            <a:ext cx="479685" cy="492443"/>
          </a:xfrm>
          <a:prstGeom prst="rect">
            <a:avLst/>
          </a:prstGeom>
          <a:noFill/>
          <a:ln w="38100">
            <a:solidFill>
              <a:srgbClr val="FF0000"/>
            </a:solidFill>
          </a:ln>
        </p:spPr>
        <p:txBody>
          <a:bodyPr wrap="square" rtlCol="0">
            <a:spAutoFit/>
          </a:bodyPr>
          <a:lstStyle/>
          <a:p>
            <a:pPr algn="ctr"/>
            <a:r>
              <a:rPr lang="en-US" sz="2600" dirty="0">
                <a:solidFill>
                  <a:srgbClr val="FF0000"/>
                </a:solidFill>
              </a:rPr>
              <a:t>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358" y="298054"/>
            <a:ext cx="2305050" cy="714375"/>
          </a:xfrm>
          <a:prstGeom prst="rect">
            <a:avLst/>
          </a:prstGeom>
        </p:spPr>
      </p:pic>
      <p:pic>
        <p:nvPicPr>
          <p:cNvPr id="5" name="Picture 4"/>
          <p:cNvPicPr>
            <a:picLocks noChangeAspect="1"/>
          </p:cNvPicPr>
          <p:nvPr/>
        </p:nvPicPr>
        <p:blipFill>
          <a:blip r:embed="rId3"/>
          <a:stretch>
            <a:fillRect/>
          </a:stretch>
        </p:blipFill>
        <p:spPr>
          <a:xfrm>
            <a:off x="6686550" y="2475640"/>
            <a:ext cx="5505450" cy="3038475"/>
          </a:xfrm>
          <a:prstGeom prst="rect">
            <a:avLst/>
          </a:prstGeom>
        </p:spPr>
      </p:pic>
      <p:pic>
        <p:nvPicPr>
          <p:cNvPr id="6" name="Picture 5"/>
          <p:cNvPicPr>
            <a:picLocks noChangeAspect="1"/>
          </p:cNvPicPr>
          <p:nvPr/>
        </p:nvPicPr>
        <p:blipFill>
          <a:blip r:embed="rId4"/>
          <a:stretch>
            <a:fillRect/>
          </a:stretch>
        </p:blipFill>
        <p:spPr>
          <a:xfrm>
            <a:off x="0" y="2652738"/>
            <a:ext cx="6534150" cy="2486025"/>
          </a:xfrm>
          <a:prstGeom prst="rect">
            <a:avLst/>
          </a:prstGeom>
        </p:spPr>
      </p:pic>
      <p:sp>
        <p:nvSpPr>
          <p:cNvPr id="7" name="Rectangle 6"/>
          <p:cNvSpPr/>
          <p:nvPr/>
        </p:nvSpPr>
        <p:spPr>
          <a:xfrm>
            <a:off x="559632" y="1012429"/>
            <a:ext cx="10533089" cy="1246495"/>
          </a:xfrm>
          <a:prstGeom prst="rect">
            <a:avLst/>
          </a:prstGeom>
        </p:spPr>
        <p:txBody>
          <a:bodyPr wrap="square">
            <a:spAutoFit/>
          </a:bodyPr>
          <a:lstStyle/>
          <a:p>
            <a:r>
              <a:rPr lang="en-US" sz="2500" dirty="0">
                <a:solidFill>
                  <a:srgbClr val="00B0F0"/>
                </a:solidFill>
              </a:rPr>
              <a:t>Work in group of 4: Your town is going to buy one type of transportation for all the kids. Look at the pictures. Discuss the different kinds of transportation and choose one for the kids in your town.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65368"/>
            <a:ext cx="5311670" cy="4387263"/>
          </a:xfrm>
          <a:prstGeom prst="rect">
            <a:avLst/>
          </a:prstGeom>
        </p:spPr>
      </p:pic>
      <p:pic>
        <p:nvPicPr>
          <p:cNvPr id="3" name="Picture 2"/>
          <p:cNvPicPr>
            <a:picLocks noChangeAspect="1"/>
          </p:cNvPicPr>
          <p:nvPr/>
        </p:nvPicPr>
        <p:blipFill>
          <a:blip r:embed="rId3"/>
          <a:stretch>
            <a:fillRect/>
          </a:stretch>
        </p:blipFill>
        <p:spPr>
          <a:xfrm>
            <a:off x="5506542" y="765054"/>
            <a:ext cx="6534150" cy="2486025"/>
          </a:xfrm>
          <a:prstGeom prst="rect">
            <a:avLst/>
          </a:prstGeom>
        </p:spPr>
      </p:pic>
      <p:sp>
        <p:nvSpPr>
          <p:cNvPr id="4" name="TextBox 3"/>
          <p:cNvSpPr txBox="1"/>
          <p:nvPr/>
        </p:nvSpPr>
        <p:spPr>
          <a:xfrm>
            <a:off x="0" y="220310"/>
            <a:ext cx="12187004" cy="1200329"/>
          </a:xfrm>
          <a:prstGeom prst="rect">
            <a:avLst/>
          </a:prstGeom>
          <a:noFill/>
        </p:spPr>
        <p:txBody>
          <a:bodyPr wrap="square" rtlCol="0">
            <a:spAutoFit/>
          </a:bodyPr>
          <a:lstStyle/>
          <a:p>
            <a:r>
              <a:rPr lang="en-US" sz="3600" i="1" dirty="0">
                <a:solidFill>
                  <a:srgbClr val="00B0F0"/>
                </a:solidFill>
              </a:rPr>
              <a:t>Complete the table with your group. Then present your idea to the whole class.</a:t>
            </a:r>
          </a:p>
        </p:txBody>
      </p:sp>
      <p:pic>
        <p:nvPicPr>
          <p:cNvPr id="5" name="Picture 4"/>
          <p:cNvPicPr>
            <a:picLocks noChangeAspect="1"/>
          </p:cNvPicPr>
          <p:nvPr/>
        </p:nvPicPr>
        <p:blipFill>
          <a:blip r:embed="rId4"/>
          <a:stretch>
            <a:fillRect/>
          </a:stretch>
        </p:blipFill>
        <p:spPr>
          <a:xfrm>
            <a:off x="7518074" y="3249154"/>
            <a:ext cx="2981325" cy="1247775"/>
          </a:xfrm>
          <a:prstGeom prst="rect">
            <a:avLst/>
          </a:prstGeom>
        </p:spPr>
      </p:pic>
      <p:pic>
        <p:nvPicPr>
          <p:cNvPr id="6" name="Picture 5"/>
          <p:cNvPicPr>
            <a:picLocks noChangeAspect="1"/>
          </p:cNvPicPr>
          <p:nvPr/>
        </p:nvPicPr>
        <p:blipFill>
          <a:blip r:embed="rId5"/>
          <a:stretch>
            <a:fillRect/>
          </a:stretch>
        </p:blipFill>
        <p:spPr>
          <a:xfrm>
            <a:off x="5311670" y="3349303"/>
            <a:ext cx="2381250" cy="2314575"/>
          </a:xfrm>
          <a:prstGeom prst="rect">
            <a:avLst/>
          </a:prstGeom>
        </p:spPr>
      </p:pic>
      <p:pic>
        <p:nvPicPr>
          <p:cNvPr id="7" name="Picture 6"/>
          <p:cNvPicPr>
            <a:picLocks noChangeAspect="1"/>
          </p:cNvPicPr>
          <p:nvPr/>
        </p:nvPicPr>
        <p:blipFill>
          <a:blip r:embed="rId6"/>
          <a:stretch>
            <a:fillRect/>
          </a:stretch>
        </p:blipFill>
        <p:spPr>
          <a:xfrm>
            <a:off x="10272479" y="3349746"/>
            <a:ext cx="1914525"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344" y="854439"/>
            <a:ext cx="4993609" cy="3718263"/>
          </a:xfrm>
          <a:prstGeom prst="rect">
            <a:avLst/>
          </a:prstGeom>
        </p:spPr>
      </p:pic>
      <p:sp>
        <p:nvSpPr>
          <p:cNvPr id="3" name="TextBox 2"/>
          <p:cNvSpPr txBox="1"/>
          <p:nvPr/>
        </p:nvSpPr>
        <p:spPr>
          <a:xfrm>
            <a:off x="5886138" y="854439"/>
            <a:ext cx="5701259" cy="3970318"/>
          </a:xfrm>
          <a:prstGeom prst="rect">
            <a:avLst/>
          </a:prstGeom>
          <a:noFill/>
        </p:spPr>
        <p:txBody>
          <a:bodyPr wrap="square" rtlCol="0">
            <a:spAutoFit/>
          </a:bodyPr>
          <a:lstStyle/>
          <a:p>
            <a:r>
              <a:rPr lang="en-US" sz="3600" dirty="0">
                <a:solidFill>
                  <a:srgbClr val="002060"/>
                </a:solidFill>
              </a:rPr>
              <a:t>Hello everyone. My name is….. I’m from group……. Today, our group will talk about one type of transportation for all the kids. We think …….. is good for the kids because …….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050" y="616947"/>
            <a:ext cx="4323601" cy="1054537"/>
          </a:xfrm>
          <a:prstGeom prst="rect">
            <a:avLst/>
          </a:prstGeom>
        </p:spPr>
      </p:pic>
      <p:sp>
        <p:nvSpPr>
          <p:cNvPr id="5" name="TextBox 4"/>
          <p:cNvSpPr txBox="1"/>
          <p:nvPr/>
        </p:nvSpPr>
        <p:spPr>
          <a:xfrm>
            <a:off x="588525" y="3048747"/>
            <a:ext cx="11130724" cy="3108543"/>
          </a:xfrm>
          <a:prstGeom prst="rect">
            <a:avLst/>
          </a:prstGeom>
          <a:noFill/>
          <a:ln>
            <a:solidFill>
              <a:srgbClr val="0070C0"/>
            </a:solidFill>
          </a:ln>
        </p:spPr>
        <p:txBody>
          <a:bodyPr wrap="square">
            <a:spAutoFit/>
          </a:bodyPr>
          <a:lstStyle/>
          <a:p>
            <a:pPr lvl="0">
              <a:defRPr/>
            </a:pPr>
            <a:r>
              <a:rPr kumimoji="0" lang="en-US" sz="2800" b="0" i="1" u="none" strike="noStrike" kern="1200" cap="none" spc="0" normalizeH="0" baseline="0" noProof="0" dirty="0">
                <a:ln>
                  <a:noFill/>
                </a:ln>
                <a:solidFill>
                  <a:srgbClr val="000000"/>
                </a:solidFill>
                <a:effectLst/>
                <a:uLnTx/>
                <a:uFillTx/>
                <a:latin typeface="MyriadPro-It" panose="020B0503030403090204" pitchFamily="34" charset="0"/>
                <a:ea typeface="+mn-ea"/>
                <a:cs typeface="+mn-cs"/>
              </a:rPr>
              <a:t>Sample answer:</a:t>
            </a:r>
            <a:br>
              <a:rPr kumimoji="0" lang="en-US" sz="2800" b="0" i="1" u="none" strike="noStrike" kern="1200" cap="none" spc="0" normalizeH="0" baseline="0" noProof="0" dirty="0">
                <a:ln>
                  <a:noFill/>
                </a:ln>
                <a:solidFill>
                  <a:srgbClr val="000000"/>
                </a:solidFill>
                <a:effectLst/>
                <a:uLnTx/>
                <a:uFillTx/>
                <a:latin typeface="MyriadPro-It" panose="020B0503030403090204" pitchFamily="34" charset="0"/>
                <a:ea typeface="+mn-ea"/>
                <a:cs typeface="+mn-cs"/>
              </a:rPr>
            </a:br>
            <a:r>
              <a:rPr lang="en-US" sz="2800" dirty="0">
                <a:solidFill>
                  <a:srgbClr val="000000"/>
                </a:solidFill>
                <a:latin typeface="MyriadPro-Regular"/>
              </a:rPr>
              <a:t>I think every kid in my town should have a Flyboard. The Flyboard is fast and convenient. The Flyboard can travel 30 kilometers per hour. I can go anywhere in a few minutes. The battery lasts for eight hours. I can ride it to school every day and I don’t have to charge it. The Flyboard has an electronic map, so I won’t get lost. That’s why all kids in my town need a Flyboard.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7399" y="416892"/>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While - writing</a:t>
            </a:r>
          </a:p>
        </p:txBody>
      </p:sp>
      <p:pic>
        <p:nvPicPr>
          <p:cNvPr id="2" name="Picture 1"/>
          <p:cNvPicPr>
            <a:picLocks noChangeAspect="1"/>
          </p:cNvPicPr>
          <p:nvPr/>
        </p:nvPicPr>
        <p:blipFill>
          <a:blip r:embed="rId3"/>
          <a:stretch>
            <a:fillRect/>
          </a:stretch>
        </p:blipFill>
        <p:spPr>
          <a:xfrm>
            <a:off x="5372256" y="416892"/>
            <a:ext cx="6005278" cy="227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211" y="295158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4"/>
          <a:stretch>
            <a:fillRect/>
          </a:stretch>
        </p:blipFill>
        <p:spPr>
          <a:xfrm>
            <a:off x="7261123" y="490818"/>
            <a:ext cx="4201181" cy="5876365"/>
          </a:xfrm>
          <a:prstGeom prst="rect">
            <a:avLst/>
          </a:prstGeom>
        </p:spPr>
      </p:pic>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5771" y="1053729"/>
            <a:ext cx="9368852" cy="3906091"/>
          </a:xfrm>
          <a:prstGeom prst="rect">
            <a:avLst/>
          </a:prstGeom>
        </p:spPr>
      </p:pic>
      <p:sp>
        <p:nvSpPr>
          <p:cNvPr id="8" name="Oval 7"/>
          <p:cNvSpPr/>
          <p:nvPr/>
        </p:nvSpPr>
        <p:spPr>
          <a:xfrm>
            <a:off x="8928161" y="2592575"/>
            <a:ext cx="344130" cy="442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927605" y="3134706"/>
            <a:ext cx="344130" cy="442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927605" y="3681322"/>
            <a:ext cx="344130" cy="442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397967" y="1786633"/>
            <a:ext cx="9553566" cy="42387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8450"/>
            <a:ext cx="8980805" cy="6123305"/>
          </a:xfrm>
          <a:prstGeom prst="rect">
            <a:avLst/>
          </a:prstGeom>
        </p:spPr>
      </p:pic>
      <p:sp>
        <p:nvSpPr>
          <p:cNvPr id="5" name="Rectangle 4"/>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94560" y="1997839"/>
            <a:ext cx="10809868"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pPr marL="571500" indent="-571500">
              <a:buFontTx/>
              <a:buChar char="-"/>
            </a:pPr>
            <a:r>
              <a:rPr lang="en-US" sz="3600" i="1" dirty="0">
                <a:solidFill>
                  <a:srgbClr val="0070C0"/>
                </a:solidFill>
              </a:rPr>
              <a:t>Practice writing an opinion paragraph about kind of transportation.</a:t>
            </a:r>
          </a:p>
          <a:p>
            <a:r>
              <a:rPr lang="en-US" sz="3600" i="1" dirty="0">
                <a:solidFill>
                  <a:srgbClr val="FF0000"/>
                </a:solidFill>
              </a:rPr>
              <a:t>Speaking:</a:t>
            </a:r>
          </a:p>
          <a:p>
            <a:r>
              <a:rPr lang="en-US" sz="3600" i="1" dirty="0">
                <a:solidFill>
                  <a:srgbClr val="0070C0"/>
                </a:solidFill>
              </a:rPr>
              <a:t>-    Talk about a kind of transportation for kids.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96938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exercise </a:t>
            </a:r>
            <a:r>
              <a:rPr lang="en-US" sz="3600" i="1" dirty="0">
                <a:solidFill>
                  <a:srgbClr val="0070C0"/>
                </a:solidFill>
                <a:sym typeface="+mn-ea"/>
              </a:rPr>
              <a:t>in </a:t>
            </a:r>
            <a:r>
              <a:rPr lang="en-US" sz="3600" b="1" i="1" dirty="0" err="1">
                <a:solidFill>
                  <a:srgbClr val="0070C0"/>
                </a:solidFill>
                <a:sym typeface="+mn-ea"/>
              </a:rPr>
              <a:t>Tiếng</a:t>
            </a:r>
            <a:r>
              <a:rPr lang="en-US" sz="3600" b="1" i="1" dirty="0">
                <a:solidFill>
                  <a:srgbClr val="0070C0"/>
                </a:solidFill>
                <a:sym typeface="+mn-ea"/>
              </a:rPr>
              <a:t> Anh 7 </a:t>
            </a:r>
            <a:r>
              <a:rPr lang="en-US" sz="3600" b="1" i="1" dirty="0" err="1">
                <a:solidFill>
                  <a:srgbClr val="0070C0"/>
                </a:solidFill>
                <a:sym typeface="+mn-ea"/>
              </a:rPr>
              <a:t>i</a:t>
            </a:r>
            <a:r>
              <a:rPr lang="en-US" sz="3600" b="1" i="1" dirty="0">
                <a:solidFill>
                  <a:srgbClr val="0070C0"/>
                </a:solidFill>
                <a:sym typeface="+mn-ea"/>
              </a:rPr>
              <a:t>-Learn Smart World Workbook</a:t>
            </a:r>
            <a:r>
              <a:rPr lang="en-US" sz="3600" i="1" dirty="0">
                <a:solidFill>
                  <a:srgbClr val="0070C0"/>
                </a:solidFill>
              </a:rPr>
              <a:t> on page 43.</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47.</a:t>
            </a:r>
            <a:endParaRPr lang="en-US" sz="3600" i="1" dirty="0">
              <a:solidFill>
                <a:srgbClr val="0070C0"/>
              </a:solidFill>
              <a:highlight>
                <a:srgbClr val="FFFF00"/>
              </a:highlight>
            </a:endParaRPr>
          </a:p>
          <a:p>
            <a:pPr marL="571500" indent="-571500">
              <a:buFontTx/>
              <a:buChar char="-"/>
            </a:pPr>
            <a:r>
              <a:rPr lang="en-US" sz="3600" i="1" dirty="0">
                <a:solidFill>
                  <a:srgbClr val="0070C0"/>
                </a:solidFill>
              </a:rPr>
              <a:t>Prepare Review Unit 6 (pages 102 &amp; 103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a:fill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a:fillRect/>
          </a:stretch>
        </p:blipFill>
        <p:spPr>
          <a:xfrm>
            <a:off x="1" y="411086"/>
            <a:ext cx="5882639" cy="6054816"/>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write an opinion paragraph about a type of transportation.</a:t>
            </a:r>
          </a:p>
          <a:p>
            <a:pPr marL="571500" indent="-571500">
              <a:buFontTx/>
              <a:buChar char="-"/>
            </a:pPr>
            <a:r>
              <a:rPr lang="en-US" sz="3600" i="1" dirty="0">
                <a:solidFill>
                  <a:srgbClr val="0070C0"/>
                </a:solidFill>
              </a:rPr>
              <a:t>talk about a kind of transportation for kids.</a:t>
            </a:r>
          </a:p>
          <a:p>
            <a:pPr marL="285750" indent="-285750">
              <a:buFontTx/>
              <a:buChar char="-"/>
            </a:pPr>
            <a:endParaRPr lang="en-US" sz="3600" dirty="0">
              <a:solidFill>
                <a:srgbClr val="FF0000"/>
              </a:solidFill>
              <a:ea typeface="Times New Roman" panose="02020603050405020304" pitchFamily="18" charset="0"/>
            </a:endParaRPr>
          </a:p>
        </p:txBody>
      </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353085" y="3566596"/>
            <a:ext cx="11485830" cy="2123658"/>
          </a:xfrm>
          <a:prstGeom prst="rect">
            <a:avLst/>
          </a:prstGeom>
        </p:spPr>
        <p:txBody>
          <a:bodyPr wrap="square">
            <a:spAutoFit/>
          </a:bodyPr>
          <a:lstStyle/>
          <a:p>
            <a:r>
              <a:rPr lang="en-US" sz="4400" b="1" i="1" dirty="0">
                <a:solidFill>
                  <a:srgbClr val="0070C0"/>
                </a:solidFill>
              </a:rPr>
              <a:t>What are some types of transportation in the place you live?</a:t>
            </a:r>
          </a:p>
          <a:p>
            <a:r>
              <a:rPr lang="en-US" sz="4400" b="1" i="1" dirty="0">
                <a:solidFill>
                  <a:srgbClr val="0070C0"/>
                </a:solidFill>
              </a:rPr>
              <a:t>Which type of transportation is suitable for kids?</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29" y="356118"/>
            <a:ext cx="11621871" cy="61286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writing time….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246350" y="702860"/>
            <a:ext cx="2819575" cy="8411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3987" y="1049311"/>
            <a:ext cx="11908123" cy="4623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766" y="1262349"/>
            <a:ext cx="7899763" cy="4658834"/>
          </a:xfrm>
          <a:prstGeom prst="rect">
            <a:avLst/>
          </a:prstGeom>
        </p:spPr>
      </p:pic>
      <p:sp>
        <p:nvSpPr>
          <p:cNvPr id="3" name="TextBox 2"/>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p:cNvSpPr txBox="1"/>
          <p:nvPr/>
        </p:nvSpPr>
        <p:spPr>
          <a:xfrm>
            <a:off x="8040529" y="1588940"/>
            <a:ext cx="3827956" cy="4093428"/>
          </a:xfrm>
          <a:prstGeom prst="rect">
            <a:avLst/>
          </a:prstGeom>
          <a:noFill/>
          <a:ln>
            <a:solidFill>
              <a:srgbClr val="FF0000"/>
            </a:solidFill>
          </a:ln>
        </p:spPr>
        <p:txBody>
          <a:bodyPr wrap="square" rtlCol="0">
            <a:spAutoFit/>
          </a:bodyPr>
          <a:lstStyle/>
          <a:p>
            <a:pPr marL="342900" indent="-342900">
              <a:buAutoNum type="arabicPeriod"/>
            </a:pPr>
            <a:r>
              <a:rPr lang="en-US" sz="2600" i="1" dirty="0"/>
              <a:t>Which sentence does he use to start his main opinion?</a:t>
            </a:r>
          </a:p>
          <a:p>
            <a:pPr marL="342900" indent="-342900">
              <a:buAutoNum type="arabicPeriod"/>
            </a:pPr>
            <a:r>
              <a:rPr lang="en-US" sz="2600" i="1" dirty="0"/>
              <a:t>Underline the reason he gives.</a:t>
            </a:r>
          </a:p>
          <a:p>
            <a:pPr marL="342900" indent="-342900">
              <a:buAutoNum type="arabicPeriod"/>
            </a:pPr>
            <a:r>
              <a:rPr lang="en-US" sz="2600" i="1" dirty="0"/>
              <a:t>Underline the evidence he gives.</a:t>
            </a:r>
          </a:p>
          <a:p>
            <a:pPr marL="342900" indent="-342900">
              <a:buAutoNum type="arabicPeriod"/>
            </a:pPr>
            <a:r>
              <a:rPr lang="en-US" sz="2600" i="1" dirty="0"/>
              <a:t>Which sentence does he use to give his opinion again?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766" y="1262349"/>
            <a:ext cx="7899763" cy="4658834"/>
          </a:xfrm>
          <a:prstGeom prst="rect">
            <a:avLst/>
          </a:prstGeom>
        </p:spPr>
      </p:pic>
      <p:sp>
        <p:nvSpPr>
          <p:cNvPr id="3" name="TextBox 2"/>
          <p:cNvSpPr txBox="1"/>
          <p:nvPr/>
        </p:nvSpPr>
        <p:spPr>
          <a:xfrm>
            <a:off x="165282" y="389981"/>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4" name="Rectangle 3"/>
          <p:cNvSpPr/>
          <p:nvPr/>
        </p:nvSpPr>
        <p:spPr>
          <a:xfrm>
            <a:off x="2431621" y="470351"/>
            <a:ext cx="5725926" cy="646331"/>
          </a:xfrm>
          <a:prstGeom prst="rect">
            <a:avLst/>
          </a:prstGeom>
        </p:spPr>
        <p:txBody>
          <a:bodyPr wrap="none">
            <a:spAutoFit/>
          </a:bodyPr>
          <a:lstStyle/>
          <a:p>
            <a:r>
              <a:rPr lang="en-US" sz="3600" i="1" dirty="0">
                <a:solidFill>
                  <a:srgbClr val="00B0F0"/>
                </a:solidFill>
              </a:rPr>
              <a:t>Read Tony’s paragraph again.</a:t>
            </a:r>
          </a:p>
        </p:txBody>
      </p:sp>
      <p:sp>
        <p:nvSpPr>
          <p:cNvPr id="5" name="TextBox 4"/>
          <p:cNvSpPr txBox="1"/>
          <p:nvPr/>
        </p:nvSpPr>
        <p:spPr>
          <a:xfrm>
            <a:off x="8229991" y="1452054"/>
            <a:ext cx="3597249" cy="1477328"/>
          </a:xfrm>
          <a:prstGeom prst="rect">
            <a:avLst/>
          </a:prstGeom>
          <a:noFill/>
          <a:ln>
            <a:solidFill>
              <a:srgbClr val="FF0000"/>
            </a:solidFill>
          </a:ln>
        </p:spPr>
        <p:txBody>
          <a:bodyPr wrap="square" rtlCol="0">
            <a:spAutoFit/>
          </a:bodyPr>
          <a:lstStyle/>
          <a:p>
            <a:pPr marL="342900" indent="-342900">
              <a:buAutoNum type="arabicPeriod"/>
            </a:pPr>
            <a:r>
              <a:rPr lang="en-US" sz="3000" i="1" dirty="0"/>
              <a:t>Which sentence does he use to start his main opinion?</a:t>
            </a:r>
          </a:p>
        </p:txBody>
      </p:sp>
      <p:cxnSp>
        <p:nvCxnSpPr>
          <p:cNvPr id="7" name="Straight Connector 6"/>
          <p:cNvCxnSpPr/>
          <p:nvPr/>
        </p:nvCxnSpPr>
        <p:spPr>
          <a:xfrm>
            <a:off x="313371" y="1674541"/>
            <a:ext cx="70762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3371" y="2074193"/>
            <a:ext cx="19310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29991" y="3429000"/>
            <a:ext cx="3597249" cy="1015663"/>
          </a:xfrm>
          <a:prstGeom prst="rect">
            <a:avLst/>
          </a:prstGeom>
          <a:noFill/>
        </p:spPr>
        <p:txBody>
          <a:bodyPr wrap="square" rtlCol="0">
            <a:spAutoFit/>
          </a:bodyPr>
          <a:lstStyle/>
          <a:p>
            <a:r>
              <a:rPr lang="en-US" sz="3000" i="1" dirty="0">
                <a:solidFill>
                  <a:srgbClr val="0070C0"/>
                </a:solidFill>
              </a:rPr>
              <a:t>In my opinion……..</a:t>
            </a:r>
          </a:p>
          <a:p>
            <a:r>
              <a:rPr lang="en-US" sz="3000" i="1" dirty="0">
                <a:solidFill>
                  <a:srgbClr val="0070C0"/>
                </a:solidFill>
              </a:rPr>
              <a:t>= I believe…….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669</Words>
  <Application>Microsoft Office PowerPoint</Application>
  <PresentationFormat>Widescreen</PresentationFormat>
  <Paragraphs>87</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MyriadPro-It</vt:lpstr>
      <vt:lpstr>MyriadPro-Regular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268</cp:revision>
  <dcterms:created xsi:type="dcterms:W3CDTF">2020-12-08T03:17:00Z</dcterms:created>
  <dcterms:modified xsi:type="dcterms:W3CDTF">2023-07-27T10:54:12Z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21584EF430C74CA0883294A70DA72468</vt:lpwstr>
  </property>
  <property fmtid="{D5CDD505-2E9C-101B-9397-08002B2CF9AE}" pid="3" name="KSOProductBuildVer">
    <vt:lpwstr>1033-11.2.0.11486</vt:lpwstr>
  </property>
</Properties>
</file>