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8"/>
  </p:notesMasterIdLst>
  <p:sldIdLst>
    <p:sldId id="271" r:id="rId2"/>
    <p:sldId id="323" r:id="rId3"/>
    <p:sldId id="324" r:id="rId4"/>
    <p:sldId id="316" r:id="rId5"/>
    <p:sldId id="338" r:id="rId6"/>
    <p:sldId id="345" r:id="rId7"/>
    <p:sldId id="346" r:id="rId8"/>
    <p:sldId id="347" r:id="rId9"/>
    <p:sldId id="348" r:id="rId10"/>
    <p:sldId id="311" r:id="rId11"/>
    <p:sldId id="340" r:id="rId12"/>
    <p:sldId id="310" r:id="rId13"/>
    <p:sldId id="341" r:id="rId14"/>
    <p:sldId id="349" r:id="rId15"/>
    <p:sldId id="350" r:id="rId16"/>
    <p:sldId id="352" r:id="rId17"/>
    <p:sldId id="351" r:id="rId18"/>
    <p:sldId id="353" r:id="rId19"/>
    <p:sldId id="343" r:id="rId20"/>
    <p:sldId id="344" r:id="rId21"/>
    <p:sldId id="354" r:id="rId22"/>
    <p:sldId id="355" r:id="rId23"/>
    <p:sldId id="356" r:id="rId24"/>
    <p:sldId id="325" r:id="rId25"/>
    <p:sldId id="317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4A5"/>
    <a:srgbClr val="5E913B"/>
    <a:srgbClr val="CB6466"/>
    <a:srgbClr val="000000"/>
    <a:srgbClr val="61953D"/>
    <a:srgbClr val="5C8E3A"/>
    <a:srgbClr val="E36427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116" d="100"/>
          <a:sy n="116" d="100"/>
        </p:scale>
        <p:origin x="1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3350" y="893201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43" y="2065681"/>
            <a:ext cx="11877161" cy="4732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9581" y="3632887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8030" y="4984810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0208" y="5329884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0208" y="5708822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2097" y="222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932125" y="1017136"/>
            <a:ext cx="416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68474"/>
              </p:ext>
            </p:extLst>
          </p:nvPr>
        </p:nvGraphicFramePr>
        <p:xfrm>
          <a:off x="1272746" y="1779372"/>
          <a:ext cx="10033686" cy="40793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68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168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00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Offering help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Responding to offers</a:t>
                      </a:r>
                      <a:endParaRPr lang="en-US" sz="280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give you a hand?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help you with …?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Let me help you with …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What can I do for you?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Is there anything (else) I can do for you?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That’s very kind/nice of you.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 for your help.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Thanks, but I think I’m fine.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You are so kind. Thanks a lot.</a:t>
                      </a:r>
                      <a:endParaRPr lang="en-US" sz="2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013254" y="2187146"/>
            <a:ext cx="4522573" cy="2866768"/>
          </a:xfrm>
          <a:prstGeom prst="wedgeRoundRectCallout">
            <a:avLst>
              <a:gd name="adj1" fmla="val -12910"/>
              <a:gd name="adj2" fmla="val 6206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tx1"/>
                </a:solidFill>
              </a:rPr>
              <a:t>Student A is a PE teacher. Student B is a student. Student B is trying to do an exercise routine and Student A is offering help.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Student B is a supermarket assistant. Student A is a customer. Student A is trying to find some healthy foods for his/her family, and Student B is offering help.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tuberculosis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serious disease, caused by bacteria, in which swellings appear on the lungs and other parts of the body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033448" y="2771761"/>
            <a:ext cx="2993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/tjuːˌbɜːkjuˈləʊsɪs/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Know More About Tuberculosis (TB) Symptoms and Cau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55" y="1438632"/>
            <a:ext cx="5231219" cy="41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ub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6202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organism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living thing, especially one that is extremely small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456643" y="2771761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/ˈɔːɡənɪzəm/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13" y="1723229"/>
            <a:ext cx="3705714" cy="3851035"/>
          </a:xfrm>
          <a:prstGeom prst="rect">
            <a:avLst/>
          </a:prstGeom>
        </p:spPr>
      </p:pic>
      <p:pic>
        <p:nvPicPr>
          <p:cNvPr id="3" name="organis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6731" y="3481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diameter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straight line going from one side of a circle or any other round object to the other side, passing through the centre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314776" y="2771761"/>
            <a:ext cx="2430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/daɪˈæmɪtə(r)/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Diameter of a Circle - Definition and Exam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85" y="1847682"/>
            <a:ext cx="3822868" cy="367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m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48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antibiotic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substance, for example penicillin, that can destroy or prevent the growth of bacteria and cure infections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291597" y="2771761"/>
            <a:ext cx="2476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/ˌæntibaɪˈɒtɪk/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Appropriate Use of Antibio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03" y="1813074"/>
            <a:ext cx="4626244" cy="31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tibiot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813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cell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the smallest unit of living matter that can exist on its own. All plants and animals are made up of cells.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3082610" y="2771761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/sel/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Parts of the Cell | CK-12 Foun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91" y="1504281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791685"/>
              </p:ext>
            </p:extLst>
          </p:nvPr>
        </p:nvGraphicFramePr>
        <p:xfrm>
          <a:off x="187287" y="893201"/>
          <a:ext cx="11568165" cy="58254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965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15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057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4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1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Form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Pronunciation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Vietnamese</a:t>
                      </a:r>
                      <a:r>
                        <a:rPr lang="vi-VN" sz="2200" b="1" dirty="0">
                          <a:effectLst/>
                        </a:rPr>
                        <a:t> </a:t>
                      </a:r>
                      <a:r>
                        <a:rPr lang="vi-VN" sz="2000" b="1" dirty="0">
                          <a:effectLst/>
                        </a:rPr>
                        <a:t>equivalent</a:t>
                      </a:r>
                      <a:r>
                        <a:rPr lang="vi-VN" sz="2200" b="1" dirty="0">
                          <a:effectLst/>
                        </a:rPr>
                        <a:t>  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 tuberculosis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/tjuːˌbɜːkjuˈləʊsɪs/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 serious disease, caused by bacteria, in which </a:t>
                      </a:r>
                      <a:r>
                        <a:rPr lang="en-US" sz="2200" u="none" strike="noStrike" dirty="0">
                          <a:effectLst/>
                        </a:rPr>
                        <a:t>swellings</a:t>
                      </a:r>
                      <a:r>
                        <a:rPr lang="en-US" sz="2200" dirty="0">
                          <a:effectLst/>
                        </a:rPr>
                        <a:t> appear on the lungs and other parts of the body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bệnh viêm phổi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029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2. organism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/ˈɔːɡənɪzəm/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living thing, especially one that is extremely small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loài sinh vật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3. diameter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/daɪˈæmɪtə(r)/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straight line going from one side of a circle or any other round object to the other side, passing through the centre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đường kính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4. antibiotic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/ˌæntibaɪˈɒtɪk/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substance, i.e penicillin, that can destroy or prevent the growth of bacteria and cure infections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thuốc kháng sinh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5.  cell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/sel/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smallest unit of living matter that can exist on its own, all plants and animals are made up of cells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tế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bào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the comparison table below.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88561"/>
              </p:ext>
            </p:extLst>
          </p:nvPr>
        </p:nvGraphicFramePr>
        <p:xfrm>
          <a:off x="1027133" y="1906006"/>
          <a:ext cx="10356629" cy="4304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06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59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660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32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Bacteria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Viruses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6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Living or not when entering human body?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64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Which is smaller?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46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Examples of diseases they can cause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How to treat/prevent diseases caused by them?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06272" y="2509857"/>
            <a:ext cx="169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Living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3541" y="2491338"/>
            <a:ext cx="20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Not living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3660" y="3188316"/>
            <a:ext cx="131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Bigger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78557" y="3188315"/>
            <a:ext cx="216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Smaller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2805" y="3863620"/>
            <a:ext cx="216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tuberculosis or food poisoning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1402" y="3835153"/>
            <a:ext cx="314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Common cold, flu, AIDS and Covid-19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728" y="5168430"/>
            <a:ext cx="21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Antibiotics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0565" y="5163065"/>
            <a:ext cx="21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Vaccines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7" y="2507394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COMMUNICATION AND CULTURE / CLIL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Discuss in pairs. What would you say to these people?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22" y="1919295"/>
            <a:ext cx="7268589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Do you know any pandemics or diseases caused by viruses and/or bacteria?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0241" y="2327064"/>
            <a:ext cx="4567825" cy="426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1">
                <a:solidFill>
                  <a:srgbClr val="C00000"/>
                </a:solidFill>
                <a:ea typeface="Times New Roman" panose="02020603050405020304" pitchFamily="18" charset="0"/>
              </a:rPr>
              <a:t>Diseases caused by viruses:</a:t>
            </a:r>
            <a:endParaRPr lang="en-US" sz="280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AIDS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Common cold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Ebola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Genital herpes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Influenza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Measles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Chickenpox and shingles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Coronavirus disease 2019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4975" y="2370295"/>
            <a:ext cx="5078998" cy="193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Diseases caused by bacteria</a:t>
            </a:r>
            <a:endParaRPr lang="en-US" sz="280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Tuberculosis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Pneumonia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Cholera</a:t>
            </a:r>
            <a:endParaRPr lang="en-US" sz="280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What is the coronavirus- Prevention and Advice for Kids -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973" y="1614180"/>
            <a:ext cx="8128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4438" y="2011975"/>
            <a:ext cx="2438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4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conoravirus? </a:t>
            </a:r>
            <a:endParaRPr lang="en-US" sz="240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30" y="1614180"/>
            <a:ext cx="8280971" cy="46119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437" y="2011975"/>
            <a:ext cx="1098953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8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720"/>
              </a:spcBef>
              <a:spcAft>
                <a:spcPts val="480"/>
              </a:spcAft>
              <a:buAutoNum type="arabicPeriod"/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endParaRPr lang="en-US" sz="28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conoravirus? 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723" y="3128239"/>
            <a:ext cx="11336055" cy="53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Via vectors like objects we have touched through sneezing or coughing.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8723" y="4282081"/>
            <a:ext cx="11336055" cy="149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/>
              <a:t>Wash your hands, use hydro alcoholic gel, avoid touching your face, keep a safe distance, don’t touch your mask, cough or sneeze into your elbow.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cs typeface="Arial" panose="020B0604020202020204" pitchFamily="34" charset="0"/>
              </a:rPr>
              <a:t>What have you learnt today?</a:t>
            </a:r>
            <a:endParaRPr lang="en-US" sz="280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Distinguish bacteria and viruses and how to deal with them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Review expressions for offering help and responding to offers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232284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COMMUNICATION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Mysterious creature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58476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Listen and complete the conversation with the expressions in the box</a:t>
            </a:r>
          </a:p>
          <a:p>
            <a:r>
              <a:rPr lang="en-US" dirty="0">
                <a:solidFill>
                  <a:schemeClr val="tx1"/>
                </a:solidFill>
              </a:rPr>
              <a:t>Task 2: Make similar conversations for these situations.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382624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text and complete the comparison table below.</a:t>
            </a:r>
          </a:p>
          <a:p>
            <a:r>
              <a:rPr lang="en-GB" dirty="0">
                <a:solidFill>
                  <a:schemeClr val="tx1"/>
                </a:solidFill>
              </a:rPr>
              <a:t>Task 2: Discuss in pairs.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898447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2559985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EXTRA ACTIVITY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631707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Watch a video about Covid-19 pandemic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947383" y="322270"/>
            <a:ext cx="6181534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37188" y="34423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30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48657" y="2387065"/>
            <a:ext cx="9822094" cy="40651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- Ss work in groups.</a:t>
            </a:r>
          </a:p>
          <a:p>
            <a:r>
              <a:rPr lang="en-US" sz="3200"/>
              <a:t>- There are 4 questions which relate to a key picture.</a:t>
            </a:r>
          </a:p>
          <a:p>
            <a:r>
              <a:rPr lang="en-US" sz="3200"/>
              <a:t>- Guess the word in each puzzle and guess the key picture behind after each puzzle is opened.</a:t>
            </a:r>
          </a:p>
          <a:p>
            <a:r>
              <a:rPr lang="en-US" sz="3200"/>
              <a:t>- The group which gets the correct answer of the key picture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5406" y="1470991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MYSTERIOUS CREATURE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075" y="1017136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Answer the question in each puzzle.</a:t>
            </a:r>
          </a:p>
        </p:txBody>
      </p:sp>
      <p:pic>
        <p:nvPicPr>
          <p:cNvPr id="1026" name="Picture 2" descr="Covid: Why is coronavirus such a threat? - BBC 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69" y="1848957"/>
            <a:ext cx="8198960" cy="46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736769" y="1848957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1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6836249" y="1848956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2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728531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3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6844487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1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10845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ea typeface="Times New Roman" panose="02020603050405020304" pitchFamily="18" charset="0"/>
              </a:rPr>
              <a:t>The kind of education that takes place over the Internet</a:t>
            </a:r>
            <a:endParaRPr lang="en-US" sz="3600" b="1"/>
          </a:p>
        </p:txBody>
      </p:sp>
      <p:sp>
        <p:nvSpPr>
          <p:cNvPr id="11" name="Rectangle 10"/>
          <p:cNvSpPr/>
          <p:nvPr/>
        </p:nvSpPr>
        <p:spPr>
          <a:xfrm>
            <a:off x="3928996" y="3458517"/>
            <a:ext cx="4334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</a:rPr>
              <a:t>ONLINE LEARNING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142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2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194007"/>
            <a:ext cx="1023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A substance that is put into the body of a person or animal to protect them from a disease by causing them to produce antibodies.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91468" y="4224637"/>
            <a:ext cx="2445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VACCINE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31244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15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3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2545" y="2302531"/>
            <a:ext cx="9172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/>
              <a:t>A covering for your face or for part of your face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6438" y="3525372"/>
            <a:ext cx="1938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MASK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8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4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9769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set of measures aiming at stopping the spread of an infectious disease, based on staying away from other people as much as possible.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928996" y="4459414"/>
            <a:ext cx="4633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SOCIAL DISTANCING</a:t>
            </a:r>
            <a:endParaRPr lang="en-US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8819</TotalTime>
  <Words>989</Words>
  <Application>Microsoft Office PowerPoint</Application>
  <PresentationFormat>Widescreen</PresentationFormat>
  <Paragraphs>192</Paragraphs>
  <Slides>26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Symbol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169</cp:revision>
  <dcterms:created xsi:type="dcterms:W3CDTF">2020-12-09T02:04:09Z</dcterms:created>
  <dcterms:modified xsi:type="dcterms:W3CDTF">2023-03-27T03:44:12Z</dcterms:modified>
</cp:coreProperties>
</file>