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76" r:id="rId3"/>
    <p:sldId id="277" r:id="rId4"/>
    <p:sldId id="270" r:id="rId5"/>
    <p:sldId id="274" r:id="rId6"/>
    <p:sldId id="271" r:id="rId7"/>
    <p:sldId id="272" r:id="rId8"/>
    <p:sldId id="273" r:id="rId9"/>
    <p:sldId id="275" r:id="rId1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F3884A6-0E88-4DDC-A790-4ABC7FB8140D}">
          <p14:sldIdLst>
            <p14:sldId id="256"/>
          </p14:sldIdLst>
        </p14:section>
        <p14:section name="Untitled Section" id="{CC5BF937-B813-4A1A-A9A6-668131E232C3}">
          <p14:sldIdLst>
            <p14:sldId id="276"/>
            <p14:sldId id="277"/>
            <p14:sldId id="270"/>
            <p14:sldId id="274"/>
            <p14:sldId id="271"/>
            <p14:sldId id="272"/>
            <p14:sldId id="273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3"/>
    <p:restoredTop sz="95735"/>
  </p:normalViewPr>
  <p:slideViewPr>
    <p:cSldViewPr snapToGrid="0" snapToObjects="1">
      <p:cViewPr varScale="1">
        <p:scale>
          <a:sx n="68" d="100"/>
          <a:sy n="68" d="100"/>
        </p:scale>
        <p:origin x="7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8/5/2022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3142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7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8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7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7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1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3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3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3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lIns="109728" tIns="109728" rIns="109728" bIns="91440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00" spc="7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8/5/2022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 spc="7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00" b="1" spc="70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2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200" b="1" kern="1200" spc="9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 spc="2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 spc="2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 spc="2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 spc="2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 spc="2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5B036A-A31A-4142-8870-68862FBC8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2616" y="1517904"/>
            <a:ext cx="4579288" cy="2796945"/>
          </a:xfrm>
        </p:spPr>
        <p:txBody>
          <a:bodyPr>
            <a:normAutofit fontScale="90000"/>
          </a:bodyPr>
          <a:lstStyle/>
          <a:p>
            <a:pPr algn="l"/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GIỮA </a:t>
            </a:r>
            <a:r>
              <a:rPr lang="x-none">
                <a:latin typeface="Times New Roman" panose="02020603050405020304" pitchFamily="18" charset="0"/>
                <a:cs typeface="Times New Roman" panose="02020603050405020304" pitchFamily="18" charset="0"/>
              </a:rPr>
              <a:t>KÌ 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NGỮ VĂN 7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3" descr="Optical fiber abstract">
            <a:extLst>
              <a:ext uri="{FF2B5EF4-FFF2-40B4-BE49-F238E27FC236}">
                <a16:creationId xmlns:a16="http://schemas.microsoft.com/office/drawing/2014/main" id="{F1FB36DE-2826-4EFA-941E-EC6ACF04A4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59" r="28489" b="-2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6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94715" y="1235210"/>
            <a:ext cx="66197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1. Kiến thức văn bản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794715" y="2484473"/>
            <a:ext cx="47746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a/ Hệ thống hoá văn bản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28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4EE64A3-D063-58EF-4BD6-BEC4279A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06158"/>
              </p:ext>
            </p:extLst>
          </p:nvPr>
        </p:nvGraphicFramePr>
        <p:xfrm>
          <a:off x="694005" y="260906"/>
          <a:ext cx="10954043" cy="5801487"/>
        </p:xfrm>
        <a:graphic>
          <a:graphicData uri="http://schemas.openxmlformats.org/drawingml/2006/table">
            <a:tbl>
              <a:tblPr firstRow="1" firstCol="1" bandRow="1"/>
              <a:tblGrid>
                <a:gridCol w="843664">
                  <a:extLst>
                    <a:ext uri="{9D8B030D-6E8A-4147-A177-3AD203B41FA5}">
                      <a16:colId xmlns:a16="http://schemas.microsoft.com/office/drawing/2014/main" val="268626535"/>
                    </a:ext>
                  </a:extLst>
                </a:gridCol>
                <a:gridCol w="3449522">
                  <a:extLst>
                    <a:ext uri="{9D8B030D-6E8A-4147-A177-3AD203B41FA5}">
                      <a16:colId xmlns:a16="http://schemas.microsoft.com/office/drawing/2014/main" val="2949523387"/>
                    </a:ext>
                  </a:extLst>
                </a:gridCol>
                <a:gridCol w="6660857">
                  <a:extLst>
                    <a:ext uri="{9D8B030D-6E8A-4147-A177-3AD203B41FA5}">
                      <a16:colId xmlns:a16="http://schemas.microsoft.com/office/drawing/2014/main" val="3440998470"/>
                    </a:ext>
                  </a:extLst>
                </a:gridCol>
              </a:tblGrid>
              <a:tr h="56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vi-VN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 loại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vi-VN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văn bản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vi-VN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737066"/>
                  </a:ext>
                </a:extLst>
              </a:tr>
              <a:tr h="36438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 (truyện 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ụ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ngồi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giếng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-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ngụ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ngồi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đáy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giếng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phê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phán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kẻ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huênh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hoang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đắc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chúng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cố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gắng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trau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dồi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khiêm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tốn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kiêu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ngạo</a:t>
                      </a:r>
                      <a:r>
                        <a:rPr lang="en-US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48870"/>
                  </a:ext>
                </a:extLst>
              </a:tr>
              <a:tr h="42593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Đẽo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cha ta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khuyên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nhủ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hãy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kiên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bền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bền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lắng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lọc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nhắc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đắn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256399"/>
                  </a:ext>
                </a:extLst>
              </a:tr>
              <a:tr h="549041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Bụng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Răng,Miệng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ts val="1650"/>
                        </a:lnSpc>
                      </a:pP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Chân,Tay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650"/>
                        </a:lnSpc>
                      </a:pP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-Theo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Ngọc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200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truyện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Ê-dốp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dịch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thành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thất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lục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bát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 NXB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Thê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́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giới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Hà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2019</a:t>
                      </a:r>
                      <a:b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Phương thức biểu đạt:</a:t>
                      </a:r>
                      <a:r>
                        <a:rPr lang="vi-VN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biểu cảm kết hợp tự sự, miêu tả)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Trong một tập thể, mỗi thành viên không thể sống tách biệt mà phải tôn trọng công sức, nương tựa, gắn bó với nhau để cùng tồn tại.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145142"/>
                  </a:ext>
                </a:extLst>
              </a:tr>
              <a:tr h="6827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092219"/>
                  </a:ext>
                </a:extLst>
              </a:tr>
              <a:tr h="401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vi-VN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Tục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Tục ngữ về thiên nhiên,lao động sản xuất Và tục ngữ về con người, xã hội.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Những câu tục ngữ thể hiện kinh nghiệm quý báu về thiên nhiên,về lao động sản xuất.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-Giá trị con người và những phẩm chất tốt đẹp mà con người cần có về cuộc sống trong sạch, tinh thần học hỏi,lòng nhân ái và lòng biết ơn.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528" marR="18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713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853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25" y="215944"/>
            <a:ext cx="10637949" cy="6426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48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" y="485775"/>
            <a:ext cx="11758411" cy="589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65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92452" y="132599"/>
            <a:ext cx="530609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b. Cách đọc thể loại</a:t>
            </a:r>
            <a:r>
              <a:rPr lang="en-US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35" y="1203466"/>
            <a:ext cx="11719775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92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84114" y="931097"/>
            <a:ext cx="5924280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2. Viết – Nói và nghe</a:t>
            </a:r>
            <a:endParaRPr lang="en-US" sz="3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05" y="2095406"/>
            <a:ext cx="10032642" cy="174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66" y="3884132"/>
            <a:ext cx="9927728" cy="130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6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2885" y="311605"/>
            <a:ext cx="10200067" cy="1179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3. Kiến thức tiếng Việt</a:t>
            </a:r>
            <a:endParaRPr lang="en-US" sz="3200" b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3200" dirty="0">
              <a:latin typeface="Times New Roman"/>
              <a:ea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2885" y="1378074"/>
            <a:ext cx="10882647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000" dirty="0">
                <a:solidFill>
                  <a:srgbClr val="000000"/>
                </a:solidFill>
                <a:latin typeface="Times New Roman"/>
                <a:ea typeface="Times New Roman"/>
              </a:rPr>
              <a:t>*Bài 6: Nói quá,nói giảm, nói tránh.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Nói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quá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khoa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trương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):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biện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pháp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dùng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cách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phóng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đại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mức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độ,tính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chất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sự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vật,hiện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tượng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được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miêu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tả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nhằm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gây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ấn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tượng,tăng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sức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biểu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cảm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VD:Rán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sành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ra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mỡ;Vắt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cổ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chày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ra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nước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…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Nói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giảm,nói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tránh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biện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pháp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dùng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cách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diễn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đạt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tế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nhị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khéo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léo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nhằm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tránh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gây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cảm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giác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quá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đau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buồn,nặng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nề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hoặc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tránh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sự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thô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tục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thiếu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lịch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sự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…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VD:Ông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ấy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đã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mất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tối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hôm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qua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rồi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000" dirty="0">
                <a:solidFill>
                  <a:srgbClr val="000000"/>
                </a:solidFill>
                <a:latin typeface="Times New Roman"/>
                <a:ea typeface="Times New Roman"/>
              </a:rPr>
              <a:t>- Bài 7: 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  <a:r>
              <a:rPr lang="vi-VN" sz="2000" dirty="0">
                <a:solidFill>
                  <a:srgbClr val="000000"/>
                </a:solidFill>
                <a:latin typeface="Times New Roman"/>
                <a:ea typeface="Times New Roman"/>
              </a:rPr>
              <a:t>Ngữ cảnh và nghĩa của từ trong ngữ cảnh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có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vai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trò:Ngữ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cảnh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giúp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người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đọc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người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nghe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xác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định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xác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định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nghĩa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cụ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thể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các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đa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nghĩa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VD:Nghĩa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từ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“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chạy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”: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Tàu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chạy;Em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bé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chạy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…</a:t>
            </a:r>
            <a:endParaRPr lang="en-US" sz="2000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3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+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Dấu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châm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lửng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dấu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câu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gồm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ba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dấu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chấm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liền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nhau.Có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tác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dụng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sz="2000" dirty="0">
                <a:solidFill>
                  <a:srgbClr val="202124"/>
                </a:solidFill>
                <a:latin typeface="Arial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Tỏ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ý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còn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nhiều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sự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vật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,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hiện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tượng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tương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tự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chưa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liệt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kê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hết;Thể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hiện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chỗ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lời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nói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bỏ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dở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hay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ngập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ngừng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,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ngắt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quãng;Làm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giãn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nhịp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điệu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câu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văn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,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chuẩn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bị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cho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sự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xuất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hiện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 </a:t>
            </a:r>
            <a:r>
              <a:rPr lang="en-US" sz="2000" b="1" dirty="0" err="1">
                <a:solidFill>
                  <a:srgbClr val="202124"/>
                </a:solidFill>
                <a:latin typeface="Times New Roman"/>
                <a:ea typeface="Times New Roman"/>
              </a:rPr>
              <a:t>của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 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một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từ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ngữ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biểu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thị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nội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 </a:t>
            </a:r>
            <a:r>
              <a:rPr lang="en-US" sz="2000" b="1" dirty="0">
                <a:solidFill>
                  <a:srgbClr val="202124"/>
                </a:solidFill>
                <a:latin typeface="Times New Roman"/>
                <a:ea typeface="Times New Roman"/>
              </a:rPr>
              <a:t>dung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 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bất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ngờ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hay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hài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hước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,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châm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err="1">
                <a:solidFill>
                  <a:srgbClr val="202124"/>
                </a:solidFill>
                <a:latin typeface="Times New Roman"/>
                <a:ea typeface="Times New Roman"/>
              </a:rPr>
              <a:t>biếm</a:t>
            </a:r>
            <a:r>
              <a:rPr lang="en-US" sz="2000" dirty="0">
                <a:solidFill>
                  <a:srgbClr val="202124"/>
                </a:solidFill>
                <a:latin typeface="Times New Roman"/>
                <a:ea typeface="Times New Roman"/>
              </a:rPr>
              <a:t>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23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5161" y="2108639"/>
            <a:ext cx="971067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*</a:t>
            </a:r>
            <a:r>
              <a:rPr lang="vi-VN" sz="2400" dirty="0">
                <a:solidFill>
                  <a:srgbClr val="000000"/>
                </a:solidFill>
                <a:latin typeface="Times New Roman"/>
                <a:ea typeface="Times New Roman"/>
              </a:rPr>
              <a:t>Bài 8: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Liên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kết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mạch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bản</a:t>
            </a:r>
            <a:endParaRPr lang="en-US" sz="24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Liên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kết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sự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mối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quan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hệ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nội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dung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giữa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câu,các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đoạn,các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bản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phương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tiện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ngôn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ngữ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thích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hợp</a:t>
            </a:r>
            <a:endParaRPr lang="en-US" sz="24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Mạch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sự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thống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nhất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chủ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loogic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bản.Một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bản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coi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mạch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phàn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đọan,các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câu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văn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bản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đều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chủ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vsf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sắp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xếp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lý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698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rismaticVTI">
  <a:themeElements>
    <a:clrScheme name="AnalogousFromDarkSeedLeftStep">
      <a:dk1>
        <a:srgbClr val="000000"/>
      </a:dk1>
      <a:lt1>
        <a:srgbClr val="FFFFFF"/>
      </a:lt1>
      <a:dk2>
        <a:srgbClr val="1B2F2F"/>
      </a:dk2>
      <a:lt2>
        <a:srgbClr val="F2F3F0"/>
      </a:lt2>
      <a:accent1>
        <a:srgbClr val="633BD5"/>
      </a:accent1>
      <a:accent2>
        <a:srgbClr val="374DC7"/>
      </a:accent2>
      <a:accent3>
        <a:srgbClr val="3B93D5"/>
      </a:accent3>
      <a:accent4>
        <a:srgbClr val="28BDBF"/>
      </a:accent4>
      <a:accent5>
        <a:srgbClr val="36C289"/>
      </a:accent5>
      <a:accent6>
        <a:srgbClr val="29C345"/>
      </a:accent6>
      <a:hlink>
        <a:srgbClr val="349C83"/>
      </a:hlink>
      <a:folHlink>
        <a:srgbClr val="7F7F7F"/>
      </a:folHlink>
    </a:clrScheme>
    <a:fontScheme name="Custom 166">
      <a:majorFont>
        <a:latin typeface="Yu Gothic"/>
        <a:ea typeface=""/>
        <a:cs typeface=""/>
      </a:majorFont>
      <a:minorFont>
        <a:latin typeface="Yu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694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Yu Gothic</vt:lpstr>
      <vt:lpstr>Arial</vt:lpstr>
      <vt:lpstr>Avenir Next LT Pro</vt:lpstr>
      <vt:lpstr>Symbol</vt:lpstr>
      <vt:lpstr>Times New Roman</vt:lpstr>
      <vt:lpstr>PrismaticVTI</vt:lpstr>
      <vt:lpstr>ÔN TẬP GIỮA KÌ 2 NGỮ VĂN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GIỮA KÌ 2</dc:title>
  <dc:creator>office014</dc:creator>
  <cp:lastModifiedBy>Vũ Thị Ánh Tuyết</cp:lastModifiedBy>
  <cp:revision>34</cp:revision>
  <dcterms:created xsi:type="dcterms:W3CDTF">2022-02-17T16:13:34Z</dcterms:created>
  <dcterms:modified xsi:type="dcterms:W3CDTF">2022-08-05T15:32:53Z</dcterms:modified>
</cp:coreProperties>
</file>