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8" r:id="rId1"/>
    <p:sldMasterId id="2147483754" r:id="rId2"/>
  </p:sldMasterIdLst>
  <p:notesMasterIdLst>
    <p:notesMasterId r:id="rId21"/>
  </p:notesMasterIdLst>
  <p:sldIdLst>
    <p:sldId id="301" r:id="rId3"/>
    <p:sldId id="304" r:id="rId4"/>
    <p:sldId id="258" r:id="rId5"/>
    <p:sldId id="284" r:id="rId6"/>
    <p:sldId id="335" r:id="rId7"/>
    <p:sldId id="342" r:id="rId8"/>
    <p:sldId id="334" r:id="rId9"/>
    <p:sldId id="305" r:id="rId10"/>
    <p:sldId id="338" r:id="rId11"/>
    <p:sldId id="341" r:id="rId12"/>
    <p:sldId id="339" r:id="rId13"/>
    <p:sldId id="340" r:id="rId14"/>
    <p:sldId id="344" r:id="rId15"/>
    <p:sldId id="345" r:id="rId16"/>
    <p:sldId id="346" r:id="rId17"/>
    <p:sldId id="349" r:id="rId18"/>
    <p:sldId id="350" r:id="rId19"/>
    <p:sldId id="351" r:id="rId20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A80A27-7EC2-446B-8283-E373DD8D4DEC}">
          <p14:sldIdLst>
            <p14:sldId id="301"/>
            <p14:sldId id="304"/>
            <p14:sldId id="258"/>
            <p14:sldId id="284"/>
            <p14:sldId id="335"/>
            <p14:sldId id="342"/>
            <p14:sldId id="334"/>
            <p14:sldId id="305"/>
            <p14:sldId id="338"/>
            <p14:sldId id="341"/>
            <p14:sldId id="339"/>
            <p14:sldId id="340"/>
            <p14:sldId id="344"/>
            <p14:sldId id="345"/>
            <p14:sldId id="346"/>
            <p14:sldId id="349"/>
            <p14:sldId id="350"/>
            <p14:sldId id="351"/>
          </p14:sldIdLst>
        </p14:section>
        <p14:section name="Untitled Section" id="{6079B506-B857-48FC-A005-414D2832B59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083"/>
    <a:srgbClr val="270F6B"/>
    <a:srgbClr val="0000FF"/>
    <a:srgbClr val="3333FF"/>
    <a:srgbClr val="135F82"/>
    <a:srgbClr val="FFA700"/>
    <a:srgbClr val="242452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1280" autoAdjust="0"/>
  </p:normalViewPr>
  <p:slideViewPr>
    <p:cSldViewPr>
      <p:cViewPr varScale="1">
        <p:scale>
          <a:sx n="39" d="100"/>
          <a:sy n="39" d="100"/>
        </p:scale>
        <p:origin x="134" y="27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8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+ </a:t>
            </a:r>
            <a:r>
              <a:rPr lang="en-US" dirty="0" err="1"/>
              <a:t>Lỗi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xứng</a:t>
            </a:r>
            <a:r>
              <a:rPr lang="en-US" baseline="0" dirty="0"/>
              <a:t> </a:t>
            </a:r>
            <a:r>
              <a:rPr lang="en-US" baseline="0" dirty="0" err="1"/>
              <a:t>trục</a:t>
            </a:r>
            <a:r>
              <a:rPr lang="en-US" baseline="0" dirty="0"/>
              <a:t> IM-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sửa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15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23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5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3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: </a:t>
            </a:r>
            <a:r>
              <a:rPr lang="en-US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b</a:t>
            </a:r>
          </a:p>
          <a:p>
            <a:r>
              <a:rPr lang="en-US" baseline="0" dirty="0" err="1"/>
              <a:t>Chỉnh</a:t>
            </a:r>
            <a:r>
              <a:rPr lang="en-US" baseline="0" dirty="0"/>
              <a:t> </a:t>
            </a:r>
            <a:r>
              <a:rPr lang="en-US" baseline="0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chứng</a:t>
            </a:r>
            <a:r>
              <a:rPr lang="en-US" baseline="0" dirty="0"/>
              <a:t> minh.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4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96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05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36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7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7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0.png"/><Relationship Id="rId5" Type="http://schemas.openxmlformats.org/officeDocument/2006/relationships/image" Target="../media/image61.png"/><Relationship Id="rId9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wmf"/><Relationship Id="rId5" Type="http://schemas.openxmlformats.org/officeDocument/2006/relationships/image" Target="../media/image11.jpeg"/><Relationship Id="rId10" Type="http://schemas.openxmlformats.org/officeDocument/2006/relationships/image" Target="../media/image16.emf"/><Relationship Id="rId4" Type="http://schemas.openxmlformats.org/officeDocument/2006/relationships/image" Target="../media/image10.jpeg"/><Relationship Id="rId9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38515" y="6629400"/>
            <a:ext cx="19862698" cy="640080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59321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5569" y="3314044"/>
            <a:ext cx="24218431" cy="20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0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PHÉP DỜI HÌNH VÀ PHÉP ĐỒNG DẠNG </a:t>
            </a:r>
          </a:p>
          <a:p>
            <a:pPr algn="ctr">
              <a:spcBef>
                <a:spcPts val="1200"/>
              </a:spcBef>
            </a:pPr>
            <a:r>
              <a:rPr lang="en-US" sz="60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MẶT PHẲNG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5615256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38781" y="4446051"/>
              <a:ext cx="10987243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6: PHÉP ĐỒNG DẠNG </a:t>
              </a:r>
              <a:endPara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83072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768394" y="7239000"/>
            <a:ext cx="5754238" cy="907184"/>
            <a:chOff x="7459670" y="7086600"/>
            <a:chExt cx="5754904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211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768394" y="8641115"/>
            <a:ext cx="6364984" cy="929775"/>
            <a:chOff x="7459670" y="8524495"/>
            <a:chExt cx="6365720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473293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TÍNH CHẤT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768394" y="10065821"/>
            <a:ext cx="7474261" cy="942109"/>
            <a:chOff x="7459670" y="9982200"/>
            <a:chExt cx="7475127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584234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ĐỒNG DẠNG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7" name="Group 74">
            <a:extLst>
              <a:ext uri="{FF2B5EF4-FFF2-40B4-BE49-F238E27FC236}">
                <a16:creationId xmlns:a16="http://schemas.microsoft.com/office/drawing/2014/main" id="{56255085-F012-4574-B59F-1C97C4602189}"/>
              </a:ext>
            </a:extLst>
          </p:cNvPr>
          <p:cNvGrpSpPr/>
          <p:nvPr/>
        </p:nvGrpSpPr>
        <p:grpSpPr>
          <a:xfrm>
            <a:off x="2768394" y="11502861"/>
            <a:ext cx="4287491" cy="942109"/>
            <a:chOff x="7459670" y="9982200"/>
            <a:chExt cx="4287988" cy="94221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76AA967-CCB0-470B-8DFE-214F5ED50CD1}"/>
                </a:ext>
              </a:extLst>
            </p:cNvPr>
            <p:cNvSpPr/>
            <p:nvPr/>
          </p:nvSpPr>
          <p:spPr>
            <a:xfrm>
              <a:off x="9092456" y="10108716"/>
              <a:ext cx="265520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4">
              <a:extLst>
                <a:ext uri="{FF2B5EF4-FFF2-40B4-BE49-F238E27FC236}">
                  <a16:creationId xmlns:a16="http://schemas.microsoft.com/office/drawing/2014/main" id="{9F4A26A3-D9DD-4413-8003-96B68D2036DC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>
                <a:extLst>
                  <a:ext uri="{FF2B5EF4-FFF2-40B4-BE49-F238E27FC236}">
                    <a16:creationId xmlns:a16="http://schemas.microsoft.com/office/drawing/2014/main" id="{CF08A582-40AE-429B-9FD6-5334F09FE975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6">
                <a:extLst>
                  <a:ext uri="{FF2B5EF4-FFF2-40B4-BE49-F238E27FC236}">
                    <a16:creationId xmlns:a16="http://schemas.microsoft.com/office/drawing/2014/main" id="{6542046B-ACB4-4162-A008-574C2C5ED444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85">
                  <a:extLst>
                    <a:ext uri="{FF2B5EF4-FFF2-40B4-BE49-F238E27FC236}">
                      <a16:creationId xmlns:a16="http://schemas.microsoft.com/office/drawing/2014/main" id="{2439B442-70B4-4455-BD46-FD8BD50D960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1EDA402-26E1-4EE2-8375-4EA37D8A047F}"/>
                    </a:ext>
                  </a:extLst>
                </p:cNvPr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914400" y="2590800"/>
            <a:ext cx="23012400" cy="5486400"/>
            <a:chOff x="1268078" y="3405486"/>
            <a:chExt cx="23012400" cy="548640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3012400" cy="51009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81FE40-0F67-4470-A214-0875A77F327D}"/>
              </a:ext>
            </a:extLst>
          </p:cNvPr>
          <p:cNvGrpSpPr/>
          <p:nvPr/>
        </p:nvGrpSpPr>
        <p:grpSpPr>
          <a:xfrm>
            <a:off x="1" y="1663959"/>
            <a:ext cx="19659599" cy="830997"/>
            <a:chOff x="-288924" y="1892299"/>
            <a:chExt cx="19659599" cy="830995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3A0DD0C3-CDF4-491C-9BB2-C85EE38CDD6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29EAF92-C6D5-4FBC-821D-106DE738FB2D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51AA73F-AD89-45F2-A9E1-64E231309F8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 ĐỒNG DẠNG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2E40F6-D49D-4DFF-BA87-599581AA8607}"/>
                  </a:ext>
                </a:extLst>
              </p:cNvPr>
              <p:cNvSpPr txBox="1"/>
              <p:nvPr/>
            </p:nvSpPr>
            <p:spPr>
              <a:xfrm>
                <a:off x="1066800" y="3200400"/>
                <a:ext cx="22662663" cy="4039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5088" indent="-4127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2E40F6-D49D-4DFF-BA87-599581AA8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200400"/>
                <a:ext cx="22662663" cy="4039952"/>
              </a:xfrm>
              <a:prstGeom prst="rect">
                <a:avLst/>
              </a:prstGeom>
              <a:blipFill>
                <a:blip r:embed="rId3"/>
                <a:stretch>
                  <a:fillRect l="-968" r="-1076" b="-6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/>
              <p:nvPr/>
            </p:nvSpPr>
            <p:spPr>
              <a:xfrm>
                <a:off x="5849220" y="6363333"/>
                <a:ext cx="17270643" cy="1713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220" y="6363333"/>
                <a:ext cx="17270643" cy="1713867"/>
              </a:xfrm>
              <a:prstGeom prst="rect">
                <a:avLst/>
              </a:prstGeom>
              <a:blipFill>
                <a:blip r:embed="rId4"/>
                <a:stretch>
                  <a:fillRect t="-5338" b="-15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10">
            <a:extLst>
              <a:ext uri="{FF2B5EF4-FFF2-40B4-BE49-F238E27FC236}">
                <a16:creationId xmlns:a16="http://schemas.microsoft.com/office/drawing/2014/main" id="{8B09D546-F2C9-4F41-82D5-EDC9B02EA2A1}"/>
              </a:ext>
            </a:extLst>
          </p:cNvPr>
          <p:cNvGrpSpPr/>
          <p:nvPr/>
        </p:nvGrpSpPr>
        <p:grpSpPr>
          <a:xfrm>
            <a:off x="956465" y="8227071"/>
            <a:ext cx="22866950" cy="5346441"/>
            <a:chOff x="1270511" y="5867400"/>
            <a:chExt cx="22866950" cy="5914934"/>
          </a:xfrm>
        </p:grpSpPr>
        <p:sp>
          <p:nvSpPr>
            <p:cNvPr id="43" name="Rounded Rectangle 52">
              <a:extLst>
                <a:ext uri="{FF2B5EF4-FFF2-40B4-BE49-F238E27FC236}">
                  <a16:creationId xmlns:a16="http://schemas.microsoft.com/office/drawing/2014/main" id="{54E0F0B8-B7B1-487D-AD69-779E02EDF9CC}"/>
                </a:ext>
              </a:extLst>
            </p:cNvPr>
            <p:cNvSpPr/>
            <p:nvPr/>
          </p:nvSpPr>
          <p:spPr>
            <a:xfrm>
              <a:off x="1272210" y="6139010"/>
              <a:ext cx="22865251" cy="56433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0D0C74F7-CB6B-4972-BC59-A19C20A29BE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15AB138F-A6EC-4584-A357-D72ACB6B9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4C718A-E9A5-4B7B-862B-7A4978D52FD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58">
                <a:extLst>
                  <a:ext uri="{FF2B5EF4-FFF2-40B4-BE49-F238E27FC236}">
                    <a16:creationId xmlns:a16="http://schemas.microsoft.com/office/drawing/2014/main" id="{05BB0009-5FD2-4661-8139-BA5638B31B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D6781564-2DE9-4992-B1C0-8FAC7CC5E7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488B8F-6A3E-44A6-B420-6BE0521D172B}"/>
                  </a:ext>
                </a:extLst>
              </p:cNvPr>
              <p:cNvSpPr txBox="1"/>
              <p:nvPr/>
            </p:nvSpPr>
            <p:spPr>
              <a:xfrm>
                <a:off x="1408675" y="8991600"/>
                <a:ext cx="20527795" cy="820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488B8F-6A3E-44A6-B420-6BE0521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75" y="8991600"/>
                <a:ext cx="20527795" cy="820609"/>
              </a:xfrm>
              <a:prstGeom prst="rect">
                <a:avLst/>
              </a:prstGeom>
              <a:blipFill>
                <a:blip r:embed="rId5"/>
                <a:stretch>
                  <a:fillRect t="-10370" b="-3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BB9096-C2A0-42D2-9400-6B0AB8DD1704}"/>
                  </a:ext>
                </a:extLst>
              </p:cNvPr>
              <p:cNvSpPr txBox="1"/>
              <p:nvPr/>
            </p:nvSpPr>
            <p:spPr>
              <a:xfrm>
                <a:off x="1408675" y="9906000"/>
                <a:ext cx="20689325" cy="1587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BB9096-C2A0-42D2-9400-6B0AB8DD1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75" y="9906000"/>
                <a:ext cx="20689325" cy="1587294"/>
              </a:xfrm>
              <a:prstGeom prst="rect">
                <a:avLst/>
              </a:prstGeom>
              <a:blipFill>
                <a:blip r:embed="rId6"/>
                <a:stretch>
                  <a:fillRect t="-6154" r="-1208" b="-1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7B3130-5F35-4514-86A8-EBF8DFC9B4B5}"/>
                  </a:ext>
                </a:extLst>
              </p:cNvPr>
              <p:cNvSpPr txBox="1"/>
              <p:nvPr/>
            </p:nvSpPr>
            <p:spPr>
              <a:xfrm>
                <a:off x="1408675" y="11658600"/>
                <a:ext cx="20689325" cy="1587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7B3130-5F35-4514-86A8-EBF8DFC9B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75" y="11658600"/>
                <a:ext cx="20689325" cy="1587294"/>
              </a:xfrm>
              <a:prstGeom prst="rect">
                <a:avLst/>
              </a:prstGeom>
              <a:blipFill>
                <a:blip r:embed="rId7"/>
                <a:stretch>
                  <a:fillRect t="-6538" r="-1208" b="-1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50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50" grpId="0"/>
      <p:bldP spid="53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914400" y="2362200"/>
            <a:ext cx="22865251" cy="2680764"/>
            <a:chOff x="1268078" y="3405486"/>
            <a:chExt cx="22865251" cy="268076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865251" cy="229530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81FE40-0F67-4470-A214-0875A77F327D}"/>
              </a:ext>
            </a:extLst>
          </p:cNvPr>
          <p:cNvGrpSpPr/>
          <p:nvPr/>
        </p:nvGrpSpPr>
        <p:grpSpPr>
          <a:xfrm>
            <a:off x="1" y="1524000"/>
            <a:ext cx="19659599" cy="830997"/>
            <a:chOff x="-288924" y="1892299"/>
            <a:chExt cx="19659599" cy="830995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3A0DD0C3-CDF4-491C-9BB2-C85EE38CDD6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29EAF92-C6D5-4FBC-821D-106DE738FB2D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51AA73F-AD89-45F2-A9E1-64E231309F8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 ĐỒNG DẠNG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/>
              <p:nvPr/>
            </p:nvSpPr>
            <p:spPr>
              <a:xfrm>
                <a:off x="4627969" y="2969540"/>
                <a:ext cx="17270643" cy="1713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969" y="2969540"/>
                <a:ext cx="17270643" cy="1713867"/>
              </a:xfrm>
              <a:prstGeom prst="rect">
                <a:avLst/>
              </a:prstGeom>
              <a:blipFill>
                <a:blip r:embed="rId3"/>
                <a:stretch>
                  <a:fillRect t="-4982" b="-15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10">
            <a:extLst>
              <a:ext uri="{FF2B5EF4-FFF2-40B4-BE49-F238E27FC236}">
                <a16:creationId xmlns:a16="http://schemas.microsoft.com/office/drawing/2014/main" id="{8B09D546-F2C9-4F41-82D5-EDC9B02EA2A1}"/>
              </a:ext>
            </a:extLst>
          </p:cNvPr>
          <p:cNvGrpSpPr/>
          <p:nvPr/>
        </p:nvGrpSpPr>
        <p:grpSpPr>
          <a:xfrm>
            <a:off x="913499" y="5264840"/>
            <a:ext cx="22866950" cy="8077199"/>
            <a:chOff x="1270511" y="5867400"/>
            <a:chExt cx="22866950" cy="8936057"/>
          </a:xfrm>
        </p:grpSpPr>
        <p:sp>
          <p:nvSpPr>
            <p:cNvPr id="43" name="Rounded Rectangle 52">
              <a:extLst>
                <a:ext uri="{FF2B5EF4-FFF2-40B4-BE49-F238E27FC236}">
                  <a16:creationId xmlns:a16="http://schemas.microsoft.com/office/drawing/2014/main" id="{54E0F0B8-B7B1-487D-AD69-779E02EDF9CC}"/>
                </a:ext>
              </a:extLst>
            </p:cNvPr>
            <p:cNvSpPr/>
            <p:nvPr/>
          </p:nvSpPr>
          <p:spPr>
            <a:xfrm>
              <a:off x="1272210" y="6139009"/>
              <a:ext cx="22865251" cy="86644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0D0C74F7-CB6B-4972-BC59-A19C20A29BE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15AB138F-A6EC-4584-A357-D72ACB6B9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4C718A-E9A5-4B7B-862B-7A4978D52FD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58">
                <a:extLst>
                  <a:ext uri="{FF2B5EF4-FFF2-40B4-BE49-F238E27FC236}">
                    <a16:creationId xmlns:a16="http://schemas.microsoft.com/office/drawing/2014/main" id="{05BB0009-5FD2-4661-8139-BA5638B31B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D6781564-2DE9-4992-B1C0-8FAC7CC5E7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488B8F-6A3E-44A6-B420-6BE0521D172B}"/>
                  </a:ext>
                </a:extLst>
              </p:cNvPr>
              <p:cNvSpPr txBox="1"/>
              <p:nvPr/>
            </p:nvSpPr>
            <p:spPr>
              <a:xfrm>
                <a:off x="1408675" y="6172200"/>
                <a:ext cx="20527795" cy="820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488B8F-6A3E-44A6-B420-6BE0521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75" y="6172200"/>
                <a:ext cx="20527795" cy="820609"/>
              </a:xfrm>
              <a:prstGeom prst="rect">
                <a:avLst/>
              </a:prstGeom>
              <a:blipFill>
                <a:blip r:embed="rId4"/>
                <a:stretch>
                  <a:fillRect t="-11194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BB9096-C2A0-42D2-9400-6B0AB8DD1704}"/>
                  </a:ext>
                </a:extLst>
              </p:cNvPr>
              <p:cNvSpPr txBox="1"/>
              <p:nvPr/>
            </p:nvSpPr>
            <p:spPr>
              <a:xfrm>
                <a:off x="1408675" y="7085563"/>
                <a:ext cx="20689325" cy="1587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BB9096-C2A0-42D2-9400-6B0AB8DD1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75" y="7085563"/>
                <a:ext cx="20689325" cy="1587294"/>
              </a:xfrm>
              <a:prstGeom prst="rect">
                <a:avLst/>
              </a:prstGeom>
              <a:blipFill>
                <a:blip r:embed="rId5"/>
                <a:stretch>
                  <a:fillRect t="-6130" r="-1208" b="-16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7B3130-5F35-4514-86A8-EBF8DFC9B4B5}"/>
                  </a:ext>
                </a:extLst>
              </p:cNvPr>
              <p:cNvSpPr txBox="1"/>
              <p:nvPr/>
            </p:nvSpPr>
            <p:spPr>
              <a:xfrm>
                <a:off x="1408675" y="8765611"/>
                <a:ext cx="20689325" cy="1587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7B3130-5F35-4514-86A8-EBF8DFC9B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75" y="8765611"/>
                <a:ext cx="20689325" cy="1587294"/>
              </a:xfrm>
              <a:prstGeom prst="rect">
                <a:avLst/>
              </a:prstGeom>
              <a:blipFill>
                <a:blip r:embed="rId6"/>
                <a:stretch>
                  <a:fillRect t="-6538" r="-1208" b="-1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7552033-65B2-4B29-AA7A-F86F8F6676A4}"/>
                  </a:ext>
                </a:extLst>
              </p:cNvPr>
              <p:cNvSpPr txBox="1"/>
              <p:nvPr/>
            </p:nvSpPr>
            <p:spPr>
              <a:xfrm>
                <a:off x="1408675" y="10445659"/>
                <a:ext cx="12197442" cy="1829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7552033-65B2-4B29-AA7A-F86F8F667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75" y="10445659"/>
                <a:ext cx="12197442" cy="18292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E851C86-6199-4E75-939D-CA39D7340460}"/>
                  </a:ext>
                </a:extLst>
              </p:cNvPr>
              <p:cNvSpPr txBox="1"/>
              <p:nvPr/>
            </p:nvSpPr>
            <p:spPr>
              <a:xfrm>
                <a:off x="1408675" y="12367633"/>
                <a:ext cx="21876598" cy="814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E851C86-6199-4E75-939D-CA39D7340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75" y="12367633"/>
                <a:ext cx="21876598" cy="814967"/>
              </a:xfrm>
              <a:prstGeom prst="rect">
                <a:avLst/>
              </a:prstGeom>
              <a:blipFill>
                <a:blip r:embed="rId8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7C9B0FE2-5E7A-4B8D-8FC3-9336FCC6A58D}"/>
              </a:ext>
            </a:extLst>
          </p:cNvPr>
          <p:cNvSpPr/>
          <p:nvPr/>
        </p:nvSpPr>
        <p:spPr>
          <a:xfrm>
            <a:off x="13066117" y="366315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40445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53" grpId="0"/>
      <p:bldP spid="56" grpId="0"/>
      <p:bldP spid="59" grpId="0"/>
      <p:bldP spid="92" grpId="0"/>
      <p:bldP spid="54" grpId="0" animBg="1"/>
      <p:bldP spid="5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71088" y="2362200"/>
            <a:ext cx="11225713" cy="5947838"/>
            <a:chOff x="1268078" y="3405486"/>
            <a:chExt cx="11225713" cy="594783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11225713" cy="55623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81FE40-0F67-4470-A214-0875A77F327D}"/>
              </a:ext>
            </a:extLst>
          </p:cNvPr>
          <p:cNvGrpSpPr/>
          <p:nvPr/>
        </p:nvGrpSpPr>
        <p:grpSpPr>
          <a:xfrm>
            <a:off x="1" y="1524000"/>
            <a:ext cx="19659599" cy="830997"/>
            <a:chOff x="-288924" y="1892299"/>
            <a:chExt cx="19659599" cy="830995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3A0DD0C3-CDF4-491C-9BB2-C85EE38CDD6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29EAF92-C6D5-4FBC-821D-106DE738FB2D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51AA73F-AD89-45F2-A9E1-64E231309F8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 ĐỒNG DẠNG</a:t>
              </a:r>
            </a:p>
          </p:txBody>
        </p:sp>
      </p:grpSp>
      <p:grpSp>
        <p:nvGrpSpPr>
          <p:cNvPr id="42" name="Group 10">
            <a:extLst>
              <a:ext uri="{FF2B5EF4-FFF2-40B4-BE49-F238E27FC236}">
                <a16:creationId xmlns:a16="http://schemas.microsoft.com/office/drawing/2014/main" id="{8B09D546-F2C9-4F41-82D5-EDC9B02EA2A1}"/>
              </a:ext>
            </a:extLst>
          </p:cNvPr>
          <p:cNvGrpSpPr/>
          <p:nvPr/>
        </p:nvGrpSpPr>
        <p:grpSpPr>
          <a:xfrm>
            <a:off x="1330675" y="8462536"/>
            <a:ext cx="22409750" cy="5110596"/>
            <a:chOff x="1270511" y="5867400"/>
            <a:chExt cx="22409750" cy="5654012"/>
          </a:xfrm>
        </p:grpSpPr>
        <p:sp>
          <p:nvSpPr>
            <p:cNvPr id="43" name="Rounded Rectangle 52">
              <a:extLst>
                <a:ext uri="{FF2B5EF4-FFF2-40B4-BE49-F238E27FC236}">
                  <a16:creationId xmlns:a16="http://schemas.microsoft.com/office/drawing/2014/main" id="{54E0F0B8-B7B1-487D-AD69-779E02EDF9CC}"/>
                </a:ext>
              </a:extLst>
            </p:cNvPr>
            <p:cNvSpPr/>
            <p:nvPr/>
          </p:nvSpPr>
          <p:spPr>
            <a:xfrm>
              <a:off x="1272210" y="6139010"/>
              <a:ext cx="22408051" cy="538240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0D0C74F7-CB6B-4972-BC59-A19C20A29BE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15AB138F-A6EC-4584-A357-D72ACB6B9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4C718A-E9A5-4B7B-862B-7A4978D52FD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58">
                <a:extLst>
                  <a:ext uri="{FF2B5EF4-FFF2-40B4-BE49-F238E27FC236}">
                    <a16:creationId xmlns:a16="http://schemas.microsoft.com/office/drawing/2014/main" id="{05BB0009-5FD2-4661-8139-BA5638B31B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D6781564-2DE9-4992-B1C0-8FAC7CC5E7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19A9AE7-875A-4729-BC1E-D5AF084E9300}"/>
                  </a:ext>
                </a:extLst>
              </p:cNvPr>
              <p:cNvSpPr txBox="1"/>
              <p:nvPr/>
            </p:nvSpPr>
            <p:spPr>
              <a:xfrm>
                <a:off x="1432581" y="3124200"/>
                <a:ext cx="11064220" cy="5040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𝑱𝑳𝑲𝑰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𝑰𝑯𝑨𝑩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19A9AE7-875A-4729-BC1E-D5AF084E9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81" y="3124200"/>
                <a:ext cx="11064220" cy="5040354"/>
              </a:xfrm>
              <a:prstGeom prst="rect">
                <a:avLst/>
              </a:prstGeom>
              <a:blipFill>
                <a:blip r:embed="rId3"/>
                <a:stretch>
                  <a:fillRect l="-2204" r="-2424" b="-4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03ABCF-E279-42AF-94B2-2C7540AEBCBF}"/>
                  </a:ext>
                </a:extLst>
              </p:cNvPr>
              <p:cNvSpPr txBox="1"/>
              <p:nvPr/>
            </p:nvSpPr>
            <p:spPr>
              <a:xfrm>
                <a:off x="4767027" y="8839200"/>
                <a:ext cx="1219744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fontAlgn="base">
                  <a:lnSpc>
                    <a:spcPct val="107000"/>
                  </a:lnSpc>
                  <a:spcBef>
                    <a:spcPts val="1320"/>
                  </a:spcBef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03ABCF-E279-42AF-94B2-2C7540AEB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027" y="8839200"/>
                <a:ext cx="12197442" cy="768031"/>
              </a:xfrm>
              <a:prstGeom prst="rect">
                <a:avLst/>
              </a:prstGeom>
              <a:blipFill>
                <a:blip r:embed="rId5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80C51BCA-6643-4EAE-9BD6-29A88A2ABBD3}"/>
              </a:ext>
            </a:extLst>
          </p:cNvPr>
          <p:cNvSpPr txBox="1"/>
          <p:nvPr/>
        </p:nvSpPr>
        <p:spPr>
          <a:xfrm>
            <a:off x="1795227" y="10058400"/>
            <a:ext cx="2548173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fontAlgn="base">
              <a:lnSpc>
                <a:spcPct val="107000"/>
              </a:lnSpc>
              <a:spcBef>
                <a:spcPts val="1320"/>
              </a:spcBef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33BC14E-8D3C-4AD4-B791-FF59CA7A8C2A}"/>
                  </a:ext>
                </a:extLst>
              </p:cNvPr>
              <p:cNvSpPr txBox="1"/>
              <p:nvPr/>
            </p:nvSpPr>
            <p:spPr>
              <a:xfrm>
                <a:off x="4675020" y="10111571"/>
                <a:ext cx="17575380" cy="886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fontAlgn="base">
                  <a:lnSpc>
                    <a:spcPct val="107000"/>
                  </a:lnSpc>
                  <a:spcBef>
                    <a:spcPts val="1320"/>
                  </a:spcBef>
                  <a:spcAft>
                    <a:spcPts val="800"/>
                  </a:spcAft>
                </a:pP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𝑱𝑳𝑲𝑰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𝑰𝑲𝑩𝑨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33BC14E-8D3C-4AD4-B791-FF59CA7A8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020" y="10111571"/>
                <a:ext cx="17575380" cy="886461"/>
              </a:xfrm>
              <a:prstGeom prst="rect">
                <a:avLst/>
              </a:prstGeom>
              <a:blipFill rotWithShape="0">
                <a:blip r:embed="rId6"/>
                <a:stretch>
                  <a:fillRect t="-10345" b="-2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A14125C-FF7A-4C19-8A6F-4D7D5529847B}"/>
                  </a:ext>
                </a:extLst>
              </p:cNvPr>
              <p:cNvSpPr txBox="1"/>
              <p:nvPr/>
            </p:nvSpPr>
            <p:spPr>
              <a:xfrm>
                <a:off x="4675019" y="11375286"/>
                <a:ext cx="16737181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fontAlgn="base">
                  <a:lnSpc>
                    <a:spcPct val="107000"/>
                  </a:lnSpc>
                  <a:spcBef>
                    <a:spcPts val="1320"/>
                  </a:spcBef>
                  <a:spcAft>
                    <a:spcPts val="800"/>
                  </a:spcAft>
                </a:pP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</m:e>
                      <m:sub>
                        <m:r>
                          <a:rPr lang="en-US" sz="4400" b="1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𝑰𝑴</m:t>
                        </m:r>
                      </m:sub>
                    </m:sSub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𝑰𝑲𝑩𝑨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𝑰𝑯𝑨𝑩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14125C-FF7A-4C19-8A6F-4D7D55298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019" y="11375286"/>
                <a:ext cx="16737181" cy="759375"/>
              </a:xfrm>
              <a:prstGeom prst="rect">
                <a:avLst/>
              </a:prstGeom>
              <a:blipFill rotWithShape="0">
                <a:blip r:embed="rId7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F170392-2843-4F8D-93FF-B5AB3BBE62EB}"/>
                  </a:ext>
                </a:extLst>
              </p:cNvPr>
              <p:cNvSpPr txBox="1"/>
              <p:nvPr/>
            </p:nvSpPr>
            <p:spPr>
              <a:xfrm>
                <a:off x="4818621" y="12643169"/>
                <a:ext cx="17431779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Vậy: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𝑱𝑳𝑲𝑰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𝑰𝑯𝑨𝑩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F170392-2843-4F8D-93FF-B5AB3BBE6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621" y="12643169"/>
                <a:ext cx="17431779" cy="768031"/>
              </a:xfrm>
              <a:prstGeom prst="rect">
                <a:avLst/>
              </a:prstGeom>
              <a:blipFill>
                <a:blip r:embed="rId8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77573" y="2299277"/>
            <a:ext cx="10234826" cy="60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4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60" grpId="0"/>
      <p:bldP spid="92" grpId="0"/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92366" y="-377027"/>
            <a:ext cx="21389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92366" y="-377027"/>
            <a:ext cx="21389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>
              <a:solidFill>
                <a:prstClr val="black"/>
              </a:solidFill>
            </a:endParaRPr>
          </a:p>
        </p:txBody>
      </p:sp>
      <p:grpSp>
        <p:nvGrpSpPr>
          <p:cNvPr id="61" name="Group 54"/>
          <p:cNvGrpSpPr/>
          <p:nvPr/>
        </p:nvGrpSpPr>
        <p:grpSpPr>
          <a:xfrm>
            <a:off x="823621" y="2362199"/>
            <a:ext cx="26474427" cy="4668923"/>
            <a:chOff x="1268078" y="3405486"/>
            <a:chExt cx="22865251" cy="466892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2865251" cy="428345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313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81FE40-0F67-4470-A214-0875A77F327D}"/>
              </a:ext>
            </a:extLst>
          </p:cNvPr>
          <p:cNvGrpSpPr/>
          <p:nvPr/>
        </p:nvGrpSpPr>
        <p:grpSpPr>
          <a:xfrm>
            <a:off x="1611136" y="1523999"/>
            <a:ext cx="20792223" cy="830997"/>
            <a:chOff x="838346" y="1892299"/>
            <a:chExt cx="18532329" cy="830995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3A0DD0C3-CDF4-491C-9BB2-C85EE38CDD65}"/>
                </a:ext>
              </a:extLst>
            </p:cNvPr>
            <p:cNvSpPr/>
            <p:nvPr/>
          </p:nvSpPr>
          <p:spPr>
            <a:xfrm>
              <a:off x="838346" y="1905000"/>
              <a:ext cx="123492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29EAF92-C6D5-4FBC-821D-106DE738FB2D}"/>
                </a:ext>
              </a:extLst>
            </p:cNvPr>
            <p:cNvSpPr txBox="1"/>
            <p:nvPr/>
          </p:nvSpPr>
          <p:spPr>
            <a:xfrm>
              <a:off x="1082675" y="1913523"/>
              <a:ext cx="73980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51AA73F-AD89-45F2-A9E1-64E231309F8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/>
              <p:nvPr/>
            </p:nvSpPr>
            <p:spPr>
              <a:xfrm>
                <a:off x="1160208" y="2666999"/>
                <a:ext cx="26123868" cy="4416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các phép biến hình dưới đây, có bao nhiêu phép đồng nhất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Phép vị tự tâm O tỉ số k=1.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Phép quay tâm O góc quay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	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	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0.	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208" y="2666999"/>
                <a:ext cx="26123868" cy="4416915"/>
              </a:xfrm>
              <a:prstGeom prst="rect">
                <a:avLst/>
              </a:prstGeom>
              <a:blipFill>
                <a:blip r:embed="rId3"/>
                <a:stretch>
                  <a:fillRect t="-2207" b="-6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10">
            <a:extLst>
              <a:ext uri="{FF2B5EF4-FFF2-40B4-BE49-F238E27FC236}">
                <a16:creationId xmlns:a16="http://schemas.microsoft.com/office/drawing/2014/main" id="{8B09D546-F2C9-4F41-82D5-EDC9B02EA2A1}"/>
              </a:ext>
            </a:extLst>
          </p:cNvPr>
          <p:cNvGrpSpPr/>
          <p:nvPr/>
        </p:nvGrpSpPr>
        <p:grpSpPr>
          <a:xfrm>
            <a:off x="822720" y="7238999"/>
            <a:ext cx="22866950" cy="4528963"/>
            <a:chOff x="1270511" y="5867400"/>
            <a:chExt cx="22866950" cy="5010533"/>
          </a:xfrm>
        </p:grpSpPr>
        <p:sp>
          <p:nvSpPr>
            <p:cNvPr id="43" name="Rounded Rectangle 52">
              <a:extLst>
                <a:ext uri="{FF2B5EF4-FFF2-40B4-BE49-F238E27FC236}">
                  <a16:creationId xmlns:a16="http://schemas.microsoft.com/office/drawing/2014/main" id="{54E0F0B8-B7B1-487D-AD69-779E02EDF9CC}"/>
                </a:ext>
              </a:extLst>
            </p:cNvPr>
            <p:cNvSpPr/>
            <p:nvPr/>
          </p:nvSpPr>
          <p:spPr>
            <a:xfrm>
              <a:off x="1272210" y="6139010"/>
              <a:ext cx="22865251" cy="47389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0D0C74F7-CB6B-4972-BC59-A19C20A29BE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15AB138F-A6EC-4584-A357-D72ACB6B9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4C718A-E9A5-4B7B-862B-7A4978D52FD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58">
                <a:extLst>
                  <a:ext uri="{FF2B5EF4-FFF2-40B4-BE49-F238E27FC236}">
                    <a16:creationId xmlns:a16="http://schemas.microsoft.com/office/drawing/2014/main" id="{05BB0009-5FD2-4661-8139-BA5638B31B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D6781564-2DE9-4992-B1C0-8FAC7CC5E7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488B8F-6A3E-44A6-B420-6BE0521D172B}"/>
                  </a:ext>
                </a:extLst>
              </p:cNvPr>
              <p:cNvSpPr txBox="1"/>
              <p:nvPr/>
            </p:nvSpPr>
            <p:spPr>
              <a:xfrm>
                <a:off x="1317896" y="8146359"/>
                <a:ext cx="1584792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488B8F-6A3E-44A6-B420-6BE0521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96" y="8146359"/>
                <a:ext cx="15847928" cy="856068"/>
              </a:xfrm>
              <a:prstGeom prst="rect">
                <a:avLst/>
              </a:prstGeom>
              <a:blipFill>
                <a:blip r:embed="rId4"/>
                <a:stretch>
                  <a:fillRect l="-1538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BB9096-C2A0-42D2-9400-6B0AB8DD1704}"/>
                  </a:ext>
                </a:extLst>
              </p:cNvPr>
              <p:cNvSpPr txBox="1"/>
              <p:nvPr/>
            </p:nvSpPr>
            <p:spPr>
              <a:xfrm>
                <a:off x="1317896" y="9059722"/>
                <a:ext cx="1584792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BB9096-C2A0-42D2-9400-6B0AB8DD1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96" y="9059722"/>
                <a:ext cx="15847928" cy="769441"/>
              </a:xfrm>
              <a:prstGeom prst="rect">
                <a:avLst/>
              </a:prstGeom>
              <a:blipFill>
                <a:blip r:embed="rId5"/>
                <a:stretch>
                  <a:fillRect l="-153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7B3130-5F35-4514-86A8-EBF8DFC9B4B5}"/>
                  </a:ext>
                </a:extLst>
              </p:cNvPr>
              <p:cNvSpPr txBox="1"/>
              <p:nvPr/>
            </p:nvSpPr>
            <p:spPr>
              <a:xfrm>
                <a:off x="1317896" y="9753599"/>
                <a:ext cx="16893904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7B3130-5F35-4514-86A8-EBF8DFC9B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96" y="9753599"/>
                <a:ext cx="16893904" cy="784767"/>
              </a:xfrm>
              <a:prstGeom prst="rect">
                <a:avLst/>
              </a:prstGeom>
              <a:blipFill>
                <a:blip r:embed="rId6"/>
                <a:stretch>
                  <a:fillRect l="-1443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7C9B0FE2-5E7A-4B8D-8FC3-9336FCC6A58D}"/>
              </a:ext>
            </a:extLst>
          </p:cNvPr>
          <p:cNvSpPr/>
          <p:nvPr/>
        </p:nvSpPr>
        <p:spPr>
          <a:xfrm>
            <a:off x="20483220" y="6042182"/>
            <a:ext cx="1250473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b="1" dirty="0">
              <a:solidFill>
                <a:prstClr val="white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DBF043-1A73-48B4-80BF-95E2A0B241C7}"/>
              </a:ext>
            </a:extLst>
          </p:cNvPr>
          <p:cNvSpPr txBox="1"/>
          <p:nvPr/>
        </p:nvSpPr>
        <p:spPr>
          <a:xfrm>
            <a:off x="10862458" y="10797382"/>
            <a:ext cx="54927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D.</a:t>
            </a:r>
          </a:p>
        </p:txBody>
      </p:sp>
    </p:spTree>
    <p:extLst>
      <p:ext uri="{BB962C8B-B14F-4D97-AF65-F5344CB8AC3E}">
        <p14:creationId xmlns:p14="http://schemas.microsoft.com/office/powerpoint/2010/main" val="225971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56" grpId="0"/>
      <p:bldP spid="54" grpId="0" animBg="1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Group 54"/>
          <p:cNvGrpSpPr/>
          <p:nvPr/>
        </p:nvGrpSpPr>
        <p:grpSpPr>
          <a:xfrm>
            <a:off x="914400" y="2362200"/>
            <a:ext cx="22865251" cy="3616640"/>
            <a:chOff x="1268078" y="3405486"/>
            <a:chExt cx="22865251" cy="361664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2865251" cy="323117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94957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81FE40-0F67-4470-A214-0875A77F327D}"/>
              </a:ext>
            </a:extLst>
          </p:cNvPr>
          <p:cNvGrpSpPr/>
          <p:nvPr/>
        </p:nvGrpSpPr>
        <p:grpSpPr>
          <a:xfrm>
            <a:off x="1701916" y="1524000"/>
            <a:ext cx="17957684" cy="817375"/>
            <a:chOff x="838346" y="1892299"/>
            <a:chExt cx="18532329" cy="817373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3A0DD0C3-CDF4-491C-9BB2-C85EE38CDD65}"/>
                </a:ext>
              </a:extLst>
            </p:cNvPr>
            <p:cNvSpPr/>
            <p:nvPr/>
          </p:nvSpPr>
          <p:spPr>
            <a:xfrm>
              <a:off x="838346" y="1905000"/>
              <a:ext cx="123492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29EAF92-C6D5-4FBC-821D-106DE738FB2D}"/>
                </a:ext>
              </a:extLst>
            </p:cNvPr>
            <p:cNvSpPr txBox="1"/>
            <p:nvPr/>
          </p:nvSpPr>
          <p:spPr>
            <a:xfrm>
              <a:off x="1082675" y="1913523"/>
              <a:ext cx="75303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51AA73F-AD89-45F2-A9E1-64E231309F8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trắc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/>
              <p:nvPr/>
            </p:nvSpPr>
            <p:spPr>
              <a:xfrm>
                <a:off x="1250987" y="2667000"/>
                <a:ext cx="22562483" cy="3081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D.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987" y="2667000"/>
                <a:ext cx="22562483" cy="3081549"/>
              </a:xfrm>
              <a:prstGeom prst="rect">
                <a:avLst/>
              </a:prstGeom>
              <a:blipFill>
                <a:blip r:embed="rId3"/>
                <a:stretch>
                  <a:fillRect t="-4752" r="-405" b="-8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10">
            <a:extLst>
              <a:ext uri="{FF2B5EF4-FFF2-40B4-BE49-F238E27FC236}">
                <a16:creationId xmlns:a16="http://schemas.microsoft.com/office/drawing/2014/main" id="{8B09D546-F2C9-4F41-82D5-EDC9B02EA2A1}"/>
              </a:ext>
            </a:extLst>
          </p:cNvPr>
          <p:cNvGrpSpPr/>
          <p:nvPr/>
        </p:nvGrpSpPr>
        <p:grpSpPr>
          <a:xfrm>
            <a:off x="913499" y="6324599"/>
            <a:ext cx="22866950" cy="3476680"/>
            <a:chOff x="1270511" y="5867400"/>
            <a:chExt cx="22866950" cy="3846360"/>
          </a:xfrm>
        </p:grpSpPr>
        <p:sp>
          <p:nvSpPr>
            <p:cNvPr id="43" name="Rounded Rectangle 52">
              <a:extLst>
                <a:ext uri="{FF2B5EF4-FFF2-40B4-BE49-F238E27FC236}">
                  <a16:creationId xmlns:a16="http://schemas.microsoft.com/office/drawing/2014/main" id="{54E0F0B8-B7B1-487D-AD69-779E02EDF9CC}"/>
                </a:ext>
              </a:extLst>
            </p:cNvPr>
            <p:cNvSpPr/>
            <p:nvPr/>
          </p:nvSpPr>
          <p:spPr>
            <a:xfrm>
              <a:off x="1272210" y="6139010"/>
              <a:ext cx="22865251" cy="3574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0D0C74F7-CB6B-4972-BC59-A19C20A29BE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51257"/>
              <a:chOff x="1224541" y="6305967"/>
              <a:chExt cx="3568119" cy="851257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15AB138F-A6EC-4584-A357-D72ACB6B9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4C718A-E9A5-4B7B-862B-7A4978D52FD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78188" cy="851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58">
                <a:extLst>
                  <a:ext uri="{FF2B5EF4-FFF2-40B4-BE49-F238E27FC236}">
                    <a16:creationId xmlns:a16="http://schemas.microsoft.com/office/drawing/2014/main" id="{05BB0009-5FD2-4661-8139-BA5638B31B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D6781564-2DE9-4992-B1C0-8FAC7CC5E7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B488B8F-6A3E-44A6-B420-6BE0521D172B}"/>
              </a:ext>
            </a:extLst>
          </p:cNvPr>
          <p:cNvSpPr txBox="1"/>
          <p:nvPr/>
        </p:nvSpPr>
        <p:spPr>
          <a:xfrm>
            <a:off x="1408674" y="7231960"/>
            <a:ext cx="220601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C9B0FE2-5E7A-4B8D-8FC3-9336FCC6A58D}"/>
              </a:ext>
            </a:extLst>
          </p:cNvPr>
          <p:cNvSpPr/>
          <p:nvPr/>
        </p:nvSpPr>
        <p:spPr>
          <a:xfrm>
            <a:off x="11807025" y="483454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DBF043-1A73-48B4-80BF-95E2A0B241C7}"/>
              </a:ext>
            </a:extLst>
          </p:cNvPr>
          <p:cNvSpPr txBox="1"/>
          <p:nvPr/>
        </p:nvSpPr>
        <p:spPr>
          <a:xfrm>
            <a:off x="10591800" y="8699847"/>
            <a:ext cx="47439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</a:t>
            </a:r>
          </a:p>
        </p:txBody>
      </p:sp>
    </p:spTree>
    <p:extLst>
      <p:ext uri="{BB962C8B-B14F-4D97-AF65-F5344CB8AC3E}">
        <p14:creationId xmlns:p14="http://schemas.microsoft.com/office/powerpoint/2010/main" val="15832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 animBg="1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92366" y="-377027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92366" y="-377027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Group 54"/>
          <p:cNvGrpSpPr/>
          <p:nvPr/>
        </p:nvGrpSpPr>
        <p:grpSpPr>
          <a:xfrm>
            <a:off x="823621" y="2362199"/>
            <a:ext cx="22865251" cy="3662416"/>
            <a:chOff x="1268078" y="3405486"/>
            <a:chExt cx="22865251" cy="366241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2865251" cy="327695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94957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81FE40-0F67-4470-A214-0875A77F327D}"/>
              </a:ext>
            </a:extLst>
          </p:cNvPr>
          <p:cNvGrpSpPr/>
          <p:nvPr/>
        </p:nvGrpSpPr>
        <p:grpSpPr>
          <a:xfrm>
            <a:off x="1611137" y="1523999"/>
            <a:ext cx="17957684" cy="830997"/>
            <a:chOff x="838346" y="1892299"/>
            <a:chExt cx="18532329" cy="830995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3A0DD0C3-CDF4-491C-9BB2-C85EE38CDD65}"/>
                </a:ext>
              </a:extLst>
            </p:cNvPr>
            <p:cNvSpPr/>
            <p:nvPr/>
          </p:nvSpPr>
          <p:spPr>
            <a:xfrm>
              <a:off x="838346" y="1905000"/>
              <a:ext cx="123492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29EAF92-C6D5-4FBC-821D-106DE738FB2D}"/>
                </a:ext>
              </a:extLst>
            </p:cNvPr>
            <p:cNvSpPr txBox="1"/>
            <p:nvPr/>
          </p:nvSpPr>
          <p:spPr>
            <a:xfrm>
              <a:off x="1082675" y="1913523"/>
              <a:ext cx="73980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51AA73F-AD89-45F2-A9E1-64E231309F8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/>
              <p:nvPr/>
            </p:nvSpPr>
            <p:spPr>
              <a:xfrm>
                <a:off x="1160208" y="2666999"/>
                <a:ext cx="22562483" cy="3244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208" y="2666999"/>
                <a:ext cx="22562483" cy="3244093"/>
              </a:xfrm>
              <a:prstGeom prst="rect">
                <a:avLst/>
              </a:prstGeom>
              <a:blipFill>
                <a:blip r:embed="rId3"/>
                <a:stretch>
                  <a:fillRect t="-3002" r="-486" b="-7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10">
            <a:extLst>
              <a:ext uri="{FF2B5EF4-FFF2-40B4-BE49-F238E27FC236}">
                <a16:creationId xmlns:a16="http://schemas.microsoft.com/office/drawing/2014/main" id="{8B09D546-F2C9-4F41-82D5-EDC9B02EA2A1}"/>
              </a:ext>
            </a:extLst>
          </p:cNvPr>
          <p:cNvGrpSpPr/>
          <p:nvPr/>
        </p:nvGrpSpPr>
        <p:grpSpPr>
          <a:xfrm>
            <a:off x="822720" y="5943599"/>
            <a:ext cx="22866950" cy="7696199"/>
            <a:chOff x="1270511" y="5867400"/>
            <a:chExt cx="22866950" cy="8514545"/>
          </a:xfrm>
        </p:grpSpPr>
        <p:sp>
          <p:nvSpPr>
            <p:cNvPr id="43" name="Rounded Rectangle 52">
              <a:extLst>
                <a:ext uri="{FF2B5EF4-FFF2-40B4-BE49-F238E27FC236}">
                  <a16:creationId xmlns:a16="http://schemas.microsoft.com/office/drawing/2014/main" id="{54E0F0B8-B7B1-487D-AD69-779E02EDF9CC}"/>
                </a:ext>
              </a:extLst>
            </p:cNvPr>
            <p:cNvSpPr/>
            <p:nvPr/>
          </p:nvSpPr>
          <p:spPr>
            <a:xfrm>
              <a:off x="1272210" y="6139009"/>
              <a:ext cx="22865251" cy="82429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0D0C74F7-CB6B-4972-BC59-A19C20A29BE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15AB138F-A6EC-4584-A357-D72ACB6B9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4C718A-E9A5-4B7B-862B-7A4978D52FD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58">
                <a:extLst>
                  <a:ext uri="{FF2B5EF4-FFF2-40B4-BE49-F238E27FC236}">
                    <a16:creationId xmlns:a16="http://schemas.microsoft.com/office/drawing/2014/main" id="{05BB0009-5FD2-4661-8139-BA5638B31B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D6781564-2DE9-4992-B1C0-8FAC7CC5E7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488B8F-6A3E-44A6-B420-6BE0521D172B}"/>
                  </a:ext>
                </a:extLst>
              </p:cNvPr>
              <p:cNvSpPr txBox="1"/>
              <p:nvPr/>
            </p:nvSpPr>
            <p:spPr>
              <a:xfrm>
                <a:off x="5257506" y="6183232"/>
                <a:ext cx="13687430" cy="1107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 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groupChr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𝑽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𝑶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 </m:t>
                        </m:r>
                      </m:e>
                    </m:groupCh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Đ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𝑶𝒙</m:t>
                                </m:r>
                              </m:sub>
                            </m:sSub>
                          </m:e>
                        </m:groupCh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 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488B8F-6A3E-44A6-B420-6BE0521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506" y="6183232"/>
                <a:ext cx="13687430" cy="1107739"/>
              </a:xfrm>
              <a:prstGeom prst="rect">
                <a:avLst/>
              </a:prstGeom>
              <a:blipFill>
                <a:blip r:embed="rId4"/>
                <a:stretch>
                  <a:fillRect l="-1736" b="-17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BB9096-C2A0-42D2-9400-6B0AB8DD1704}"/>
                  </a:ext>
                </a:extLst>
              </p:cNvPr>
              <p:cNvSpPr txBox="1"/>
              <p:nvPr/>
            </p:nvSpPr>
            <p:spPr>
              <a:xfrm>
                <a:off x="976021" y="7162799"/>
                <a:ext cx="20245325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eqAr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BB9096-C2A0-42D2-9400-6B0AB8DD1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21" y="7162799"/>
                <a:ext cx="20245325" cy="2254015"/>
              </a:xfrm>
              <a:prstGeom prst="rect">
                <a:avLst/>
              </a:prstGeom>
              <a:blipFill>
                <a:blip r:embed="rId5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7B3130-5F35-4514-86A8-EBF8DFC9B4B5}"/>
                  </a:ext>
                </a:extLst>
              </p:cNvPr>
              <p:cNvSpPr txBox="1"/>
              <p:nvPr/>
            </p:nvSpPr>
            <p:spPr>
              <a:xfrm>
                <a:off x="11110621" y="8917715"/>
                <a:ext cx="12954000" cy="988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7B3130-5F35-4514-86A8-EBF8DFC9B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621" y="8917715"/>
                <a:ext cx="12954000" cy="9882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7C9B0FE2-5E7A-4B8D-8FC3-9336FCC6A58D}"/>
              </a:ext>
            </a:extLst>
          </p:cNvPr>
          <p:cNvSpPr/>
          <p:nvPr/>
        </p:nvSpPr>
        <p:spPr>
          <a:xfrm>
            <a:off x="13925326" y="491175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DBF043-1A73-48B4-80BF-95E2A0B241C7}"/>
              </a:ext>
            </a:extLst>
          </p:cNvPr>
          <p:cNvSpPr txBox="1"/>
          <p:nvPr/>
        </p:nvSpPr>
        <p:spPr>
          <a:xfrm>
            <a:off x="10577221" y="12870358"/>
            <a:ext cx="47439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6DFE4D3-3DDE-4DDF-BB71-B9C27EBAD633}"/>
                  </a:ext>
                </a:extLst>
              </p:cNvPr>
              <p:cNvSpPr txBox="1"/>
              <p:nvPr/>
            </p:nvSpPr>
            <p:spPr>
              <a:xfrm>
                <a:off x="976021" y="9827316"/>
                <a:ext cx="21907727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6DFE4D3-3DDE-4DDF-BB71-B9C27EBAD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21" y="9827316"/>
                <a:ext cx="21907727" cy="1602683"/>
              </a:xfrm>
              <a:prstGeom prst="rect">
                <a:avLst/>
              </a:prstGeom>
              <a:blipFill>
                <a:blip r:embed="rId7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4A7A48-B1CB-40CA-A5C7-E29A5D092450}"/>
                  </a:ext>
                </a:extLst>
              </p:cNvPr>
              <p:cNvSpPr txBox="1"/>
              <p:nvPr/>
            </p:nvSpPr>
            <p:spPr>
              <a:xfrm>
                <a:off x="14576696" y="11346358"/>
                <a:ext cx="910692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4A7A48-B1CB-40CA-A5C7-E29A5D092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6696" y="11346358"/>
                <a:ext cx="910692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ABFCEE-4EA1-4020-9593-97F173DCDD8E}"/>
                  </a:ext>
                </a:extLst>
              </p:cNvPr>
              <p:cNvSpPr txBox="1"/>
              <p:nvPr/>
            </p:nvSpPr>
            <p:spPr>
              <a:xfrm>
                <a:off x="1128420" y="12184558"/>
                <a:ext cx="16321379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ABFCEE-4EA1-4020-9593-97F173DCD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20" y="12184558"/>
                <a:ext cx="16321379" cy="754053"/>
              </a:xfrm>
              <a:prstGeom prst="rect">
                <a:avLst/>
              </a:prstGeom>
              <a:blipFill>
                <a:blip r:embed="rId9"/>
                <a:stretch>
                  <a:fillRect l="-1457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7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56" grpId="0"/>
      <p:bldP spid="54" grpId="0" animBg="1"/>
      <p:bldP spid="58" grpId="0"/>
      <p:bldP spid="92" grpId="0"/>
      <p:bldP spid="93" grpId="0"/>
      <p:bldP spid="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299B4C-D710-4D1F-895A-75E164A91C4E}"/>
              </a:ext>
            </a:extLst>
          </p:cNvPr>
          <p:cNvSpPr/>
          <p:nvPr/>
        </p:nvSpPr>
        <p:spPr>
          <a:xfrm>
            <a:off x="9075815" y="2844800"/>
            <a:ext cx="14380533" cy="10506078"/>
          </a:xfrm>
          <a:prstGeom prst="roundRect">
            <a:avLst>
              <a:gd name="adj" fmla="val 770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11153777"/>
            <a:ext cx="6096000" cy="2197100"/>
          </a:xfrm>
        </p:spPr>
        <p:txBody>
          <a:bodyPr/>
          <a:lstStyle/>
          <a:p>
            <a:pPr algn="ctr" eaLnBrk="1" hangingPunct="1"/>
            <a:r>
              <a:rPr lang="vi-VN" altLang="en-US" sz="5600" i="1" dirty="0"/>
              <a:t>Beno</a:t>
            </a:r>
            <a:r>
              <a:rPr lang="en-US" altLang="en-US" sz="5600" i="1" dirty="0" err="1"/>
              <a:t>i</a:t>
            </a:r>
            <a:r>
              <a:rPr lang="vi-VN" altLang="en-US" sz="5600" i="1" dirty="0"/>
              <a:t>t Mandelbrot</a:t>
            </a:r>
            <a:br>
              <a:rPr lang="vi-VN" altLang="en-US" b="0" i="1" dirty="0"/>
            </a:br>
            <a:r>
              <a:rPr lang="en-US" altLang="en-US" b="0" i="1" dirty="0"/>
              <a:t>(1924-2010</a:t>
            </a:r>
            <a:endParaRPr lang="en-US" altLang="en-US" i="1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595963" y="2438400"/>
            <a:ext cx="13716000" cy="12344400"/>
          </a:xfrm>
        </p:spPr>
        <p:txBody>
          <a:bodyPr/>
          <a:lstStyle/>
          <a:p>
            <a:pPr marL="0" indent="0">
              <a:buNone/>
            </a:pPr>
            <a:br>
              <a:rPr lang="en-US" altLang="en-US" sz="4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4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en-US" altLang="en-US" sz="48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altLang="en-US" sz="48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thiệu</a:t>
            </a:r>
            <a:r>
              <a:rPr lang="en-US" altLang="en-US" sz="48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48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FRACTAL</a:t>
            </a:r>
          </a:p>
          <a:p>
            <a:pPr marL="0" indent="0">
              <a:buNone/>
            </a:pP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v..v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kĩ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SGK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tưởng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ghề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gãy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đám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mây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ngọn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núi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endParaRPr lang="en-US" alt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vi-VN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Benoît Mandelbrot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Be-no-it Man-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brốt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vĩ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kỉ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XX,nói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đám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mây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pải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cầu,các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ngọn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núi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xướng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FRACTAL</a:t>
            </a:r>
            <a:r>
              <a:rPr lang="en-US" altLang="en-US" sz="4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dáng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ghề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trơn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nhẵn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endParaRPr lang="en-US" alt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alt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1678" y="3733800"/>
            <a:ext cx="4572000" cy="9204326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7413" name="Picture 3" descr="C:\Users\Admin\Desktop\mandelbrot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33825"/>
            <a:ext cx="50292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1617" y="1920875"/>
            <a:ext cx="8382000" cy="885824"/>
          </a:xfrm>
          <a:prstGeom prst="rect">
            <a:avLst/>
          </a:prstGeom>
          <a:solidFill>
            <a:srgbClr val="166083"/>
          </a:solidFill>
        </p:spPr>
        <p:txBody>
          <a:bodyPr anchor="b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en-US" sz="5600" b="1" dirty="0">
                <a:solidFill>
                  <a:schemeClr val="bg1"/>
                </a:solidFill>
              </a:rPr>
              <a:t>IV.TÌM TÒI MỞ RỘNG 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124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5"/>
          <p:cNvSpPr txBox="1">
            <a:spLocks/>
          </p:cNvSpPr>
          <p:nvPr/>
        </p:nvSpPr>
        <p:spPr bwMode="auto">
          <a:xfrm>
            <a:off x="685800" y="1981201"/>
            <a:ext cx="23012400" cy="1027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xỉ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ta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eaLnBrk="1" hangingPunct="1"/>
            <a:endParaRPr lang="en-US" alt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35" name="Picture 4" descr="C:\Users\Admin\Desktop\cay-duong-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57837"/>
            <a:ext cx="11887200" cy="78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C:\Users\Admin\Desktop\fractal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5719761"/>
            <a:ext cx="11049000" cy="76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251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9067800" cy="1074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2133600"/>
            <a:ext cx="12382500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11087100" y="11459825"/>
            <a:ext cx="13258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4400" dirty="0">
                <a:latin typeface="Tomato"/>
              </a:rPr>
              <a:t>Hình học Fractal nền tảng cho thiết kế Kiến trúc thời đại Kỹ thuật số</a:t>
            </a:r>
          </a:p>
        </p:txBody>
      </p:sp>
    </p:spTree>
    <p:extLst>
      <p:ext uri="{BB962C8B-B14F-4D97-AF65-F5344CB8AC3E}">
        <p14:creationId xmlns:p14="http://schemas.microsoft.com/office/powerpoint/2010/main" val="124949005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399" y="1600200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9619" y="2743223"/>
            <a:ext cx="23880854" cy="10744178"/>
            <a:chOff x="1076414" y="4334859"/>
            <a:chExt cx="23880854" cy="10744178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3423999" cy="10407946"/>
              <a:chOff x="637542" y="1083939"/>
              <a:chExt cx="9224124" cy="409765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9224124" cy="409765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22630380" cy="800219"/>
              <a:chOff x="166396" y="8712046"/>
              <a:chExt cx="22630380" cy="80021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08321" y="8712046"/>
                <a:ext cx="22488455" cy="80021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778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2A4B51F-7307-46CE-AD31-BDC1F44CD12C}"/>
              </a:ext>
            </a:extLst>
          </p:cNvPr>
          <p:cNvSpPr txBox="1"/>
          <p:nvPr/>
        </p:nvSpPr>
        <p:spPr>
          <a:xfrm>
            <a:off x="1219200" y="2743200"/>
            <a:ext cx="2206156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u="sng" kern="120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i="1" u="sng" kern="120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u="sng" kern="120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i="1" u="sng" kern="120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u="sng" kern="120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u="sng" kern="120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u="sng" kern="120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kích</a:t>
            </a:r>
            <a:r>
              <a:rPr lang="en-US" sz="4400" b="1" i="1" u="sng" kern="120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u="sng" kern="120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sz="4400" b="1" kern="120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62" name="Picture 4" descr="vnmap">
            <a:extLst>
              <a:ext uri="{FF2B5EF4-FFF2-40B4-BE49-F238E27FC236}">
                <a16:creationId xmlns:a16="http://schemas.microsoft.com/office/drawing/2014/main" id="{226DE784-5BB1-47B9-AC09-5964E6C9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58" y="9456556"/>
            <a:ext cx="4250907" cy="331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5">
            <a:extLst>
              <a:ext uri="{FF2B5EF4-FFF2-40B4-BE49-F238E27FC236}">
                <a16:creationId xmlns:a16="http://schemas.microsoft.com/office/drawing/2014/main" id="{365A200E-5D83-4A1F-B283-985DAE28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77" y="9836003"/>
            <a:ext cx="2853002" cy="182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6">
            <a:extLst>
              <a:ext uri="{FF2B5EF4-FFF2-40B4-BE49-F238E27FC236}">
                <a16:creationId xmlns:a16="http://schemas.microsoft.com/office/drawing/2014/main" id="{89187F17-0337-4D7F-938C-8656931B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839" y="9933571"/>
            <a:ext cx="2863084" cy="331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1" descr="Phep dong dang H 1">
            <a:extLst>
              <a:ext uri="{FF2B5EF4-FFF2-40B4-BE49-F238E27FC236}">
                <a16:creationId xmlns:a16="http://schemas.microsoft.com/office/drawing/2014/main" id="{0B33DEE7-617A-4D83-BE1E-909BF23B8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3794891"/>
            <a:ext cx="8338858" cy="961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2A3535BE-C2B8-43F2-B3CF-8DBD07D4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22" y="7749566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1">
            <a:extLst>
              <a:ext uri="{FF2B5EF4-FFF2-40B4-BE49-F238E27FC236}">
                <a16:creationId xmlns:a16="http://schemas.microsoft.com/office/drawing/2014/main" id="{1FCCBAD7-4F14-477A-8A7C-CBBD46CCA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50" y="7262015"/>
            <a:ext cx="1921495" cy="19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3">
            <a:extLst>
              <a:ext uri="{FF2B5EF4-FFF2-40B4-BE49-F238E27FC236}">
                <a16:creationId xmlns:a16="http://schemas.microsoft.com/office/drawing/2014/main" id="{809ADACE-4EED-4DBD-BABF-2F07B383A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19" y="4081614"/>
            <a:ext cx="12096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2">
            <a:extLst>
              <a:ext uri="{FF2B5EF4-FFF2-40B4-BE49-F238E27FC236}">
                <a16:creationId xmlns:a16="http://schemas.microsoft.com/office/drawing/2014/main" id="{7611E04D-C554-4C2A-8DD8-8ACE2030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11" y="3765172"/>
            <a:ext cx="2585815" cy="245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9" descr="MAPLELF">
            <a:extLst>
              <a:ext uri="{FF2B5EF4-FFF2-40B4-BE49-F238E27FC236}">
                <a16:creationId xmlns:a16="http://schemas.microsoft.com/office/drawing/2014/main" id="{C5C5BF68-ED19-48C8-827F-24F3FFC1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86818" y="4624816"/>
            <a:ext cx="11430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6666"/>
                </a:solidFill>
              </a14:hiddenFill>
            </a:ext>
          </a:extLst>
        </p:spPr>
      </p:pic>
      <p:pic>
        <p:nvPicPr>
          <p:cNvPr id="2053" name="Picture 8" descr="MAPLELF">
            <a:extLst>
              <a:ext uri="{FF2B5EF4-FFF2-40B4-BE49-F238E27FC236}">
                <a16:creationId xmlns:a16="http://schemas.microsoft.com/office/drawing/2014/main" id="{B374BCCF-6C62-4E40-9E24-FCB554E75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86817" y="6802486"/>
            <a:ext cx="2112914" cy="204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82B02506-B91D-4814-977A-8DEB3FCAE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5522" y="4076005"/>
            <a:ext cx="3772955" cy="4437311"/>
          </a:xfrm>
          <a:prstGeom prst="rtTriangle">
            <a:avLst/>
          </a:prstGeom>
          <a:solidFill>
            <a:srgbClr val="FF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ight Triangle 61">
            <a:extLst>
              <a:ext uri="{FF2B5EF4-FFF2-40B4-BE49-F238E27FC236}">
                <a16:creationId xmlns:a16="http://schemas.microsoft.com/office/drawing/2014/main" id="{44EAFE40-5ADD-454F-AFC3-931B2A621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0432" y="4997469"/>
            <a:ext cx="1102975" cy="1297191"/>
          </a:xfrm>
          <a:prstGeom prst="rtTriangle">
            <a:avLst/>
          </a:prstGeom>
          <a:solidFill>
            <a:srgbClr val="FF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1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399" y="183600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2000" y="2971800"/>
            <a:ext cx="23240999" cy="3329089"/>
            <a:chOff x="1076414" y="4334859"/>
            <a:chExt cx="23240999" cy="332908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2784144" cy="2992857"/>
              <a:chOff x="637542" y="1083939"/>
              <a:chExt cx="8972156" cy="117830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972156" cy="117830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021172" cy="800219"/>
              <a:chOff x="166396" y="8712046"/>
              <a:chExt cx="5021172" cy="80021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08322" y="8712046"/>
                <a:ext cx="4879246" cy="80021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778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414087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0AFBE2F-20CD-4366-8BFC-0D480B820136}"/>
                  </a:ext>
                </a:extLst>
              </p:cNvPr>
              <p:cNvSpPr txBox="1"/>
              <p:nvPr/>
            </p:nvSpPr>
            <p:spPr>
              <a:xfrm>
                <a:off x="1052809" y="4060419"/>
                <a:ext cx="22784144" cy="2002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𝑭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&gt;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𝑵</m:t>
                    </m:r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𝑵</m:t>
                        </m:r>
                      </m:e>
                      <m:sup>
                        <m:r>
                          <a:rPr lang="vi-VN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r>
                      <a:rPr lang="en-US" sz="4400" b="1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0AFBE2F-20CD-4366-8BFC-0D480B820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09" y="4060419"/>
                <a:ext cx="22784144" cy="2002023"/>
              </a:xfrm>
              <a:prstGeom prst="rect">
                <a:avLst/>
              </a:prstGeom>
              <a:blipFill>
                <a:blip r:embed="rId3"/>
                <a:stretch>
                  <a:fillRect r="-1097" b="-13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76AC7FF4-9E30-49FE-943C-97D7D231363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99" y="6920150"/>
            <a:ext cx="14943501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743536" y="2971800"/>
            <a:ext cx="22896928" cy="10439400"/>
            <a:chOff x="1076414" y="3099768"/>
            <a:chExt cx="22899578" cy="10440608"/>
          </a:xfrm>
        </p:grpSpPr>
        <p:sp>
          <p:nvSpPr>
            <p:cNvPr id="7" name="Rounded Rectangle 6"/>
            <p:cNvSpPr/>
            <p:nvPr/>
          </p:nvSpPr>
          <p:spPr>
            <a:xfrm>
              <a:off x="1312550" y="3442480"/>
              <a:ext cx="22663442" cy="10097896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280573" cy="831457"/>
              <a:chOff x="166396" y="8705567"/>
              <a:chExt cx="4280573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80577"/>
                <a:ext cx="4062447" cy="75644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72883" y="8705567"/>
                <a:ext cx="2874837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C1FAD3-E9FC-4EFC-9417-B77AD950737F}"/>
                  </a:ext>
                </a:extLst>
              </p:cNvPr>
              <p:cNvSpPr txBox="1"/>
              <p:nvPr/>
            </p:nvSpPr>
            <p:spPr>
              <a:xfrm>
                <a:off x="1463632" y="4800194"/>
                <a:ext cx="16405448" cy="871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311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C1FAD3-E9FC-4EFC-9417-B77AD9507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632" y="4800194"/>
                <a:ext cx="16405448" cy="871008"/>
              </a:xfrm>
              <a:prstGeom prst="rect">
                <a:avLst/>
              </a:prstGeom>
              <a:blipFill rotWithShape="0">
                <a:blip r:embed="rId3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5DB36F29-07D2-4929-BF08-817FA8FB57DF}"/>
              </a:ext>
            </a:extLst>
          </p:cNvPr>
          <p:cNvSpPr txBox="1"/>
          <p:nvPr/>
        </p:nvSpPr>
        <p:spPr>
          <a:xfrm>
            <a:off x="1566563" y="3937808"/>
            <a:ext cx="15012077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31115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dời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6D4D39-76C7-43A5-A97B-1E86E940A145}"/>
              </a:ext>
            </a:extLst>
          </p:cNvPr>
          <p:cNvSpPr txBox="1"/>
          <p:nvPr/>
        </p:nvSpPr>
        <p:spPr>
          <a:xfrm>
            <a:off x="2657136" y="5717501"/>
            <a:ext cx="3807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296113C-B7A2-431E-A869-E00FE8B4AAC8}"/>
                  </a:ext>
                </a:extLst>
              </p:cNvPr>
              <p:cNvSpPr txBox="1"/>
              <p:nvPr/>
            </p:nvSpPr>
            <p:spPr>
              <a:xfrm>
                <a:off x="3579088" y="6596790"/>
                <a:ext cx="9908311" cy="83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44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296113C-B7A2-431E-A869-E00FE8B4A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088" y="6596790"/>
                <a:ext cx="9908311" cy="834524"/>
              </a:xfrm>
              <a:prstGeom prst="rect">
                <a:avLst/>
              </a:prstGeom>
              <a:blipFill rotWithShape="0">
                <a:blip r:embed="rId4"/>
                <a:stretch>
                  <a:fillRect l="-2462" t="-16788" b="-240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CD866A7-D7F2-457D-9987-120DE9CD2B9F}"/>
                  </a:ext>
                </a:extLst>
              </p:cNvPr>
              <p:cNvSpPr txBox="1"/>
              <p:nvPr/>
            </p:nvSpPr>
            <p:spPr>
              <a:xfrm>
                <a:off x="8523718" y="6510733"/>
                <a:ext cx="8920842" cy="911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  <m:r>
                          <a:rPr lang="en-US" sz="4400" b="1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360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D866A7-D7F2-457D-9987-120DE9CD2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718" y="6510733"/>
                <a:ext cx="8920842" cy="911853"/>
              </a:xfrm>
              <a:prstGeom prst="rect">
                <a:avLst/>
              </a:prstGeom>
              <a:blipFill rotWithShape="0">
                <a:blip r:embed="rId5"/>
                <a:stretch>
                  <a:fillRect t="-7333"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B29628-845E-4068-8544-CCE090A6F474}"/>
                  </a:ext>
                </a:extLst>
              </p:cNvPr>
              <p:cNvSpPr txBox="1"/>
              <p:nvPr/>
            </p:nvSpPr>
            <p:spPr>
              <a:xfrm>
                <a:off x="4714875" y="8829900"/>
                <a:ext cx="15012077" cy="912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en-US" sz="4400" b="1" i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𝑶𝑩</m:t>
                              </m:r>
                            </m:e>
                          </m:acc>
                          <m:r>
                            <a:rPr lang="en-US" sz="4400" b="1" i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</m:d>
                      <m:r>
                        <a:rPr lang="en-US" sz="4400" b="1" i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3B29628-845E-4068-8544-CCE090A6F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75" y="8829900"/>
                <a:ext cx="15012077" cy="9124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63F767-C255-415C-A417-689BD31F11F2}"/>
                  </a:ext>
                </a:extLst>
              </p:cNvPr>
              <p:cNvSpPr txBox="1"/>
              <p:nvPr/>
            </p:nvSpPr>
            <p:spPr>
              <a:xfrm>
                <a:off x="4560775" y="9792194"/>
                <a:ext cx="6025386" cy="781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2286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063F767-C255-415C-A417-689BD31F1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75" y="9792194"/>
                <a:ext cx="6025386" cy="7819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B074673-C580-4C00-8F2F-CD1BD1542378}"/>
                  </a:ext>
                </a:extLst>
              </p:cNvPr>
              <p:cNvSpPr txBox="1"/>
              <p:nvPr/>
            </p:nvSpPr>
            <p:spPr>
              <a:xfrm>
                <a:off x="3265376" y="10494620"/>
                <a:ext cx="16073095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000" b="1" dirty="0">
                  <a:solidFill>
                    <a:srgbClr val="3333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B074673-C580-4C00-8F2F-CD1BD1542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376" y="10494620"/>
                <a:ext cx="16073095" cy="759375"/>
              </a:xfrm>
              <a:prstGeom prst="rect">
                <a:avLst/>
              </a:prstGeom>
              <a:blipFill>
                <a:blip r:embed="rId8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A0991C8-3800-4722-B8FD-B50D94A9ACF8}"/>
              </a:ext>
            </a:extLst>
          </p:cNvPr>
          <p:cNvGrpSpPr/>
          <p:nvPr/>
        </p:nvGrpSpPr>
        <p:grpSpPr>
          <a:xfrm>
            <a:off x="-152399" y="1836003"/>
            <a:ext cx="19659599" cy="830997"/>
            <a:chOff x="-288924" y="1892299"/>
            <a:chExt cx="19659599" cy="830995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7A61928B-AF8B-43DB-AAA4-AFF9135D1B0A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586F34C-C6CD-4641-9398-6A8503C40CCB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416CCF-4D05-4350-AA08-FF1C67482CA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296113C-B7A2-431E-A869-E00FE8B4AAC8}"/>
                  </a:ext>
                </a:extLst>
              </p:cNvPr>
              <p:cNvSpPr txBox="1"/>
              <p:nvPr/>
            </p:nvSpPr>
            <p:spPr>
              <a:xfrm>
                <a:off x="5200311" y="7578595"/>
                <a:ext cx="9908311" cy="83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296113C-B7A2-431E-A869-E00FE8B4A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311" y="7578595"/>
                <a:ext cx="9908311" cy="83452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D866A7-D7F2-457D-9987-120DE9CD2B9F}"/>
                  </a:ext>
                </a:extLst>
              </p:cNvPr>
              <p:cNvSpPr txBox="1"/>
              <p:nvPr/>
            </p:nvSpPr>
            <p:spPr>
              <a:xfrm>
                <a:off x="8523718" y="7539930"/>
                <a:ext cx="8920842" cy="911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360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D866A7-D7F2-457D-9987-120DE9CD2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718" y="7539930"/>
                <a:ext cx="8920842" cy="911853"/>
              </a:xfrm>
              <a:prstGeom prst="rect">
                <a:avLst/>
              </a:prstGeom>
              <a:blipFill rotWithShape="0">
                <a:blip r:embed="rId10"/>
                <a:stretch>
                  <a:fillRect t="-8054" b="-221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4" grpId="0"/>
      <p:bldP spid="47" grpId="0"/>
      <p:bldP spid="50" grpId="0"/>
      <p:bldP spid="53" grpId="0"/>
      <p:bldP spid="56" grpId="0"/>
      <p:bldP spid="59" grpId="0"/>
      <p:bldP spid="3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743536" y="2971800"/>
            <a:ext cx="22896928" cy="10439400"/>
            <a:chOff x="1076414" y="3099768"/>
            <a:chExt cx="22899578" cy="10440608"/>
          </a:xfrm>
        </p:grpSpPr>
        <p:sp>
          <p:nvSpPr>
            <p:cNvPr id="7" name="Rounded Rectangle 6"/>
            <p:cNvSpPr/>
            <p:nvPr/>
          </p:nvSpPr>
          <p:spPr>
            <a:xfrm>
              <a:off x="1312550" y="3442480"/>
              <a:ext cx="22663442" cy="10097896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280573" cy="831457"/>
              <a:chOff x="166396" y="8705567"/>
              <a:chExt cx="4280573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80577"/>
                <a:ext cx="4062447" cy="75644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72883" y="8705567"/>
                <a:ext cx="2874837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FEE1AC-811E-4D56-B309-150A6D54078D}"/>
                  </a:ext>
                </a:extLst>
              </p:cNvPr>
              <p:cNvSpPr txBox="1"/>
              <p:nvPr/>
            </p:nvSpPr>
            <p:spPr>
              <a:xfrm>
                <a:off x="1045196" y="4080324"/>
                <a:ext cx="22217743" cy="1993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31115">
                  <a:lnSpc>
                    <a:spcPct val="150000"/>
                  </a:lnSpc>
                  <a:spcAft>
                    <a:spcPts val="800"/>
                  </a:spcAft>
                  <a:tabLst>
                    <a:tab pos="127317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	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𝒑𝒌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FEE1AC-811E-4D56-B309-150A6D540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96" y="4080324"/>
                <a:ext cx="22217743" cy="1993366"/>
              </a:xfrm>
              <a:prstGeom prst="rect">
                <a:avLst/>
              </a:prstGeom>
              <a:blipFill>
                <a:blip r:embed="rId3"/>
                <a:stretch>
                  <a:fillRect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16D4D39-76C7-43A5-A97B-1E86E940A145}"/>
              </a:ext>
            </a:extLst>
          </p:cNvPr>
          <p:cNvSpPr txBox="1"/>
          <p:nvPr/>
        </p:nvSpPr>
        <p:spPr>
          <a:xfrm>
            <a:off x="2398257" y="6393359"/>
            <a:ext cx="3807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1CA782-23C3-4562-B4CB-75F1B77DDD84}"/>
                  </a:ext>
                </a:extLst>
              </p:cNvPr>
              <p:cNvSpPr txBox="1"/>
              <p:nvPr/>
            </p:nvSpPr>
            <p:spPr>
              <a:xfrm>
                <a:off x="3682093" y="7388759"/>
                <a:ext cx="1219744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A1CA782-23C3-4562-B4CB-75F1B77DD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093" y="7388759"/>
                <a:ext cx="1219744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999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F714DB-87A9-40C1-A6EC-FB18A643E310}"/>
                  </a:ext>
                </a:extLst>
              </p:cNvPr>
              <p:cNvSpPr txBox="1"/>
              <p:nvPr/>
            </p:nvSpPr>
            <p:spPr>
              <a:xfrm>
                <a:off x="2993571" y="8366173"/>
                <a:ext cx="14167826" cy="871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85800" marR="311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5F714DB-87A9-40C1-A6EC-FB18A643E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571" y="8366173"/>
                <a:ext cx="14167826" cy="871008"/>
              </a:xfrm>
              <a:prstGeom prst="rect">
                <a:avLst/>
              </a:prstGeom>
              <a:blipFill rotWithShape="0">
                <a:blip r:embed="rId5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C74ACAD-C809-41EC-A3B7-F9CE2CD0EDB7}"/>
              </a:ext>
            </a:extLst>
          </p:cNvPr>
          <p:cNvSpPr txBox="1"/>
          <p:nvPr/>
        </p:nvSpPr>
        <p:spPr>
          <a:xfrm>
            <a:off x="15543527" y="8471710"/>
            <a:ext cx="5105400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45720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A’’B’’ = p. A’B’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96DDDB-BEB3-4E64-A68B-F469D0DA32DA}"/>
              </a:ext>
            </a:extLst>
          </p:cNvPr>
          <p:cNvSpPr txBox="1"/>
          <p:nvPr/>
        </p:nvSpPr>
        <p:spPr>
          <a:xfrm>
            <a:off x="3019664" y="9521485"/>
            <a:ext cx="12197442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31115"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A’’B’’ =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p.k.AB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6FFB1AF-783C-49DD-9C9F-11BAC6E1095A}"/>
                  </a:ext>
                </a:extLst>
              </p:cNvPr>
              <p:cNvSpPr txBox="1"/>
              <p:nvPr/>
            </p:nvSpPr>
            <p:spPr>
              <a:xfrm>
                <a:off x="1877713" y="10614408"/>
                <a:ext cx="20864682" cy="1649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85800" marR="311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𝒑𝒌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6FFB1AF-783C-49DD-9C9F-11BAC6E10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713" y="10614408"/>
                <a:ext cx="20864682" cy="1649682"/>
              </a:xfrm>
              <a:prstGeom prst="rect">
                <a:avLst/>
              </a:prstGeom>
              <a:blipFill rotWithShape="0">
                <a:blip r:embed="rId6"/>
                <a:stretch>
                  <a:fillRect t="-5904" r="-1022" b="-118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2A5A992-F462-46D9-AD26-E6D2C2F030CC}"/>
              </a:ext>
            </a:extLst>
          </p:cNvPr>
          <p:cNvGrpSpPr/>
          <p:nvPr/>
        </p:nvGrpSpPr>
        <p:grpSpPr>
          <a:xfrm>
            <a:off x="-152399" y="1836003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C3B602BD-A2ED-43ED-909D-E1816CD3260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9323D2D-4968-4BE8-BB40-C28FC48E2185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AB3E6A9-1FF5-4919-812D-E300DA8FD04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C74ACAD-C809-41EC-A3B7-F9CE2CD0EDB7}"/>
              </a:ext>
            </a:extLst>
          </p:cNvPr>
          <p:cNvSpPr txBox="1"/>
          <p:nvPr/>
        </p:nvSpPr>
        <p:spPr>
          <a:xfrm>
            <a:off x="13661279" y="7415510"/>
            <a:ext cx="12197442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45720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A’B’ = k. AB </a:t>
            </a:r>
          </a:p>
        </p:txBody>
      </p:sp>
    </p:spTree>
    <p:extLst>
      <p:ext uri="{BB962C8B-B14F-4D97-AF65-F5344CB8AC3E}">
        <p14:creationId xmlns:p14="http://schemas.microsoft.com/office/powerpoint/2010/main" val="35325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35" grpId="0"/>
      <p:bldP spid="39" grpId="0"/>
      <p:bldP spid="42" grpId="0"/>
      <p:bldP spid="45" grpId="0"/>
      <p:bldP spid="48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Group 54"/>
          <p:cNvGrpSpPr/>
          <p:nvPr/>
        </p:nvGrpSpPr>
        <p:grpSpPr>
          <a:xfrm>
            <a:off x="1143000" y="2819400"/>
            <a:ext cx="22936200" cy="10591800"/>
            <a:chOff x="1268078" y="3405486"/>
            <a:chExt cx="22936200" cy="1059180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936200" cy="102063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30704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1 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0A082E6-4D32-42AB-A715-A02AD97A24F4}"/>
              </a:ext>
            </a:extLst>
          </p:cNvPr>
          <p:cNvGrpSpPr/>
          <p:nvPr/>
        </p:nvGrpSpPr>
        <p:grpSpPr>
          <a:xfrm>
            <a:off x="1" y="1836003"/>
            <a:ext cx="19659599" cy="817375"/>
            <a:chOff x="-288924" y="1892299"/>
            <a:chExt cx="19659599" cy="817373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419894D0-E29F-493E-809C-1B4831F7A07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B45AF1A-6D56-4C5E-81FD-57C0021E6B3C}"/>
                </a:ext>
              </a:extLst>
            </p:cNvPr>
            <p:cNvSpPr txBox="1"/>
            <p:nvPr/>
          </p:nvSpPr>
          <p:spPr>
            <a:xfrm>
              <a:off x="1082675" y="1913523"/>
              <a:ext cx="457176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A1C26A2-1245-4E69-B20E-EDF39E0493E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683D374-22A6-4DDA-A685-9B319DC0A1BA}"/>
                  </a:ext>
                </a:extLst>
              </p:cNvPr>
              <p:cNvSpPr txBox="1"/>
              <p:nvPr/>
            </p:nvSpPr>
            <p:spPr>
              <a:xfrm>
                <a:off x="2070827" y="3954104"/>
                <a:ext cx="20990812" cy="986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1.65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𝑶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683D374-22A6-4DDA-A685-9B319DC0A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827" y="3954104"/>
                <a:ext cx="20990812" cy="986360"/>
              </a:xfrm>
              <a:prstGeom prst="rect">
                <a:avLst/>
              </a:prstGeom>
              <a:blipFill>
                <a:blip r:embed="rId3"/>
                <a:stretch>
                  <a:fillRect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92EBFF6C-5DE2-42B6-AFF0-B349CC25EAE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36" y="5385867"/>
            <a:ext cx="22136564" cy="7339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66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743536" y="2678886"/>
            <a:ext cx="22896928" cy="10351313"/>
            <a:chOff x="1076414" y="3023559"/>
            <a:chExt cx="22899578" cy="10352510"/>
          </a:xfrm>
        </p:grpSpPr>
        <p:sp>
          <p:nvSpPr>
            <p:cNvPr id="7" name="Rounded Rectangle 6"/>
            <p:cNvSpPr/>
            <p:nvPr/>
          </p:nvSpPr>
          <p:spPr>
            <a:xfrm>
              <a:off x="1312550" y="3442480"/>
              <a:ext cx="22663442" cy="9933589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23559"/>
              <a:ext cx="4438577" cy="876519"/>
              <a:chOff x="166396" y="8629358"/>
              <a:chExt cx="4438577" cy="876519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693678"/>
                <a:ext cx="4220451" cy="81219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043488" y="8629358"/>
                <a:ext cx="2951816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3AC0ECE-1D90-471E-BBD6-6FEF4C2CC831}"/>
              </a:ext>
            </a:extLst>
          </p:cNvPr>
          <p:cNvGrpSpPr/>
          <p:nvPr/>
        </p:nvGrpSpPr>
        <p:grpSpPr>
          <a:xfrm>
            <a:off x="-76200" y="1836003"/>
            <a:ext cx="19659599" cy="830997"/>
            <a:chOff x="-288924" y="1892299"/>
            <a:chExt cx="19659599" cy="830995"/>
          </a:xfrm>
        </p:grpSpPr>
        <p:sp>
          <p:nvSpPr>
            <p:cNvPr id="103" name="Rounded Rectangle 2">
              <a:extLst>
                <a:ext uri="{FF2B5EF4-FFF2-40B4-BE49-F238E27FC236}">
                  <a16:creationId xmlns:a16="http://schemas.microsoft.com/office/drawing/2014/main" id="{88A2C5C4-A7CA-47AC-860E-A4FCAC6300B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7B8B644-824E-4742-A283-E8E246A42354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96BF405-6744-45E6-99B0-BDF676647CCA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2616A-F3AA-4ED8-9E58-6E0E2BA29A06}"/>
                  </a:ext>
                </a:extLst>
              </p:cNvPr>
              <p:cNvSpPr txBox="1"/>
              <p:nvPr/>
            </p:nvSpPr>
            <p:spPr>
              <a:xfrm>
                <a:off x="1295400" y="3850113"/>
                <a:ext cx="12230100" cy="1178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vi-VN" sz="5400" b="1" u="none" strike="noStrike" spc="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 đồng dạng tỉ số </a:t>
                </a:r>
                <a14:m>
                  <m:oMath xmlns:m="http://schemas.openxmlformats.org/officeDocument/2006/math">
                    <m:r>
                      <a:rPr lang="en-US" sz="5400" b="1" i="0" u="none" strike="noStrike" spc="0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</m:t>
                    </m:r>
                  </m:oMath>
                </a14:m>
                <a:r>
                  <a:rPr lang="vi-VN" sz="5400" b="1" u="none" strike="noStrike" spc="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5400" b="1" dirty="0">
                  <a:solidFill>
                    <a:srgbClr val="3333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2616A-F3AA-4ED8-9E58-6E0E2BA29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850113"/>
                <a:ext cx="12230100" cy="1178912"/>
              </a:xfrm>
              <a:prstGeom prst="rect">
                <a:avLst/>
              </a:prstGeom>
              <a:blipFill>
                <a:blip r:embed="rId2"/>
                <a:stretch>
                  <a:fillRect b="-30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8395969-0FDA-47C8-AC96-8D80D921C536}"/>
              </a:ext>
            </a:extLst>
          </p:cNvPr>
          <p:cNvSpPr txBox="1"/>
          <p:nvPr/>
        </p:nvSpPr>
        <p:spPr>
          <a:xfrm>
            <a:off x="1189781" y="5029169"/>
            <a:ext cx="20755819" cy="217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  <a:tabLst>
                <a:tab pos="1238250" algn="l"/>
              </a:tabLst>
            </a:pPr>
            <a:r>
              <a:rPr lang="vi-VN" sz="4800" b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</a:t>
            </a:r>
            <a:r>
              <a:rPr lang="vi-VN" sz="4800" b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 ba điểm thẳng hàng thành ba điểm thẳng hàng và bảo toàn thứ tự giữa các điểm.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68B8CC-2539-4E92-BCE8-C382B954AFA7}"/>
              </a:ext>
            </a:extLst>
          </p:cNvPr>
          <p:cNvSpPr txBox="1"/>
          <p:nvPr/>
        </p:nvSpPr>
        <p:spPr>
          <a:xfrm>
            <a:off x="1189781" y="7197004"/>
            <a:ext cx="20269200" cy="217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  <a:tabLst>
                <a:tab pos="1238250" algn="l"/>
              </a:tabLst>
            </a:pPr>
            <a:r>
              <a:rPr lang="vi-VN" sz="4800" b="1" u="none" strike="noStrike" spc="0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</a:t>
            </a:r>
            <a:r>
              <a:rPr lang="vi-VN" sz="4800" b="1" u="none" strike="noStrike" spc="0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u="none" strike="noStrike" spc="0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 u="none" strike="noStrike" spc="0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 đường thẳng thành đường thẳng, biến tia thành tia, biến đoạn thẳng thành đoạn thẳng.</a:t>
            </a:r>
            <a:endParaRPr lang="en-US" sz="4800" b="1" dirty="0">
              <a:solidFill>
                <a:srgbClr val="3333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B49247-AE18-45F1-A66F-DB05C38752C3}"/>
              </a:ext>
            </a:extLst>
          </p:cNvPr>
          <p:cNvSpPr txBox="1"/>
          <p:nvPr/>
        </p:nvSpPr>
        <p:spPr>
          <a:xfrm>
            <a:off x="1066801" y="9448800"/>
            <a:ext cx="21336000" cy="2157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36650" indent="-685800" algn="just">
              <a:lnSpc>
                <a:spcPct val="150000"/>
              </a:lnSpc>
              <a:buFont typeface="Wingdings" panose="05000000000000000000" pitchFamily="2" charset="2"/>
              <a:buChar char=""/>
              <a:tabLst>
                <a:tab pos="1238250" algn="l"/>
              </a:tabLst>
            </a:pPr>
            <a:r>
              <a:rPr lang="vi-VN" sz="4800" b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 tam giác thành tam giác đồng dạng với nó, </a:t>
            </a:r>
            <a:endParaRPr lang="en-US" sz="4800" b="1" u="none" strike="noStrike" spc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850" algn="just">
              <a:lnSpc>
                <a:spcPct val="150000"/>
              </a:lnSpc>
              <a:tabLst>
                <a:tab pos="1238250" algn="l"/>
              </a:tabLst>
            </a:pPr>
            <a:r>
              <a:rPr lang="vi-VN" sz="4800" b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 góc thành góc bằng nó.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163CC89-7843-45C3-8215-A8C0F08DFD9A}"/>
                  </a:ext>
                </a:extLst>
              </p:cNvPr>
              <p:cNvSpPr txBox="1"/>
              <p:nvPr/>
            </p:nvSpPr>
            <p:spPr>
              <a:xfrm>
                <a:off x="1121673" y="11446115"/>
                <a:ext cx="22500604" cy="1078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tabLst>
                    <a:tab pos="1238250" algn="l"/>
                  </a:tabLst>
                </a:pPr>
                <a:r>
                  <a:rPr lang="vi-VN" sz="4800" b="1" u="none" strike="noStrike" spc="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</a:t>
                </a:r>
                <a:r>
                  <a:rPr lang="vi-VN" sz="4800" b="1" u="none" strike="noStrike" spc="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u="none" strike="noStrike" spc="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u="none" strike="noStrike" spc="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 đường tròn bán kính </a:t>
                </a:r>
                <a14:m>
                  <m:oMath xmlns:m="http://schemas.openxmlformats.org/officeDocument/2006/math">
                    <m:r>
                      <a:rPr lang="vi-VN" sz="4800" b="1" i="0" u="none" strike="noStrike" spc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𝐑</m:t>
                    </m:r>
                  </m:oMath>
                </a14:m>
                <a:r>
                  <a:rPr lang="vi-VN" sz="4800" b="1" u="none" strike="noStrike" spc="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đường tròn bán kính </a:t>
                </a:r>
                <a14:m>
                  <m:oMath xmlns:m="http://schemas.openxmlformats.org/officeDocument/2006/math">
                    <m:r>
                      <a:rPr lang="en-US" sz="4800" b="1" i="0" u="none" strike="noStrike" spc="0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𝐤𝐑</m:t>
                    </m:r>
                  </m:oMath>
                </a14:m>
                <a:endParaRPr lang="en-US" sz="4800" b="1" dirty="0">
                  <a:solidFill>
                    <a:srgbClr val="3333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163CC89-7843-45C3-8215-A8C0F08DF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73" y="11446115"/>
                <a:ext cx="22500604" cy="1078244"/>
              </a:xfrm>
              <a:prstGeom prst="rect">
                <a:avLst/>
              </a:prstGeom>
              <a:blipFill>
                <a:blip r:embed="rId3"/>
                <a:stretch>
                  <a:fillRect b="-27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0" y="0"/>
          <a:ext cx="3048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36" imgH="253780" progId="Equation.DSMT4">
                  <p:embed/>
                </p:oleObj>
              </mc:Choice>
              <mc:Fallback>
                <p:oleObj name="Equation" r:id="rId4" imgW="304536" imgH="2537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04800" cy="257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59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8" grpId="0"/>
      <p:bldP spid="41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475373" y="2804786"/>
            <a:ext cx="22382178" cy="3429000"/>
            <a:chOff x="1268078" y="3405486"/>
            <a:chExt cx="22382178" cy="342900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2382178" cy="30435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4443911" cy="940513"/>
              <a:chOff x="1311958" y="3405486"/>
              <a:chExt cx="4443911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517575" y="2074895"/>
                <a:ext cx="793396" cy="368319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74470" y="3460056"/>
                <a:ext cx="34083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0A082E6-4D32-42AB-A715-A02AD97A24F4}"/>
              </a:ext>
            </a:extLst>
          </p:cNvPr>
          <p:cNvGrpSpPr/>
          <p:nvPr/>
        </p:nvGrpSpPr>
        <p:grpSpPr>
          <a:xfrm>
            <a:off x="1" y="1752600"/>
            <a:ext cx="19659599" cy="830997"/>
            <a:chOff x="-288924" y="1892299"/>
            <a:chExt cx="19659599" cy="830995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419894D0-E29F-493E-809C-1B4831F7A07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B45AF1A-6D56-4C5E-81FD-57C0021E6B3C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A1C26A2-1245-4E69-B20E-EDF39E0493E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 ĐỒNG DẠNG</a:t>
              </a: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B1E660DA-1A5B-474D-A9A2-86B81C7631AF}"/>
              </a:ext>
            </a:extLst>
          </p:cNvPr>
          <p:cNvSpPr txBox="1"/>
          <p:nvPr/>
        </p:nvSpPr>
        <p:spPr>
          <a:xfrm>
            <a:off x="1623112" y="3886200"/>
            <a:ext cx="21998888" cy="198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vi-VN" sz="4400" b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hình được gọi là đồng dạng với nhau nếu có một phép đồng dạng biến hình này thành hình kia.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80DEA19-5214-4688-9AD1-EFFA354832EB}"/>
              </a:ext>
            </a:extLst>
          </p:cNvPr>
          <p:cNvGrpSpPr/>
          <p:nvPr/>
        </p:nvGrpSpPr>
        <p:grpSpPr>
          <a:xfrm>
            <a:off x="1417325" y="6407497"/>
            <a:ext cx="22340433" cy="3501501"/>
            <a:chOff x="1120323" y="10988402"/>
            <a:chExt cx="22343019" cy="3345347"/>
          </a:xfrm>
        </p:grpSpPr>
        <p:sp>
          <p:nvSpPr>
            <p:cNvPr id="100" name="Rounded Rectangle 6">
              <a:extLst>
                <a:ext uri="{FF2B5EF4-FFF2-40B4-BE49-F238E27FC236}">
                  <a16:creationId xmlns:a16="http://schemas.microsoft.com/office/drawing/2014/main" id="{D86A08A4-7584-4A62-8E33-BB16A4416925}"/>
                </a:ext>
              </a:extLst>
            </p:cNvPr>
            <p:cNvSpPr/>
            <p:nvPr/>
          </p:nvSpPr>
          <p:spPr>
            <a:xfrm>
              <a:off x="1276875" y="11205756"/>
              <a:ext cx="22186467" cy="3127993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1" name="Group 2">
              <a:extLst>
                <a:ext uri="{FF2B5EF4-FFF2-40B4-BE49-F238E27FC236}">
                  <a16:creationId xmlns:a16="http://schemas.microsoft.com/office/drawing/2014/main" id="{61240E3C-A93E-4585-8538-37276241F932}"/>
                </a:ext>
              </a:extLst>
            </p:cNvPr>
            <p:cNvGrpSpPr/>
            <p:nvPr/>
          </p:nvGrpSpPr>
          <p:grpSpPr>
            <a:xfrm>
              <a:off x="1120323" y="10988402"/>
              <a:ext cx="2257750" cy="956588"/>
              <a:chOff x="1120323" y="10988402"/>
              <a:chExt cx="2257750" cy="956588"/>
            </a:xfrm>
          </p:grpSpPr>
          <p:sp>
            <p:nvSpPr>
              <p:cNvPr id="102" name="Right Triangle 101">
                <a:extLst>
                  <a:ext uri="{FF2B5EF4-FFF2-40B4-BE49-F238E27FC236}">
                    <a16:creationId xmlns:a16="http://schemas.microsoft.com/office/drawing/2014/main" id="{20B69A29-3D6C-49FF-8CD3-3849A6A7CBCC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20">
                <a:extLst>
                  <a:ext uri="{FF2B5EF4-FFF2-40B4-BE49-F238E27FC236}">
                    <a16:creationId xmlns:a16="http://schemas.microsoft.com/office/drawing/2014/main" id="{6B586142-93DE-42E9-A873-A6373CBA0D4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872592" y="10283235"/>
                <a:ext cx="780482" cy="2230479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1C70A1F-9888-4D78-A0AB-DD3CC21CED72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2063624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 ý: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4D5118DD-1B8E-4B9D-A915-184B9049B6B9}"/>
              </a:ext>
            </a:extLst>
          </p:cNvPr>
          <p:cNvSpPr txBox="1"/>
          <p:nvPr/>
        </p:nvSpPr>
        <p:spPr>
          <a:xfrm>
            <a:off x="1752600" y="7639843"/>
            <a:ext cx="21939705" cy="1492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vi-VN" sz="4400" b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chứng minh hai hình bằng nhau ta cần chỉ ra có 1 phép đồng dạng biến hình này thành hình kia.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Group 54"/>
          <p:cNvGrpSpPr/>
          <p:nvPr/>
        </p:nvGrpSpPr>
        <p:grpSpPr>
          <a:xfrm>
            <a:off x="724900" y="3048000"/>
            <a:ext cx="9147326" cy="6758360"/>
            <a:chOff x="1242312" y="3405486"/>
            <a:chExt cx="9147326" cy="6758360"/>
          </a:xfrm>
        </p:grpSpPr>
        <p:sp>
          <p:nvSpPr>
            <p:cNvPr id="62" name="Rounded Rectangle 61"/>
            <p:cNvSpPr/>
            <p:nvPr/>
          </p:nvSpPr>
          <p:spPr>
            <a:xfrm>
              <a:off x="1242312" y="3653884"/>
              <a:ext cx="9147326" cy="650996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30704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81FE40-0F67-4470-A214-0875A77F327D}"/>
              </a:ext>
            </a:extLst>
          </p:cNvPr>
          <p:cNvGrpSpPr/>
          <p:nvPr/>
        </p:nvGrpSpPr>
        <p:grpSpPr>
          <a:xfrm>
            <a:off x="1" y="1752600"/>
            <a:ext cx="19659599" cy="817375"/>
            <a:chOff x="-288924" y="1892299"/>
            <a:chExt cx="19659599" cy="817373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3A0DD0C3-CDF4-491C-9BB2-C85EE38CDD6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29EAF92-C6D5-4FBC-821D-106DE738FB2D}"/>
                </a:ext>
              </a:extLst>
            </p:cNvPr>
            <p:cNvSpPr txBox="1"/>
            <p:nvPr/>
          </p:nvSpPr>
          <p:spPr>
            <a:xfrm>
              <a:off x="1082675" y="1913523"/>
              <a:ext cx="100219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51AA73F-AD89-45F2-A9E1-64E231309F8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ĐỒNG DẠNG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C1CB4BD5-7D45-4D31-B413-F5FE319948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58" y="1752600"/>
            <a:ext cx="14199246" cy="107441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EC9C93D-B018-411F-AA1A-AC8DCFAF29E1}"/>
                  </a:ext>
                </a:extLst>
              </p:cNvPr>
              <p:cNvSpPr txBox="1"/>
              <p:nvPr/>
            </p:nvSpPr>
            <p:spPr>
              <a:xfrm>
                <a:off x="462229" y="4401879"/>
                <a:ext cx="9147325" cy="1586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 vị tự tâm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𝐎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𝐤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 hình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hình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EC9C93D-B018-411F-AA1A-AC8DCFAF2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29" y="4401879"/>
                <a:ext cx="9147325" cy="1586460"/>
              </a:xfrm>
              <a:prstGeom prst="rect">
                <a:avLst/>
              </a:prstGeom>
              <a:blipFill>
                <a:blip r:embed="rId4"/>
                <a:stretch>
                  <a:fillRect t="-884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098B55-AC1C-4692-A3BD-BE0EC988403F}"/>
                  </a:ext>
                </a:extLst>
              </p:cNvPr>
              <p:cNvSpPr txBox="1"/>
              <p:nvPr/>
            </p:nvSpPr>
            <p:spPr>
              <a:xfrm>
                <a:off x="940701" y="6038475"/>
                <a:ext cx="10506616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hép đối xứng tâm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𝐈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biến </a:t>
                </a:r>
                <a:endParaRPr lang="en-US" sz="4400" b="1" u="none" strike="noStrike" spc="0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hình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098B55-AC1C-4692-A3BD-BE0EC9884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01" y="6038475"/>
                <a:ext cx="10506616" cy="1446550"/>
              </a:xfrm>
              <a:prstGeom prst="rect">
                <a:avLst/>
              </a:prstGeom>
              <a:blipFill>
                <a:blip r:embed="rId5"/>
                <a:stretch>
                  <a:fillRect l="-2320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1C6B2E-2C6C-498A-87F1-D782626F593E}"/>
                  </a:ext>
                </a:extLst>
              </p:cNvPr>
              <p:cNvSpPr txBox="1"/>
              <p:nvPr/>
            </p:nvSpPr>
            <p:spPr>
              <a:xfrm>
                <a:off x="940701" y="7529604"/>
                <a:ext cx="912605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đó ta có hình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dạng với hình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1C6B2E-2C6C-498A-87F1-D782626F5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01" y="7529604"/>
                <a:ext cx="9126054" cy="1446550"/>
              </a:xfrm>
              <a:prstGeom prst="rect">
                <a:avLst/>
              </a:prstGeom>
              <a:blipFill>
                <a:blip r:embed="rId6"/>
                <a:stretch>
                  <a:fillRect l="-2672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71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2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2653</TotalTime>
  <Words>1688</Words>
  <PresentationFormat>Custom</PresentationFormat>
  <Paragraphs>179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Tahoma</vt:lpstr>
      <vt:lpstr>Times New Roman</vt:lpstr>
      <vt:lpstr>Tomato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Benoit Mandelbrot (1924-2010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2021-08-31T06:11:33Z</dcterms:modified>
</cp:coreProperties>
</file>