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8" r:id="rId5"/>
    <p:sldId id="277" r:id="rId6"/>
    <p:sldId id="279" r:id="rId7"/>
    <p:sldId id="280" r:id="rId8"/>
    <p:sldId id="281" r:id="rId9"/>
    <p:sldId id="275" r:id="rId10"/>
    <p:sldId id="283" r:id="rId11"/>
    <p:sldId id="268" r:id="rId12"/>
    <p:sldId id="270" r:id="rId13"/>
    <p:sldId id="286" r:id="rId14"/>
    <p:sldId id="271" r:id="rId15"/>
    <p:sldId id="285" r:id="rId16"/>
    <p:sldId id="273" r:id="rId17"/>
    <p:sldId id="287" r:id="rId18"/>
    <p:sldId id="284" r:id="rId19"/>
    <p:sldId id="288" r:id="rId20"/>
    <p:sldId id="289" r:id="rId21"/>
    <p:sldId id="290" r:id="rId22"/>
    <p:sldId id="291" r:id="rId23"/>
    <p:sldId id="292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napToGrid="0">
      <p:cViewPr>
        <p:scale>
          <a:sx n="100" d="100"/>
          <a:sy n="100" d="100"/>
        </p:scale>
        <p:origin x="1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6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0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15BB-A2A0-4A89-8131-E0205BF6F8C5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D996-9E3F-4A94-B8FD-1C035BE2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3347" y="1951630"/>
            <a:ext cx="8517228" cy="23747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B0604030504040204" pitchFamily="18" charset="-120"/>
              </a:rPr>
              <a:t>BÀI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B0604030504040204" pitchFamily="18" charset="-120"/>
              </a:rPr>
              <a:t>6: DỮ LIỆU ÂM THANH VÀ HÌNH ẢNH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7200" dirty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841" y="3939793"/>
            <a:ext cx="57291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ÂM THANH</a:t>
            </a:r>
          </a:p>
          <a:p>
            <a:pPr marL="342900" indent="-342900"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HÌNH ẢNH</a:t>
            </a:r>
          </a:p>
        </p:txBody>
      </p:sp>
    </p:spTree>
    <p:extLst>
      <p:ext uri="{BB962C8B-B14F-4D97-AF65-F5344CB8AC3E}">
        <p14:creationId xmlns:p14="http://schemas.microsoft.com/office/powerpoint/2010/main" val="326296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28CF9-6C8D-66D9-AA78-D26C29FA4BC1}"/>
              </a:ext>
            </a:extLst>
          </p:cNvPr>
          <p:cNvSpPr txBox="1"/>
          <p:nvPr/>
        </p:nvSpPr>
        <p:spPr>
          <a:xfrm>
            <a:off x="1089743" y="1759546"/>
            <a:ext cx="9984657" cy="409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</a:t>
            </a:r>
            <a:endParaRPr lang="en-VN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1: Tìm hiểu về lấy mẫu.</a:t>
            </a:r>
            <a:endParaRPr lang="en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2: Tìm hiểu về biểu diễn giá trị mẫu.</a:t>
            </a:r>
            <a:endParaRPr lang="en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3: Biểu diễn âm thanh.</a:t>
            </a:r>
            <a:endParaRPr lang="en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4: Tìm hiểu về tốc độ bit và DCA(Digial to Analog Converter).</a:t>
            </a:r>
            <a:endParaRPr lang="en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E54C5-85A3-95A1-309E-63C953F412C6}"/>
              </a:ext>
            </a:extLst>
          </p:cNvPr>
          <p:cNvSpPr txBox="1"/>
          <p:nvPr/>
        </p:nvSpPr>
        <p:spPr>
          <a:xfrm>
            <a:off x="1069125" y="1121513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B5816B-8513-AF58-56F8-78C4B239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</p:spTree>
    <p:extLst>
      <p:ext uri="{BB962C8B-B14F-4D97-AF65-F5344CB8AC3E}">
        <p14:creationId xmlns:p14="http://schemas.microsoft.com/office/powerpoint/2010/main" val="249624770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19F0-C6D8-496F-B1D8-09C935D8D60E}"/>
              </a:ext>
            </a:extLst>
          </p:cNvPr>
          <p:cNvSpPr txBox="1"/>
          <p:nvPr/>
        </p:nvSpPr>
        <p:spPr>
          <a:xfrm>
            <a:off x="910099" y="1229380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57AD3-FF77-E92A-C979-B39A2A7EFF6B}"/>
              </a:ext>
            </a:extLst>
          </p:cNvPr>
          <p:cNvSpPr/>
          <p:nvPr/>
        </p:nvSpPr>
        <p:spPr>
          <a:xfrm>
            <a:off x="1419456" y="2424657"/>
            <a:ext cx="482968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C6552-BC59-1982-95A2-C0093E04FF6A}"/>
              </a:ext>
            </a:extLst>
          </p:cNvPr>
          <p:cNvSpPr/>
          <p:nvPr/>
        </p:nvSpPr>
        <p:spPr>
          <a:xfrm>
            <a:off x="1154412" y="3392065"/>
            <a:ext cx="1563757" cy="1470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D32B0-37F0-C6AD-99D2-0F292972D1AE}"/>
              </a:ext>
            </a:extLst>
          </p:cNvPr>
          <p:cNvSpPr/>
          <p:nvPr/>
        </p:nvSpPr>
        <p:spPr>
          <a:xfrm>
            <a:off x="2919896" y="3392065"/>
            <a:ext cx="1563757" cy="1470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Biễu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097C9-201A-C5E5-F33E-58CA67ABC416}"/>
              </a:ext>
            </a:extLst>
          </p:cNvPr>
          <p:cNvSpPr/>
          <p:nvPr/>
        </p:nvSpPr>
        <p:spPr>
          <a:xfrm>
            <a:off x="4685380" y="3392065"/>
            <a:ext cx="1563757" cy="1470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0D390-F5C6-FB65-9858-1398C4D25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08" y="1921793"/>
            <a:ext cx="3893260" cy="262216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9AE5CA-032F-2FEF-FBFE-12E9E7CCAE7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834297" y="2947877"/>
            <a:ext cx="1367296" cy="444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7719AA-54A0-78AC-FE88-DF3F5B8AFF15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3701775" y="2947877"/>
            <a:ext cx="132522" cy="444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9D36B2-6EEE-B975-57D6-33EC52FC06C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936291" y="2947877"/>
            <a:ext cx="1898006" cy="444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4837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3" grpId="0" animBg="1"/>
          <p:bldP spid="4" grpId="0" animBg="1"/>
          <p:bldP spid="11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3" grpId="0" animBg="1"/>
          <p:bldP spid="4" grpId="0" animBg="1"/>
          <p:bldP spid="11" grpId="0" animBg="1"/>
          <p:bldP spid="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19F0-C6D8-496F-B1D8-09C935D8D60E}"/>
              </a:ext>
            </a:extLst>
          </p:cNvPr>
          <p:cNvSpPr txBox="1"/>
          <p:nvPr/>
        </p:nvSpPr>
        <p:spPr>
          <a:xfrm>
            <a:off x="910099" y="1229380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331A20-84AF-9815-9023-8CB8D7046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04" y="1752600"/>
            <a:ext cx="4201099" cy="1901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3FC0C5-A8A3-8ECC-D7EB-F8CCB7A28027}"/>
              </a:ext>
            </a:extLst>
          </p:cNvPr>
          <p:cNvSpPr txBox="1"/>
          <p:nvPr/>
        </p:nvSpPr>
        <p:spPr>
          <a:xfrm>
            <a:off x="1174044" y="3815730"/>
            <a:ext cx="5320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 độ biết (bit – tate) là số bit cần thiết để biểu diễn trong một giây âm thanh. Tốc độ bit càng lớn thì chất lượng càng tốt.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43B99-58EA-93D5-909C-4BABB23745A1}"/>
              </a:ext>
            </a:extLst>
          </p:cNvPr>
          <p:cNvSpPr txBox="1"/>
          <p:nvPr/>
        </p:nvSpPr>
        <p:spPr>
          <a:xfrm>
            <a:off x="1298876" y="1873486"/>
            <a:ext cx="409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6301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3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3" grpId="0"/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D05D-BC17-D4AD-6944-30897B63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17CF4-45A9-4BC9-D1D6-768566F9E497}"/>
              </a:ext>
            </a:extLst>
          </p:cNvPr>
          <p:cNvSpPr txBox="1"/>
          <p:nvPr/>
        </p:nvSpPr>
        <p:spPr>
          <a:xfrm>
            <a:off x="1181100" y="2107920"/>
            <a:ext cx="10045700" cy="3251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</a:t>
            </a:r>
            <a:endParaRPr lang="en-VN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1: Trình bày phương pháp nén nhưng không làm giảm chất lượng âm thanh. Lấy ví dụ.</a:t>
            </a:r>
            <a:endParaRPr lang="en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2: Trình bày p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 pháp nén dữ liệu có bỏ bớt một phần thông tin âm thanh. 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 ví dụ.</a:t>
            </a:r>
            <a:endParaRPr lang="en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17CF9-30AE-FF50-C0CB-5C775C6549A3}"/>
              </a:ext>
            </a:extLst>
          </p:cNvPr>
          <p:cNvSpPr txBox="1"/>
          <p:nvPr/>
        </p:nvSpPr>
        <p:spPr>
          <a:xfrm>
            <a:off x="910099" y="1229380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6835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19F0-C6D8-496F-B1D8-09C935D8D60E}"/>
              </a:ext>
            </a:extLst>
          </p:cNvPr>
          <p:cNvSpPr txBox="1"/>
          <p:nvPr/>
        </p:nvSpPr>
        <p:spPr>
          <a:xfrm>
            <a:off x="910099" y="1229380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29CAD-D7FD-50B8-B1D2-A6E07307B15A}"/>
              </a:ext>
            </a:extLst>
          </p:cNvPr>
          <p:cNvSpPr/>
          <p:nvPr/>
        </p:nvSpPr>
        <p:spPr>
          <a:xfrm>
            <a:off x="1046922" y="3429000"/>
            <a:ext cx="2478156" cy="1129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PCM(WAV)</a:t>
            </a:r>
          </a:p>
          <a:p>
            <a:pPr algn="ctr"/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B21FC-FC70-3181-36CD-C34E052891B2}"/>
              </a:ext>
            </a:extLst>
          </p:cNvPr>
          <p:cNvSpPr/>
          <p:nvPr/>
        </p:nvSpPr>
        <p:spPr>
          <a:xfrm>
            <a:off x="4008783" y="2203174"/>
            <a:ext cx="2478156" cy="1129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Phương</a:t>
            </a:r>
            <a:r>
              <a:rPr lang="en-US" sz="1700" dirty="0"/>
              <a:t> </a:t>
            </a:r>
            <a:r>
              <a:rPr lang="en-US" sz="1700" dirty="0" err="1"/>
              <a:t>pháp</a:t>
            </a:r>
            <a:r>
              <a:rPr lang="en-US" sz="1700" dirty="0"/>
              <a:t> </a:t>
            </a:r>
            <a:r>
              <a:rPr lang="en-US" sz="1700" dirty="0" err="1"/>
              <a:t>điều</a:t>
            </a:r>
            <a:r>
              <a:rPr lang="en-US" sz="1700" dirty="0"/>
              <a:t> </a:t>
            </a:r>
            <a:r>
              <a:rPr lang="en-US" sz="1700" dirty="0" err="1"/>
              <a:t>chế</a:t>
            </a:r>
            <a:r>
              <a:rPr lang="en-US" sz="1700" dirty="0"/>
              <a:t> </a:t>
            </a:r>
            <a:r>
              <a:rPr lang="en-US" sz="1700" dirty="0" err="1"/>
              <a:t>nén</a:t>
            </a:r>
            <a:r>
              <a:rPr lang="en-US" sz="1700" dirty="0"/>
              <a:t> </a:t>
            </a:r>
            <a:r>
              <a:rPr lang="en-US" sz="1700" dirty="0" err="1"/>
              <a:t>dữ</a:t>
            </a:r>
            <a:r>
              <a:rPr lang="en-US" sz="1700" dirty="0"/>
              <a:t> </a:t>
            </a:r>
            <a:r>
              <a:rPr lang="en-US" sz="1700" dirty="0" err="1"/>
              <a:t>liệu</a:t>
            </a:r>
            <a:r>
              <a:rPr lang="en-US" sz="1700" dirty="0"/>
              <a:t> </a:t>
            </a:r>
            <a:r>
              <a:rPr lang="en-US" sz="1700" dirty="0" err="1"/>
              <a:t>nhưng</a:t>
            </a:r>
            <a:r>
              <a:rPr lang="en-US" sz="1700" dirty="0"/>
              <a:t> </a:t>
            </a:r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làm</a:t>
            </a:r>
            <a:r>
              <a:rPr lang="en-US" sz="1700" dirty="0"/>
              <a:t> </a:t>
            </a:r>
            <a:r>
              <a:rPr lang="en-US" sz="1700" dirty="0" err="1"/>
              <a:t>giảm</a:t>
            </a:r>
            <a:r>
              <a:rPr lang="en-US" sz="1700" dirty="0"/>
              <a:t> </a:t>
            </a:r>
            <a:r>
              <a:rPr lang="en-US" sz="1700" dirty="0" err="1"/>
              <a:t>chất</a:t>
            </a:r>
            <a:r>
              <a:rPr lang="en-US" sz="1700" dirty="0"/>
              <a:t> </a:t>
            </a:r>
            <a:r>
              <a:rPr lang="en-US" sz="1700" dirty="0" err="1"/>
              <a:t>lượng</a:t>
            </a:r>
            <a:r>
              <a:rPr lang="en-US" sz="1700" dirty="0"/>
              <a:t> </a:t>
            </a:r>
            <a:r>
              <a:rPr lang="en-US" sz="1700" dirty="0" err="1"/>
              <a:t>âm</a:t>
            </a:r>
            <a:r>
              <a:rPr lang="en-US" sz="1700" dirty="0"/>
              <a:t> </a:t>
            </a:r>
            <a:r>
              <a:rPr lang="en-US" sz="1700" dirty="0" err="1"/>
              <a:t>thanh</a:t>
            </a:r>
            <a:r>
              <a:rPr lang="en-US" sz="1700" dirty="0"/>
              <a:t> (lossless)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FA9BA-03CC-3B2E-A832-866EEC414AB3}"/>
              </a:ext>
            </a:extLst>
          </p:cNvPr>
          <p:cNvSpPr/>
          <p:nvPr/>
        </p:nvSpPr>
        <p:spPr>
          <a:xfrm>
            <a:off x="4008783" y="4760844"/>
            <a:ext cx="2478156" cy="1129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nén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bớt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86A0-D13B-6D56-04A2-84CC61E1A692}"/>
              </a:ext>
            </a:extLst>
          </p:cNvPr>
          <p:cNvSpPr/>
          <p:nvPr/>
        </p:nvSpPr>
        <p:spPr>
          <a:xfrm>
            <a:off x="7533862" y="2214770"/>
            <a:ext cx="2478156" cy="1129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FLAC, M4A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1BEA4-971B-27B0-3DC8-DA62BD078B5C}"/>
              </a:ext>
            </a:extLst>
          </p:cNvPr>
          <p:cNvSpPr/>
          <p:nvPr/>
        </p:nvSpPr>
        <p:spPr>
          <a:xfrm>
            <a:off x="7533862" y="4760844"/>
            <a:ext cx="2478156" cy="1129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MP3, WMA, AAC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9D7A7E9-879B-D658-9B0A-B50CFFFFDC2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25078" y="3104444"/>
            <a:ext cx="503999" cy="889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2F09B9-1792-AA7C-CE3C-6847C449A7C7}"/>
              </a:ext>
            </a:extLst>
          </p:cNvPr>
          <p:cNvCxnSpPr>
            <a:cxnSpLocks/>
          </p:cNvCxnSpPr>
          <p:nvPr/>
        </p:nvCxnSpPr>
        <p:spPr>
          <a:xfrm>
            <a:off x="3537581" y="3993874"/>
            <a:ext cx="774775" cy="766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9E76BE-DEA9-9FA5-47F5-50633043749F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6486939" y="2768048"/>
            <a:ext cx="1046923" cy="11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44F809-AAB8-327F-DD7B-B241DC7A75B8}"/>
              </a:ext>
            </a:extLst>
          </p:cNvPr>
          <p:cNvCxnSpPr>
            <a:cxnSpLocks/>
          </p:cNvCxnSpPr>
          <p:nvPr/>
        </p:nvCxnSpPr>
        <p:spPr>
          <a:xfrm>
            <a:off x="6481050" y="5325718"/>
            <a:ext cx="1046923" cy="11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2366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5" grpId="0" animBg="1"/>
          <p:bldP spid="8" grpId="0" animBg="1"/>
          <p:bldP spid="10" grpId="0" animBg="1"/>
          <p:bldP spid="11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5" grpId="0" animBg="1"/>
          <p:bldP spid="8" grpId="0" animBg="1"/>
          <p:bldP spid="10" grpId="0" animBg="1"/>
          <p:bldP spid="11" grpId="0" animBg="1"/>
          <p:bldP spid="1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86CA9-1979-6318-97B8-DBEE2226C6D0}"/>
              </a:ext>
            </a:extLst>
          </p:cNvPr>
          <p:cNvSpPr txBox="1"/>
          <p:nvPr/>
        </p:nvSpPr>
        <p:spPr>
          <a:xfrm>
            <a:off x="1384300" y="1574800"/>
            <a:ext cx="9144000" cy="314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</a:t>
            </a:r>
            <a:endParaRPr lang="vi-VN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1: Điểm ảnh là gì? Bitmap là gì? Bit depth là gì?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2: Tìm hiểu về ảnh màu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3: Tìm hiểu về ảnh đen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4: Tìm hiểu về ảnh xám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D785F7-0F2B-08FC-E4CC-837776CB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HÌNH ẢNH</a:t>
            </a:r>
          </a:p>
        </p:txBody>
      </p:sp>
    </p:spTree>
    <p:extLst>
      <p:ext uri="{BB962C8B-B14F-4D97-AF65-F5344CB8AC3E}">
        <p14:creationId xmlns:p14="http://schemas.microsoft.com/office/powerpoint/2010/main" val="404882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HÌNH ẢNH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47D71-2AA6-EBF7-F353-BEC527AA050C}"/>
              </a:ext>
            </a:extLst>
          </p:cNvPr>
          <p:cNvSpPr txBox="1"/>
          <p:nvPr/>
        </p:nvSpPr>
        <p:spPr>
          <a:xfrm>
            <a:off x="971518" y="1426562"/>
            <a:ext cx="309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FFD00-68ED-EF81-17EF-72E058B5366D}"/>
              </a:ext>
            </a:extLst>
          </p:cNvPr>
          <p:cNvSpPr/>
          <p:nvPr/>
        </p:nvSpPr>
        <p:spPr>
          <a:xfrm>
            <a:off x="971518" y="2666700"/>
            <a:ext cx="1692169" cy="1110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depth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E200-C91B-D723-8C87-229DB6E5F2DE}"/>
              </a:ext>
            </a:extLst>
          </p:cNvPr>
          <p:cNvSpPr/>
          <p:nvPr/>
        </p:nvSpPr>
        <p:spPr>
          <a:xfrm>
            <a:off x="3585508" y="2072893"/>
            <a:ext cx="1692168" cy="9220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bit =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17419-8E8E-20C5-8223-DA4E0D55201D}"/>
              </a:ext>
            </a:extLst>
          </p:cNvPr>
          <p:cNvSpPr/>
          <p:nvPr/>
        </p:nvSpPr>
        <p:spPr>
          <a:xfrm>
            <a:off x="971518" y="3847386"/>
            <a:ext cx="1692168" cy="13110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F12CE-FD0D-B0C1-FB01-4796C9E48A80}"/>
              </a:ext>
            </a:extLst>
          </p:cNvPr>
          <p:cNvSpPr/>
          <p:nvPr/>
        </p:nvSpPr>
        <p:spPr>
          <a:xfrm>
            <a:off x="3556485" y="3202912"/>
            <a:ext cx="1721191" cy="9220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bit = 16,7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207F9-0606-CDD0-25B6-21B5A1C23D75}"/>
              </a:ext>
            </a:extLst>
          </p:cNvPr>
          <p:cNvSpPr/>
          <p:nvPr/>
        </p:nvSpPr>
        <p:spPr>
          <a:xfrm>
            <a:off x="3556485" y="4396784"/>
            <a:ext cx="1721191" cy="1102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bit = 256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B8700-5D4F-E9F9-5956-49EC3F2EB7F3}"/>
              </a:ext>
            </a:extLst>
          </p:cNvPr>
          <p:cNvSpPr/>
          <p:nvPr/>
        </p:nvSpPr>
        <p:spPr>
          <a:xfrm>
            <a:off x="6130635" y="2116811"/>
            <a:ext cx="1567381" cy="7267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A1E213-80CC-45C6-A7ED-AABBBC8197EF}"/>
              </a:ext>
            </a:extLst>
          </p:cNvPr>
          <p:cNvSpPr/>
          <p:nvPr/>
        </p:nvSpPr>
        <p:spPr>
          <a:xfrm>
            <a:off x="6092618" y="3224297"/>
            <a:ext cx="2788789" cy="94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(255,0,0)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(0,255,0)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(0,0,0)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E8EFDF-8B4B-CC1E-D026-63D3119D8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6"/>
          <a:stretch/>
        </p:blipFill>
        <p:spPr bwMode="auto">
          <a:xfrm>
            <a:off x="6752776" y="4451940"/>
            <a:ext cx="2788789" cy="1759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E92020-1B04-0391-34F3-84EFFA7D4C6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663687" y="2830339"/>
            <a:ext cx="921821" cy="391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9DF90D-E820-D304-BBFD-9C4C7067C59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2663687" y="3221785"/>
            <a:ext cx="892798" cy="442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3A0A6B-1901-BCB4-6D02-3DA9D8581666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663687" y="3221785"/>
            <a:ext cx="892798" cy="1726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B4377B-029D-F5A3-680C-E88A67B752EA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5277676" y="2480173"/>
            <a:ext cx="852959" cy="53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B4CD0D-7BDB-5DE2-F8F5-F770008657AA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277676" y="3641322"/>
            <a:ext cx="814942" cy="22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98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9D6D-701C-07BC-F832-F7062708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BIỄU DIỄN HÌNH ẢNH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5E165-805F-C7EA-A244-96503C0E06E8}"/>
              </a:ext>
            </a:extLst>
          </p:cNvPr>
          <p:cNvSpPr txBox="1"/>
          <p:nvPr/>
        </p:nvSpPr>
        <p:spPr>
          <a:xfrm>
            <a:off x="1384300" y="1659454"/>
            <a:ext cx="8509000" cy="288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1: Trình bày phương pháp nén nhưng không làm giảm chất lượng. Lấy ví dụ.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Nhóm 2: Trình bày p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 pháp nén dữ liệu có giảm một phần thông tin.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 ví dụ.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8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1D980BF-431A-AC6C-94D8-B8B20493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BIỄU DIỄN HÌNH ẢNH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1C3F9-8FDB-E7CB-ED90-E134AB7F1895}"/>
              </a:ext>
            </a:extLst>
          </p:cNvPr>
          <p:cNvSpPr txBox="1"/>
          <p:nvPr/>
        </p:nvSpPr>
        <p:spPr>
          <a:xfrm>
            <a:off x="871053" y="1167637"/>
            <a:ext cx="610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bitmap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8B34F4-CCFA-C2BC-14B0-9095E89CE4C0}"/>
              </a:ext>
            </a:extLst>
          </p:cNvPr>
          <p:cNvSpPr/>
          <p:nvPr/>
        </p:nvSpPr>
        <p:spPr>
          <a:xfrm>
            <a:off x="762000" y="2703443"/>
            <a:ext cx="2537791" cy="15256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bitmap(.bmp)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94179-0D78-5E1A-3CED-CCD9B13502A0}"/>
              </a:ext>
            </a:extLst>
          </p:cNvPr>
          <p:cNvSpPr/>
          <p:nvPr/>
        </p:nvSpPr>
        <p:spPr>
          <a:xfrm>
            <a:off x="4578626" y="2066698"/>
            <a:ext cx="2736574" cy="12376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667608-54EA-3BFB-66BA-F771FFECE8B9}"/>
              </a:ext>
            </a:extLst>
          </p:cNvPr>
          <p:cNvSpPr/>
          <p:nvPr/>
        </p:nvSpPr>
        <p:spPr>
          <a:xfrm>
            <a:off x="4578625" y="3863650"/>
            <a:ext cx="2736573" cy="12376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338083-9553-FF78-70BF-EAD5938A00AA}"/>
              </a:ext>
            </a:extLst>
          </p:cNvPr>
          <p:cNvSpPr/>
          <p:nvPr/>
        </p:nvSpPr>
        <p:spPr>
          <a:xfrm>
            <a:off x="8184997" y="2066698"/>
            <a:ext cx="1974574" cy="9276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0CC0D0-450C-0DF1-BAA2-FA95653A7BE6}"/>
              </a:ext>
            </a:extLst>
          </p:cNvPr>
          <p:cNvSpPr/>
          <p:nvPr/>
        </p:nvSpPr>
        <p:spPr>
          <a:xfrm>
            <a:off x="8184997" y="3926598"/>
            <a:ext cx="1974574" cy="9276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91381D-84DF-77FE-77B3-CB1FA457BD30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 flipV="1">
            <a:off x="3299791" y="2685531"/>
            <a:ext cx="1278835" cy="780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CD2B26-A8BA-7D2A-695E-1C43B42EDF37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3299791" y="3466272"/>
            <a:ext cx="1278834" cy="1016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A28503-126C-4176-7D53-D359DC606E0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315200" y="2685531"/>
            <a:ext cx="8697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18A3DF-5516-F61E-8330-64EBEEE7DA8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315198" y="4482483"/>
            <a:ext cx="8697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8A58A5-8FFA-09EA-75AF-020DFBE34032}"/>
              </a:ext>
            </a:extLst>
          </p:cNvPr>
          <p:cNvSpPr txBox="1"/>
          <p:nvPr/>
        </p:nvSpPr>
        <p:spPr>
          <a:xfrm>
            <a:off x="2019300" y="635000"/>
            <a:ext cx="440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2E3C1-CEE6-D179-950D-E5C7562D7E62}"/>
              </a:ext>
            </a:extLst>
          </p:cNvPr>
          <p:cNvSpPr txBox="1"/>
          <p:nvPr/>
        </p:nvSpPr>
        <p:spPr>
          <a:xfrm>
            <a:off x="1663700" y="1562100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cơ bản số hoá âm thanh là gì?</a:t>
            </a:r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BA9E1-50CD-595C-F5AF-6ACD1612E6DE}"/>
              </a:ext>
            </a:extLst>
          </p:cNvPr>
          <p:cNvSpPr txBox="1"/>
          <p:nvPr/>
        </p:nvSpPr>
        <p:spPr>
          <a:xfrm>
            <a:off x="1663700" y="2329457"/>
            <a:ext cx="6096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Khếch đại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1C10C-C3CB-0585-6706-F58526991239}"/>
              </a:ext>
            </a:extLst>
          </p:cNvPr>
          <p:cNvSpPr txBox="1"/>
          <p:nvPr/>
        </p:nvSpPr>
        <p:spPr>
          <a:xfrm>
            <a:off x="1752600" y="3137851"/>
            <a:ext cx="6096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Ngắt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FCB30-7206-9DD8-0E4B-A7F8A67BCBAD}"/>
              </a:ext>
            </a:extLst>
          </p:cNvPr>
          <p:cNvSpPr txBox="1"/>
          <p:nvPr/>
        </p:nvSpPr>
        <p:spPr>
          <a:xfrm>
            <a:off x="1752600" y="3966174"/>
            <a:ext cx="6096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Truyền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FF415-238E-6A02-0E63-0A2251763533}"/>
              </a:ext>
            </a:extLst>
          </p:cNvPr>
          <p:cNvSpPr txBox="1"/>
          <p:nvPr/>
        </p:nvSpPr>
        <p:spPr>
          <a:xfrm>
            <a:off x="1752600" y="4794497"/>
            <a:ext cx="6096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Điều chế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1DF04B-E396-902B-E936-FF593EAD079B}"/>
              </a:ext>
            </a:extLst>
          </p:cNvPr>
          <p:cNvSpPr/>
          <p:nvPr/>
        </p:nvSpPr>
        <p:spPr>
          <a:xfrm>
            <a:off x="1752600" y="4794497"/>
            <a:ext cx="495300" cy="653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4704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D8A85-686D-016D-D569-87CAC3F9CE51}"/>
              </a:ext>
            </a:extLst>
          </p:cNvPr>
          <p:cNvSpPr txBox="1"/>
          <p:nvPr/>
        </p:nvSpPr>
        <p:spPr>
          <a:xfrm>
            <a:off x="1253949" y="1388533"/>
            <a:ext cx="9323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QUAN SÁT MỘT SỐ  HÌNH ẢNH VÀ ĐOẠN ÂM THANH SAU</a:t>
            </a:r>
          </a:p>
        </p:txBody>
      </p:sp>
    </p:spTree>
    <p:extLst>
      <p:ext uri="{BB962C8B-B14F-4D97-AF65-F5344CB8AC3E}">
        <p14:creationId xmlns:p14="http://schemas.microsoft.com/office/powerpoint/2010/main" val="50692566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9478F-F7E5-BC0D-D033-91F100A96BDD}"/>
              </a:ext>
            </a:extLst>
          </p:cNvPr>
          <p:cNvSpPr txBox="1"/>
          <p:nvPr/>
        </p:nvSpPr>
        <p:spPr>
          <a:xfrm>
            <a:off x="1524000" y="944058"/>
            <a:ext cx="96647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Phương pháp điều chế mã xung được thực hiện qua mấy bước?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C6BB5-A1BE-F602-3F25-19DDAAD4AC19}"/>
              </a:ext>
            </a:extLst>
          </p:cNvPr>
          <p:cNvSpPr txBox="1"/>
          <p:nvPr/>
        </p:nvSpPr>
        <p:spPr>
          <a:xfrm>
            <a:off x="2171934" y="223011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1B660-8C6B-04B4-E7A2-BA4388073122}"/>
              </a:ext>
            </a:extLst>
          </p:cNvPr>
          <p:cNvSpPr txBox="1"/>
          <p:nvPr/>
        </p:nvSpPr>
        <p:spPr>
          <a:xfrm>
            <a:off x="2171934" y="306935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822CC-9EF7-8A07-2FBF-0F35F5E6BECC}"/>
              </a:ext>
            </a:extLst>
          </p:cNvPr>
          <p:cNvSpPr txBox="1"/>
          <p:nvPr/>
        </p:nvSpPr>
        <p:spPr>
          <a:xfrm>
            <a:off x="2171933" y="3908590"/>
            <a:ext cx="7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FD74A-C7AF-7A75-2FB7-9B03B41CE1BA}"/>
              </a:ext>
            </a:extLst>
          </p:cNvPr>
          <p:cNvSpPr txBox="1"/>
          <p:nvPr/>
        </p:nvSpPr>
        <p:spPr>
          <a:xfrm>
            <a:off x="2171933" y="474783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26D7B2-4BA7-E953-AF38-3CE601341BA9}"/>
              </a:ext>
            </a:extLst>
          </p:cNvPr>
          <p:cNvSpPr/>
          <p:nvPr/>
        </p:nvSpPr>
        <p:spPr>
          <a:xfrm>
            <a:off x="2171932" y="3908590"/>
            <a:ext cx="495067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113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E9EB61-AAE0-537B-ECAD-89CAAE4B3A7B}"/>
              </a:ext>
            </a:extLst>
          </p:cNvPr>
          <p:cNvSpPr txBox="1"/>
          <p:nvPr/>
        </p:nvSpPr>
        <p:spPr>
          <a:xfrm>
            <a:off x="2108200" y="754626"/>
            <a:ext cx="6096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Chu kì lấy mẫu là gì?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1419C-7BD7-A988-C496-5888CD99159A}"/>
              </a:ext>
            </a:extLst>
          </p:cNvPr>
          <p:cNvSpPr txBox="1"/>
          <p:nvPr/>
        </p:nvSpPr>
        <p:spPr>
          <a:xfrm>
            <a:off x="1790700" y="1669057"/>
            <a:ext cx="72136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Khoảng thời gian giữa 2 lần điều chế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1810B-5DC1-F349-DF35-4EB2390F2A95}"/>
              </a:ext>
            </a:extLst>
          </p:cNvPr>
          <p:cNvSpPr txBox="1"/>
          <p:nvPr/>
        </p:nvSpPr>
        <p:spPr>
          <a:xfrm>
            <a:off x="1790700" y="2583488"/>
            <a:ext cx="76581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Khoảng thời gian giữa 3 lần điều chế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73AC8-C374-CD85-7A27-998CA4EC656C}"/>
              </a:ext>
            </a:extLst>
          </p:cNvPr>
          <p:cNvSpPr txBox="1"/>
          <p:nvPr/>
        </p:nvSpPr>
        <p:spPr>
          <a:xfrm>
            <a:off x="1790700" y="3429000"/>
            <a:ext cx="69342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Khoảng thời gian giữa 2 lần lấy mã xung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BC8E8-E950-9130-8241-3592D1D12ACD}"/>
              </a:ext>
            </a:extLst>
          </p:cNvPr>
          <p:cNvSpPr txBox="1"/>
          <p:nvPr/>
        </p:nvSpPr>
        <p:spPr>
          <a:xfrm>
            <a:off x="1790700" y="4274512"/>
            <a:ext cx="6096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Là thời điểm cách đều nhau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4DA623-968E-DBA3-AA79-A49F69B801ED}"/>
              </a:ext>
            </a:extLst>
          </p:cNvPr>
          <p:cNvSpPr/>
          <p:nvPr/>
        </p:nvSpPr>
        <p:spPr>
          <a:xfrm>
            <a:off x="1790700" y="3497919"/>
            <a:ext cx="495067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188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6E2CC0-F3E1-302F-046F-D96261F1809E}"/>
              </a:ext>
            </a:extLst>
          </p:cNvPr>
          <p:cNvSpPr txBox="1"/>
          <p:nvPr/>
        </p:nvSpPr>
        <p:spPr>
          <a:xfrm>
            <a:off x="1841500" y="767326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Ảnh bitmap có phần mở rộng là gì?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10D2D-E646-11D8-26BE-9E5CB3A05512}"/>
              </a:ext>
            </a:extLst>
          </p:cNvPr>
          <p:cNvSpPr txBox="1"/>
          <p:nvPr/>
        </p:nvSpPr>
        <p:spPr>
          <a:xfrm>
            <a:off x="1841500" y="1745257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.JPG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A8976-57EF-30C7-2E45-3A693818CA29}"/>
              </a:ext>
            </a:extLst>
          </p:cNvPr>
          <p:cNvSpPr txBox="1"/>
          <p:nvPr/>
        </p:nvSpPr>
        <p:spPr>
          <a:xfrm>
            <a:off x="1841500" y="2525282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.BMP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21DBC-54E1-46D5-4EB4-2484F90E3A6F}"/>
              </a:ext>
            </a:extLst>
          </p:cNvPr>
          <p:cNvSpPr txBox="1"/>
          <p:nvPr/>
        </p:nvSpPr>
        <p:spPr>
          <a:xfrm>
            <a:off x="1841500" y="3305307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C. .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PNG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A01D0-FD4D-0F88-6C09-FDAB737E7DF5}"/>
              </a:ext>
            </a:extLst>
          </p:cNvPr>
          <p:cNvSpPr txBox="1"/>
          <p:nvPr/>
        </p:nvSpPr>
        <p:spPr>
          <a:xfrm>
            <a:off x="1841500" y="4085332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D. .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PIC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ED767-A740-C001-87C5-6DF26FD3A4ED}"/>
              </a:ext>
            </a:extLst>
          </p:cNvPr>
          <p:cNvSpPr/>
          <p:nvPr/>
        </p:nvSpPr>
        <p:spPr>
          <a:xfrm>
            <a:off x="1841500" y="2566319"/>
            <a:ext cx="495067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7754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6E2CC0-F3E1-302F-046F-D96261F1809E}"/>
              </a:ext>
            </a:extLst>
          </p:cNvPr>
          <p:cNvSpPr txBox="1"/>
          <p:nvPr/>
        </p:nvSpPr>
        <p:spPr>
          <a:xfrm>
            <a:off x="1841500" y="767326"/>
            <a:ext cx="797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Ảnh xám thông dụng có độ sâu màu là bao nhiêu bit?</a:t>
            </a:r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10D2D-E646-11D8-26BE-9E5CB3A05512}"/>
              </a:ext>
            </a:extLst>
          </p:cNvPr>
          <p:cNvSpPr txBox="1"/>
          <p:nvPr/>
        </p:nvSpPr>
        <p:spPr>
          <a:xfrm>
            <a:off x="1841500" y="1745257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4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A8976-57EF-30C7-2E45-3A693818CA29}"/>
              </a:ext>
            </a:extLst>
          </p:cNvPr>
          <p:cNvSpPr txBox="1"/>
          <p:nvPr/>
        </p:nvSpPr>
        <p:spPr>
          <a:xfrm>
            <a:off x="1841500" y="2525282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8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21DBC-54E1-46D5-4EB4-2484F90E3A6F}"/>
              </a:ext>
            </a:extLst>
          </p:cNvPr>
          <p:cNvSpPr txBox="1"/>
          <p:nvPr/>
        </p:nvSpPr>
        <p:spPr>
          <a:xfrm>
            <a:off x="1841500" y="3305307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C. 32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A01D0-FD4D-0F88-6C09-FDAB737E7DF5}"/>
              </a:ext>
            </a:extLst>
          </p:cNvPr>
          <p:cNvSpPr txBox="1"/>
          <p:nvPr/>
        </p:nvSpPr>
        <p:spPr>
          <a:xfrm>
            <a:off x="1841500" y="4085332"/>
            <a:ext cx="70739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D. 64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2F236F-83F2-E98B-6920-E4EBC22F1D33}"/>
              </a:ext>
            </a:extLst>
          </p:cNvPr>
          <p:cNvSpPr/>
          <p:nvPr/>
        </p:nvSpPr>
        <p:spPr>
          <a:xfrm>
            <a:off x="1841500" y="2566319"/>
            <a:ext cx="495067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788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386" y="2349356"/>
            <a:ext cx="8517228" cy="1694042"/>
          </a:xfrm>
        </p:spPr>
        <p:txBody>
          <a:bodyPr>
            <a:noAutofit/>
          </a:bodyPr>
          <a:lstStyle/>
          <a:p>
            <a:r>
              <a:rPr lang="en-US" sz="7200" b="1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927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ập nhập và công bố cấp độ dịch COVID-19 ngày 27 tháng 6 trên địa bàn huyện  Mường Lát - Trang thông tin điện tử Huyện Mường Lát - tỉnh Thanh Hóa">
            <a:extLst>
              <a:ext uri="{FF2B5EF4-FFF2-40B4-BE49-F238E27FC236}">
                <a16:creationId xmlns:a16="http://schemas.microsoft.com/office/drawing/2014/main" id="{E39CDD21-7BFD-3304-D41E-3E15B45C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637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Đội ngũ y bác sỹ, nhân viên y tế: &quot;Làm theo mệnh lệnh trái tim&quot;, nỗ lực  quyết tâm &quot;hết dịch mới về&quot;">
            <a:extLst>
              <a:ext uri="{FF2B5EF4-FFF2-40B4-BE49-F238E27FC236}">
                <a16:creationId xmlns:a16="http://schemas.microsoft.com/office/drawing/2014/main" id="{9326E510-3BCA-756E-6C97-AD3301B5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5" y="499361"/>
            <a:ext cx="8792986" cy="58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36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gày 19/11 ghi nhận 9.625 ca mắc mới, gần 2000 F0 khỏi bệnh">
            <a:extLst>
              <a:ext uri="{FF2B5EF4-FFF2-40B4-BE49-F238E27FC236}">
                <a16:creationId xmlns:a16="http://schemas.microsoft.com/office/drawing/2014/main" id="{E665116B-475D-B846-6294-29356BD6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22" y="632177"/>
            <a:ext cx="7685141" cy="57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734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7 - KỸ THUẬT ĐỘNG TÁC CHUYỀN BÓNG CƠ BẢN - KNBR.mp3" descr="BÀI 7 - KỸ THUẬT ĐỘNG TÁC CHUYỀN BÓNG CƠ BẢN - KNBR.mp3">
            <a:hlinkClick r:id="" action="ppaction://media"/>
            <a:extLst>
              <a:ext uri="{FF2B5EF4-FFF2-40B4-BE49-F238E27FC236}">
                <a16:creationId xmlns:a16="http://schemas.microsoft.com/office/drawing/2014/main" id="{FC0B0632-BBCC-4F47-1C0F-42743997D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6334" y="513459"/>
            <a:ext cx="812800" cy="812800"/>
          </a:xfrm>
          <a:prstGeom prst="rect">
            <a:avLst/>
          </a:prstGeom>
        </p:spPr>
      </p:pic>
      <p:pic>
        <p:nvPicPr>
          <p:cNvPr id="3" name="Picture 2" descr="Kiểm soát không để dịch COVID-19 bùng phát trở lại">
            <a:extLst>
              <a:ext uri="{FF2B5EF4-FFF2-40B4-BE49-F238E27FC236}">
                <a16:creationId xmlns:a16="http://schemas.microsoft.com/office/drawing/2014/main" id="{66808717-C3EA-1EC4-9D50-35180629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55" y="919859"/>
            <a:ext cx="7532511" cy="50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4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7ADF42-B9BD-6A75-E865-DDDF37C6592D}"/>
              </a:ext>
            </a:extLst>
          </p:cNvPr>
          <p:cNvSpPr txBox="1"/>
          <p:nvPr/>
        </p:nvSpPr>
        <p:spPr>
          <a:xfrm>
            <a:off x="1320799" y="1670755"/>
            <a:ext cx="88843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LẤY 2 HÌNH ẢNH VÀ 1 ĐOẠN NHẠC MÀ CÁC EM YÊU THÍCH. HÃY NHẬN XÉT VỀ HÌNH ẢNH VÀ ĐOẠN ÂM THANH CỦA CÁC EM?</a:t>
            </a:r>
          </a:p>
        </p:txBody>
      </p:sp>
    </p:spTree>
    <p:extLst>
      <p:ext uri="{BB962C8B-B14F-4D97-AF65-F5344CB8AC3E}">
        <p14:creationId xmlns:p14="http://schemas.microsoft.com/office/powerpoint/2010/main" val="5893093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E80D9A-76A0-37FE-A18E-775757AE1385}"/>
              </a:ext>
            </a:extLst>
          </p:cNvPr>
          <p:cNvSpPr txBox="1"/>
          <p:nvPr/>
        </p:nvSpPr>
        <p:spPr>
          <a:xfrm>
            <a:off x="1230489" y="126031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 được truyền đi như thế nào?</a:t>
            </a:r>
            <a:endParaRPr lang="en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13FF73-0B3F-615A-7ECA-8165C24F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2D389-7C53-CC25-C465-DC772A344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3531"/>
            <a:ext cx="4502658" cy="30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90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75" y="493538"/>
            <a:ext cx="6106922" cy="63803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BIỂU DIỄN ÂM THANH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19F0-C6D8-496F-B1D8-09C935D8D60E}"/>
              </a:ext>
            </a:extLst>
          </p:cNvPr>
          <p:cNvSpPr txBox="1"/>
          <p:nvPr/>
        </p:nvSpPr>
        <p:spPr>
          <a:xfrm>
            <a:off x="1069125" y="1121513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88A1A-31D6-BF81-5336-D51DE00AF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740805"/>
            <a:ext cx="5013088" cy="3376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E1864-BA7B-80AD-4CFE-F0DCDA511453}"/>
              </a:ext>
            </a:extLst>
          </p:cNvPr>
          <p:cNvSpPr txBox="1"/>
          <p:nvPr/>
        </p:nvSpPr>
        <p:spPr>
          <a:xfrm>
            <a:off x="3480156" y="2681116"/>
            <a:ext cx="102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sin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4DDA3-5D00-FCA5-E4CD-9C5792F82EC7}"/>
              </a:ext>
            </a:extLst>
          </p:cNvPr>
          <p:cNvSpPr txBox="1"/>
          <p:nvPr/>
        </p:nvSpPr>
        <p:spPr>
          <a:xfrm>
            <a:off x="2947916" y="4253276"/>
            <a:ext cx="209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analog (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3745957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9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9" grpId="0"/>
          <p:bldP spid="1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790</Words>
  <Application>Microsoft Macintosh PowerPoint</Application>
  <PresentationFormat>Widescreen</PresentationFormat>
  <Paragraphs>102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BÀI 6: DỮ LIỆU ÂM THANH VÀ HÌNH ẢNH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BIỂU DIỄN ÂM THANH</vt:lpstr>
      <vt:lpstr>I. BIỂU DIỄN ÂM THANH</vt:lpstr>
      <vt:lpstr>I. BIỂU DIỄN ÂM THANH</vt:lpstr>
      <vt:lpstr>I. BIỂU DIỄN ÂM THANH</vt:lpstr>
      <vt:lpstr>I. BIỂU DIỄN ÂM THANH</vt:lpstr>
      <vt:lpstr>I. BIỂU DIỄN ÂM THANH</vt:lpstr>
      <vt:lpstr>I. BIỂU DIỄN ÂM THANH</vt:lpstr>
      <vt:lpstr>II. BIỂU DIỄN HÌNH ẢNH</vt:lpstr>
      <vt:lpstr>II. BIỂU DIỄN HÌNH ẢNH</vt:lpstr>
      <vt:lpstr>II. BIỄU DIỄN HÌNH ẢNH</vt:lpstr>
      <vt:lpstr>II. BIỄU DIỄN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17. MỘT SỐ CHỨC NĂNG KHÁC</dc:title>
  <dc:creator>ADMIN</dc:creator>
  <cp:lastModifiedBy>Microsoft Office User</cp:lastModifiedBy>
  <cp:revision>29</cp:revision>
  <dcterms:created xsi:type="dcterms:W3CDTF">2022-02-09T13:24:25Z</dcterms:created>
  <dcterms:modified xsi:type="dcterms:W3CDTF">2022-07-23T15:25:30Z</dcterms:modified>
</cp:coreProperties>
</file>