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8" r:id="rId3"/>
    <p:sldId id="269" r:id="rId4"/>
    <p:sldId id="270" r:id="rId5"/>
    <p:sldId id="256" r:id="rId6"/>
    <p:sldId id="258" r:id="rId7"/>
    <p:sldId id="260" r:id="rId8"/>
    <p:sldId id="259" r:id="rId9"/>
    <p:sldId id="261" r:id="rId10"/>
    <p:sldId id="272" r:id="rId11"/>
    <p:sldId id="273" r:id="rId12"/>
    <p:sldId id="264" r:id="rId13"/>
    <p:sldId id="265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1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94BC-9A9C-4217-9F3C-BE7B2E75F280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2E49-0638-4F9D-9046-908BA66ED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94BC-9A9C-4217-9F3C-BE7B2E75F280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2E49-0638-4F9D-9046-908BA66ED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94BC-9A9C-4217-9F3C-BE7B2E75F280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2E49-0638-4F9D-9046-908BA66ED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A28326-A953-4BF2-B6CE-027EA906BB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87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E686A-6481-4302-A146-ED6B4B79B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7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94BC-9A9C-4217-9F3C-BE7B2E75F280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2E49-0638-4F9D-9046-908BA66ED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94BC-9A9C-4217-9F3C-BE7B2E75F280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2E49-0638-4F9D-9046-908BA66ED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94BC-9A9C-4217-9F3C-BE7B2E75F280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2E49-0638-4F9D-9046-908BA66ED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94BC-9A9C-4217-9F3C-BE7B2E75F280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2E49-0638-4F9D-9046-908BA66ED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94BC-9A9C-4217-9F3C-BE7B2E75F280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2E49-0638-4F9D-9046-908BA66ED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94BC-9A9C-4217-9F3C-BE7B2E75F280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2E49-0638-4F9D-9046-908BA66ED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94BC-9A9C-4217-9F3C-BE7B2E75F280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2E49-0638-4F9D-9046-908BA66ED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94BC-9A9C-4217-9F3C-BE7B2E75F280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2E49-0638-4F9D-9046-908BA66ED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394BC-9A9C-4217-9F3C-BE7B2E75F280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A2E49-0638-4F9D-9046-908BA66ED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34.wmf"/><Relationship Id="rId3" Type="http://schemas.openxmlformats.org/officeDocument/2006/relationships/image" Target="../media/image31.pn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3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31.png"/><Relationship Id="rId10" Type="http://schemas.openxmlformats.org/officeDocument/2006/relationships/image" Target="../media/image35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4.wmf"/><Relationship Id="rId3" Type="http://schemas.openxmlformats.org/officeDocument/2006/relationships/image" Target="../media/image39.png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5.gif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9.wmf"/><Relationship Id="rId4" Type="http://schemas.openxmlformats.org/officeDocument/2006/relationships/image" Target="../media/image46.png"/><Relationship Id="rId9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pn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57.wmf"/><Relationship Id="rId3" Type="http://schemas.openxmlformats.org/officeDocument/2006/relationships/image" Target="../media/image45.gif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59.png"/><Relationship Id="rId5" Type="http://schemas.openxmlformats.org/officeDocument/2006/relationships/image" Target="../media/image54.wmf"/><Relationship Id="rId10" Type="http://schemas.openxmlformats.org/officeDocument/2006/relationships/image" Target="../media/image58.png"/><Relationship Id="rId4" Type="http://schemas.openxmlformats.org/officeDocument/2006/relationships/oleObject" Target="../embeddings/oleObject32.bin"/><Relationship Id="rId9" Type="http://schemas.openxmlformats.org/officeDocument/2006/relationships/image" Target="../media/image5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45.gif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64.wmf"/><Relationship Id="rId10" Type="http://schemas.openxmlformats.org/officeDocument/2006/relationships/image" Target="../media/image61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4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image" Target="../media/image31.png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2" descr="C:\Users\PC\Desktop\IMG_1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914400" y="45720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Người thực hiện : </a:t>
            </a:r>
            <a:r>
              <a:rPr lang="en-US" sz="2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Trần Thị Nga</a:t>
            </a:r>
          </a:p>
          <a:p>
            <a:pPr eaLnBrk="1" hangingPunct="1"/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GV TRƯỜNG TH &amp; THCS HUỲNH THÚC KHÁNG</a:t>
            </a:r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296863" y="200025"/>
            <a:ext cx="1962150" cy="19050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1083746"/>
              </a:avLst>
            </a:prstTxWarp>
          </a:bodyPr>
          <a:lstStyle/>
          <a:p>
            <a:pPr algn="ctr"/>
            <a:r>
              <a:rPr lang="en-US" sz="36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TH &amp; THCS HUỲNH THÚC KHÁNG </a:t>
            </a:r>
          </a:p>
        </p:txBody>
      </p:sp>
      <p:pic>
        <p:nvPicPr>
          <p:cNvPr id="6151" name="Picture 14" descr="Atomo_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641350"/>
            <a:ext cx="13271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2139950" y="608013"/>
            <a:ext cx="6946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CHÀO CÁC EM HỌC SINH </a:t>
            </a:r>
          </a:p>
        </p:txBody>
      </p:sp>
    </p:spTree>
    <p:extLst>
      <p:ext uri="{BB962C8B-B14F-4D97-AF65-F5344CB8AC3E}">
        <p14:creationId xmlns:p14="http://schemas.microsoft.com/office/powerpoint/2010/main" val="5773643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6"/>
          <p:cNvSpPr>
            <a:spLocks noChangeArrowheads="1"/>
          </p:cNvSpPr>
          <p:nvPr/>
        </p:nvSpPr>
        <p:spPr bwMode="auto">
          <a:xfrm>
            <a:off x="1563125" y="76200"/>
            <a:ext cx="7276075" cy="6096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/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§6. TÍNH CHẤT BA Đ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ƯỜNG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PHÂN GIÁC CỦA TAM GIÁC</a:t>
            </a:r>
          </a:p>
        </p:txBody>
      </p:sp>
      <p:sp>
        <p:nvSpPr>
          <p:cNvPr id="7" name="Oval 87"/>
          <p:cNvSpPr>
            <a:spLocks noChangeArrowheads="1"/>
          </p:cNvSpPr>
          <p:nvPr/>
        </p:nvSpPr>
        <p:spPr bwMode="auto">
          <a:xfrm>
            <a:off x="381000" y="76200"/>
            <a:ext cx="1066800" cy="685800"/>
          </a:xfrm>
          <a:prstGeom prst="ellipse">
            <a:avLst/>
          </a:prstGeom>
          <a:solidFill>
            <a:srgbClr val="CC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lvl="0"/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58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6200" y="838200"/>
            <a:ext cx="464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u="sng" dirty="0">
                <a:latin typeface="Times New Roman" pitchFamily="18" charset="0"/>
              </a:rPr>
              <a:t>1. </a:t>
            </a:r>
            <a:r>
              <a:rPr lang="en-US" sz="2200" b="1" u="sng" dirty="0" err="1">
                <a:latin typeface="Times New Roman" pitchFamily="18" charset="0"/>
              </a:rPr>
              <a:t>Đường</a:t>
            </a:r>
            <a:r>
              <a:rPr lang="en-US" sz="2200" b="1" u="sng" dirty="0">
                <a:latin typeface="Times New Roman" pitchFamily="18" charset="0"/>
              </a:rPr>
              <a:t> </a:t>
            </a:r>
            <a:r>
              <a:rPr lang="en-US" sz="2200" b="1" u="sng" dirty="0" err="1">
                <a:latin typeface="Times New Roman" pitchFamily="18" charset="0"/>
              </a:rPr>
              <a:t>phân</a:t>
            </a:r>
            <a:r>
              <a:rPr lang="en-US" sz="2200" b="1" u="sng" dirty="0">
                <a:latin typeface="Times New Roman" pitchFamily="18" charset="0"/>
              </a:rPr>
              <a:t> </a:t>
            </a:r>
            <a:r>
              <a:rPr lang="en-US" sz="2200" b="1" u="sng" dirty="0" err="1">
                <a:latin typeface="Times New Roman" pitchFamily="18" charset="0"/>
              </a:rPr>
              <a:t>giác</a:t>
            </a:r>
            <a:r>
              <a:rPr lang="en-US" sz="2200" b="1" u="sng" dirty="0">
                <a:latin typeface="Times New Roman" pitchFamily="18" charset="0"/>
              </a:rPr>
              <a:t> </a:t>
            </a:r>
            <a:r>
              <a:rPr lang="en-US" sz="2200" b="1" u="sng" dirty="0" err="1">
                <a:latin typeface="Times New Roman" pitchFamily="18" charset="0"/>
              </a:rPr>
              <a:t>của</a:t>
            </a:r>
            <a:r>
              <a:rPr lang="en-US" sz="2200" b="1" u="sng" dirty="0">
                <a:latin typeface="Times New Roman" pitchFamily="18" charset="0"/>
              </a:rPr>
              <a:t> tam </a:t>
            </a:r>
            <a:r>
              <a:rPr lang="en-US" sz="2200" b="1" u="sng" dirty="0" err="1">
                <a:latin typeface="Times New Roman" pitchFamily="18" charset="0"/>
              </a:rPr>
              <a:t>giác</a:t>
            </a:r>
            <a:endParaRPr lang="en-US" sz="2200" b="1" u="sng" dirty="0">
              <a:latin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200" y="1219200"/>
            <a:ext cx="449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u="sng" dirty="0">
                <a:latin typeface="Times New Roman" pitchFamily="18" charset="0"/>
              </a:rPr>
              <a:t>2. </a:t>
            </a:r>
            <a:r>
              <a:rPr lang="en-US" sz="2200" b="1" u="sng" dirty="0" err="1">
                <a:latin typeface="Times New Roman" pitchFamily="18" charset="0"/>
              </a:rPr>
              <a:t>Tính</a:t>
            </a:r>
            <a:r>
              <a:rPr lang="en-US" sz="2200" b="1" u="sng" dirty="0">
                <a:latin typeface="Times New Roman" pitchFamily="18" charset="0"/>
              </a:rPr>
              <a:t> </a:t>
            </a:r>
            <a:r>
              <a:rPr lang="en-US" sz="2200" b="1" u="sng" dirty="0" err="1">
                <a:latin typeface="Times New Roman" pitchFamily="18" charset="0"/>
              </a:rPr>
              <a:t>chất</a:t>
            </a:r>
            <a:r>
              <a:rPr lang="en-US" sz="2200" b="1" u="sng" dirty="0">
                <a:latin typeface="Times New Roman" pitchFamily="18" charset="0"/>
              </a:rPr>
              <a:t> </a:t>
            </a:r>
            <a:r>
              <a:rPr lang="en-US" sz="2200" b="1" u="sng" dirty="0" err="1">
                <a:latin typeface="Times New Roman" pitchFamily="18" charset="0"/>
              </a:rPr>
              <a:t>ba</a:t>
            </a:r>
            <a:r>
              <a:rPr lang="en-US" sz="2200" b="1" u="sng" dirty="0">
                <a:latin typeface="Times New Roman" pitchFamily="18" charset="0"/>
              </a:rPr>
              <a:t> </a:t>
            </a:r>
            <a:r>
              <a:rPr lang="en-US" sz="2200" b="1" u="sng" dirty="0" err="1">
                <a:latin typeface="Times New Roman" pitchFamily="18" charset="0"/>
              </a:rPr>
              <a:t>đường</a:t>
            </a:r>
            <a:r>
              <a:rPr lang="en-US" sz="2200" b="1" u="sng" dirty="0">
                <a:latin typeface="Times New Roman" pitchFamily="18" charset="0"/>
              </a:rPr>
              <a:t> </a:t>
            </a:r>
            <a:r>
              <a:rPr lang="en-US" sz="2200" b="1" u="sng" dirty="0" err="1">
                <a:latin typeface="Times New Roman" pitchFamily="18" charset="0"/>
              </a:rPr>
              <a:t>phân</a:t>
            </a:r>
            <a:r>
              <a:rPr lang="en-US" sz="2200" b="1" u="sng" dirty="0">
                <a:latin typeface="Times New Roman" pitchFamily="18" charset="0"/>
              </a:rPr>
              <a:t> </a:t>
            </a:r>
            <a:r>
              <a:rPr lang="en-US" sz="2200" b="1" u="sng" dirty="0" err="1">
                <a:latin typeface="Times New Roman" pitchFamily="18" charset="0"/>
              </a:rPr>
              <a:t>giác</a:t>
            </a:r>
            <a:r>
              <a:rPr lang="en-US" sz="2200" b="1" u="sng" dirty="0">
                <a:latin typeface="Times New Roman" pitchFamily="18" charset="0"/>
              </a:rPr>
              <a:t> </a:t>
            </a:r>
            <a:r>
              <a:rPr lang="en-US" sz="2200" b="1" u="sng" dirty="0" err="1">
                <a:latin typeface="Times New Roman" pitchFamily="18" charset="0"/>
              </a:rPr>
              <a:t>của</a:t>
            </a:r>
            <a:r>
              <a:rPr lang="en-US" sz="2200" b="1" u="sng" dirty="0">
                <a:latin typeface="Times New Roman" pitchFamily="18" charset="0"/>
              </a:rPr>
              <a:t> tam </a:t>
            </a:r>
            <a:r>
              <a:rPr lang="en-US" sz="2200" b="1" u="sng" dirty="0" err="1">
                <a:latin typeface="Times New Roman" pitchFamily="18" charset="0"/>
              </a:rPr>
              <a:t>giác</a:t>
            </a:r>
            <a:endParaRPr lang="en-US" sz="2200" b="1" u="sng" dirty="0">
              <a:latin typeface="Times New Roman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5562600" y="806202"/>
            <a:ext cx="2057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err="1">
                <a:latin typeface="Times New Roman" pitchFamily="18" charset="0"/>
              </a:rPr>
              <a:t>Chứng</a:t>
            </a:r>
            <a:r>
              <a:rPr lang="en-US" sz="2200" b="1" dirty="0">
                <a:latin typeface="Times New Roman" pitchFamily="18" charset="0"/>
              </a:rPr>
              <a:t> minh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267200" y="1492002"/>
            <a:ext cx="48768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</a:rPr>
              <a:t> I </a:t>
            </a:r>
            <a:r>
              <a:rPr lang="en-US" sz="2000" dirty="0" err="1">
                <a:latin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tia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</a:rPr>
              <a:t> BE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</a:rPr>
              <a:t> B </a:t>
            </a:r>
            <a:endParaRPr lang="en-US" sz="200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</a:rPr>
              <a:t>=&gt; </a:t>
            </a:r>
            <a:r>
              <a:rPr lang="en-US" sz="2000" b="1" dirty="0">
                <a:latin typeface="Times New Roman" pitchFamily="18" charset="0"/>
              </a:rPr>
              <a:t>IH = IK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(t/c </a:t>
            </a:r>
            <a:r>
              <a:rPr lang="en-US" sz="2000" dirty="0" err="1">
                <a:latin typeface="Times New Roman" pitchFamily="18" charset="0"/>
              </a:rPr>
              <a:t>tia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giác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</a:rPr>
              <a:t>góc</a:t>
            </a:r>
            <a:r>
              <a:rPr lang="en-US" sz="2000" dirty="0" smtClean="0">
                <a:latin typeface="Times New Roman" pitchFamily="18" charset="0"/>
              </a:rPr>
              <a:t>)    </a:t>
            </a:r>
            <a:r>
              <a:rPr lang="en-US" sz="2000" b="1" dirty="0">
                <a:latin typeface="Times New Roman" pitchFamily="18" charset="0"/>
              </a:rPr>
              <a:t>(1)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Tương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</a:rPr>
              <a:t>  </a:t>
            </a:r>
            <a:r>
              <a:rPr lang="en-US" sz="2000" b="1" dirty="0">
                <a:latin typeface="Times New Roman" pitchFamily="18" charset="0"/>
              </a:rPr>
              <a:t>IH = IL</a:t>
            </a:r>
            <a:r>
              <a:rPr lang="en-US" sz="2000" dirty="0">
                <a:latin typeface="Times New Roman" pitchFamily="18" charset="0"/>
              </a:rPr>
              <a:t>    </a:t>
            </a:r>
            <a:r>
              <a:rPr lang="en-US" sz="2000" b="1" dirty="0">
                <a:latin typeface="Times New Roman" pitchFamily="18" charset="0"/>
              </a:rPr>
              <a:t>(2)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</a:rPr>
              <a:t>  (1) 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 (2) =&gt; </a:t>
            </a:r>
            <a:r>
              <a:rPr lang="en-US" sz="2000" b="1" dirty="0">
                <a:latin typeface="Times New Roman" pitchFamily="18" charset="0"/>
              </a:rPr>
              <a:t>IL = IK = IH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</a:rPr>
              <a:t>=&gt; </a:t>
            </a:r>
            <a:r>
              <a:rPr lang="en-US" sz="2000" dirty="0">
                <a:latin typeface="Times New Roman" pitchFamily="18" charset="0"/>
              </a:rPr>
              <a:t>I </a:t>
            </a:r>
            <a:r>
              <a:rPr lang="en-US" sz="2000" dirty="0" err="1">
                <a:latin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tia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</a:rPr>
              <a:t> A </a:t>
            </a:r>
            <a:r>
              <a:rPr lang="en-US" sz="2000" dirty="0" smtClean="0">
                <a:latin typeface="Times New Roman" pitchFamily="18" charset="0"/>
              </a:rPr>
              <a:t>(t/c </a:t>
            </a:r>
            <a:r>
              <a:rPr lang="en-US" sz="2000" dirty="0" err="1">
                <a:latin typeface="Times New Roman" pitchFamily="18" charset="0"/>
              </a:rPr>
              <a:t>tia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giác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góc</a:t>
            </a:r>
            <a:r>
              <a:rPr lang="en-US" sz="2000" dirty="0" smtClean="0">
                <a:latin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2000" dirty="0">
                <a:latin typeface="Times New Roman" pitchFamily="18" charset="0"/>
              </a:rPr>
              <a:t>Hay AI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tia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</a:rPr>
              <a:t> A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1981200"/>
            <a:ext cx="457200" cy="4572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?1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57200" y="2011362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latin typeface="Times New Roman" pitchFamily="18" charset="0"/>
              </a:rPr>
              <a:t>Ba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nếp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gấp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</a:rPr>
              <a:t>đ</a:t>
            </a:r>
            <a:r>
              <a:rPr lang="en-US" sz="2000" dirty="0" err="1" smtClean="0">
                <a:latin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</a:rPr>
              <a:t> qua </a:t>
            </a:r>
            <a:r>
              <a:rPr lang="en-US" sz="2000" dirty="0" err="1" smtClean="0">
                <a:latin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</a:rPr>
              <a:t>đ</a:t>
            </a:r>
            <a:r>
              <a:rPr lang="en-US" sz="2000" dirty="0" err="1" smtClean="0">
                <a:latin typeface="Times New Roman" pitchFamily="18" charset="0"/>
              </a:rPr>
              <a:t>iểm</a:t>
            </a:r>
            <a:r>
              <a:rPr lang="en-US" sz="2000" dirty="0" smtClean="0">
                <a:latin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4267200" y="914400"/>
            <a:ext cx="0" cy="594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2590800"/>
            <a:ext cx="457200" cy="4572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?2</a:t>
            </a:r>
            <a:endParaRPr 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362200"/>
            <a:ext cx="2562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0" y="464373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-1066006" y="5485606"/>
            <a:ext cx="3200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33400" y="3810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∆ABC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685800" y="5029200"/>
          <a:ext cx="2209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9" name="Equation" r:id="rId4" imgW="825480" imgH="215640" progId="Equation.DSMT4">
                  <p:embed/>
                </p:oleObj>
              </mc:Choice>
              <mc:Fallback>
                <p:oleObj name="Equation" r:id="rId4" imgW="825480" imgH="215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9200"/>
                        <a:ext cx="22098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533400" y="5558135"/>
          <a:ext cx="3657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0" name="Equation" r:id="rId6" imgW="1549080" imgH="164880" progId="Equation.DSMT4">
                  <p:embed/>
                </p:oleObj>
              </mc:Choice>
              <mc:Fallback>
                <p:oleObj name="Equation" r:id="rId6" imgW="1549080" imgH="164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558135"/>
                        <a:ext cx="36576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Connector 52"/>
          <p:cNvCxnSpPr/>
          <p:nvPr/>
        </p:nvCxnSpPr>
        <p:spPr>
          <a:xfrm>
            <a:off x="0" y="5939135"/>
            <a:ext cx="4191000" cy="4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0" y="601533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09600" y="6019800"/>
            <a:ext cx="3733800" cy="400110"/>
            <a:chOff x="1066800" y="4876800"/>
            <a:chExt cx="3733800" cy="400110"/>
          </a:xfrm>
        </p:grpSpPr>
        <p:sp>
          <p:nvSpPr>
            <p:cNvPr id="56" name="TextBox 55"/>
            <p:cNvSpPr txBox="1"/>
            <p:nvPr/>
          </p:nvSpPr>
          <p:spPr>
            <a:xfrm>
              <a:off x="1066800" y="4876800"/>
              <a:ext cx="3733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AI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tia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2648306"/>
                </p:ext>
              </p:extLst>
            </p:nvPr>
          </p:nvGraphicFramePr>
          <p:xfrm>
            <a:off x="3581400" y="4889500"/>
            <a:ext cx="47625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1" name="Equation" r:id="rId8" imgW="139680" imgH="177480" progId="Equation.DSMT4">
                    <p:embed/>
                  </p:oleObj>
                </mc:Choice>
                <mc:Fallback>
                  <p:oleObj name="Equation" r:id="rId8" imgW="139680" imgH="17748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4889500"/>
                          <a:ext cx="47625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" name="Group 57"/>
          <p:cNvGrpSpPr/>
          <p:nvPr/>
        </p:nvGrpSpPr>
        <p:grpSpPr>
          <a:xfrm>
            <a:off x="533400" y="4198203"/>
            <a:ext cx="3733800" cy="400110"/>
            <a:chOff x="1066800" y="3360003"/>
            <a:chExt cx="3733800" cy="400110"/>
          </a:xfrm>
        </p:grpSpPr>
        <p:sp>
          <p:nvSpPr>
            <p:cNvPr id="59" name="TextBox 58"/>
            <p:cNvSpPr txBox="1"/>
            <p:nvPr/>
          </p:nvSpPr>
          <p:spPr>
            <a:xfrm>
              <a:off x="1066800" y="3360003"/>
              <a:ext cx="3733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BE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</a:p>
          </p:txBody>
        </p:sp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0579846"/>
                </p:ext>
              </p:extLst>
            </p:nvPr>
          </p:nvGraphicFramePr>
          <p:xfrm>
            <a:off x="3352800" y="3365500"/>
            <a:ext cx="3810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2" name="Equation" r:id="rId10" imgW="139680" imgH="177480" progId="Equation.DSMT4">
                    <p:embed/>
                  </p:oleObj>
                </mc:Choice>
                <mc:Fallback>
                  <p:oleObj name="Equation" r:id="rId10" imgW="139680" imgH="17748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3365500"/>
                          <a:ext cx="3810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" name="Group 60"/>
          <p:cNvGrpSpPr/>
          <p:nvPr/>
        </p:nvGrpSpPr>
        <p:grpSpPr>
          <a:xfrm>
            <a:off x="533400" y="4643735"/>
            <a:ext cx="2667000" cy="400110"/>
            <a:chOff x="1066800" y="3805535"/>
            <a:chExt cx="2667000" cy="400110"/>
          </a:xfrm>
        </p:grpSpPr>
        <p:sp>
          <p:nvSpPr>
            <p:cNvPr id="62" name="Rectangle 61"/>
            <p:cNvSpPr/>
            <p:nvPr/>
          </p:nvSpPr>
          <p:spPr>
            <a:xfrm>
              <a:off x="1066800" y="3805535"/>
              <a:ext cx="22204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CF </a:t>
              </a:r>
              <a:r>
                <a:rPr lang="en-US" sz="2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7158148"/>
                </p:ext>
              </p:extLst>
            </p:nvPr>
          </p:nvGraphicFramePr>
          <p:xfrm>
            <a:off x="3352800" y="3822700"/>
            <a:ext cx="3810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3" name="Equation" r:id="rId12" imgW="139680" imgH="190440" progId="Equation.DSMT4">
                    <p:embed/>
                  </p:oleObj>
                </mc:Choice>
                <mc:Fallback>
                  <p:oleObj name="Equation" r:id="rId12" imgW="139680" imgH="19044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3822700"/>
                          <a:ext cx="38100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" name="TextBox 63"/>
          <p:cNvSpPr txBox="1"/>
          <p:nvPr/>
        </p:nvSpPr>
        <p:spPr>
          <a:xfrm>
            <a:off x="990600" y="64008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IH = IK = IL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4572000" y="5105400"/>
            <a:ext cx="4191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200" i="1" dirty="0" err="1">
                <a:solidFill>
                  <a:srgbClr val="0033CC"/>
                </a:solidFill>
                <a:latin typeface="Times New Roman" pitchFamily="18" charset="0"/>
              </a:rPr>
              <a:t>Ba</a:t>
            </a:r>
            <a:r>
              <a:rPr lang="en-US" sz="2200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200" i="1" dirty="0" err="1">
                <a:solidFill>
                  <a:srgbClr val="0033CC"/>
                </a:solidFill>
                <a:latin typeface="Times New Roman" pitchFamily="18" charset="0"/>
              </a:rPr>
              <a:t>đường</a:t>
            </a:r>
            <a:r>
              <a:rPr lang="en-US" sz="2200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200" i="1" dirty="0" err="1">
                <a:solidFill>
                  <a:srgbClr val="0033CC"/>
                </a:solidFill>
                <a:latin typeface="Times New Roman" pitchFamily="18" charset="0"/>
              </a:rPr>
              <a:t>phân</a:t>
            </a:r>
            <a:r>
              <a:rPr lang="en-US" sz="2200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200" i="1" dirty="0" err="1">
                <a:solidFill>
                  <a:srgbClr val="0033CC"/>
                </a:solidFill>
                <a:latin typeface="Times New Roman" pitchFamily="18" charset="0"/>
              </a:rPr>
              <a:t>giác</a:t>
            </a:r>
            <a:r>
              <a:rPr lang="en-US" sz="2200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200" i="1" dirty="0" err="1">
                <a:solidFill>
                  <a:srgbClr val="0033CC"/>
                </a:solidFill>
                <a:latin typeface="Times New Roman" pitchFamily="18" charset="0"/>
              </a:rPr>
              <a:t>của</a:t>
            </a:r>
            <a:r>
              <a:rPr lang="en-US" sz="2200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200" i="1" dirty="0" err="1">
                <a:solidFill>
                  <a:srgbClr val="0033CC"/>
                </a:solidFill>
                <a:latin typeface="Times New Roman" pitchFamily="18" charset="0"/>
              </a:rPr>
              <a:t>một</a:t>
            </a:r>
            <a:r>
              <a:rPr lang="en-US" sz="2200" i="1" dirty="0">
                <a:solidFill>
                  <a:srgbClr val="0033CC"/>
                </a:solidFill>
                <a:latin typeface="Times New Roman" pitchFamily="18" charset="0"/>
              </a:rPr>
              <a:t> tam </a:t>
            </a:r>
            <a:r>
              <a:rPr lang="en-US" sz="2200" i="1" dirty="0" err="1">
                <a:solidFill>
                  <a:srgbClr val="0033CC"/>
                </a:solidFill>
                <a:latin typeface="Times New Roman" pitchFamily="18" charset="0"/>
              </a:rPr>
              <a:t>giác</a:t>
            </a:r>
            <a:r>
              <a:rPr lang="en-US" sz="2200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200" i="1" dirty="0" err="1">
                <a:solidFill>
                  <a:srgbClr val="0033CC"/>
                </a:solidFill>
                <a:latin typeface="Times New Roman" pitchFamily="18" charset="0"/>
              </a:rPr>
              <a:t>cùng</a:t>
            </a:r>
            <a:r>
              <a:rPr lang="en-US" sz="2200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200" i="1" dirty="0" err="1">
                <a:solidFill>
                  <a:srgbClr val="0033CC"/>
                </a:solidFill>
                <a:latin typeface="Times New Roman" pitchFamily="18" charset="0"/>
              </a:rPr>
              <a:t>đi</a:t>
            </a:r>
            <a:r>
              <a:rPr lang="en-US" sz="2200" i="1" dirty="0">
                <a:solidFill>
                  <a:srgbClr val="0033CC"/>
                </a:solidFill>
                <a:latin typeface="Times New Roman" pitchFamily="18" charset="0"/>
              </a:rPr>
              <a:t> qua </a:t>
            </a:r>
            <a:r>
              <a:rPr lang="en-US" sz="2200" i="1" dirty="0" err="1">
                <a:solidFill>
                  <a:srgbClr val="0033CC"/>
                </a:solidFill>
                <a:latin typeface="Times New Roman" pitchFamily="18" charset="0"/>
              </a:rPr>
              <a:t>một</a:t>
            </a:r>
            <a:r>
              <a:rPr lang="en-US" sz="2200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200" i="1" dirty="0" err="1">
                <a:solidFill>
                  <a:srgbClr val="0033CC"/>
                </a:solidFill>
                <a:latin typeface="Times New Roman" pitchFamily="18" charset="0"/>
              </a:rPr>
              <a:t>điểm</a:t>
            </a:r>
            <a:r>
              <a:rPr lang="en-US" sz="2200" i="1" dirty="0">
                <a:solidFill>
                  <a:srgbClr val="0033CC"/>
                </a:solidFill>
                <a:latin typeface="Times New Roman" pitchFamily="18" charset="0"/>
              </a:rPr>
              <a:t>. </a:t>
            </a:r>
            <a:r>
              <a:rPr lang="en-US" sz="2200" i="1" dirty="0" err="1">
                <a:solidFill>
                  <a:srgbClr val="0033CC"/>
                </a:solidFill>
                <a:latin typeface="Times New Roman" pitchFamily="18" charset="0"/>
              </a:rPr>
              <a:t>Điểm</a:t>
            </a:r>
            <a:r>
              <a:rPr lang="en-US" sz="2200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200" i="1" dirty="0" err="1">
                <a:solidFill>
                  <a:srgbClr val="0033CC"/>
                </a:solidFill>
                <a:latin typeface="Times New Roman" pitchFamily="18" charset="0"/>
              </a:rPr>
              <a:t>này</a:t>
            </a:r>
            <a:r>
              <a:rPr lang="en-US" sz="2200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200" i="1" dirty="0" err="1">
                <a:solidFill>
                  <a:srgbClr val="0033CC"/>
                </a:solidFill>
                <a:latin typeface="Times New Roman" pitchFamily="18" charset="0"/>
              </a:rPr>
              <a:t>cách</a:t>
            </a:r>
            <a:r>
              <a:rPr lang="en-US" sz="2200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200" i="1" dirty="0" err="1">
                <a:solidFill>
                  <a:srgbClr val="0033CC"/>
                </a:solidFill>
                <a:latin typeface="Times New Roman" pitchFamily="18" charset="0"/>
              </a:rPr>
              <a:t>đều</a:t>
            </a:r>
            <a:r>
              <a:rPr lang="en-US" sz="2200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200" i="1" dirty="0" err="1">
                <a:solidFill>
                  <a:srgbClr val="0033CC"/>
                </a:solidFill>
                <a:latin typeface="Times New Roman" pitchFamily="18" charset="0"/>
              </a:rPr>
              <a:t>ba</a:t>
            </a:r>
            <a:r>
              <a:rPr lang="en-US" sz="2200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200" i="1" dirty="0" err="1">
                <a:solidFill>
                  <a:srgbClr val="0033CC"/>
                </a:solidFill>
                <a:latin typeface="Times New Roman" pitchFamily="18" charset="0"/>
              </a:rPr>
              <a:t>cạnh</a:t>
            </a:r>
            <a:r>
              <a:rPr lang="en-US" sz="2200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200" i="1" dirty="0" err="1">
                <a:solidFill>
                  <a:srgbClr val="0033CC"/>
                </a:solidFill>
                <a:latin typeface="Times New Roman" pitchFamily="18" charset="0"/>
              </a:rPr>
              <a:t>của</a:t>
            </a:r>
            <a:r>
              <a:rPr lang="en-US" sz="2200" i="1" dirty="0">
                <a:solidFill>
                  <a:srgbClr val="0033CC"/>
                </a:solidFill>
                <a:latin typeface="Times New Roman" pitchFamily="18" charset="0"/>
              </a:rPr>
              <a:t> tam </a:t>
            </a:r>
            <a:r>
              <a:rPr lang="en-US" sz="2200" i="1" dirty="0" err="1">
                <a:solidFill>
                  <a:srgbClr val="0033CC"/>
                </a:solidFill>
                <a:latin typeface="Times New Roman" pitchFamily="18" charset="0"/>
              </a:rPr>
              <a:t>giác</a:t>
            </a:r>
            <a:r>
              <a:rPr lang="en-US" sz="2200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200" i="1" dirty="0" err="1">
                <a:solidFill>
                  <a:srgbClr val="0033CC"/>
                </a:solidFill>
                <a:latin typeface="Times New Roman" pitchFamily="18" charset="0"/>
              </a:rPr>
              <a:t>đó</a:t>
            </a:r>
            <a:r>
              <a:rPr lang="en-US" sz="2200" i="1" dirty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7" name="Rectangle 32"/>
          <p:cNvSpPr>
            <a:spLocks noChangeArrowheads="1"/>
          </p:cNvSpPr>
          <p:nvPr/>
        </p:nvSpPr>
        <p:spPr bwMode="auto">
          <a:xfrm>
            <a:off x="5943600" y="5486400"/>
            <a:ext cx="1981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…………………….</a:t>
            </a:r>
          </a:p>
        </p:txBody>
      </p:sp>
      <p:sp>
        <p:nvSpPr>
          <p:cNvPr id="68" name="Text Box 34"/>
          <p:cNvSpPr txBox="1">
            <a:spLocks noChangeArrowheads="1"/>
          </p:cNvSpPr>
          <p:nvPr/>
        </p:nvSpPr>
        <p:spPr bwMode="auto">
          <a:xfrm>
            <a:off x="5105400" y="5867400"/>
            <a:ext cx="2057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……………………</a:t>
            </a:r>
          </a:p>
        </p:txBody>
      </p:sp>
      <p:sp>
        <p:nvSpPr>
          <p:cNvPr id="69" name="Text Box 35"/>
          <p:cNvSpPr txBox="1">
            <a:spLocks noChangeArrowheads="1"/>
          </p:cNvSpPr>
          <p:nvPr/>
        </p:nvSpPr>
        <p:spPr bwMode="auto">
          <a:xfrm>
            <a:off x="4419600" y="4602163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1" u="sng" dirty="0" err="1">
                <a:solidFill>
                  <a:srgbClr val="0033CC"/>
                </a:solidFill>
                <a:latin typeface="Times New Roman" pitchFamily="18" charset="0"/>
              </a:rPr>
              <a:t>Điền</a:t>
            </a:r>
            <a:r>
              <a:rPr lang="en-US" sz="2200" i="1" u="sng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200" i="1" u="sng" dirty="0" err="1">
                <a:solidFill>
                  <a:srgbClr val="0033CC"/>
                </a:solidFill>
                <a:latin typeface="Times New Roman" pitchFamily="18" charset="0"/>
              </a:rPr>
              <a:t>vào</a:t>
            </a:r>
            <a:r>
              <a:rPr lang="en-US" sz="2200" i="1" u="sng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200" i="1" u="sng" dirty="0" err="1">
                <a:solidFill>
                  <a:srgbClr val="0033CC"/>
                </a:solidFill>
                <a:latin typeface="Times New Roman" pitchFamily="18" charset="0"/>
              </a:rPr>
              <a:t>chỗ</a:t>
            </a:r>
            <a:r>
              <a:rPr lang="en-US" sz="2200" i="1" u="sng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200" i="1" u="sng" dirty="0" err="1">
                <a:solidFill>
                  <a:srgbClr val="0033CC"/>
                </a:solidFill>
                <a:latin typeface="Times New Roman" pitchFamily="18" charset="0"/>
              </a:rPr>
              <a:t>trống</a:t>
            </a:r>
            <a:r>
              <a:rPr lang="en-US" sz="2200" i="1" u="sng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200" i="1" u="sng" dirty="0" err="1">
                <a:solidFill>
                  <a:srgbClr val="0033CC"/>
                </a:solidFill>
                <a:latin typeface="Times New Roman" pitchFamily="18" charset="0"/>
              </a:rPr>
              <a:t>để</a:t>
            </a:r>
            <a:r>
              <a:rPr lang="en-US" sz="2200" i="1" u="sng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200" i="1" u="sng" dirty="0" err="1">
                <a:solidFill>
                  <a:srgbClr val="0033CC"/>
                </a:solidFill>
                <a:latin typeface="Times New Roman" pitchFamily="18" charset="0"/>
              </a:rPr>
              <a:t>được</a:t>
            </a:r>
            <a:r>
              <a:rPr lang="en-US" sz="2200" i="1" u="sng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200" i="1" u="sng" dirty="0" err="1">
                <a:solidFill>
                  <a:srgbClr val="0033CC"/>
                </a:solidFill>
                <a:latin typeface="Times New Roman" pitchFamily="18" charset="0"/>
              </a:rPr>
              <a:t>câu</a:t>
            </a:r>
            <a:r>
              <a:rPr lang="en-US" sz="2200" i="1" u="sng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200" i="1" u="sng" dirty="0" err="1">
                <a:solidFill>
                  <a:srgbClr val="0033CC"/>
                </a:solidFill>
                <a:latin typeface="Times New Roman" pitchFamily="18" charset="0"/>
              </a:rPr>
              <a:t>đúng</a:t>
            </a:r>
            <a:r>
              <a:rPr lang="en-US" sz="2200" i="1" u="sng" dirty="0">
                <a:solidFill>
                  <a:srgbClr val="0033CC"/>
                </a:solidFill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6" grpId="0"/>
      <p:bldP spid="67" grpId="0" animBg="1"/>
      <p:bldP spid="67" grpId="1" animBg="1"/>
      <p:bldP spid="68" grpId="0" animBg="1"/>
      <p:bldP spid="68" grpId="1" animBg="1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81000" y="76200"/>
            <a:ext cx="8458200" cy="685800"/>
            <a:chOff x="0" y="228600"/>
            <a:chExt cx="9478062" cy="685800"/>
          </a:xfrm>
        </p:grpSpPr>
        <p:sp>
          <p:nvSpPr>
            <p:cNvPr id="3" name="Rectangle 86"/>
            <p:cNvSpPr>
              <a:spLocks noChangeArrowheads="1"/>
            </p:cNvSpPr>
            <p:nvPr/>
          </p:nvSpPr>
          <p:spPr bwMode="auto">
            <a:xfrm>
              <a:off x="1324662" y="228600"/>
              <a:ext cx="8153400" cy="609600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vl="0"/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§6. TÍNH CHẤT BA Đ</a:t>
              </a:r>
              <a:r>
                <a:rPr kumimoji="0" lang="vi-V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ƯỜNG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PHÂN GIÁC CỦA TAM GIÁC</a:t>
              </a:r>
            </a:p>
          </p:txBody>
        </p:sp>
        <p:sp>
          <p:nvSpPr>
            <p:cNvPr id="4" name="Oval 87"/>
            <p:cNvSpPr>
              <a:spLocks noChangeArrowheads="1"/>
            </p:cNvSpPr>
            <p:nvPr/>
          </p:nvSpPr>
          <p:spPr bwMode="auto">
            <a:xfrm>
              <a:off x="0" y="228600"/>
              <a:ext cx="1195431" cy="685800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lvl="0"/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58</a:t>
              </a:r>
            </a:p>
          </p:txBody>
        </p:sp>
      </p:grpSp>
      <p:sp>
        <p:nvSpPr>
          <p:cNvPr id="6" name="Rectangle 3"/>
          <p:cNvSpPr>
            <a:spLocks noChangeArrowheads="1"/>
          </p:cNvSpPr>
          <p:nvPr/>
        </p:nvSpPr>
        <p:spPr bwMode="white">
          <a:xfrm>
            <a:off x="152400" y="8382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152400" y="2590800"/>
            <a:ext cx="457200" cy="4572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?2</a:t>
            </a:r>
            <a:endParaRPr 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6200" y="3576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rot="5400000">
            <a:off x="-647303" y="4304903"/>
            <a:ext cx="297180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914400" y="2743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∆ABC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1" name="Object 100"/>
          <p:cNvGraphicFramePr>
            <a:graphicFrameLocks noChangeAspect="1"/>
          </p:cNvGraphicFramePr>
          <p:nvPr/>
        </p:nvGraphicFramePr>
        <p:xfrm>
          <a:off x="4089400" y="20320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6" name="Equation" r:id="rId3" imgW="914400" imgH="181440" progId="Equation.DSMT4">
                  <p:embed/>
                </p:oleObj>
              </mc:Choice>
              <mc:Fallback>
                <p:oleObj name="Equation" r:id="rId3" imgW="914400" imgH="181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2032000"/>
                        <a:ext cx="9144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01"/>
          <p:cNvGraphicFramePr>
            <a:graphicFrameLocks noChangeAspect="1"/>
          </p:cNvGraphicFramePr>
          <p:nvPr/>
        </p:nvGraphicFramePr>
        <p:xfrm>
          <a:off x="1066800" y="3962400"/>
          <a:ext cx="2209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7" name="Equation" r:id="rId5" imgW="825480" imgH="215640" progId="Equation.DSMT4">
                  <p:embed/>
                </p:oleObj>
              </mc:Choice>
              <mc:Fallback>
                <p:oleObj name="Equation" r:id="rId5" imgW="825480" imgH="215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962400"/>
                        <a:ext cx="22098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02"/>
          <p:cNvGraphicFramePr>
            <a:graphicFrameLocks noChangeAspect="1"/>
          </p:cNvGraphicFramePr>
          <p:nvPr/>
        </p:nvGraphicFramePr>
        <p:xfrm>
          <a:off x="914400" y="4491335"/>
          <a:ext cx="3810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8" name="Equation" r:id="rId7" imgW="1549080" imgH="164880" progId="Equation.DSMT4">
                  <p:embed/>
                </p:oleObj>
              </mc:Choice>
              <mc:Fallback>
                <p:oleObj name="Equation" r:id="rId7" imgW="1549080" imgH="164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1335"/>
                        <a:ext cx="3810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5" name="Straight Connector 104"/>
          <p:cNvCxnSpPr/>
          <p:nvPr/>
        </p:nvCxnSpPr>
        <p:spPr>
          <a:xfrm>
            <a:off x="76200" y="4872335"/>
            <a:ext cx="464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76200" y="49485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08"/>
          <p:cNvGrpSpPr/>
          <p:nvPr/>
        </p:nvGrpSpPr>
        <p:grpSpPr>
          <a:xfrm>
            <a:off x="990600" y="4876800"/>
            <a:ext cx="3733800" cy="533400"/>
            <a:chOff x="1066800" y="4876800"/>
            <a:chExt cx="3733800" cy="533400"/>
          </a:xfrm>
        </p:grpSpPr>
        <p:sp>
          <p:nvSpPr>
            <p:cNvPr id="107" name="TextBox 106"/>
            <p:cNvSpPr txBox="1"/>
            <p:nvPr/>
          </p:nvSpPr>
          <p:spPr>
            <a:xfrm>
              <a:off x="1066800" y="4948535"/>
              <a:ext cx="373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AI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tia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08" name="Object 107"/>
            <p:cNvGraphicFramePr>
              <a:graphicFrameLocks noChangeAspect="1"/>
            </p:cNvGraphicFramePr>
            <p:nvPr/>
          </p:nvGraphicFramePr>
          <p:xfrm>
            <a:off x="3943350" y="4876800"/>
            <a:ext cx="47625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9" name="Equation" r:id="rId9" imgW="139680" imgH="190440" progId="Equation.DSMT4">
                    <p:embed/>
                  </p:oleObj>
                </mc:Choice>
                <mc:Fallback>
                  <p:oleObj name="Equation" r:id="rId9" imgW="139680" imgH="19044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3350" y="4876800"/>
                          <a:ext cx="47625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12"/>
          <p:cNvGrpSpPr/>
          <p:nvPr/>
        </p:nvGrpSpPr>
        <p:grpSpPr>
          <a:xfrm>
            <a:off x="914400" y="3124200"/>
            <a:ext cx="3733800" cy="468868"/>
            <a:chOff x="1066800" y="3352800"/>
            <a:chExt cx="3733800" cy="468868"/>
          </a:xfrm>
        </p:grpSpPr>
        <p:sp>
          <p:nvSpPr>
            <p:cNvPr id="100" name="TextBox 99"/>
            <p:cNvSpPr txBox="1"/>
            <p:nvPr/>
          </p:nvSpPr>
          <p:spPr>
            <a:xfrm>
              <a:off x="1066800" y="3360003"/>
              <a:ext cx="373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BE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</a:p>
          </p:txBody>
        </p:sp>
        <p:graphicFrame>
          <p:nvGraphicFramePr>
            <p:cNvPr id="111" name="Object 110"/>
            <p:cNvGraphicFramePr>
              <a:graphicFrameLocks noChangeAspect="1"/>
            </p:cNvGraphicFramePr>
            <p:nvPr/>
          </p:nvGraphicFramePr>
          <p:xfrm>
            <a:off x="3657600" y="3352800"/>
            <a:ext cx="381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60" name="Equation" r:id="rId11" imgW="139680" imgH="190440" progId="Equation.DSMT4">
                    <p:embed/>
                  </p:oleObj>
                </mc:Choice>
                <mc:Fallback>
                  <p:oleObj name="Equation" r:id="rId11" imgW="139680" imgH="19044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3352800"/>
                          <a:ext cx="3810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113"/>
          <p:cNvGrpSpPr/>
          <p:nvPr/>
        </p:nvGrpSpPr>
        <p:grpSpPr>
          <a:xfrm>
            <a:off x="914400" y="3576935"/>
            <a:ext cx="2971800" cy="461665"/>
            <a:chOff x="1066800" y="3805535"/>
            <a:chExt cx="2971800" cy="461665"/>
          </a:xfrm>
        </p:grpSpPr>
        <p:sp>
          <p:nvSpPr>
            <p:cNvPr id="110" name="Rectangle 109"/>
            <p:cNvSpPr/>
            <p:nvPr/>
          </p:nvSpPr>
          <p:spPr>
            <a:xfrm>
              <a:off x="1066800" y="3805535"/>
              <a:ext cx="26260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CF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2" name="Object 111"/>
            <p:cNvGraphicFramePr>
              <a:graphicFrameLocks noChangeAspect="1"/>
            </p:cNvGraphicFramePr>
            <p:nvPr/>
          </p:nvGraphicFramePr>
          <p:xfrm>
            <a:off x="3657600" y="3809999"/>
            <a:ext cx="381000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61" name="Equation" r:id="rId13" imgW="139680" imgH="203040" progId="Equation.DSMT4">
                    <p:embed/>
                  </p:oleObj>
                </mc:Choice>
                <mc:Fallback>
                  <p:oleObj name="Equation" r:id="rId13" imgW="139680" imgH="20304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3809999"/>
                          <a:ext cx="381000" cy="396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5" name="TextBox 114"/>
          <p:cNvSpPr txBox="1"/>
          <p:nvPr/>
        </p:nvSpPr>
        <p:spPr>
          <a:xfrm>
            <a:off x="1066800" y="54057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IH = IK = IL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00601" y="2667000"/>
            <a:ext cx="4343400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135023" y="1290935"/>
            <a:ext cx="2536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- 72</a:t>
            </a:r>
            <a:endParaRPr lang="en-US" dirty="0"/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57200" y="16764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Ba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phân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giác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tam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giác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cùng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đi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qua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điểm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Điểm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này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đều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ba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cạnh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tam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giác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đó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799" y="909935"/>
            <a:ext cx="327660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36 (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– 72):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40"/>
          <p:cNvSpPr txBox="1">
            <a:spLocks noChangeArrowheads="1"/>
          </p:cNvSpPr>
          <p:nvPr/>
        </p:nvSpPr>
        <p:spPr bwMode="auto">
          <a:xfrm>
            <a:off x="762000" y="1371600"/>
            <a:ext cx="81534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Cho tam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DEF,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minh I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DEF.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81000" y="76200"/>
            <a:ext cx="8458200" cy="685800"/>
            <a:chOff x="0" y="228600"/>
            <a:chExt cx="9478062" cy="685800"/>
          </a:xfrm>
        </p:grpSpPr>
        <p:sp>
          <p:nvSpPr>
            <p:cNvPr id="5" name="Rectangle 86"/>
            <p:cNvSpPr>
              <a:spLocks noChangeArrowheads="1"/>
            </p:cNvSpPr>
            <p:nvPr/>
          </p:nvSpPr>
          <p:spPr bwMode="auto">
            <a:xfrm>
              <a:off x="1324662" y="228600"/>
              <a:ext cx="8153400" cy="609600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vl="0"/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§6. TÍNH CHẤT BA Đ</a:t>
              </a:r>
              <a:r>
                <a:rPr kumimoji="0" lang="vi-V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ƯỜNG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PHÂN GIÁC CỦA TAM GIÁC</a:t>
              </a:r>
            </a:p>
          </p:txBody>
        </p:sp>
        <p:sp>
          <p:nvSpPr>
            <p:cNvPr id="6" name="Oval 87"/>
            <p:cNvSpPr>
              <a:spLocks noChangeArrowheads="1"/>
            </p:cNvSpPr>
            <p:nvPr/>
          </p:nvSpPr>
          <p:spPr bwMode="auto">
            <a:xfrm>
              <a:off x="0" y="228600"/>
              <a:ext cx="1195431" cy="685800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lvl="0"/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58</a:t>
              </a:r>
            </a:p>
          </p:txBody>
        </p:sp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438400"/>
            <a:ext cx="35909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TextBox 82"/>
          <p:cNvSpPr txBox="1"/>
          <p:nvPr/>
        </p:nvSpPr>
        <p:spPr>
          <a:xfrm>
            <a:off x="228600" y="38055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rot="5400000">
            <a:off x="-304403" y="4343003"/>
            <a:ext cx="259080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066800" y="2971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∆DEF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7" name="Object 86"/>
          <p:cNvGraphicFramePr>
            <a:graphicFrameLocks noChangeAspect="1"/>
          </p:cNvGraphicFramePr>
          <p:nvPr/>
        </p:nvGraphicFramePr>
        <p:xfrm>
          <a:off x="989013" y="3886200"/>
          <a:ext cx="39655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4" imgW="1612800" imgH="164880" progId="Equation.DSMT4">
                  <p:embed/>
                </p:oleObj>
              </mc:Choice>
              <mc:Fallback>
                <p:oleObj name="Equation" r:id="rId4" imgW="1612800" imgH="164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3886200"/>
                        <a:ext cx="39655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8" name="Straight Connector 87"/>
          <p:cNvCxnSpPr/>
          <p:nvPr/>
        </p:nvCxnSpPr>
        <p:spPr>
          <a:xfrm>
            <a:off x="228600" y="4724400"/>
            <a:ext cx="464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28600" y="487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66800" y="4267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IH = IK = IL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90600" y="3352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∆DEF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90600" y="47244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∆DEF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3" grpId="0"/>
      <p:bldP spid="85" grpId="0"/>
      <p:bldP spid="89" grpId="0"/>
      <p:bldP spid="99" grpId="0"/>
      <p:bldP spid="100" grpId="0"/>
      <p:bldP spid="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799" y="685800"/>
            <a:ext cx="327660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36 (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– 72):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81000" y="76200"/>
            <a:ext cx="8458200" cy="685800"/>
            <a:chOff x="0" y="228600"/>
            <a:chExt cx="9478062" cy="685800"/>
          </a:xfrm>
        </p:grpSpPr>
        <p:sp>
          <p:nvSpPr>
            <p:cNvPr id="5" name="Rectangle 86"/>
            <p:cNvSpPr>
              <a:spLocks noChangeArrowheads="1"/>
            </p:cNvSpPr>
            <p:nvPr/>
          </p:nvSpPr>
          <p:spPr bwMode="auto">
            <a:xfrm>
              <a:off x="1324662" y="228600"/>
              <a:ext cx="8153400" cy="609600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vl="0"/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§6. TÍNH CHẤT BA Đ</a:t>
              </a:r>
              <a:r>
                <a:rPr kumimoji="0" lang="vi-V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ƯỜNG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PHÂN GIÁC CỦA TAM GIÁC</a:t>
              </a:r>
            </a:p>
          </p:txBody>
        </p:sp>
        <p:sp>
          <p:nvSpPr>
            <p:cNvPr id="6" name="Oval 87"/>
            <p:cNvSpPr>
              <a:spLocks noChangeArrowheads="1"/>
            </p:cNvSpPr>
            <p:nvPr/>
          </p:nvSpPr>
          <p:spPr bwMode="auto">
            <a:xfrm>
              <a:off x="0" y="228600"/>
              <a:ext cx="1195431" cy="685800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lvl="0"/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58</a:t>
              </a:r>
            </a:p>
          </p:txBody>
        </p:sp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143000"/>
            <a:ext cx="35909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TextBox 82"/>
          <p:cNvSpPr txBox="1"/>
          <p:nvPr/>
        </p:nvSpPr>
        <p:spPr>
          <a:xfrm>
            <a:off x="228600" y="1828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GT</a:t>
            </a:r>
            <a:endParaRPr lang="en-US" sz="2400" dirty="0">
              <a:solidFill>
                <a:srgbClr val="2739E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rot="5400000">
            <a:off x="-113903" y="2323703"/>
            <a:ext cx="220980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066800" y="1143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∆DEF</a:t>
            </a:r>
            <a:endParaRPr lang="en-US" sz="2400" dirty="0">
              <a:solidFill>
                <a:srgbClr val="2739E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7" name="Object 86"/>
          <p:cNvGraphicFramePr>
            <a:graphicFrameLocks noChangeAspect="1"/>
          </p:cNvGraphicFramePr>
          <p:nvPr/>
        </p:nvGraphicFramePr>
        <p:xfrm>
          <a:off x="914400" y="1981200"/>
          <a:ext cx="39655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Equation" r:id="rId4" imgW="1612800" imgH="164880" progId="Equation.DSMT4">
                  <p:embed/>
                </p:oleObj>
              </mc:Choice>
              <mc:Fallback>
                <p:oleObj name="Equation" r:id="rId4" imgW="1612800" imgH="164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39655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8" name="Straight Connector 87"/>
          <p:cNvCxnSpPr/>
          <p:nvPr/>
        </p:nvCxnSpPr>
        <p:spPr>
          <a:xfrm>
            <a:off x="228600" y="2747665"/>
            <a:ext cx="464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28600" y="290006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KL</a:t>
            </a:r>
            <a:endParaRPr lang="en-US" sz="2400" dirty="0">
              <a:solidFill>
                <a:srgbClr val="2739E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66800" y="229046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IH = IK = IL</a:t>
            </a:r>
            <a:endParaRPr lang="en-US" sz="2400" dirty="0">
              <a:solidFill>
                <a:srgbClr val="2739E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90600" y="15195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∆DEF </a:t>
            </a:r>
            <a:endParaRPr lang="en-US" sz="2400" dirty="0">
              <a:solidFill>
                <a:srgbClr val="2739E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90600" y="2747665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∆DEF </a:t>
            </a:r>
            <a:endParaRPr lang="en-US" sz="2400" dirty="0">
              <a:solidFill>
                <a:srgbClr val="2739E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505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minh: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81000" y="3886200"/>
            <a:ext cx="7467600" cy="830997"/>
            <a:chOff x="381000" y="4191000"/>
            <a:chExt cx="7467600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381000" y="4191000"/>
              <a:ext cx="7467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: IH = IK (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) =&gt; I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dirty="0" smtClean="0"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FD, FE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=&gt; I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nằm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tia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            (1) 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1945446"/>
                </p:ext>
              </p:extLst>
            </p:nvPr>
          </p:nvGraphicFramePr>
          <p:xfrm>
            <a:off x="7162800" y="4203700"/>
            <a:ext cx="4572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4" name="Equation" r:id="rId6" imgW="139680" imgH="177480" progId="Equation.DSMT4">
                    <p:embed/>
                  </p:oleObj>
                </mc:Choice>
                <mc:Fallback>
                  <p:oleObj name="Equation" r:id="rId6" imgW="139680" imgH="1774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2800" y="4203700"/>
                          <a:ext cx="4572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3004440"/>
                </p:ext>
              </p:extLst>
            </p:nvPr>
          </p:nvGraphicFramePr>
          <p:xfrm>
            <a:off x="4419600" y="4584700"/>
            <a:ext cx="4572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5" name="Equation" r:id="rId8" imgW="139680" imgH="177480" progId="Equation.DSMT4">
                    <p:embed/>
                  </p:oleObj>
                </mc:Choice>
                <mc:Fallback>
                  <p:oleObj name="Equation" r:id="rId8" imgW="139680" imgH="17748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4584700"/>
                          <a:ext cx="4572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381000" y="4655403"/>
            <a:ext cx="7467600" cy="461665"/>
            <a:chOff x="381000" y="4191000"/>
            <a:chExt cx="7467600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381000" y="4191000"/>
              <a:ext cx="746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vi-VN" sz="2400" dirty="0" smtClean="0">
                  <a:latin typeface="Times New Roman" pitchFamily="18" charset="0"/>
                  <a:cs typeface="Times New Roman" pitchFamily="18" charset="0"/>
                </a:rPr>
                <a:t>ươ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: I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nằm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tia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        (2) 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8742230"/>
                </p:ext>
              </p:extLst>
            </p:nvPr>
          </p:nvGraphicFramePr>
          <p:xfrm>
            <a:off x="6096000" y="4196497"/>
            <a:ext cx="49847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6" name="Equation" r:id="rId10" imgW="152280" imgH="177480" progId="Equation.DSMT4">
                    <p:embed/>
                  </p:oleObj>
                </mc:Choice>
                <mc:Fallback>
                  <p:oleObj name="Equation" r:id="rId10" imgW="152280" imgH="17748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4196497"/>
                          <a:ext cx="498475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2362200" y="5105400"/>
            <a:ext cx="5562600" cy="537865"/>
            <a:chOff x="381000" y="3886200"/>
            <a:chExt cx="7467600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381000" y="3886200"/>
              <a:ext cx="746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nằm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tia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            (3) 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0092739"/>
                </p:ext>
              </p:extLst>
            </p:nvPr>
          </p:nvGraphicFramePr>
          <p:xfrm>
            <a:off x="5393499" y="3898464"/>
            <a:ext cx="458201" cy="355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7" name="Equation" r:id="rId12" imgW="139680" imgH="177480" progId="Equation.DSMT4">
                    <p:embed/>
                  </p:oleObj>
                </mc:Choice>
                <mc:Fallback>
                  <p:oleObj name="Equation" r:id="rId12" imgW="139680" imgH="1774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3499" y="3898464"/>
                          <a:ext cx="458201" cy="355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Box 30"/>
          <p:cNvSpPr txBox="1"/>
          <p:nvPr/>
        </p:nvSpPr>
        <p:spPr>
          <a:xfrm>
            <a:off x="304800" y="548640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(1), (2)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(3) =&gt; 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∆DEF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Picture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 dirty="0" err="1" smtClean="0">
                <a:solidFill>
                  <a:srgbClr val="0033CC"/>
                </a:solidFill>
                <a:latin typeface="VNI-Times" pitchFamily="2" charset="0"/>
              </a:rPr>
              <a:t>TIEÁT</a:t>
            </a:r>
            <a:r>
              <a:rPr lang="en-US" sz="2000" b="1" i="1" dirty="0" smtClean="0">
                <a:solidFill>
                  <a:srgbClr val="0033CC"/>
                </a:solidFill>
                <a:latin typeface="VNI-Times" pitchFamily="2" charset="0"/>
              </a:rPr>
              <a:t> 59                    </a:t>
            </a:r>
            <a:r>
              <a:rPr lang="en-US" sz="2000" b="1" i="1" dirty="0" err="1">
                <a:solidFill>
                  <a:srgbClr val="006600"/>
                </a:solidFill>
                <a:latin typeface="VNI-Top" pitchFamily="2" charset="0"/>
              </a:rPr>
              <a:t>LUYEÄN</a:t>
            </a:r>
            <a:r>
              <a:rPr lang="en-US" sz="2000" b="1" i="1" dirty="0">
                <a:solidFill>
                  <a:srgbClr val="006600"/>
                </a:solidFill>
                <a:latin typeface="VNI-Top" pitchFamily="2" charset="0"/>
              </a:rPr>
              <a:t>  </a:t>
            </a:r>
            <a:r>
              <a:rPr lang="en-US" sz="2000" b="1" i="1" dirty="0" err="1">
                <a:solidFill>
                  <a:srgbClr val="006600"/>
                </a:solidFill>
                <a:latin typeface="VNI-Top" pitchFamily="2" charset="0"/>
              </a:rPr>
              <a:t>TAÄP</a:t>
            </a:r>
            <a:r>
              <a:rPr lang="en-US" b="1" i="1" dirty="0">
                <a:solidFill>
                  <a:srgbClr val="0033CC"/>
                </a:solidFill>
                <a:latin typeface="VNI-Top" pitchFamily="2" charset="0"/>
              </a:rPr>
              <a:t> </a:t>
            </a:r>
            <a:endParaRPr lang="en-US" b="1" i="1" dirty="0">
              <a:solidFill>
                <a:srgbClr val="0033CC"/>
              </a:solidFill>
              <a:latin typeface="VNI-Times" pitchFamily="2" charset="0"/>
            </a:endParaRP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152400" y="1219200"/>
            <a:ext cx="56388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660033"/>
                </a:solidFill>
                <a:latin typeface="Times New Roman" pitchFamily="18" charset="0"/>
              </a:rPr>
              <a:t>BÀI TẬP 38 SGK/tr73: </a:t>
            </a:r>
            <a:r>
              <a:rPr lang="en-US" sz="2400" b="1">
                <a:solidFill>
                  <a:srgbClr val="660033"/>
                </a:solidFill>
                <a:latin typeface="Times New Roman" pitchFamily="18" charset="0"/>
              </a:rPr>
              <a:t>Cho hình 38 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2400" b="1">
                <a:solidFill>
                  <a:srgbClr val="FF3399"/>
                </a:solidFill>
                <a:latin typeface="Times New Roman" pitchFamily="18" charset="0"/>
              </a:rPr>
              <a:t> Tính góc KOI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99"/>
                </a:solidFill>
                <a:latin typeface="Times New Roman" pitchFamily="18" charset="0"/>
              </a:rPr>
              <a:t>b) Kẽ tia OI, hãy tính góc góc KIO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99"/>
                </a:solidFill>
                <a:latin typeface="Times New Roman" pitchFamily="18" charset="0"/>
              </a:rPr>
              <a:t>c) Điểm O có cách đều ba cạnh  của tam giác IKL không ? Tại sao? 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6019800" y="990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88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2895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28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8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8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8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8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8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8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78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78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78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Picture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 smtClean="0">
                <a:solidFill>
                  <a:srgbClr val="0033CC"/>
                </a:solidFill>
                <a:latin typeface="VNI-Times" pitchFamily="2" charset="0"/>
              </a:rPr>
              <a:t>        </a:t>
            </a:r>
            <a:r>
              <a:rPr lang="en-US" sz="2000" b="1" i="1" dirty="0" err="1">
                <a:solidFill>
                  <a:srgbClr val="0033CC"/>
                </a:solidFill>
                <a:latin typeface="VNI-Times" pitchFamily="2" charset="0"/>
              </a:rPr>
              <a:t>TIEÁT</a:t>
            </a:r>
            <a:r>
              <a:rPr lang="en-US" sz="2000" b="1" i="1" dirty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sz="2000" b="1" i="1" dirty="0" smtClean="0">
                <a:solidFill>
                  <a:srgbClr val="0033CC"/>
                </a:solidFill>
                <a:latin typeface="VNI-Times" pitchFamily="2" charset="0"/>
              </a:rPr>
              <a:t>59                   </a:t>
            </a:r>
            <a:r>
              <a:rPr lang="en-US" sz="2000" b="1" i="1" dirty="0" err="1">
                <a:solidFill>
                  <a:srgbClr val="006600"/>
                </a:solidFill>
                <a:latin typeface="VNI-Top" pitchFamily="2" charset="0"/>
              </a:rPr>
              <a:t>LUYEÄN</a:t>
            </a:r>
            <a:r>
              <a:rPr lang="en-US" sz="2000" b="1" i="1" dirty="0">
                <a:solidFill>
                  <a:srgbClr val="006600"/>
                </a:solidFill>
                <a:latin typeface="VNI-Top" pitchFamily="2" charset="0"/>
              </a:rPr>
              <a:t>  </a:t>
            </a:r>
            <a:r>
              <a:rPr lang="en-US" sz="2000" b="1" i="1" dirty="0" err="1">
                <a:solidFill>
                  <a:srgbClr val="006600"/>
                </a:solidFill>
                <a:latin typeface="VNI-Top" pitchFamily="2" charset="0"/>
              </a:rPr>
              <a:t>TAÄP</a:t>
            </a:r>
            <a:r>
              <a:rPr lang="en-US" b="1" i="1" dirty="0">
                <a:solidFill>
                  <a:srgbClr val="0033CC"/>
                </a:solidFill>
                <a:latin typeface="VNI-Top" pitchFamily="2" charset="0"/>
              </a:rPr>
              <a:t> </a:t>
            </a:r>
            <a:endParaRPr lang="en-US" b="1" i="1" dirty="0">
              <a:solidFill>
                <a:srgbClr val="0033CC"/>
              </a:solidFill>
              <a:latin typeface="VNI-Times" pitchFamily="2" charset="0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76200" y="858838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u="sng" dirty="0" err="1">
                <a:solidFill>
                  <a:srgbClr val="660033"/>
                </a:solidFill>
                <a:latin typeface="Times New Roman" pitchFamily="18" charset="0"/>
              </a:rPr>
              <a:t>BÀI</a:t>
            </a:r>
            <a:r>
              <a:rPr lang="en-US" sz="2400" b="1" i="1" u="sng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660033"/>
                </a:solidFill>
                <a:latin typeface="Times New Roman" pitchFamily="18" charset="0"/>
              </a:rPr>
              <a:t>TẬP</a:t>
            </a:r>
            <a:r>
              <a:rPr lang="en-US" sz="2400" b="1" i="1" u="sng" dirty="0">
                <a:solidFill>
                  <a:srgbClr val="660033"/>
                </a:solidFill>
                <a:latin typeface="Times New Roman" pitchFamily="18" charset="0"/>
              </a:rPr>
              <a:t> 38 </a:t>
            </a:r>
            <a:r>
              <a:rPr lang="en-US" sz="2400" b="1" i="1" u="sng" dirty="0" err="1">
                <a:solidFill>
                  <a:srgbClr val="660033"/>
                </a:solidFill>
                <a:latin typeface="Times New Roman" pitchFamily="18" charset="0"/>
              </a:rPr>
              <a:t>SGK</a:t>
            </a:r>
            <a:r>
              <a:rPr lang="en-US" sz="2400" b="1" i="1" u="sng" dirty="0">
                <a:solidFill>
                  <a:srgbClr val="660033"/>
                </a:solidFill>
                <a:latin typeface="Times New Roman" pitchFamily="18" charset="0"/>
              </a:rPr>
              <a:t>/tr73: </a:t>
            </a:r>
            <a:r>
              <a:rPr lang="en-US" sz="2400" b="1" dirty="0">
                <a:solidFill>
                  <a:srgbClr val="660033"/>
                </a:solidFill>
                <a:latin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660033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660033"/>
                </a:solidFill>
                <a:latin typeface="Times New Roman" pitchFamily="18" charset="0"/>
              </a:rPr>
              <a:t> 38 </a:t>
            </a:r>
            <a:endParaRPr lang="en-US" sz="2400" b="1" dirty="0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6019800" y="990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0"/>
            <a:ext cx="2895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228600" y="1249363"/>
            <a:ext cx="21478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FF3399"/>
                </a:solidFill>
              </a:rPr>
              <a:t>a) Tính góc KOI</a:t>
            </a:r>
          </a:p>
        </p:txBody>
      </p:sp>
      <p:graphicFrame>
        <p:nvGraphicFramePr>
          <p:cNvPr id="80905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9350" y="3773488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773488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0" name="Object 1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36670603"/>
              </p:ext>
            </p:extLst>
          </p:nvPr>
        </p:nvGraphicFramePr>
        <p:xfrm>
          <a:off x="457200" y="1624013"/>
          <a:ext cx="6018213" cy="447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Equation" r:id="rId7" imgW="3213000" imgH="2387520" progId="Equation.DSMT4">
                  <p:embed/>
                </p:oleObj>
              </mc:Choice>
              <mc:Fallback>
                <p:oleObj name="Equation" r:id="rId7" imgW="3213000" imgH="2387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24013"/>
                        <a:ext cx="6018213" cy="447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3" name="Object 1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283561505"/>
              </p:ext>
            </p:extLst>
          </p:nvPr>
        </p:nvGraphicFramePr>
        <p:xfrm>
          <a:off x="152400" y="5803900"/>
          <a:ext cx="70866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Equation" r:id="rId9" imgW="4051080" imgH="711000" progId="Equation.DSMT4">
                  <p:embed/>
                </p:oleObj>
              </mc:Choice>
              <mc:Fallback>
                <p:oleObj name="Equation" r:id="rId9" imgW="40510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803900"/>
                        <a:ext cx="70866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916" name="Group 20"/>
          <p:cNvGrpSpPr>
            <a:grpSpLocks/>
          </p:cNvGrpSpPr>
          <p:nvPr/>
        </p:nvGrpSpPr>
        <p:grpSpPr bwMode="auto">
          <a:xfrm>
            <a:off x="6553200" y="3276600"/>
            <a:ext cx="401638" cy="671513"/>
            <a:chOff x="4176" y="2064"/>
            <a:chExt cx="253" cy="423"/>
          </a:xfrm>
        </p:grpSpPr>
        <p:sp>
          <p:nvSpPr>
            <p:cNvPr id="80917" name="Text Box 21"/>
            <p:cNvSpPr txBox="1">
              <a:spLocks noChangeArrowheads="1"/>
            </p:cNvSpPr>
            <p:nvPr/>
          </p:nvSpPr>
          <p:spPr bwMode="auto">
            <a:xfrm>
              <a:off x="4237" y="2256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80918" name="Text Box 22"/>
            <p:cNvSpPr txBox="1">
              <a:spLocks noChangeArrowheads="1"/>
            </p:cNvSpPr>
            <p:nvPr/>
          </p:nvSpPr>
          <p:spPr bwMode="auto">
            <a:xfrm>
              <a:off x="4176" y="206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8361363" y="3581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8361363" y="3200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429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Picture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 smtClean="0">
                <a:solidFill>
                  <a:srgbClr val="0033CC"/>
                </a:solidFill>
                <a:latin typeface="VNI-Times" pitchFamily="2" charset="0"/>
              </a:rPr>
              <a:t>        </a:t>
            </a:r>
            <a:r>
              <a:rPr lang="en-US" sz="2000" b="1" i="1" dirty="0" err="1">
                <a:solidFill>
                  <a:srgbClr val="0033CC"/>
                </a:solidFill>
                <a:latin typeface="VNI-Times" pitchFamily="2" charset="0"/>
              </a:rPr>
              <a:t>TIEÁT</a:t>
            </a:r>
            <a:r>
              <a:rPr lang="en-US" sz="2000" b="1" i="1" dirty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sz="2000" b="1" i="1" dirty="0" smtClean="0">
                <a:solidFill>
                  <a:srgbClr val="0033CC"/>
                </a:solidFill>
                <a:latin typeface="VNI-Times" pitchFamily="2" charset="0"/>
              </a:rPr>
              <a:t>59                    </a:t>
            </a:r>
            <a:r>
              <a:rPr lang="en-US" sz="2000" b="1" i="1" dirty="0" err="1">
                <a:solidFill>
                  <a:srgbClr val="006600"/>
                </a:solidFill>
                <a:latin typeface="VNI-Top" pitchFamily="2" charset="0"/>
              </a:rPr>
              <a:t>LUYEÄN</a:t>
            </a:r>
            <a:r>
              <a:rPr lang="en-US" sz="2000" b="1" i="1" dirty="0">
                <a:solidFill>
                  <a:srgbClr val="006600"/>
                </a:solidFill>
                <a:latin typeface="VNI-Top" pitchFamily="2" charset="0"/>
              </a:rPr>
              <a:t>  </a:t>
            </a:r>
            <a:r>
              <a:rPr lang="en-US" sz="2000" b="1" i="1" dirty="0" err="1">
                <a:solidFill>
                  <a:srgbClr val="006600"/>
                </a:solidFill>
                <a:latin typeface="VNI-Top" pitchFamily="2" charset="0"/>
              </a:rPr>
              <a:t>TAÄP</a:t>
            </a:r>
            <a:r>
              <a:rPr lang="en-US" b="1" i="1" dirty="0">
                <a:solidFill>
                  <a:srgbClr val="0033CC"/>
                </a:solidFill>
                <a:latin typeface="VNI-Top" pitchFamily="2" charset="0"/>
              </a:rPr>
              <a:t> </a:t>
            </a:r>
            <a:endParaRPr lang="en-US" b="1" i="1" dirty="0">
              <a:solidFill>
                <a:srgbClr val="0033CC"/>
              </a:solidFill>
              <a:latin typeface="VNI-Times" pitchFamily="2" charset="0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52400" y="1219200"/>
            <a:ext cx="5638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660033"/>
                </a:solidFill>
                <a:latin typeface="Times New Roman" pitchFamily="18" charset="0"/>
              </a:rPr>
              <a:t>BÀI TẬP 38 SGK/tr73: </a:t>
            </a:r>
            <a:r>
              <a:rPr lang="en-US" sz="2400" b="1">
                <a:solidFill>
                  <a:srgbClr val="660033"/>
                </a:solidFill>
                <a:latin typeface="Times New Roman" pitchFamily="18" charset="0"/>
              </a:rPr>
              <a:t>Cho hình 38 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2400" b="1">
                <a:latin typeface="Times New Roman" pitchFamily="18" charset="0"/>
              </a:rPr>
              <a:t> Góc KOI =121</a:t>
            </a:r>
            <a:r>
              <a:rPr lang="en-US" sz="2400" b="1" baseline="30000">
                <a:latin typeface="Times New Roman" pitchFamily="18" charset="0"/>
              </a:rPr>
              <a:t>0</a:t>
            </a:r>
            <a:endParaRPr lang="en-US" sz="24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99"/>
                </a:solidFill>
                <a:latin typeface="Times New Roman" pitchFamily="18" charset="0"/>
              </a:rPr>
              <a:t>b) Kẽ tia OI, hãy tính góc góc KIO</a:t>
            </a:r>
          </a:p>
        </p:txBody>
      </p:sp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2000"/>
            <a:ext cx="2895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228600" y="2819400"/>
            <a:ext cx="55626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cs typeface="Arial" charset="0"/>
              </a:rPr>
              <a:t>Theo g</a:t>
            </a:r>
            <a:r>
              <a:rPr lang="en-US" b="1">
                <a:cs typeface="Arial" charset="0"/>
              </a:rPr>
              <a:t>i</a:t>
            </a:r>
            <a:r>
              <a:rPr lang="en-US" sz="1600" b="1">
                <a:cs typeface="Arial" charset="0"/>
              </a:rPr>
              <a:t>ả</a:t>
            </a:r>
            <a:r>
              <a:rPr lang="en-US" sz="2000" b="1">
                <a:cs typeface="Arial" charset="0"/>
              </a:rPr>
              <a:t> thi</a:t>
            </a:r>
            <a:r>
              <a:rPr lang="en-US" sz="1600" b="1">
                <a:cs typeface="Arial" charset="0"/>
              </a:rPr>
              <a:t>ế</a:t>
            </a:r>
            <a:r>
              <a:rPr lang="en-US" sz="2000" b="1">
                <a:cs typeface="Arial" charset="0"/>
              </a:rPr>
              <a:t>t</a:t>
            </a:r>
            <a:r>
              <a:rPr lang="en-US" sz="2000" b="1">
                <a:latin typeface="Arial" charset="0"/>
                <a:cs typeface="Arial" charset="0"/>
              </a:rPr>
              <a:t> </a:t>
            </a:r>
            <a:r>
              <a:rPr lang="en-US" sz="2000" b="1">
                <a:cs typeface="Arial" charset="0"/>
              </a:rPr>
              <a:t>O là giao điểm c</a:t>
            </a:r>
            <a:r>
              <a:rPr lang="en-US" sz="1600" b="1">
                <a:cs typeface="Arial" charset="0"/>
              </a:rPr>
              <a:t>ủ</a:t>
            </a:r>
            <a:r>
              <a:rPr lang="en-US" sz="2000" b="1">
                <a:cs typeface="Arial" charset="0"/>
              </a:rPr>
              <a:t>a 2  đư</a:t>
            </a:r>
            <a:r>
              <a:rPr lang="en-US" sz="1600" b="1">
                <a:cs typeface="Arial" charset="0"/>
              </a:rPr>
              <a:t>ờ</a:t>
            </a:r>
            <a:r>
              <a:rPr lang="en-US" sz="2000" b="1">
                <a:cs typeface="Arial" charset="0"/>
              </a:rPr>
              <a:t>ng phân giác xuất phát từ đỉnh K và L  c</a:t>
            </a:r>
            <a:r>
              <a:rPr lang="en-US" sz="1600" b="1">
                <a:cs typeface="Arial" charset="0"/>
              </a:rPr>
              <a:t>ủ</a:t>
            </a:r>
            <a:r>
              <a:rPr lang="en-US" sz="2000" b="1">
                <a:cs typeface="Arial" charset="0"/>
              </a:rPr>
              <a:t>a </a:t>
            </a:r>
            <a:r>
              <a:rPr lang="en-US" sz="2000" b="1">
                <a:cs typeface="Arial" charset="0"/>
                <a:sym typeface="Symbol" pitchFamily="18" charset="2"/>
              </a:rPr>
              <a:t>IKL 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cs typeface="Arial" charset="0"/>
                <a:sym typeface="Symbol" pitchFamily="18" charset="2"/>
              </a:rPr>
              <a:t>Nên IO là tia phân giác c</a:t>
            </a:r>
            <a:r>
              <a:rPr lang="en-US" sz="1600" b="1">
                <a:cs typeface="Arial" charset="0"/>
                <a:sym typeface="Symbol" pitchFamily="18" charset="2"/>
              </a:rPr>
              <a:t>ủ</a:t>
            </a:r>
            <a:r>
              <a:rPr lang="en-US" sz="2000" b="1">
                <a:cs typeface="Arial" charset="0"/>
                <a:sym typeface="Symbol" pitchFamily="18" charset="2"/>
              </a:rPr>
              <a:t>a góc KIL</a:t>
            </a:r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 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  <a:cs typeface="Arial" charset="0"/>
                <a:sym typeface="Symbol" pitchFamily="18" charset="2"/>
              </a:rPr>
              <a:t>Do đó: </a:t>
            </a:r>
          </a:p>
        </p:txBody>
      </p:sp>
      <p:graphicFrame>
        <p:nvGraphicFramePr>
          <p:cNvPr id="860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057717"/>
              </p:ext>
            </p:extLst>
          </p:nvPr>
        </p:nvGraphicFramePr>
        <p:xfrm>
          <a:off x="1430338" y="4289425"/>
          <a:ext cx="30257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Equation" r:id="rId5" imgW="1625400" imgH="419040" progId="Equation.DSMT4">
                  <p:embed/>
                </p:oleObj>
              </mc:Choice>
              <mc:Fallback>
                <p:oleObj name="Equation" r:id="rId5" imgW="1625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4289425"/>
                        <a:ext cx="302577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8" name="Line 12"/>
          <p:cNvSpPr>
            <a:spLocks noChangeShapeType="1"/>
          </p:cNvSpPr>
          <p:nvPr/>
        </p:nvSpPr>
        <p:spPr bwMode="auto">
          <a:xfrm>
            <a:off x="7696200" y="1066800"/>
            <a:ext cx="0" cy="18288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9" name="Line 13"/>
          <p:cNvSpPr>
            <a:spLocks noChangeShapeType="1"/>
          </p:cNvSpPr>
          <p:nvPr/>
        </p:nvSpPr>
        <p:spPr bwMode="auto">
          <a:xfrm>
            <a:off x="7772400" y="1295400"/>
            <a:ext cx="0" cy="1524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>
            <a:off x="7640638" y="1295400"/>
            <a:ext cx="0" cy="1524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037" name="Group 21"/>
          <p:cNvGrpSpPr>
            <a:grpSpLocks/>
          </p:cNvGrpSpPr>
          <p:nvPr/>
        </p:nvGrpSpPr>
        <p:grpSpPr bwMode="auto">
          <a:xfrm>
            <a:off x="8458200" y="3290888"/>
            <a:ext cx="381000" cy="657225"/>
            <a:chOff x="5328" y="2073"/>
            <a:chExt cx="240" cy="414"/>
          </a:xfrm>
        </p:grpSpPr>
        <p:sp>
          <p:nvSpPr>
            <p:cNvPr id="86033" name="Text Box 17"/>
            <p:cNvSpPr txBox="1">
              <a:spLocks noChangeArrowheads="1"/>
            </p:cNvSpPr>
            <p:nvPr/>
          </p:nvSpPr>
          <p:spPr bwMode="auto">
            <a:xfrm>
              <a:off x="5328" y="2256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86034" name="Text Box 18"/>
            <p:cNvSpPr txBox="1">
              <a:spLocks noChangeArrowheads="1"/>
            </p:cNvSpPr>
            <p:nvPr/>
          </p:nvSpPr>
          <p:spPr bwMode="auto">
            <a:xfrm>
              <a:off x="5376" y="2073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grpSp>
        <p:nvGrpSpPr>
          <p:cNvPr id="86036" name="Group 20"/>
          <p:cNvGrpSpPr>
            <a:grpSpLocks/>
          </p:cNvGrpSpPr>
          <p:nvPr/>
        </p:nvGrpSpPr>
        <p:grpSpPr bwMode="auto">
          <a:xfrm>
            <a:off x="6629400" y="3276600"/>
            <a:ext cx="401638" cy="671513"/>
            <a:chOff x="4176" y="2064"/>
            <a:chExt cx="253" cy="423"/>
          </a:xfrm>
        </p:grpSpPr>
        <p:sp>
          <p:nvSpPr>
            <p:cNvPr id="86032" name="Text Box 16"/>
            <p:cNvSpPr txBox="1">
              <a:spLocks noChangeArrowheads="1"/>
            </p:cNvSpPr>
            <p:nvPr/>
          </p:nvSpPr>
          <p:spPr bwMode="auto">
            <a:xfrm>
              <a:off x="4237" y="2256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86035" name="Text Box 19"/>
            <p:cNvSpPr txBox="1">
              <a:spLocks noChangeArrowheads="1"/>
            </p:cNvSpPr>
            <p:nvPr/>
          </p:nvSpPr>
          <p:spPr bwMode="auto">
            <a:xfrm>
              <a:off x="4176" y="206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73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/>
      <p:bldP spid="86028" grpId="0" animBg="1"/>
      <p:bldP spid="86029" grpId="0" animBg="1"/>
      <p:bldP spid="860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Picture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 smtClean="0">
                <a:solidFill>
                  <a:srgbClr val="0033CC"/>
                </a:solidFill>
                <a:latin typeface="VNI-Times" pitchFamily="2" charset="0"/>
              </a:rPr>
              <a:t>          </a:t>
            </a:r>
            <a:r>
              <a:rPr lang="en-US" sz="2000" b="1" i="1" dirty="0" err="1">
                <a:solidFill>
                  <a:srgbClr val="0033CC"/>
                </a:solidFill>
                <a:latin typeface="VNI-Times" pitchFamily="2" charset="0"/>
              </a:rPr>
              <a:t>TIEÁT</a:t>
            </a:r>
            <a:r>
              <a:rPr lang="en-US" sz="2000" b="1" i="1" dirty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sz="2000" b="1" i="1" dirty="0" smtClean="0">
                <a:solidFill>
                  <a:srgbClr val="0033CC"/>
                </a:solidFill>
                <a:latin typeface="VNI-Times" pitchFamily="2" charset="0"/>
              </a:rPr>
              <a:t>59                  </a:t>
            </a:r>
            <a:r>
              <a:rPr lang="en-US" sz="2000" b="1" i="1" dirty="0" err="1">
                <a:solidFill>
                  <a:srgbClr val="006600"/>
                </a:solidFill>
                <a:latin typeface="VNI-Top" pitchFamily="2" charset="0"/>
              </a:rPr>
              <a:t>LUYEÄN</a:t>
            </a:r>
            <a:r>
              <a:rPr lang="en-US" sz="2000" b="1" i="1" dirty="0">
                <a:solidFill>
                  <a:srgbClr val="006600"/>
                </a:solidFill>
                <a:latin typeface="VNI-Top" pitchFamily="2" charset="0"/>
              </a:rPr>
              <a:t>  </a:t>
            </a:r>
            <a:r>
              <a:rPr lang="en-US" sz="2000" b="1" i="1" dirty="0" err="1">
                <a:solidFill>
                  <a:srgbClr val="006600"/>
                </a:solidFill>
                <a:latin typeface="VNI-Top" pitchFamily="2" charset="0"/>
              </a:rPr>
              <a:t>TAÄP</a:t>
            </a:r>
            <a:r>
              <a:rPr lang="en-US" b="1" i="1" dirty="0">
                <a:solidFill>
                  <a:srgbClr val="0033CC"/>
                </a:solidFill>
                <a:latin typeface="VNI-Top" pitchFamily="2" charset="0"/>
              </a:rPr>
              <a:t> </a:t>
            </a:r>
            <a:endParaRPr lang="en-US" b="1" i="1" dirty="0">
              <a:solidFill>
                <a:srgbClr val="0033CC"/>
              </a:solidFill>
              <a:latin typeface="VNI-Times" pitchFamily="2" charset="0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-76200" y="685800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</a:t>
            </a:r>
            <a:r>
              <a:rPr lang="en-US" sz="2800" b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SỬA BÀI TẬP</a:t>
            </a:r>
            <a:r>
              <a:rPr lang="en-US" sz="2800">
                <a:solidFill>
                  <a:srgbClr val="006600"/>
                </a:solidFill>
              </a:rPr>
              <a:t> : 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52400" y="1219200"/>
            <a:ext cx="5638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660033"/>
                </a:solidFill>
                <a:latin typeface="Times New Roman" pitchFamily="18" charset="0"/>
              </a:rPr>
              <a:t>BÀI TẬP 38 SGK/tr73: </a:t>
            </a:r>
            <a:r>
              <a:rPr lang="en-US" sz="2400" b="1">
                <a:solidFill>
                  <a:srgbClr val="660033"/>
                </a:solidFill>
                <a:latin typeface="Times New Roman" pitchFamily="18" charset="0"/>
              </a:rPr>
              <a:t>Cho hình 38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a)</a:t>
            </a:r>
            <a:r>
              <a:rPr lang="en-US" sz="2400" b="1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Góc KOI =121</a:t>
            </a:r>
            <a:r>
              <a:rPr lang="en-US" sz="2400" b="1" baseline="30000">
                <a:latin typeface="Times New Roman" pitchFamily="18" charset="0"/>
              </a:rPr>
              <a:t>0</a:t>
            </a:r>
            <a:endParaRPr lang="en-US" sz="2400" b="1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6019800" y="990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228600" y="2362200"/>
            <a:ext cx="55626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cs typeface="Arial" charset="0"/>
              </a:rPr>
              <a:t>b)Theo </a:t>
            </a:r>
            <a:r>
              <a:rPr lang="en-US" sz="2400" b="1" dirty="0" err="1">
                <a:cs typeface="Arial" charset="0"/>
              </a:rPr>
              <a:t>g</a:t>
            </a:r>
            <a:r>
              <a:rPr lang="en-US" sz="2000" b="1" dirty="0" err="1">
                <a:cs typeface="Arial" charset="0"/>
              </a:rPr>
              <a:t>i</a:t>
            </a:r>
            <a:r>
              <a:rPr lang="en-US" b="1" dirty="0" err="1">
                <a:cs typeface="Arial" charset="0"/>
              </a:rPr>
              <a:t>ả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 err="1">
                <a:cs typeface="Arial" charset="0"/>
              </a:rPr>
              <a:t>thi</a:t>
            </a:r>
            <a:r>
              <a:rPr lang="en-US" b="1" dirty="0" err="1">
                <a:cs typeface="Arial" charset="0"/>
              </a:rPr>
              <a:t>ế</a:t>
            </a:r>
            <a:r>
              <a:rPr lang="en-US" sz="2400" b="1" dirty="0" err="1">
                <a:cs typeface="Arial" charset="0"/>
              </a:rPr>
              <a:t>t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O </a:t>
            </a:r>
            <a:r>
              <a:rPr lang="en-US" sz="2400" b="1" dirty="0" err="1">
                <a:cs typeface="Arial" charset="0"/>
              </a:rPr>
              <a:t>là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 err="1">
                <a:cs typeface="Arial" charset="0"/>
              </a:rPr>
              <a:t>giao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 err="1">
                <a:cs typeface="Arial" charset="0"/>
              </a:rPr>
              <a:t>điểm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 err="1">
                <a:cs typeface="Arial" charset="0"/>
              </a:rPr>
              <a:t>c</a:t>
            </a:r>
            <a:r>
              <a:rPr lang="en-US" b="1" dirty="0" err="1">
                <a:cs typeface="Arial" charset="0"/>
              </a:rPr>
              <a:t>ủ</a:t>
            </a:r>
            <a:r>
              <a:rPr lang="en-US" sz="2400" b="1" dirty="0" err="1">
                <a:cs typeface="Arial" charset="0"/>
              </a:rPr>
              <a:t>a</a:t>
            </a:r>
            <a:r>
              <a:rPr lang="en-US" sz="2400" b="1" dirty="0">
                <a:cs typeface="Arial" charset="0"/>
              </a:rPr>
              <a:t> 2 </a:t>
            </a:r>
            <a:r>
              <a:rPr lang="en-US" sz="2400" b="1" dirty="0" err="1">
                <a:cs typeface="Arial" charset="0"/>
              </a:rPr>
              <a:t>đư</a:t>
            </a:r>
            <a:r>
              <a:rPr lang="en-US" b="1" dirty="0" err="1">
                <a:cs typeface="Arial" charset="0"/>
              </a:rPr>
              <a:t>ờ</a:t>
            </a:r>
            <a:r>
              <a:rPr lang="en-US" sz="2400" b="1" dirty="0" err="1">
                <a:cs typeface="Arial" charset="0"/>
              </a:rPr>
              <a:t>ng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 err="1">
                <a:cs typeface="Arial" charset="0"/>
              </a:rPr>
              <a:t>phân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 err="1">
                <a:cs typeface="Arial" charset="0"/>
              </a:rPr>
              <a:t>giác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 err="1">
                <a:cs typeface="Arial" charset="0"/>
              </a:rPr>
              <a:t>xuất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 err="1">
                <a:cs typeface="Arial" charset="0"/>
              </a:rPr>
              <a:t>phát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 err="1">
                <a:cs typeface="Arial" charset="0"/>
              </a:rPr>
              <a:t>từ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 err="1">
                <a:cs typeface="Arial" charset="0"/>
              </a:rPr>
              <a:t>đỉnh</a:t>
            </a:r>
            <a:r>
              <a:rPr lang="en-US" sz="2400" b="1" dirty="0">
                <a:cs typeface="Arial" charset="0"/>
              </a:rPr>
              <a:t> K </a:t>
            </a:r>
            <a:r>
              <a:rPr lang="en-US" sz="2400" b="1" dirty="0" err="1">
                <a:cs typeface="Arial" charset="0"/>
              </a:rPr>
              <a:t>và</a:t>
            </a:r>
            <a:r>
              <a:rPr lang="en-US" sz="2400" b="1" dirty="0">
                <a:cs typeface="Arial" charset="0"/>
              </a:rPr>
              <a:t> L </a:t>
            </a:r>
            <a:r>
              <a:rPr lang="en-US" sz="2400" b="1" dirty="0" err="1">
                <a:cs typeface="Arial" charset="0"/>
              </a:rPr>
              <a:t>c</a:t>
            </a:r>
            <a:r>
              <a:rPr lang="en-US" b="1" dirty="0" err="1">
                <a:cs typeface="Arial" charset="0"/>
              </a:rPr>
              <a:t>ủ</a:t>
            </a:r>
            <a:r>
              <a:rPr lang="en-US" sz="2400" b="1" dirty="0" err="1">
                <a:cs typeface="Arial" charset="0"/>
              </a:rPr>
              <a:t>a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>
                <a:cs typeface="Arial" charset="0"/>
                <a:sym typeface="Symbol" pitchFamily="18" charset="2"/>
              </a:rPr>
              <a:t></a:t>
            </a:r>
            <a:r>
              <a:rPr lang="en-US" sz="2400" b="1" dirty="0" err="1">
                <a:cs typeface="Arial" charset="0"/>
                <a:sym typeface="Symbol" pitchFamily="18" charset="2"/>
              </a:rPr>
              <a:t>IKL</a:t>
            </a:r>
            <a:r>
              <a:rPr lang="en-US" sz="2400" b="1" dirty="0">
                <a:cs typeface="Arial" charset="0"/>
                <a:sym typeface="Symbol" pitchFamily="18" charset="2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cs typeface="Arial" charset="0"/>
                <a:sym typeface="Symbol" pitchFamily="18" charset="2"/>
              </a:rPr>
              <a:t>Nên</a:t>
            </a:r>
            <a:r>
              <a:rPr lang="en-US" sz="2400" b="1" dirty="0">
                <a:cs typeface="Arial" charset="0"/>
                <a:sym typeface="Symbol" pitchFamily="18" charset="2"/>
              </a:rPr>
              <a:t> IO </a:t>
            </a:r>
            <a:r>
              <a:rPr lang="en-US" sz="2400" b="1" dirty="0" err="1">
                <a:cs typeface="Arial" charset="0"/>
                <a:sym typeface="Symbol" pitchFamily="18" charset="2"/>
              </a:rPr>
              <a:t>là</a:t>
            </a:r>
            <a:r>
              <a:rPr lang="en-US" sz="2400" b="1" dirty="0">
                <a:cs typeface="Arial" charset="0"/>
                <a:sym typeface="Symbol" pitchFamily="18" charset="2"/>
              </a:rPr>
              <a:t> </a:t>
            </a:r>
            <a:r>
              <a:rPr lang="en-US" sz="2400" b="1" dirty="0" err="1">
                <a:cs typeface="Arial" charset="0"/>
                <a:sym typeface="Symbol" pitchFamily="18" charset="2"/>
              </a:rPr>
              <a:t>tia</a:t>
            </a:r>
            <a:r>
              <a:rPr lang="en-US" sz="2400" b="1" dirty="0">
                <a:cs typeface="Arial" charset="0"/>
                <a:sym typeface="Symbol" pitchFamily="18" charset="2"/>
              </a:rPr>
              <a:t> </a:t>
            </a:r>
            <a:r>
              <a:rPr lang="en-US" sz="2400" b="1" dirty="0" err="1">
                <a:cs typeface="Arial" charset="0"/>
                <a:sym typeface="Symbol" pitchFamily="18" charset="2"/>
              </a:rPr>
              <a:t>phân</a:t>
            </a:r>
            <a:r>
              <a:rPr lang="en-US" sz="2400" b="1" dirty="0">
                <a:cs typeface="Arial" charset="0"/>
                <a:sym typeface="Symbol" pitchFamily="18" charset="2"/>
              </a:rPr>
              <a:t> </a:t>
            </a:r>
            <a:r>
              <a:rPr lang="en-US" sz="2400" b="1" dirty="0" err="1">
                <a:cs typeface="Arial" charset="0"/>
                <a:sym typeface="Symbol" pitchFamily="18" charset="2"/>
              </a:rPr>
              <a:t>giác</a:t>
            </a:r>
            <a:r>
              <a:rPr lang="en-US" sz="2400" b="1" dirty="0">
                <a:cs typeface="Arial" charset="0"/>
                <a:sym typeface="Symbol" pitchFamily="18" charset="2"/>
              </a:rPr>
              <a:t> </a:t>
            </a:r>
            <a:r>
              <a:rPr lang="en-US" sz="2400" b="1" dirty="0" err="1">
                <a:cs typeface="Arial" charset="0"/>
                <a:sym typeface="Symbol" pitchFamily="18" charset="2"/>
              </a:rPr>
              <a:t>c</a:t>
            </a:r>
            <a:r>
              <a:rPr lang="en-US" b="1" dirty="0" err="1">
                <a:cs typeface="Arial" charset="0"/>
                <a:sym typeface="Symbol" pitchFamily="18" charset="2"/>
              </a:rPr>
              <a:t>ủ</a:t>
            </a:r>
            <a:r>
              <a:rPr lang="en-US" sz="2400" b="1" dirty="0" err="1">
                <a:cs typeface="Arial" charset="0"/>
                <a:sym typeface="Symbol" pitchFamily="18" charset="2"/>
              </a:rPr>
              <a:t>a</a:t>
            </a:r>
            <a:r>
              <a:rPr lang="en-US" sz="2400" b="1" dirty="0">
                <a:cs typeface="Arial" charset="0"/>
                <a:sym typeface="Symbol" pitchFamily="18" charset="2"/>
              </a:rPr>
              <a:t> </a:t>
            </a:r>
            <a:r>
              <a:rPr lang="en-US" sz="2400" b="1" dirty="0" err="1">
                <a:cs typeface="Arial" charset="0"/>
                <a:sym typeface="Symbol" pitchFamily="18" charset="2"/>
              </a:rPr>
              <a:t>góc</a:t>
            </a:r>
            <a:r>
              <a:rPr lang="en-US" sz="2400" b="1" dirty="0">
                <a:cs typeface="Arial" charset="0"/>
                <a:sym typeface="Symbol" pitchFamily="18" charset="2"/>
              </a:rPr>
              <a:t> </a:t>
            </a:r>
            <a:r>
              <a:rPr lang="en-US" sz="2400" b="1" dirty="0" err="1">
                <a:cs typeface="Arial" charset="0"/>
                <a:sym typeface="Symbol" pitchFamily="18" charset="2"/>
              </a:rPr>
              <a:t>KIL</a:t>
            </a:r>
            <a:endParaRPr lang="en-US" sz="2400" b="1" dirty="0">
              <a:cs typeface="Arial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cs typeface="Arial" charset="0"/>
                <a:sym typeface="Symbol" pitchFamily="18" charset="2"/>
              </a:rPr>
              <a:t>Do </a:t>
            </a:r>
            <a:r>
              <a:rPr lang="en-US" sz="2400" b="1" dirty="0" err="1">
                <a:cs typeface="Arial" charset="0"/>
                <a:sym typeface="Symbol" pitchFamily="18" charset="2"/>
              </a:rPr>
              <a:t>đó</a:t>
            </a:r>
            <a:r>
              <a:rPr lang="en-US" sz="2400" b="1" dirty="0">
                <a:cs typeface="Arial" charset="0"/>
                <a:sym typeface="Symbol" pitchFamily="18" charset="2"/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FF"/>
                </a:solidFill>
                <a:cs typeface="Arial" charset="0"/>
                <a:sym typeface="Symbol" pitchFamily="18" charset="2"/>
              </a:rPr>
              <a:t>c) </a:t>
            </a:r>
            <a:r>
              <a:rPr lang="en-US" sz="2400" b="1" dirty="0" err="1">
                <a:solidFill>
                  <a:srgbClr val="FF00FF"/>
                </a:solidFill>
                <a:cs typeface="Arial" charset="0"/>
                <a:sym typeface="Symbol" pitchFamily="18" charset="2"/>
              </a:rPr>
              <a:t>Điểm</a:t>
            </a:r>
            <a:r>
              <a:rPr lang="en-US" sz="2400" b="1" dirty="0">
                <a:solidFill>
                  <a:srgbClr val="FF00FF"/>
                </a:solidFill>
                <a:cs typeface="Arial" charset="0"/>
                <a:sym typeface="Symbol" pitchFamily="18" charset="2"/>
              </a:rPr>
              <a:t> O </a:t>
            </a:r>
            <a:r>
              <a:rPr lang="en-US" sz="2400" b="1" dirty="0" err="1">
                <a:solidFill>
                  <a:srgbClr val="FF00FF"/>
                </a:solidFill>
                <a:cs typeface="Arial" charset="0"/>
                <a:sym typeface="Symbol" pitchFamily="18" charset="2"/>
              </a:rPr>
              <a:t>có</a:t>
            </a:r>
            <a:r>
              <a:rPr lang="en-US" sz="2400" b="1" dirty="0">
                <a:solidFill>
                  <a:srgbClr val="FF00FF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cs typeface="Arial" charset="0"/>
                <a:sym typeface="Symbol" pitchFamily="18" charset="2"/>
              </a:rPr>
              <a:t>cách</a:t>
            </a:r>
            <a:r>
              <a:rPr lang="en-US" sz="2400" b="1" dirty="0">
                <a:solidFill>
                  <a:srgbClr val="FF00FF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cs typeface="Arial" charset="0"/>
                <a:sym typeface="Symbol" pitchFamily="18" charset="2"/>
              </a:rPr>
              <a:t>đều</a:t>
            </a:r>
            <a:r>
              <a:rPr lang="en-US" sz="2400" b="1" dirty="0">
                <a:solidFill>
                  <a:srgbClr val="FF00FF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cs typeface="Arial" charset="0"/>
                <a:sym typeface="Symbol" pitchFamily="18" charset="2"/>
              </a:rPr>
              <a:t>ba</a:t>
            </a:r>
            <a:r>
              <a:rPr lang="en-US" sz="2400" b="1" dirty="0">
                <a:solidFill>
                  <a:srgbClr val="FF00FF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cs typeface="Arial" charset="0"/>
                <a:sym typeface="Symbol" pitchFamily="18" charset="2"/>
              </a:rPr>
              <a:t>cạnh</a:t>
            </a:r>
            <a:r>
              <a:rPr lang="en-US" sz="2400" b="1" dirty="0">
                <a:solidFill>
                  <a:srgbClr val="FF00FF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cs typeface="Arial" charset="0"/>
                <a:sym typeface="Symbol" pitchFamily="18" charset="2"/>
              </a:rPr>
              <a:t>của</a:t>
            </a:r>
            <a:r>
              <a:rPr lang="en-US" sz="2400" b="1" dirty="0">
                <a:solidFill>
                  <a:srgbClr val="FF00FF"/>
                </a:solidFill>
                <a:cs typeface="Arial" charset="0"/>
                <a:sym typeface="Symbol" pitchFamily="18" charset="2"/>
              </a:rPr>
              <a:t> tam </a:t>
            </a:r>
            <a:r>
              <a:rPr lang="en-US" sz="2400" b="1" dirty="0" err="1">
                <a:solidFill>
                  <a:srgbClr val="FF00FF"/>
                </a:solidFill>
                <a:cs typeface="Arial" charset="0"/>
                <a:sym typeface="Symbol" pitchFamily="18" charset="2"/>
              </a:rPr>
              <a:t>giác</a:t>
            </a:r>
            <a:r>
              <a:rPr lang="en-US" sz="2400" b="1" dirty="0">
                <a:solidFill>
                  <a:srgbClr val="FF00FF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cs typeface="Arial" charset="0"/>
                <a:sym typeface="Symbol" pitchFamily="18" charset="2"/>
              </a:rPr>
              <a:t>IKL</a:t>
            </a:r>
            <a:r>
              <a:rPr lang="en-US" sz="2400" b="1" dirty="0">
                <a:solidFill>
                  <a:srgbClr val="FF00FF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cs typeface="Arial" charset="0"/>
                <a:sym typeface="Symbol" pitchFamily="18" charset="2"/>
              </a:rPr>
              <a:t>không</a:t>
            </a:r>
            <a:r>
              <a:rPr lang="en-US" sz="2400" b="1" dirty="0">
                <a:solidFill>
                  <a:srgbClr val="FF00FF"/>
                </a:solidFill>
                <a:cs typeface="Arial" charset="0"/>
                <a:sym typeface="Symbol" pitchFamily="18" charset="2"/>
              </a:rPr>
              <a:t> ? </a:t>
            </a:r>
            <a:r>
              <a:rPr lang="en-US" sz="2400" b="1" dirty="0" err="1">
                <a:solidFill>
                  <a:srgbClr val="FF00FF"/>
                </a:solidFill>
                <a:cs typeface="Arial" charset="0"/>
                <a:sym typeface="Symbol" pitchFamily="18" charset="2"/>
              </a:rPr>
              <a:t>Tại</a:t>
            </a:r>
            <a:r>
              <a:rPr lang="en-US" sz="2400" b="1" dirty="0">
                <a:solidFill>
                  <a:srgbClr val="FF00FF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cs typeface="Arial" charset="0"/>
                <a:sym typeface="Symbol" pitchFamily="18" charset="2"/>
              </a:rPr>
              <a:t>sao</a:t>
            </a:r>
            <a:r>
              <a:rPr lang="en-US" sz="2400" b="1" dirty="0">
                <a:solidFill>
                  <a:srgbClr val="FF00FF"/>
                </a:solidFill>
                <a:cs typeface="Arial" charset="0"/>
                <a:sym typeface="Symbol" pitchFamily="18" charset="2"/>
              </a:rPr>
              <a:t>? </a:t>
            </a:r>
            <a:r>
              <a:rPr lang="en-US" sz="2400" dirty="0">
                <a:solidFill>
                  <a:srgbClr val="FF00FF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</a:p>
        </p:txBody>
      </p:sp>
      <p:graphicFrame>
        <p:nvGraphicFramePr>
          <p:cNvPr id="870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165360"/>
              </p:ext>
            </p:extLst>
          </p:nvPr>
        </p:nvGraphicFramePr>
        <p:xfrm>
          <a:off x="1508125" y="4038600"/>
          <a:ext cx="30797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4" imgW="1625400" imgH="419040" progId="Equation.DSMT4">
                  <p:embed/>
                </p:oleObj>
              </mc:Choice>
              <mc:Fallback>
                <p:oleObj name="Equation" r:id="rId4" imgW="1625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4038600"/>
                        <a:ext cx="30797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304800" y="5548313"/>
            <a:ext cx="74676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cs typeface="Arial" charset="0"/>
              </a:rPr>
              <a:t>   Vì O là giao c</a:t>
            </a:r>
            <a:r>
              <a:rPr lang="en-US" b="1">
                <a:cs typeface="Arial" charset="0"/>
              </a:rPr>
              <a:t>ủ</a:t>
            </a:r>
            <a:r>
              <a:rPr lang="en-US" sz="2400" b="1">
                <a:cs typeface="Arial" charset="0"/>
              </a:rPr>
              <a:t>a ba đư</a:t>
            </a:r>
            <a:r>
              <a:rPr lang="en-US" b="1">
                <a:cs typeface="Arial" charset="0"/>
              </a:rPr>
              <a:t>ờ</a:t>
            </a:r>
            <a:r>
              <a:rPr lang="en-US" sz="2400" b="1">
                <a:cs typeface="Arial" charset="0"/>
              </a:rPr>
              <a:t>ng phân giác c</a:t>
            </a:r>
            <a:r>
              <a:rPr lang="en-US" b="1">
                <a:cs typeface="Arial" charset="0"/>
              </a:rPr>
              <a:t>ủ</a:t>
            </a:r>
            <a:r>
              <a:rPr lang="en-US" sz="2400" b="1">
                <a:cs typeface="Arial" charset="0"/>
              </a:rPr>
              <a:t>a </a:t>
            </a:r>
            <a:r>
              <a:rPr lang="en-US" sz="2400" b="1">
                <a:cs typeface="Arial" charset="0"/>
                <a:sym typeface="Symbol" pitchFamily="18" charset="2"/>
              </a:rPr>
              <a:t>IKL ( cmt)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cs typeface="Arial" charset="0"/>
                <a:sym typeface="Symbol" pitchFamily="18" charset="2"/>
              </a:rPr>
              <a:t>   Nên O cách đ</a:t>
            </a:r>
            <a:r>
              <a:rPr lang="en-US" b="1">
                <a:cs typeface="Arial" charset="0"/>
                <a:sym typeface="Symbol" pitchFamily="18" charset="2"/>
              </a:rPr>
              <a:t>ề</a:t>
            </a:r>
            <a:r>
              <a:rPr lang="en-US" sz="2400" b="1">
                <a:cs typeface="Arial" charset="0"/>
                <a:sym typeface="Symbol" pitchFamily="18" charset="2"/>
              </a:rPr>
              <a:t>u ba c</a:t>
            </a:r>
            <a:r>
              <a:rPr lang="en-US" b="1">
                <a:cs typeface="Arial" charset="0"/>
                <a:sym typeface="Symbol" pitchFamily="18" charset="2"/>
              </a:rPr>
              <a:t>ạ</a:t>
            </a:r>
            <a:r>
              <a:rPr lang="en-US" sz="2400" b="1">
                <a:cs typeface="Arial" charset="0"/>
                <a:sym typeface="Symbol" pitchFamily="18" charset="2"/>
              </a:rPr>
              <a:t>nh c</a:t>
            </a:r>
            <a:r>
              <a:rPr lang="en-US" b="1">
                <a:cs typeface="Arial" charset="0"/>
                <a:sym typeface="Symbol" pitchFamily="18" charset="2"/>
              </a:rPr>
              <a:t>ủ</a:t>
            </a:r>
            <a:r>
              <a:rPr lang="en-US" sz="2400" b="1">
                <a:cs typeface="Arial" charset="0"/>
                <a:sym typeface="Symbol" pitchFamily="18" charset="2"/>
              </a:rPr>
              <a:t>a IKL .</a:t>
            </a:r>
          </a:p>
        </p:txBody>
      </p:sp>
      <p:pic>
        <p:nvPicPr>
          <p:cNvPr id="87064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143000"/>
            <a:ext cx="26828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67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2590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85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10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Picture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 smtClean="0">
                <a:solidFill>
                  <a:srgbClr val="0033CC"/>
                </a:solidFill>
                <a:latin typeface="VNI-Times" pitchFamily="2" charset="0"/>
              </a:rPr>
              <a:t>         </a:t>
            </a:r>
            <a:r>
              <a:rPr lang="en-US" sz="2000" b="1" i="1" dirty="0" err="1">
                <a:solidFill>
                  <a:srgbClr val="0033CC"/>
                </a:solidFill>
                <a:latin typeface="VNI-Times" pitchFamily="2" charset="0"/>
              </a:rPr>
              <a:t>TIEÁT</a:t>
            </a:r>
            <a:r>
              <a:rPr lang="en-US" sz="2000" b="1" i="1" dirty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sz="2000" b="1" i="1" dirty="0" smtClean="0">
                <a:solidFill>
                  <a:srgbClr val="0033CC"/>
                </a:solidFill>
                <a:latin typeface="VNI-Times" pitchFamily="2" charset="0"/>
              </a:rPr>
              <a:t>59                    </a:t>
            </a:r>
            <a:r>
              <a:rPr lang="en-US" sz="2000" b="1" i="1" dirty="0" err="1">
                <a:solidFill>
                  <a:srgbClr val="006600"/>
                </a:solidFill>
                <a:latin typeface="VNI-Top" pitchFamily="2" charset="0"/>
              </a:rPr>
              <a:t>LUYEÄN</a:t>
            </a:r>
            <a:r>
              <a:rPr lang="en-US" sz="2000" b="1" i="1" dirty="0">
                <a:solidFill>
                  <a:srgbClr val="006600"/>
                </a:solidFill>
                <a:latin typeface="VNI-Top" pitchFamily="2" charset="0"/>
              </a:rPr>
              <a:t>  </a:t>
            </a:r>
            <a:r>
              <a:rPr lang="en-US" sz="2000" b="1" i="1" dirty="0" err="1">
                <a:solidFill>
                  <a:srgbClr val="006600"/>
                </a:solidFill>
                <a:latin typeface="VNI-Top" pitchFamily="2" charset="0"/>
              </a:rPr>
              <a:t>TAÄP</a:t>
            </a:r>
            <a:r>
              <a:rPr lang="en-US" b="1" i="1" dirty="0">
                <a:solidFill>
                  <a:srgbClr val="0033CC"/>
                </a:solidFill>
                <a:latin typeface="VNI-Top" pitchFamily="2" charset="0"/>
              </a:rPr>
              <a:t> </a:t>
            </a:r>
            <a:endParaRPr lang="en-US" b="1" i="1" dirty="0">
              <a:solidFill>
                <a:srgbClr val="0033CC"/>
              </a:solidFill>
              <a:latin typeface="VNI-Times" pitchFamily="2" charset="0"/>
            </a:endParaRPr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-76200" y="838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</a:t>
            </a:r>
            <a:r>
              <a:rPr lang="en-US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LUYỆN TẬP</a:t>
            </a:r>
            <a:r>
              <a:rPr lang="en-US" sz="2400">
                <a:solidFill>
                  <a:srgbClr val="006600"/>
                </a:solidFill>
              </a:rPr>
              <a:t> : </a:t>
            </a:r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76200" y="1295400"/>
            <a:ext cx="87630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u="sng">
                <a:solidFill>
                  <a:srgbClr val="660033"/>
                </a:solidFill>
                <a:latin typeface="Times New Roman" pitchFamily="18" charset="0"/>
              </a:rPr>
              <a:t>BÀI TẬP 39 SGK/tr73</a:t>
            </a:r>
            <a:r>
              <a:rPr lang="en-US" sz="2000">
                <a:solidFill>
                  <a:srgbClr val="660033"/>
                </a:solidFill>
                <a:latin typeface="Times New Roman" pitchFamily="18" charset="0"/>
              </a:rPr>
              <a:t>:  </a:t>
            </a: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</a:rPr>
              <a:t>Cho hình 39        </a:t>
            </a:r>
            <a:r>
              <a:rPr lang="en-US" sz="2000" i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)  Chứng minh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ABD = ACD.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                                                                           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b) So sánh góc DBC và góc DCB</a:t>
            </a:r>
            <a:endParaRPr lang="en-US" sz="200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89123" name="Group 35"/>
          <p:cNvGrpSpPr>
            <a:grpSpLocks/>
          </p:cNvGrpSpPr>
          <p:nvPr/>
        </p:nvGrpSpPr>
        <p:grpSpPr bwMode="auto">
          <a:xfrm>
            <a:off x="-76200" y="4724400"/>
            <a:ext cx="4953000" cy="1905000"/>
            <a:chOff x="1344" y="2304"/>
            <a:chExt cx="3120" cy="1200"/>
          </a:xfrm>
        </p:grpSpPr>
        <p:sp>
          <p:nvSpPr>
            <p:cNvPr id="89115" name="Text Box 27"/>
            <p:cNvSpPr txBox="1">
              <a:spLocks noChangeArrowheads="1"/>
            </p:cNvSpPr>
            <p:nvPr/>
          </p:nvSpPr>
          <p:spPr bwMode="auto">
            <a:xfrm>
              <a:off x="1392" y="2400"/>
              <a:ext cx="3072" cy="1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660033"/>
                  </a:solidFill>
                  <a:sym typeface="Symbol" pitchFamily="18" charset="2"/>
                </a:rPr>
                <a:t>GT   ABC:AB=AC</a:t>
              </a:r>
            </a:p>
            <a:p>
              <a:pPr>
                <a:spcBef>
                  <a:spcPct val="50000"/>
                </a:spcBef>
              </a:pPr>
              <a:endParaRPr lang="en-US" sz="2000" b="1">
                <a:solidFill>
                  <a:srgbClr val="660033"/>
                </a:solidFill>
                <a:sym typeface="Symbol" pitchFamily="18" charset="2"/>
              </a:endParaRP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660033"/>
                  </a:solidFill>
                  <a:sym typeface="Symbol" pitchFamily="18" charset="2"/>
                </a:rPr>
                <a:t>KL   a) CMR : ABD = ACD</a:t>
              </a:r>
              <a:endParaRPr lang="en-US" sz="2000">
                <a:solidFill>
                  <a:srgbClr val="660033"/>
                </a:solidFill>
                <a:sym typeface="Symbol" pitchFamily="18" charset="2"/>
              </a:endParaRPr>
            </a:p>
            <a:p>
              <a:pPr>
                <a:spcBef>
                  <a:spcPct val="50000"/>
                </a:spcBef>
              </a:pPr>
              <a:endParaRPr lang="en-US" sz="2000">
                <a:solidFill>
                  <a:srgbClr val="660033"/>
                </a:solidFill>
                <a:sym typeface="Symbol" pitchFamily="18" charset="2"/>
              </a:endParaRPr>
            </a:p>
          </p:txBody>
        </p:sp>
        <p:graphicFrame>
          <p:nvGraphicFramePr>
            <p:cNvPr id="89116" name="Object 28"/>
            <p:cNvGraphicFramePr>
              <a:graphicFrameLocks noChangeAspect="1"/>
            </p:cNvGraphicFramePr>
            <p:nvPr/>
          </p:nvGraphicFramePr>
          <p:xfrm>
            <a:off x="1840" y="2633"/>
            <a:ext cx="560" cy="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6" name="Equation" r:id="rId4" imgW="482400" imgH="253800" progId="Equation.DSMT4">
                    <p:embed/>
                  </p:oleObj>
                </mc:Choice>
                <mc:Fallback>
                  <p:oleObj name="Equation" r:id="rId4" imgW="48240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0" y="2633"/>
                          <a:ext cx="560" cy="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18" name="Object 30"/>
            <p:cNvGraphicFramePr>
              <a:graphicFrameLocks noChangeAspect="1"/>
            </p:cNvGraphicFramePr>
            <p:nvPr/>
          </p:nvGraphicFramePr>
          <p:xfrm>
            <a:off x="1632" y="3216"/>
            <a:ext cx="187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7" name="Equation" r:id="rId6" imgW="1650960" imgH="253800" progId="Equation.DSMT4">
                    <p:embed/>
                  </p:oleObj>
                </mc:Choice>
                <mc:Fallback>
                  <p:oleObj name="Equation" r:id="rId6" imgW="16509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3216"/>
                          <a:ext cx="187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121" name="Line 33"/>
            <p:cNvSpPr>
              <a:spLocks noChangeShapeType="1"/>
            </p:cNvSpPr>
            <p:nvPr/>
          </p:nvSpPr>
          <p:spPr bwMode="auto">
            <a:xfrm>
              <a:off x="1344" y="2928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2" name="Line 34"/>
            <p:cNvSpPr>
              <a:spLocks noChangeShapeType="1"/>
            </p:cNvSpPr>
            <p:nvPr/>
          </p:nvSpPr>
          <p:spPr bwMode="auto">
            <a:xfrm>
              <a:off x="1680" y="2304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25" name="Rectangle 37"/>
          <p:cNvSpPr>
            <a:spLocks noChangeArrowheads="1"/>
          </p:cNvSpPr>
          <p:nvPr/>
        </p:nvSpPr>
        <p:spPr bwMode="auto">
          <a:xfrm>
            <a:off x="3200400" y="2362200"/>
            <a:ext cx="5105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200" dirty="0">
                <a:solidFill>
                  <a:srgbClr val="3333FF"/>
                </a:solidFill>
                <a:latin typeface=".VnTime" pitchFamily="34" charset="0"/>
              </a:rPr>
              <a:t>a. </a:t>
            </a:r>
            <a:r>
              <a:rPr lang="en-US" sz="2200" dirty="0" err="1">
                <a:solidFill>
                  <a:srgbClr val="3333FF"/>
                </a:solidFill>
                <a:latin typeface=".VnTime" pitchFamily="34" charset="0"/>
              </a:rPr>
              <a:t>XÐt</a:t>
            </a:r>
            <a:r>
              <a:rPr lang="en-US" sz="2200" dirty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2200" dirty="0">
                <a:solidFill>
                  <a:srgbClr val="3333FF"/>
                </a:solidFill>
                <a:latin typeface=".VnTime" pitchFamily="34" charset="0"/>
                <a:sym typeface="Symbol" pitchFamily="18" charset="2"/>
              </a:rPr>
              <a:t>ABD vµ  </a:t>
            </a:r>
            <a:r>
              <a:rPr lang="en-US" sz="2200" dirty="0" err="1">
                <a:solidFill>
                  <a:srgbClr val="3333FF"/>
                </a:solidFill>
                <a:latin typeface=".VnTime" pitchFamily="34" charset="0"/>
                <a:sym typeface="Symbol" pitchFamily="18" charset="2"/>
              </a:rPr>
              <a:t>ACD</a:t>
            </a:r>
            <a:r>
              <a:rPr lang="en-US" sz="2200" dirty="0">
                <a:solidFill>
                  <a:srgbClr val="3333FF"/>
                </a:solidFill>
                <a:latin typeface=".VnTime" pitchFamily="34" charset="0"/>
                <a:sym typeface="Symbol" pitchFamily="18" charset="2"/>
              </a:rPr>
              <a:t> </a:t>
            </a:r>
            <a:r>
              <a:rPr lang="en-US" sz="2200" dirty="0" err="1">
                <a:solidFill>
                  <a:srgbClr val="3333FF"/>
                </a:solidFill>
                <a:latin typeface=".VnTime" pitchFamily="34" charset="0"/>
                <a:sym typeface="Symbol" pitchFamily="18" charset="2"/>
              </a:rPr>
              <a:t>cã</a:t>
            </a:r>
            <a:r>
              <a:rPr lang="en-US" sz="2200" dirty="0">
                <a:solidFill>
                  <a:srgbClr val="3333FF"/>
                </a:solidFill>
                <a:latin typeface=".VnTime" pitchFamily="34" charset="0"/>
                <a:sym typeface="Symbol" pitchFamily="18" charset="2"/>
              </a:rPr>
              <a:t>: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sz="2200" dirty="0">
                <a:solidFill>
                  <a:srgbClr val="3333FF"/>
                </a:solidFill>
                <a:latin typeface=".VnTime" pitchFamily="34" charset="0"/>
                <a:sym typeface="Symbol" pitchFamily="18" charset="2"/>
              </a:rPr>
              <a:t>AB = AC  (</a:t>
            </a:r>
            <a:r>
              <a:rPr lang="en-US" sz="2200" dirty="0" err="1">
                <a:solidFill>
                  <a:srgbClr val="3333FF"/>
                </a:solidFill>
                <a:latin typeface=".VnTime" pitchFamily="34" charset="0"/>
                <a:sym typeface="Symbol" pitchFamily="18" charset="2"/>
              </a:rPr>
              <a:t>gt</a:t>
            </a:r>
            <a:r>
              <a:rPr lang="en-US" sz="2200" dirty="0" smtClean="0">
                <a:solidFill>
                  <a:srgbClr val="3333FF"/>
                </a:solidFill>
                <a:latin typeface=".VnTime" pitchFamily="34" charset="0"/>
                <a:sym typeface="Symbol" pitchFamily="18" charset="2"/>
              </a:rPr>
              <a:t>)</a:t>
            </a:r>
          </a:p>
          <a:p>
            <a:pPr marL="742950" lvl="1" indent="-285750" eaLnBrk="1" hangingPunct="1">
              <a:spcBef>
                <a:spcPct val="20000"/>
              </a:spcBef>
            </a:pPr>
            <a:endParaRPr lang="en-US" sz="2200" dirty="0">
              <a:solidFill>
                <a:srgbClr val="3333FF"/>
              </a:solidFill>
              <a:latin typeface=".VnTime" pitchFamily="34" charset="0"/>
              <a:sym typeface="Symbol" pitchFamily="18" charset="2"/>
            </a:endParaRP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sz="2200" dirty="0" smtClean="0">
                <a:solidFill>
                  <a:srgbClr val="3333FF"/>
                </a:solidFill>
                <a:latin typeface=".VnTime" pitchFamily="34" charset="0"/>
                <a:sym typeface="Symbol" pitchFamily="18" charset="2"/>
              </a:rPr>
              <a:t>AD </a:t>
            </a:r>
            <a:r>
              <a:rPr lang="en-US" sz="2200" dirty="0">
                <a:solidFill>
                  <a:srgbClr val="3333FF"/>
                </a:solidFill>
                <a:latin typeface=".VnTime" pitchFamily="34" charset="0"/>
                <a:sym typeface="Symbol" pitchFamily="18" charset="2"/>
              </a:rPr>
              <a:t>lµ c¹nh </a:t>
            </a:r>
            <a:r>
              <a:rPr lang="en-US" sz="2200" dirty="0" err="1">
                <a:solidFill>
                  <a:srgbClr val="3333FF"/>
                </a:solidFill>
                <a:latin typeface=".VnTime" pitchFamily="34" charset="0"/>
                <a:sym typeface="Symbol" pitchFamily="18" charset="2"/>
              </a:rPr>
              <a:t>chung</a:t>
            </a:r>
            <a:r>
              <a:rPr lang="en-US" sz="2200" dirty="0">
                <a:solidFill>
                  <a:srgbClr val="3333FF"/>
                </a:solidFill>
                <a:latin typeface=".VnTime" pitchFamily="34" charset="0"/>
                <a:sym typeface="Symbol" pitchFamily="18" charset="2"/>
              </a:rPr>
              <a:t>.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sz="2200" dirty="0">
                <a:solidFill>
                  <a:srgbClr val="3333FF"/>
                </a:solidFill>
                <a:latin typeface=".VnTime" pitchFamily="34" charset="0"/>
                <a:sym typeface="Symbol" pitchFamily="18" charset="2"/>
              </a:rPr>
              <a:t>Do ®ã:  ABD =  </a:t>
            </a:r>
            <a:r>
              <a:rPr lang="en-US" sz="2200" dirty="0" err="1">
                <a:solidFill>
                  <a:srgbClr val="3333FF"/>
                </a:solidFill>
                <a:latin typeface=".VnTime" pitchFamily="34" charset="0"/>
                <a:sym typeface="Symbol" pitchFamily="18" charset="2"/>
              </a:rPr>
              <a:t>ACD</a:t>
            </a:r>
            <a:r>
              <a:rPr lang="en-US" sz="2200" dirty="0">
                <a:solidFill>
                  <a:srgbClr val="3333FF"/>
                </a:solidFill>
                <a:latin typeface=".VnTime" pitchFamily="34" charset="0"/>
                <a:sym typeface="Symbol" pitchFamily="18" charset="2"/>
              </a:rPr>
              <a:t> (</a:t>
            </a:r>
            <a:r>
              <a:rPr lang="en-US" sz="2200" dirty="0" err="1">
                <a:solidFill>
                  <a:srgbClr val="3333FF"/>
                </a:solidFill>
                <a:latin typeface=".VnTime" pitchFamily="34" charset="0"/>
                <a:sym typeface="Symbol" pitchFamily="18" charset="2"/>
              </a:rPr>
              <a:t>c.g.c</a:t>
            </a:r>
            <a:r>
              <a:rPr lang="en-US" sz="2200" dirty="0">
                <a:solidFill>
                  <a:srgbClr val="3333FF"/>
                </a:solidFill>
                <a:latin typeface=".VnTime" pitchFamily="34" charset="0"/>
                <a:sym typeface="Symbol" pitchFamily="18" charset="2"/>
              </a:rPr>
              <a:t>)</a:t>
            </a:r>
          </a:p>
        </p:txBody>
      </p:sp>
      <p:grpSp>
        <p:nvGrpSpPr>
          <p:cNvPr id="89137" name="Group 49"/>
          <p:cNvGrpSpPr>
            <a:grpSpLocks/>
          </p:cNvGrpSpPr>
          <p:nvPr/>
        </p:nvGrpSpPr>
        <p:grpSpPr bwMode="auto">
          <a:xfrm>
            <a:off x="3657600" y="4572000"/>
            <a:ext cx="7010400" cy="1936750"/>
            <a:chOff x="2304" y="2928"/>
            <a:chExt cx="4416" cy="1220"/>
          </a:xfrm>
        </p:grpSpPr>
        <p:sp>
          <p:nvSpPr>
            <p:cNvPr id="89129" name="Text Box 41"/>
            <p:cNvSpPr txBox="1">
              <a:spLocks noChangeArrowheads="1"/>
            </p:cNvSpPr>
            <p:nvPr/>
          </p:nvSpPr>
          <p:spPr bwMode="auto">
            <a:xfrm>
              <a:off x="2304" y="2928"/>
              <a:ext cx="4416" cy="1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>
                  <a:solidFill>
                    <a:srgbClr val="3333FF"/>
                  </a:solidFill>
                  <a:latin typeface="Arial" charset="0"/>
                  <a:cs typeface="Arial" charset="0"/>
                </a:rPr>
                <a:t>b. </a:t>
              </a:r>
              <a:r>
                <a:rPr lang="en-US" sz="2200">
                  <a:solidFill>
                    <a:srgbClr val="3333FF"/>
                  </a:solidFill>
                  <a:latin typeface=".VnTime" pitchFamily="34" charset="0"/>
                  <a:cs typeface="Arial" charset="0"/>
                </a:rPr>
                <a:t>Theo phÇn a, </a:t>
              </a:r>
              <a:r>
                <a:rPr lang="en-US" sz="2200">
                  <a:solidFill>
                    <a:srgbClr val="3333FF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200">
                  <a:solidFill>
                    <a:srgbClr val="3333FF"/>
                  </a:solidFill>
                  <a:latin typeface="Arial" charset="0"/>
                  <a:cs typeface="Arial" charset="0"/>
                  <a:sym typeface="Symbol" pitchFamily="18" charset="2"/>
                </a:rPr>
                <a:t>ABD =  ACD (c.g.c)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200">
                  <a:solidFill>
                    <a:srgbClr val="3333FF"/>
                  </a:solidFill>
                  <a:latin typeface="Arial" charset="0"/>
                  <a:cs typeface="Arial" charset="0"/>
                  <a:sym typeface="Symbol" pitchFamily="18" charset="2"/>
                </a:rPr>
                <a:t>DB = DC (</a:t>
              </a:r>
              <a:r>
                <a:rPr lang="en-US" sz="2200">
                  <a:solidFill>
                    <a:srgbClr val="3333FF"/>
                  </a:solidFill>
                  <a:latin typeface=".VnTime" pitchFamily="34" charset="0"/>
                  <a:cs typeface="Arial" charset="0"/>
                  <a:sym typeface="Symbol" pitchFamily="18" charset="2"/>
                </a:rPr>
                <a:t>hai c¹nh t­¬ng øng)</a:t>
              </a:r>
            </a:p>
            <a:p>
              <a:pPr eaLnBrk="1" hangingPunct="1">
                <a:spcBef>
                  <a:spcPct val="50000"/>
                </a:spcBef>
                <a:buFont typeface="Symbol" pitchFamily="18" charset="2"/>
                <a:buChar char="Þ"/>
              </a:pPr>
              <a:r>
                <a:rPr lang="en-US" sz="2200">
                  <a:solidFill>
                    <a:srgbClr val="3333FF"/>
                  </a:solidFill>
                  <a:latin typeface="Arial" charset="0"/>
                  <a:cs typeface="Arial" charset="0"/>
                  <a:sym typeface="Symbol" pitchFamily="18" charset="2"/>
                </a:rPr>
                <a:t>DBC </a:t>
              </a:r>
              <a:r>
                <a:rPr lang="en-US" sz="2200">
                  <a:solidFill>
                    <a:srgbClr val="3333FF"/>
                  </a:solidFill>
                  <a:latin typeface=".VnTime" pitchFamily="34" charset="0"/>
                  <a:cs typeface="Arial" charset="0"/>
                  <a:sym typeface="Symbol" pitchFamily="18" charset="2"/>
                </a:rPr>
                <a:t>c©n t¹i D</a:t>
              </a:r>
            </a:p>
            <a:p>
              <a:pPr eaLnBrk="1" hangingPunct="1">
                <a:spcBef>
                  <a:spcPct val="50000"/>
                </a:spcBef>
                <a:buFont typeface="Symbol" pitchFamily="18" charset="2"/>
                <a:buNone/>
              </a:pPr>
              <a:r>
                <a:rPr lang="en-US" sz="2200">
                  <a:solidFill>
                    <a:srgbClr val="3333FF"/>
                  </a:solidFill>
                  <a:latin typeface=".VnTime" pitchFamily="34" charset="0"/>
                  <a:cs typeface="Arial" charset="0"/>
                  <a:sym typeface="Symbol" pitchFamily="18" charset="2"/>
                </a:rPr>
                <a:t>                     (Hai gãc ë ®¸y cña tam gi¸c c©n)</a:t>
              </a:r>
              <a:endParaRPr lang="en-US" sz="2200">
                <a:solidFill>
                  <a:srgbClr val="3333FF"/>
                </a:solidFill>
                <a:latin typeface="Arial" charset="0"/>
                <a:cs typeface="Arial" charset="0"/>
                <a:sym typeface="Symbol" pitchFamily="18" charset="2"/>
              </a:endParaRPr>
            </a:p>
          </p:txBody>
        </p:sp>
        <p:graphicFrame>
          <p:nvGraphicFramePr>
            <p:cNvPr id="89130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2150692"/>
                </p:ext>
              </p:extLst>
            </p:nvPr>
          </p:nvGraphicFramePr>
          <p:xfrm>
            <a:off x="2542" y="3847"/>
            <a:ext cx="859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8" name="Equation" r:id="rId8" imgW="838080" imgH="215640" progId="Equation.DSMT4">
                    <p:embed/>
                  </p:oleObj>
                </mc:Choice>
                <mc:Fallback>
                  <p:oleObj name="Equation" r:id="rId8" imgW="83808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2" y="3847"/>
                          <a:ext cx="859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9131" name="Picture 4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3200400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132" name="Picture 4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90688"/>
            <a:ext cx="3352800" cy="295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9136" name="Group 48"/>
          <p:cNvGrpSpPr>
            <a:grpSpLocks/>
          </p:cNvGrpSpPr>
          <p:nvPr/>
        </p:nvGrpSpPr>
        <p:grpSpPr bwMode="auto">
          <a:xfrm>
            <a:off x="1371600" y="2452688"/>
            <a:ext cx="609600" cy="366712"/>
            <a:chOff x="864" y="1545"/>
            <a:chExt cx="384" cy="231"/>
          </a:xfrm>
        </p:grpSpPr>
        <p:sp>
          <p:nvSpPr>
            <p:cNvPr id="89134" name="Text Box 46"/>
            <p:cNvSpPr txBox="1">
              <a:spLocks noChangeArrowheads="1"/>
            </p:cNvSpPr>
            <p:nvPr/>
          </p:nvSpPr>
          <p:spPr bwMode="auto">
            <a:xfrm>
              <a:off x="1056" y="1545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89135" name="Text Box 47"/>
            <p:cNvSpPr txBox="1">
              <a:spLocks noChangeArrowheads="1"/>
            </p:cNvSpPr>
            <p:nvPr/>
          </p:nvSpPr>
          <p:spPr bwMode="auto">
            <a:xfrm>
              <a:off x="864" y="1545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</p:grpSp>
      <p:sp>
        <p:nvSpPr>
          <p:cNvPr id="89138" name="Text Box 50"/>
          <p:cNvSpPr txBox="1">
            <a:spLocks noChangeArrowheads="1"/>
          </p:cNvSpPr>
          <p:nvPr/>
        </p:nvSpPr>
        <p:spPr bwMode="auto">
          <a:xfrm>
            <a:off x="3276600" y="21336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Giải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976842"/>
              </p:ext>
            </p:extLst>
          </p:nvPr>
        </p:nvGraphicFramePr>
        <p:xfrm>
          <a:off x="4572000" y="3169444"/>
          <a:ext cx="1612900" cy="488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Equation" r:id="rId12" imgW="482400" imgH="253800" progId="Equation.DSMT4">
                  <p:embed/>
                </p:oleObj>
              </mc:Choice>
              <mc:Fallback>
                <p:oleObj name="Equation" r:id="rId12" imgW="482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72000" y="3169444"/>
                        <a:ext cx="1612900" cy="488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3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9" grpId="0"/>
      <p:bldP spid="89110" grpId="0"/>
      <p:bldP spid="89125" grpId="0"/>
      <p:bldP spid="891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Picture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 smtClean="0">
                <a:solidFill>
                  <a:srgbClr val="0033CC"/>
                </a:solidFill>
                <a:latin typeface="VNI-Times" pitchFamily="2" charset="0"/>
              </a:rPr>
              <a:t>     </a:t>
            </a:r>
            <a:r>
              <a:rPr lang="en-US" sz="2000" b="1" i="1" dirty="0" err="1">
                <a:solidFill>
                  <a:srgbClr val="0033CC"/>
                </a:solidFill>
                <a:latin typeface="VNI-Times" pitchFamily="2" charset="0"/>
              </a:rPr>
              <a:t>TIEÁT</a:t>
            </a:r>
            <a:r>
              <a:rPr lang="en-US" sz="2000" b="1" i="1" dirty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sz="2000" b="1" i="1" dirty="0" smtClean="0">
                <a:solidFill>
                  <a:srgbClr val="0033CC"/>
                </a:solidFill>
                <a:latin typeface="VNI-Times" pitchFamily="2" charset="0"/>
              </a:rPr>
              <a:t>59                    </a:t>
            </a:r>
            <a:r>
              <a:rPr lang="en-US" sz="2000" b="1" i="1" dirty="0" err="1">
                <a:solidFill>
                  <a:srgbClr val="006600"/>
                </a:solidFill>
                <a:latin typeface="VNI-Top" pitchFamily="2" charset="0"/>
              </a:rPr>
              <a:t>LUYEÄN</a:t>
            </a:r>
            <a:r>
              <a:rPr lang="en-US" sz="2000" b="1" i="1" dirty="0">
                <a:solidFill>
                  <a:srgbClr val="006600"/>
                </a:solidFill>
                <a:latin typeface="VNI-Top" pitchFamily="2" charset="0"/>
              </a:rPr>
              <a:t>  </a:t>
            </a:r>
            <a:r>
              <a:rPr lang="en-US" sz="2000" b="1" i="1" dirty="0" err="1">
                <a:solidFill>
                  <a:srgbClr val="006600"/>
                </a:solidFill>
                <a:latin typeface="VNI-Top" pitchFamily="2" charset="0"/>
              </a:rPr>
              <a:t>TAÄP</a:t>
            </a:r>
            <a:r>
              <a:rPr lang="en-US" b="1" i="1" dirty="0">
                <a:solidFill>
                  <a:srgbClr val="0033CC"/>
                </a:solidFill>
                <a:latin typeface="VNI-Top" pitchFamily="2" charset="0"/>
              </a:rPr>
              <a:t> </a:t>
            </a:r>
            <a:endParaRPr lang="en-US" b="1" i="1" dirty="0">
              <a:solidFill>
                <a:srgbClr val="0033CC"/>
              </a:solidFill>
              <a:latin typeface="VNI-Times" pitchFamily="2" charset="0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-76200" y="83820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</a:t>
            </a:r>
            <a:r>
              <a:rPr lang="en-US" sz="2000" b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LUYỆN TẬP</a:t>
            </a:r>
            <a:r>
              <a:rPr lang="en-US" sz="2000">
                <a:solidFill>
                  <a:srgbClr val="006600"/>
                </a:solidFill>
              </a:rPr>
              <a:t> : 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0" y="11430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u="sng">
                <a:solidFill>
                  <a:srgbClr val="660033"/>
                </a:solidFill>
                <a:latin typeface="Times New Roman" pitchFamily="18" charset="0"/>
              </a:rPr>
              <a:t>BÀI TẬP 39 SGK/tr73</a:t>
            </a:r>
            <a:r>
              <a:rPr lang="en-US">
                <a:solidFill>
                  <a:srgbClr val="660033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0" y="1371600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u="sng">
                <a:solidFill>
                  <a:srgbClr val="660033"/>
                </a:solidFill>
                <a:latin typeface="Times New Roman" pitchFamily="18" charset="0"/>
              </a:rPr>
              <a:t>BÀI TẬP 42SGK/tr73</a:t>
            </a:r>
            <a:r>
              <a:rPr lang="en-US" sz="2000">
                <a:solidFill>
                  <a:srgbClr val="660033"/>
                </a:solidFill>
                <a:latin typeface="Times New Roman" pitchFamily="18" charset="0"/>
              </a:rPr>
              <a:t>: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Chứng minh định lí : </a:t>
            </a: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</a:rPr>
              <a:t>Nếu tam giác có một đường trung tuyến  đồng thời là đường phân giác  thì tam giác đó là một tam giác cân.</a:t>
            </a:r>
            <a:r>
              <a:rPr lang="en-US" sz="2000">
                <a:solidFill>
                  <a:srgbClr val="660033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92187" name="Group 27"/>
          <p:cNvGrpSpPr>
            <a:grpSpLocks/>
          </p:cNvGrpSpPr>
          <p:nvPr/>
        </p:nvGrpSpPr>
        <p:grpSpPr bwMode="auto">
          <a:xfrm>
            <a:off x="0" y="2133600"/>
            <a:ext cx="3124200" cy="2660650"/>
            <a:chOff x="1886" y="1305"/>
            <a:chExt cx="1968" cy="1676"/>
          </a:xfrm>
        </p:grpSpPr>
        <p:pic>
          <p:nvPicPr>
            <p:cNvPr id="92188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1431"/>
              <a:ext cx="1776" cy="1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189" name="Text Box 29"/>
            <p:cNvSpPr txBox="1">
              <a:spLocks noChangeArrowheads="1"/>
            </p:cNvSpPr>
            <p:nvPr/>
          </p:nvSpPr>
          <p:spPr bwMode="auto">
            <a:xfrm>
              <a:off x="2784" y="1305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92190" name="Text Box 30"/>
            <p:cNvSpPr txBox="1">
              <a:spLocks noChangeArrowheads="1"/>
            </p:cNvSpPr>
            <p:nvPr/>
          </p:nvSpPr>
          <p:spPr bwMode="auto">
            <a:xfrm>
              <a:off x="1886" y="2619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92191" name="Text Box 31"/>
            <p:cNvSpPr txBox="1">
              <a:spLocks noChangeArrowheads="1"/>
            </p:cNvSpPr>
            <p:nvPr/>
          </p:nvSpPr>
          <p:spPr bwMode="auto">
            <a:xfrm>
              <a:off x="3662" y="2601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92192" name="Text Box 32"/>
            <p:cNvSpPr txBox="1">
              <a:spLocks noChangeArrowheads="1"/>
            </p:cNvSpPr>
            <p:nvPr/>
          </p:nvSpPr>
          <p:spPr bwMode="auto">
            <a:xfrm>
              <a:off x="2688" y="275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Arial" charset="0"/>
                  <a:cs typeface="Arial" charset="0"/>
                </a:rPr>
                <a:t>D</a:t>
              </a:r>
            </a:p>
          </p:txBody>
        </p:sp>
      </p:grpSp>
      <p:grpSp>
        <p:nvGrpSpPr>
          <p:cNvPr id="92193" name="Group 33"/>
          <p:cNvGrpSpPr>
            <a:grpSpLocks/>
          </p:cNvGrpSpPr>
          <p:nvPr/>
        </p:nvGrpSpPr>
        <p:grpSpPr bwMode="auto">
          <a:xfrm>
            <a:off x="3200400" y="2133600"/>
            <a:ext cx="4876800" cy="1150938"/>
            <a:chOff x="96" y="1339"/>
            <a:chExt cx="3072" cy="725"/>
          </a:xfrm>
        </p:grpSpPr>
        <p:sp>
          <p:nvSpPr>
            <p:cNvPr id="92194" name="Text Box 34"/>
            <p:cNvSpPr txBox="1">
              <a:spLocks noChangeArrowheads="1"/>
            </p:cNvSpPr>
            <p:nvPr/>
          </p:nvSpPr>
          <p:spPr bwMode="auto">
            <a:xfrm>
              <a:off x="480" y="1339"/>
              <a:ext cx="26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003399"/>
                  </a:solidFill>
                  <a:latin typeface="Arial" charset="0"/>
                  <a:cs typeface="Arial" charset="0"/>
                  <a:sym typeface="Symbol" pitchFamily="18" charset="2"/>
                </a:rPr>
                <a:t>ABC, trung tuyến AD đồng thời là đường phân giác. </a:t>
              </a:r>
            </a:p>
          </p:txBody>
        </p:sp>
        <p:sp>
          <p:nvSpPr>
            <p:cNvPr id="92195" name="Text Box 35"/>
            <p:cNvSpPr txBox="1">
              <a:spLocks noChangeArrowheads="1"/>
            </p:cNvSpPr>
            <p:nvPr/>
          </p:nvSpPr>
          <p:spPr bwMode="auto">
            <a:xfrm>
              <a:off x="576" y="1776"/>
              <a:ext cx="1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Arial" charset="0"/>
                  <a:cs typeface="Arial" charset="0"/>
                  <a:sym typeface="Symbol" pitchFamily="18" charset="2"/>
                </a:rPr>
                <a:t>ABC cân</a:t>
              </a:r>
            </a:p>
          </p:txBody>
        </p:sp>
        <p:sp>
          <p:nvSpPr>
            <p:cNvPr id="92196" name="Text Box 36"/>
            <p:cNvSpPr txBox="1">
              <a:spLocks noChangeArrowheads="1"/>
            </p:cNvSpPr>
            <p:nvPr/>
          </p:nvSpPr>
          <p:spPr bwMode="auto">
            <a:xfrm>
              <a:off x="144" y="1440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99"/>
                  </a:solidFill>
                  <a:latin typeface="Arial" charset="0"/>
                  <a:cs typeface="Arial" charset="0"/>
                </a:rPr>
                <a:t>GT</a:t>
              </a:r>
            </a:p>
          </p:txBody>
        </p:sp>
        <p:sp>
          <p:nvSpPr>
            <p:cNvPr id="92197" name="Text Box 37"/>
            <p:cNvSpPr txBox="1">
              <a:spLocks noChangeArrowheads="1"/>
            </p:cNvSpPr>
            <p:nvPr/>
          </p:nvSpPr>
          <p:spPr bwMode="auto">
            <a:xfrm>
              <a:off x="144" y="1776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99"/>
                  </a:solidFill>
                  <a:latin typeface="Arial" charset="0"/>
                  <a:cs typeface="Arial" charset="0"/>
                </a:rPr>
                <a:t>KL</a:t>
              </a:r>
            </a:p>
          </p:txBody>
        </p:sp>
        <p:sp>
          <p:nvSpPr>
            <p:cNvPr id="92198" name="Line 38"/>
            <p:cNvSpPr>
              <a:spLocks noChangeShapeType="1"/>
            </p:cNvSpPr>
            <p:nvPr/>
          </p:nvSpPr>
          <p:spPr bwMode="auto">
            <a:xfrm>
              <a:off x="96" y="1776"/>
              <a:ext cx="2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9" name="Line 39"/>
            <p:cNvSpPr>
              <a:spLocks noChangeShapeType="1"/>
            </p:cNvSpPr>
            <p:nvPr/>
          </p:nvSpPr>
          <p:spPr bwMode="auto">
            <a:xfrm>
              <a:off x="480" y="139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03" name="Group 43"/>
          <p:cNvGrpSpPr>
            <a:grpSpLocks/>
          </p:cNvGrpSpPr>
          <p:nvPr/>
        </p:nvGrpSpPr>
        <p:grpSpPr bwMode="auto">
          <a:xfrm>
            <a:off x="1371600" y="3462338"/>
            <a:ext cx="533400" cy="3354387"/>
            <a:chOff x="4368" y="1622"/>
            <a:chExt cx="336" cy="2113"/>
          </a:xfrm>
        </p:grpSpPr>
        <p:pic>
          <p:nvPicPr>
            <p:cNvPr id="92204" name="Picture 4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1622"/>
              <a:ext cx="216" cy="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05" name="Text Box 45"/>
            <p:cNvSpPr txBox="1">
              <a:spLocks noChangeArrowheads="1"/>
            </p:cNvSpPr>
            <p:nvPr/>
          </p:nvSpPr>
          <p:spPr bwMode="auto">
            <a:xfrm>
              <a:off x="4368" y="350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Arial" charset="0"/>
                  <a:cs typeface="Arial" charset="0"/>
                </a:rPr>
                <a:t>A’</a:t>
              </a:r>
              <a:endParaRPr lang="en-US" sz="1200">
                <a:latin typeface="Arial" charset="0"/>
                <a:cs typeface="Arial" charset="0"/>
              </a:endParaRPr>
            </a:p>
          </p:txBody>
        </p:sp>
      </p:grpSp>
      <p:pic>
        <p:nvPicPr>
          <p:cNvPr id="92206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4357688"/>
            <a:ext cx="15240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7" name="Text Box 47"/>
          <p:cNvSpPr txBox="1">
            <a:spLocks noChangeArrowheads="1"/>
          </p:cNvSpPr>
          <p:nvPr/>
        </p:nvSpPr>
        <p:spPr bwMode="auto">
          <a:xfrm>
            <a:off x="4648200" y="64150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  <a:cs typeface="Arial" charset="0"/>
                <a:sym typeface="Symbol" pitchFamily="18" charset="2"/>
              </a:rPr>
              <a:t>ABC cân tại A</a:t>
            </a:r>
          </a:p>
        </p:txBody>
      </p:sp>
      <p:sp>
        <p:nvSpPr>
          <p:cNvPr id="92208" name="Rectangle 48"/>
          <p:cNvSpPr>
            <a:spLocks noChangeArrowheads="1"/>
          </p:cNvSpPr>
          <p:nvPr/>
        </p:nvSpPr>
        <p:spPr bwMode="auto">
          <a:xfrm rot="16200000">
            <a:off x="5146675" y="6151563"/>
            <a:ext cx="43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  <a:cs typeface="Arial" charset="0"/>
                <a:sym typeface="Symbol" pitchFamily="18" charset="2"/>
              </a:rPr>
              <a:t></a:t>
            </a:r>
          </a:p>
        </p:txBody>
      </p:sp>
      <p:sp>
        <p:nvSpPr>
          <p:cNvPr id="92209" name="Text Box 49"/>
          <p:cNvSpPr txBox="1">
            <a:spLocks noChangeArrowheads="1"/>
          </p:cNvSpPr>
          <p:nvPr/>
        </p:nvSpPr>
        <p:spPr bwMode="auto">
          <a:xfrm>
            <a:off x="4876800" y="5881688"/>
            <a:ext cx="1981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  <a:cs typeface="Arial" charset="0"/>
              </a:rPr>
              <a:t>AB = AC </a:t>
            </a:r>
          </a:p>
        </p:txBody>
      </p:sp>
      <p:sp>
        <p:nvSpPr>
          <p:cNvPr id="92210" name="Rectangle 50"/>
          <p:cNvSpPr>
            <a:spLocks noChangeArrowheads="1"/>
          </p:cNvSpPr>
          <p:nvPr/>
        </p:nvSpPr>
        <p:spPr bwMode="auto">
          <a:xfrm rot="16200000">
            <a:off x="5146675" y="5618163"/>
            <a:ext cx="43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  <a:cs typeface="Arial" charset="0"/>
                <a:sym typeface="Symbol" pitchFamily="18" charset="2"/>
              </a:rPr>
              <a:t></a:t>
            </a:r>
          </a:p>
        </p:txBody>
      </p:sp>
      <p:sp>
        <p:nvSpPr>
          <p:cNvPr id="92211" name="Text Box 51"/>
          <p:cNvSpPr txBox="1">
            <a:spLocks noChangeArrowheads="1"/>
          </p:cNvSpPr>
          <p:nvPr/>
        </p:nvSpPr>
        <p:spPr bwMode="auto">
          <a:xfrm>
            <a:off x="3657600" y="4891088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  <a:cs typeface="Arial" charset="0"/>
                <a:sym typeface="Symbol" pitchFamily="18" charset="2"/>
              </a:rPr>
              <a:t>ABD = </a:t>
            </a:r>
            <a:r>
              <a:rPr lang="en-US"/>
              <a:t>A’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CD</a:t>
            </a:r>
          </a:p>
        </p:txBody>
      </p:sp>
      <p:sp>
        <p:nvSpPr>
          <p:cNvPr id="92212" name="Rectangle 52"/>
          <p:cNvSpPr>
            <a:spLocks noChangeArrowheads="1"/>
          </p:cNvSpPr>
          <p:nvPr/>
        </p:nvSpPr>
        <p:spPr bwMode="auto">
          <a:xfrm rot="16200000">
            <a:off x="4400550" y="5160963"/>
            <a:ext cx="43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  <a:cs typeface="Arial" charset="0"/>
                <a:sym typeface="Symbol" pitchFamily="18" charset="2"/>
              </a:rPr>
              <a:t></a:t>
            </a:r>
          </a:p>
        </p:txBody>
      </p:sp>
      <p:sp>
        <p:nvSpPr>
          <p:cNvPr id="92213" name="Text Box 53"/>
          <p:cNvSpPr txBox="1">
            <a:spLocks noChangeArrowheads="1"/>
          </p:cNvSpPr>
          <p:nvPr/>
        </p:nvSpPr>
        <p:spPr bwMode="auto">
          <a:xfrm>
            <a:off x="4114800" y="5362575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  <a:cs typeface="Arial" charset="0"/>
              </a:rPr>
              <a:t>AB = CA’</a:t>
            </a:r>
            <a:r>
              <a:rPr lang="en-US" sz="1400">
                <a:latin typeface="Arial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  và     AC = CA’</a:t>
            </a:r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92214" name="Rectangle 54"/>
          <p:cNvSpPr>
            <a:spLocks noChangeArrowheads="1"/>
          </p:cNvSpPr>
          <p:nvPr/>
        </p:nvSpPr>
        <p:spPr bwMode="auto">
          <a:xfrm rot="16200000">
            <a:off x="6061075" y="5138738"/>
            <a:ext cx="43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  <a:cs typeface="Arial" charset="0"/>
                <a:sym typeface="Symbol" pitchFamily="18" charset="2"/>
              </a:rPr>
              <a:t></a:t>
            </a:r>
          </a:p>
        </p:txBody>
      </p:sp>
      <p:sp>
        <p:nvSpPr>
          <p:cNvPr id="92215" name="Text Box 55"/>
          <p:cNvSpPr txBox="1">
            <a:spLocks noChangeArrowheads="1"/>
          </p:cNvSpPr>
          <p:nvPr/>
        </p:nvSpPr>
        <p:spPr bwMode="auto">
          <a:xfrm>
            <a:off x="5638800" y="4892675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  <a:cs typeface="Arial" charset="0"/>
                <a:sym typeface="Symbol" pitchFamily="18" charset="2"/>
              </a:rPr>
              <a:t>ACA’ cân tại C</a:t>
            </a:r>
          </a:p>
        </p:txBody>
      </p:sp>
      <p:sp>
        <p:nvSpPr>
          <p:cNvPr id="92216" name="Rectangle 56"/>
          <p:cNvSpPr>
            <a:spLocks noChangeArrowheads="1"/>
          </p:cNvSpPr>
          <p:nvPr/>
        </p:nvSpPr>
        <p:spPr bwMode="auto">
          <a:xfrm rot="16200000">
            <a:off x="4248150" y="4703763"/>
            <a:ext cx="43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  <a:cs typeface="Arial" charset="0"/>
                <a:sym typeface="Symbol" pitchFamily="18" charset="2"/>
              </a:rPr>
              <a:t></a:t>
            </a:r>
          </a:p>
        </p:txBody>
      </p:sp>
      <p:sp>
        <p:nvSpPr>
          <p:cNvPr id="92217" name="Rectangle 57"/>
          <p:cNvSpPr>
            <a:spLocks noChangeArrowheads="1"/>
          </p:cNvSpPr>
          <p:nvPr/>
        </p:nvSpPr>
        <p:spPr bwMode="auto">
          <a:xfrm rot="16200000">
            <a:off x="6137275" y="4627563"/>
            <a:ext cx="43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  <a:cs typeface="Arial" charset="0"/>
                <a:sym typeface="Symbol" pitchFamily="18" charset="2"/>
              </a:rPr>
              <a:t></a:t>
            </a:r>
          </a:p>
        </p:txBody>
      </p:sp>
      <p:grpSp>
        <p:nvGrpSpPr>
          <p:cNvPr id="92233" name="Group 73"/>
          <p:cNvGrpSpPr>
            <a:grpSpLocks/>
          </p:cNvGrpSpPr>
          <p:nvPr/>
        </p:nvGrpSpPr>
        <p:grpSpPr bwMode="auto">
          <a:xfrm>
            <a:off x="3886200" y="3608388"/>
            <a:ext cx="1524000" cy="1192212"/>
            <a:chOff x="2448" y="2208"/>
            <a:chExt cx="960" cy="751"/>
          </a:xfrm>
        </p:grpSpPr>
        <p:sp>
          <p:nvSpPr>
            <p:cNvPr id="92219" name="Text Box 59"/>
            <p:cNvSpPr txBox="1">
              <a:spLocks noChangeArrowheads="1"/>
            </p:cNvSpPr>
            <p:nvPr/>
          </p:nvSpPr>
          <p:spPr bwMode="auto">
            <a:xfrm>
              <a:off x="2448" y="2208"/>
              <a:ext cx="960" cy="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Arial" charset="0"/>
                  <a:cs typeface="Arial" charset="0"/>
                </a:rPr>
                <a:t>AD = DA’</a:t>
              </a:r>
            </a:p>
            <a:p>
              <a:pPr eaLnBrk="1" hangingPunct="1">
                <a:spcBef>
                  <a:spcPct val="50000"/>
                </a:spcBef>
              </a:pPr>
              <a:endParaRPr lang="en-US"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Arial" charset="0"/>
                  <a:cs typeface="Arial" charset="0"/>
                </a:rPr>
                <a:t>DB = DC</a:t>
              </a:r>
            </a:p>
          </p:txBody>
        </p:sp>
        <p:graphicFrame>
          <p:nvGraphicFramePr>
            <p:cNvPr id="92220" name="Object 60"/>
            <p:cNvGraphicFramePr>
              <a:graphicFrameLocks noChangeAspect="1"/>
            </p:cNvGraphicFramePr>
            <p:nvPr/>
          </p:nvGraphicFramePr>
          <p:xfrm>
            <a:off x="2496" y="2400"/>
            <a:ext cx="655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6" name="Equation" r:id="rId7" imgW="558720" imgH="266400" progId="Equation.DSMT4">
                    <p:embed/>
                  </p:oleObj>
                </mc:Choice>
                <mc:Fallback>
                  <p:oleObj name="Equation" r:id="rId7" imgW="55872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2400"/>
                          <a:ext cx="655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2221" name="Object 61"/>
          <p:cNvGraphicFramePr>
            <a:graphicFrameLocks noChangeAspect="1"/>
          </p:cNvGraphicFramePr>
          <p:nvPr/>
        </p:nvGraphicFramePr>
        <p:xfrm>
          <a:off x="5984875" y="4303713"/>
          <a:ext cx="9382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Equation" r:id="rId9" imgW="533160" imgH="266400" progId="Equation.DSMT4">
                  <p:embed/>
                </p:oleObj>
              </mc:Choice>
              <mc:Fallback>
                <p:oleObj name="Equation" r:id="rId9" imgW="5331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4303713"/>
                        <a:ext cx="93821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2" name="Rectangle 62"/>
          <p:cNvSpPr>
            <a:spLocks noChangeArrowheads="1"/>
          </p:cNvSpPr>
          <p:nvPr/>
        </p:nvSpPr>
        <p:spPr bwMode="auto">
          <a:xfrm rot="16200000">
            <a:off x="6213475" y="4094163"/>
            <a:ext cx="43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  <a:cs typeface="Arial" charset="0"/>
                <a:sym typeface="Symbol" pitchFamily="18" charset="2"/>
              </a:rPr>
              <a:t></a:t>
            </a:r>
          </a:p>
        </p:txBody>
      </p:sp>
      <p:graphicFrame>
        <p:nvGraphicFramePr>
          <p:cNvPr id="92223" name="Object 63"/>
          <p:cNvGraphicFramePr>
            <a:graphicFrameLocks noChangeAspect="1"/>
          </p:cNvGraphicFramePr>
          <p:nvPr/>
        </p:nvGraphicFramePr>
        <p:xfrm>
          <a:off x="5646738" y="3810000"/>
          <a:ext cx="17446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Equation" r:id="rId11" imgW="1117440" imgH="266400" progId="Equation.DSMT4">
                  <p:embed/>
                </p:oleObj>
              </mc:Choice>
              <mc:Fallback>
                <p:oleObj name="Equation" r:id="rId11" imgW="11174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738" y="3810000"/>
                        <a:ext cx="1744662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4" name="Rectangle 64"/>
          <p:cNvSpPr>
            <a:spLocks noChangeArrowheads="1"/>
          </p:cNvSpPr>
          <p:nvPr/>
        </p:nvSpPr>
        <p:spPr bwMode="auto">
          <a:xfrm rot="16200000">
            <a:off x="6686550" y="3600450"/>
            <a:ext cx="43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Arial" charset="0"/>
                <a:cs typeface="Arial" charset="0"/>
                <a:sym typeface="Symbol" pitchFamily="18" charset="2"/>
              </a:rPr>
              <a:t></a:t>
            </a:r>
          </a:p>
        </p:txBody>
      </p:sp>
      <p:sp>
        <p:nvSpPr>
          <p:cNvPr id="92225" name="Text Box 65"/>
          <p:cNvSpPr txBox="1">
            <a:spLocks noChangeArrowheads="1"/>
          </p:cNvSpPr>
          <p:nvPr/>
        </p:nvSpPr>
        <p:spPr bwMode="auto">
          <a:xfrm>
            <a:off x="6096000" y="3330575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  <a:cs typeface="Arial" charset="0"/>
                <a:sym typeface="Symbol" pitchFamily="18" charset="2"/>
              </a:rPr>
              <a:t>ABD = A</a:t>
            </a:r>
            <a:r>
              <a:rPr lang="en-US" sz="1200">
                <a:latin typeface="Arial" charset="0"/>
                <a:cs typeface="Arial" charset="0"/>
                <a:sym typeface="Symbol" pitchFamily="18" charset="2"/>
              </a:rPr>
              <a:t>’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CD</a:t>
            </a:r>
          </a:p>
        </p:txBody>
      </p:sp>
      <p:grpSp>
        <p:nvGrpSpPr>
          <p:cNvPr id="92228" name="Group 68"/>
          <p:cNvGrpSpPr>
            <a:grpSpLocks/>
          </p:cNvGrpSpPr>
          <p:nvPr/>
        </p:nvGrpSpPr>
        <p:grpSpPr bwMode="auto">
          <a:xfrm>
            <a:off x="1239838" y="4100513"/>
            <a:ext cx="762000" cy="809625"/>
            <a:chOff x="816" y="2601"/>
            <a:chExt cx="480" cy="510"/>
          </a:xfrm>
        </p:grpSpPr>
        <p:sp>
          <p:nvSpPr>
            <p:cNvPr id="92226" name="Text Box 66"/>
            <p:cNvSpPr txBox="1">
              <a:spLocks noChangeArrowheads="1"/>
            </p:cNvSpPr>
            <p:nvPr/>
          </p:nvSpPr>
          <p:spPr bwMode="auto">
            <a:xfrm>
              <a:off x="816" y="2601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92227" name="Text Box 67"/>
            <p:cNvSpPr txBox="1">
              <a:spLocks noChangeArrowheads="1"/>
            </p:cNvSpPr>
            <p:nvPr/>
          </p:nvSpPr>
          <p:spPr bwMode="auto">
            <a:xfrm>
              <a:off x="1056" y="288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grpSp>
        <p:nvGrpSpPr>
          <p:cNvPr id="92232" name="Group 72"/>
          <p:cNvGrpSpPr>
            <a:grpSpLocks/>
          </p:cNvGrpSpPr>
          <p:nvPr/>
        </p:nvGrpSpPr>
        <p:grpSpPr bwMode="auto">
          <a:xfrm>
            <a:off x="1295400" y="2771775"/>
            <a:ext cx="650875" cy="373063"/>
            <a:chOff x="816" y="1746"/>
            <a:chExt cx="410" cy="235"/>
          </a:xfrm>
        </p:grpSpPr>
        <p:sp>
          <p:nvSpPr>
            <p:cNvPr id="92230" name="Text Box 70"/>
            <p:cNvSpPr txBox="1">
              <a:spLocks noChangeArrowheads="1"/>
            </p:cNvSpPr>
            <p:nvPr/>
          </p:nvSpPr>
          <p:spPr bwMode="auto">
            <a:xfrm>
              <a:off x="816" y="174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92231" name="Text Box 71"/>
            <p:cNvSpPr txBox="1">
              <a:spLocks noChangeArrowheads="1"/>
            </p:cNvSpPr>
            <p:nvPr/>
          </p:nvSpPr>
          <p:spPr bwMode="auto">
            <a:xfrm>
              <a:off x="986" y="175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968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9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9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9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9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9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9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9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1000"/>
                                        <p:tgtEl>
                                          <p:spTgt spid="9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9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9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1000"/>
                                        <p:tgtEl>
                                          <p:spTgt spid="9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1000"/>
                                        <p:tgtEl>
                                          <p:spTgt spid="9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9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9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2000"/>
                                        <p:tgtEl>
                                          <p:spTgt spid="9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2000"/>
                                        <p:tgtEl>
                                          <p:spTgt spid="9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2" grpId="0"/>
      <p:bldP spid="92207" grpId="0"/>
      <p:bldP spid="92208" grpId="0"/>
      <p:bldP spid="92209" grpId="0"/>
      <p:bldP spid="92210" grpId="0"/>
      <p:bldP spid="92211" grpId="0"/>
      <p:bldP spid="92212" grpId="0"/>
      <p:bldP spid="92213" grpId="0"/>
      <p:bldP spid="92214" grpId="0"/>
      <p:bldP spid="92215" grpId="0"/>
      <p:bldP spid="92216" grpId="0"/>
      <p:bldP spid="92217" grpId="0"/>
      <p:bldP spid="92222" grpId="0"/>
      <p:bldP spid="92224" grpId="0"/>
      <p:bldP spid="922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</a:rPr>
              <a:t>Khởi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động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762000" y="1219200"/>
            <a:ext cx="7620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1) </a:t>
            </a:r>
            <a:r>
              <a:rPr lang="en-US" sz="2400" dirty="0" err="1">
                <a:latin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góc</a:t>
            </a:r>
            <a:endParaRPr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2) </a:t>
            </a:r>
            <a:r>
              <a:rPr lang="en-US" sz="2400" dirty="0" err="1">
                <a:latin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Picture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 smtClean="0">
                <a:solidFill>
                  <a:srgbClr val="0033CC"/>
                </a:solidFill>
                <a:latin typeface="VNI-Times" pitchFamily="2" charset="0"/>
              </a:rPr>
              <a:t>         </a:t>
            </a:r>
            <a:r>
              <a:rPr lang="en-US" sz="2000" b="1" i="1" dirty="0" err="1">
                <a:solidFill>
                  <a:srgbClr val="0033CC"/>
                </a:solidFill>
                <a:latin typeface="VNI-Times" pitchFamily="2" charset="0"/>
              </a:rPr>
              <a:t>TIEÁT</a:t>
            </a:r>
            <a:r>
              <a:rPr lang="en-US" sz="2000" b="1" i="1" dirty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sz="2000" b="1" i="1" dirty="0" smtClean="0">
                <a:solidFill>
                  <a:srgbClr val="0033CC"/>
                </a:solidFill>
                <a:latin typeface="VNI-Times" pitchFamily="2" charset="0"/>
              </a:rPr>
              <a:t>59                   </a:t>
            </a:r>
            <a:r>
              <a:rPr lang="en-US" sz="2000" b="1" i="1" dirty="0" err="1">
                <a:solidFill>
                  <a:srgbClr val="006600"/>
                </a:solidFill>
                <a:latin typeface="VNI-Top" pitchFamily="2" charset="0"/>
              </a:rPr>
              <a:t>LUYEÄN</a:t>
            </a:r>
            <a:r>
              <a:rPr lang="en-US" sz="2000" b="1" i="1" dirty="0">
                <a:solidFill>
                  <a:srgbClr val="006600"/>
                </a:solidFill>
                <a:latin typeface="VNI-Top" pitchFamily="2" charset="0"/>
              </a:rPr>
              <a:t>  </a:t>
            </a:r>
            <a:r>
              <a:rPr lang="en-US" sz="2000" b="1" i="1" dirty="0" err="1">
                <a:solidFill>
                  <a:srgbClr val="006600"/>
                </a:solidFill>
                <a:latin typeface="VNI-Top" pitchFamily="2" charset="0"/>
              </a:rPr>
              <a:t>TAÄP</a:t>
            </a:r>
            <a:r>
              <a:rPr lang="en-US" b="1" i="1" dirty="0">
                <a:solidFill>
                  <a:srgbClr val="0033CC"/>
                </a:solidFill>
                <a:latin typeface="VNI-Top" pitchFamily="2" charset="0"/>
              </a:rPr>
              <a:t> </a:t>
            </a:r>
            <a:endParaRPr lang="en-US" b="1" i="1" dirty="0">
              <a:solidFill>
                <a:srgbClr val="0033CC"/>
              </a:solidFill>
              <a:latin typeface="VNI-Times" pitchFamily="2" charset="0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-762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</a:t>
            </a:r>
            <a:r>
              <a:rPr lang="en-US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SỬA BÀI TẬP</a:t>
            </a:r>
            <a:r>
              <a:rPr lang="en-US" sz="2400">
                <a:solidFill>
                  <a:srgbClr val="006600"/>
                </a:solidFill>
              </a:rPr>
              <a:t> : 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-76200" y="838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</a:t>
            </a:r>
            <a:r>
              <a:rPr lang="en-US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LUYỆN TẬP</a:t>
            </a:r>
            <a:r>
              <a:rPr lang="en-US" sz="2400">
                <a:solidFill>
                  <a:srgbClr val="006600"/>
                </a:solidFill>
              </a:rPr>
              <a:t> : 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76200" y="12954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u="sng">
                <a:solidFill>
                  <a:srgbClr val="660033"/>
                </a:solidFill>
                <a:latin typeface="Times New Roman" pitchFamily="18" charset="0"/>
              </a:rPr>
              <a:t>BÀI TẬP 39 SGK/tr73</a:t>
            </a:r>
            <a:r>
              <a:rPr lang="en-US" sz="2000">
                <a:solidFill>
                  <a:srgbClr val="660033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76200" y="1660525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u="sng">
                <a:solidFill>
                  <a:srgbClr val="660033"/>
                </a:solidFill>
                <a:latin typeface="Times New Roman" pitchFamily="18" charset="0"/>
              </a:rPr>
              <a:t>BÀI TẬP 42SGK/tr73</a:t>
            </a:r>
            <a:r>
              <a:rPr lang="en-US" sz="2000">
                <a:solidFill>
                  <a:srgbClr val="660033"/>
                </a:solidFill>
                <a:latin typeface="Times New Roman" pitchFamily="18" charset="0"/>
              </a:rPr>
              <a:t>: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Chứng minh định lí : </a:t>
            </a: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</a:rPr>
              <a:t>Nếu tam giác có một đường trung tuyến  đồng thời là đường phân giác  thì tam giác đó là một tam giác cân.</a:t>
            </a:r>
            <a:r>
              <a:rPr lang="en-US" sz="2000">
                <a:solidFill>
                  <a:srgbClr val="660033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931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514600"/>
            <a:ext cx="26670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4953000" y="22860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Giải </a:t>
            </a:r>
          </a:p>
        </p:txBody>
      </p:sp>
      <p:grpSp>
        <p:nvGrpSpPr>
          <p:cNvPr id="93202" name="Group 18"/>
          <p:cNvGrpSpPr>
            <a:grpSpLocks/>
          </p:cNvGrpSpPr>
          <p:nvPr/>
        </p:nvGrpSpPr>
        <p:grpSpPr bwMode="auto">
          <a:xfrm>
            <a:off x="2438400" y="2743200"/>
            <a:ext cx="7162800" cy="3276600"/>
            <a:chOff x="1536" y="1728"/>
            <a:chExt cx="4512" cy="2064"/>
          </a:xfrm>
        </p:grpSpPr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1536" y="1728"/>
              <a:ext cx="4512" cy="2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</a:pPr>
              <a:r>
                <a:rPr lang="en-US" sz="2400">
                  <a:latin typeface=".VnTime" pitchFamily="34" charset="0"/>
                </a:rPr>
                <a:t>Trªn tia ®èi cña tia DA lÊy ®iÓm A’ sao cho DA=DA’. </a:t>
              </a:r>
              <a:br>
                <a:rPr lang="en-US" sz="2400">
                  <a:latin typeface=".VnTime" pitchFamily="34" charset="0"/>
                </a:rPr>
              </a:br>
              <a:r>
                <a:rPr lang="en-US" sz="2400">
                  <a:latin typeface=".VnTime" pitchFamily="34" charset="0"/>
                </a:rPr>
                <a:t>Khi ®ã </a:t>
              </a:r>
              <a:r>
                <a:rPr lang="en-US" sz="2400">
                  <a:latin typeface=".VnTime" pitchFamily="34" charset="0"/>
                  <a:sym typeface="Symbol" pitchFamily="18" charset="2"/>
                </a:rPr>
                <a:t></a:t>
              </a:r>
              <a:r>
                <a:rPr lang="en-US" sz="2400">
                  <a:latin typeface=".VnTime" pitchFamily="34" charset="0"/>
                </a:rPr>
                <a:t> DAB= </a:t>
              </a:r>
              <a:r>
                <a:rPr lang="en-US" sz="2400">
                  <a:latin typeface=".VnTime" pitchFamily="34" charset="0"/>
                  <a:sym typeface="Symbol" pitchFamily="18" charset="2"/>
                </a:rPr>
                <a:t></a:t>
              </a:r>
              <a:r>
                <a:rPr lang="en-US" sz="2400">
                  <a:latin typeface=".VnTime" pitchFamily="34" charset="0"/>
                </a:rPr>
                <a:t> DA’C (c.g.c)</a:t>
              </a:r>
            </a:p>
            <a:p>
              <a:pPr marL="342900" indent="-342900" eaLnBrk="1" hangingPunct="1">
                <a:spcBef>
                  <a:spcPct val="20000"/>
                </a:spcBef>
              </a:pPr>
              <a:r>
                <a:rPr lang="en-US" sz="2400">
                  <a:latin typeface=".VnTime" pitchFamily="34" charset="0"/>
                  <a:sym typeface="Symbol" pitchFamily="18" charset="2"/>
                </a:rPr>
                <a:t>Suy ra </a:t>
              </a:r>
              <a:r>
                <a:rPr lang="en-US" sz="2400" b="1">
                  <a:solidFill>
                    <a:srgbClr val="FF00FF"/>
                  </a:solidFill>
                  <a:latin typeface=".VnTime" pitchFamily="34" charset="0"/>
                  <a:sym typeface="Symbol" pitchFamily="18" charset="2"/>
                </a:rPr>
                <a:t>AB</a:t>
              </a:r>
              <a:r>
                <a:rPr lang="en-US" sz="2400" b="1">
                  <a:solidFill>
                    <a:srgbClr val="0066FF"/>
                  </a:solidFill>
                  <a:latin typeface=".VnTime" pitchFamily="34" charset="0"/>
                  <a:sym typeface="Symbol" pitchFamily="18" charset="2"/>
                </a:rPr>
                <a:t> = CA’ (</a:t>
              </a:r>
              <a:r>
                <a:rPr lang="en-US" sz="2400" i="1">
                  <a:solidFill>
                    <a:srgbClr val="0066FF"/>
                  </a:solidFill>
                  <a:latin typeface=".VnTime" pitchFamily="34" charset="0"/>
                  <a:sym typeface="Symbol" pitchFamily="18" charset="2"/>
                </a:rPr>
                <a:t>c¹nh t­¬ng øng</a:t>
              </a:r>
              <a:r>
                <a:rPr lang="en-US" sz="2400" b="1">
                  <a:solidFill>
                    <a:srgbClr val="0066FF"/>
                  </a:solidFill>
                  <a:latin typeface=".VnTime" pitchFamily="34" charset="0"/>
                  <a:sym typeface="Symbol" pitchFamily="18" charset="2"/>
                </a:rPr>
                <a:t>)  </a:t>
              </a:r>
              <a:r>
                <a:rPr lang="en-US" sz="2400" i="1">
                  <a:solidFill>
                    <a:srgbClr val="0066FF"/>
                  </a:solidFill>
                  <a:latin typeface=".VnTime" pitchFamily="34" charset="0"/>
                  <a:sym typeface="Symbol" pitchFamily="18" charset="2"/>
                </a:rPr>
                <a:t>(1)</a:t>
              </a:r>
            </a:p>
            <a:p>
              <a:pPr marL="342900" indent="-342900" eaLnBrk="1" hangingPunct="1">
                <a:spcBef>
                  <a:spcPct val="20000"/>
                </a:spcBef>
              </a:pPr>
              <a:r>
                <a:rPr lang="en-US" sz="2400">
                  <a:latin typeface=".VnTime" pitchFamily="34" charset="0"/>
                  <a:sym typeface="Symbol" pitchFamily="18" charset="2"/>
                </a:rPr>
                <a:t>    </a:t>
              </a:r>
            </a:p>
            <a:p>
              <a:pPr marL="342900" indent="-342900" eaLnBrk="1" hangingPunct="1">
                <a:spcBef>
                  <a:spcPct val="20000"/>
                </a:spcBef>
              </a:pPr>
              <a:endParaRPr lang="en-US" sz="2400">
                <a:latin typeface=".VnTime" pitchFamily="34" charset="0"/>
                <a:sym typeface="Symbol" pitchFamily="18" charset="2"/>
              </a:endParaRPr>
            </a:p>
            <a:p>
              <a:pPr marL="342900" indent="-342900" eaLnBrk="1" hangingPunct="1">
                <a:spcBef>
                  <a:spcPct val="20000"/>
                </a:spcBef>
              </a:pPr>
              <a:endParaRPr lang="en-US" sz="2400">
                <a:latin typeface=".VnTime" pitchFamily="34" charset="0"/>
                <a:sym typeface="Symbol" pitchFamily="18" charset="2"/>
              </a:endParaRPr>
            </a:p>
            <a:p>
              <a:pPr marL="342900" indent="-342900" eaLnBrk="1" hangingPunct="1">
                <a:spcBef>
                  <a:spcPct val="20000"/>
                </a:spcBef>
                <a:buFont typeface="Symbol" pitchFamily="18" charset="2"/>
                <a:buChar char="Þ"/>
              </a:pPr>
              <a:r>
                <a:rPr lang="en-US" sz="2400">
                  <a:latin typeface=".VnTime" pitchFamily="34" charset="0"/>
                  <a:sym typeface="Symbol" pitchFamily="18" charset="2"/>
                </a:rPr>
                <a:t>Tam gi¸c ACA’ c©n</a:t>
              </a:r>
            </a:p>
            <a:p>
              <a:pPr marL="342900" indent="-342900" eaLnBrk="1" hangingPunct="1">
                <a:spcBef>
                  <a:spcPct val="20000"/>
                </a:spcBef>
                <a:buFont typeface="Symbol" pitchFamily="18" charset="2"/>
                <a:buChar char="Þ"/>
              </a:pPr>
              <a:r>
                <a:rPr lang="en-US" sz="2400" b="1">
                  <a:solidFill>
                    <a:srgbClr val="FF00FF"/>
                  </a:solidFill>
                  <a:latin typeface=".VnTime" pitchFamily="34" charset="0"/>
                  <a:sym typeface="Symbol" pitchFamily="18" charset="2"/>
                </a:rPr>
                <a:t>CA</a:t>
              </a:r>
              <a:r>
                <a:rPr lang="en-US" sz="2400" b="1">
                  <a:solidFill>
                    <a:srgbClr val="0066FF"/>
                  </a:solidFill>
                  <a:latin typeface=".VnTime" pitchFamily="34" charset="0"/>
                  <a:sym typeface="Symbol" pitchFamily="18" charset="2"/>
                </a:rPr>
                <a:t>=CA’  (</a:t>
              </a:r>
              <a:r>
                <a:rPr lang="en-US" sz="2400" i="1" u="sng">
                  <a:solidFill>
                    <a:srgbClr val="0066FF"/>
                  </a:solidFill>
                  <a:latin typeface=".VnTime" pitchFamily="34" charset="0"/>
                  <a:sym typeface="Symbol" pitchFamily="18" charset="2"/>
                </a:rPr>
                <a:t>định nghĩa</a:t>
              </a:r>
              <a:r>
                <a:rPr lang="en-US" sz="2400" b="1">
                  <a:solidFill>
                    <a:srgbClr val="0066FF"/>
                  </a:solidFill>
                  <a:latin typeface=".VnTime" pitchFamily="34" charset="0"/>
                  <a:sym typeface="Symbol" pitchFamily="18" charset="2"/>
                </a:rPr>
                <a:t> )                </a:t>
              </a:r>
              <a:r>
                <a:rPr lang="en-US" sz="2400" i="1">
                  <a:solidFill>
                    <a:srgbClr val="0066FF"/>
                  </a:solidFill>
                  <a:latin typeface=".VnTime" pitchFamily="34" charset="0"/>
                  <a:sym typeface="Symbol" pitchFamily="18" charset="2"/>
                </a:rPr>
                <a:t>(2)</a:t>
              </a:r>
            </a:p>
            <a:p>
              <a:pPr marL="342900" indent="-342900" eaLnBrk="1" hangingPunct="1">
                <a:spcBef>
                  <a:spcPct val="20000"/>
                </a:spcBef>
                <a:buFont typeface="Symbol" pitchFamily="18" charset="2"/>
                <a:buNone/>
              </a:pPr>
              <a:r>
                <a:rPr lang="en-US" sz="2400">
                  <a:latin typeface=".VnTime" pitchFamily="34" charset="0"/>
                  <a:sym typeface="Symbol" pitchFamily="18" charset="2"/>
                </a:rPr>
                <a:t>Tõ </a:t>
              </a:r>
              <a:r>
                <a:rPr lang="en-US" sz="2400" i="1">
                  <a:solidFill>
                    <a:srgbClr val="0066FF"/>
                  </a:solidFill>
                  <a:latin typeface=".VnTime" pitchFamily="34" charset="0"/>
                  <a:sym typeface="Symbol" pitchFamily="18" charset="2"/>
                </a:rPr>
                <a:t>(1)</a:t>
              </a:r>
              <a:r>
                <a:rPr lang="en-US" sz="2400">
                  <a:latin typeface=".VnTime" pitchFamily="34" charset="0"/>
                  <a:sym typeface="Symbol" pitchFamily="18" charset="2"/>
                </a:rPr>
                <a:t> vµ</a:t>
              </a:r>
              <a:r>
                <a:rPr lang="en-US" sz="2400" i="1">
                  <a:solidFill>
                    <a:srgbClr val="0066FF"/>
                  </a:solidFill>
                  <a:latin typeface=".VnTime" pitchFamily="34" charset="0"/>
                  <a:sym typeface="Symbol" pitchFamily="18" charset="2"/>
                </a:rPr>
                <a:t>(2)</a:t>
              </a:r>
              <a:r>
                <a:rPr lang="en-US" sz="2400">
                  <a:latin typeface=".VnTime" pitchFamily="34" charset="0"/>
                  <a:sym typeface="Symbol" pitchFamily="18" charset="2"/>
                </a:rPr>
                <a:t>  AB=AC (®pcm)</a:t>
              </a:r>
            </a:p>
          </p:txBody>
        </p:sp>
        <p:graphicFrame>
          <p:nvGraphicFramePr>
            <p:cNvPr id="93198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5816541"/>
                </p:ext>
              </p:extLst>
            </p:nvPr>
          </p:nvGraphicFramePr>
          <p:xfrm>
            <a:off x="1952" y="2510"/>
            <a:ext cx="2431" cy="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4" name="Equation" r:id="rId5" imgW="2247840" imgH="774360" progId="Equation.DSMT4">
                    <p:embed/>
                  </p:oleObj>
                </mc:Choice>
                <mc:Fallback>
                  <p:oleObj name="Equation" r:id="rId5" imgW="2247840" imgH="774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2" y="2510"/>
                          <a:ext cx="2431" cy="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8731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141083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5" name="Rectangle 86"/>
          <p:cNvSpPr>
            <a:spLocks noChangeArrowheads="1"/>
          </p:cNvSpPr>
          <p:nvPr/>
        </p:nvSpPr>
        <p:spPr bwMode="auto">
          <a:xfrm>
            <a:off x="1563125" y="648831"/>
            <a:ext cx="7276075" cy="6096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/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§6. TÍNH CHẤT BA Đ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ƯỜNG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PHÂN GIÁC CỦA TAM GIÁC</a:t>
            </a:r>
          </a:p>
        </p:txBody>
      </p:sp>
      <p:sp>
        <p:nvSpPr>
          <p:cNvPr id="6" name="Oval 87"/>
          <p:cNvSpPr>
            <a:spLocks noChangeArrowheads="1"/>
          </p:cNvSpPr>
          <p:nvPr/>
        </p:nvSpPr>
        <p:spPr bwMode="auto">
          <a:xfrm>
            <a:off x="0" y="648831"/>
            <a:ext cx="1447800" cy="685800"/>
          </a:xfrm>
          <a:prstGeom prst="ellipse">
            <a:avLst/>
          </a:prstGeom>
          <a:solidFill>
            <a:srgbClr val="CC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lvl="0"/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58,59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38200" y="3315831"/>
            <a:ext cx="7467600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60000"/>
              </a:spcBef>
            </a:pPr>
            <a:r>
              <a:rPr lang="en-US" sz="2800" b="1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b="1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BTVN: </a:t>
            </a:r>
            <a:r>
              <a:rPr lang="en-US" sz="2800" b="1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-  72</a:t>
            </a:r>
            <a:r>
              <a:rPr lang="en-US" sz="2800" b="1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73)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2739E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8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0" y="2133600"/>
            <a:ext cx="2840038" cy="2227263"/>
            <a:chOff x="2928" y="384"/>
            <a:chExt cx="1789" cy="1403"/>
          </a:xfrm>
        </p:grpSpPr>
        <p:sp>
          <p:nvSpPr>
            <p:cNvPr id="45425" name="Oval 4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26" name="Oval 5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27" name="Freeform 6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28" name="Freeform 7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29" name="Freeform 8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30" name="Freeform 9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31" name="Freeform 10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32" name="Freeform 11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33" name="Freeform 12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34" name="Freeform 13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35" name="Freeform 14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36" name="Freeform 15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37" name="Freeform 16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38" name="Freeform 17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39" name="Freeform 18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40" name="Freeform 19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41" name="Freeform 20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42" name="Freeform 21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43" name="Freeform 22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44" name="Freeform 23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45" name="Freeform 24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46" name="Freeform 25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47" name="Freeform 26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48" name="Freeform 27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49" name="Freeform 28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50" name="Freeform 29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51" name="Freeform 30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52" name="Freeform 31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53" name="Freeform 32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54" name="Freeform 33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55" name="Freeform 34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56" name="Freeform 35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57" name="Freeform 36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58" name="Freeform 37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59" name="Freeform 38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0" name="Freeform 39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1" name="Freeform 40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2" name="Freeform 41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3" name="Freeform 42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4" name="Freeform 43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5" name="Freeform 44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6" name="Freeform 45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7" name="Freeform 46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8" name="Freeform 47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9" name="Freeform 48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70" name="Freeform 49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71" name="Freeform 50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72" name="Freeform 51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73" name="Freeform 52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74" name="Freeform 53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75" name="Freeform 54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76" name="Freeform 55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77" name="Freeform 56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78" name="Freeform 57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79" name="Freeform 58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80" name="Freeform 59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81" name="Freeform 60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82" name="Freeform 61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83" name="Freeform 62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84" name="Freeform 63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85" name="Freeform 64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86" name="Freeform 65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87" name="Freeform 66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88" name="Freeform 67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89" name="Freeform 68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90" name="Freeform 69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91" name="Freeform 70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92" name="Freeform 71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93" name="Freeform 72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94" name="Arc 73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95" name="Arc 74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96" name="Arc 75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97" name="Arc 76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98" name="Arc 77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99" name="Arc 78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00" name="Arc 79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01" name="Arc 80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02" name="Freeform 81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03" name="Freeform 82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04" name="Arc 83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05" name="Arc 84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06" name="Arc 85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07" name="Freeform 86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08" name="Freeform 87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09" name="Freeform 88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10" name="Freeform 89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11" name="Freeform 90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3 w 776"/>
                <a:gd name="T3" fmla="*/ 0 h 2368"/>
                <a:gd name="T4" fmla="*/ 1 w 776"/>
                <a:gd name="T5" fmla="*/ 0 h 2368"/>
                <a:gd name="T6" fmla="*/ 3 w 776"/>
                <a:gd name="T7" fmla="*/ 0 h 2368"/>
                <a:gd name="T8" fmla="*/ 2 w 776"/>
                <a:gd name="T9" fmla="*/ 0 h 2368"/>
                <a:gd name="T10" fmla="*/ 4 w 776"/>
                <a:gd name="T11" fmla="*/ 0 h 2368"/>
                <a:gd name="T12" fmla="*/ 3 w 776"/>
                <a:gd name="T13" fmla="*/ 0 h 2368"/>
                <a:gd name="T14" fmla="*/ 5 w 776"/>
                <a:gd name="T15" fmla="*/ 0 h 2368"/>
                <a:gd name="T16" fmla="*/ 4 w 776"/>
                <a:gd name="T17" fmla="*/ 0 h 2368"/>
                <a:gd name="T18" fmla="*/ 5 w 776"/>
                <a:gd name="T19" fmla="*/ 0 h 2368"/>
                <a:gd name="T20" fmla="*/ 5 w 776"/>
                <a:gd name="T21" fmla="*/ 0 h 2368"/>
                <a:gd name="T22" fmla="*/ 6 w 776"/>
                <a:gd name="T23" fmla="*/ 0 h 2368"/>
                <a:gd name="T24" fmla="*/ 6 w 776"/>
                <a:gd name="T25" fmla="*/ 0 h 2368"/>
                <a:gd name="T26" fmla="*/ 7 w 776"/>
                <a:gd name="T27" fmla="*/ 0 h 2368"/>
                <a:gd name="T28" fmla="*/ 6 w 776"/>
                <a:gd name="T29" fmla="*/ 0 h 2368"/>
                <a:gd name="T30" fmla="*/ 7 w 776"/>
                <a:gd name="T31" fmla="*/ 0 h 2368"/>
                <a:gd name="T32" fmla="*/ 7 w 776"/>
                <a:gd name="T33" fmla="*/ 0 h 2368"/>
                <a:gd name="T34" fmla="*/ 7 w 776"/>
                <a:gd name="T35" fmla="*/ 0 h 2368"/>
                <a:gd name="T36" fmla="*/ 7 w 776"/>
                <a:gd name="T37" fmla="*/ 0 h 2368"/>
                <a:gd name="T38" fmla="*/ 8 w 776"/>
                <a:gd name="T39" fmla="*/ 0 h 2368"/>
                <a:gd name="T40" fmla="*/ 7 w 776"/>
                <a:gd name="T41" fmla="*/ 0 h 2368"/>
                <a:gd name="T42" fmla="*/ 8 w 776"/>
                <a:gd name="T43" fmla="*/ 0 h 2368"/>
                <a:gd name="T44" fmla="*/ 7 w 776"/>
                <a:gd name="T45" fmla="*/ 0 h 2368"/>
                <a:gd name="T46" fmla="*/ 8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12" name="Freeform 91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13" name="Freeform 92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14" name="Freeform 93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942" name="Group 94"/>
          <p:cNvGrpSpPr>
            <a:grpSpLocks/>
          </p:cNvGrpSpPr>
          <p:nvPr/>
        </p:nvGrpSpPr>
        <p:grpSpPr bwMode="auto">
          <a:xfrm>
            <a:off x="2590800" y="685800"/>
            <a:ext cx="2840038" cy="2227263"/>
            <a:chOff x="2928" y="384"/>
            <a:chExt cx="1789" cy="1403"/>
          </a:xfrm>
        </p:grpSpPr>
        <p:sp>
          <p:nvSpPr>
            <p:cNvPr id="45335" name="Oval 9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36" name="Oval 9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37" name="Freeform 9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38" name="Freeform 9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39" name="Freeform 9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40" name="Freeform 10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41" name="Freeform 10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42" name="Freeform 10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43" name="Freeform 10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44" name="Freeform 10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45" name="Freeform 10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46" name="Freeform 10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47" name="Freeform 10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48" name="Freeform 10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49" name="Freeform 10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50" name="Freeform 11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51" name="Freeform 11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52" name="Freeform 11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53" name="Freeform 11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54" name="Freeform 11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55" name="Freeform 11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56" name="Freeform 11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57" name="Freeform 11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58" name="Freeform 11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59" name="Freeform 11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60" name="Freeform 12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61" name="Freeform 12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62" name="Freeform 12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63" name="Freeform 12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64" name="Freeform 12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65" name="Freeform 12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66" name="Freeform 12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67" name="Freeform 12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68" name="Freeform 12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69" name="Freeform 12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70" name="Freeform 13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71" name="Freeform 13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72" name="Freeform 13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73" name="Freeform 13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74" name="Freeform 13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75" name="Freeform 13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76" name="Freeform 13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77" name="Freeform 13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78" name="Freeform 13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79" name="Freeform 13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80" name="Freeform 14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81" name="Freeform 14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82" name="Freeform 14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83" name="Freeform 14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84" name="Freeform 14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85" name="Freeform 14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86" name="Freeform 14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87" name="Freeform 14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88" name="Freeform 14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89" name="Freeform 14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90" name="Freeform 15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91" name="Freeform 15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92" name="Freeform 15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93" name="Freeform 15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94" name="Freeform 15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95" name="Freeform 15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96" name="Freeform 15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97" name="Freeform 15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98" name="Freeform 15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99" name="Freeform 15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00" name="Freeform 16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01" name="Freeform 16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02" name="Freeform 16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03" name="Freeform 16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04" name="Arc 16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05" name="Arc 16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06" name="Arc 16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07" name="Arc 16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08" name="Arc 16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09" name="Arc 16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10" name="Arc 17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11" name="Arc 17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12" name="Freeform 17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13" name="Freeform 17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14" name="Arc 17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15" name="Arc 17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16" name="Arc 17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17" name="Freeform 17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18" name="Freeform 17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19" name="Freeform 17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20" name="Freeform 18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21" name="Freeform 18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3 w 776"/>
                <a:gd name="T3" fmla="*/ 0 h 2368"/>
                <a:gd name="T4" fmla="*/ 1 w 776"/>
                <a:gd name="T5" fmla="*/ 0 h 2368"/>
                <a:gd name="T6" fmla="*/ 3 w 776"/>
                <a:gd name="T7" fmla="*/ 0 h 2368"/>
                <a:gd name="T8" fmla="*/ 2 w 776"/>
                <a:gd name="T9" fmla="*/ 0 h 2368"/>
                <a:gd name="T10" fmla="*/ 4 w 776"/>
                <a:gd name="T11" fmla="*/ 0 h 2368"/>
                <a:gd name="T12" fmla="*/ 3 w 776"/>
                <a:gd name="T13" fmla="*/ 0 h 2368"/>
                <a:gd name="T14" fmla="*/ 5 w 776"/>
                <a:gd name="T15" fmla="*/ 0 h 2368"/>
                <a:gd name="T16" fmla="*/ 4 w 776"/>
                <a:gd name="T17" fmla="*/ 0 h 2368"/>
                <a:gd name="T18" fmla="*/ 5 w 776"/>
                <a:gd name="T19" fmla="*/ 0 h 2368"/>
                <a:gd name="T20" fmla="*/ 5 w 776"/>
                <a:gd name="T21" fmla="*/ 0 h 2368"/>
                <a:gd name="T22" fmla="*/ 6 w 776"/>
                <a:gd name="T23" fmla="*/ 0 h 2368"/>
                <a:gd name="T24" fmla="*/ 6 w 776"/>
                <a:gd name="T25" fmla="*/ 0 h 2368"/>
                <a:gd name="T26" fmla="*/ 7 w 776"/>
                <a:gd name="T27" fmla="*/ 0 h 2368"/>
                <a:gd name="T28" fmla="*/ 6 w 776"/>
                <a:gd name="T29" fmla="*/ 0 h 2368"/>
                <a:gd name="T30" fmla="*/ 7 w 776"/>
                <a:gd name="T31" fmla="*/ 0 h 2368"/>
                <a:gd name="T32" fmla="*/ 7 w 776"/>
                <a:gd name="T33" fmla="*/ 0 h 2368"/>
                <a:gd name="T34" fmla="*/ 7 w 776"/>
                <a:gd name="T35" fmla="*/ 0 h 2368"/>
                <a:gd name="T36" fmla="*/ 7 w 776"/>
                <a:gd name="T37" fmla="*/ 0 h 2368"/>
                <a:gd name="T38" fmla="*/ 8 w 776"/>
                <a:gd name="T39" fmla="*/ 0 h 2368"/>
                <a:gd name="T40" fmla="*/ 7 w 776"/>
                <a:gd name="T41" fmla="*/ 0 h 2368"/>
                <a:gd name="T42" fmla="*/ 8 w 776"/>
                <a:gd name="T43" fmla="*/ 0 h 2368"/>
                <a:gd name="T44" fmla="*/ 7 w 776"/>
                <a:gd name="T45" fmla="*/ 0 h 2368"/>
                <a:gd name="T46" fmla="*/ 8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22" name="Freeform 18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23" name="Freeform 183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24" name="Freeform 18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033" name="Group 185"/>
          <p:cNvGrpSpPr>
            <a:grpSpLocks/>
          </p:cNvGrpSpPr>
          <p:nvPr/>
        </p:nvGrpSpPr>
        <p:grpSpPr bwMode="auto">
          <a:xfrm>
            <a:off x="5465763" y="3733800"/>
            <a:ext cx="2840037" cy="2227263"/>
            <a:chOff x="2928" y="384"/>
            <a:chExt cx="1789" cy="1403"/>
          </a:xfrm>
        </p:grpSpPr>
        <p:sp>
          <p:nvSpPr>
            <p:cNvPr id="45245" name="Oval 186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6" name="Oval 187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7" name="Freeform 188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8" name="Freeform 189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9" name="Freeform 190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0" name="Freeform 191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1" name="Freeform 192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2" name="Freeform 193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3" name="Freeform 194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4" name="Freeform 195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5" name="Freeform 196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6" name="Freeform 197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7" name="Freeform 198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8" name="Freeform 199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9" name="Freeform 200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0" name="Freeform 201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1" name="Freeform 202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" name="Freeform 203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3" name="Freeform 204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4" name="Freeform 205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5" name="Freeform 206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6" name="Freeform 207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7" name="Freeform 208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8" name="Freeform 209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9" name="Freeform 210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0" name="Freeform 211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1" name="Freeform 212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2" name="Freeform 213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3" name="Freeform 214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4" name="Freeform 215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5" name="Freeform 216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6" name="Freeform 217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7" name="Freeform 218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8" name="Freeform 219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9" name="Freeform 220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0" name="Freeform 221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1" name="Freeform 222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2" name="Freeform 223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3" name="Freeform 224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4" name="Freeform 225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5" name="Freeform 226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6" name="Freeform 227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7" name="Freeform 228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8" name="Freeform 229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9" name="Freeform 230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0" name="Freeform 231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1" name="Freeform 232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2" name="Freeform 233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3" name="Freeform 234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4" name="Freeform 235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5" name="Freeform 236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6" name="Freeform 237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7" name="Freeform 238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8" name="Freeform 239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9" name="Freeform 240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0" name="Freeform 241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1" name="Freeform 242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2" name="Freeform 243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3" name="Freeform 244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4" name="Freeform 245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5" name="Freeform 246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6" name="Freeform 247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7" name="Freeform 248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8" name="Freeform 249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9" name="Freeform 250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10" name="Freeform 251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11" name="Freeform 252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12" name="Freeform 253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13" name="Freeform 254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14" name="Arc 255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15" name="Arc 256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16" name="Arc 257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17" name="Arc 258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18" name="Arc 259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19" name="Arc 260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20" name="Arc 261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21" name="Arc 262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22" name="Freeform 263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23" name="Freeform 264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24" name="Arc 265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25" name="Arc 266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26" name="Arc 267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27" name="Freeform 268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28" name="Freeform 269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29" name="Freeform 270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30" name="Freeform 271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31" name="Freeform 272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3 w 776"/>
                <a:gd name="T3" fmla="*/ 0 h 2368"/>
                <a:gd name="T4" fmla="*/ 1 w 776"/>
                <a:gd name="T5" fmla="*/ 0 h 2368"/>
                <a:gd name="T6" fmla="*/ 3 w 776"/>
                <a:gd name="T7" fmla="*/ 0 h 2368"/>
                <a:gd name="T8" fmla="*/ 2 w 776"/>
                <a:gd name="T9" fmla="*/ 0 h 2368"/>
                <a:gd name="T10" fmla="*/ 4 w 776"/>
                <a:gd name="T11" fmla="*/ 0 h 2368"/>
                <a:gd name="T12" fmla="*/ 3 w 776"/>
                <a:gd name="T13" fmla="*/ 0 h 2368"/>
                <a:gd name="T14" fmla="*/ 5 w 776"/>
                <a:gd name="T15" fmla="*/ 0 h 2368"/>
                <a:gd name="T16" fmla="*/ 4 w 776"/>
                <a:gd name="T17" fmla="*/ 0 h 2368"/>
                <a:gd name="T18" fmla="*/ 5 w 776"/>
                <a:gd name="T19" fmla="*/ 0 h 2368"/>
                <a:gd name="T20" fmla="*/ 5 w 776"/>
                <a:gd name="T21" fmla="*/ 0 h 2368"/>
                <a:gd name="T22" fmla="*/ 6 w 776"/>
                <a:gd name="T23" fmla="*/ 0 h 2368"/>
                <a:gd name="T24" fmla="*/ 6 w 776"/>
                <a:gd name="T25" fmla="*/ 0 h 2368"/>
                <a:gd name="T26" fmla="*/ 7 w 776"/>
                <a:gd name="T27" fmla="*/ 0 h 2368"/>
                <a:gd name="T28" fmla="*/ 6 w 776"/>
                <a:gd name="T29" fmla="*/ 0 h 2368"/>
                <a:gd name="T30" fmla="*/ 7 w 776"/>
                <a:gd name="T31" fmla="*/ 0 h 2368"/>
                <a:gd name="T32" fmla="*/ 7 w 776"/>
                <a:gd name="T33" fmla="*/ 0 h 2368"/>
                <a:gd name="T34" fmla="*/ 7 w 776"/>
                <a:gd name="T35" fmla="*/ 0 h 2368"/>
                <a:gd name="T36" fmla="*/ 7 w 776"/>
                <a:gd name="T37" fmla="*/ 0 h 2368"/>
                <a:gd name="T38" fmla="*/ 8 w 776"/>
                <a:gd name="T39" fmla="*/ 0 h 2368"/>
                <a:gd name="T40" fmla="*/ 7 w 776"/>
                <a:gd name="T41" fmla="*/ 0 h 2368"/>
                <a:gd name="T42" fmla="*/ 8 w 776"/>
                <a:gd name="T43" fmla="*/ 0 h 2368"/>
                <a:gd name="T44" fmla="*/ 7 w 776"/>
                <a:gd name="T45" fmla="*/ 0 h 2368"/>
                <a:gd name="T46" fmla="*/ 8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32" name="Freeform 273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33" name="Freeform 274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34" name="Freeform 275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124" name="Group 276"/>
          <p:cNvGrpSpPr>
            <a:grpSpLocks/>
          </p:cNvGrpSpPr>
          <p:nvPr/>
        </p:nvGrpSpPr>
        <p:grpSpPr bwMode="auto">
          <a:xfrm>
            <a:off x="969963" y="4114800"/>
            <a:ext cx="2840037" cy="2227263"/>
            <a:chOff x="2928" y="384"/>
            <a:chExt cx="1789" cy="1403"/>
          </a:xfrm>
        </p:grpSpPr>
        <p:sp>
          <p:nvSpPr>
            <p:cNvPr id="45155" name="Oval 277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6" name="Oval 278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7" name="Freeform 279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8" name="Freeform 280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" name="Freeform 281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" name="Freeform 282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1" name="Freeform 283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2" name="Freeform 284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3" name="Freeform 285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4" name="Freeform 286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5" name="Freeform 287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6" name="Freeform 288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7" name="Freeform 289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8" name="Freeform 290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9" name="Freeform 291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0" name="Freeform 292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1" name="Freeform 293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2" name="Freeform 294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3" name="Freeform 295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4" name="Freeform 296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5" name="Freeform 297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6" name="Freeform 298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7" name="Freeform 299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8" name="Freeform 300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9" name="Freeform 301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0" name="Freeform 302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1" name="Freeform 303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2" name="Freeform 304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3" name="Freeform 305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4" name="Freeform 306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5" name="Freeform 307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6" name="Freeform 308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7" name="Freeform 309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8" name="Freeform 310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9" name="Freeform 311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0" name="Freeform 312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1" name="Freeform 313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2" name="Freeform 314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3" name="Freeform 315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4" name="Freeform 316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5" name="Freeform 317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6" name="Freeform 318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7" name="Freeform 319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8" name="Freeform 320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9" name="Freeform 321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00" name="Freeform 322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01" name="Freeform 323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02" name="Freeform 324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03" name="Freeform 325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04" name="Freeform 326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05" name="Freeform 327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06" name="Freeform 328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07" name="Freeform 329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08" name="Freeform 330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09" name="Freeform 331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0" name="Freeform 332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1" name="Freeform 333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2" name="Freeform 334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3" name="Freeform 335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4" name="Freeform 336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5" name="Freeform 337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6" name="Freeform 338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7" name="Freeform 339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8" name="Freeform 340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9" name="Freeform 341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0" name="Freeform 342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1" name="Freeform 343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2" name="Freeform 344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3" name="Freeform 345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4" name="Arc 346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5" name="Arc 347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6" name="Arc 348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7" name="Arc 349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8" name="Arc 350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9" name="Arc 351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0" name="Arc 352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1" name="Arc 353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2" name="Freeform 354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3" name="Freeform 355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4" name="Arc 356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5" name="Arc 357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6" name="Arc 358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7" name="Freeform 359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8" name="Freeform 360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9" name="Freeform 361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0" name="Freeform 362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1" name="Freeform 363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3 w 776"/>
                <a:gd name="T3" fmla="*/ 0 h 2368"/>
                <a:gd name="T4" fmla="*/ 1 w 776"/>
                <a:gd name="T5" fmla="*/ 0 h 2368"/>
                <a:gd name="T6" fmla="*/ 3 w 776"/>
                <a:gd name="T7" fmla="*/ 0 h 2368"/>
                <a:gd name="T8" fmla="*/ 2 w 776"/>
                <a:gd name="T9" fmla="*/ 0 h 2368"/>
                <a:gd name="T10" fmla="*/ 4 w 776"/>
                <a:gd name="T11" fmla="*/ 0 h 2368"/>
                <a:gd name="T12" fmla="*/ 3 w 776"/>
                <a:gd name="T13" fmla="*/ 0 h 2368"/>
                <a:gd name="T14" fmla="*/ 5 w 776"/>
                <a:gd name="T15" fmla="*/ 0 h 2368"/>
                <a:gd name="T16" fmla="*/ 4 w 776"/>
                <a:gd name="T17" fmla="*/ 0 h 2368"/>
                <a:gd name="T18" fmla="*/ 5 w 776"/>
                <a:gd name="T19" fmla="*/ 0 h 2368"/>
                <a:gd name="T20" fmla="*/ 5 w 776"/>
                <a:gd name="T21" fmla="*/ 0 h 2368"/>
                <a:gd name="T22" fmla="*/ 6 w 776"/>
                <a:gd name="T23" fmla="*/ 0 h 2368"/>
                <a:gd name="T24" fmla="*/ 6 w 776"/>
                <a:gd name="T25" fmla="*/ 0 h 2368"/>
                <a:gd name="T26" fmla="*/ 7 w 776"/>
                <a:gd name="T27" fmla="*/ 0 h 2368"/>
                <a:gd name="T28" fmla="*/ 6 w 776"/>
                <a:gd name="T29" fmla="*/ 0 h 2368"/>
                <a:gd name="T30" fmla="*/ 7 w 776"/>
                <a:gd name="T31" fmla="*/ 0 h 2368"/>
                <a:gd name="T32" fmla="*/ 7 w 776"/>
                <a:gd name="T33" fmla="*/ 0 h 2368"/>
                <a:gd name="T34" fmla="*/ 7 w 776"/>
                <a:gd name="T35" fmla="*/ 0 h 2368"/>
                <a:gd name="T36" fmla="*/ 7 w 776"/>
                <a:gd name="T37" fmla="*/ 0 h 2368"/>
                <a:gd name="T38" fmla="*/ 8 w 776"/>
                <a:gd name="T39" fmla="*/ 0 h 2368"/>
                <a:gd name="T40" fmla="*/ 7 w 776"/>
                <a:gd name="T41" fmla="*/ 0 h 2368"/>
                <a:gd name="T42" fmla="*/ 8 w 776"/>
                <a:gd name="T43" fmla="*/ 0 h 2368"/>
                <a:gd name="T44" fmla="*/ 7 w 776"/>
                <a:gd name="T45" fmla="*/ 0 h 2368"/>
                <a:gd name="T46" fmla="*/ 8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2" name="Freeform 364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3" name="Freeform 365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4" name="Freeform 366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215" name="Group 367"/>
          <p:cNvGrpSpPr>
            <a:grpSpLocks/>
          </p:cNvGrpSpPr>
          <p:nvPr/>
        </p:nvGrpSpPr>
        <p:grpSpPr bwMode="auto">
          <a:xfrm>
            <a:off x="5867400" y="533400"/>
            <a:ext cx="2840038" cy="2227263"/>
            <a:chOff x="2928" y="384"/>
            <a:chExt cx="1789" cy="1403"/>
          </a:xfrm>
        </p:grpSpPr>
        <p:sp>
          <p:nvSpPr>
            <p:cNvPr id="45065" name="Oval 368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Oval 369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Freeform 370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8" name="Freeform 371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9" name="Freeform 372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0" name="Freeform 373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1" name="Freeform 374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2" name="Freeform 375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3" name="Freeform 376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4" name="Freeform 377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5" name="Freeform 378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6" name="Freeform 379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7" name="Freeform 380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8" name="Freeform 381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9" name="Freeform 382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0" name="Freeform 383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1" name="Freeform 384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2" name="Freeform 385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3" name="Freeform 386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4" name="Freeform 387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5" name="Freeform 388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6" name="Freeform 389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7" name="Freeform 390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8" name="Freeform 391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9" name="Freeform 392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0" name="Freeform 393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1" name="Freeform 394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2" name="Freeform 395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3" name="Freeform 396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4" name="Freeform 397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5" name="Freeform 398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6" name="Freeform 399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7" name="Freeform 400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8" name="Freeform 401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9" name="Freeform 402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0" name="Freeform 403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1" name="Freeform 404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2" name="Freeform 405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3" name="Freeform 406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4" name="Freeform 407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5" name="Freeform 408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6" name="Freeform 409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7" name="Freeform 410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8" name="Freeform 411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9" name="Freeform 412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0" name="Freeform 413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1" name="Freeform 414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2" name="Freeform 415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3" name="Freeform 416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4" name="Freeform 417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5" name="Freeform 418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6" name="Freeform 419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7" name="Freeform 420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8" name="Freeform 421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9" name="Freeform 422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0" name="Freeform 423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1" name="Freeform 424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2" name="Freeform 425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3" name="Freeform 426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4" name="Freeform 427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5" name="Freeform 428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6" name="Freeform 429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7" name="Freeform 430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8" name="Freeform 431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9" name="Freeform 432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0" name="Freeform 433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1" name="Freeform 434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2" name="Freeform 435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3" name="Freeform 436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4" name="Arc 437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5" name="Arc 438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6" name="Arc 439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7" name="Arc 440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8" name="Arc 441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9" name="Arc 442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0" name="Arc 443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1" name="Arc 444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2" name="Freeform 445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3" name="Freeform 446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4" name="Arc 447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5" name="Arc 448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6" name="Arc 449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7" name="Freeform 450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8" name="Freeform 451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9" name="Freeform 452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0" name="Freeform 453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1" name="Freeform 454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3 w 776"/>
                <a:gd name="T3" fmla="*/ 0 h 2368"/>
                <a:gd name="T4" fmla="*/ 1 w 776"/>
                <a:gd name="T5" fmla="*/ 0 h 2368"/>
                <a:gd name="T6" fmla="*/ 3 w 776"/>
                <a:gd name="T7" fmla="*/ 0 h 2368"/>
                <a:gd name="T8" fmla="*/ 2 w 776"/>
                <a:gd name="T9" fmla="*/ 0 h 2368"/>
                <a:gd name="T10" fmla="*/ 4 w 776"/>
                <a:gd name="T11" fmla="*/ 0 h 2368"/>
                <a:gd name="T12" fmla="*/ 3 w 776"/>
                <a:gd name="T13" fmla="*/ 0 h 2368"/>
                <a:gd name="T14" fmla="*/ 5 w 776"/>
                <a:gd name="T15" fmla="*/ 0 h 2368"/>
                <a:gd name="T16" fmla="*/ 4 w 776"/>
                <a:gd name="T17" fmla="*/ 0 h 2368"/>
                <a:gd name="T18" fmla="*/ 5 w 776"/>
                <a:gd name="T19" fmla="*/ 0 h 2368"/>
                <a:gd name="T20" fmla="*/ 5 w 776"/>
                <a:gd name="T21" fmla="*/ 0 h 2368"/>
                <a:gd name="T22" fmla="*/ 6 w 776"/>
                <a:gd name="T23" fmla="*/ 0 h 2368"/>
                <a:gd name="T24" fmla="*/ 6 w 776"/>
                <a:gd name="T25" fmla="*/ 0 h 2368"/>
                <a:gd name="T26" fmla="*/ 7 w 776"/>
                <a:gd name="T27" fmla="*/ 0 h 2368"/>
                <a:gd name="T28" fmla="*/ 6 w 776"/>
                <a:gd name="T29" fmla="*/ 0 h 2368"/>
                <a:gd name="T30" fmla="*/ 7 w 776"/>
                <a:gd name="T31" fmla="*/ 0 h 2368"/>
                <a:gd name="T32" fmla="*/ 7 w 776"/>
                <a:gd name="T33" fmla="*/ 0 h 2368"/>
                <a:gd name="T34" fmla="*/ 7 w 776"/>
                <a:gd name="T35" fmla="*/ 0 h 2368"/>
                <a:gd name="T36" fmla="*/ 7 w 776"/>
                <a:gd name="T37" fmla="*/ 0 h 2368"/>
                <a:gd name="T38" fmla="*/ 8 w 776"/>
                <a:gd name="T39" fmla="*/ 0 h 2368"/>
                <a:gd name="T40" fmla="*/ 7 w 776"/>
                <a:gd name="T41" fmla="*/ 0 h 2368"/>
                <a:gd name="T42" fmla="*/ 8 w 776"/>
                <a:gd name="T43" fmla="*/ 0 h 2368"/>
                <a:gd name="T44" fmla="*/ 7 w 776"/>
                <a:gd name="T45" fmla="*/ 0 h 2368"/>
                <a:gd name="T46" fmla="*/ 8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2" name="Freeform 455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3" name="Freeform 456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4" name="Freeform 457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5063" name="Object 458"/>
          <p:cNvGraphicFramePr>
            <a:graphicFrameLocks noGrp="1" noChangeAspect="1"/>
          </p:cNvGraphicFramePr>
          <p:nvPr>
            <p:ph/>
          </p:nvPr>
        </p:nvGraphicFramePr>
        <p:xfrm>
          <a:off x="111125" y="180975"/>
          <a:ext cx="12604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Clip" r:id="rId4" imgW="3063875" imgH="3148013" progId="MS_ClipArt_Gallery.2">
                  <p:embed/>
                </p:oleObj>
              </mc:Choice>
              <mc:Fallback>
                <p:oleObj name="Clip" r:id="rId4" imgW="3063875" imgH="3148013" progId="MS_ClipArt_Gallery.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180975"/>
                        <a:ext cx="12604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307" name="WordArt 459"/>
          <p:cNvSpPr>
            <a:spLocks noChangeArrowheads="1" noChangeShapeType="1" noTextEdit="1"/>
          </p:cNvSpPr>
          <p:nvPr/>
        </p:nvSpPr>
        <p:spPr bwMode="auto">
          <a:xfrm>
            <a:off x="457200" y="3581400"/>
            <a:ext cx="8305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</a:rPr>
              <a:t>Thân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</a:rPr>
              <a:t> </a:t>
            </a: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</a:rPr>
              <a:t>ái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</a:rPr>
              <a:t> </a:t>
            </a: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</a:rPr>
              <a:t>chào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</a:rPr>
              <a:t> </a:t>
            </a: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</a:rPr>
              <a:t>các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</a:rPr>
              <a:t> </a:t>
            </a: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</a:rPr>
              <a:t>em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5186024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788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8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8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789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789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79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79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79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79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9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9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 tmFilter="0, 0; .2, .5; .8, .5; 1, 0"/>
                                        <p:tgtEl>
                                          <p:spTgt spid="79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000" autoRev="1" fill="hold"/>
                                        <p:tgtEl>
                                          <p:spTgt spid="792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7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752600"/>
            <a:ext cx="26955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752600"/>
            <a:ext cx="24384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85800" y="45720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So sánh MA và MB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495800" y="4572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M thuộc tia phân giác của góc xOy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638800" y="4572000"/>
            <a:ext cx="1600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……………….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990600" y="4572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MA = MB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381000" y="838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Hãy hoàn thành bài tập sau:</a:t>
            </a:r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>
            <a:off x="3810000" y="14478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304800" y="1524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a)</a:t>
            </a: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4038600" y="1524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b)</a:t>
            </a: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457200" y="3810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</a:rPr>
              <a:t>Khởi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động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8" grpId="0" animBg="1"/>
      <p:bldP spid="51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505200"/>
            <a:ext cx="44196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533400" y="762000"/>
            <a:ext cx="3962400" cy="2362200"/>
          </a:xfrm>
          <a:prstGeom prst="cloudCallout">
            <a:avLst>
              <a:gd name="adj1" fmla="val 48759"/>
              <a:gd name="adj2" fmla="val 103829"/>
            </a:avLst>
          </a:prstGeom>
          <a:gradFill rotWithShape="1">
            <a:gsLst>
              <a:gs pos="0">
                <a:schemeClr val="bg1"/>
              </a:gs>
              <a:gs pos="100000">
                <a:srgbClr val="B1A7F7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i="1">
                <a:latin typeface="Times New Roman" pitchFamily="18" charset="0"/>
              </a:rPr>
              <a:t>Điểm nào trong tam giác cách đều ba cạnh của nó?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-42945" y="76200"/>
            <a:ext cx="9186945" cy="685800"/>
            <a:chOff x="-475063" y="228600"/>
            <a:chExt cx="10294677" cy="685800"/>
          </a:xfrm>
        </p:grpSpPr>
        <p:sp>
          <p:nvSpPr>
            <p:cNvPr id="8" name="Rectangle 86"/>
            <p:cNvSpPr>
              <a:spLocks noChangeArrowheads="1"/>
            </p:cNvSpPr>
            <p:nvPr/>
          </p:nvSpPr>
          <p:spPr bwMode="auto">
            <a:xfrm>
              <a:off x="1056676" y="228600"/>
              <a:ext cx="8762938" cy="609600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vl="0"/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§6. TÍNH CHẤT BA Đ</a:t>
              </a:r>
              <a:r>
                <a:rPr kumimoji="0" lang="vi-V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ƯỜNG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PHÂN GIÁC CỦA TAM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GIÁC-LTẬP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7"/>
            <p:cNvSpPr>
              <a:spLocks noChangeArrowheads="1"/>
            </p:cNvSpPr>
            <p:nvPr/>
          </p:nvSpPr>
          <p:spPr bwMode="auto">
            <a:xfrm>
              <a:off x="-475063" y="228600"/>
              <a:ext cx="1499718" cy="685800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lvl="0"/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58,59</a:t>
              </a:r>
            </a:p>
          </p:txBody>
        </p: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81000" y="914400"/>
            <a:ext cx="5029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776288" y="2081213"/>
            <a:ext cx="3695700" cy="1957387"/>
            <a:chOff x="3708" y="828"/>
            <a:chExt cx="2328" cy="1233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3726" y="839"/>
              <a:ext cx="2301" cy="1206"/>
              <a:chOff x="3696" y="839"/>
              <a:chExt cx="2301" cy="1206"/>
            </a:xfrm>
          </p:grpSpPr>
          <p:sp>
            <p:nvSpPr>
              <p:cNvPr id="16" name="Line 4"/>
              <p:cNvSpPr>
                <a:spLocks noChangeShapeType="1"/>
              </p:cNvSpPr>
              <p:nvPr/>
            </p:nvSpPr>
            <p:spPr bwMode="auto">
              <a:xfrm flipH="1">
                <a:off x="3696" y="839"/>
                <a:ext cx="465" cy="119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5"/>
              <p:cNvSpPr>
                <a:spLocks noChangeShapeType="1"/>
              </p:cNvSpPr>
              <p:nvPr/>
            </p:nvSpPr>
            <p:spPr bwMode="auto">
              <a:xfrm>
                <a:off x="3696" y="2034"/>
                <a:ext cx="2301" cy="1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>
                <a:off x="4161" y="839"/>
                <a:ext cx="1836" cy="120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4173" y="828"/>
              <a:ext cx="27" cy="2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3708" y="2023"/>
              <a:ext cx="27" cy="2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6009" y="2034"/>
              <a:ext cx="27" cy="2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0"/>
          <p:cNvGrpSpPr>
            <a:grpSpLocks/>
          </p:cNvGrpSpPr>
          <p:nvPr/>
        </p:nvGrpSpPr>
        <p:grpSpPr bwMode="auto">
          <a:xfrm rot="6659410">
            <a:off x="-1501775" y="3359150"/>
            <a:ext cx="5651500" cy="762000"/>
            <a:chOff x="1008" y="2448"/>
            <a:chExt cx="4182" cy="576"/>
          </a:xfrm>
        </p:grpSpPr>
        <p:pic>
          <p:nvPicPr>
            <p:cNvPr id="20" name="Picture 11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 rot="-43196730">
              <a:off x="1039" y="2605"/>
              <a:ext cx="33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1549400" y="2109788"/>
            <a:ext cx="596900" cy="1870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225550" y="1679575"/>
            <a:ext cx="533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425950" y="3813175"/>
            <a:ext cx="533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133600" y="3971925"/>
            <a:ext cx="533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463550" y="3736975"/>
            <a:ext cx="533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pic>
        <p:nvPicPr>
          <p:cNvPr id="27" name="Picture 20" descr="Image_7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 rot="2177820">
            <a:off x="2514600" y="1362075"/>
            <a:ext cx="1733550" cy="1457325"/>
          </a:xfrm>
          <a:prstGeom prst="rect">
            <a:avLst/>
          </a:prstGeom>
          <a:noFill/>
        </p:spPr>
      </p:pic>
      <p:sp>
        <p:nvSpPr>
          <p:cNvPr id="28" name="Line 21"/>
          <p:cNvSpPr>
            <a:spLocks noChangeShapeType="1"/>
          </p:cNvSpPr>
          <p:nvPr/>
        </p:nvSpPr>
        <p:spPr bwMode="auto">
          <a:xfrm flipH="1">
            <a:off x="1149350" y="2136775"/>
            <a:ext cx="1219200" cy="3124200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692150" y="2455863"/>
            <a:ext cx="3124200" cy="2057400"/>
          </a:xfrm>
          <a:prstGeom prst="line">
            <a:avLst/>
          </a:prstGeom>
          <a:noFill/>
          <a:ln w="63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1544638" y="2089150"/>
            <a:ext cx="1066800" cy="32766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" name="Arc 24"/>
          <p:cNvSpPr>
            <a:spLocks/>
          </p:cNvSpPr>
          <p:nvPr/>
        </p:nvSpPr>
        <p:spPr bwMode="auto">
          <a:xfrm flipV="1">
            <a:off x="1454150" y="2289175"/>
            <a:ext cx="152400" cy="76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rc 25"/>
          <p:cNvSpPr>
            <a:spLocks/>
          </p:cNvSpPr>
          <p:nvPr/>
        </p:nvSpPr>
        <p:spPr bwMode="auto">
          <a:xfrm flipV="1">
            <a:off x="1606550" y="2241550"/>
            <a:ext cx="152400" cy="76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2009136" y="3549650"/>
            <a:ext cx="381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3300"/>
                </a:solidFill>
              </a:rPr>
              <a:t>.</a:t>
            </a:r>
          </a:p>
        </p:txBody>
      </p:sp>
      <p:grpSp>
        <p:nvGrpSpPr>
          <p:cNvPr id="34" name="Group 29"/>
          <p:cNvGrpSpPr>
            <a:grpSpLocks/>
          </p:cNvGrpSpPr>
          <p:nvPr/>
        </p:nvGrpSpPr>
        <p:grpSpPr bwMode="auto">
          <a:xfrm rot="4301136">
            <a:off x="-1001766" y="3892550"/>
            <a:ext cx="5651500" cy="762000"/>
            <a:chOff x="1008" y="2448"/>
            <a:chExt cx="4182" cy="576"/>
          </a:xfrm>
        </p:grpSpPr>
        <p:pic>
          <p:nvPicPr>
            <p:cNvPr id="35" name="Picture 30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 rot="-43196730">
              <a:off x="1039" y="2605"/>
              <a:ext cx="33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37" name="Group 32"/>
          <p:cNvGrpSpPr>
            <a:grpSpLocks/>
          </p:cNvGrpSpPr>
          <p:nvPr/>
        </p:nvGrpSpPr>
        <p:grpSpPr bwMode="auto">
          <a:xfrm rot="2014314">
            <a:off x="-152400" y="2909888"/>
            <a:ext cx="5651500" cy="762000"/>
            <a:chOff x="1008" y="2448"/>
            <a:chExt cx="4182" cy="576"/>
          </a:xfrm>
        </p:grpSpPr>
        <p:pic>
          <p:nvPicPr>
            <p:cNvPr id="38" name="Picture 33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39" name="Text Box 34"/>
            <p:cNvSpPr txBox="1">
              <a:spLocks noChangeArrowheads="1"/>
            </p:cNvSpPr>
            <p:nvPr/>
          </p:nvSpPr>
          <p:spPr bwMode="auto">
            <a:xfrm rot="-43196730">
              <a:off x="1039" y="2605"/>
              <a:ext cx="33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pic>
        <p:nvPicPr>
          <p:cNvPr id="40" name="Picture 35" descr="Image_7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 rot="2161766">
            <a:off x="828675" y="1614488"/>
            <a:ext cx="1733550" cy="1457325"/>
          </a:xfrm>
          <a:prstGeom prst="rect">
            <a:avLst/>
          </a:prstGeom>
          <a:noFill/>
        </p:spPr>
      </p:pic>
      <p:pic>
        <p:nvPicPr>
          <p:cNvPr id="41" name="Picture 36" descr="Image_7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 rot="2161766">
            <a:off x="1676400" y="1295400"/>
            <a:ext cx="1733550" cy="1457325"/>
          </a:xfrm>
          <a:prstGeom prst="rect">
            <a:avLst/>
          </a:prstGeom>
          <a:noFill/>
        </p:spPr>
      </p:pic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1704975" y="2752725"/>
            <a:ext cx="457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</a:rPr>
              <a:t>.</a:t>
            </a:r>
          </a:p>
        </p:txBody>
      </p:sp>
      <p:pic>
        <p:nvPicPr>
          <p:cNvPr id="43" name="Picture 38" descr="Image_7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 rot="1530061">
            <a:off x="2057400" y="2238375"/>
            <a:ext cx="1733550" cy="1457325"/>
          </a:xfrm>
          <a:prstGeom prst="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>
            <a:off x="152400" y="4796135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ABC.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5181600" y="1828800"/>
            <a:ext cx="3733800" cy="1752600"/>
          </a:xfrm>
          <a:prstGeom prst="cloudCallout">
            <a:avLst>
              <a:gd name="adj1" fmla="val -1229"/>
              <a:gd name="adj2" fmla="val 77577"/>
            </a:avLst>
          </a:prstGeom>
          <a:solidFill>
            <a:srgbClr val="FFFF00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228600" y="5486400"/>
            <a:ext cx="4953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5181600" y="1295400"/>
            <a:ext cx="4114800" cy="3112532"/>
            <a:chOff x="4800600" y="1981200"/>
            <a:chExt cx="4114800" cy="3112532"/>
          </a:xfrm>
        </p:grpSpPr>
        <p:grpSp>
          <p:nvGrpSpPr>
            <p:cNvPr id="49" name="Group 3"/>
            <p:cNvGrpSpPr>
              <a:grpSpLocks/>
            </p:cNvGrpSpPr>
            <p:nvPr/>
          </p:nvGrpSpPr>
          <p:grpSpPr bwMode="auto">
            <a:xfrm>
              <a:off x="4800603" y="1981201"/>
              <a:ext cx="4114801" cy="3046415"/>
              <a:chOff x="3024" y="1392"/>
              <a:chExt cx="2592" cy="1919"/>
            </a:xfrm>
          </p:grpSpPr>
          <p:grpSp>
            <p:nvGrpSpPr>
              <p:cNvPr id="53" name="Group 4"/>
              <p:cNvGrpSpPr>
                <a:grpSpLocks/>
              </p:cNvGrpSpPr>
              <p:nvPr/>
            </p:nvGrpSpPr>
            <p:grpSpPr bwMode="auto">
              <a:xfrm>
                <a:off x="3024" y="1392"/>
                <a:ext cx="2592" cy="1919"/>
                <a:chOff x="3024" y="1392"/>
                <a:chExt cx="2592" cy="1919"/>
              </a:xfrm>
            </p:grpSpPr>
            <p:sp>
              <p:nvSpPr>
                <p:cNvPr id="72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3236" y="1673"/>
                  <a:ext cx="423" cy="146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" name="Line 6"/>
                <p:cNvSpPr>
                  <a:spLocks noChangeShapeType="1"/>
                </p:cNvSpPr>
                <p:nvPr/>
              </p:nvSpPr>
              <p:spPr bwMode="auto">
                <a:xfrm>
                  <a:off x="3236" y="3135"/>
                  <a:ext cx="206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4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3659" y="1673"/>
                  <a:ext cx="1640" cy="146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500" y="1392"/>
                  <a:ext cx="370" cy="2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/>
                    <a:t>A</a:t>
                  </a:r>
                </a:p>
              </p:txBody>
            </p:sp>
            <p:sp>
              <p:nvSpPr>
                <p:cNvPr id="7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246" y="3023"/>
                  <a:ext cx="370" cy="2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/>
                    <a:t>C</a:t>
                  </a:r>
                </a:p>
              </p:txBody>
            </p:sp>
            <p:sp>
              <p:nvSpPr>
                <p:cNvPr id="7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024" y="3023"/>
                  <a:ext cx="370" cy="2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/>
                    <a:t>B</a:t>
                  </a:r>
                </a:p>
              </p:txBody>
            </p:sp>
          </p:grpSp>
          <p:sp>
            <p:nvSpPr>
              <p:cNvPr id="54" name="Line 11"/>
              <p:cNvSpPr>
                <a:spLocks noChangeShapeType="1"/>
              </p:cNvSpPr>
              <p:nvPr/>
            </p:nvSpPr>
            <p:spPr bwMode="auto">
              <a:xfrm>
                <a:off x="3659" y="1673"/>
                <a:ext cx="423" cy="14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5" name="Line 12"/>
              <p:cNvSpPr>
                <a:spLocks noChangeShapeType="1"/>
              </p:cNvSpPr>
              <p:nvPr/>
            </p:nvSpPr>
            <p:spPr bwMode="auto">
              <a:xfrm flipV="1">
                <a:off x="3236" y="2292"/>
                <a:ext cx="1110" cy="8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" name="Line 13"/>
              <p:cNvSpPr>
                <a:spLocks noChangeShapeType="1"/>
              </p:cNvSpPr>
              <p:nvPr/>
            </p:nvSpPr>
            <p:spPr bwMode="auto">
              <a:xfrm flipH="1" flipV="1">
                <a:off x="3447" y="2404"/>
                <a:ext cx="1852" cy="7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7" name="Group 14"/>
              <p:cNvGrpSpPr>
                <a:grpSpLocks/>
              </p:cNvGrpSpPr>
              <p:nvPr/>
            </p:nvGrpSpPr>
            <p:grpSpPr bwMode="auto">
              <a:xfrm>
                <a:off x="3552" y="1824"/>
                <a:ext cx="288" cy="73"/>
                <a:chOff x="3552" y="2096"/>
                <a:chExt cx="261" cy="62"/>
              </a:xfrm>
            </p:grpSpPr>
            <p:sp>
              <p:nvSpPr>
                <p:cNvPr id="70" name="Arc 15"/>
                <p:cNvSpPr>
                  <a:spLocks/>
                </p:cNvSpPr>
                <p:nvPr/>
              </p:nvSpPr>
              <p:spPr bwMode="auto">
                <a:xfrm flipV="1">
                  <a:off x="3552" y="2112"/>
                  <a:ext cx="144" cy="46"/>
                </a:xfrm>
                <a:custGeom>
                  <a:avLst/>
                  <a:gdLst>
                    <a:gd name="G0" fmla="+- 0 0 0"/>
                    <a:gd name="G1" fmla="+- 20643 0 0"/>
                    <a:gd name="G2" fmla="+- 21600 0 0"/>
                    <a:gd name="T0" fmla="*/ 6357 w 21600"/>
                    <a:gd name="T1" fmla="*/ 0 h 20643"/>
                    <a:gd name="T2" fmla="*/ 21600 w 21600"/>
                    <a:gd name="T3" fmla="*/ 20643 h 20643"/>
                    <a:gd name="T4" fmla="*/ 0 w 21600"/>
                    <a:gd name="T5" fmla="*/ 20643 h 20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0643" fill="none" extrusionOk="0">
                      <a:moveTo>
                        <a:pt x="6357" y="-1"/>
                      </a:moveTo>
                      <a:cubicBezTo>
                        <a:pt x="15417" y="2789"/>
                        <a:pt x="21600" y="11162"/>
                        <a:pt x="21600" y="20643"/>
                      </a:cubicBezTo>
                    </a:path>
                    <a:path w="21600" h="20643" stroke="0" extrusionOk="0">
                      <a:moveTo>
                        <a:pt x="6357" y="-1"/>
                      </a:moveTo>
                      <a:cubicBezTo>
                        <a:pt x="15417" y="2789"/>
                        <a:pt x="21600" y="11162"/>
                        <a:pt x="21600" y="20643"/>
                      </a:cubicBezTo>
                      <a:lnTo>
                        <a:pt x="0" y="2064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Arc 16"/>
                <p:cNvSpPr>
                  <a:spLocks/>
                </p:cNvSpPr>
                <p:nvPr/>
              </p:nvSpPr>
              <p:spPr bwMode="auto">
                <a:xfrm flipV="1">
                  <a:off x="3669" y="2096"/>
                  <a:ext cx="144" cy="46"/>
                </a:xfrm>
                <a:custGeom>
                  <a:avLst/>
                  <a:gdLst>
                    <a:gd name="G0" fmla="+- 0 0 0"/>
                    <a:gd name="G1" fmla="+- 20643 0 0"/>
                    <a:gd name="G2" fmla="+- 21600 0 0"/>
                    <a:gd name="T0" fmla="*/ 6357 w 21600"/>
                    <a:gd name="T1" fmla="*/ 0 h 20643"/>
                    <a:gd name="T2" fmla="*/ 21600 w 21600"/>
                    <a:gd name="T3" fmla="*/ 20643 h 20643"/>
                    <a:gd name="T4" fmla="*/ 0 w 21600"/>
                    <a:gd name="T5" fmla="*/ 20643 h 20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0643" fill="none" extrusionOk="0">
                      <a:moveTo>
                        <a:pt x="6357" y="-1"/>
                      </a:moveTo>
                      <a:cubicBezTo>
                        <a:pt x="15417" y="2789"/>
                        <a:pt x="21600" y="11162"/>
                        <a:pt x="21600" y="20643"/>
                      </a:cubicBezTo>
                    </a:path>
                    <a:path w="21600" h="20643" stroke="0" extrusionOk="0">
                      <a:moveTo>
                        <a:pt x="6357" y="-1"/>
                      </a:moveTo>
                      <a:cubicBezTo>
                        <a:pt x="15417" y="2789"/>
                        <a:pt x="21600" y="11162"/>
                        <a:pt x="21600" y="20643"/>
                      </a:cubicBezTo>
                      <a:lnTo>
                        <a:pt x="0" y="2064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17"/>
              <p:cNvGrpSpPr>
                <a:grpSpLocks/>
              </p:cNvGrpSpPr>
              <p:nvPr/>
            </p:nvGrpSpPr>
            <p:grpSpPr bwMode="auto">
              <a:xfrm>
                <a:off x="3288" y="2900"/>
                <a:ext cx="212" cy="326"/>
                <a:chOff x="3312" y="3024"/>
                <a:chExt cx="192" cy="279"/>
              </a:xfrm>
            </p:grpSpPr>
            <p:grpSp>
              <p:nvGrpSpPr>
                <p:cNvPr id="64" name="Group 18"/>
                <p:cNvGrpSpPr>
                  <a:grpSpLocks/>
                </p:cNvGrpSpPr>
                <p:nvPr/>
              </p:nvGrpSpPr>
              <p:grpSpPr bwMode="auto">
                <a:xfrm>
                  <a:off x="3360" y="3120"/>
                  <a:ext cx="144" cy="183"/>
                  <a:chOff x="3360" y="3120"/>
                  <a:chExt cx="144" cy="183"/>
                </a:xfrm>
              </p:grpSpPr>
              <p:sp>
                <p:nvSpPr>
                  <p:cNvPr id="68" name="Arc 19"/>
                  <p:cNvSpPr>
                    <a:spLocks/>
                  </p:cNvSpPr>
                  <p:nvPr/>
                </p:nvSpPr>
                <p:spPr bwMode="auto">
                  <a:xfrm flipV="1">
                    <a:off x="3415" y="3120"/>
                    <a:ext cx="89" cy="183"/>
                  </a:xfrm>
                  <a:custGeom>
                    <a:avLst/>
                    <a:gdLst>
                      <a:gd name="G0" fmla="+- 3523 0 0"/>
                      <a:gd name="G1" fmla="+- 0 0 0"/>
                      <a:gd name="G2" fmla="+- 21600 0 0"/>
                      <a:gd name="T0" fmla="*/ 22379 w 22379"/>
                      <a:gd name="T1" fmla="*/ 10536 h 21600"/>
                      <a:gd name="T2" fmla="*/ 0 w 22379"/>
                      <a:gd name="T3" fmla="*/ 21311 h 21600"/>
                      <a:gd name="T4" fmla="*/ 3523 w 2237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379" h="21600" fill="none" extrusionOk="0">
                        <a:moveTo>
                          <a:pt x="22379" y="10536"/>
                        </a:moveTo>
                        <a:cubicBezTo>
                          <a:pt x="18561" y="17367"/>
                          <a:pt x="11348" y="21599"/>
                          <a:pt x="3523" y="21600"/>
                        </a:cubicBezTo>
                        <a:cubicBezTo>
                          <a:pt x="2342" y="21600"/>
                          <a:pt x="1164" y="21503"/>
                          <a:pt x="0" y="21310"/>
                        </a:cubicBezTo>
                      </a:path>
                      <a:path w="22379" h="21600" stroke="0" extrusionOk="0">
                        <a:moveTo>
                          <a:pt x="22379" y="10536"/>
                        </a:moveTo>
                        <a:cubicBezTo>
                          <a:pt x="18561" y="17367"/>
                          <a:pt x="11348" y="21599"/>
                          <a:pt x="3523" y="21600"/>
                        </a:cubicBezTo>
                        <a:cubicBezTo>
                          <a:pt x="2342" y="21600"/>
                          <a:pt x="1164" y="21503"/>
                          <a:pt x="0" y="21310"/>
                        </a:cubicBezTo>
                        <a:lnTo>
                          <a:pt x="3523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Arc 20"/>
                  <p:cNvSpPr>
                    <a:spLocks/>
                  </p:cNvSpPr>
                  <p:nvPr/>
                </p:nvSpPr>
                <p:spPr bwMode="auto">
                  <a:xfrm flipV="1">
                    <a:off x="3360" y="3138"/>
                    <a:ext cx="96" cy="144"/>
                  </a:xfrm>
                  <a:custGeom>
                    <a:avLst/>
                    <a:gdLst>
                      <a:gd name="G0" fmla="+- 7805 0 0"/>
                      <a:gd name="G1" fmla="+- 0 0 0"/>
                      <a:gd name="G2" fmla="+- 21600 0 0"/>
                      <a:gd name="T0" fmla="*/ 26661 w 26661"/>
                      <a:gd name="T1" fmla="*/ 10536 h 21600"/>
                      <a:gd name="T2" fmla="*/ 0 w 26661"/>
                      <a:gd name="T3" fmla="*/ 20141 h 21600"/>
                      <a:gd name="T4" fmla="*/ 7805 w 26661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661" h="21600" fill="none" extrusionOk="0">
                        <a:moveTo>
                          <a:pt x="26661" y="10536"/>
                        </a:moveTo>
                        <a:cubicBezTo>
                          <a:pt x="22843" y="17367"/>
                          <a:pt x="15630" y="21599"/>
                          <a:pt x="7805" y="21600"/>
                        </a:cubicBezTo>
                        <a:cubicBezTo>
                          <a:pt x="5135" y="21600"/>
                          <a:pt x="2489" y="21105"/>
                          <a:pt x="0" y="20140"/>
                        </a:cubicBezTo>
                      </a:path>
                      <a:path w="26661" h="21600" stroke="0" extrusionOk="0">
                        <a:moveTo>
                          <a:pt x="26661" y="10536"/>
                        </a:moveTo>
                        <a:cubicBezTo>
                          <a:pt x="22843" y="17367"/>
                          <a:pt x="15630" y="21599"/>
                          <a:pt x="7805" y="21600"/>
                        </a:cubicBezTo>
                        <a:cubicBezTo>
                          <a:pt x="5135" y="21600"/>
                          <a:pt x="2489" y="21105"/>
                          <a:pt x="0" y="20140"/>
                        </a:cubicBezTo>
                        <a:lnTo>
                          <a:pt x="7805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" name="Group 21"/>
                <p:cNvGrpSpPr>
                  <a:grpSpLocks/>
                </p:cNvGrpSpPr>
                <p:nvPr/>
              </p:nvGrpSpPr>
              <p:grpSpPr bwMode="auto">
                <a:xfrm>
                  <a:off x="3312" y="3024"/>
                  <a:ext cx="96" cy="144"/>
                  <a:chOff x="3312" y="3024"/>
                  <a:chExt cx="96" cy="144"/>
                </a:xfrm>
              </p:grpSpPr>
              <p:sp>
                <p:nvSpPr>
                  <p:cNvPr id="66" name="Arc 22"/>
                  <p:cNvSpPr>
                    <a:spLocks/>
                  </p:cNvSpPr>
                  <p:nvPr/>
                </p:nvSpPr>
                <p:spPr bwMode="auto">
                  <a:xfrm flipV="1">
                    <a:off x="3312" y="3024"/>
                    <a:ext cx="96" cy="144"/>
                  </a:xfrm>
                  <a:custGeom>
                    <a:avLst/>
                    <a:gdLst>
                      <a:gd name="G0" fmla="+- 7805 0 0"/>
                      <a:gd name="G1" fmla="+- 0 0 0"/>
                      <a:gd name="G2" fmla="+- 21600 0 0"/>
                      <a:gd name="T0" fmla="*/ 26661 w 26661"/>
                      <a:gd name="T1" fmla="*/ 10536 h 21600"/>
                      <a:gd name="T2" fmla="*/ 0 w 26661"/>
                      <a:gd name="T3" fmla="*/ 20141 h 21600"/>
                      <a:gd name="T4" fmla="*/ 7805 w 26661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661" h="21600" fill="none" extrusionOk="0">
                        <a:moveTo>
                          <a:pt x="26661" y="10536"/>
                        </a:moveTo>
                        <a:cubicBezTo>
                          <a:pt x="22843" y="17367"/>
                          <a:pt x="15630" y="21599"/>
                          <a:pt x="7805" y="21600"/>
                        </a:cubicBezTo>
                        <a:cubicBezTo>
                          <a:pt x="5135" y="21600"/>
                          <a:pt x="2489" y="21105"/>
                          <a:pt x="0" y="20140"/>
                        </a:cubicBezTo>
                      </a:path>
                      <a:path w="26661" h="21600" stroke="0" extrusionOk="0">
                        <a:moveTo>
                          <a:pt x="26661" y="10536"/>
                        </a:moveTo>
                        <a:cubicBezTo>
                          <a:pt x="22843" y="17367"/>
                          <a:pt x="15630" y="21599"/>
                          <a:pt x="7805" y="21600"/>
                        </a:cubicBezTo>
                        <a:cubicBezTo>
                          <a:pt x="5135" y="21600"/>
                          <a:pt x="2489" y="21105"/>
                          <a:pt x="0" y="20140"/>
                        </a:cubicBezTo>
                        <a:lnTo>
                          <a:pt x="7805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Arc 23"/>
                  <p:cNvSpPr>
                    <a:spLocks/>
                  </p:cNvSpPr>
                  <p:nvPr/>
                </p:nvSpPr>
                <p:spPr bwMode="auto">
                  <a:xfrm flipV="1">
                    <a:off x="3321" y="3072"/>
                    <a:ext cx="48" cy="96"/>
                  </a:xfrm>
                  <a:custGeom>
                    <a:avLst/>
                    <a:gdLst>
                      <a:gd name="G0" fmla="+- 7805 0 0"/>
                      <a:gd name="G1" fmla="+- 0 0 0"/>
                      <a:gd name="G2" fmla="+- 21600 0 0"/>
                      <a:gd name="T0" fmla="*/ 26661 w 26661"/>
                      <a:gd name="T1" fmla="*/ 10536 h 21600"/>
                      <a:gd name="T2" fmla="*/ 0 w 26661"/>
                      <a:gd name="T3" fmla="*/ 20141 h 21600"/>
                      <a:gd name="T4" fmla="*/ 7805 w 26661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661" h="21600" fill="none" extrusionOk="0">
                        <a:moveTo>
                          <a:pt x="26661" y="10536"/>
                        </a:moveTo>
                        <a:cubicBezTo>
                          <a:pt x="22843" y="17367"/>
                          <a:pt x="15630" y="21599"/>
                          <a:pt x="7805" y="21600"/>
                        </a:cubicBezTo>
                        <a:cubicBezTo>
                          <a:pt x="5135" y="21600"/>
                          <a:pt x="2489" y="21105"/>
                          <a:pt x="0" y="20140"/>
                        </a:cubicBezTo>
                      </a:path>
                      <a:path w="26661" h="21600" stroke="0" extrusionOk="0">
                        <a:moveTo>
                          <a:pt x="26661" y="10536"/>
                        </a:moveTo>
                        <a:cubicBezTo>
                          <a:pt x="22843" y="17367"/>
                          <a:pt x="15630" y="21599"/>
                          <a:pt x="7805" y="21600"/>
                        </a:cubicBezTo>
                        <a:cubicBezTo>
                          <a:pt x="5135" y="21600"/>
                          <a:pt x="2489" y="21105"/>
                          <a:pt x="0" y="20140"/>
                        </a:cubicBezTo>
                        <a:lnTo>
                          <a:pt x="7805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9" name="Group 24"/>
              <p:cNvGrpSpPr>
                <a:grpSpLocks/>
              </p:cNvGrpSpPr>
              <p:nvPr/>
            </p:nvGrpSpPr>
            <p:grpSpPr bwMode="auto">
              <a:xfrm>
                <a:off x="4958" y="2946"/>
                <a:ext cx="155" cy="168"/>
                <a:chOff x="4827" y="3072"/>
                <a:chExt cx="141" cy="144"/>
              </a:xfrm>
            </p:grpSpPr>
            <p:sp>
              <p:nvSpPr>
                <p:cNvPr id="60" name="Arc 25"/>
                <p:cNvSpPr>
                  <a:spLocks/>
                </p:cNvSpPr>
                <p:nvPr/>
              </p:nvSpPr>
              <p:spPr bwMode="auto">
                <a:xfrm flipH="1">
                  <a:off x="4896" y="3072"/>
                  <a:ext cx="72" cy="48"/>
                </a:xfrm>
                <a:custGeom>
                  <a:avLst/>
                  <a:gdLst>
                    <a:gd name="G0" fmla="+- 10884 0 0"/>
                    <a:gd name="G1" fmla="+- 21600 0 0"/>
                    <a:gd name="G2" fmla="+- 21600 0 0"/>
                    <a:gd name="T0" fmla="*/ 0 w 32484"/>
                    <a:gd name="T1" fmla="*/ 2942 h 21600"/>
                    <a:gd name="T2" fmla="*/ 32484 w 32484"/>
                    <a:gd name="T3" fmla="*/ 21600 h 21600"/>
                    <a:gd name="T4" fmla="*/ 10884 w 3248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2484" h="21600" fill="none" extrusionOk="0">
                      <a:moveTo>
                        <a:pt x="0" y="2942"/>
                      </a:moveTo>
                      <a:cubicBezTo>
                        <a:pt x="3303" y="1015"/>
                        <a:pt x="7059" y="-1"/>
                        <a:pt x="10884" y="0"/>
                      </a:cubicBezTo>
                      <a:cubicBezTo>
                        <a:pt x="22813" y="0"/>
                        <a:pt x="32484" y="9670"/>
                        <a:pt x="32484" y="21600"/>
                      </a:cubicBezTo>
                    </a:path>
                    <a:path w="32484" h="21600" stroke="0" extrusionOk="0">
                      <a:moveTo>
                        <a:pt x="0" y="2942"/>
                      </a:moveTo>
                      <a:cubicBezTo>
                        <a:pt x="3303" y="1015"/>
                        <a:pt x="7059" y="-1"/>
                        <a:pt x="10884" y="0"/>
                      </a:cubicBezTo>
                      <a:cubicBezTo>
                        <a:pt x="22813" y="0"/>
                        <a:pt x="32484" y="9670"/>
                        <a:pt x="32484" y="21600"/>
                      </a:cubicBezTo>
                      <a:lnTo>
                        <a:pt x="10884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Arc 26"/>
                <p:cNvSpPr>
                  <a:spLocks/>
                </p:cNvSpPr>
                <p:nvPr/>
              </p:nvSpPr>
              <p:spPr bwMode="auto">
                <a:xfrm flipH="1">
                  <a:off x="4848" y="3139"/>
                  <a:ext cx="48" cy="7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34560"/>
                    <a:gd name="T2" fmla="*/ 17280 w 21600"/>
                    <a:gd name="T3" fmla="*/ 34560 h 34560"/>
                    <a:gd name="T4" fmla="*/ 0 w 21600"/>
                    <a:gd name="T5" fmla="*/ 21600 h 34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456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6273"/>
                        <a:pt x="20084" y="30821"/>
                        <a:pt x="17280" y="34559"/>
                      </a:cubicBezTo>
                    </a:path>
                    <a:path w="21600" h="3456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6273"/>
                        <a:pt x="20084" y="30821"/>
                        <a:pt x="17280" y="3455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27"/>
                <p:cNvSpPr>
                  <a:spLocks noChangeShapeType="1"/>
                </p:cNvSpPr>
                <p:nvPr/>
              </p:nvSpPr>
              <p:spPr bwMode="auto">
                <a:xfrm>
                  <a:off x="4827" y="3168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3" name="Line 28"/>
                <p:cNvSpPr>
                  <a:spLocks noChangeShapeType="1"/>
                </p:cNvSpPr>
                <p:nvPr/>
              </p:nvSpPr>
              <p:spPr bwMode="auto">
                <a:xfrm>
                  <a:off x="4896" y="307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50" name="TextBox 49"/>
            <p:cNvSpPr txBox="1"/>
            <p:nvPr/>
          </p:nvSpPr>
          <p:spPr>
            <a:xfrm>
              <a:off x="6858000" y="31358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05400" y="3352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24600" y="47244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9711E-6 L -0.12969 0.459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78035E-8 L 0.33854 0.289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5434E-6 L 0.11979 0.4612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2310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 animBg="1"/>
      <p:bldP spid="23" grpId="0"/>
      <p:bldP spid="24" grpId="0"/>
      <p:bldP spid="26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42" grpId="0"/>
      <p:bldP spid="42" grpId="1"/>
      <p:bldP spid="44" grpId="0"/>
      <p:bldP spid="45" grpId="0" animBg="1"/>
      <p:bldP spid="45" grpId="1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76200"/>
            <a:ext cx="8839200" cy="685800"/>
            <a:chOff x="0" y="228600"/>
            <a:chExt cx="9478062" cy="685800"/>
          </a:xfrm>
        </p:grpSpPr>
        <p:sp>
          <p:nvSpPr>
            <p:cNvPr id="3" name="Rectangle 86"/>
            <p:cNvSpPr>
              <a:spLocks noChangeArrowheads="1"/>
            </p:cNvSpPr>
            <p:nvPr/>
          </p:nvSpPr>
          <p:spPr bwMode="auto">
            <a:xfrm>
              <a:off x="1324662" y="228600"/>
              <a:ext cx="8153400" cy="609600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0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§6. </a:t>
              </a:r>
              <a:r>
                <a:rPr lang="en-US" sz="20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0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0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BA Đ</a:t>
              </a:r>
              <a:r>
                <a:rPr lang="vi-VN" sz="20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ƯỜNG</a:t>
              </a:r>
              <a:r>
                <a:rPr lang="en-US" sz="20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0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0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0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GIÁC-LTẬP</a:t>
              </a:r>
              <a:endParaRPr lang="en-US" sz="2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87"/>
            <p:cNvSpPr>
              <a:spLocks noChangeArrowheads="1"/>
            </p:cNvSpPr>
            <p:nvPr/>
          </p:nvSpPr>
          <p:spPr bwMode="auto">
            <a:xfrm>
              <a:off x="0" y="228600"/>
              <a:ext cx="1448450" cy="685800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lvl="0"/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58,59</a:t>
              </a:r>
            </a:p>
          </p:txBody>
        </p:sp>
      </p:grp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1219200"/>
            <a:ext cx="8077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u="sng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Cho tam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AM. </a:t>
            </a:r>
            <a:r>
              <a:rPr lang="en-US" sz="2400" dirty="0" err="1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MB = MC.</a:t>
            </a:r>
            <a:endParaRPr lang="en-US" sz="2400" dirty="0">
              <a:solidFill>
                <a:srgbClr val="2739E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81000" y="762000"/>
            <a:ext cx="5029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886200" y="1828800"/>
            <a:ext cx="4648200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minh:</a:t>
            </a:r>
          </a:p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AMB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AMC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AB = AC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gt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gt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chung</a:t>
            </a:r>
            <a:endParaRPr lang="en-US" sz="2400" dirty="0"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AMB = AMC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c.g.c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MB = MC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)</a:t>
            </a:r>
          </a:p>
        </p:txBody>
      </p:sp>
      <p:sp>
        <p:nvSpPr>
          <p:cNvPr id="26" name="AutoShape 6"/>
          <p:cNvSpPr>
            <a:spLocks/>
          </p:cNvSpPr>
          <p:nvPr/>
        </p:nvSpPr>
        <p:spPr bwMode="auto">
          <a:xfrm>
            <a:off x="2514600" y="8139112"/>
            <a:ext cx="76200" cy="1524000"/>
          </a:xfrm>
          <a:prstGeom prst="rightBrace">
            <a:avLst>
              <a:gd name="adj1" fmla="val 1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5100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153194" y="5862141"/>
            <a:ext cx="152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90600" y="5188803"/>
            <a:ext cx="2328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∆ABC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A. </a:t>
            </a: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228600" y="2190750"/>
            <a:ext cx="2743200" cy="2609850"/>
            <a:chOff x="5562600" y="1962150"/>
            <a:chExt cx="3352800" cy="3600450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5562600" y="1962150"/>
              <a:ext cx="3352800" cy="3600450"/>
              <a:chOff x="3504" y="1188"/>
              <a:chExt cx="2112" cy="2268"/>
            </a:xfrm>
          </p:grpSpPr>
          <p:sp>
            <p:nvSpPr>
              <p:cNvPr id="8" name="AutoShape 9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1536" cy="1776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4398" y="1188"/>
                <a:ext cx="336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A</a:t>
                </a:r>
              </a:p>
            </p:txBody>
          </p:sp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5280" y="3120"/>
                <a:ext cx="336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C</a:t>
                </a:r>
              </a:p>
            </p:txBody>
          </p:sp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3504" y="3120"/>
                <a:ext cx="336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B</a:t>
                </a:r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4512" y="1440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4416" y="3168"/>
                <a:ext cx="336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M</a:t>
                </a:r>
              </a:p>
            </p:txBody>
          </p:sp>
          <p:grpSp>
            <p:nvGrpSpPr>
              <p:cNvPr id="14" name="Group 15"/>
              <p:cNvGrpSpPr>
                <a:grpSpLocks/>
              </p:cNvGrpSpPr>
              <p:nvPr/>
            </p:nvGrpSpPr>
            <p:grpSpPr bwMode="auto">
              <a:xfrm>
                <a:off x="4032" y="2361"/>
                <a:ext cx="117" cy="78"/>
                <a:chOff x="4032" y="2073"/>
                <a:chExt cx="117" cy="78"/>
              </a:xfrm>
            </p:grpSpPr>
            <p:sp>
              <p:nvSpPr>
                <p:cNvPr id="21" name="Line 16"/>
                <p:cNvSpPr>
                  <a:spLocks noChangeShapeType="1"/>
                </p:cNvSpPr>
                <p:nvPr/>
              </p:nvSpPr>
              <p:spPr bwMode="auto">
                <a:xfrm>
                  <a:off x="4032" y="2103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" name="Line 17"/>
                <p:cNvSpPr>
                  <a:spLocks noChangeShapeType="1"/>
                </p:cNvSpPr>
                <p:nvPr/>
              </p:nvSpPr>
              <p:spPr bwMode="auto">
                <a:xfrm>
                  <a:off x="4053" y="2073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8"/>
              <p:cNvGrpSpPr>
                <a:grpSpLocks/>
              </p:cNvGrpSpPr>
              <p:nvPr/>
            </p:nvGrpSpPr>
            <p:grpSpPr bwMode="auto">
              <a:xfrm flipH="1">
                <a:off x="4887" y="2352"/>
                <a:ext cx="96" cy="96"/>
                <a:chOff x="4032" y="2073"/>
                <a:chExt cx="117" cy="78"/>
              </a:xfrm>
            </p:grpSpPr>
            <p:sp>
              <p:nvSpPr>
                <p:cNvPr id="19" name="Line 19"/>
                <p:cNvSpPr>
                  <a:spLocks noChangeShapeType="1"/>
                </p:cNvSpPr>
                <p:nvPr/>
              </p:nvSpPr>
              <p:spPr bwMode="auto">
                <a:xfrm>
                  <a:off x="4032" y="2103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0" name="Line 20"/>
                <p:cNvSpPr>
                  <a:spLocks noChangeShapeType="1"/>
                </p:cNvSpPr>
                <p:nvPr/>
              </p:nvSpPr>
              <p:spPr bwMode="auto">
                <a:xfrm>
                  <a:off x="4053" y="2073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1"/>
              <p:cNvGrpSpPr>
                <a:grpSpLocks/>
              </p:cNvGrpSpPr>
              <p:nvPr/>
            </p:nvGrpSpPr>
            <p:grpSpPr bwMode="auto">
              <a:xfrm>
                <a:off x="4395" y="1719"/>
                <a:ext cx="228" cy="117"/>
                <a:chOff x="2715" y="1274"/>
                <a:chExt cx="228" cy="117"/>
              </a:xfrm>
            </p:grpSpPr>
            <p:sp>
              <p:nvSpPr>
                <p:cNvPr id="17" name="Arc 22"/>
                <p:cNvSpPr>
                  <a:spLocks/>
                </p:cNvSpPr>
                <p:nvPr/>
              </p:nvSpPr>
              <p:spPr bwMode="auto">
                <a:xfrm rot="9000000">
                  <a:off x="2715" y="1280"/>
                  <a:ext cx="113" cy="111"/>
                </a:xfrm>
                <a:custGeom>
                  <a:avLst/>
                  <a:gdLst>
                    <a:gd name="G0" fmla="+- 0 0 0"/>
                    <a:gd name="G1" fmla="+- 21073 0 0"/>
                    <a:gd name="G2" fmla="+- 21600 0 0"/>
                    <a:gd name="T0" fmla="*/ 4744 w 21600"/>
                    <a:gd name="T1" fmla="*/ 0 h 21073"/>
                    <a:gd name="T2" fmla="*/ 21600 w 21600"/>
                    <a:gd name="T3" fmla="*/ 21073 h 21073"/>
                    <a:gd name="T4" fmla="*/ 0 w 21600"/>
                    <a:gd name="T5" fmla="*/ 21073 h 2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073" fill="none" extrusionOk="0">
                      <a:moveTo>
                        <a:pt x="4743" y="0"/>
                      </a:moveTo>
                      <a:cubicBezTo>
                        <a:pt x="14598" y="2218"/>
                        <a:pt x="21600" y="10971"/>
                        <a:pt x="21600" y="21073"/>
                      </a:cubicBezTo>
                    </a:path>
                    <a:path w="21600" h="21073" stroke="0" extrusionOk="0">
                      <a:moveTo>
                        <a:pt x="4743" y="0"/>
                      </a:moveTo>
                      <a:cubicBezTo>
                        <a:pt x="14598" y="2218"/>
                        <a:pt x="21600" y="10971"/>
                        <a:pt x="21600" y="21073"/>
                      </a:cubicBezTo>
                      <a:lnTo>
                        <a:pt x="0" y="2107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Arc 23"/>
                <p:cNvSpPr>
                  <a:spLocks/>
                </p:cNvSpPr>
                <p:nvPr/>
              </p:nvSpPr>
              <p:spPr bwMode="auto">
                <a:xfrm rot="7200000">
                  <a:off x="2833" y="1271"/>
                  <a:ext cx="108" cy="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647"/>
                    <a:gd name="T1" fmla="*/ 0 h 21600"/>
                    <a:gd name="T2" fmla="*/ 20647 w 20647"/>
                    <a:gd name="T3" fmla="*/ 15253 h 21600"/>
                    <a:gd name="T4" fmla="*/ 0 w 20647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647" h="21600" fill="none" extrusionOk="0">
                      <a:moveTo>
                        <a:pt x="-1" y="0"/>
                      </a:moveTo>
                      <a:cubicBezTo>
                        <a:pt x="9484" y="0"/>
                        <a:pt x="17859" y="6187"/>
                        <a:pt x="20646" y="15253"/>
                      </a:cubicBezTo>
                    </a:path>
                    <a:path w="20647" h="21600" stroke="0" extrusionOk="0">
                      <a:moveTo>
                        <a:pt x="-1" y="0"/>
                      </a:moveTo>
                      <a:cubicBezTo>
                        <a:pt x="9484" y="0"/>
                        <a:pt x="17859" y="6187"/>
                        <a:pt x="20646" y="1525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1" name="TextBox 30"/>
            <p:cNvSpPr txBox="1"/>
            <p:nvPr/>
          </p:nvSpPr>
          <p:spPr>
            <a:xfrm>
              <a:off x="6858000" y="2971800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39000" y="2983468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624699"/>
              </p:ext>
            </p:extLst>
          </p:nvPr>
        </p:nvGraphicFramePr>
        <p:xfrm>
          <a:off x="1085850" y="5572125"/>
          <a:ext cx="12573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419040" imgH="215640" progId="Equation.DSMT4">
                  <p:embed/>
                </p:oleObj>
              </mc:Choice>
              <mc:Fallback>
                <p:oleObj name="Equation" r:id="rId3" imgW="419040" imgH="215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5572125"/>
                        <a:ext cx="12573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36"/>
          <p:cNvCxnSpPr/>
          <p:nvPr/>
        </p:nvCxnSpPr>
        <p:spPr>
          <a:xfrm>
            <a:off x="228600" y="6091535"/>
            <a:ext cx="3124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" y="60915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6800" y="6167735"/>
            <a:ext cx="147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MB = MC</a:t>
            </a:r>
            <a:endParaRPr lang="en-US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630421"/>
              </p:ext>
            </p:extLst>
          </p:nvPr>
        </p:nvGraphicFramePr>
        <p:xfrm>
          <a:off x="4057650" y="3519488"/>
          <a:ext cx="12573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419040" imgH="215640" progId="Equation.DSMT4">
                  <p:embed/>
                </p:oleObj>
              </mc:Choice>
              <mc:Fallback>
                <p:oleObj name="Equation" r:id="rId5" imgW="419040" imgH="215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3519488"/>
                        <a:ext cx="12573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Connector 42"/>
          <p:cNvCxnSpPr/>
          <p:nvPr/>
        </p:nvCxnSpPr>
        <p:spPr>
          <a:xfrm rot="5400000">
            <a:off x="1561306" y="4457700"/>
            <a:ext cx="43441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886200" y="5562600"/>
            <a:ext cx="5029200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2739E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30" grpId="0"/>
      <p:bldP spid="38" grpId="0"/>
      <p:bldP spid="39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81000" y="76200"/>
            <a:ext cx="8458200" cy="685800"/>
            <a:chOff x="0" y="228600"/>
            <a:chExt cx="9478062" cy="685800"/>
          </a:xfrm>
        </p:grpSpPr>
        <p:sp>
          <p:nvSpPr>
            <p:cNvPr id="8" name="Rectangle 86"/>
            <p:cNvSpPr>
              <a:spLocks noChangeArrowheads="1"/>
            </p:cNvSpPr>
            <p:nvPr/>
          </p:nvSpPr>
          <p:spPr bwMode="auto">
            <a:xfrm>
              <a:off x="1324662" y="228600"/>
              <a:ext cx="8153400" cy="609600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vl="0"/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§6. TÍNH CHẤT BA Đ</a:t>
              </a:r>
              <a:r>
                <a:rPr kumimoji="0" lang="vi-V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ƯỜNG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PHÂN GIÁC CỦA TAM GIÁC</a:t>
              </a:r>
            </a:p>
          </p:txBody>
        </p:sp>
        <p:sp>
          <p:nvSpPr>
            <p:cNvPr id="9" name="Oval 87"/>
            <p:cNvSpPr>
              <a:spLocks noChangeArrowheads="1"/>
            </p:cNvSpPr>
            <p:nvPr/>
          </p:nvSpPr>
          <p:spPr bwMode="auto">
            <a:xfrm>
              <a:off x="0" y="228600"/>
              <a:ext cx="1195431" cy="685800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lvl="0"/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58</a:t>
              </a:r>
            </a:p>
          </p:txBody>
        </p: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81000" y="914400"/>
            <a:ext cx="5029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225550" y="1295400"/>
            <a:ext cx="533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228600" y="1697038"/>
            <a:ext cx="3962400" cy="1731962"/>
            <a:chOff x="463550" y="1697038"/>
            <a:chExt cx="4495800" cy="2347912"/>
          </a:xfrm>
        </p:grpSpPr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4425950" y="3429000"/>
              <a:ext cx="5334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C</a:t>
              </a: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463550" y="3352800"/>
              <a:ext cx="5334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B</a:t>
              </a: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776288" y="1697038"/>
              <a:ext cx="3695700" cy="2347912"/>
              <a:chOff x="776288" y="1697038"/>
              <a:chExt cx="3695700" cy="2347912"/>
            </a:xfrm>
          </p:grpSpPr>
          <p:grpSp>
            <p:nvGrpSpPr>
              <p:cNvPr id="3" name="Group 2"/>
              <p:cNvGrpSpPr>
                <a:grpSpLocks/>
              </p:cNvGrpSpPr>
              <p:nvPr/>
            </p:nvGrpSpPr>
            <p:grpSpPr bwMode="auto">
              <a:xfrm>
                <a:off x="776288" y="1697038"/>
                <a:ext cx="3695700" cy="1957387"/>
                <a:chOff x="3708" y="828"/>
                <a:chExt cx="2328" cy="1233"/>
              </a:xfrm>
            </p:grpSpPr>
            <p:grpSp>
              <p:nvGrpSpPr>
                <p:cNvPr id="4" name="Group 3"/>
                <p:cNvGrpSpPr>
                  <a:grpSpLocks/>
                </p:cNvGrpSpPr>
                <p:nvPr/>
              </p:nvGrpSpPr>
              <p:grpSpPr bwMode="auto">
                <a:xfrm>
                  <a:off x="3726" y="839"/>
                  <a:ext cx="2301" cy="1206"/>
                  <a:chOff x="3696" y="839"/>
                  <a:chExt cx="2301" cy="1206"/>
                </a:xfrm>
              </p:grpSpPr>
              <p:sp>
                <p:nvSpPr>
                  <p:cNvPr id="16" name="Line 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96" y="839"/>
                    <a:ext cx="465" cy="1195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034"/>
                    <a:ext cx="2301" cy="1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4161" y="839"/>
                    <a:ext cx="1836" cy="120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" name="Oval 7"/>
                <p:cNvSpPr>
                  <a:spLocks noChangeArrowheads="1"/>
                </p:cNvSpPr>
                <p:nvPr/>
              </p:nvSpPr>
              <p:spPr bwMode="auto">
                <a:xfrm>
                  <a:off x="4173" y="828"/>
                  <a:ext cx="27" cy="27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Oval 8"/>
                <p:cNvSpPr>
                  <a:spLocks noChangeArrowheads="1"/>
                </p:cNvSpPr>
                <p:nvPr/>
              </p:nvSpPr>
              <p:spPr bwMode="auto">
                <a:xfrm>
                  <a:off x="3708" y="2023"/>
                  <a:ext cx="27" cy="27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Oval 9"/>
                <p:cNvSpPr>
                  <a:spLocks noChangeArrowheads="1"/>
                </p:cNvSpPr>
                <p:nvPr/>
              </p:nvSpPr>
              <p:spPr bwMode="auto">
                <a:xfrm>
                  <a:off x="6009" y="2034"/>
                  <a:ext cx="27" cy="27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>
                <a:off x="1549400" y="1725613"/>
                <a:ext cx="596900" cy="187007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Text Box 18"/>
              <p:cNvSpPr txBox="1">
                <a:spLocks noChangeArrowheads="1"/>
              </p:cNvSpPr>
              <p:nvPr/>
            </p:nvSpPr>
            <p:spPr bwMode="auto">
              <a:xfrm>
                <a:off x="2133600" y="3587750"/>
                <a:ext cx="533400" cy="457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M</a:t>
                </a:r>
              </a:p>
            </p:txBody>
          </p:sp>
          <p:sp>
            <p:nvSpPr>
              <p:cNvPr id="31" name="Arc 24"/>
              <p:cNvSpPr>
                <a:spLocks/>
              </p:cNvSpPr>
              <p:nvPr/>
            </p:nvSpPr>
            <p:spPr bwMode="auto">
              <a:xfrm flipV="1">
                <a:off x="1454150" y="1905000"/>
                <a:ext cx="152400" cy="762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rc 25"/>
              <p:cNvSpPr>
                <a:spLocks/>
              </p:cNvSpPr>
              <p:nvPr/>
            </p:nvSpPr>
            <p:spPr bwMode="auto">
              <a:xfrm flipV="1">
                <a:off x="1606550" y="1857375"/>
                <a:ext cx="152400" cy="762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Text Box 27"/>
              <p:cNvSpPr txBox="1">
                <a:spLocks noChangeArrowheads="1"/>
              </p:cNvSpPr>
              <p:nvPr/>
            </p:nvSpPr>
            <p:spPr bwMode="auto">
              <a:xfrm>
                <a:off x="1984619" y="3037779"/>
                <a:ext cx="381000" cy="64135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dirty="0">
                    <a:solidFill>
                      <a:srgbClr val="FF3300"/>
                    </a:solidFill>
                  </a:rPr>
                  <a:t>.</a:t>
                </a:r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76200" y="358140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∆ ABC.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76200" y="4038600"/>
            <a:ext cx="4953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991100" y="1295400"/>
            <a:ext cx="4152900" cy="1938992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ứng 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dirty="0" smtClean="0">
                <a:solidFill>
                  <a:srgbClr val="2739E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2739E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5400000">
            <a:off x="2362200" y="3961606"/>
            <a:ext cx="5181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5562600" y="3409950"/>
            <a:ext cx="2743200" cy="2609850"/>
            <a:chOff x="5562600" y="3409950"/>
            <a:chExt cx="2743200" cy="2609850"/>
          </a:xfrm>
        </p:grpSpPr>
        <p:grpSp>
          <p:nvGrpSpPr>
            <p:cNvPr id="86" name="Group 8"/>
            <p:cNvGrpSpPr>
              <a:grpSpLocks/>
            </p:cNvGrpSpPr>
            <p:nvPr/>
          </p:nvGrpSpPr>
          <p:grpSpPr bwMode="auto">
            <a:xfrm>
              <a:off x="5562600" y="3409950"/>
              <a:ext cx="2743200" cy="2609850"/>
              <a:chOff x="3504" y="1188"/>
              <a:chExt cx="2112" cy="2268"/>
            </a:xfrm>
          </p:grpSpPr>
          <p:sp>
            <p:nvSpPr>
              <p:cNvPr id="89" name="AutoShape 9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1536" cy="1776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Text Box 10"/>
              <p:cNvSpPr txBox="1">
                <a:spLocks noChangeArrowheads="1"/>
              </p:cNvSpPr>
              <p:nvPr/>
            </p:nvSpPr>
            <p:spPr bwMode="auto">
              <a:xfrm>
                <a:off x="4398" y="1188"/>
                <a:ext cx="336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A</a:t>
                </a:r>
              </a:p>
            </p:txBody>
          </p:sp>
          <p:sp>
            <p:nvSpPr>
              <p:cNvPr id="91" name="Text Box 11"/>
              <p:cNvSpPr txBox="1">
                <a:spLocks noChangeArrowheads="1"/>
              </p:cNvSpPr>
              <p:nvPr/>
            </p:nvSpPr>
            <p:spPr bwMode="auto">
              <a:xfrm>
                <a:off x="5280" y="3120"/>
                <a:ext cx="336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C</a:t>
                </a:r>
              </a:p>
            </p:txBody>
          </p:sp>
          <p:sp>
            <p:nvSpPr>
              <p:cNvPr id="92" name="Text Box 12"/>
              <p:cNvSpPr txBox="1">
                <a:spLocks noChangeArrowheads="1"/>
              </p:cNvSpPr>
              <p:nvPr/>
            </p:nvSpPr>
            <p:spPr bwMode="auto">
              <a:xfrm>
                <a:off x="3504" y="3120"/>
                <a:ext cx="336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B</a:t>
                </a:r>
              </a:p>
            </p:txBody>
          </p:sp>
          <p:sp>
            <p:nvSpPr>
              <p:cNvPr id="93" name="Line 13"/>
              <p:cNvSpPr>
                <a:spLocks noChangeShapeType="1"/>
              </p:cNvSpPr>
              <p:nvPr/>
            </p:nvSpPr>
            <p:spPr bwMode="auto">
              <a:xfrm>
                <a:off x="4512" y="1440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" name="Text Box 14"/>
              <p:cNvSpPr txBox="1">
                <a:spLocks noChangeArrowheads="1"/>
              </p:cNvSpPr>
              <p:nvPr/>
            </p:nvSpPr>
            <p:spPr bwMode="auto">
              <a:xfrm>
                <a:off x="4416" y="3168"/>
                <a:ext cx="336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M</a:t>
                </a:r>
              </a:p>
            </p:txBody>
          </p:sp>
          <p:grpSp>
            <p:nvGrpSpPr>
              <p:cNvPr id="95" name="Group 15"/>
              <p:cNvGrpSpPr>
                <a:grpSpLocks/>
              </p:cNvGrpSpPr>
              <p:nvPr/>
            </p:nvGrpSpPr>
            <p:grpSpPr bwMode="auto">
              <a:xfrm>
                <a:off x="4032" y="2361"/>
                <a:ext cx="117" cy="78"/>
                <a:chOff x="4032" y="2073"/>
                <a:chExt cx="117" cy="78"/>
              </a:xfrm>
            </p:grpSpPr>
            <p:sp>
              <p:nvSpPr>
                <p:cNvPr id="102" name="Line 16"/>
                <p:cNvSpPr>
                  <a:spLocks noChangeShapeType="1"/>
                </p:cNvSpPr>
                <p:nvPr/>
              </p:nvSpPr>
              <p:spPr bwMode="auto">
                <a:xfrm>
                  <a:off x="4032" y="2103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3" name="Line 17"/>
                <p:cNvSpPr>
                  <a:spLocks noChangeShapeType="1"/>
                </p:cNvSpPr>
                <p:nvPr/>
              </p:nvSpPr>
              <p:spPr bwMode="auto">
                <a:xfrm>
                  <a:off x="4053" y="2073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18"/>
              <p:cNvGrpSpPr>
                <a:grpSpLocks/>
              </p:cNvGrpSpPr>
              <p:nvPr/>
            </p:nvGrpSpPr>
            <p:grpSpPr bwMode="auto">
              <a:xfrm flipH="1">
                <a:off x="4887" y="2352"/>
                <a:ext cx="96" cy="96"/>
                <a:chOff x="4032" y="2073"/>
                <a:chExt cx="117" cy="78"/>
              </a:xfrm>
            </p:grpSpPr>
            <p:sp>
              <p:nvSpPr>
                <p:cNvPr id="100" name="Line 19"/>
                <p:cNvSpPr>
                  <a:spLocks noChangeShapeType="1"/>
                </p:cNvSpPr>
                <p:nvPr/>
              </p:nvSpPr>
              <p:spPr bwMode="auto">
                <a:xfrm>
                  <a:off x="4032" y="2103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1" name="Line 20"/>
                <p:cNvSpPr>
                  <a:spLocks noChangeShapeType="1"/>
                </p:cNvSpPr>
                <p:nvPr/>
              </p:nvSpPr>
              <p:spPr bwMode="auto">
                <a:xfrm>
                  <a:off x="4053" y="2073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21"/>
              <p:cNvGrpSpPr>
                <a:grpSpLocks/>
              </p:cNvGrpSpPr>
              <p:nvPr/>
            </p:nvGrpSpPr>
            <p:grpSpPr bwMode="auto">
              <a:xfrm>
                <a:off x="4395" y="1719"/>
                <a:ext cx="228" cy="117"/>
                <a:chOff x="2715" y="1274"/>
                <a:chExt cx="228" cy="117"/>
              </a:xfrm>
            </p:grpSpPr>
            <p:sp>
              <p:nvSpPr>
                <p:cNvPr id="98" name="Arc 22"/>
                <p:cNvSpPr>
                  <a:spLocks/>
                </p:cNvSpPr>
                <p:nvPr/>
              </p:nvSpPr>
              <p:spPr bwMode="auto">
                <a:xfrm rot="9000000">
                  <a:off x="2715" y="1280"/>
                  <a:ext cx="113" cy="111"/>
                </a:xfrm>
                <a:custGeom>
                  <a:avLst/>
                  <a:gdLst>
                    <a:gd name="G0" fmla="+- 0 0 0"/>
                    <a:gd name="G1" fmla="+- 21073 0 0"/>
                    <a:gd name="G2" fmla="+- 21600 0 0"/>
                    <a:gd name="T0" fmla="*/ 4744 w 21600"/>
                    <a:gd name="T1" fmla="*/ 0 h 21073"/>
                    <a:gd name="T2" fmla="*/ 21600 w 21600"/>
                    <a:gd name="T3" fmla="*/ 21073 h 21073"/>
                    <a:gd name="T4" fmla="*/ 0 w 21600"/>
                    <a:gd name="T5" fmla="*/ 21073 h 2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073" fill="none" extrusionOk="0">
                      <a:moveTo>
                        <a:pt x="4743" y="0"/>
                      </a:moveTo>
                      <a:cubicBezTo>
                        <a:pt x="14598" y="2218"/>
                        <a:pt x="21600" y="10971"/>
                        <a:pt x="21600" y="21073"/>
                      </a:cubicBezTo>
                    </a:path>
                    <a:path w="21600" h="21073" stroke="0" extrusionOk="0">
                      <a:moveTo>
                        <a:pt x="4743" y="0"/>
                      </a:moveTo>
                      <a:cubicBezTo>
                        <a:pt x="14598" y="2218"/>
                        <a:pt x="21600" y="10971"/>
                        <a:pt x="21600" y="21073"/>
                      </a:cubicBezTo>
                      <a:lnTo>
                        <a:pt x="0" y="2107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Arc 23"/>
                <p:cNvSpPr>
                  <a:spLocks/>
                </p:cNvSpPr>
                <p:nvPr/>
              </p:nvSpPr>
              <p:spPr bwMode="auto">
                <a:xfrm rot="7200000">
                  <a:off x="2833" y="1271"/>
                  <a:ext cx="108" cy="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647"/>
                    <a:gd name="T1" fmla="*/ 0 h 21600"/>
                    <a:gd name="T2" fmla="*/ 20647 w 20647"/>
                    <a:gd name="T3" fmla="*/ 15253 h 21600"/>
                    <a:gd name="T4" fmla="*/ 0 w 20647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647" h="21600" fill="none" extrusionOk="0">
                      <a:moveTo>
                        <a:pt x="-1" y="0"/>
                      </a:moveTo>
                      <a:cubicBezTo>
                        <a:pt x="9484" y="0"/>
                        <a:pt x="17859" y="6187"/>
                        <a:pt x="20646" y="15253"/>
                      </a:cubicBezTo>
                    </a:path>
                    <a:path w="20647" h="21600" stroke="0" extrusionOk="0">
                      <a:moveTo>
                        <a:pt x="-1" y="0"/>
                      </a:moveTo>
                      <a:cubicBezTo>
                        <a:pt x="9484" y="0"/>
                        <a:pt x="17859" y="6187"/>
                        <a:pt x="20646" y="1525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105" name="Straight Connector 104"/>
            <p:cNvCxnSpPr/>
            <p:nvPr/>
          </p:nvCxnSpPr>
          <p:spPr>
            <a:xfrm rot="5400000">
              <a:off x="6362700" y="5712156"/>
              <a:ext cx="1524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7353300" y="5712156"/>
              <a:ext cx="1524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111777" y="4495800"/>
            <a:ext cx="2912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- 71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6200" y="5100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-75406" y="5862141"/>
            <a:ext cx="152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09600" y="5188803"/>
            <a:ext cx="2328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∆ABC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A. </a:t>
            </a:r>
            <a:endParaRPr lang="en-US" sz="2400" dirty="0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496009"/>
              </p:ext>
            </p:extLst>
          </p:nvPr>
        </p:nvGraphicFramePr>
        <p:xfrm>
          <a:off x="857250" y="5572125"/>
          <a:ext cx="12573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3" imgW="419040" imgH="215640" progId="Equation.DSMT4">
                  <p:embed/>
                </p:oleObj>
              </mc:Choice>
              <mc:Fallback>
                <p:oleObj name="Equation" r:id="rId3" imgW="419040" imgH="2156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5572125"/>
                        <a:ext cx="12573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Connector 52"/>
          <p:cNvCxnSpPr/>
          <p:nvPr/>
        </p:nvCxnSpPr>
        <p:spPr>
          <a:xfrm>
            <a:off x="0" y="6091535"/>
            <a:ext cx="2895600" cy="4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6200" y="60915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8200" y="6167735"/>
            <a:ext cx="147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MB = MC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3048000" y="4571867"/>
            <a:ext cx="1905000" cy="1981336"/>
            <a:chOff x="5562600" y="1492251"/>
            <a:chExt cx="3352800" cy="4070351"/>
          </a:xfrm>
        </p:grpSpPr>
        <p:grpSp>
          <p:nvGrpSpPr>
            <p:cNvPr id="58" name="Group 8"/>
            <p:cNvGrpSpPr>
              <a:grpSpLocks/>
            </p:cNvGrpSpPr>
            <p:nvPr/>
          </p:nvGrpSpPr>
          <p:grpSpPr bwMode="auto">
            <a:xfrm>
              <a:off x="5562600" y="1492251"/>
              <a:ext cx="3352800" cy="4070351"/>
              <a:chOff x="3504" y="892"/>
              <a:chExt cx="2112" cy="2564"/>
            </a:xfrm>
          </p:grpSpPr>
          <p:sp>
            <p:nvSpPr>
              <p:cNvPr id="61" name="AutoShape 9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1536" cy="1776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10"/>
              <p:cNvSpPr txBox="1">
                <a:spLocks noChangeArrowheads="1"/>
              </p:cNvSpPr>
              <p:nvPr/>
            </p:nvSpPr>
            <p:spPr bwMode="auto">
              <a:xfrm>
                <a:off x="4398" y="892"/>
                <a:ext cx="336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/>
                  <a:t>A</a:t>
                </a:r>
              </a:p>
            </p:txBody>
          </p:sp>
          <p:sp>
            <p:nvSpPr>
              <p:cNvPr id="63" name="Text Box 11"/>
              <p:cNvSpPr txBox="1">
                <a:spLocks noChangeArrowheads="1"/>
              </p:cNvSpPr>
              <p:nvPr/>
            </p:nvSpPr>
            <p:spPr bwMode="auto">
              <a:xfrm>
                <a:off x="5280" y="3120"/>
                <a:ext cx="336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C</a:t>
                </a:r>
              </a:p>
            </p:txBody>
          </p:sp>
          <p:sp>
            <p:nvSpPr>
              <p:cNvPr id="64" name="Text Box 12"/>
              <p:cNvSpPr txBox="1">
                <a:spLocks noChangeArrowheads="1"/>
              </p:cNvSpPr>
              <p:nvPr/>
            </p:nvSpPr>
            <p:spPr bwMode="auto">
              <a:xfrm>
                <a:off x="3504" y="3120"/>
                <a:ext cx="336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B</a:t>
                </a:r>
              </a:p>
            </p:txBody>
          </p:sp>
          <p:sp>
            <p:nvSpPr>
              <p:cNvPr id="65" name="Line 13"/>
              <p:cNvSpPr>
                <a:spLocks noChangeShapeType="1"/>
              </p:cNvSpPr>
              <p:nvPr/>
            </p:nvSpPr>
            <p:spPr bwMode="auto">
              <a:xfrm>
                <a:off x="4512" y="1440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" name="Text Box 14"/>
              <p:cNvSpPr txBox="1">
                <a:spLocks noChangeArrowheads="1"/>
              </p:cNvSpPr>
              <p:nvPr/>
            </p:nvSpPr>
            <p:spPr bwMode="auto">
              <a:xfrm>
                <a:off x="4416" y="3168"/>
                <a:ext cx="336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M</a:t>
                </a:r>
              </a:p>
            </p:txBody>
          </p:sp>
          <p:grpSp>
            <p:nvGrpSpPr>
              <p:cNvPr id="67" name="Group 15"/>
              <p:cNvGrpSpPr>
                <a:grpSpLocks/>
              </p:cNvGrpSpPr>
              <p:nvPr/>
            </p:nvGrpSpPr>
            <p:grpSpPr bwMode="auto">
              <a:xfrm>
                <a:off x="4032" y="2361"/>
                <a:ext cx="117" cy="78"/>
                <a:chOff x="4032" y="2073"/>
                <a:chExt cx="117" cy="78"/>
              </a:xfrm>
            </p:grpSpPr>
            <p:sp>
              <p:nvSpPr>
                <p:cNvPr id="74" name="Line 16"/>
                <p:cNvSpPr>
                  <a:spLocks noChangeShapeType="1"/>
                </p:cNvSpPr>
                <p:nvPr/>
              </p:nvSpPr>
              <p:spPr bwMode="auto">
                <a:xfrm>
                  <a:off x="4032" y="2103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5" name="Line 17"/>
                <p:cNvSpPr>
                  <a:spLocks noChangeShapeType="1"/>
                </p:cNvSpPr>
                <p:nvPr/>
              </p:nvSpPr>
              <p:spPr bwMode="auto">
                <a:xfrm>
                  <a:off x="4053" y="2073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8" name="Group 18"/>
              <p:cNvGrpSpPr>
                <a:grpSpLocks/>
              </p:cNvGrpSpPr>
              <p:nvPr/>
            </p:nvGrpSpPr>
            <p:grpSpPr bwMode="auto">
              <a:xfrm flipH="1">
                <a:off x="4887" y="2352"/>
                <a:ext cx="96" cy="96"/>
                <a:chOff x="4032" y="2073"/>
                <a:chExt cx="117" cy="78"/>
              </a:xfrm>
            </p:grpSpPr>
            <p:sp>
              <p:nvSpPr>
                <p:cNvPr id="72" name="Line 19"/>
                <p:cNvSpPr>
                  <a:spLocks noChangeShapeType="1"/>
                </p:cNvSpPr>
                <p:nvPr/>
              </p:nvSpPr>
              <p:spPr bwMode="auto">
                <a:xfrm>
                  <a:off x="4032" y="2103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" name="Line 20"/>
                <p:cNvSpPr>
                  <a:spLocks noChangeShapeType="1"/>
                </p:cNvSpPr>
                <p:nvPr/>
              </p:nvSpPr>
              <p:spPr bwMode="auto">
                <a:xfrm>
                  <a:off x="4053" y="2073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9" name="Group 21"/>
              <p:cNvGrpSpPr>
                <a:grpSpLocks/>
              </p:cNvGrpSpPr>
              <p:nvPr/>
            </p:nvGrpSpPr>
            <p:grpSpPr bwMode="auto">
              <a:xfrm>
                <a:off x="4395" y="1719"/>
                <a:ext cx="228" cy="117"/>
                <a:chOff x="2715" y="1274"/>
                <a:chExt cx="228" cy="117"/>
              </a:xfrm>
            </p:grpSpPr>
            <p:sp>
              <p:nvSpPr>
                <p:cNvPr id="70" name="Arc 22"/>
                <p:cNvSpPr>
                  <a:spLocks/>
                </p:cNvSpPr>
                <p:nvPr/>
              </p:nvSpPr>
              <p:spPr bwMode="auto">
                <a:xfrm rot="9000000">
                  <a:off x="2715" y="1280"/>
                  <a:ext cx="113" cy="111"/>
                </a:xfrm>
                <a:custGeom>
                  <a:avLst/>
                  <a:gdLst>
                    <a:gd name="G0" fmla="+- 0 0 0"/>
                    <a:gd name="G1" fmla="+- 21073 0 0"/>
                    <a:gd name="G2" fmla="+- 21600 0 0"/>
                    <a:gd name="T0" fmla="*/ 4744 w 21600"/>
                    <a:gd name="T1" fmla="*/ 0 h 21073"/>
                    <a:gd name="T2" fmla="*/ 21600 w 21600"/>
                    <a:gd name="T3" fmla="*/ 21073 h 21073"/>
                    <a:gd name="T4" fmla="*/ 0 w 21600"/>
                    <a:gd name="T5" fmla="*/ 21073 h 2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073" fill="none" extrusionOk="0">
                      <a:moveTo>
                        <a:pt x="4743" y="0"/>
                      </a:moveTo>
                      <a:cubicBezTo>
                        <a:pt x="14598" y="2218"/>
                        <a:pt x="21600" y="10971"/>
                        <a:pt x="21600" y="21073"/>
                      </a:cubicBezTo>
                    </a:path>
                    <a:path w="21600" h="21073" stroke="0" extrusionOk="0">
                      <a:moveTo>
                        <a:pt x="4743" y="0"/>
                      </a:moveTo>
                      <a:cubicBezTo>
                        <a:pt x="14598" y="2218"/>
                        <a:pt x="21600" y="10971"/>
                        <a:pt x="21600" y="21073"/>
                      </a:cubicBezTo>
                      <a:lnTo>
                        <a:pt x="0" y="2107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Arc 23"/>
                <p:cNvSpPr>
                  <a:spLocks/>
                </p:cNvSpPr>
                <p:nvPr/>
              </p:nvSpPr>
              <p:spPr bwMode="auto">
                <a:xfrm rot="7200000">
                  <a:off x="2833" y="1271"/>
                  <a:ext cx="108" cy="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647"/>
                    <a:gd name="T1" fmla="*/ 0 h 21600"/>
                    <a:gd name="T2" fmla="*/ 20647 w 20647"/>
                    <a:gd name="T3" fmla="*/ 15253 h 21600"/>
                    <a:gd name="T4" fmla="*/ 0 w 20647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647" h="21600" fill="none" extrusionOk="0">
                      <a:moveTo>
                        <a:pt x="-1" y="0"/>
                      </a:moveTo>
                      <a:cubicBezTo>
                        <a:pt x="9484" y="0"/>
                        <a:pt x="17859" y="6187"/>
                        <a:pt x="20646" y="15253"/>
                      </a:cubicBezTo>
                    </a:path>
                    <a:path w="20647" h="21600" stroke="0" extrusionOk="0">
                      <a:moveTo>
                        <a:pt x="-1" y="0"/>
                      </a:moveTo>
                      <a:cubicBezTo>
                        <a:pt x="9484" y="0"/>
                        <a:pt x="17859" y="6187"/>
                        <a:pt x="20646" y="15253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6858000" y="2971800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239000" y="2983468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48" grpId="0"/>
      <p:bldP spid="49" grpId="0"/>
      <p:bldP spid="51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81000" y="76200"/>
            <a:ext cx="8458200" cy="685800"/>
            <a:chOff x="0" y="228600"/>
            <a:chExt cx="9478062" cy="685800"/>
          </a:xfrm>
        </p:grpSpPr>
        <p:sp>
          <p:nvSpPr>
            <p:cNvPr id="3" name="Rectangle 86"/>
            <p:cNvSpPr>
              <a:spLocks noChangeArrowheads="1"/>
            </p:cNvSpPr>
            <p:nvPr/>
          </p:nvSpPr>
          <p:spPr bwMode="auto">
            <a:xfrm>
              <a:off x="1324662" y="228600"/>
              <a:ext cx="8153400" cy="609600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vl="0"/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§6. TÍNH CHẤT BA Đ</a:t>
              </a:r>
              <a:r>
                <a:rPr kumimoji="0" lang="vi-V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ƯỜNG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PHÂN GIÁC CỦA TAM GIÁC</a:t>
              </a:r>
            </a:p>
          </p:txBody>
        </p:sp>
        <p:sp>
          <p:nvSpPr>
            <p:cNvPr id="4" name="Oval 87"/>
            <p:cNvSpPr>
              <a:spLocks noChangeArrowheads="1"/>
            </p:cNvSpPr>
            <p:nvPr/>
          </p:nvSpPr>
          <p:spPr bwMode="auto">
            <a:xfrm>
              <a:off x="0" y="228600"/>
              <a:ext cx="1195431" cy="685800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lvl="0"/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58</a:t>
              </a:r>
            </a:p>
          </p:txBody>
        </p:sp>
      </p:grpSp>
      <p:sp>
        <p:nvSpPr>
          <p:cNvPr id="6" name="Rectangle 3"/>
          <p:cNvSpPr>
            <a:spLocks noChangeArrowheads="1"/>
          </p:cNvSpPr>
          <p:nvPr/>
        </p:nvSpPr>
        <p:spPr bwMode="white">
          <a:xfrm>
            <a:off x="609600" y="8382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609600" y="1371600"/>
            <a:ext cx="7848600" cy="1200150"/>
            <a:chOff x="480" y="1248"/>
            <a:chExt cx="4944" cy="756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80" y="1248"/>
              <a:ext cx="4944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400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400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2400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400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400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2400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400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400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400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2400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Trải</a:t>
              </a:r>
              <a:r>
                <a:rPr lang="en-US" sz="2400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400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400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400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400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400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b="1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400" b="1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nếp</a:t>
              </a:r>
              <a:r>
                <a:rPr lang="en-US" sz="2400" b="1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2400" b="1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400" b="1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400" b="1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400" b="1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b="1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b="1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b="1" i="1" dirty="0">
                  <a:solidFill>
                    <a:srgbClr val="2739E7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58" y="1248"/>
              <a:ext cx="288" cy="288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?1</a:t>
              </a:r>
            </a:p>
          </p:txBody>
        </p:sp>
      </p:grp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819400" y="3657600"/>
            <a:ext cx="3748088" cy="2362200"/>
          </a:xfrm>
          <a:prstGeom prst="triangle">
            <a:avLst>
              <a:gd name="adj" fmla="val 26333"/>
            </a:avLst>
          </a:prstGeom>
          <a:solidFill>
            <a:srgbClr val="0066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5087" y="2947987"/>
            <a:ext cx="4238625" cy="3305175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4612" y="3024187"/>
            <a:ext cx="4095750" cy="3181350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128962"/>
            <a:ext cx="3962400" cy="3038475"/>
          </a:xfrm>
          <a:prstGeom prst="rect">
            <a:avLst/>
          </a:prstGeom>
          <a:noFill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12" y="2643187"/>
            <a:ext cx="5000625" cy="3600450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2637" y="2805112"/>
            <a:ext cx="4819650" cy="3590925"/>
          </a:xfrm>
          <a:prstGeom prst="rect">
            <a:avLst/>
          </a:prstGeom>
          <a:noFill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9262" y="2909887"/>
            <a:ext cx="5162550" cy="3362325"/>
          </a:xfrm>
          <a:prstGeom prst="rect">
            <a:avLst/>
          </a:prstGeom>
          <a:noFill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28925" y="3171825"/>
            <a:ext cx="3943350" cy="3171825"/>
          </a:xfrm>
          <a:prstGeom prst="rect">
            <a:avLst/>
          </a:prstGeom>
          <a:noFill/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3237" y="2971800"/>
            <a:ext cx="3752850" cy="3295650"/>
          </a:xfrm>
          <a:prstGeom prst="rect">
            <a:avLst/>
          </a:prstGeom>
          <a:noFill/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2800" y="2790825"/>
            <a:ext cx="3495675" cy="3552825"/>
          </a:xfrm>
          <a:prstGeom prst="rect">
            <a:avLst/>
          </a:prstGeom>
          <a:noFill/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90862" y="3228975"/>
            <a:ext cx="3676650" cy="3200400"/>
          </a:xfrm>
          <a:prstGeom prst="rect">
            <a:avLst/>
          </a:prstGeom>
          <a:noFill/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19425" y="3171825"/>
            <a:ext cx="4067175" cy="3019425"/>
          </a:xfrm>
          <a:prstGeom prst="rect">
            <a:avLst/>
          </a:prstGeom>
          <a:noFill/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90862" y="3009900"/>
            <a:ext cx="3705225" cy="3467100"/>
          </a:xfrm>
          <a:prstGeom prst="rect">
            <a:avLst/>
          </a:prstGeom>
          <a:noFill/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05150" y="3438525"/>
            <a:ext cx="3933825" cy="3114675"/>
          </a:xfrm>
          <a:prstGeom prst="rect">
            <a:avLst/>
          </a:prstGeom>
          <a:noFill/>
        </p:spPr>
      </p:pic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50744" y="2914650"/>
            <a:ext cx="4610100" cy="3457575"/>
          </a:xfrm>
          <a:prstGeom prst="rect">
            <a:avLst/>
          </a:prstGeom>
          <a:noFill/>
        </p:spPr>
      </p:pic>
      <p:sp>
        <p:nvSpPr>
          <p:cNvPr id="25" name="Line 17"/>
          <p:cNvSpPr>
            <a:spLocks noChangeShapeType="1"/>
          </p:cNvSpPr>
          <p:nvPr/>
        </p:nvSpPr>
        <p:spPr bwMode="auto">
          <a:xfrm rot="1200000" flipV="1">
            <a:off x="3216275" y="5407025"/>
            <a:ext cx="3427412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rot="19680000">
            <a:off x="2614612" y="5319712"/>
            <a:ext cx="2559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362200" y="6248400"/>
            <a:ext cx="4815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8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6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4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2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8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25" grpId="0" animBg="1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81000" y="76200"/>
            <a:ext cx="8458200" cy="685800"/>
            <a:chOff x="0" y="228600"/>
            <a:chExt cx="9478062" cy="685800"/>
          </a:xfrm>
        </p:grpSpPr>
        <p:sp>
          <p:nvSpPr>
            <p:cNvPr id="3" name="Rectangle 86"/>
            <p:cNvSpPr>
              <a:spLocks noChangeArrowheads="1"/>
            </p:cNvSpPr>
            <p:nvPr/>
          </p:nvSpPr>
          <p:spPr bwMode="auto">
            <a:xfrm>
              <a:off x="1324662" y="228600"/>
              <a:ext cx="8153400" cy="609600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lvl="0"/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§6. TÍNH CHẤT BA Đ</a:t>
              </a:r>
              <a:r>
                <a:rPr kumimoji="0" lang="vi-V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ƯỜNG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PHÂN GIÁC CỦA TAM GIÁC</a:t>
              </a:r>
            </a:p>
          </p:txBody>
        </p:sp>
        <p:sp>
          <p:nvSpPr>
            <p:cNvPr id="4" name="Oval 87"/>
            <p:cNvSpPr>
              <a:spLocks noChangeArrowheads="1"/>
            </p:cNvSpPr>
            <p:nvPr/>
          </p:nvSpPr>
          <p:spPr bwMode="auto">
            <a:xfrm>
              <a:off x="0" y="228600"/>
              <a:ext cx="1195431" cy="685800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lvl="0"/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58</a:t>
              </a:r>
            </a:p>
          </p:txBody>
        </p:sp>
      </p:grpSp>
      <p:sp>
        <p:nvSpPr>
          <p:cNvPr id="6" name="Rectangle 3"/>
          <p:cNvSpPr>
            <a:spLocks noChangeArrowheads="1"/>
          </p:cNvSpPr>
          <p:nvPr/>
        </p:nvSpPr>
        <p:spPr bwMode="white">
          <a:xfrm>
            <a:off x="152400" y="8382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0" y="1371600"/>
            <a:ext cx="457200" cy="4572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?2</a:t>
            </a:r>
            <a:endParaRPr 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6200" y="38055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rot="5400000">
            <a:off x="-762000" y="4647406"/>
            <a:ext cx="3200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914400" y="2971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∆ABC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1" name="Object 100"/>
          <p:cNvGraphicFramePr>
            <a:graphicFrameLocks noChangeAspect="1"/>
          </p:cNvGraphicFramePr>
          <p:nvPr/>
        </p:nvGraphicFramePr>
        <p:xfrm>
          <a:off x="4089400" y="20320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3" imgW="914400" imgH="181440" progId="Equation.DSMT4">
                  <p:embed/>
                </p:oleObj>
              </mc:Choice>
              <mc:Fallback>
                <p:oleObj name="Equation" r:id="rId3" imgW="914400" imgH="1814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2032000"/>
                        <a:ext cx="9144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01"/>
          <p:cNvGraphicFramePr>
            <a:graphicFrameLocks noChangeAspect="1"/>
          </p:cNvGraphicFramePr>
          <p:nvPr/>
        </p:nvGraphicFramePr>
        <p:xfrm>
          <a:off x="1066800" y="4191000"/>
          <a:ext cx="2209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5" imgW="825480" imgH="215640" progId="Equation.DSMT4">
                  <p:embed/>
                </p:oleObj>
              </mc:Choice>
              <mc:Fallback>
                <p:oleObj name="Equation" r:id="rId5" imgW="825480" imgH="215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91000"/>
                        <a:ext cx="22098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02"/>
          <p:cNvGraphicFramePr>
            <a:graphicFrameLocks noChangeAspect="1"/>
          </p:cNvGraphicFramePr>
          <p:nvPr/>
        </p:nvGraphicFramePr>
        <p:xfrm>
          <a:off x="914400" y="4719935"/>
          <a:ext cx="3810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7" imgW="1549080" imgH="164880" progId="Equation.DSMT4">
                  <p:embed/>
                </p:oleObj>
              </mc:Choice>
              <mc:Fallback>
                <p:oleObj name="Equation" r:id="rId7" imgW="1549080" imgH="164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19935"/>
                        <a:ext cx="3810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5" name="Straight Connector 104"/>
          <p:cNvCxnSpPr/>
          <p:nvPr/>
        </p:nvCxnSpPr>
        <p:spPr>
          <a:xfrm>
            <a:off x="76200" y="5100935"/>
            <a:ext cx="464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76200" y="517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914400" y="5100935"/>
            <a:ext cx="3733800" cy="461665"/>
            <a:chOff x="1066800" y="4876800"/>
            <a:chExt cx="3733800" cy="461665"/>
          </a:xfrm>
        </p:grpSpPr>
        <p:sp>
          <p:nvSpPr>
            <p:cNvPr id="107" name="TextBox 106"/>
            <p:cNvSpPr txBox="1"/>
            <p:nvPr/>
          </p:nvSpPr>
          <p:spPr>
            <a:xfrm>
              <a:off x="1066800" y="4876800"/>
              <a:ext cx="373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AI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tia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08" name="Object 1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7730530"/>
                </p:ext>
              </p:extLst>
            </p:nvPr>
          </p:nvGraphicFramePr>
          <p:xfrm>
            <a:off x="3943350" y="4890790"/>
            <a:ext cx="476250" cy="427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" name="Equation" r:id="rId9" imgW="139680" imgH="177480" progId="Equation.DSMT4">
                    <p:embed/>
                  </p:oleObj>
                </mc:Choice>
                <mc:Fallback>
                  <p:oleObj name="Equation" r:id="rId9" imgW="139680" imgH="1774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3350" y="4890790"/>
                          <a:ext cx="476250" cy="427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3" name="Group 112"/>
          <p:cNvGrpSpPr/>
          <p:nvPr/>
        </p:nvGrpSpPr>
        <p:grpSpPr>
          <a:xfrm>
            <a:off x="914400" y="3327400"/>
            <a:ext cx="3733800" cy="494268"/>
            <a:chOff x="1066800" y="3327400"/>
            <a:chExt cx="3733800" cy="494268"/>
          </a:xfrm>
        </p:grpSpPr>
        <p:sp>
          <p:nvSpPr>
            <p:cNvPr id="100" name="TextBox 99"/>
            <p:cNvSpPr txBox="1"/>
            <p:nvPr/>
          </p:nvSpPr>
          <p:spPr>
            <a:xfrm>
              <a:off x="1066800" y="3360003"/>
              <a:ext cx="373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BE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</a:p>
          </p:txBody>
        </p:sp>
        <p:graphicFrame>
          <p:nvGraphicFramePr>
            <p:cNvPr id="111" name="Object 1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659467"/>
                </p:ext>
              </p:extLst>
            </p:nvPr>
          </p:nvGraphicFramePr>
          <p:xfrm>
            <a:off x="3640138" y="3327400"/>
            <a:ext cx="415925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0" name="Equation" r:id="rId11" imgW="152280" imgH="215640" progId="Equation.DSMT4">
                    <p:embed/>
                  </p:oleObj>
                </mc:Choice>
                <mc:Fallback>
                  <p:oleObj name="Equation" r:id="rId11" imgW="152280" imgH="21564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0138" y="3327400"/>
                          <a:ext cx="415925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4" name="Group 113"/>
          <p:cNvGrpSpPr/>
          <p:nvPr/>
        </p:nvGrpSpPr>
        <p:grpSpPr>
          <a:xfrm>
            <a:off x="914400" y="3805535"/>
            <a:ext cx="2971800" cy="461665"/>
            <a:chOff x="1066800" y="3805535"/>
            <a:chExt cx="2971800" cy="461665"/>
          </a:xfrm>
        </p:grpSpPr>
        <p:sp>
          <p:nvSpPr>
            <p:cNvPr id="110" name="Rectangle 109"/>
            <p:cNvSpPr/>
            <p:nvPr/>
          </p:nvSpPr>
          <p:spPr>
            <a:xfrm>
              <a:off x="1066800" y="3805535"/>
              <a:ext cx="26260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CF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2" name="Object 1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1140394"/>
                </p:ext>
              </p:extLst>
            </p:nvPr>
          </p:nvGraphicFramePr>
          <p:xfrm>
            <a:off x="3657600" y="3822700"/>
            <a:ext cx="3810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1" name="Equation" r:id="rId13" imgW="139680" imgH="190440" progId="Equation.DSMT4">
                    <p:embed/>
                  </p:oleObj>
                </mc:Choice>
                <mc:Fallback>
                  <p:oleObj name="Equation" r:id="rId13" imgW="139680" imgH="19044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3822700"/>
                          <a:ext cx="38100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5" name="TextBox 114"/>
          <p:cNvSpPr txBox="1"/>
          <p:nvPr/>
        </p:nvSpPr>
        <p:spPr>
          <a:xfrm>
            <a:off x="1066800" y="5562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IH = IK = IL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 Box 12"/>
          <p:cNvSpPr txBox="1">
            <a:spLocks noChangeArrowheads="1"/>
          </p:cNvSpPr>
          <p:nvPr/>
        </p:nvSpPr>
        <p:spPr bwMode="auto">
          <a:xfrm>
            <a:off x="381000" y="1330404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</a:rPr>
              <a:t>Bài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tập</a:t>
            </a:r>
            <a:r>
              <a:rPr lang="en-US" sz="2400" i="1" dirty="0">
                <a:latin typeface="Times New Roman" pitchFamily="18" charset="0"/>
              </a:rPr>
              <a:t>: 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Cho tam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giác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ABC,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hai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đường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phân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giác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của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góc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B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và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góc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C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cắt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nhau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tại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I.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Chứng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minh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rằng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:  </a:t>
            </a:r>
            <a:r>
              <a:rPr lang="en-US" sz="2400" i="1" dirty="0" smtClean="0">
                <a:solidFill>
                  <a:srgbClr val="2739E7"/>
                </a:solidFill>
                <a:latin typeface="Times New Roman" pitchFamily="18" charset="0"/>
              </a:rPr>
              <a:t>AI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là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đường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phân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giác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của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góc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A. </a:t>
            </a:r>
            <a:r>
              <a:rPr lang="en-US" sz="2400" i="1" dirty="0" err="1" smtClean="0">
                <a:solidFill>
                  <a:srgbClr val="2739E7"/>
                </a:solidFill>
                <a:latin typeface="Times New Roman" pitchFamily="18" charset="0"/>
              </a:rPr>
              <a:t>Và</a:t>
            </a:r>
            <a:r>
              <a:rPr lang="en-US" sz="2400" i="1" dirty="0" smtClean="0">
                <a:solidFill>
                  <a:srgbClr val="2739E7"/>
                </a:solidFill>
                <a:latin typeface="Times New Roman" pitchFamily="18" charset="0"/>
              </a:rPr>
              <a:t> 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I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cách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đều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ba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cạnh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của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tam </a:t>
            </a:r>
            <a:r>
              <a:rPr lang="en-US" sz="2400" i="1" dirty="0" err="1">
                <a:solidFill>
                  <a:srgbClr val="2739E7"/>
                </a:solidFill>
                <a:latin typeface="Times New Roman" pitchFamily="18" charset="0"/>
              </a:rPr>
              <a:t>giác</a:t>
            </a:r>
            <a:r>
              <a:rPr lang="en-US" sz="2400" i="1" dirty="0">
                <a:solidFill>
                  <a:srgbClr val="2739E7"/>
                </a:solidFill>
                <a:latin typeface="Times New Roman" pitchFamily="18" charset="0"/>
              </a:rPr>
              <a:t> ABC.</a:t>
            </a:r>
          </a:p>
        </p:txBody>
      </p:sp>
      <p:pic>
        <p:nvPicPr>
          <p:cNvPr id="90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00601" y="2895600"/>
            <a:ext cx="4343400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96" grpId="0"/>
      <p:bldP spid="99" grpId="0"/>
      <p:bldP spid="106" grpId="0"/>
      <p:bldP spid="115" grpId="0"/>
      <p:bldP spid="8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6507636</TotalTime>
  <Words>1711</Words>
  <Application>Microsoft Office PowerPoint</Application>
  <PresentationFormat>On-screen Show (4:3)</PresentationFormat>
  <Paragraphs>274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Equation</vt:lpstr>
      <vt:lpstr>MathType 7.0 Equation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KHANHLINH</dc:creator>
  <cp:lastModifiedBy>Admin</cp:lastModifiedBy>
  <cp:revision>44</cp:revision>
  <dcterms:created xsi:type="dcterms:W3CDTF">2013-04-07T05:31:07Z</dcterms:created>
  <dcterms:modified xsi:type="dcterms:W3CDTF">2021-05-19T22:51:50Z</dcterms:modified>
</cp:coreProperties>
</file>