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71" r:id="rId2"/>
    <p:sldId id="323" r:id="rId3"/>
    <p:sldId id="324" r:id="rId4"/>
    <p:sldId id="316" r:id="rId5"/>
    <p:sldId id="343" r:id="rId6"/>
    <p:sldId id="348" r:id="rId7"/>
    <p:sldId id="346" r:id="rId8"/>
    <p:sldId id="349" r:id="rId9"/>
    <p:sldId id="325" r:id="rId10"/>
    <p:sldId id="31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A5"/>
    <a:srgbClr val="5E913B"/>
    <a:srgbClr val="CB6466"/>
    <a:srgbClr val="000000"/>
    <a:srgbClr val="61953D"/>
    <a:srgbClr val="5C8E3A"/>
    <a:srgbClr val="E36427"/>
    <a:srgbClr val="D98F91"/>
    <a:srgbClr val="4CB15F"/>
    <a:srgbClr val="F26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196" autoAdjust="0"/>
  </p:normalViewPr>
  <p:slideViewPr>
    <p:cSldViewPr snapToGrid="0" showGuides="1">
      <p:cViewPr varScale="1">
        <p:scale>
          <a:sx n="74" d="100"/>
          <a:sy n="74" d="100"/>
        </p:scale>
        <p:origin x="-3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a:t>
            </a:r>
            <a:r>
              <a:rPr lang="en-GB" sz="2800">
                <a:latin typeface="Arial" panose="020B0604020202020204" pitchFamily="34" charset="0"/>
                <a:cs typeface="Arial" panose="020B0604020202020204" pitchFamily="34" charset="0"/>
              </a:rPr>
              <a:t>for </a:t>
            </a:r>
            <a:r>
              <a:rPr lang="en-GB" sz="2800" smtClean="0">
                <a:latin typeface="Arial" panose="020B0604020202020204" pitchFamily="34" charset="0"/>
                <a:cs typeface="Arial" panose="020B0604020202020204" pitchFamily="34" charset="0"/>
              </a:rPr>
              <a:t>Review 3.3.</a:t>
            </a:r>
            <a:endParaRPr lang="en-GB" sz="2800" dirty="0" smtClean="0">
              <a:latin typeface="Arial" panose="020B0604020202020204" pitchFamily="34" charset="0"/>
              <a:cs typeface="Arial" panose="020B0604020202020204" pitchFamily="34" charset="0"/>
            </a:endParaRP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smtClean="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7" y="2760116"/>
            <a:ext cx="6559291" cy="739240"/>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smtClean="0">
                <a:latin typeface="UTM Facebook K&amp;T" panose="02040603050506020204" pitchFamily="18" charset="0"/>
              </a:rPr>
              <a:t>SKILLS: LISTENING - SPEAKING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26532"/>
                </a:solidFill>
                <a:latin typeface="Bookman Old Style" pitchFamily="18" charset="0"/>
              </a:rPr>
              <a:t>REVIEW 3.2</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smtClean="0">
                <a:solidFill>
                  <a:schemeClr val="bg1"/>
                </a:solidFill>
                <a:latin typeface="UTM Facebook K&amp;T" pitchFamily="18" charset="0"/>
                <a:cs typeface="Arial" panose="020B0604020202020204" pitchFamily="34" charset="0"/>
              </a:rPr>
              <a:t>REVIEW 3</a:t>
            </a:r>
            <a:endParaRPr lang="en-US" sz="4800" dirty="0">
              <a:solidFill>
                <a:schemeClr val="bg1"/>
              </a:solidFill>
              <a:latin typeface="UTM Facebook K&amp;T" pitchFamily="18" charset="0"/>
              <a:cs typeface="Arial" panose="020B0604020202020204" pitchFamily="34" charset="0"/>
            </a:endParaRP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456729" y="307352"/>
            <a:ext cx="5913905"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UTM Facebook K&amp;T" panose="02040603050506020204" pitchFamily="18" charset="0"/>
              </a:rPr>
              <a:t>LISTENING - SPEAKING</a:t>
            </a:r>
            <a:endParaRPr lang="en-US" sz="2400" dirty="0">
              <a:latin typeface="UTM Facebook K&amp;T" panose="02040603050506020204" pitchFamily="18" charset="0"/>
            </a:endParaRPr>
          </a:p>
        </p:txBody>
      </p:sp>
      <p:sp>
        <p:nvSpPr>
          <p:cNvPr id="46" name="Rectangle 45"/>
          <p:cNvSpPr/>
          <p:nvPr/>
        </p:nvSpPr>
        <p:spPr>
          <a:xfrm>
            <a:off x="2448234"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26532"/>
                </a:solidFill>
                <a:latin typeface="Bookman Old Style" pitchFamily="18" charset="0"/>
              </a:rPr>
              <a:t>REVIEW </a:t>
            </a:r>
            <a:r>
              <a:rPr lang="en-US" smtClean="0">
                <a:solidFill>
                  <a:srgbClr val="F26532"/>
                </a:solidFill>
                <a:latin typeface="Bookman Old Style" pitchFamily="18" charset="0"/>
              </a:rPr>
              <a:t>3.2</a:t>
            </a:r>
            <a:endParaRPr lang="en-US" dirty="0">
              <a:solidFill>
                <a:srgbClr val="F26532"/>
              </a:solidFill>
              <a:latin typeface="Bookman Old Style" pitchFamily="18" charset="0"/>
            </a:endParaRPr>
          </a:p>
        </p:txBody>
      </p:sp>
      <p:sp>
        <p:nvSpPr>
          <p:cNvPr id="19" name="Rounded Rectangle 18"/>
          <p:cNvSpPr/>
          <p:nvPr/>
        </p:nvSpPr>
        <p:spPr>
          <a:xfrm>
            <a:off x="1447902" y="1691528"/>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0" name="Rounded Rectangle 19"/>
          <p:cNvSpPr/>
          <p:nvPr/>
        </p:nvSpPr>
        <p:spPr>
          <a:xfrm>
            <a:off x="3066299" y="2766539"/>
            <a:ext cx="23276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ea typeface="Adobe Gothic Std B" panose="020B0800000000000000" pitchFamily="34" charset="-128"/>
              </a:rPr>
              <a:t>LISTENING</a:t>
            </a:r>
            <a:endParaRPr lang="en-GB" sz="2000" b="1" dirty="0">
              <a:solidFill>
                <a:schemeClr val="bg1"/>
              </a:solidFill>
              <a:ea typeface="Adobe Gothic Std B" panose="020B0800000000000000" pitchFamily="34" charset="-128"/>
            </a:endParaRPr>
          </a:p>
        </p:txBody>
      </p:sp>
      <p:sp>
        <p:nvSpPr>
          <p:cNvPr id="21" name="Rounded Rectangle 20"/>
          <p:cNvSpPr/>
          <p:nvPr/>
        </p:nvSpPr>
        <p:spPr>
          <a:xfrm>
            <a:off x="1380936" y="395771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ea typeface="Adobe Gothic Std B" panose="020B0800000000000000" pitchFamily="34" charset="-128"/>
              </a:rPr>
              <a:t>SPEAKING</a:t>
            </a:r>
            <a:endParaRPr lang="en-GB" sz="2000" b="1" dirty="0">
              <a:solidFill>
                <a:schemeClr val="bg1"/>
              </a:solidFill>
              <a:ea typeface="Adobe Gothic Std B" panose="020B0800000000000000" pitchFamily="34" charset="-128"/>
            </a:endParaRPr>
          </a:p>
        </p:txBody>
      </p:sp>
      <p:sp>
        <p:nvSpPr>
          <p:cNvPr id="30" name="Rectangle 29"/>
          <p:cNvSpPr/>
          <p:nvPr/>
        </p:nvSpPr>
        <p:spPr>
          <a:xfrm>
            <a:off x="6007694" y="1682073"/>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SURVIVE ON AN ISLAND</a:t>
            </a:r>
            <a:endParaRPr lang="en-GB" dirty="0">
              <a:solidFill>
                <a:schemeClr val="tx1"/>
              </a:solidFill>
            </a:endParaRPr>
          </a:p>
        </p:txBody>
      </p:sp>
      <p:sp>
        <p:nvSpPr>
          <p:cNvPr id="32" name="Rectangle 31"/>
          <p:cNvSpPr/>
          <p:nvPr/>
        </p:nvSpPr>
        <p:spPr>
          <a:xfrm>
            <a:off x="6007694" y="2592731"/>
            <a:ext cx="4879384" cy="10854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dirty="0" smtClean="0">
                <a:solidFill>
                  <a:schemeClr val="tx1"/>
                </a:solidFill>
              </a:rPr>
              <a:t>Task 1: Listen to a short talk. What is it about?</a:t>
            </a:r>
          </a:p>
          <a:p>
            <a:r>
              <a:rPr lang="en-GB" dirty="0" smtClean="0">
                <a:solidFill>
                  <a:schemeClr val="tx1"/>
                </a:solidFill>
              </a:rPr>
              <a:t>- Task 2: Listen again and complete the notes with no more than TWO words.</a:t>
            </a:r>
            <a:endParaRPr lang="en-GB" dirty="0">
              <a:solidFill>
                <a:schemeClr val="tx1"/>
              </a:solidFill>
            </a:endParaRPr>
          </a:p>
        </p:txBody>
      </p:sp>
      <p:sp>
        <p:nvSpPr>
          <p:cNvPr id="33" name="Rectangle 32"/>
          <p:cNvSpPr/>
          <p:nvPr/>
        </p:nvSpPr>
        <p:spPr>
          <a:xfrm>
            <a:off x="6007694" y="3916879"/>
            <a:ext cx="4879385" cy="10284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Task 1: Work in pairs. What can you do to become more independent while study abroad?</a:t>
            </a:r>
          </a:p>
          <a:p>
            <a:r>
              <a:rPr lang="en-US" dirty="0" smtClean="0">
                <a:solidFill>
                  <a:schemeClr val="tx1"/>
                </a:solidFill>
              </a:rPr>
              <a:t>- Task 2: What skills do you think you will gain while studying abroad?</a:t>
            </a:r>
            <a:endParaRPr lang="en-US" dirty="0">
              <a:solidFill>
                <a:schemeClr val="tx1"/>
              </a:solidFill>
            </a:endParaRPr>
          </a:p>
        </p:txBody>
      </p:sp>
      <p:cxnSp>
        <p:nvCxnSpPr>
          <p:cNvPr id="34" name="Curved Connector 33"/>
          <p:cNvCxnSpPr>
            <a:stCxn id="19" idx="3"/>
            <a:endCxn id="20" idx="0"/>
          </p:cNvCxnSpPr>
          <p:nvPr/>
        </p:nvCxnSpPr>
        <p:spPr>
          <a:xfrm>
            <a:off x="3331669" y="2019230"/>
            <a:ext cx="898447"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6" name="Curved Connector 35"/>
          <p:cNvCxnSpPr>
            <a:stCxn id="20" idx="1"/>
            <a:endCxn id="21" idx="0"/>
          </p:cNvCxnSpPr>
          <p:nvPr/>
        </p:nvCxnSpPr>
        <p:spPr>
          <a:xfrm rot="10800000" flipV="1">
            <a:off x="2356303" y="3094240"/>
            <a:ext cx="709996"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8" name="Rounded Rectangle 37"/>
          <p:cNvSpPr/>
          <p:nvPr/>
        </p:nvSpPr>
        <p:spPr>
          <a:xfrm>
            <a:off x="2950166" y="5198318"/>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9" name="Curved Connector 38"/>
          <p:cNvCxnSpPr>
            <a:stCxn id="21" idx="3"/>
            <a:endCxn id="38" idx="0"/>
          </p:cNvCxnSpPr>
          <p:nvPr/>
        </p:nvCxnSpPr>
        <p:spPr>
          <a:xfrm>
            <a:off x="3331669" y="4312817"/>
            <a:ext cx="709997"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0" name="Rectangle 39"/>
          <p:cNvSpPr/>
          <p:nvPr/>
        </p:nvSpPr>
        <p:spPr>
          <a:xfrm>
            <a:off x="6007694" y="5165962"/>
            <a:ext cx="4879382" cy="7602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Wrap up</a:t>
            </a:r>
          </a:p>
          <a:p>
            <a:r>
              <a:rPr lang="en-US" dirty="0" smtClean="0">
                <a:solidFill>
                  <a:schemeClr val="tx1"/>
                </a:solidFill>
              </a:rPr>
              <a:t>- </a:t>
            </a:r>
            <a:r>
              <a:rPr lang="en-US" dirty="0" smtClean="0">
                <a:solidFill>
                  <a:schemeClr val="tx1"/>
                </a:solidFill>
              </a:rPr>
              <a:t>Homework</a:t>
            </a:r>
            <a:endParaRPr lang="en-US" dirty="0">
              <a:solidFill>
                <a:schemeClr val="tx1"/>
              </a:solidFill>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9007" y="1621993"/>
            <a:ext cx="10500189" cy="1533332"/>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 </a:t>
            </a:r>
            <a:r>
              <a:rPr lang="en-US" sz="3200" dirty="0" smtClean="0"/>
              <a:t>If you have to live on an island alone, and are allowed to bring only two things with you, which of the following will you choose?</a:t>
            </a:r>
            <a:endParaRPr lang="en-US" sz="3200" dirty="0"/>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3335622" y="1017136"/>
            <a:ext cx="6014434" cy="707886"/>
          </a:xfrm>
          <a:prstGeom prst="rect">
            <a:avLst/>
          </a:prstGeom>
          <a:noFill/>
        </p:spPr>
        <p:txBody>
          <a:bodyPr wrap="square" rtlCol="0">
            <a:spAutoFit/>
          </a:bodyPr>
          <a:lstStyle/>
          <a:p>
            <a:r>
              <a:rPr lang="en-US" sz="4000" dirty="0" smtClean="0">
                <a:solidFill>
                  <a:srgbClr val="002060"/>
                </a:solidFill>
                <a:latin typeface="Berlin Sans FB Demi" panose="020E0802020502020306" pitchFamily="34" charset="0"/>
              </a:rPr>
              <a:t>SURVIVE ON AN ISLAND</a:t>
            </a:r>
            <a:endParaRPr lang="en-GB" sz="4000" dirty="0">
              <a:solidFill>
                <a:srgbClr val="002060"/>
              </a:solidFill>
              <a:latin typeface="Berlin Sans FB Demi" panose="020E0802020502020306" pitchFamily="34" charset="0"/>
            </a:endParaRPr>
          </a:p>
        </p:txBody>
      </p:sp>
      <p:sp>
        <p:nvSpPr>
          <p:cNvPr id="4" name="TextBox 3"/>
          <p:cNvSpPr txBox="1"/>
          <p:nvPr/>
        </p:nvSpPr>
        <p:spPr>
          <a:xfrm>
            <a:off x="1584101" y="3863662"/>
            <a:ext cx="9955369" cy="1107996"/>
          </a:xfrm>
          <a:prstGeom prst="rect">
            <a:avLst/>
          </a:prstGeom>
          <a:noFill/>
        </p:spPr>
        <p:txBody>
          <a:bodyPr wrap="square" rtlCol="0">
            <a:spAutoFit/>
          </a:bodyPr>
          <a:lstStyle/>
          <a:p>
            <a:r>
              <a:rPr lang="en-US" sz="6600" dirty="0" smtClean="0">
                <a:solidFill>
                  <a:srgbClr val="FF0000"/>
                </a:solidFill>
              </a:rPr>
              <a:t>things</a:t>
            </a:r>
            <a:endParaRPr lang="en-US" sz="6600" dirty="0">
              <a:solidFill>
                <a:srgbClr val="FF0000"/>
              </a:solidFill>
            </a:endParaRP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1477660" y="2189406"/>
            <a:ext cx="415545" cy="412124"/>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60772" y="1020964"/>
            <a:ext cx="9922991"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Listen to a short talk by a student advisor. What is it about?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LISTENING</a:t>
            </a:r>
          </a:p>
        </p:txBody>
      </p:sp>
      <p:sp>
        <p:nvSpPr>
          <p:cNvPr id="3" name="Rectangle 2"/>
          <p:cNvSpPr/>
          <p:nvPr/>
        </p:nvSpPr>
        <p:spPr>
          <a:xfrm>
            <a:off x="1470800" y="1965947"/>
            <a:ext cx="8574722" cy="1964512"/>
          </a:xfrm>
          <a:prstGeom prst="rect">
            <a:avLst/>
          </a:prstGeom>
        </p:spPr>
        <p:txBody>
          <a:bodyPr wrap="square">
            <a:spAutoFit/>
          </a:bodyPr>
          <a:lstStyle/>
          <a:p>
            <a:pPr>
              <a:lnSpc>
                <a:spcPct val="150000"/>
              </a:lnSpc>
            </a:pPr>
            <a:r>
              <a:rPr lang="en-US" sz="2800" b="1" dirty="0"/>
              <a:t>A</a:t>
            </a:r>
            <a:r>
              <a:rPr lang="en-US" sz="2800" b="1" dirty="0" smtClean="0"/>
              <a:t>. </a:t>
            </a:r>
            <a:r>
              <a:rPr lang="en-US" sz="2800" dirty="0"/>
              <a:t>Tips on how to become independent.</a:t>
            </a:r>
            <a:br>
              <a:rPr lang="en-US" sz="2800" dirty="0"/>
            </a:br>
            <a:r>
              <a:rPr lang="en-US" sz="2800" b="1" dirty="0"/>
              <a:t>B. </a:t>
            </a:r>
            <a:r>
              <a:rPr lang="en-US" sz="2800" dirty="0"/>
              <a:t>Doing a part-time job while studying abroad.</a:t>
            </a:r>
            <a:br>
              <a:rPr lang="en-US" sz="2800" dirty="0"/>
            </a:br>
            <a:r>
              <a:rPr lang="en-US" sz="2800" b="1" dirty="0"/>
              <a:t>C. </a:t>
            </a:r>
            <a:r>
              <a:rPr lang="en-US" sz="2800" dirty="0"/>
              <a:t>Advice on how to learn a foreign language. </a:t>
            </a:r>
          </a:p>
        </p:txBody>
      </p:sp>
    </p:spTree>
    <p:extLst>
      <p:ext uri="{BB962C8B-B14F-4D97-AF65-F5344CB8AC3E}">
        <p14:creationId xmlns:p14="http://schemas.microsoft.com/office/powerpoint/2010/main" val="172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60772" y="1020964"/>
            <a:ext cx="10362034"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Listen again and complete the notes with no more than TWO words for each answer.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LISTENING</a:t>
            </a:r>
          </a:p>
        </p:txBody>
      </p:sp>
      <p:sp>
        <p:nvSpPr>
          <p:cNvPr id="2" name="Rectangle 1"/>
          <p:cNvSpPr/>
          <p:nvPr/>
        </p:nvSpPr>
        <p:spPr>
          <a:xfrm>
            <a:off x="399245" y="1700008"/>
            <a:ext cx="11629623" cy="4339650"/>
          </a:xfrm>
          <a:prstGeom prst="rect">
            <a:avLst/>
          </a:prstGeom>
        </p:spPr>
        <p:txBody>
          <a:bodyPr wrap="square">
            <a:spAutoFit/>
          </a:bodyPr>
          <a:lstStyle/>
          <a:p>
            <a:pPr algn="ctr"/>
            <a:r>
              <a:rPr lang="en-US" sz="3600" b="1" dirty="0">
                <a:solidFill>
                  <a:srgbClr val="00B050"/>
                </a:solidFill>
                <a:latin typeface="Brush Script MT" pitchFamily="66" charset="0"/>
              </a:rPr>
              <a:t>Advice for </a:t>
            </a:r>
            <a:r>
              <a:rPr lang="en-US" sz="3600" b="1" dirty="0" smtClean="0">
                <a:solidFill>
                  <a:srgbClr val="00B050"/>
                </a:solidFill>
                <a:latin typeface="Brush Script MT" pitchFamily="66" charset="0"/>
              </a:rPr>
              <a:t>students </a:t>
            </a:r>
            <a:r>
              <a:rPr lang="en-US" sz="3600" b="1" dirty="0">
                <a:solidFill>
                  <a:srgbClr val="00B050"/>
                </a:solidFill>
                <a:latin typeface="Brush Script MT" pitchFamily="66" charset="0"/>
              </a:rPr>
              <a:t>while </a:t>
            </a:r>
            <a:r>
              <a:rPr lang="en-US" sz="3600" b="1" dirty="0" smtClean="0">
                <a:solidFill>
                  <a:srgbClr val="00B050"/>
                </a:solidFill>
                <a:latin typeface="Brush Script MT" pitchFamily="66" charset="0"/>
              </a:rPr>
              <a:t>studying abroad</a:t>
            </a:r>
          </a:p>
          <a:p>
            <a:pPr>
              <a:spcAft>
                <a:spcPts val="600"/>
              </a:spcAft>
            </a:pPr>
            <a:r>
              <a:rPr lang="en-US" sz="2400" b="1" dirty="0"/>
              <a:t>Learning the foreign language</a:t>
            </a:r>
            <a:br>
              <a:rPr lang="en-US" sz="2400" b="1" dirty="0"/>
            </a:br>
            <a:r>
              <a:rPr lang="en-US" sz="2400" dirty="0"/>
              <a:t>• helps you understand the lectures at the university and (1) </a:t>
            </a:r>
            <a:r>
              <a:rPr lang="en-US" sz="2400" dirty="0" smtClean="0"/>
              <a:t>_________________ </a:t>
            </a:r>
            <a:r>
              <a:rPr lang="en-US" sz="2400" dirty="0"/>
              <a:t>the exams</a:t>
            </a:r>
            <a:br>
              <a:rPr lang="en-US" sz="2400" dirty="0"/>
            </a:br>
            <a:r>
              <a:rPr lang="en-US" sz="2400" dirty="0"/>
              <a:t>• enables you to take part in (2) _________________ </a:t>
            </a:r>
            <a:r>
              <a:rPr lang="en-US" sz="2400" dirty="0" smtClean="0"/>
              <a:t>local </a:t>
            </a:r>
            <a:r>
              <a:rPr lang="en-US" sz="2400" dirty="0"/>
              <a:t>people, thus making you more confident in </a:t>
            </a:r>
            <a:r>
              <a:rPr lang="en-US" sz="2400" dirty="0" smtClean="0"/>
              <a:t>your daily </a:t>
            </a:r>
            <a:r>
              <a:rPr lang="en-US" sz="2400" dirty="0"/>
              <a:t>life</a:t>
            </a:r>
            <a:br>
              <a:rPr lang="en-US" sz="2400" dirty="0"/>
            </a:br>
            <a:r>
              <a:rPr lang="en-US" sz="2400" b="1" dirty="0"/>
              <a:t>getting a part-time job</a:t>
            </a:r>
            <a:br>
              <a:rPr lang="en-US" sz="2400" b="1" dirty="0"/>
            </a:br>
            <a:r>
              <a:rPr lang="en-US" sz="2400" dirty="0"/>
              <a:t>• earns some (3) _________________ </a:t>
            </a:r>
            <a:r>
              <a:rPr lang="en-US" sz="2400" dirty="0" smtClean="0"/>
              <a:t>to </a:t>
            </a:r>
            <a:r>
              <a:rPr lang="en-US" sz="2400" dirty="0"/>
              <a:t>cover expenses and start saving</a:t>
            </a:r>
            <a:br>
              <a:rPr lang="en-US" sz="2400" dirty="0"/>
            </a:br>
            <a:r>
              <a:rPr lang="en-US" sz="2400" dirty="0"/>
              <a:t>• helps you gain some (4) _________________ </a:t>
            </a:r>
            <a:br>
              <a:rPr lang="en-US" sz="2400" dirty="0"/>
            </a:br>
            <a:r>
              <a:rPr lang="en-US" sz="2400" b="1" dirty="0"/>
              <a:t>Learning how to cook for yourself</a:t>
            </a:r>
            <a:br>
              <a:rPr lang="en-US" sz="2400" b="1" dirty="0"/>
            </a:br>
            <a:r>
              <a:rPr lang="en-US" sz="2400" dirty="0"/>
              <a:t>• saves you lots of money</a:t>
            </a:r>
            <a:br>
              <a:rPr lang="en-US" sz="2400" dirty="0"/>
            </a:br>
            <a:r>
              <a:rPr lang="en-US" sz="2400" dirty="0"/>
              <a:t>• gives you a sense of freedom and (5) _________________ </a:t>
            </a:r>
          </a:p>
        </p:txBody>
      </p:sp>
      <p:sp>
        <p:nvSpPr>
          <p:cNvPr id="4" name="TextBox 3"/>
          <p:cNvSpPr txBox="1"/>
          <p:nvPr/>
        </p:nvSpPr>
        <p:spPr>
          <a:xfrm>
            <a:off x="8332415" y="2601534"/>
            <a:ext cx="2073716" cy="461665"/>
          </a:xfrm>
          <a:prstGeom prst="rect">
            <a:avLst/>
          </a:prstGeom>
          <a:noFill/>
        </p:spPr>
        <p:txBody>
          <a:bodyPr wrap="square" rtlCol="0">
            <a:spAutoFit/>
          </a:bodyPr>
          <a:lstStyle/>
          <a:p>
            <a:r>
              <a:rPr lang="en-US" sz="2400" b="1" dirty="0">
                <a:solidFill>
                  <a:srgbClr val="FF0000"/>
                </a:solidFill>
              </a:rPr>
              <a:t>study for</a:t>
            </a:r>
          </a:p>
        </p:txBody>
      </p:sp>
      <p:sp>
        <p:nvSpPr>
          <p:cNvPr id="14" name="TextBox 13"/>
          <p:cNvSpPr txBox="1"/>
          <p:nvPr/>
        </p:nvSpPr>
        <p:spPr>
          <a:xfrm>
            <a:off x="4479445" y="2972877"/>
            <a:ext cx="2874392" cy="461665"/>
          </a:xfrm>
          <a:prstGeom prst="rect">
            <a:avLst/>
          </a:prstGeom>
          <a:noFill/>
        </p:spPr>
        <p:txBody>
          <a:bodyPr wrap="square" rtlCol="0">
            <a:spAutoFit/>
          </a:bodyPr>
          <a:lstStyle/>
          <a:p>
            <a:r>
              <a:rPr lang="en-US" sz="2400" b="1" dirty="0">
                <a:solidFill>
                  <a:srgbClr val="FF0000"/>
                </a:solidFill>
              </a:rPr>
              <a:t>conversations with</a:t>
            </a:r>
          </a:p>
        </p:txBody>
      </p:sp>
      <p:sp>
        <p:nvSpPr>
          <p:cNvPr id="15" name="TextBox 14"/>
          <p:cNvSpPr txBox="1"/>
          <p:nvPr/>
        </p:nvSpPr>
        <p:spPr>
          <a:xfrm>
            <a:off x="2699976" y="4078323"/>
            <a:ext cx="3069762" cy="461665"/>
          </a:xfrm>
          <a:prstGeom prst="rect">
            <a:avLst/>
          </a:prstGeom>
          <a:noFill/>
        </p:spPr>
        <p:txBody>
          <a:bodyPr wrap="square" rtlCol="0">
            <a:spAutoFit/>
          </a:bodyPr>
          <a:lstStyle/>
          <a:p>
            <a:r>
              <a:rPr lang="en-US" sz="2400" b="1" dirty="0">
                <a:solidFill>
                  <a:srgbClr val="FF0000"/>
                </a:solidFill>
              </a:rPr>
              <a:t>pocket money</a:t>
            </a:r>
          </a:p>
        </p:txBody>
      </p:sp>
      <p:sp>
        <p:nvSpPr>
          <p:cNvPr id="17" name="TextBox 16"/>
          <p:cNvSpPr txBox="1"/>
          <p:nvPr/>
        </p:nvSpPr>
        <p:spPr>
          <a:xfrm>
            <a:off x="3689511" y="4436787"/>
            <a:ext cx="3069762" cy="461665"/>
          </a:xfrm>
          <a:prstGeom prst="rect">
            <a:avLst/>
          </a:prstGeom>
          <a:noFill/>
        </p:spPr>
        <p:txBody>
          <a:bodyPr wrap="square" rtlCol="0">
            <a:spAutoFit/>
          </a:bodyPr>
          <a:lstStyle/>
          <a:p>
            <a:r>
              <a:rPr lang="en-US" sz="2400" b="1" dirty="0">
                <a:solidFill>
                  <a:srgbClr val="FF0000"/>
                </a:solidFill>
              </a:rPr>
              <a:t>work experience</a:t>
            </a:r>
          </a:p>
        </p:txBody>
      </p:sp>
      <p:sp>
        <p:nvSpPr>
          <p:cNvPr id="19" name="TextBox 18"/>
          <p:cNvSpPr txBox="1"/>
          <p:nvPr/>
        </p:nvSpPr>
        <p:spPr>
          <a:xfrm>
            <a:off x="5426028" y="5529354"/>
            <a:ext cx="3069762" cy="461665"/>
          </a:xfrm>
          <a:prstGeom prst="rect">
            <a:avLst/>
          </a:prstGeom>
          <a:noFill/>
        </p:spPr>
        <p:txBody>
          <a:bodyPr wrap="square" rtlCol="0">
            <a:spAutoFit/>
          </a:bodyPr>
          <a:lstStyle/>
          <a:p>
            <a:r>
              <a:rPr lang="en-US" sz="2400" b="1" dirty="0">
                <a:solidFill>
                  <a:srgbClr val="FF0000"/>
                </a:solidFill>
              </a:rPr>
              <a:t>independence</a:t>
            </a:r>
          </a:p>
        </p:txBody>
      </p:sp>
    </p:spTree>
    <p:extLst>
      <p:ext uri="{BB962C8B-B14F-4D97-AF65-F5344CB8AC3E}">
        <p14:creationId xmlns:p14="http://schemas.microsoft.com/office/powerpoint/2010/main" val="3988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646331"/>
          </a:xfrm>
          <a:prstGeom prst="rect">
            <a:avLst/>
          </a:prstGeom>
          <a:noFill/>
        </p:spPr>
        <p:txBody>
          <a:bodyPr wrap="square" rtlCol="0">
            <a:spAutoFit/>
          </a:bodyPr>
          <a:lstStyle/>
          <a:p>
            <a:pPr algn="ctr"/>
            <a:r>
              <a:rPr lang="en-US" sz="3600" b="1" dirty="0" smtClean="0">
                <a:solidFill>
                  <a:schemeClr val="bg1"/>
                </a:solidFill>
                <a:latin typeface="Myriad Pro" pitchFamily="34" charset="0"/>
              </a:rPr>
              <a:t>1</a:t>
            </a:r>
            <a:endParaRPr lang="en-US" sz="36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0982" y="960330"/>
            <a:ext cx="992299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Work in pairs. What can you do to become more independent while studying abroad? Give your reasons</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SPEAKING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Rectangle 1"/>
          <p:cNvSpPr/>
          <p:nvPr/>
        </p:nvSpPr>
        <p:spPr>
          <a:xfrm>
            <a:off x="1586386" y="2010919"/>
            <a:ext cx="9682628" cy="4154984"/>
          </a:xfrm>
          <a:prstGeom prst="rect">
            <a:avLst/>
          </a:prstGeom>
        </p:spPr>
        <p:txBody>
          <a:bodyPr wrap="square">
            <a:spAutoFit/>
          </a:bodyPr>
          <a:lstStyle/>
          <a:p>
            <a:pPr algn="just"/>
            <a:r>
              <a:rPr lang="en-US" sz="2400" b="1" dirty="0">
                <a:solidFill>
                  <a:srgbClr val="FF0000"/>
                </a:solidFill>
              </a:rPr>
              <a:t>Suggested  ideas for </a:t>
            </a:r>
            <a:r>
              <a:rPr lang="en-US" sz="2400" b="1" dirty="0" smtClean="0">
                <a:solidFill>
                  <a:srgbClr val="FF0000"/>
                </a:solidFill>
              </a:rPr>
              <a:t>discussion:</a:t>
            </a:r>
            <a:endParaRPr lang="en-US" sz="2400" dirty="0">
              <a:solidFill>
                <a:srgbClr val="FF0000"/>
              </a:solidFill>
            </a:endParaRPr>
          </a:p>
          <a:p>
            <a:pPr algn="just"/>
            <a:r>
              <a:rPr lang="en-US" sz="2400" dirty="0"/>
              <a:t>- Learn the language of the country where you study</a:t>
            </a:r>
          </a:p>
          <a:p>
            <a:pPr algn="just"/>
            <a:r>
              <a:rPr lang="en-US" sz="2400" dirty="0"/>
              <a:t>- Get a part-time job</a:t>
            </a:r>
          </a:p>
          <a:p>
            <a:pPr algn="just"/>
            <a:r>
              <a:rPr lang="en-US" sz="2400" dirty="0"/>
              <a:t>- Learn how to cook for yourself</a:t>
            </a:r>
          </a:p>
          <a:p>
            <a:pPr algn="just"/>
            <a:r>
              <a:rPr lang="en-US" sz="2400" dirty="0" smtClean="0"/>
              <a:t>- Travel alone</a:t>
            </a:r>
          </a:p>
          <a:p>
            <a:pPr algn="just"/>
            <a:r>
              <a:rPr lang="en-US" sz="2400" dirty="0" smtClean="0"/>
              <a:t>- Make friends</a:t>
            </a:r>
          </a:p>
          <a:p>
            <a:pPr algn="just"/>
            <a:r>
              <a:rPr lang="en-US" sz="2400" b="1" dirty="0" smtClean="0">
                <a:solidFill>
                  <a:srgbClr val="FF0000"/>
                </a:solidFill>
              </a:rPr>
              <a:t>Example:</a:t>
            </a:r>
          </a:p>
          <a:p>
            <a:pPr algn="just"/>
            <a:r>
              <a:rPr lang="en-US" sz="2400" dirty="0" smtClean="0"/>
              <a:t>I think I’ll become more independent by learning to cook for myself. It’s very expensive and unhealthy to eat out frequently. Besides, the food in the country where I’ll be studying my not suit me, so it’d be nice if I could prepare dishes from my own country.</a:t>
            </a:r>
            <a:endParaRPr lang="en-US" sz="2400" dirty="0"/>
          </a:p>
        </p:txBody>
      </p:sp>
    </p:spTree>
    <p:extLst>
      <p:ext uri="{BB962C8B-B14F-4D97-AF65-F5344CB8AC3E}">
        <p14:creationId xmlns:p14="http://schemas.microsoft.com/office/powerpoint/2010/main" val="295917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646331"/>
          </a:xfrm>
          <a:prstGeom prst="rect">
            <a:avLst/>
          </a:prstGeom>
          <a:noFill/>
        </p:spPr>
        <p:txBody>
          <a:bodyPr wrap="square" rtlCol="0">
            <a:spAutoFit/>
          </a:bodyPr>
          <a:lstStyle/>
          <a:p>
            <a:pPr algn="ctr"/>
            <a:r>
              <a:rPr lang="en-US" sz="36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0982" y="960330"/>
            <a:ext cx="992299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Work in groups. What skills do you think you will gain while studying </a:t>
            </a:r>
            <a:r>
              <a:rPr lang="en-US" sz="2400" b="1" dirty="0" smtClean="0">
                <a:latin typeface="Arial" panose="020B0604020202020204" pitchFamily="34" charset="0"/>
                <a:cs typeface="Arial" panose="020B0604020202020204" pitchFamily="34" charset="0"/>
              </a:rPr>
              <a:t>abroad? Report </a:t>
            </a:r>
            <a:r>
              <a:rPr lang="en-US" sz="2400" b="1" dirty="0">
                <a:latin typeface="Arial" panose="020B0604020202020204" pitchFamily="34" charset="0"/>
                <a:cs typeface="Arial" panose="020B0604020202020204" pitchFamily="34" charset="0"/>
              </a:rPr>
              <a:t>your group's answer to the class.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76681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smtClean="0">
                <a:cs typeface="Arial" panose="020B0604020202020204" pitchFamily="34" charset="0"/>
              </a:rPr>
              <a:t>Wrap-up</a:t>
            </a:r>
            <a:endParaRPr lang="en-US" sz="3200" b="1" dirty="0">
              <a:cs typeface="Arial" panose="020B0604020202020204" pitchFamily="34" charset="0"/>
            </a:endParaRP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1384995"/>
          </a:xfrm>
          <a:prstGeom prst="rect">
            <a:avLst/>
          </a:prstGeom>
          <a:noFill/>
        </p:spPr>
        <p:txBody>
          <a:bodyPr wrap="square" rtlCol="0">
            <a:spAutoFit/>
          </a:bodyPr>
          <a:lstStyle/>
          <a:p>
            <a:pPr>
              <a:lnSpc>
                <a:spcPct val="150000"/>
              </a:lnSpc>
            </a:pPr>
            <a:r>
              <a:rPr lang="vi-VN" sz="2800" dirty="0" smtClean="0">
                <a:cs typeface="Arial" panose="020B0604020202020204" pitchFamily="34" charset="0"/>
              </a:rPr>
              <a:t>What have you learnt today?</a:t>
            </a:r>
            <a:endParaRPr lang="en-US" sz="2800" dirty="0" smtClean="0">
              <a:cs typeface="Arial" panose="020B0604020202020204" pitchFamily="34" charset="0"/>
            </a:endParaRPr>
          </a:p>
          <a:p>
            <a:pPr>
              <a:lnSpc>
                <a:spcPct val="150000"/>
              </a:lnSpc>
            </a:pPr>
            <a:r>
              <a:rPr lang="en-US" sz="2800" dirty="0" smtClean="0">
                <a:latin typeface="Arial" panose="020B0604020202020204" pitchFamily="34" charset="0"/>
                <a:cs typeface="Arial" panose="020B0604020202020204" pitchFamily="34" charset="0"/>
              </a:rPr>
              <a:t>- Some skills for listening and speaking.</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9012</TotalTime>
  <Words>372</Words>
  <Application>Microsoft Office PowerPoint</Application>
  <PresentationFormat>Custom</PresentationFormat>
  <Paragraphs>63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TPC</cp:lastModifiedBy>
  <cp:revision>200</cp:revision>
  <dcterms:created xsi:type="dcterms:W3CDTF">2020-12-09T02:04:09Z</dcterms:created>
  <dcterms:modified xsi:type="dcterms:W3CDTF">2023-01-08T03:30:31Z</dcterms:modified>
</cp:coreProperties>
</file>