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71" r:id="rId2"/>
    <p:sldId id="276" r:id="rId3"/>
    <p:sldId id="278" r:id="rId4"/>
    <p:sldId id="279" r:id="rId5"/>
    <p:sldId id="274" r:id="rId6"/>
    <p:sldId id="326" r:id="rId7"/>
    <p:sldId id="327" r:id="rId8"/>
    <p:sldId id="328" r:id="rId9"/>
    <p:sldId id="329" r:id="rId10"/>
    <p:sldId id="330" r:id="rId11"/>
    <p:sldId id="332" r:id="rId12"/>
    <p:sldId id="331" r:id="rId13"/>
    <p:sldId id="344" r:id="rId14"/>
    <p:sldId id="334" r:id="rId15"/>
    <p:sldId id="335" r:id="rId16"/>
    <p:sldId id="336" r:id="rId17"/>
    <p:sldId id="333" r:id="rId18"/>
    <p:sldId id="337" r:id="rId19"/>
    <p:sldId id="338" r:id="rId20"/>
    <p:sldId id="287" r:id="rId21"/>
    <p:sldId id="346" r:id="rId22"/>
    <p:sldId id="339" r:id="rId23"/>
    <p:sldId id="347" r:id="rId24"/>
    <p:sldId id="345" r:id="rId25"/>
    <p:sldId id="275" r:id="rId26"/>
    <p:sldId id="348" r:id="rId27"/>
    <p:sldId id="260" r:id="rId28"/>
    <p:sldId id="320" r:id="rId29"/>
    <p:sldId id="349" r:id="rId30"/>
    <p:sldId id="292" r:id="rId31"/>
    <p:sldId id="293" r:id="rId32"/>
    <p:sldId id="27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19C"/>
    <a:srgbClr val="ECF8FA"/>
    <a:srgbClr val="FADBC6"/>
    <a:srgbClr val="E26714"/>
    <a:srgbClr val="FFEDB9"/>
    <a:srgbClr val="DBEBF5"/>
    <a:srgbClr val="C8E1F0"/>
    <a:srgbClr val="6A90C8"/>
    <a:srgbClr val="AD8599"/>
    <a:srgbClr val="006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187" autoAdjust="0"/>
  </p:normalViewPr>
  <p:slideViewPr>
    <p:cSldViewPr snapToGrid="0" showGuides="1">
      <p:cViewPr>
        <p:scale>
          <a:sx n="60" d="100"/>
          <a:sy n="60" d="100"/>
        </p:scale>
        <p:origin x="92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17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15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3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4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4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1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25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3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0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5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76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2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3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5949" y="5427050"/>
            <a:ext cx="3020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blog writing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image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69" y="1927756"/>
            <a:ext cx="3326653" cy="33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67" y="1957852"/>
            <a:ext cx="4468292" cy="334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524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4890" y="5494788"/>
            <a:ext cx="39222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music website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524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image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97" y="2357149"/>
            <a:ext cx="5008101" cy="28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image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73" y="2329460"/>
            <a:ext cx="4822706" cy="28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1419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2505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7488" y="5424862"/>
            <a:ext cx="4953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experience sharing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524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image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6" y="2314576"/>
            <a:ext cx="5924656" cy="30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age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04" y="2571195"/>
            <a:ext cx="3752154" cy="23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0350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7114" y="3294981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931876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hit</a:t>
            </a:r>
            <a:r>
              <a:rPr lang="en-US" sz="4800" b="1" dirty="0">
                <a:solidFill>
                  <a:srgbClr val="F26532"/>
                </a:solidFill>
              </a:rPr>
              <a:t> </a:t>
            </a:r>
            <a:r>
              <a:rPr lang="en-US" sz="4000" dirty="0">
                <a:solidFill>
                  <a:srgbClr val="F26532"/>
                </a:solidFill>
              </a:rPr>
              <a:t>(n) 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117" y="3948861"/>
            <a:ext cx="5165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</a:rPr>
              <a:t>a song that is very popular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23729" y="2900293"/>
            <a:ext cx="1034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en-US" sz="3200" b="1" dirty="0" err="1">
                <a:solidFill>
                  <a:srgbClr val="0FB7BD"/>
                </a:solidFill>
              </a:rPr>
              <a:t>hɪt</a:t>
            </a:r>
            <a:r>
              <a:rPr lang="en-US" sz="32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895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image12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933249" y="1926511"/>
            <a:ext cx="4264634" cy="42351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804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ke pl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2602" y="2802625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take place </a:t>
            </a:r>
            <a:r>
              <a:rPr lang="en-US" sz="4000" dirty="0">
                <a:solidFill>
                  <a:srgbClr val="F26532"/>
                </a:solidFill>
              </a:rPr>
              <a:t>(</a:t>
            </a:r>
            <a:r>
              <a:rPr lang="en-US" sz="4000" dirty="0" err="1">
                <a:solidFill>
                  <a:srgbClr val="F26532"/>
                </a:solidFill>
              </a:rPr>
              <a:t>phr.v</a:t>
            </a:r>
            <a:r>
              <a:rPr lang="en-US" sz="4000" dirty="0">
                <a:solidFill>
                  <a:srgbClr val="F26532"/>
                </a:solidFill>
              </a:rPr>
              <a:t>)  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7087" y="3670678"/>
            <a:ext cx="5394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</a:rPr>
              <a:t>happen, especially after previously being arranged or planned</a:t>
            </a:r>
          </a:p>
        </p:txBody>
      </p:sp>
      <p:sp>
        <p:nvSpPr>
          <p:cNvPr id="2" name="Rectangle 1"/>
          <p:cNvSpPr/>
          <p:nvPr/>
        </p:nvSpPr>
        <p:spPr>
          <a:xfrm>
            <a:off x="2704304" y="2698244"/>
            <a:ext cx="213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en-US" sz="3200" b="1" dirty="0" err="1">
                <a:solidFill>
                  <a:srgbClr val="0FB7BD"/>
                </a:solidFill>
              </a:rPr>
              <a:t>teɪk</a:t>
            </a:r>
            <a:r>
              <a:rPr lang="en-US" sz="3200" b="1" dirty="0">
                <a:solidFill>
                  <a:srgbClr val="0FB7BD"/>
                </a:solidFill>
              </a:rPr>
              <a:t> </a:t>
            </a:r>
            <a:r>
              <a:rPr lang="en-US" sz="3200" b="1" dirty="0" err="1">
                <a:solidFill>
                  <a:srgbClr val="0FB7BD"/>
                </a:solidFill>
              </a:rPr>
              <a:t>pleɪs</a:t>
            </a:r>
            <a:r>
              <a:rPr lang="en-US" sz="32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895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53200" y="4389660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333333"/>
                </a:solidFill>
              </a:rPr>
              <a:t>The music festival will </a:t>
            </a:r>
            <a:r>
              <a:rPr lang="en-US" sz="2800" i="1" dirty="0">
                <a:solidFill>
                  <a:srgbClr val="0070C0"/>
                </a:solidFill>
              </a:rPr>
              <a:t>take place </a:t>
            </a:r>
            <a:r>
              <a:rPr lang="en-US" sz="2800" i="1" dirty="0">
                <a:solidFill>
                  <a:srgbClr val="333333"/>
                </a:solidFill>
              </a:rPr>
              <a:t>on February 5</a:t>
            </a:r>
            <a:r>
              <a:rPr lang="en-US" sz="2800" i="1" baseline="30000" dirty="0">
                <a:solidFill>
                  <a:srgbClr val="333333"/>
                </a:solidFill>
              </a:rPr>
              <a:t>th</a:t>
            </a:r>
            <a:r>
              <a:rPr lang="en-US" sz="2800" i="1" dirty="0">
                <a:solidFill>
                  <a:srgbClr val="333333"/>
                </a:solidFill>
              </a:rPr>
              <a:t>.</a:t>
            </a:r>
          </a:p>
        </p:txBody>
      </p:sp>
      <p:pic>
        <p:nvPicPr>
          <p:cNvPr id="11" name="image2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949263" y="1505243"/>
            <a:ext cx="4248619" cy="281413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138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t exhibi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6478" y="3315968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674811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art exhibition </a:t>
            </a:r>
            <a:r>
              <a:rPr lang="en-US" sz="4000" dirty="0">
                <a:solidFill>
                  <a:srgbClr val="F26532"/>
                </a:solidFill>
              </a:rPr>
              <a:t>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2860" y="3621655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</a:rPr>
              <a:t>a collection of works of art, that are shown to the public</a:t>
            </a:r>
          </a:p>
        </p:txBody>
      </p:sp>
      <p:sp>
        <p:nvSpPr>
          <p:cNvPr id="2" name="Rectangle 1"/>
          <p:cNvSpPr/>
          <p:nvPr/>
        </p:nvSpPr>
        <p:spPr>
          <a:xfrm>
            <a:off x="2040419" y="2704705"/>
            <a:ext cx="2715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en-US" sz="3200" b="1" dirty="0" err="1">
                <a:solidFill>
                  <a:srgbClr val="0FB7BD"/>
                </a:solidFill>
              </a:rPr>
              <a:t>ɑːt</a:t>
            </a:r>
            <a:r>
              <a:rPr lang="en-US" sz="3200" b="1" dirty="0">
                <a:solidFill>
                  <a:srgbClr val="0FB7BD"/>
                </a:solidFill>
              </a:rPr>
              <a:t> ˌ</a:t>
            </a:r>
            <a:r>
              <a:rPr lang="en-US" sz="3200" b="1" dirty="0" err="1">
                <a:solidFill>
                  <a:srgbClr val="0FB7BD"/>
                </a:solidFill>
              </a:rPr>
              <a:t>eksɪˈbɪʃn</a:t>
            </a:r>
            <a:r>
              <a:rPr lang="en-US" sz="32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895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image16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949264" y="2067722"/>
            <a:ext cx="4036386" cy="302478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220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8547" y="996205"/>
            <a:ext cx="9378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has just come back from a music event and shared her experience on a music website. Read her blog and complete the notes below.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953" y="2316541"/>
            <a:ext cx="7196094" cy="4331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1544" y="2636876"/>
            <a:ext cx="5879096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Ann’s notes</a:t>
            </a:r>
          </a:p>
          <a:p>
            <a:r>
              <a:rPr lang="en-US" sz="2800" dirty="0"/>
              <a:t>● Event:</a:t>
            </a:r>
          </a:p>
          <a:p>
            <a:r>
              <a:rPr lang="en-US" sz="2800" dirty="0"/>
              <a:t>● When: </a:t>
            </a:r>
          </a:p>
          <a:p>
            <a:r>
              <a:rPr lang="en-US" sz="2800" dirty="0"/>
              <a:t>● Where: </a:t>
            </a:r>
          </a:p>
          <a:p>
            <a:r>
              <a:rPr lang="en-US" sz="2800" dirty="0"/>
              <a:t>● Who with: </a:t>
            </a:r>
          </a:p>
          <a:p>
            <a:r>
              <a:rPr lang="en-US" sz="2800" dirty="0"/>
              <a:t>● Atmosphere: </a:t>
            </a:r>
          </a:p>
          <a:p>
            <a:r>
              <a:rPr lang="en-US" sz="2800" dirty="0"/>
              <a:t>● What we did:</a:t>
            </a:r>
          </a:p>
          <a:p>
            <a:r>
              <a:rPr lang="en-US" sz="2800" dirty="0"/>
              <a:t>• How we felt: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24966" y="3214677"/>
            <a:ext cx="4797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International Youth Music Festival</a:t>
            </a:r>
          </a:p>
        </p:txBody>
      </p:sp>
    </p:spTree>
    <p:extLst>
      <p:ext uri="{BB962C8B-B14F-4D97-AF65-F5344CB8AC3E}">
        <p14:creationId xmlns:p14="http://schemas.microsoft.com/office/powerpoint/2010/main" val="15161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8" y="1002108"/>
            <a:ext cx="9054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has just come back from a music event and shared her experience on a music website. Read her blog and complete the notes below.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618" y="2194561"/>
            <a:ext cx="9031459" cy="4304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3489" y="2425298"/>
            <a:ext cx="8525022" cy="439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Ann’s notes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Event: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When: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Where: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Who with: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Atmosphere: 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158299" y="3074819"/>
            <a:ext cx="52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International Youth Music Festival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3688" y="3709469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last Saturday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8748" y="4351028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in a big country park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3348" y="4991595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some friends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001" y="5606602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party</a:t>
            </a:r>
          </a:p>
        </p:txBody>
      </p:sp>
    </p:spTree>
    <p:extLst>
      <p:ext uri="{BB962C8B-B14F-4D97-AF65-F5344CB8AC3E}">
        <p14:creationId xmlns:p14="http://schemas.microsoft.com/office/powerpoint/2010/main" val="18750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0" grpId="0"/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8546" y="933885"/>
            <a:ext cx="9054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has just come back from a music event and shared her experience on a music website. Read her blog and complete the notes below.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951" y="2134214"/>
            <a:ext cx="8949397" cy="426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3487" y="2452665"/>
            <a:ext cx="8525022" cy="333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Ann’s notes</a:t>
            </a:r>
          </a:p>
          <a:p>
            <a:pPr marL="233363" indent="-233363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we did: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How we felt: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04699" y="3460899"/>
            <a:ext cx="7038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- saw </a:t>
            </a:r>
            <a:r>
              <a:rPr lang="en-US" sz="2800" dirty="0" err="1">
                <a:solidFill>
                  <a:srgbClr val="7030A0"/>
                </a:solidFill>
              </a:rPr>
              <a:t>favourite</a:t>
            </a:r>
            <a:r>
              <a:rPr lang="en-US" sz="2800" dirty="0">
                <a:solidFill>
                  <a:srgbClr val="7030A0"/>
                </a:solidFill>
              </a:rPr>
              <a:t> idols perform live on stage and listened to their greatest hits</a:t>
            </a:r>
          </a:p>
          <a:p>
            <a:r>
              <a:rPr lang="en-US" sz="2800" dirty="0">
                <a:solidFill>
                  <a:srgbClr val="7030A0"/>
                </a:solidFill>
              </a:rPr>
              <a:t>- tasted yummy food from different countries</a:t>
            </a:r>
          </a:p>
          <a:p>
            <a:r>
              <a:rPr lang="en-US" sz="2800" dirty="0">
                <a:solidFill>
                  <a:srgbClr val="7030A0"/>
                </a:solidFill>
              </a:rPr>
              <a:t>- made new friends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5999" y="5244882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excited</a:t>
            </a:r>
          </a:p>
        </p:txBody>
      </p:sp>
    </p:spTree>
    <p:extLst>
      <p:ext uri="{BB962C8B-B14F-4D97-AF65-F5344CB8AC3E}">
        <p14:creationId xmlns:p14="http://schemas.microsoft.com/office/powerpoint/2010/main" val="21204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581188" y="3750546"/>
            <a:ext cx="815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Writing a blog about an experience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791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9" y="981948"/>
            <a:ext cx="9842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Put the words and phrases in the box below into the appropriate columns. Some words and phrases can go into more than one column.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24297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1190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6FF83-DCFA-4382-ADD0-527072E3C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289" y="2475028"/>
            <a:ext cx="6237422" cy="378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9" y="981948"/>
            <a:ext cx="9842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Put the words and phrases in the box below into the appropriate columns. Some words and phrases can go into more than one column.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21107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8717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57679"/>
              </p:ext>
            </p:extLst>
          </p:nvPr>
        </p:nvGraphicFramePr>
        <p:xfrm>
          <a:off x="1083210" y="2826138"/>
          <a:ext cx="9931792" cy="2670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2021">
                  <a:extLst>
                    <a:ext uri="{9D8B030D-6E8A-4147-A177-3AD203B41FA5}">
                      <a16:colId xmlns:a16="http://schemas.microsoft.com/office/drawing/2014/main" val="178657749"/>
                    </a:ext>
                  </a:extLst>
                </a:gridCol>
                <a:gridCol w="2096086">
                  <a:extLst>
                    <a:ext uri="{9D8B030D-6E8A-4147-A177-3AD203B41FA5}">
                      <a16:colId xmlns:a16="http://schemas.microsoft.com/office/drawing/2014/main" val="1256193133"/>
                    </a:ext>
                  </a:extLst>
                </a:gridCol>
                <a:gridCol w="3587261">
                  <a:extLst>
                    <a:ext uri="{9D8B030D-6E8A-4147-A177-3AD203B41FA5}">
                      <a16:colId xmlns:a16="http://schemas.microsoft.com/office/drawing/2014/main" val="3511617716"/>
                    </a:ext>
                  </a:extLst>
                </a:gridCol>
                <a:gridCol w="2166424">
                  <a:extLst>
                    <a:ext uri="{9D8B030D-6E8A-4147-A177-3AD203B41FA5}">
                      <a16:colId xmlns:a16="http://schemas.microsoft.com/office/drawing/2014/main" val="4205251697"/>
                    </a:ext>
                  </a:extLst>
                </a:gridCol>
              </a:tblGrid>
              <a:tr h="695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Atmosphere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Feeling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19884"/>
                  </a:ext>
                </a:extLst>
              </a:tr>
              <a:tr h="19750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27918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02787" y="3557657"/>
            <a:ext cx="157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beach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stadium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3703" y="3536962"/>
            <a:ext cx="1575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amazing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friendly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relaxed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wonderful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8746" y="3548246"/>
            <a:ext cx="3572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watch fireworks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 games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photos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see art exhibitions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 musical instruments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91360" y="3557657"/>
            <a:ext cx="1575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amazing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excited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relaxed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wonderful</a:t>
            </a:r>
          </a:p>
        </p:txBody>
      </p:sp>
    </p:spTree>
    <p:extLst>
      <p:ext uri="{BB962C8B-B14F-4D97-AF65-F5344CB8AC3E}">
        <p14:creationId xmlns:p14="http://schemas.microsoft.com/office/powerpoint/2010/main" val="17078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98954" y="1067801"/>
            <a:ext cx="9842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 </a:t>
            </a:r>
            <a:r>
              <a:rPr lang="en-US" sz="28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Play the chain game.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8954" y="1782624"/>
            <a:ext cx="95573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* </a:t>
            </a:r>
            <a:r>
              <a:rPr lang="en-US" sz="3600" b="1" dirty="0"/>
              <a:t>RULES:</a:t>
            </a:r>
          </a:p>
          <a:p>
            <a:pPr algn="just"/>
            <a:r>
              <a:rPr lang="en-US" sz="2400" dirty="0"/>
              <a:t>- </a:t>
            </a:r>
            <a:r>
              <a:rPr lang="en-US" sz="2800" dirty="0"/>
              <a:t>Team members sit in a circle;</a:t>
            </a:r>
          </a:p>
          <a:p>
            <a:pPr algn="just"/>
            <a:r>
              <a:rPr lang="en-US" sz="2800" dirty="0"/>
              <a:t>- Student 1 starts the game by saying what kind of event they went to;</a:t>
            </a:r>
          </a:p>
          <a:p>
            <a:pPr algn="just"/>
            <a:r>
              <a:rPr lang="en-US" sz="2800" dirty="0"/>
              <a:t>- The next student adds another detail;</a:t>
            </a:r>
          </a:p>
          <a:p>
            <a:pPr algn="just"/>
            <a:r>
              <a:rPr lang="en-US" sz="2800" dirty="0"/>
              <a:t>- This continues until someone in the team gets mixed up, repeats information or can’t think of anything to add;</a:t>
            </a:r>
          </a:p>
          <a:p>
            <a:pPr algn="just"/>
            <a:r>
              <a:rPr lang="en-US" sz="2800" dirty="0"/>
              <a:t>- The winner is the member that continues their chain for the longest time.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53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4409" y="2090172"/>
            <a:ext cx="10403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* For example:</a:t>
            </a:r>
          </a:p>
          <a:p>
            <a:pPr algn="just"/>
            <a:r>
              <a:rPr lang="en-US" sz="2400" dirty="0"/>
              <a:t>+ Student 1: </a:t>
            </a:r>
            <a:r>
              <a:rPr lang="en-US" sz="2400" i="1" dirty="0"/>
              <a:t>We went to a Pop Music Festival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+ Student 2: </a:t>
            </a:r>
            <a:r>
              <a:rPr lang="en-US" sz="2400" i="1" dirty="0"/>
              <a:t>We went to a Pop Music Festival</a:t>
            </a:r>
            <a:r>
              <a:rPr lang="en-US" sz="2400" dirty="0"/>
              <a:t>. </a:t>
            </a:r>
            <a:r>
              <a:rPr lang="en-US" sz="2400" i="1" dirty="0"/>
              <a:t>The event took place in the country park.</a:t>
            </a:r>
          </a:p>
          <a:p>
            <a:pPr algn="just"/>
            <a:r>
              <a:rPr lang="en-US" sz="2400" i="1" dirty="0"/>
              <a:t>+ </a:t>
            </a:r>
            <a:r>
              <a:rPr lang="en-US" sz="2400" dirty="0"/>
              <a:t>Student 3</a:t>
            </a:r>
            <a:r>
              <a:rPr lang="en-US" sz="2400" i="1" dirty="0"/>
              <a:t>: We went to a Pop Music Festival</a:t>
            </a:r>
            <a:r>
              <a:rPr lang="en-US" sz="2400" dirty="0"/>
              <a:t>. </a:t>
            </a:r>
            <a:r>
              <a:rPr lang="en-US" sz="2400" i="1" dirty="0"/>
              <a:t>The event took place in the country park. There were a lot of exciting performances with many famous bands and singers from all over the country.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DFF24-6C7E-4853-8D8A-AFB543B996BC}"/>
              </a:ext>
            </a:extLst>
          </p:cNvPr>
          <p:cNvSpPr txBox="1"/>
          <p:nvPr/>
        </p:nvSpPr>
        <p:spPr>
          <a:xfrm>
            <a:off x="894409" y="1108034"/>
            <a:ext cx="10185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 </a:t>
            </a:r>
            <a:r>
              <a:rPr lang="en-US" sz="28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Play the chain game.</a:t>
            </a:r>
          </a:p>
        </p:txBody>
      </p:sp>
    </p:spTree>
    <p:extLst>
      <p:ext uri="{BB962C8B-B14F-4D97-AF65-F5344CB8AC3E}">
        <p14:creationId xmlns:p14="http://schemas.microsoft.com/office/powerpoint/2010/main" val="24191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64805" y="369006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7369" y="3618213"/>
            <a:ext cx="5630488" cy="1366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</a:rPr>
              <a:t>Task 3: Imagine you went to a music event. Write a blog (about 120 words) to share your experience. 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</p:cNvCxnSpPr>
          <p:nvPr/>
        </p:nvCxnSpPr>
        <p:spPr>
          <a:xfrm rot="10800000" flipV="1">
            <a:off x="2140171" y="2487979"/>
            <a:ext cx="718232" cy="12020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075656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8518" y="1017496"/>
            <a:ext cx="9735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you went to a music event. Write a blog (about 120 words) to share your experience. Use the notes in 1 and words and phrases in 2 to help you.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8422" y="2446375"/>
            <a:ext cx="1011156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Make an outline based on Ann’s notes and the words and phrases in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If you have been to a music event, make use of your experiences; if you haven’t, write about an event you know about and imagine you have been to it, or make up an event.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64805" y="369006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7369" y="3618213"/>
            <a:ext cx="5630488" cy="1366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</a:rPr>
              <a:t>Task 3: Imagine you went to a music event. Write a blog (about 120 words) to share your experience. 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</p:cNvCxnSpPr>
          <p:nvPr/>
        </p:nvCxnSpPr>
        <p:spPr>
          <a:xfrm rot="10800000" flipV="1">
            <a:off x="2140171" y="2487979"/>
            <a:ext cx="718232" cy="12020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21" idx="0"/>
          </p:cNvCxnSpPr>
          <p:nvPr/>
        </p:nvCxnSpPr>
        <p:spPr>
          <a:xfrm>
            <a:off x="3115538" y="4045168"/>
            <a:ext cx="703318" cy="93995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004021" y="58952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42191" y="5099212"/>
            <a:ext cx="56304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Class correction</a:t>
            </a:r>
            <a:endParaRPr lang="en-GB" sz="2200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43489" y="498512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2191" y="5895249"/>
            <a:ext cx="5615666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Wrap-up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Homework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endCxn id="31" idx="0"/>
          </p:cNvCxnSpPr>
          <p:nvPr/>
        </p:nvCxnSpPr>
        <p:spPr>
          <a:xfrm rot="10800000" flipV="1">
            <a:off x="2095522" y="5340223"/>
            <a:ext cx="762881" cy="55502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35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063663"/>
            <a:ext cx="9465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correction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55360" y="4891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9" name="Google Shape;493;p16">
            <a:extLst>
              <a:ext uri="{FF2B5EF4-FFF2-40B4-BE49-F238E27FC236}">
                <a16:creationId xmlns:a16="http://schemas.microsoft.com/office/drawing/2014/main" id="{DF5822A9-B705-4930-9DE2-5721E105E3DF}"/>
              </a:ext>
            </a:extLst>
          </p:cNvPr>
          <p:cNvGraphicFramePr/>
          <p:nvPr/>
        </p:nvGraphicFramePr>
        <p:xfrm>
          <a:off x="1647498" y="2217761"/>
          <a:ext cx="9147875" cy="40249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0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Short form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Full form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Examples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sp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spelling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mum dose the laundry -&gt; sp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tense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 took out the rubbish everyday -&gt; T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word order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brother is a boy responsible.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missing word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mum does most    the cooking.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 A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capital letter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sister and i take turns feeding the cat. -&gt; a A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Google Shape;494;p16">
            <a:extLst>
              <a:ext uri="{FF2B5EF4-FFF2-40B4-BE49-F238E27FC236}">
                <a16:creationId xmlns:a16="http://schemas.microsoft.com/office/drawing/2014/main" id="{47A358E7-45E1-4670-85C0-F11557BC2801}"/>
              </a:ext>
            </a:extLst>
          </p:cNvPr>
          <p:cNvSpPr/>
          <p:nvPr/>
        </p:nvSpPr>
        <p:spPr>
          <a:xfrm>
            <a:off x="1818885" y="4271749"/>
            <a:ext cx="251467" cy="30025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95;p16">
            <a:extLst>
              <a:ext uri="{FF2B5EF4-FFF2-40B4-BE49-F238E27FC236}">
                <a16:creationId xmlns:a16="http://schemas.microsoft.com/office/drawing/2014/main" id="{00FF8BEC-2C6B-49E6-9B36-F0453171B773}"/>
              </a:ext>
            </a:extLst>
          </p:cNvPr>
          <p:cNvSpPr/>
          <p:nvPr/>
        </p:nvSpPr>
        <p:spPr>
          <a:xfrm>
            <a:off x="1818885" y="4872251"/>
            <a:ext cx="251467" cy="655093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96;p16">
            <a:extLst>
              <a:ext uri="{FF2B5EF4-FFF2-40B4-BE49-F238E27FC236}">
                <a16:creationId xmlns:a16="http://schemas.microsoft.com/office/drawing/2014/main" id="{683BBB45-BF2A-4DAE-8D95-EBC234627A0B}"/>
              </a:ext>
            </a:extLst>
          </p:cNvPr>
          <p:cNvSpPr/>
          <p:nvPr/>
        </p:nvSpPr>
        <p:spPr>
          <a:xfrm>
            <a:off x="9573087" y="4271748"/>
            <a:ext cx="251467" cy="30025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97;p16">
            <a:extLst>
              <a:ext uri="{FF2B5EF4-FFF2-40B4-BE49-F238E27FC236}">
                <a16:creationId xmlns:a16="http://schemas.microsoft.com/office/drawing/2014/main" id="{1298A9BE-B5C2-4B3C-BF8B-9513C4CBC23E}"/>
              </a:ext>
            </a:extLst>
          </p:cNvPr>
          <p:cNvSpPr/>
          <p:nvPr/>
        </p:nvSpPr>
        <p:spPr>
          <a:xfrm>
            <a:off x="8003596" y="4872251"/>
            <a:ext cx="251467" cy="655093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623106" y="1084134"/>
            <a:ext cx="5787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correction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8422" y="2064554"/>
            <a:ext cx="94827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/>
              <a:t>Sample answer</a:t>
            </a:r>
            <a:r>
              <a:rPr lang="en-US" sz="2400" dirty="0"/>
              <a:t>: My sister and I attended the F5 tour at the National Stadium last night. I could sum up the concert in one word, INCREDIBLE. We found our way up to our seats after having a light meal and stood in a queue at the gate of the stadium for 45 minutes. When the curtain was raised to reveal the F5 band, the entire stadium went absolutely crazy. </a:t>
            </a:r>
            <a:br>
              <a:rPr lang="en-US" sz="2400" dirty="0"/>
            </a:br>
            <a:r>
              <a:rPr lang="en-US" sz="2400" dirty="0"/>
              <a:t>I was thrilled by every of their performances. There was so much emotion in many of their songs, and the way they performed was so terrific. This was such a wonderful experience, a night that I’ll never forget. I’m so grateful to have been able to have that experience.</a:t>
            </a:r>
          </a:p>
        </p:txBody>
      </p:sp>
    </p:spTree>
    <p:extLst>
      <p:ext uri="{BB962C8B-B14F-4D97-AF65-F5344CB8AC3E}">
        <p14:creationId xmlns:p14="http://schemas.microsoft.com/office/powerpoint/2010/main" val="24164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64805" y="369006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7369" y="3618213"/>
            <a:ext cx="5630488" cy="1366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</a:rPr>
              <a:t>Task 3: Imagine you went to a music event. Write a blog (about 120 words) to share your experience. 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</p:cNvCxnSpPr>
          <p:nvPr/>
        </p:nvCxnSpPr>
        <p:spPr>
          <a:xfrm rot="10800000" flipV="1">
            <a:off x="2140171" y="2487979"/>
            <a:ext cx="718232" cy="12020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21" idx="0"/>
          </p:cNvCxnSpPr>
          <p:nvPr/>
        </p:nvCxnSpPr>
        <p:spPr>
          <a:xfrm>
            <a:off x="3115538" y="4045168"/>
            <a:ext cx="703318" cy="93995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004021" y="58952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42191" y="5099212"/>
            <a:ext cx="56304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Class correction</a:t>
            </a:r>
            <a:endParaRPr lang="en-GB" sz="2200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43489" y="498512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2191" y="5895249"/>
            <a:ext cx="5615666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Wrap-up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Homework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endCxn id="31" idx="0"/>
          </p:cNvCxnSpPr>
          <p:nvPr/>
        </p:nvCxnSpPr>
        <p:spPr>
          <a:xfrm rot="10800000" flipV="1">
            <a:off x="2095522" y="5340223"/>
            <a:ext cx="762881" cy="55502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8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420001" y="2524837"/>
            <a:ext cx="7990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Use lexical items related to the topic </a:t>
            </a:r>
            <a:r>
              <a:rPr lang="en-US" sz="2800" i="1" dirty="0"/>
              <a:t>Music</a:t>
            </a:r>
            <a:r>
              <a:rPr lang="en-US" sz="2800" dirty="0"/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Write a blog about experiences at a music event.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7" y="2123749"/>
            <a:ext cx="88251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Use lexical items related to the topic Music;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Write a blog about experiences at a music event.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246477" y="2055511"/>
            <a:ext cx="99654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Search the Internet for music blogs, choose one that you like most and post it on your </a:t>
            </a:r>
            <a:r>
              <a:rPr lang="en-US" sz="3600" dirty="0" err="1"/>
              <a:t>class’</a:t>
            </a:r>
            <a:r>
              <a:rPr lang="en-US" sz="3600" dirty="0"/>
              <a:t> Facebook or </a:t>
            </a:r>
            <a:r>
              <a:rPr lang="en-US" sz="3600" dirty="0" err="1"/>
              <a:t>Zalo</a:t>
            </a:r>
            <a:r>
              <a:rPr lang="en-US" sz="3600" dirty="0"/>
              <a:t> group, the blog which gets the most likes will be rewarded.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Communication and Culture lesson</a:t>
            </a:r>
          </a:p>
          <a:p>
            <a:pPr lvl="0"/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BF1C9B-092D-4D59-BDD7-B2DB190531E5}"/>
              </a:ext>
            </a:extLst>
          </p:cNvPr>
          <p:cNvSpPr txBox="1"/>
          <p:nvPr/>
        </p:nvSpPr>
        <p:spPr>
          <a:xfrm>
            <a:off x="2793705" y="5998189"/>
            <a:ext cx="6204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Website: </a:t>
            </a:r>
            <a:r>
              <a:rPr lang="en-US" sz="1800" b="1" i="1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sachmem.vn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Fanpage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:</a:t>
            </a:r>
            <a:r>
              <a:rPr lang="en-US" sz="1800" b="1" i="1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facebook.com/sachmem.vn/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64805" y="369006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7369" y="3618213"/>
            <a:ext cx="5630488" cy="1366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</a:rPr>
              <a:t>Task 3: Imagine you went to a music event. Write a blog (about 120 words) to share your experience. 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</p:cNvCxnSpPr>
          <p:nvPr/>
        </p:nvCxnSpPr>
        <p:spPr>
          <a:xfrm rot="10800000" flipV="1">
            <a:off x="2140171" y="2487979"/>
            <a:ext cx="718232" cy="12020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21" idx="0"/>
          </p:cNvCxnSpPr>
          <p:nvPr/>
        </p:nvCxnSpPr>
        <p:spPr>
          <a:xfrm>
            <a:off x="3115538" y="4045168"/>
            <a:ext cx="703318" cy="93995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004021" y="58952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42191" y="5099212"/>
            <a:ext cx="56304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Class correction</a:t>
            </a:r>
            <a:endParaRPr lang="en-GB" sz="2200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43489" y="498512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2191" y="5895249"/>
            <a:ext cx="5615666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Wrap-up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Homework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endCxn id="31" idx="0"/>
          </p:cNvCxnSpPr>
          <p:nvPr/>
        </p:nvCxnSpPr>
        <p:spPr>
          <a:xfrm rot="10800000" flipV="1">
            <a:off x="2095522" y="5340223"/>
            <a:ext cx="762881" cy="55502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711543" y="2140527"/>
            <a:ext cx="8567543" cy="303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RULES: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73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2 teams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73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Look at the pairs of pictures and guess the mystery words.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73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Each earliest correct answer gets one point.</a:t>
            </a:r>
            <a:endParaRPr lang="en-US" sz="3200" dirty="0">
              <a:solidFill>
                <a:srgbClr val="F26532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42541" y="1916256"/>
            <a:ext cx="647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For 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058" y="2570744"/>
            <a:ext cx="2816236" cy="2816236"/>
          </a:xfrm>
          <a:prstGeom prst="rect">
            <a:avLst/>
          </a:prstGeom>
        </p:spPr>
      </p:pic>
      <p:pic>
        <p:nvPicPr>
          <p:cNvPr id="7" name="image8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642946" y="2610076"/>
            <a:ext cx="3060916" cy="2737571"/>
          </a:xfrm>
          <a:prstGeom prst="rect">
            <a:avLst/>
          </a:prstGeom>
          <a:ln/>
        </p:spPr>
      </p:pic>
      <p:sp>
        <p:nvSpPr>
          <p:cNvPr id="9" name="Rectangle 8"/>
          <p:cNvSpPr/>
          <p:nvPr/>
        </p:nvSpPr>
        <p:spPr>
          <a:xfrm>
            <a:off x="4577452" y="5518248"/>
            <a:ext cx="32268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queen bee</a:t>
            </a:r>
          </a:p>
        </p:txBody>
      </p:sp>
    </p:spTree>
    <p:extLst>
      <p:ext uri="{BB962C8B-B14F-4D97-AF65-F5344CB8AC3E}">
        <p14:creationId xmlns:p14="http://schemas.microsoft.com/office/powerpoint/2010/main" val="37780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42541" y="1959732"/>
            <a:ext cx="647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For example: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1368" y="5426520"/>
            <a:ext cx="24007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waterfall</a:t>
            </a:r>
          </a:p>
        </p:txBody>
      </p:sp>
      <p:pic>
        <p:nvPicPr>
          <p:cNvPr id="1026" name="image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2575477"/>
            <a:ext cx="4763138" cy="26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41" y="2534935"/>
            <a:ext cx="2780725" cy="27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5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857949" y="5547286"/>
            <a:ext cx="2804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come back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imag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65" y="2323874"/>
            <a:ext cx="4895739" cy="29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61" y="2312210"/>
            <a:ext cx="3052507" cy="328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585997" y="5460873"/>
            <a:ext cx="3020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music event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image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2285652"/>
            <a:ext cx="4498578" cy="29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02" y="2280456"/>
            <a:ext cx="3726510" cy="30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2577</TotalTime>
  <Words>1443</Words>
  <PresentationFormat>Widescreen</PresentationFormat>
  <Paragraphs>320</Paragraphs>
  <Slides>32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.VnArabia</vt:lpstr>
      <vt:lpstr>Arial</vt:lpstr>
      <vt:lpstr>Bookman Old Style</vt:lpstr>
      <vt:lpstr>Calibri</vt:lpstr>
      <vt:lpstr>Calibri Light</vt:lpstr>
      <vt:lpstr>Courier New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2022-04-28T08:00:09Z</dcterms:modified>
</cp:coreProperties>
</file>