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98" r:id="rId4"/>
    <p:sldId id="297" r:id="rId5"/>
    <p:sldId id="284" r:id="rId6"/>
    <p:sldId id="299" r:id="rId7"/>
    <p:sldId id="311" r:id="rId8"/>
    <p:sldId id="323" r:id="rId9"/>
    <p:sldId id="310" r:id="rId10"/>
    <p:sldId id="300" r:id="rId11"/>
    <p:sldId id="301" r:id="rId12"/>
    <p:sldId id="312" r:id="rId13"/>
    <p:sldId id="313" r:id="rId14"/>
    <p:sldId id="302" r:id="rId15"/>
    <p:sldId id="308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03" r:id="rId25"/>
    <p:sldId id="309" r:id="rId26"/>
    <p:sldId id="322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1C2DE-F788-48B0-928F-06DEA92841A1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753FE-12E4-4AD2-AF2F-A9C3CED8B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1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1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15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88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121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00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57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73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0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341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2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38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1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019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054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74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44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364939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759335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99277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853502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771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6471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686608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263847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968303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56961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983821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467684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575816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8940401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9376664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fld id="{88EB15ED-88B9-4766-9405-10D61C02FD29}" type="datetimeFigureOut">
              <a:rPr lang="zh-CN" altLang="en-US" smtClean="0"/>
              <a:pPr/>
              <a:t>2022/1/9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fld id="{A0B78919-47BD-42F6-9240-8F068904734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599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035EB75-F946-4E83-A818-608789F1851B}"/>
              </a:ext>
            </a:extLst>
          </p:cNvPr>
          <p:cNvSpPr txBox="1"/>
          <p:nvPr/>
        </p:nvSpPr>
        <p:spPr>
          <a:xfrm>
            <a:off x="2720221" y="1860384"/>
            <a:ext cx="7447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VỀ MỘT VẤN ĐỀ TRONG ĐỜI SỐNG</a:t>
            </a: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6EA17645-CA18-4529-9D91-3F50CE38B6D5}"/>
              </a:ext>
            </a:extLst>
          </p:cNvPr>
          <p:cNvSpPr txBox="1"/>
          <p:nvPr/>
        </p:nvSpPr>
        <p:spPr>
          <a:xfrm>
            <a:off x="2471531" y="1214053"/>
            <a:ext cx="744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    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3B19E44D-2A08-4CC4-8B67-C2F9E2A49DD5}"/>
              </a:ext>
            </a:extLst>
          </p:cNvPr>
          <p:cNvSpPr txBox="1"/>
          <p:nvPr/>
        </p:nvSpPr>
        <p:spPr>
          <a:xfrm>
            <a:off x="2597365" y="3614710"/>
            <a:ext cx="744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2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715A7A-8AC3-4E12-ADD6-E9709E70BC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r="11491" b="56505"/>
          <a:stretch/>
        </p:blipFill>
        <p:spPr>
          <a:xfrm>
            <a:off x="318782" y="2311284"/>
            <a:ext cx="4007567" cy="20032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D2BDC6-DFA1-4E80-AFC0-C47597FAC9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10654" b="57226"/>
          <a:stretch/>
        </p:blipFill>
        <p:spPr>
          <a:xfrm>
            <a:off x="536895" y="4586101"/>
            <a:ext cx="3884143" cy="18043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44DD55D-B81B-4DEE-ACB2-4711D96CD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57112" r="11839" b="1779"/>
          <a:stretch/>
        </p:blipFill>
        <p:spPr>
          <a:xfrm>
            <a:off x="7593563" y="1870073"/>
            <a:ext cx="3422487" cy="12859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2309D60-8064-4C7B-869B-9097541E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57112" r="11839" b="1779"/>
          <a:stretch/>
        </p:blipFill>
        <p:spPr>
          <a:xfrm>
            <a:off x="7631121" y="4258747"/>
            <a:ext cx="3575714" cy="2131664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7012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bày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nói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 flipV="1">
            <a:off x="1981717" y="1174459"/>
            <a:ext cx="6826723" cy="1178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15">
            <a:extLst>
              <a:ext uri="{FF2B5EF4-FFF2-40B4-BE49-F238E27FC236}">
                <a16:creationId xmlns:a16="http://schemas.microsoft.com/office/drawing/2014/main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222A70-3FD0-47F9-9210-8C280EBFCADB}"/>
              </a:ext>
            </a:extLst>
          </p:cNvPr>
          <p:cNvSpPr/>
          <p:nvPr/>
        </p:nvSpPr>
        <p:spPr>
          <a:xfrm>
            <a:off x="1952943" y="1408408"/>
            <a:ext cx="1835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a. </a:t>
            </a:r>
            <a:r>
              <a:rPr lang="en-US" sz="2400" b="1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Luyện</a:t>
            </a:r>
            <a:r>
              <a:rPr lang="en-US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243BE6-8057-4540-8DB9-08FD767A1D10}"/>
              </a:ext>
            </a:extLst>
          </p:cNvPr>
          <p:cNvSpPr/>
          <p:nvPr/>
        </p:nvSpPr>
        <p:spPr>
          <a:xfrm>
            <a:off x="7974212" y="2025460"/>
            <a:ext cx="2889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87B2DF-56ED-4192-A280-4B4F093AD936}"/>
              </a:ext>
            </a:extLst>
          </p:cNvPr>
          <p:cNvSpPr/>
          <p:nvPr/>
        </p:nvSpPr>
        <p:spPr>
          <a:xfrm>
            <a:off x="7974212" y="4498850"/>
            <a:ext cx="28895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những từ ngữ nối: mặt khác, hơn nữa, bên cạnh đó…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E36492-F95F-43DE-AC2F-C5CEFA7F3DF8}"/>
              </a:ext>
            </a:extLst>
          </p:cNvPr>
          <p:cNvSpPr/>
          <p:nvPr/>
        </p:nvSpPr>
        <p:spPr>
          <a:xfrm>
            <a:off x="780176" y="4823559"/>
            <a:ext cx="3107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phần mở đầu và phần kết thúc hấp dẫn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62249-F6DE-4F7E-B7DC-D185E74C8B47}"/>
              </a:ext>
            </a:extLst>
          </p:cNvPr>
          <p:cNvSpPr/>
          <p:nvPr/>
        </p:nvSpPr>
        <p:spPr>
          <a:xfrm>
            <a:off x="536895" y="2502235"/>
            <a:ext cx="3419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hiếu hình ảnh hoặc video, đưa ra một sự vật để khơi dậy trí tò mò…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3777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5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423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3.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Trao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đổi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nói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 flipV="1">
            <a:off x="1981717" y="1242112"/>
            <a:ext cx="4114283" cy="501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DB70A9F5-2C41-40BA-990E-CB9D5FEB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6" y="1806266"/>
            <a:ext cx="4330467" cy="3127296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8D452BA4-0D9A-4FA1-947A-29F6D580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19" y="1206639"/>
            <a:ext cx="1306050" cy="1036327"/>
          </a:xfrm>
          <a:prstGeom prst="rect">
            <a:avLst/>
          </a:prstGeom>
        </p:spPr>
      </p:pic>
      <p:pic>
        <p:nvPicPr>
          <p:cNvPr id="26" name="图片 11">
            <a:extLst>
              <a:ext uri="{FF2B5EF4-FFF2-40B4-BE49-F238E27FC236}">
                <a16:creationId xmlns:a16="http://schemas.microsoft.com/office/drawing/2014/main" id="{2FE7CC87-B48A-4782-B04D-1A06085E7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687658" y="827270"/>
            <a:ext cx="4398673" cy="1279984"/>
          </a:xfrm>
          <a:prstGeom prst="rect">
            <a:avLst/>
          </a:prstGeom>
        </p:spPr>
      </p:pic>
      <p:sp>
        <p:nvSpPr>
          <p:cNvPr id="28" name="文本框 16">
            <a:extLst>
              <a:ext uri="{FF2B5EF4-FFF2-40B4-BE49-F238E27FC236}">
                <a16:creationId xmlns:a16="http://schemas.microsoft.com/office/drawing/2014/main" id="{5E2B833F-6C04-41DF-8450-82E33B98DA43}"/>
              </a:ext>
            </a:extLst>
          </p:cNvPr>
          <p:cNvSpPr txBox="1"/>
          <p:nvPr/>
        </p:nvSpPr>
        <p:spPr bwMode="auto">
          <a:xfrm>
            <a:off x="6940218" y="1178650"/>
            <a:ext cx="3940303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thị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nghiêm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túc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lắng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chép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0" name="图片 6">
            <a:extLst>
              <a:ext uri="{FF2B5EF4-FFF2-40B4-BE49-F238E27FC236}">
                <a16:creationId xmlns:a16="http://schemas.microsoft.com/office/drawing/2014/main" id="{782370FC-CD59-4B3D-A941-C01A54D9A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15" y="2322603"/>
            <a:ext cx="1306050" cy="1036327"/>
          </a:xfrm>
          <a:prstGeom prst="rect">
            <a:avLst/>
          </a:prstGeom>
        </p:spPr>
      </p:pic>
      <p:pic>
        <p:nvPicPr>
          <p:cNvPr id="31" name="图片 11">
            <a:extLst>
              <a:ext uri="{FF2B5EF4-FFF2-40B4-BE49-F238E27FC236}">
                <a16:creationId xmlns:a16="http://schemas.microsoft.com/office/drawing/2014/main" id="{81F7C643-0484-4F18-8147-42275357D1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792243" y="2312488"/>
            <a:ext cx="4814613" cy="1046442"/>
          </a:xfrm>
          <a:prstGeom prst="rect">
            <a:avLst/>
          </a:prstGeom>
        </p:spPr>
      </p:pic>
      <p:sp>
        <p:nvSpPr>
          <p:cNvPr id="32" name="文本框 16">
            <a:extLst>
              <a:ext uri="{FF2B5EF4-FFF2-40B4-BE49-F238E27FC236}">
                <a16:creationId xmlns:a16="http://schemas.microsoft.com/office/drawing/2014/main" id="{EDB96CF4-C810-42AB-86AE-C9A86FE5BDCF}"/>
              </a:ext>
            </a:extLst>
          </p:cNvPr>
          <p:cNvSpPr txBox="1"/>
          <p:nvPr/>
        </p:nvSpPr>
        <p:spPr bwMode="auto">
          <a:xfrm>
            <a:off x="7100158" y="2693803"/>
            <a:ext cx="45954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Lựa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chọn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hồi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3" name="图片 6">
            <a:extLst>
              <a:ext uri="{FF2B5EF4-FFF2-40B4-BE49-F238E27FC236}">
                <a16:creationId xmlns:a16="http://schemas.microsoft.com/office/drawing/2014/main" id="{F504203F-AA2E-4C91-91FB-9CB0AB4BE3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81" y="3552244"/>
            <a:ext cx="1306050" cy="1036327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:a16="http://schemas.microsoft.com/office/drawing/2014/main" id="{1628480D-82BD-4303-8182-493ED9D1D3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598880" y="3536783"/>
            <a:ext cx="5230554" cy="1046442"/>
          </a:xfrm>
          <a:prstGeom prst="rect">
            <a:avLst/>
          </a:prstGeom>
        </p:spPr>
      </p:pic>
      <p:sp>
        <p:nvSpPr>
          <p:cNvPr id="35" name="文本框 16">
            <a:extLst>
              <a:ext uri="{FF2B5EF4-FFF2-40B4-BE49-F238E27FC236}">
                <a16:creationId xmlns:a16="http://schemas.microsoft.com/office/drawing/2014/main" id="{D448B23B-3432-4623-90DC-A6BA51A32BEC}"/>
              </a:ext>
            </a:extLst>
          </p:cNvPr>
          <p:cNvSpPr txBox="1"/>
          <p:nvPr/>
        </p:nvSpPr>
        <p:spPr bwMode="auto">
          <a:xfrm>
            <a:off x="6802692" y="3856743"/>
            <a:ext cx="5230553" cy="5869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Trao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đổi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buổi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bày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B0C1171A-83E3-458A-A4C7-36AF765417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32" y="4875456"/>
            <a:ext cx="1306050" cy="1036327"/>
          </a:xfrm>
          <a:prstGeom prst="rect">
            <a:avLst/>
          </a:prstGeom>
        </p:spPr>
      </p:pic>
      <p:pic>
        <p:nvPicPr>
          <p:cNvPr id="25" name="图片 11">
            <a:extLst>
              <a:ext uri="{FF2B5EF4-FFF2-40B4-BE49-F238E27FC236}">
                <a16:creationId xmlns:a16="http://schemas.microsoft.com/office/drawing/2014/main" id="{55992703-01B7-41E9-8069-CB0694DCAB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571931" y="4859995"/>
            <a:ext cx="5230554" cy="1046442"/>
          </a:xfrm>
          <a:prstGeom prst="rect">
            <a:avLst/>
          </a:prstGeom>
        </p:spPr>
      </p:pic>
      <p:sp>
        <p:nvSpPr>
          <p:cNvPr id="27" name="文本框 16">
            <a:extLst>
              <a:ext uri="{FF2B5EF4-FFF2-40B4-BE49-F238E27FC236}">
                <a16:creationId xmlns:a16="http://schemas.microsoft.com/office/drawing/2014/main" id="{FDA14B48-C8B7-4D71-9471-DC40D4E97691}"/>
              </a:ext>
            </a:extLst>
          </p:cNvPr>
          <p:cNvSpPr txBox="1"/>
          <p:nvPr/>
        </p:nvSpPr>
        <p:spPr bwMode="auto">
          <a:xfrm>
            <a:off x="6775743" y="5179955"/>
            <a:ext cx="5230553" cy="5869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trọng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đóng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góp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3964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2" grpId="0"/>
      <p:bldP spid="3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2650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b.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 w="2540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bày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24141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DB70A9F5-2C41-40BA-990E-CB9D5FEB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36" y="1806266"/>
            <a:ext cx="4330467" cy="3127296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8D452BA4-0D9A-4FA1-947A-29F6D580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30" y="1070927"/>
            <a:ext cx="1306050" cy="1036327"/>
          </a:xfrm>
          <a:prstGeom prst="rect">
            <a:avLst/>
          </a:prstGeom>
        </p:spPr>
      </p:pic>
      <p:pic>
        <p:nvPicPr>
          <p:cNvPr id="26" name="图片 11">
            <a:extLst>
              <a:ext uri="{FF2B5EF4-FFF2-40B4-BE49-F238E27FC236}">
                <a16:creationId xmlns:a16="http://schemas.microsoft.com/office/drawing/2014/main" id="{2FE7CC87-B48A-4782-B04D-1A06085E79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687658" y="827270"/>
            <a:ext cx="4398673" cy="1279984"/>
          </a:xfrm>
          <a:prstGeom prst="rect">
            <a:avLst/>
          </a:prstGeom>
        </p:spPr>
      </p:pic>
      <p:sp>
        <p:nvSpPr>
          <p:cNvPr id="28" name="文本框 16">
            <a:extLst>
              <a:ext uri="{FF2B5EF4-FFF2-40B4-BE49-F238E27FC236}">
                <a16:creationId xmlns:a16="http://schemas.microsoft.com/office/drawing/2014/main" id="{5E2B833F-6C04-41DF-8450-82E33B98DA43}"/>
              </a:ext>
            </a:extLst>
          </p:cNvPr>
          <p:cNvSpPr txBox="1"/>
          <p:nvPr/>
        </p:nvSpPr>
        <p:spPr bwMode="auto">
          <a:xfrm>
            <a:off x="6940218" y="1178650"/>
            <a:ext cx="459547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vi-VN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Cần dựa vào phần tóm tắt đã chuẩn bị trước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0" name="图片 6">
            <a:extLst>
              <a:ext uri="{FF2B5EF4-FFF2-40B4-BE49-F238E27FC236}">
                <a16:creationId xmlns:a16="http://schemas.microsoft.com/office/drawing/2014/main" id="{782370FC-CD59-4B3D-A941-C01A54D9A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15" y="2322603"/>
            <a:ext cx="1306050" cy="1036327"/>
          </a:xfrm>
          <a:prstGeom prst="rect">
            <a:avLst/>
          </a:prstGeom>
        </p:spPr>
      </p:pic>
      <p:pic>
        <p:nvPicPr>
          <p:cNvPr id="31" name="图片 11">
            <a:extLst>
              <a:ext uri="{FF2B5EF4-FFF2-40B4-BE49-F238E27FC236}">
                <a16:creationId xmlns:a16="http://schemas.microsoft.com/office/drawing/2014/main" id="{81F7C643-0484-4F18-8147-42275357D1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792243" y="2312488"/>
            <a:ext cx="4814613" cy="1046442"/>
          </a:xfrm>
          <a:prstGeom prst="rect">
            <a:avLst/>
          </a:prstGeom>
        </p:spPr>
      </p:pic>
      <p:sp>
        <p:nvSpPr>
          <p:cNvPr id="32" name="文本框 16">
            <a:extLst>
              <a:ext uri="{FF2B5EF4-FFF2-40B4-BE49-F238E27FC236}">
                <a16:creationId xmlns:a16="http://schemas.microsoft.com/office/drawing/2014/main" id="{EDB96CF4-C810-42AB-86AE-C9A86FE5BDCF}"/>
              </a:ext>
            </a:extLst>
          </p:cNvPr>
          <p:cNvSpPr txBox="1"/>
          <p:nvPr/>
        </p:nvSpPr>
        <p:spPr bwMode="auto">
          <a:xfrm>
            <a:off x="7100158" y="2693803"/>
            <a:ext cx="45954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khái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quát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cụ</a:t>
            </a:r>
            <a:r>
              <a:rPr lang="en-US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3" name="图片 6">
            <a:extLst>
              <a:ext uri="{FF2B5EF4-FFF2-40B4-BE49-F238E27FC236}">
                <a16:creationId xmlns:a16="http://schemas.microsoft.com/office/drawing/2014/main" id="{F504203F-AA2E-4C91-91FB-9CB0AB4BE3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81" y="3552244"/>
            <a:ext cx="1306050" cy="1036327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:a16="http://schemas.microsoft.com/office/drawing/2014/main" id="{1628480D-82BD-4303-8182-493ED9D1D3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598880" y="3536783"/>
            <a:ext cx="5230554" cy="1046442"/>
          </a:xfrm>
          <a:prstGeom prst="rect">
            <a:avLst/>
          </a:prstGeom>
        </p:spPr>
      </p:pic>
      <p:sp>
        <p:nvSpPr>
          <p:cNvPr id="35" name="文本框 16">
            <a:extLst>
              <a:ext uri="{FF2B5EF4-FFF2-40B4-BE49-F238E27FC236}">
                <a16:creationId xmlns:a16="http://schemas.microsoft.com/office/drawing/2014/main" id="{D448B23B-3432-4623-90DC-A6BA51A32BEC}"/>
              </a:ext>
            </a:extLst>
          </p:cNvPr>
          <p:cNvSpPr txBox="1"/>
          <p:nvPr/>
        </p:nvSpPr>
        <p:spPr bwMode="auto">
          <a:xfrm>
            <a:off x="6802692" y="3856743"/>
            <a:ext cx="5230553" cy="5869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 nối các tư liệu trực quan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6">
            <a:extLst>
              <a:ext uri="{FF2B5EF4-FFF2-40B4-BE49-F238E27FC236}">
                <a16:creationId xmlns:a16="http://schemas.microsoft.com/office/drawing/2014/main" id="{B0C1171A-83E3-458A-A4C7-36AF765417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32" y="4875456"/>
            <a:ext cx="1306050" cy="1036327"/>
          </a:xfrm>
          <a:prstGeom prst="rect">
            <a:avLst/>
          </a:prstGeom>
        </p:spPr>
      </p:pic>
      <p:pic>
        <p:nvPicPr>
          <p:cNvPr id="25" name="图片 11">
            <a:extLst>
              <a:ext uri="{FF2B5EF4-FFF2-40B4-BE49-F238E27FC236}">
                <a16:creationId xmlns:a16="http://schemas.microsoft.com/office/drawing/2014/main" id="{55992703-01B7-41E9-8069-CB0694DCAB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6"/>
          <a:stretch/>
        </p:blipFill>
        <p:spPr>
          <a:xfrm>
            <a:off x="6571931" y="4859995"/>
            <a:ext cx="5230554" cy="1046442"/>
          </a:xfrm>
          <a:prstGeom prst="rect">
            <a:avLst/>
          </a:prstGeom>
        </p:spPr>
      </p:pic>
      <p:sp>
        <p:nvSpPr>
          <p:cNvPr id="27" name="文本框 16">
            <a:extLst>
              <a:ext uri="{FF2B5EF4-FFF2-40B4-BE49-F238E27FC236}">
                <a16:creationId xmlns:a16="http://schemas.microsoft.com/office/drawing/2014/main" id="{FDA14B48-C8B7-4D71-9471-DC40D4E97691}"/>
              </a:ext>
            </a:extLst>
          </p:cNvPr>
          <p:cNvSpPr txBox="1"/>
          <p:nvPr/>
        </p:nvSpPr>
        <p:spPr bwMode="auto">
          <a:xfrm>
            <a:off x="6775743" y="5179955"/>
            <a:ext cx="5230553" cy="5869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24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 ý cách tương tác với khan giả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1751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2" grpId="0"/>
      <p:bldP spid="3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7E71FCC-AF7F-46C1-8AF2-DF9611D03050}"/>
              </a:ext>
            </a:extLst>
          </p:cNvPr>
          <p:cNvGraphicFramePr>
            <a:graphicFrameLocks noGrp="1"/>
          </p:cNvGraphicFramePr>
          <p:nvPr/>
        </p:nvGraphicFramePr>
        <p:xfrm>
          <a:off x="869658" y="678082"/>
          <a:ext cx="10452683" cy="5022590"/>
        </p:xfrm>
        <a:graphic>
          <a:graphicData uri="http://schemas.openxmlformats.org/drawingml/2006/table">
            <a:tbl>
              <a:tblPr firstRow="1" firstCol="1" bandRow="1"/>
              <a:tblGrid>
                <a:gridCol w="8389668">
                  <a:extLst>
                    <a:ext uri="{9D8B030D-6E8A-4147-A177-3AD203B41FA5}">
                      <a16:colId xmlns:a16="http://schemas.microsoft.com/office/drawing/2014/main" val="1710482369"/>
                    </a:ext>
                  </a:extLst>
                </a:gridCol>
                <a:gridCol w="2063015">
                  <a:extLst>
                    <a:ext uri="{9D8B030D-6E8A-4147-A177-3AD203B41FA5}">
                      <a16:colId xmlns:a16="http://schemas.microsoft.com/office/drawing/2014/main" val="1503562697"/>
                    </a:ext>
                  </a:extLst>
                </a:gridCol>
              </a:tblGrid>
              <a:tr h="6532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Đạt/chưa đạt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070525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 trình bày cỏ đủ các phần giới thiệu, nội dung và kết thúc.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40994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 và kết thúc ấn tượng, thu hút.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281039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được ý kiến, lí lẽ, bằng chứng để thuyết phục người nghe.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034999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trình bày nói rõ ràng, rành mạch và đúng thời gian quy định.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360208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trình bày tự tin, nhìn vào người nghe khi nói, sử dụng giọng điệu và điệu bộ hợp lí.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310030"/>
                  </a:ext>
                </a:extLst>
              </a:tr>
              <a:tr h="5764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trình bày ghi nhận và phàn hồi thỏa đáng những câu hỏi, lí lẽ phản biện của khán giả.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170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301782"/>
      </p:ext>
    </p:extLst>
  </p:cSld>
  <p:clrMapOvr>
    <a:masterClrMapping/>
  </p:clrMapOvr>
  <p:transition spd="slow" advTm="3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7" y="-489249"/>
            <a:ext cx="6188945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3606034" y="2936527"/>
            <a:ext cx="3944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4358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2629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22772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52" y="550650"/>
            <a:ext cx="1328172" cy="1229416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EFD22353-B207-48B5-A681-7C544DA32DF3}"/>
              </a:ext>
            </a:extLst>
          </p:cNvPr>
          <p:cNvGrpSpPr/>
          <p:nvPr/>
        </p:nvGrpSpPr>
        <p:grpSpPr>
          <a:xfrm>
            <a:off x="800576" y="1616903"/>
            <a:ext cx="5823861" cy="4261041"/>
            <a:chOff x="2536369" y="234038"/>
            <a:chExt cx="7119263" cy="5208825"/>
          </a:xfrm>
        </p:grpSpPr>
        <p:grpSp>
          <p:nvGrpSpPr>
            <p:cNvPr id="7" name="组合 4">
              <a:extLst>
                <a:ext uri="{FF2B5EF4-FFF2-40B4-BE49-F238E27FC236}">
                  <a16:creationId xmlns:a16="http://schemas.microsoft.com/office/drawing/2014/main" id="{64723883-66CC-4B2C-903D-12629887E6B2}"/>
                </a:ext>
              </a:extLst>
            </p:cNvPr>
            <p:cNvGrpSpPr/>
            <p:nvPr/>
          </p:nvGrpSpPr>
          <p:grpSpPr>
            <a:xfrm>
              <a:off x="3156857" y="464457"/>
              <a:ext cx="5878286" cy="4978406"/>
              <a:chOff x="3004458" y="406400"/>
              <a:chExt cx="5878286" cy="4978406"/>
            </a:xfrm>
          </p:grpSpPr>
          <p:pic>
            <p:nvPicPr>
              <p:cNvPr id="11" name="图片 2">
                <a:extLst>
                  <a:ext uri="{FF2B5EF4-FFF2-40B4-BE49-F238E27FC236}">
                    <a16:creationId xmlns:a16="http://schemas.microsoft.com/office/drawing/2014/main" id="{A6AB18C0-B05D-4939-81C2-623389C79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1908" y="406400"/>
                <a:ext cx="4978406" cy="4978406"/>
              </a:xfrm>
              <a:prstGeom prst="rect">
                <a:avLst/>
              </a:prstGeom>
            </p:spPr>
          </p:pic>
          <p:sp>
            <p:nvSpPr>
              <p:cNvPr id="12" name="图文框 3">
                <a:extLst>
                  <a:ext uri="{FF2B5EF4-FFF2-40B4-BE49-F238E27FC236}">
                    <a16:creationId xmlns:a16="http://schemas.microsoft.com/office/drawing/2014/main" id="{15131436-5C57-471C-8F23-1ED44EB6827C}"/>
                  </a:ext>
                </a:extLst>
              </p:cNvPr>
              <p:cNvSpPr/>
              <p:nvPr/>
            </p:nvSpPr>
            <p:spPr>
              <a:xfrm>
                <a:off x="3004458" y="566056"/>
                <a:ext cx="5878286" cy="4267201"/>
              </a:xfrm>
              <a:prstGeom prst="frame">
                <a:avLst>
                  <a:gd name="adj1" fmla="val 637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52EAC6D-BAD2-4DAD-8AB7-613CAEDD7D63}"/>
                </a:ext>
              </a:extLst>
            </p:cNvPr>
            <p:cNvGrpSpPr/>
            <p:nvPr/>
          </p:nvGrpSpPr>
          <p:grpSpPr>
            <a:xfrm>
              <a:off x="2536369" y="234038"/>
              <a:ext cx="7119263" cy="986977"/>
              <a:chOff x="2536369" y="234038"/>
              <a:chExt cx="7119263" cy="986977"/>
            </a:xfrm>
          </p:grpSpPr>
          <p:pic>
            <p:nvPicPr>
              <p:cNvPr id="9" name="图片 5">
                <a:extLst>
                  <a:ext uri="{FF2B5EF4-FFF2-40B4-BE49-F238E27FC236}">
                    <a16:creationId xmlns:a16="http://schemas.microsoft.com/office/drawing/2014/main" id="{EB07DE6D-33B5-4D6F-81EE-DA3411B31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8655" y="234038"/>
                <a:ext cx="986977" cy="986977"/>
              </a:xfrm>
              <a:prstGeom prst="rect">
                <a:avLst/>
              </a:prstGeom>
            </p:spPr>
          </p:pic>
          <p:pic>
            <p:nvPicPr>
              <p:cNvPr id="10" name="图片 6">
                <a:extLst>
                  <a:ext uri="{FF2B5EF4-FFF2-40B4-BE49-F238E27FC236}">
                    <a16:creationId xmlns:a16="http://schemas.microsoft.com/office/drawing/2014/main" id="{BBCF898D-3AD6-430D-A692-B241A2466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536369" y="234038"/>
                <a:ext cx="986977" cy="986977"/>
              </a:xfrm>
              <a:prstGeom prst="rect">
                <a:avLst/>
              </a:prstGeom>
            </p:spPr>
          </p:pic>
        </p:grpSp>
      </p:grpSp>
      <p:grpSp>
        <p:nvGrpSpPr>
          <p:cNvPr id="13" name="组合 34">
            <a:extLst>
              <a:ext uri="{FF2B5EF4-FFF2-40B4-BE49-F238E27FC236}">
                <a16:creationId xmlns:a16="http://schemas.microsoft.com/office/drawing/2014/main" id="{4570762A-279B-4EAD-B017-B6DDC6F22BFE}"/>
              </a:ext>
            </a:extLst>
          </p:cNvPr>
          <p:cNvGrpSpPr/>
          <p:nvPr/>
        </p:nvGrpSpPr>
        <p:grpSpPr>
          <a:xfrm>
            <a:off x="6484292" y="2269222"/>
            <a:ext cx="4072548" cy="3800274"/>
            <a:chOff x="427439" y="2703753"/>
            <a:chExt cx="3497134" cy="3136067"/>
          </a:xfrm>
        </p:grpSpPr>
        <p:grpSp>
          <p:nvGrpSpPr>
            <p:cNvPr id="14" name="组合 7">
              <a:extLst>
                <a:ext uri="{FF2B5EF4-FFF2-40B4-BE49-F238E27FC236}">
                  <a16:creationId xmlns:a16="http://schemas.microsoft.com/office/drawing/2014/main" id="{86E5B562-2575-4C3D-80A6-AC8A742C456C}"/>
                </a:ext>
              </a:extLst>
            </p:cNvPr>
            <p:cNvGrpSpPr/>
            <p:nvPr/>
          </p:nvGrpSpPr>
          <p:grpSpPr>
            <a:xfrm>
              <a:off x="1312002" y="3227249"/>
              <a:ext cx="2612571" cy="2612571"/>
              <a:chOff x="1712686" y="1683752"/>
              <a:chExt cx="2612571" cy="2612571"/>
            </a:xfrm>
          </p:grpSpPr>
          <p:grpSp>
            <p:nvGrpSpPr>
              <p:cNvPr id="22" name="组合 8">
                <a:extLst>
                  <a:ext uri="{FF2B5EF4-FFF2-40B4-BE49-F238E27FC236}">
                    <a16:creationId xmlns:a16="http://schemas.microsoft.com/office/drawing/2014/main" id="{A37DD25B-9B79-4A1D-ACC1-AD2AD1CA2E9D}"/>
                  </a:ext>
                </a:extLst>
              </p:cNvPr>
              <p:cNvGrpSpPr/>
              <p:nvPr/>
            </p:nvGrpSpPr>
            <p:grpSpPr>
              <a:xfrm>
                <a:off x="1712686" y="1683752"/>
                <a:ext cx="2612571" cy="2612571"/>
                <a:chOff x="1436914" y="1996996"/>
                <a:chExt cx="2612571" cy="2612571"/>
              </a:xfrm>
            </p:grpSpPr>
            <p:sp>
              <p:nvSpPr>
                <p:cNvPr id="25" name="椭圆 10">
                  <a:extLst>
                    <a:ext uri="{FF2B5EF4-FFF2-40B4-BE49-F238E27FC236}">
                      <a16:creationId xmlns:a16="http://schemas.microsoft.com/office/drawing/2014/main" id="{3F569A37-65AD-4D49-957D-FA7EFE3433F5}"/>
                    </a:ext>
                  </a:extLst>
                </p:cNvPr>
                <p:cNvSpPr/>
                <p:nvPr/>
              </p:nvSpPr>
              <p:spPr>
                <a:xfrm>
                  <a:off x="1436914" y="1996996"/>
                  <a:ext cx="2612571" cy="2612571"/>
                </a:xfrm>
                <a:prstGeom prst="ellipse">
                  <a:avLst/>
                </a:prstGeom>
                <a:solidFill>
                  <a:srgbClr val="1E92E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11">
                  <a:extLst>
                    <a:ext uri="{FF2B5EF4-FFF2-40B4-BE49-F238E27FC236}">
                      <a16:creationId xmlns:a16="http://schemas.microsoft.com/office/drawing/2014/main" id="{BB1A1583-F07E-45F5-84D6-9B16678012FD}"/>
                    </a:ext>
                  </a:extLst>
                </p:cNvPr>
                <p:cNvSpPr/>
                <p:nvPr/>
              </p:nvSpPr>
              <p:spPr>
                <a:xfrm>
                  <a:off x="1523358" y="2083440"/>
                  <a:ext cx="2439681" cy="2439681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4" name="矩形 9">
                <a:extLst>
                  <a:ext uri="{FF2B5EF4-FFF2-40B4-BE49-F238E27FC236}">
                    <a16:creationId xmlns:a16="http://schemas.microsoft.com/office/drawing/2014/main" id="{33E7A429-33D3-4675-8C90-9CF863E9BED2}"/>
                  </a:ext>
                </a:extLst>
              </p:cNvPr>
              <p:cNvSpPr/>
              <p:nvPr/>
            </p:nvSpPr>
            <p:spPr>
              <a:xfrm>
                <a:off x="1900940" y="2809395"/>
                <a:ext cx="2259063" cy="380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AI NHANH H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Ơ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</a:t>
                </a:r>
              </a:p>
            </p:txBody>
          </p:sp>
        </p:grpSp>
        <p:grpSp>
          <p:nvGrpSpPr>
            <p:cNvPr id="15" name="组合 22">
              <a:extLst>
                <a:ext uri="{FF2B5EF4-FFF2-40B4-BE49-F238E27FC236}">
                  <a16:creationId xmlns:a16="http://schemas.microsoft.com/office/drawing/2014/main" id="{CCA4A05F-46EF-473F-B342-99459917102A}"/>
                </a:ext>
              </a:extLst>
            </p:cNvPr>
            <p:cNvGrpSpPr/>
            <p:nvPr/>
          </p:nvGrpSpPr>
          <p:grpSpPr>
            <a:xfrm>
              <a:off x="427439" y="2703753"/>
              <a:ext cx="3001836" cy="1372141"/>
              <a:chOff x="916786" y="1453191"/>
              <a:chExt cx="3001836" cy="1372141"/>
            </a:xfrm>
          </p:grpSpPr>
          <p:sp>
            <p:nvSpPr>
              <p:cNvPr id="16" name="矩形: 圆角 23">
                <a:extLst>
                  <a:ext uri="{FF2B5EF4-FFF2-40B4-BE49-F238E27FC236}">
                    <a16:creationId xmlns:a16="http://schemas.microsoft.com/office/drawing/2014/main" id="{7E605B74-4DDF-4588-97B5-6806286AFE5E}"/>
                  </a:ext>
                </a:extLst>
              </p:cNvPr>
              <p:cNvSpPr/>
              <p:nvPr/>
            </p:nvSpPr>
            <p:spPr>
              <a:xfrm>
                <a:off x="1478941" y="1968589"/>
                <a:ext cx="2439681" cy="495211"/>
              </a:xfrm>
              <a:prstGeom prst="roundRect">
                <a:avLst>
                  <a:gd name="adj" fmla="val 39748"/>
                </a:avLst>
              </a:prstGeom>
              <a:solidFill>
                <a:srgbClr val="F2D9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pic>
            <p:nvPicPr>
              <p:cNvPr id="17" name="图片 24">
                <a:extLst>
                  <a:ext uri="{FF2B5EF4-FFF2-40B4-BE49-F238E27FC236}">
                    <a16:creationId xmlns:a16="http://schemas.microsoft.com/office/drawing/2014/main" id="{FB508CA6-FD53-4F68-8CC8-4B4201264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16786" y="1453191"/>
                <a:ext cx="1372141" cy="13721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文本框 25">
                <a:extLst>
                  <a:ext uri="{FF2B5EF4-FFF2-40B4-BE49-F238E27FC236}">
                    <a16:creationId xmlns:a16="http://schemas.microsoft.com/office/drawing/2014/main" id="{D4E7496B-B4E1-4ECA-B1DC-3691837AEA22}"/>
                  </a:ext>
                </a:extLst>
              </p:cNvPr>
              <p:cNvSpPr txBox="1"/>
              <p:nvPr/>
            </p:nvSpPr>
            <p:spPr>
              <a:xfrm>
                <a:off x="2450131" y="2016139"/>
                <a:ext cx="13380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70EB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741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286" y="478172"/>
            <a:ext cx="10939244" cy="1350627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60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60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2078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2078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7569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286" y="478172"/>
            <a:ext cx="10939244" cy="1350627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60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60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2078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2078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A và B sai.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19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286" y="478172"/>
            <a:ext cx="10939244" cy="1350627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60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60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2078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2078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</p:txBody>
      </p:sp>
    </p:spTree>
    <p:extLst>
      <p:ext uri="{BB962C8B-B14F-4D97-AF65-F5344CB8AC3E}">
        <p14:creationId xmlns:p14="http://schemas.microsoft.com/office/powerpoint/2010/main" val="2410044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286" y="478172"/>
            <a:ext cx="10939244" cy="1350627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video….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60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60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2078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2078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23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8" y="-489249"/>
            <a:ext cx="4871978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3500016" y="2949780"/>
            <a:ext cx="36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42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286" y="478172"/>
            <a:ext cx="10939244" cy="1350627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60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60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2078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2078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B, C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8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286" y="478172"/>
            <a:ext cx="10939244" cy="1350627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60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60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2078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2078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2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286" y="478172"/>
            <a:ext cx="10939244" cy="1350627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60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60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2078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2078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3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286" y="478172"/>
            <a:ext cx="10939244" cy="1350627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60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60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2078" y="2944537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2078" y="4823674"/>
            <a:ext cx="5760440" cy="1291904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12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7" y="-489249"/>
            <a:ext cx="6188945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3579529" y="3044279"/>
            <a:ext cx="3676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005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286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22772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8">
            <a:extLst>
              <a:ext uri="{FF2B5EF4-FFF2-40B4-BE49-F238E27FC236}">
                <a16:creationId xmlns:a16="http://schemas.microsoft.com/office/drawing/2014/main" id="{A91641A5-07F9-4BE1-9AA5-03EAA029A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59" y="168083"/>
            <a:ext cx="1328172" cy="12294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C6CD92D9-5AC2-41A4-AB72-E8A43F223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229" y="1690013"/>
            <a:ext cx="2324107" cy="2324107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76212AB1-FFD9-4AA2-B728-71E8E468D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2173" y="4041212"/>
            <a:ext cx="2324107" cy="2324107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675141C8-3EE3-45DF-A40E-633C7E066F19}"/>
              </a:ext>
            </a:extLst>
          </p:cNvPr>
          <p:cNvGrpSpPr/>
          <p:nvPr/>
        </p:nvGrpSpPr>
        <p:grpSpPr>
          <a:xfrm>
            <a:off x="4182547" y="1027669"/>
            <a:ext cx="3805054" cy="3702977"/>
            <a:chOff x="1099385" y="2069348"/>
            <a:chExt cx="2860812" cy="208400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7684E966-3E31-4D3E-9879-414672D71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69348"/>
              <a:ext cx="2860812" cy="2084000"/>
            </a:xfrm>
            <a:prstGeom prst="rect">
              <a:avLst/>
            </a:prstGeom>
          </p:spPr>
        </p:pic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653AF131-19B7-45B2-80CB-17B931194D9B}"/>
                </a:ext>
              </a:extLst>
            </p:cNvPr>
            <p:cNvSpPr txBox="1"/>
            <p:nvPr/>
          </p:nvSpPr>
          <p:spPr>
            <a:xfrm rot="21221573">
              <a:off x="1499897" y="2585122"/>
              <a:ext cx="1981640" cy="102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Quay video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infographic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gửi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3">
            <a:extLst>
              <a:ext uri="{FF2B5EF4-FFF2-40B4-BE49-F238E27FC236}">
                <a16:creationId xmlns:a16="http://schemas.microsoft.com/office/drawing/2014/main" id="{B8765F51-6459-4392-995D-9BD73D4B48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4494" y="4256839"/>
            <a:ext cx="2676939" cy="26177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C4F145-B692-41BE-A7DF-C50DA09FE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10" y="1457670"/>
            <a:ext cx="2583541" cy="25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68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33E5042-50A0-443E-A6C6-7A929A87B885}"/>
              </a:ext>
            </a:extLst>
          </p:cNvPr>
          <p:cNvGrpSpPr/>
          <p:nvPr/>
        </p:nvGrpSpPr>
        <p:grpSpPr>
          <a:xfrm>
            <a:off x="983655" y="1497500"/>
            <a:ext cx="3748133" cy="2156651"/>
            <a:chOff x="288339" y="889653"/>
            <a:chExt cx="3748133" cy="12995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B715A7A-8AC3-4E12-ADD6-E9709E70B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88339" y="889653"/>
              <a:ext cx="3630305" cy="129957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701CB4B-30DD-43D3-9EB7-6BFF6F05F18B}"/>
                </a:ext>
              </a:extLst>
            </p:cNvPr>
            <p:cNvSpPr txBox="1"/>
            <p:nvPr/>
          </p:nvSpPr>
          <p:spPr>
            <a:xfrm>
              <a:off x="526603" y="1056119"/>
              <a:ext cx="3509869" cy="50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478C03B-0995-412F-9091-4A767370CA11}"/>
              </a:ext>
            </a:extLst>
          </p:cNvPr>
          <p:cNvGrpSpPr/>
          <p:nvPr/>
        </p:nvGrpSpPr>
        <p:grpSpPr>
          <a:xfrm>
            <a:off x="7722772" y="3843969"/>
            <a:ext cx="3842278" cy="1228298"/>
            <a:chOff x="7844701" y="3630681"/>
            <a:chExt cx="4794268" cy="12282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44DD55D-B81B-4DEE-ACB2-4711D96CD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6" t="57112" r="11839" b="1779"/>
            <a:stretch/>
          </p:blipFill>
          <p:spPr>
            <a:xfrm>
              <a:off x="7844701" y="3630681"/>
              <a:ext cx="4794268" cy="122829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003D37-4D96-45F1-A3E9-C8FFEFC68C46}"/>
                </a:ext>
              </a:extLst>
            </p:cNvPr>
            <p:cNvSpPr txBox="1"/>
            <p:nvPr/>
          </p:nvSpPr>
          <p:spPr>
            <a:xfrm>
              <a:off x="8130310" y="3783165"/>
              <a:ext cx="4435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*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386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3200" b="1" i="0" u="none" strike="noStrike" kern="1200" cap="none" spc="0" normalizeH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dẫn</a:t>
            </a:r>
            <a:r>
              <a:rPr kumimoji="0" lang="en-US" altLang="zh-CN" sz="3200" b="1" i="0" u="none" strike="noStrike" kern="1200" cap="none" spc="0" normalizeH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tự</a:t>
            </a:r>
            <a:r>
              <a:rPr kumimoji="0" lang="en-US" altLang="zh-CN" sz="3200" b="1" i="0" u="none" strike="noStrike" kern="1200" cap="none" spc="0" normalizeH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3647296" cy="326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15">
            <a:extLst>
              <a:ext uri="{FF2B5EF4-FFF2-40B4-BE49-F238E27FC236}">
                <a16:creationId xmlns:a16="http://schemas.microsoft.com/office/drawing/2014/main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8FAD474D-82C0-4362-BB70-1AD441160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683079" y="17483"/>
            <a:ext cx="1050530" cy="122316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BB10D9DC-4971-4DFE-8F5E-78F91F2E0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44" y="5700228"/>
            <a:ext cx="872706" cy="905605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85A37BFE-186F-4AD2-A7BD-9718514EA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" y="5333733"/>
            <a:ext cx="1011525" cy="10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844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7" y="-489249"/>
            <a:ext cx="6188945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3661109" y="2800998"/>
            <a:ext cx="5281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CHÂN THÀNH CẢM ƠN!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6611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>
            <a:extLst>
              <a:ext uri="{FF2B5EF4-FFF2-40B4-BE49-F238E27FC236}">
                <a16:creationId xmlns:a16="http://schemas.microsoft.com/office/drawing/2014/main" id="{209FC3D7-3FFD-44C2-82D9-4B792C08B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17" y="-736754"/>
            <a:ext cx="4825369" cy="48665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3100A9-D4E3-45F7-885D-13B4DD1AE90D}"/>
              </a:ext>
            </a:extLst>
          </p:cNvPr>
          <p:cNvSpPr/>
          <p:nvPr/>
        </p:nvSpPr>
        <p:spPr>
          <a:xfrm>
            <a:off x="3617221" y="1065405"/>
            <a:ext cx="3475476" cy="1889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50000"/>
              </a:lnSpc>
              <a:defRPr/>
            </a:pP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yếu tố cơ bản của văn nghị luận là gì? Các yếu tố ấy có mối liên hệ với nhau như thế nào?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4336D437-3317-4CE1-8544-0C27C4A08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705268" y="427298"/>
            <a:ext cx="1050530" cy="122316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E41542DD-39A9-4814-88F3-2498E95E3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893" y="5127311"/>
            <a:ext cx="872706" cy="905605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93269A42-77AF-4153-B3A6-9C0E6615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41" y="4065427"/>
            <a:ext cx="1011525" cy="109606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389E3AA-B73A-464B-B189-54664D6301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9" y="2177215"/>
            <a:ext cx="5920646" cy="4289744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376200B4-D9EE-4A2D-BB54-5CBC339A3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66" y="1298891"/>
            <a:ext cx="4825369" cy="48665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E61F06-5D6C-41FA-92E2-BA24CA3696F6}"/>
              </a:ext>
            </a:extLst>
          </p:cNvPr>
          <p:cNvSpPr/>
          <p:nvPr/>
        </p:nvSpPr>
        <p:spPr>
          <a:xfrm>
            <a:off x="7378770" y="2912545"/>
            <a:ext cx="3475476" cy="1889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50000"/>
              </a:lnSpc>
              <a:defRPr/>
            </a:pP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em, trong tình huống nào thì chúng ta cần thực hiện bài nói Trình bày ý kiến về một vấn đề trong đời sống?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DE233F98-2212-496E-8BE0-202F758F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7" y="-489249"/>
            <a:ext cx="6188945" cy="618894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C6095E9E-1F5C-41D8-AE18-43A23A7698E5}"/>
              </a:ext>
            </a:extLst>
          </p:cNvPr>
          <p:cNvSpPr txBox="1"/>
          <p:nvPr/>
        </p:nvSpPr>
        <p:spPr>
          <a:xfrm>
            <a:off x="2921176" y="2840723"/>
            <a:ext cx="6598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THÀNH KIẾN THỨC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21961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391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1.</a:t>
            </a:r>
            <a:r>
              <a:rPr kumimoji="0" lang="en-US" altLang="zh-CN" sz="3200" b="1" i="0" u="none" strike="noStrike" kern="1200" cap="none" spc="0" normalizeH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Chuẩn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bị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nói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 flipV="1">
            <a:off x="1981717" y="1242112"/>
            <a:ext cx="3672463" cy="501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C9EBC85-6083-467B-9450-44A7B9AEAA40}"/>
              </a:ext>
            </a:extLst>
          </p:cNvPr>
          <p:cNvSpPr/>
          <p:nvPr/>
        </p:nvSpPr>
        <p:spPr>
          <a:xfrm>
            <a:off x="1863065" y="1417635"/>
            <a:ext cx="8583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Xác định đề tài, người nghe, mục đích, không gian và thời gian nói theo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D69804AC-06FB-4A8A-A69C-031265FB4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738544" y="179643"/>
            <a:ext cx="1050530" cy="122316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43B9EEAC-F1AE-4497-AEF7-259A69CF8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294" y="5740739"/>
            <a:ext cx="872706" cy="905605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C93C5B37-0DC4-4128-BE0D-B0005FB8B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0" y="5267047"/>
            <a:ext cx="1011525" cy="1096066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1A0F3F3-2380-4DF7-8D00-8C3D45DAF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663084"/>
              </p:ext>
            </p:extLst>
          </p:nvPr>
        </p:nvGraphicFramePr>
        <p:xfrm>
          <a:off x="1981717" y="2248632"/>
          <a:ext cx="7767496" cy="3512820"/>
        </p:xfrm>
        <a:graphic>
          <a:graphicData uri="http://schemas.openxmlformats.org/drawingml/2006/table">
            <a:tbl>
              <a:tblPr firstRow="1" firstCol="1" bandRow="1"/>
              <a:tblGrid>
                <a:gridCol w="2167530">
                  <a:extLst>
                    <a:ext uri="{9D8B030D-6E8A-4147-A177-3AD203B41FA5}">
                      <a16:colId xmlns:a16="http://schemas.microsoft.com/office/drawing/2014/main" val="1226048416"/>
                    </a:ext>
                  </a:extLst>
                </a:gridCol>
                <a:gridCol w="3010289">
                  <a:extLst>
                    <a:ext uri="{9D8B030D-6E8A-4147-A177-3AD203B41FA5}">
                      <a16:colId xmlns:a16="http://schemas.microsoft.com/office/drawing/2014/main" val="629730985"/>
                    </a:ext>
                  </a:extLst>
                </a:gridCol>
                <a:gridCol w="2589677">
                  <a:extLst>
                    <a:ext uri="{9D8B030D-6E8A-4147-A177-3AD203B41FA5}">
                      <a16:colId xmlns:a16="http://schemas.microsoft.com/office/drawing/2014/main" val="3040522633"/>
                    </a:ext>
                  </a:extLst>
                </a:gridCol>
              </a:tblGrid>
              <a:tr h="7113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tôi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218111"/>
                  </a:ext>
                </a:extLst>
              </a:tr>
              <a:tr h="7113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24307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nghe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882362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996858"/>
                  </a:ext>
                </a:extLst>
              </a:tr>
              <a:tr h="3349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Không gian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734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192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33E5042-50A0-443E-A6C6-7A929A87B885}"/>
              </a:ext>
            </a:extLst>
          </p:cNvPr>
          <p:cNvGrpSpPr/>
          <p:nvPr/>
        </p:nvGrpSpPr>
        <p:grpSpPr>
          <a:xfrm>
            <a:off x="983655" y="1497500"/>
            <a:ext cx="3748133" cy="2156651"/>
            <a:chOff x="288339" y="889653"/>
            <a:chExt cx="3748133" cy="12995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B715A7A-8AC3-4E12-ADD6-E9709E70B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4" r="11491" b="56505"/>
            <a:stretch/>
          </p:blipFill>
          <p:spPr>
            <a:xfrm>
              <a:off x="288339" y="889653"/>
              <a:ext cx="3630305" cy="129957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701CB4B-30DD-43D3-9EB7-6BFF6F05F18B}"/>
                </a:ext>
              </a:extLst>
            </p:cNvPr>
            <p:cNvSpPr txBox="1"/>
            <p:nvPr/>
          </p:nvSpPr>
          <p:spPr>
            <a:xfrm>
              <a:off x="526603" y="1056119"/>
              <a:ext cx="3509869" cy="723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đề tài, người nghe, mục đích, không gian và thời gian nói.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478C03B-0995-412F-9091-4A767370CA11}"/>
              </a:ext>
            </a:extLst>
          </p:cNvPr>
          <p:cNvGrpSpPr/>
          <p:nvPr/>
        </p:nvGrpSpPr>
        <p:grpSpPr>
          <a:xfrm>
            <a:off x="7722772" y="3843969"/>
            <a:ext cx="3842278" cy="1228298"/>
            <a:chOff x="7844701" y="3630681"/>
            <a:chExt cx="4794268" cy="12282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44DD55D-B81B-4DEE-ACB2-4711D96CD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6" t="57112" r="11839" b="1779"/>
            <a:stretch/>
          </p:blipFill>
          <p:spPr>
            <a:xfrm>
              <a:off x="7844701" y="3630681"/>
              <a:ext cx="4794268" cy="122829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8003D37-4D96-45F1-A3E9-C8FFEFC68C46}"/>
                </a:ext>
              </a:extLst>
            </p:cNvPr>
            <p:cNvSpPr txBox="1"/>
            <p:nvPr/>
          </p:nvSpPr>
          <p:spPr>
            <a:xfrm>
              <a:off x="8130310" y="3783165"/>
              <a:ext cx="4435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 ý, lập dàn ý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386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bước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tiến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hành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>
            <a:off x="1981717" y="1292298"/>
            <a:ext cx="3647296" cy="326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15">
            <a:extLst>
              <a:ext uri="{FF2B5EF4-FFF2-40B4-BE49-F238E27FC236}">
                <a16:creationId xmlns:a16="http://schemas.microsoft.com/office/drawing/2014/main" id="{D6659063-46DD-4CD6-AC46-93B275E93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82" y="2498035"/>
            <a:ext cx="4633557" cy="4001631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8FAD474D-82C0-4362-BB70-1AD441160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683079" y="17483"/>
            <a:ext cx="1050530" cy="122316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BB10D9DC-4971-4DFE-8F5E-78F91F2E0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344" y="5700228"/>
            <a:ext cx="872706" cy="905605"/>
          </a:xfrm>
          <a:prstGeom prst="rect">
            <a:avLst/>
          </a:prstGeom>
        </p:spPr>
      </p:pic>
      <p:pic>
        <p:nvPicPr>
          <p:cNvPr id="24" name="图片 5">
            <a:extLst>
              <a:ext uri="{FF2B5EF4-FFF2-40B4-BE49-F238E27FC236}">
                <a16:creationId xmlns:a16="http://schemas.microsoft.com/office/drawing/2014/main" id="{85A37BFE-186F-4AD2-A7BD-9718514EA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" y="5333733"/>
            <a:ext cx="1011525" cy="10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93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9BB186-50D0-4889-B60C-E1CC689568E9}"/>
              </a:ext>
            </a:extLst>
          </p:cNvPr>
          <p:cNvGrpSpPr/>
          <p:nvPr/>
        </p:nvGrpSpPr>
        <p:grpSpPr>
          <a:xfrm>
            <a:off x="578840" y="604007"/>
            <a:ext cx="10805021" cy="5696125"/>
            <a:chOff x="0" y="0"/>
            <a:chExt cx="6493510" cy="40640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06ACDB-8730-4DD3-BF5B-F662018ABA94}"/>
                </a:ext>
              </a:extLst>
            </p:cNvPr>
            <p:cNvSpPr/>
            <p:nvPr/>
          </p:nvSpPr>
          <p:spPr>
            <a:xfrm>
              <a:off x="0" y="0"/>
              <a:ext cx="6493510" cy="4064000"/>
            </a:xfrm>
            <a:prstGeom prst="roundRect">
              <a:avLst>
                <a:gd name="adj" fmla="val 3959"/>
              </a:avLst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92FE187-E7FC-4887-AA33-E757D2368E2C}"/>
                </a:ext>
              </a:extLst>
            </p:cNvPr>
            <p:cNvGrpSpPr/>
            <p:nvPr/>
          </p:nvGrpSpPr>
          <p:grpSpPr>
            <a:xfrm>
              <a:off x="143933" y="203200"/>
              <a:ext cx="6121188" cy="3682576"/>
              <a:chOff x="0" y="0"/>
              <a:chExt cx="6121188" cy="3682576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6FE780F-425F-46A8-BE0B-D216BBF879BB}"/>
                  </a:ext>
                </a:extLst>
              </p:cNvPr>
              <p:cNvSpPr/>
              <p:nvPr/>
            </p:nvSpPr>
            <p:spPr>
              <a:xfrm>
                <a:off x="1921933" y="0"/>
                <a:ext cx="2186354" cy="661915"/>
              </a:xfrm>
              <a:prstGeom prst="roundRect">
                <a:avLst/>
              </a:prstGeom>
              <a:solidFill>
                <a:srgbClr val="E7A8EA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Ý KIẾN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….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D768EAD-79B1-4A64-ABA4-6F437912C6AD}"/>
                  </a:ext>
                </a:extLst>
              </p:cNvPr>
              <p:cNvSpPr/>
              <p:nvPr/>
            </p:nvSpPr>
            <p:spPr>
              <a:xfrm>
                <a:off x="16933" y="948266"/>
                <a:ext cx="1851025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 lẽ 1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263F672-8738-4F77-87F7-E95E74B4D861}"/>
                  </a:ext>
                </a:extLst>
              </p:cNvPr>
              <p:cNvSpPr/>
              <p:nvPr/>
            </p:nvSpPr>
            <p:spPr>
              <a:xfrm>
                <a:off x="2065867" y="956733"/>
                <a:ext cx="1851660" cy="84899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 lẽ 2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19EC2DC-4C88-45C3-9144-5A30FCF4D521}"/>
                  </a:ext>
                </a:extLst>
              </p:cNvPr>
              <p:cNvSpPr/>
              <p:nvPr/>
            </p:nvSpPr>
            <p:spPr>
              <a:xfrm>
                <a:off x="4106333" y="948266"/>
                <a:ext cx="1851660" cy="855345"/>
              </a:xfrm>
              <a:prstGeom prst="round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 lẽ 3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F2C04C1-C19A-4E7C-8A8C-3266C005AB86}"/>
                  </a:ext>
                </a:extLst>
              </p:cNvPr>
              <p:cNvSpPr/>
              <p:nvPr/>
            </p:nvSpPr>
            <p:spPr>
              <a:xfrm>
                <a:off x="0" y="2235200"/>
                <a:ext cx="1851025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DC1BBAF-375D-4F46-B8A5-83A2806CD70A}"/>
                  </a:ext>
                </a:extLst>
              </p:cNvPr>
              <p:cNvSpPr/>
              <p:nvPr/>
            </p:nvSpPr>
            <p:spPr>
              <a:xfrm>
                <a:off x="2032000" y="2243666"/>
                <a:ext cx="1964055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B3ED24D-C70B-461A-A746-F3C87D58444E}"/>
                  </a:ext>
                </a:extLst>
              </p:cNvPr>
              <p:cNvSpPr/>
              <p:nvPr/>
            </p:nvSpPr>
            <p:spPr>
              <a:xfrm>
                <a:off x="4157133" y="2226733"/>
                <a:ext cx="1964055" cy="1438910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 chứng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….</a:t>
                </a: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57B96DC-A3C7-4FEB-A0C8-E410F661D2CF}"/>
                  </a:ext>
                </a:extLst>
              </p:cNvPr>
              <p:cNvCxnSpPr/>
              <p:nvPr/>
            </p:nvCxnSpPr>
            <p:spPr>
              <a:xfrm flipH="1">
                <a:off x="939800" y="660400"/>
                <a:ext cx="2040467" cy="28659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8CB8B43-7FED-426F-AE4C-C9C810CCF322}"/>
                  </a:ext>
                </a:extLst>
              </p:cNvPr>
              <p:cNvCxnSpPr/>
              <p:nvPr/>
            </p:nvCxnSpPr>
            <p:spPr>
              <a:xfrm>
                <a:off x="2980267" y="660400"/>
                <a:ext cx="0" cy="295063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C07409A-C707-49ED-8B96-A957CF32FA20}"/>
                  </a:ext>
                </a:extLst>
              </p:cNvPr>
              <p:cNvCxnSpPr/>
              <p:nvPr/>
            </p:nvCxnSpPr>
            <p:spPr>
              <a:xfrm>
                <a:off x="2980267" y="660400"/>
                <a:ext cx="2108412" cy="28511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C5D8B3C-1F2E-42D5-996C-BB351FB85350}"/>
                  </a:ext>
                </a:extLst>
              </p:cNvPr>
              <p:cNvCxnSpPr/>
              <p:nvPr/>
            </p:nvCxnSpPr>
            <p:spPr>
              <a:xfrm>
                <a:off x="889000" y="1803400"/>
                <a:ext cx="0" cy="440055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03B79B8-8D6E-4154-B9E9-659942151305}"/>
                  </a:ext>
                </a:extLst>
              </p:cNvPr>
              <p:cNvCxnSpPr/>
              <p:nvPr/>
            </p:nvCxnSpPr>
            <p:spPr>
              <a:xfrm>
                <a:off x="3048000" y="1803400"/>
                <a:ext cx="0" cy="440266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D8E39D-856E-4291-9F12-CD7866EE72A4}"/>
                  </a:ext>
                </a:extLst>
              </p:cNvPr>
              <p:cNvCxnSpPr/>
              <p:nvPr/>
            </p:nvCxnSpPr>
            <p:spPr>
              <a:xfrm>
                <a:off x="5130800" y="1803400"/>
                <a:ext cx="0" cy="40640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932762986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922789" y="511729"/>
            <a:ext cx="9588617" cy="5184396"/>
            <a:chOff x="0" y="0"/>
            <a:chExt cx="3746500" cy="2311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0" y="0"/>
              <a:ext cx="3746500" cy="2311400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82550" y="336550"/>
              <a:ext cx="3600450" cy="1917700"/>
              <a:chOff x="0" y="0"/>
              <a:chExt cx="3600450" cy="191770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1022350" y="0"/>
                <a:ext cx="1600200" cy="311150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Ý KIẾN CỦA TÔI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31750" y="749300"/>
                <a:ext cx="110490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289050" y="768350"/>
                <a:ext cx="106680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76500" y="781050"/>
                <a:ext cx="108585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0" y="1377950"/>
                <a:ext cx="1054100" cy="514350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1.1, 1.2,…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257300" y="1390650"/>
                <a:ext cx="1098550" cy="514350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2.1, 2.2,…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546350" y="1390650"/>
                <a:ext cx="1054100" cy="527050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3.1, 3.2,…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.VnTime" panose="020B7200000000000000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>
                <a:off x="1809750" y="317500"/>
                <a:ext cx="0" cy="4635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622300" y="317500"/>
                <a:ext cx="1187450" cy="431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809750" y="317500"/>
                <a:ext cx="1231900" cy="4508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71500" y="1060450"/>
                <a:ext cx="0" cy="304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EEC57B5-B959-433B-97F5-1798699C8B2A}"/>
                  </a:ext>
                </a:extLst>
              </p:cNvPr>
              <p:cNvCxnSpPr/>
              <p:nvPr/>
            </p:nvCxnSpPr>
            <p:spPr>
              <a:xfrm>
                <a:off x="1809750" y="1085850"/>
                <a:ext cx="0" cy="2984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>
                <a:off x="3041650" y="1085850"/>
                <a:ext cx="0" cy="2921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383224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3">
            <a:extLst>
              <a:ext uri="{FF2B5EF4-FFF2-40B4-BE49-F238E27FC236}">
                <a16:creationId xmlns:a16="http://schemas.microsoft.com/office/drawing/2014/main" id="{8A5F7F03-AF72-49F3-BD40-DE7D864A4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983655" y="550650"/>
            <a:ext cx="718619" cy="774250"/>
          </a:xfrm>
          <a:prstGeom prst="rect">
            <a:avLst/>
          </a:prstGeom>
        </p:spPr>
      </p:pic>
      <p:sp>
        <p:nvSpPr>
          <p:cNvPr id="20" name="文本框 14">
            <a:extLst>
              <a:ext uri="{FF2B5EF4-FFF2-40B4-BE49-F238E27FC236}">
                <a16:creationId xmlns:a16="http://schemas.microsoft.com/office/drawing/2014/main" id="{F0F96C13-F1CE-4378-A0F1-B16B64AED055}"/>
              </a:ext>
            </a:extLst>
          </p:cNvPr>
          <p:cNvSpPr txBox="1"/>
          <p:nvPr/>
        </p:nvSpPr>
        <p:spPr>
          <a:xfrm>
            <a:off x="1863066" y="657337"/>
            <a:ext cx="3861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ý,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lập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dàn</a:t>
            </a:r>
            <a:r>
              <a:rPr kumimoji="0" lang="en-US" altLang="zh-CN" sz="3200" b="1" i="0" u="none" strike="noStrike" kern="1200" cap="none" spc="0" normalizeH="0" baseline="0" noProof="0" dirty="0">
                <a:ln w="254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ý</a:t>
            </a:r>
            <a:endParaRPr kumimoji="0" lang="zh-CN" altLang="en-US" sz="3200" b="1" i="0" u="none" strike="noStrike" kern="1200" cap="none" spc="0" normalizeH="0" baseline="0" noProof="0" dirty="0">
              <a:ln w="254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33A9B-9C36-47D7-A9FA-6E640B9C116D}"/>
              </a:ext>
            </a:extLst>
          </p:cNvPr>
          <p:cNvCxnSpPr>
            <a:cxnSpLocks/>
          </p:cNvCxnSpPr>
          <p:nvPr/>
        </p:nvCxnSpPr>
        <p:spPr>
          <a:xfrm flipV="1">
            <a:off x="1981717" y="1242112"/>
            <a:ext cx="3743223" cy="501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29">
            <a:extLst>
              <a:ext uri="{FF2B5EF4-FFF2-40B4-BE49-F238E27FC236}">
                <a16:creationId xmlns:a16="http://schemas.microsoft.com/office/drawing/2014/main" id="{2A2778A0-2955-4160-8987-34BBA9C0A2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704" y="2237046"/>
            <a:ext cx="433660" cy="364632"/>
          </a:xfrm>
          <a:prstGeom prst="rect">
            <a:avLst/>
          </a:prstGeom>
        </p:spPr>
      </p:pic>
      <p:pic>
        <p:nvPicPr>
          <p:cNvPr id="23" name="图片 30">
            <a:extLst>
              <a:ext uri="{FF2B5EF4-FFF2-40B4-BE49-F238E27FC236}">
                <a16:creationId xmlns:a16="http://schemas.microsoft.com/office/drawing/2014/main" id="{1969DF0E-BFCC-43F6-9B1E-584FDB68BB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039" y="2005223"/>
            <a:ext cx="2559536" cy="3052890"/>
          </a:xfrm>
          <a:prstGeom prst="rect">
            <a:avLst/>
          </a:prstGeom>
        </p:spPr>
      </p:pic>
      <p:sp>
        <p:nvSpPr>
          <p:cNvPr id="24" name="文本框 31">
            <a:extLst>
              <a:ext uri="{FF2B5EF4-FFF2-40B4-BE49-F238E27FC236}">
                <a16:creationId xmlns:a16="http://schemas.microsoft.com/office/drawing/2014/main" id="{C8BEDA65-6089-4A61-B658-A72E152D33F9}"/>
              </a:ext>
            </a:extLst>
          </p:cNvPr>
          <p:cNvSpPr txBox="1"/>
          <p:nvPr/>
        </p:nvSpPr>
        <p:spPr>
          <a:xfrm>
            <a:off x="4253986" y="2140840"/>
            <a:ext cx="8725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5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</a:rPr>
              <a:t>01</a:t>
            </a:r>
          </a:p>
        </p:txBody>
      </p:sp>
      <p:pic>
        <p:nvPicPr>
          <p:cNvPr id="25" name="图片 32">
            <a:extLst>
              <a:ext uri="{FF2B5EF4-FFF2-40B4-BE49-F238E27FC236}">
                <a16:creationId xmlns:a16="http://schemas.microsoft.com/office/drawing/2014/main" id="{58035C29-482F-46BA-90F7-D6AD582D9E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811" y="2237046"/>
            <a:ext cx="433660" cy="364632"/>
          </a:xfrm>
          <a:prstGeom prst="rect">
            <a:avLst/>
          </a:prstGeom>
        </p:spPr>
      </p:pic>
      <p:sp>
        <p:nvSpPr>
          <p:cNvPr id="26" name="文本框 33">
            <a:extLst>
              <a:ext uri="{FF2B5EF4-FFF2-40B4-BE49-F238E27FC236}">
                <a16:creationId xmlns:a16="http://schemas.microsoft.com/office/drawing/2014/main" id="{841D090E-EB30-4741-8B5D-EE84AA76B2DA}"/>
              </a:ext>
            </a:extLst>
          </p:cNvPr>
          <p:cNvSpPr txBox="1"/>
          <p:nvPr/>
        </p:nvSpPr>
        <p:spPr>
          <a:xfrm>
            <a:off x="7762092" y="2140840"/>
            <a:ext cx="8725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5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</a:rPr>
              <a:t>02</a:t>
            </a:r>
          </a:p>
        </p:txBody>
      </p:sp>
      <p:pic>
        <p:nvPicPr>
          <p:cNvPr id="27" name="图片 34">
            <a:extLst>
              <a:ext uri="{FF2B5EF4-FFF2-40B4-BE49-F238E27FC236}">
                <a16:creationId xmlns:a16="http://schemas.microsoft.com/office/drawing/2014/main" id="{229971DE-6893-4E12-9336-8D1F4D0A59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424" y="4098844"/>
            <a:ext cx="433660" cy="364632"/>
          </a:xfrm>
          <a:prstGeom prst="rect">
            <a:avLst/>
          </a:prstGeom>
        </p:spPr>
      </p:pic>
      <p:sp>
        <p:nvSpPr>
          <p:cNvPr id="28" name="文本框 35">
            <a:extLst>
              <a:ext uri="{FF2B5EF4-FFF2-40B4-BE49-F238E27FC236}">
                <a16:creationId xmlns:a16="http://schemas.microsoft.com/office/drawing/2014/main" id="{FA2F4B0A-E10B-491C-A6F9-97FE38C6AE97}"/>
              </a:ext>
            </a:extLst>
          </p:cNvPr>
          <p:cNvSpPr txBox="1"/>
          <p:nvPr/>
        </p:nvSpPr>
        <p:spPr>
          <a:xfrm>
            <a:off x="4264704" y="4002639"/>
            <a:ext cx="8725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5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</a:rPr>
              <a:t>03</a:t>
            </a:r>
          </a:p>
        </p:txBody>
      </p:sp>
      <p:pic>
        <p:nvPicPr>
          <p:cNvPr id="29" name="图片 36">
            <a:extLst>
              <a:ext uri="{FF2B5EF4-FFF2-40B4-BE49-F238E27FC236}">
                <a16:creationId xmlns:a16="http://schemas.microsoft.com/office/drawing/2014/main" id="{A9C2C61D-915F-4927-9A79-102B221025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530" y="4098844"/>
            <a:ext cx="433660" cy="364632"/>
          </a:xfrm>
          <a:prstGeom prst="rect">
            <a:avLst/>
          </a:prstGeom>
        </p:spPr>
      </p:pic>
      <p:sp>
        <p:nvSpPr>
          <p:cNvPr id="30" name="文本框 37">
            <a:extLst>
              <a:ext uri="{FF2B5EF4-FFF2-40B4-BE49-F238E27FC236}">
                <a16:creationId xmlns:a16="http://schemas.microsoft.com/office/drawing/2014/main" id="{ECAF4506-39E7-4937-B0C7-B62A6A861D29}"/>
              </a:ext>
            </a:extLst>
          </p:cNvPr>
          <p:cNvSpPr txBox="1"/>
          <p:nvPr/>
        </p:nvSpPr>
        <p:spPr>
          <a:xfrm>
            <a:off x="7772811" y="4002639"/>
            <a:ext cx="8725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85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4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</a:rPr>
              <a:t>04</a:t>
            </a:r>
          </a:p>
        </p:txBody>
      </p:sp>
      <p:sp>
        <p:nvSpPr>
          <p:cNvPr id="31" name="矩形 38">
            <a:extLst>
              <a:ext uri="{FF2B5EF4-FFF2-40B4-BE49-F238E27FC236}">
                <a16:creationId xmlns:a16="http://schemas.microsoft.com/office/drawing/2014/main" id="{B9A0BFD8-F420-4B11-B99A-3467C3475362}"/>
              </a:ext>
            </a:extLst>
          </p:cNvPr>
          <p:cNvSpPr/>
          <p:nvPr/>
        </p:nvSpPr>
        <p:spPr>
          <a:xfrm>
            <a:off x="1212941" y="2114315"/>
            <a:ext cx="300398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lại bài văn đã viết.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 Light" panose="020F0302020204030204"/>
              <a:ea typeface="+mn-ea"/>
              <a:cs typeface="+mn-cs"/>
            </a:endParaRPr>
          </a:p>
        </p:txBody>
      </p:sp>
      <p:sp>
        <p:nvSpPr>
          <p:cNvPr id="32" name="矩形 39">
            <a:extLst>
              <a:ext uri="{FF2B5EF4-FFF2-40B4-BE49-F238E27FC236}">
                <a16:creationId xmlns:a16="http://schemas.microsoft.com/office/drawing/2014/main" id="{9643A231-929C-4A02-8047-E7DFAC7D4555}"/>
              </a:ext>
            </a:extLst>
          </p:cNvPr>
          <p:cNvSpPr/>
          <p:nvPr/>
        </p:nvSpPr>
        <p:spPr>
          <a:xfrm>
            <a:off x="533248" y="3702963"/>
            <a:ext cx="3683677" cy="23519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Liệt kê các ý sẽ trình bày bằng cách gạch đầu dòng, diễn đạt bằng những từ/ cụm từ ngắn gọn trên những mảnh giấy ghi chép nhỏ (dạng giấy ghi chú).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等线 Light" panose="020F0302020204030204"/>
              <a:ea typeface="inpin heiti" charset="-122"/>
              <a:cs typeface="+mn-cs"/>
            </a:endParaRPr>
          </a:p>
        </p:txBody>
      </p:sp>
      <p:sp>
        <p:nvSpPr>
          <p:cNvPr id="33" name="矩形 40">
            <a:extLst>
              <a:ext uri="{FF2B5EF4-FFF2-40B4-BE49-F238E27FC236}">
                <a16:creationId xmlns:a16="http://schemas.microsoft.com/office/drawing/2014/main" id="{1CC76F5B-6661-4DDA-A516-7BA36C0A461A}"/>
              </a:ext>
            </a:extLst>
          </p:cNvPr>
          <p:cNvSpPr/>
          <p:nvPr/>
        </p:nvSpPr>
        <p:spPr>
          <a:xfrm>
            <a:off x="8627393" y="4098844"/>
            <a:ext cx="2662472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đổi dàn ý với bạn 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</a:t>
            </a:r>
            <a:r>
              <a:rPr kumimoji="0" lang="vi-VN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nhóm để hoàn thiện hơn.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矩形 41">
            <a:extLst>
              <a:ext uri="{FF2B5EF4-FFF2-40B4-BE49-F238E27FC236}">
                <a16:creationId xmlns:a16="http://schemas.microsoft.com/office/drawing/2014/main" id="{47123C4A-314C-4A3C-9A80-42DEDC006F0E}"/>
              </a:ext>
            </a:extLst>
          </p:cNvPr>
          <p:cNvSpPr/>
          <p:nvPr/>
        </p:nvSpPr>
        <p:spPr>
          <a:xfrm>
            <a:off x="8588624" y="2061736"/>
            <a:ext cx="2556911" cy="5052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Xác định các ý sẽ nói.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等线 Light" panose="020F0302020204030204"/>
              <a:ea typeface="inpin heiti" charset="-122"/>
              <a:cs typeface="+mn-cs"/>
            </a:endParaRP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BBAFE08C-E24B-4A40-AC3A-C023C986E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10211533" y="481181"/>
            <a:ext cx="1050530" cy="1223163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FA7B13F-E6A2-43BF-ACAE-CE36FA255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24" y="5703761"/>
            <a:ext cx="872706" cy="905605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5F124CFC-573E-4EE6-B72E-4686E59102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0" y="2747885"/>
            <a:ext cx="1011525" cy="10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6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6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8. TIẾT 11 - NÓI VÀ NGHE- CTST</Template>
  <TotalTime>0</TotalTime>
  <Words>1034</Words>
  <PresentationFormat>Widescreen</PresentationFormat>
  <Paragraphs>155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等线 Light</vt:lpstr>
      <vt:lpstr>SimSun</vt:lpstr>
      <vt:lpstr>.VnTime</vt:lpstr>
      <vt:lpstr>Arial</vt:lpstr>
      <vt:lpstr>Calibri</vt:lpstr>
      <vt:lpstr>Calibri Light</vt:lpstr>
      <vt:lpstr>inpin heiti</vt:lpstr>
      <vt:lpstr>Times New Roman</vt:lpstr>
      <vt:lpstr>字魂107号-萌趣欢乐体</vt:lpstr>
      <vt:lpstr>字魂27号-布丁体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2022-01-09T10:27:33Z</dcterms:created>
  <dcterms:modified xsi:type="dcterms:W3CDTF">2022-01-09T11:56:53Z</dcterms:modified>
</cp:coreProperties>
</file>