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notesMasterIdLst>
    <p:notesMasterId r:id="rId13"/>
  </p:notesMasterIdLst>
  <p:sldIdLst>
    <p:sldId id="256" r:id="rId3"/>
    <p:sldId id="280" r:id="rId4"/>
    <p:sldId id="274" r:id="rId5"/>
    <p:sldId id="316" r:id="rId6"/>
    <p:sldId id="317" r:id="rId7"/>
    <p:sldId id="318" r:id="rId8"/>
    <p:sldId id="319" r:id="rId9"/>
    <p:sldId id="320" r:id="rId10"/>
    <p:sldId id="310" r:id="rId11"/>
    <p:sldId id="31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8F6"/>
    <a:srgbClr val="62270A"/>
    <a:srgbClr val="FFFFFF"/>
    <a:srgbClr val="007FCA"/>
    <a:srgbClr val="00B856"/>
    <a:srgbClr val="FFFF00"/>
    <a:srgbClr val="70B2E2"/>
    <a:srgbClr val="FFDC17"/>
    <a:srgbClr val="F0AE4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5033" autoAdjust="0"/>
  </p:normalViewPr>
  <p:slideViewPr>
    <p:cSldViewPr snapToGrid="0">
      <p:cViewPr varScale="1">
        <p:scale>
          <a:sx n="68" d="100"/>
          <a:sy n="68" d="100"/>
        </p:scale>
        <p:origin x="540"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23/08/2024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23/08/2024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23/08/2024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23/08/2024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id="{AE44416F-3530-55A3-F865-C99A1969B075}"/>
              </a:ext>
            </a:extLst>
          </p:cNvPr>
          <p:cNvSpPr/>
          <p:nvPr userDrawn="1"/>
        </p:nvSpPr>
        <p:spPr>
          <a:xfrm>
            <a:off x="213360" y="211015"/>
            <a:ext cx="11683888" cy="6510460"/>
          </a:xfrm>
          <a:prstGeom prst="roundRect">
            <a:avLst>
              <a:gd name="adj" fmla="val 5091"/>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7AC25B46-BDF4-4D48-B2F1-14DF231B61C2}" type="datetimeFigureOut">
              <a:rPr lang="en-US" smtClean="0"/>
              <a:pPr/>
              <a:t>23/08/2024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idx="4294967295"/>
          </p:nvPr>
        </p:nvSpPr>
        <p:spPr>
          <a:xfrm>
            <a:off x="1022555" y="526281"/>
            <a:ext cx="10146891" cy="1646648"/>
          </a:xfr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p>
            <a:pPr algn="ctr"/>
            <a:r>
              <a:rPr lang="vi-VN" sz="3200" b="1">
                <a:solidFill>
                  <a:srgbClr val="00B050"/>
                </a:solidFill>
                <a:ea typeface="Open Sans" panose="020B0606030504020204" pitchFamily="34" charset="0"/>
                <a:cs typeface="Open Sans" panose="020B0606030504020204" pitchFamily="34" charset="0"/>
              </a:rPr>
              <a:t>TIẾT 1</a:t>
            </a:r>
            <a:r>
              <a:rPr lang="en-US" sz="3200" b="1">
                <a:solidFill>
                  <a:srgbClr val="00B050"/>
                </a:solidFill>
                <a:ea typeface="Open Sans" panose="020B0606030504020204" pitchFamily="34" charset="0"/>
                <a:cs typeface="Open Sans" panose="020B0606030504020204" pitchFamily="34" charset="0"/>
              </a:rPr>
              <a:t>3</a:t>
            </a:r>
            <a:r>
              <a:rPr lang="vi-VN" sz="3200" b="1">
                <a:solidFill>
                  <a:srgbClr val="00B050"/>
                </a:solidFill>
                <a:ea typeface="Open Sans" panose="020B0606030504020204" pitchFamily="34" charset="0"/>
                <a:cs typeface="Open Sans" panose="020B0606030504020204" pitchFamily="34" charset="0"/>
              </a:rPr>
              <a:t>. BÀI 6:  </a:t>
            </a:r>
            <a:br>
              <a:rPr lang="vi-VN" sz="3200" b="1">
                <a:solidFill>
                  <a:srgbClr val="00B050"/>
                </a:solidFill>
                <a:ea typeface="Open Sans" panose="020B0606030504020204" pitchFamily="34" charset="0"/>
                <a:cs typeface="Open Sans" panose="020B0606030504020204" pitchFamily="34" charset="0"/>
              </a:rPr>
            </a:br>
            <a:r>
              <a:rPr lang="vi-VN" sz="3200" b="1">
                <a:solidFill>
                  <a:srgbClr val="00B050"/>
                </a:solidFill>
                <a:ea typeface="Open Sans" panose="020B0606030504020204" pitchFamily="34" charset="0"/>
                <a:cs typeface="Open Sans" panose="020B0606030504020204" pitchFamily="34" charset="0"/>
              </a:rPr>
              <a:t>THỰC HÀNH: KHAI THÁC PHẦN MỀM MÔ PHỎNG</a:t>
            </a:r>
            <a:br>
              <a:rPr lang="en-US" sz="3200" b="1">
                <a:solidFill>
                  <a:srgbClr val="00B050"/>
                </a:solidFill>
                <a:ea typeface="Open Sans" panose="020B0606030504020204" pitchFamily="34" charset="0"/>
                <a:cs typeface="Open Sans" panose="020B0606030504020204" pitchFamily="34" charset="0"/>
              </a:rPr>
            </a:br>
            <a:r>
              <a:rPr lang="en-US" sz="3200" b="1">
                <a:solidFill>
                  <a:srgbClr val="00B050"/>
                </a:solidFill>
                <a:ea typeface="Open Sans" panose="020B0606030504020204" pitchFamily="34" charset="0"/>
                <a:cs typeface="Open Sans" panose="020B0606030504020204" pitchFamily="34" charset="0"/>
              </a:rPr>
              <a:t>(Tiếp)</a:t>
            </a:r>
            <a:endParaRPr lang="vi-VN" sz="3200" b="1">
              <a:solidFill>
                <a:srgbClr val="00B050"/>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4758573" y="184836"/>
            <a:ext cx="2674854" cy="584775"/>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VẬN DỤNG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4B8721A-1B71-042D-695D-FFC736EC4821}"/>
              </a:ext>
            </a:extLst>
          </p:cNvPr>
          <p:cNvSpPr txBox="1"/>
          <p:nvPr/>
        </p:nvSpPr>
        <p:spPr>
          <a:xfrm>
            <a:off x="622150" y="1262054"/>
            <a:ext cx="9730890" cy="1400383"/>
          </a:xfrm>
          <a:prstGeom prst="rect">
            <a:avLst/>
          </a:prstGeom>
          <a:noFill/>
        </p:spPr>
        <p:txBody>
          <a:bodyPr wrap="square">
            <a:spAutoFit/>
          </a:bodyPr>
          <a:lstStyle/>
          <a:p>
            <a:pPr indent="457200" algn="just">
              <a:spcBef>
                <a:spcPts val="600"/>
              </a:spcBef>
            </a:pPr>
            <a:r>
              <a:rPr lang="en-US" sz="2000" b="1" u="sng"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Về</a:t>
            </a:r>
            <a:r>
              <a:rPr lang="en-US" sz="2000" b="1" u="sng"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u="sng"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nhà</a:t>
            </a:r>
            <a:r>
              <a:rPr lang="en-US" sz="2000" b="1" u="sng"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2000" b="1" u="sng" dirty="0">
              <a:effectLst/>
              <a:latin typeface="Times New Roman" panose="02020603050405020304" pitchFamily="18" charset="0"/>
              <a:ea typeface="Tahoma" panose="020B0604030504040204" pitchFamily="34" charset="0"/>
              <a:cs typeface="Times New Roman" panose="02020603050405020304" pitchFamily="18" charset="0"/>
            </a:endParaRPr>
          </a:p>
          <a:p>
            <a:pPr indent="457200" algn="just">
              <a:spcBef>
                <a:spcPts val="600"/>
              </a:spcBef>
            </a:pPr>
            <a:r>
              <a:rPr lang="vi-VN"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Tìm kiếm thông tin về các phần mềm mô phỏng được nhắc tới tại phần 1, Bài 5 (Trang 21 SGK). Truy cập vào các phần mềm mô phỏng trực tuyến và thực hành sơ lược sử dụng các phần mềm đó.</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2">
            <a:extLst>
              <a:ext uri="{FF2B5EF4-FFF2-40B4-BE49-F238E27FC236}">
                <a16:creationId xmlns:a16="http://schemas.microsoft.com/office/drawing/2014/main" id="{50A32924-EE00-2152-3D03-DE6DFDBAA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353040" y="5155190"/>
            <a:ext cx="1712103" cy="1630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F80B5F-DADF-0E45-1827-5ED7A3853417}"/>
              </a:ext>
            </a:extLst>
          </p:cNvPr>
          <p:cNvSpPr txBox="1"/>
          <p:nvPr/>
        </p:nvSpPr>
        <p:spPr>
          <a:xfrm>
            <a:off x="622150" y="2882356"/>
            <a:ext cx="7075015" cy="1554272"/>
          </a:xfrm>
          <a:prstGeom prst="rect">
            <a:avLst/>
          </a:prstGeom>
          <a:solidFill>
            <a:schemeClr val="bg2"/>
          </a:solidFill>
          <a:ln w="12700">
            <a:solidFill>
              <a:schemeClr val="accent1"/>
            </a:solidFill>
          </a:ln>
        </p:spPr>
        <p:txBody>
          <a:bodyPr wrap="square">
            <a:spAutoFit/>
          </a:bodyPr>
          <a:lstStyle/>
          <a:p>
            <a:pPr algn="just">
              <a:spcBef>
                <a:spcPts val="600"/>
              </a:spcBef>
            </a:pP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Phần mềm Crocodice Physic</a:t>
            </a:r>
            <a:endPar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pPr algn="just">
              <a:spcBef>
                <a:spcPts val="600"/>
              </a:spcBef>
            </a:pP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Phần mềm Crocodile Chemistry hay Chemlab</a:t>
            </a:r>
            <a:endPar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pPr algn="just">
              <a:spcBef>
                <a:spcPts val="600"/>
              </a:spcBef>
            </a:pP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GeoGebra, Cabri II +, Cabri 3D, Geometer’s Sketchpad,…</a:t>
            </a:r>
            <a:endPar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pPr algn="just">
              <a:spcBef>
                <a:spcPts val="600"/>
              </a:spcBef>
            </a:pPr>
            <a:r>
              <a:rPr lang="vi-VN"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Phần mềm Flowgorithm</a:t>
            </a:r>
          </a:p>
        </p:txBody>
      </p:sp>
    </p:spTree>
    <p:extLst>
      <p:ext uri="{BB962C8B-B14F-4D97-AF65-F5344CB8AC3E}">
        <p14:creationId xmlns:p14="http://schemas.microsoft.com/office/powerpoint/2010/main" val="312881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40FD931-EA79-1919-44C0-B0CC432E6BB4}"/>
              </a:ext>
            </a:extLst>
          </p:cNvPr>
          <p:cNvSpPr txBox="1"/>
          <p:nvPr/>
        </p:nvSpPr>
        <p:spPr>
          <a:xfrm>
            <a:off x="542289" y="1585839"/>
            <a:ext cx="6694253" cy="707886"/>
          </a:xfrm>
          <a:prstGeom prst="rect">
            <a:avLst/>
          </a:prstGeom>
          <a:solidFill>
            <a:schemeClr val="bg1"/>
          </a:solidFill>
          <a:ln w="28575">
            <a:solidFill>
              <a:srgbClr val="FF0000"/>
            </a:solidFill>
            <a:prstDash val="dashDot"/>
          </a:ln>
        </p:spPr>
        <p:txBody>
          <a:bodyPr wrap="square">
            <a:spAutoFit/>
          </a:bodyPr>
          <a:lstStyle/>
          <a:p>
            <a:pPr indent="457200" algn="just">
              <a:spcBef>
                <a:spcPts val="600"/>
              </a:spcBef>
            </a:pPr>
            <a:r>
              <a:rPr lang="vi-VN" sz="2000" dirty="0">
                <a:latin typeface="Times New Roman" panose="02020603050405020304" pitchFamily="18" charset="0"/>
                <a:ea typeface="Tahoma" panose="020B0604030504040204" pitchFamily="34" charset="0"/>
                <a:cs typeface="Times New Roman" panose="02020603050405020304" pitchFamily="18" charset="0"/>
              </a:rPr>
              <a:t>Em hãy lên bảng thực hành truy cập phần mềm PHET và mô phỏng lại thí nghiệm ảo để lắp ráp mạch điện một chiều</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8" name="Picture 4">
            <a:extLst>
              <a:ext uri="{FF2B5EF4-FFF2-40B4-BE49-F238E27FC236}">
                <a16:creationId xmlns:a16="http://schemas.microsoft.com/office/drawing/2014/main" id="{F02A27E7-1556-0A78-C5D5-07BF6B7AE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030661" y="2093670"/>
            <a:ext cx="3429000" cy="1714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AFF3724-2246-8500-E03E-27714AF1982F}"/>
              </a:ext>
            </a:extLst>
          </p:cNvPr>
          <p:cNvGrpSpPr/>
          <p:nvPr/>
        </p:nvGrpSpPr>
        <p:grpSpPr>
          <a:xfrm>
            <a:off x="378810" y="284742"/>
            <a:ext cx="4122684" cy="685801"/>
            <a:chOff x="1858617" y="470613"/>
            <a:chExt cx="2753140" cy="685801"/>
          </a:xfrm>
        </p:grpSpPr>
        <p:sp>
          <p:nvSpPr>
            <p:cNvPr id="3" name="Rectangle 2">
              <a:extLst>
                <a:ext uri="{FF2B5EF4-FFF2-40B4-BE49-F238E27FC236}">
                  <a16:creationId xmlns:a16="http://schemas.microsoft.com/office/drawing/2014/main" id="{FCBB9B20-00AE-F5D9-965B-B933E3D5B963}"/>
                </a:ext>
              </a:extLst>
            </p:cNvPr>
            <p:cNvSpPr/>
            <p:nvPr/>
          </p:nvSpPr>
          <p:spPr>
            <a:xfrm>
              <a:off x="1858617" y="470614"/>
              <a:ext cx="2753140" cy="685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ahoma" panose="020B0604030504040204" pitchFamily="34" charset="0"/>
                  <a:ea typeface="Tahoma" panose="020B0604030504040204" pitchFamily="34" charset="0"/>
                  <a:cs typeface="Tahoma" panose="020B0604030504040204" pitchFamily="34" charset="0"/>
                </a:rPr>
                <a:t>   KIỂM TRA BÀI CŨ</a:t>
              </a:r>
              <a:endParaRPr lang="vi-VN" sz="2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Isosceles Triangle 3">
              <a:extLst>
                <a:ext uri="{FF2B5EF4-FFF2-40B4-BE49-F238E27FC236}">
                  <a16:creationId xmlns:a16="http://schemas.microsoft.com/office/drawing/2014/main" id="{ED10AEE1-6F03-2825-D6C2-7EAFA644DE61}"/>
                </a:ext>
              </a:extLst>
            </p:cNvPr>
            <p:cNvSpPr/>
            <p:nvPr/>
          </p:nvSpPr>
          <p:spPr>
            <a:xfrm rot="10800000">
              <a:off x="1858617" y="470613"/>
              <a:ext cx="646044" cy="685801"/>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grpSp>
      <p:sp>
        <p:nvSpPr>
          <p:cNvPr id="5" name="TextBox 4">
            <a:extLst>
              <a:ext uri="{FF2B5EF4-FFF2-40B4-BE49-F238E27FC236}">
                <a16:creationId xmlns:a16="http://schemas.microsoft.com/office/drawing/2014/main" id="{3E1D4415-76BC-238C-3095-71BC908FF267}"/>
              </a:ext>
            </a:extLst>
          </p:cNvPr>
          <p:cNvSpPr txBox="1"/>
          <p:nvPr/>
        </p:nvSpPr>
        <p:spPr>
          <a:xfrm>
            <a:off x="542289" y="3216799"/>
            <a:ext cx="6694253" cy="1323439"/>
          </a:xfrm>
          <a:prstGeom prst="rect">
            <a:avLst/>
          </a:prstGeom>
          <a:solidFill>
            <a:schemeClr val="bg1"/>
          </a:solidFill>
          <a:ln w="28575">
            <a:solidFill>
              <a:schemeClr val="tx2">
                <a:lumMod val="50000"/>
                <a:lumOff val="50000"/>
              </a:schemeClr>
            </a:solidFill>
            <a:prstDash val="dashDot"/>
          </a:ln>
        </p:spPr>
        <p:txBody>
          <a:bodyPr wrap="square">
            <a:spAutoFit/>
          </a:bodyPr>
          <a:lstStyle/>
          <a:p>
            <a:pPr indent="457200" algn="just">
              <a:spcBef>
                <a:spcPts val="600"/>
              </a:spcBef>
            </a:pPr>
            <a:r>
              <a:rPr lang="vi-VN" sz="2000">
                <a:latin typeface="Times New Roman" panose="02020603050405020304" pitchFamily="18" charset="0"/>
                <a:ea typeface="Tahoma" panose="020B0604030504040204" pitchFamily="34" charset="0"/>
                <a:cs typeface="Times New Roman" panose="02020603050405020304" pitchFamily="18" charset="0"/>
              </a:rPr>
              <a:t>Ở tiết trước các em đã thấy được ích lợi của phần mềm mô phỏng và biết cách tương tác với phần mềm. Hôm nay chúng ta sẽ sử dụng một phần mềm khác để mô phỏng hình học, phần mềm có tên </a:t>
            </a:r>
            <a:r>
              <a:rPr lang="vi-VN" sz="2000" b="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Geometer’s Sketchpad</a:t>
            </a:r>
            <a:endParaRPr lang="en-US" sz="2000" b="1">
              <a:solidFill>
                <a:schemeClr val="accent2"/>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174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6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randombar(horizontal)">
                                      <p:cBhvr>
                                        <p:cTn id="13" dur="500"/>
                                        <p:tgtEl>
                                          <p:spTgt spid="1028"/>
                                        </p:tgtEl>
                                      </p:cBhvr>
                                    </p:animEffect>
                                  </p:childTnLst>
                                </p:cTn>
                              </p:par>
                              <p:par>
                                <p:cTn id="14" presetID="2" presetClass="entr" presetSubtype="2" decel="36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1549153" y="184836"/>
            <a:ext cx="9093695"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3:</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TỈ LỆ VÀNG TRONG NGÔI SAO NĂM CÁNH</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33E09F1-DF59-D515-882A-12434EB538E1}"/>
              </a:ext>
            </a:extLst>
          </p:cNvPr>
          <p:cNvSpPr txBox="1"/>
          <p:nvPr/>
        </p:nvSpPr>
        <p:spPr>
          <a:xfrm>
            <a:off x="692818" y="2575234"/>
            <a:ext cx="6530941" cy="2795958"/>
          </a:xfrm>
          <a:prstGeom prst="rect">
            <a:avLst/>
          </a:prstGeom>
          <a:noFill/>
        </p:spPr>
        <p:txBody>
          <a:bodyPr wrap="square">
            <a:spAutoFit/>
          </a:bodyPr>
          <a:lstStyle/>
          <a:p>
            <a:pPr>
              <a:lnSpc>
                <a:spcPct val="150000"/>
              </a:lnSpc>
            </a:pPr>
            <a:r>
              <a:rPr lang="vi-VN" sz="24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Yêu cầu </a:t>
            </a:r>
            <a:endParaRPr lang="vi-VN" sz="24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4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Sử dụng công cụ đo và tính toán trong phần mềm mô phỏng hình học. Khám phá tri thức về tỉ lệ các đoạn thẳng xuất hiện trong một ngôi sao có năm cánh cách đều nhau.</a:t>
            </a:r>
          </a:p>
        </p:txBody>
      </p:sp>
      <p:pic>
        <p:nvPicPr>
          <p:cNvPr id="1026" name="Picture 2">
            <a:extLst>
              <a:ext uri="{FF2B5EF4-FFF2-40B4-BE49-F238E27FC236}">
                <a16:creationId xmlns:a16="http://schemas.microsoft.com/office/drawing/2014/main" id="{8DECC4C3-EED8-8FE6-A7DC-E3926AE49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rot="634369">
            <a:off x="7353980" y="1290638"/>
            <a:ext cx="4276725"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3179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1549153" y="184836"/>
            <a:ext cx="9093695"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3:</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TỈ LỆ VÀNG TRONG NGÔI SAO NĂM CÁNH</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33E09F1-DF59-D515-882A-12434EB538E1}"/>
              </a:ext>
            </a:extLst>
          </p:cNvPr>
          <p:cNvSpPr txBox="1"/>
          <p:nvPr/>
        </p:nvSpPr>
        <p:spPr>
          <a:xfrm>
            <a:off x="208344" y="1262054"/>
            <a:ext cx="11667281" cy="2528897"/>
          </a:xfrm>
          <a:prstGeom prst="rect">
            <a:avLst/>
          </a:prstGeom>
          <a:noFill/>
        </p:spPr>
        <p:txBody>
          <a:bodyPr wrap="square">
            <a:spAutoFit/>
          </a:bodyPr>
          <a:lstStyle/>
          <a:p>
            <a:pPr algn="just">
              <a:lnSpc>
                <a:spcPct val="150000"/>
              </a:lnSpc>
            </a:pPr>
            <a:r>
              <a:rPr lang="vi-VN"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Hướng dẫn </a:t>
            </a:r>
          </a:p>
          <a:p>
            <a:pPr algn="just">
              <a:lnSpc>
                <a:spcPct val="150000"/>
              </a:lnSpc>
            </a:pPr>
            <a:r>
              <a:rPr lang="vi-VN"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 Truy cập phần mềm Geometer’s Sketchpad và mở tệp dữ liệu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Khởi động phần mềm Geometer’s Sketchpad. Mở tệp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TyLeVang.gsp</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bằng cách chọn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File</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Open</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hoặc nhấn tổ hợp phím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Ctrl + O</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và chọn tệp. Tệp dữ liệu đã có sẵn một ngôi sao năm cánh (Hình 6.6).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Em hãy di chuyển ngôi sao này bằng cách chọn đỉnh hoặc cạnh của nó và kéo thả chuột đến vị trí khác. Kích thước ngôi sao được điều chỉnh bằng cách kéo thả điểm P hoặc điểm q để độ dài đoạn thẳng Pq thay đổi.</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081496C-49F0-8BC1-D721-4DBAB94E0CFE}"/>
              </a:ext>
            </a:extLst>
          </p:cNvPr>
          <p:cNvPicPr>
            <a:picLocks noChangeAspect="1"/>
          </p:cNvPicPr>
          <p:nvPr/>
        </p:nvPicPr>
        <p:blipFill rotWithShape="1">
          <a:blip r:embed="rId2"/>
          <a:srcRect l="9981"/>
          <a:stretch/>
        </p:blipFill>
        <p:spPr>
          <a:xfrm>
            <a:off x="3791574" y="3853826"/>
            <a:ext cx="4608852" cy="2819338"/>
          </a:xfrm>
          <a:prstGeom prst="rect">
            <a:avLst/>
          </a:prstGeom>
        </p:spPr>
      </p:pic>
    </p:spTree>
    <p:extLst>
      <p:ext uri="{BB962C8B-B14F-4D97-AF65-F5344CB8AC3E}">
        <p14:creationId xmlns:p14="http://schemas.microsoft.com/office/powerpoint/2010/main" val="206642175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1549153" y="184836"/>
            <a:ext cx="9093695"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3:</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TỈ LỆ VÀNG TRONG NGÔI SAO NĂM CÁNH</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33E09F1-DF59-D515-882A-12434EB538E1}"/>
              </a:ext>
            </a:extLst>
          </p:cNvPr>
          <p:cNvSpPr txBox="1"/>
          <p:nvPr/>
        </p:nvSpPr>
        <p:spPr>
          <a:xfrm>
            <a:off x="208344" y="1262054"/>
            <a:ext cx="11667281" cy="2337884"/>
          </a:xfrm>
          <a:prstGeom prst="rect">
            <a:avLst/>
          </a:prstGeom>
          <a:noFill/>
        </p:spPr>
        <p:txBody>
          <a:bodyPr wrap="square">
            <a:spAutoFit/>
          </a:bodyPr>
          <a:lstStyle/>
          <a:p>
            <a:pPr algn="just">
              <a:lnSpc>
                <a:spcPct val="150000"/>
              </a:lnSpc>
            </a:pPr>
            <a:r>
              <a:rPr lang="vi-VN" sz="20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 Đo độ dài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Sử dụng công cụ chọn đối tượng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để chọn đoạn thẳng AB (Hình 6.6) và chọn</a:t>
            </a:r>
            <a:r>
              <a:rPr lang="vi-VN"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Measure</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Length</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để đo độ dài đoạn AB đã chọn.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Tương tự như vậy, em sẽ đo được độ dài các đoạn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thẳng BC, AC và AD.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081496C-49F0-8BC1-D721-4DBAB94E0CFE}"/>
              </a:ext>
            </a:extLst>
          </p:cNvPr>
          <p:cNvPicPr>
            <a:picLocks noChangeAspect="1"/>
          </p:cNvPicPr>
          <p:nvPr/>
        </p:nvPicPr>
        <p:blipFill rotWithShape="1">
          <a:blip r:embed="rId2"/>
          <a:srcRect l="9981"/>
          <a:stretch/>
        </p:blipFill>
        <p:spPr>
          <a:xfrm>
            <a:off x="3791574" y="3853826"/>
            <a:ext cx="4608852" cy="2819338"/>
          </a:xfrm>
          <a:prstGeom prst="rect">
            <a:avLst/>
          </a:prstGeom>
        </p:spPr>
      </p:pic>
    </p:spTree>
    <p:extLst>
      <p:ext uri="{BB962C8B-B14F-4D97-AF65-F5344CB8AC3E}">
        <p14:creationId xmlns:p14="http://schemas.microsoft.com/office/powerpoint/2010/main" val="273865564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1549153" y="184836"/>
            <a:ext cx="9093695"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3:</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TỈ LỆ VÀNG TRONG NGÔI SAO NĂM CÁNH</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33E09F1-DF59-D515-882A-12434EB538E1}"/>
              </a:ext>
            </a:extLst>
          </p:cNvPr>
          <p:cNvSpPr txBox="1"/>
          <p:nvPr/>
        </p:nvSpPr>
        <p:spPr>
          <a:xfrm>
            <a:off x="208344" y="1262054"/>
            <a:ext cx="11667281" cy="2337884"/>
          </a:xfrm>
          <a:prstGeom prst="rect">
            <a:avLst/>
          </a:prstGeom>
          <a:noFill/>
        </p:spPr>
        <p:txBody>
          <a:bodyPr wrap="square">
            <a:spAutoFit/>
          </a:bodyPr>
          <a:lstStyle/>
          <a:p>
            <a:pPr algn="just">
              <a:lnSpc>
                <a:spcPct val="150000"/>
              </a:lnSpc>
            </a:pPr>
            <a:r>
              <a:rPr lang="vi-VN" sz="20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 Tính tỉ lệ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Mở công cụ tính bằng cách gõ tổ hợp phím </a:t>
            </a:r>
            <a:r>
              <a:rPr lang="vi-VN"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Alt + =</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hoặc chọn </a:t>
            </a:r>
            <a:r>
              <a:rPr lang="vi-VN"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Number/Calculate... </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Measure/ Calculate... </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với Geometer’s Sketchpad 4.x)</a:t>
            </a:r>
            <a:r>
              <a:rPr lang="vi-VN"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Nhập biểu thức cần tính bằng bàn phím, bàn phím ảo hoặc sử dụng chuột để chọn các giá trị đã được đo hoặc tính trước trên màn hình (Hình 6.7).</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5BF9DE8-8E3F-E4AF-7F86-75D58A0C390D}"/>
              </a:ext>
            </a:extLst>
          </p:cNvPr>
          <p:cNvPicPr>
            <a:picLocks noChangeAspect="1"/>
          </p:cNvPicPr>
          <p:nvPr/>
        </p:nvPicPr>
        <p:blipFill>
          <a:blip r:embed="rId2"/>
          <a:stretch>
            <a:fillRect/>
          </a:stretch>
        </p:blipFill>
        <p:spPr>
          <a:xfrm>
            <a:off x="4289743" y="3482726"/>
            <a:ext cx="3268525" cy="3190438"/>
          </a:xfrm>
          <a:prstGeom prst="rect">
            <a:avLst/>
          </a:prstGeom>
        </p:spPr>
      </p:pic>
    </p:spTree>
    <p:extLst>
      <p:ext uri="{BB962C8B-B14F-4D97-AF65-F5344CB8AC3E}">
        <p14:creationId xmlns:p14="http://schemas.microsoft.com/office/powerpoint/2010/main" val="83977332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1549153" y="184836"/>
            <a:ext cx="9093695"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3:</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TỈ LỆ VÀNG TRONG NGÔI SAO NĂM CÁNH</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33E09F1-DF59-D515-882A-12434EB538E1}"/>
              </a:ext>
            </a:extLst>
          </p:cNvPr>
          <p:cNvSpPr txBox="1"/>
          <p:nvPr/>
        </p:nvSpPr>
        <p:spPr>
          <a:xfrm>
            <a:off x="208344" y="1262054"/>
            <a:ext cx="11667281" cy="2343655"/>
          </a:xfrm>
          <a:prstGeom prst="rect">
            <a:avLst/>
          </a:prstGeom>
          <a:noFill/>
        </p:spPr>
        <p:txBody>
          <a:bodyPr wrap="square">
            <a:spAutoFit/>
          </a:bodyPr>
          <a:lstStyle/>
          <a:p>
            <a:pPr algn="just">
              <a:lnSpc>
                <a:spcPct val="150000"/>
              </a:lnSpc>
            </a:pPr>
            <a:r>
              <a:rPr lang="vi-VN" sz="20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d) Khám phá tri thức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Thay đổi kích thước ngôi sao bằng cách kéo thả điểm P hoặc điểm q, em sẽ thấy số đo các đoạn thẳng AB, BC, AC và AD cũng thay đổi theo.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Điều đáng kinh ngạc là dù độ dài của các đoạn thẳng thay đổi nhưng tỉ lệ giữa chúng không thay đổi, luôn bằng nhau và xấp xỉ 1,62. Chính xác hơn, ta sẽ có: </a:t>
            </a:r>
          </a:p>
        </p:txBody>
      </p:sp>
      <p:pic>
        <p:nvPicPr>
          <p:cNvPr id="5" name="Picture 4">
            <a:extLst>
              <a:ext uri="{FF2B5EF4-FFF2-40B4-BE49-F238E27FC236}">
                <a16:creationId xmlns:a16="http://schemas.microsoft.com/office/drawing/2014/main" id="{6BAF8311-D932-6F82-F256-4599BC8213C3}"/>
              </a:ext>
            </a:extLst>
          </p:cNvPr>
          <p:cNvPicPr>
            <a:picLocks noChangeAspect="1"/>
          </p:cNvPicPr>
          <p:nvPr/>
        </p:nvPicPr>
        <p:blipFill>
          <a:blip r:embed="rId2"/>
          <a:stretch>
            <a:fillRect/>
          </a:stretch>
        </p:blipFill>
        <p:spPr>
          <a:xfrm>
            <a:off x="3020978" y="3876356"/>
            <a:ext cx="6150045" cy="1235102"/>
          </a:xfrm>
          <a:prstGeom prst="rect">
            <a:avLst/>
          </a:prstGeom>
        </p:spPr>
      </p:pic>
    </p:spTree>
    <p:extLst>
      <p:ext uri="{BB962C8B-B14F-4D97-AF65-F5344CB8AC3E}">
        <p14:creationId xmlns:p14="http://schemas.microsoft.com/office/powerpoint/2010/main" val="378590323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1549153" y="184836"/>
            <a:ext cx="9093695"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3:</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TỈ LỆ VÀNG TRONG NGÔI SAO NĂM CÁNH</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33E09F1-DF59-D515-882A-12434EB538E1}"/>
              </a:ext>
            </a:extLst>
          </p:cNvPr>
          <p:cNvSpPr txBox="1"/>
          <p:nvPr/>
        </p:nvSpPr>
        <p:spPr>
          <a:xfrm>
            <a:off x="208344" y="2530304"/>
            <a:ext cx="11667281" cy="1419299"/>
          </a:xfrm>
          <a:prstGeom prst="rect">
            <a:avLst/>
          </a:prstGeom>
          <a:noFill/>
        </p:spPr>
        <p:txBody>
          <a:bodyPr wrap="square">
            <a:spAutoFit/>
          </a:bodyPr>
          <a:lstStyle/>
          <a:p>
            <a:pPr marL="0" algn="l" rtl="0" eaLnBrk="1" latinLnBrk="0" hangingPunct="1">
              <a:lnSpc>
                <a:spcPct val="150000"/>
              </a:lnSpc>
              <a:spcBef>
                <a:spcPts val="0"/>
              </a:spcBef>
              <a:spcAft>
                <a:spcPts val="0"/>
              </a:spcAft>
            </a:pPr>
            <a:r>
              <a:rPr lang="vi-VN" sz="20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Tỉ lệ trên có tính chất đặc biệt, được gọi là tỉ lệ vàng. Nếu một hình chữ nhật có tỉ lệ hai cạnh là tỉ lệ vàng thì sau khi cắt bỏ một hình vuông, phần còn lại là một hình chữ nhật cũng có tỉ lệ hai cạnh là tỉ lệ vàng (Hình 6.8b). Một hình chữ nhật như vậy được gọi là hình chữ nhật tỉ lệ vàng.</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B88544E-8373-2C8A-1C00-541C86CA67DD}"/>
              </a:ext>
            </a:extLst>
          </p:cNvPr>
          <p:cNvPicPr>
            <a:picLocks noChangeAspect="1"/>
          </p:cNvPicPr>
          <p:nvPr/>
        </p:nvPicPr>
        <p:blipFill>
          <a:blip r:embed="rId2"/>
          <a:stretch>
            <a:fillRect/>
          </a:stretch>
        </p:blipFill>
        <p:spPr>
          <a:xfrm>
            <a:off x="3020978" y="1295202"/>
            <a:ext cx="6150045" cy="1235102"/>
          </a:xfrm>
          <a:prstGeom prst="rect">
            <a:avLst/>
          </a:prstGeom>
        </p:spPr>
      </p:pic>
      <p:pic>
        <p:nvPicPr>
          <p:cNvPr id="2" name="Picture 1">
            <a:extLst>
              <a:ext uri="{FF2B5EF4-FFF2-40B4-BE49-F238E27FC236}">
                <a16:creationId xmlns:a16="http://schemas.microsoft.com/office/drawing/2014/main" id="{8ABA4047-04BB-FC1C-0F22-A4D257C47D47}"/>
              </a:ext>
            </a:extLst>
          </p:cNvPr>
          <p:cNvPicPr>
            <a:picLocks noChangeAspect="1"/>
          </p:cNvPicPr>
          <p:nvPr/>
        </p:nvPicPr>
        <p:blipFill>
          <a:blip r:embed="rId3"/>
          <a:stretch>
            <a:fillRect/>
          </a:stretch>
        </p:blipFill>
        <p:spPr>
          <a:xfrm>
            <a:off x="3184761" y="4014981"/>
            <a:ext cx="5822478" cy="2647646"/>
          </a:xfrm>
          <a:prstGeom prst="rect">
            <a:avLst/>
          </a:prstGeom>
        </p:spPr>
      </p:pic>
    </p:spTree>
    <p:extLst>
      <p:ext uri="{BB962C8B-B14F-4D97-AF65-F5344CB8AC3E}">
        <p14:creationId xmlns:p14="http://schemas.microsoft.com/office/powerpoint/2010/main" val="3514318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4758573" y="184836"/>
            <a:ext cx="2674854" cy="584775"/>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LUYỆN TẬP</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4B8721A-1B71-042D-695D-FFC736EC4821}"/>
              </a:ext>
            </a:extLst>
          </p:cNvPr>
          <p:cNvSpPr txBox="1"/>
          <p:nvPr/>
        </p:nvSpPr>
        <p:spPr>
          <a:xfrm>
            <a:off x="622150" y="1262054"/>
            <a:ext cx="9730890" cy="707886"/>
          </a:xfrm>
          <a:prstGeom prst="rect">
            <a:avLst/>
          </a:prstGeom>
          <a:noFill/>
        </p:spPr>
        <p:txBody>
          <a:bodyPr wrap="square">
            <a:spAutoFit/>
          </a:bodyPr>
          <a:lstStyle/>
          <a:p>
            <a:pPr indent="457200" algn="just">
              <a:spcBef>
                <a:spcPts val="600"/>
              </a:spcBef>
            </a:pPr>
            <a:r>
              <a:rPr lang="vi-VN"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Sử dụng </a:t>
            </a:r>
            <a:r>
              <a:rPr lang="vi-VN" sz="2000" b="1"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phần mềm Geometer’s Sketchpad</a:t>
            </a:r>
            <a:r>
              <a:rPr lang="vi-VN"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và vẽ thêm một số ngôi sao khác với các kích cỡ và màu viền khác nhau.</a:t>
            </a:r>
          </a:p>
        </p:txBody>
      </p:sp>
      <p:pic>
        <p:nvPicPr>
          <p:cNvPr id="2" name="Picture 2" descr="Back to school, happy Pupils children learning computer reading books  concept 23366108 PNG">
            <a:extLst>
              <a:ext uri="{FF2B5EF4-FFF2-40B4-BE49-F238E27FC236}">
                <a16:creationId xmlns:a16="http://schemas.microsoft.com/office/drawing/2014/main" id="{50A32924-EE00-2152-3D03-DE6DFDBAA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5034" y="5422413"/>
            <a:ext cx="1554251" cy="11648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F0018793-1928-A3C5-8993-9B4388D58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696750" y="3023163"/>
            <a:ext cx="4798500" cy="23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620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1239</TotalTime>
  <Words>717</Words>
  <PresentationFormat>Widescreen</PresentationFormat>
  <Paragraphs>43</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Grandview Display</vt:lpstr>
      <vt:lpstr>Open Sans</vt:lpstr>
      <vt:lpstr>Tahoma</vt:lpstr>
      <vt:lpstr>Times New Roman</vt:lpstr>
      <vt:lpstr>DashVTI</vt:lpstr>
      <vt:lpstr>Office Theme</vt:lpstr>
      <vt:lpstr>TIẾT 13. BÀI 6:   THỰC HÀNH: KHAI THÁC PHẦN MỀM MÔ PHỎNG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2024-08-23T00:21:37Z</dcterms:modified>
</cp:coreProperties>
</file>