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67" r:id="rId4"/>
    <p:sldId id="269" r:id="rId5"/>
    <p:sldId id="315" r:id="rId6"/>
    <p:sldId id="274" r:id="rId7"/>
    <p:sldId id="277" r:id="rId8"/>
    <p:sldId id="308" r:id="rId9"/>
    <p:sldId id="276" r:id="rId10"/>
    <p:sldId id="309" r:id="rId11"/>
    <p:sldId id="310" r:id="rId12"/>
    <p:sldId id="295" r:id="rId13"/>
    <p:sldId id="311" r:id="rId14"/>
    <p:sldId id="312" r:id="rId15"/>
    <p:sldId id="313" r:id="rId16"/>
    <p:sldId id="294" r:id="rId17"/>
    <p:sldId id="314" r:id="rId18"/>
    <p:sldId id="296" r:id="rId19"/>
    <p:sldId id="298" r:id="rId20"/>
    <p:sldId id="299" r:id="rId21"/>
    <p:sldId id="30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43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9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96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2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37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474149" y="44183"/>
            <a:ext cx="335988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3.2: Speaking &amp; Writing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316984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5: Science and technology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  <p:sldLayoutId id="2147483668" r:id="rId13"/>
    <p:sldLayoutId id="2147483671" r:id="rId14"/>
    <p:sldLayoutId id="2147483673" r:id="rId15"/>
    <p:sldLayoutId id="2147483689" r:id="rId16"/>
    <p:sldLayoutId id="2147483690" r:id="rId17"/>
    <p:sldLayoutId id="2147483691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19FC13-864D-CFB8-0B9F-D27C40F13D5E}"/>
              </a:ext>
            </a:extLst>
          </p:cNvPr>
          <p:cNvSpPr txBox="1"/>
          <p:nvPr/>
        </p:nvSpPr>
        <p:spPr>
          <a:xfrm>
            <a:off x="5792189" y="3168317"/>
            <a:ext cx="61454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5: Science and technology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3.2 – Speaking &amp; Writing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53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E581DE-3345-418E-63D0-76EFF4931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17" y="467473"/>
            <a:ext cx="2962688" cy="9907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FB9F8E-05CB-CFD0-7E56-D0075A436EE4}"/>
              </a:ext>
            </a:extLst>
          </p:cNvPr>
          <p:cNvSpPr txBox="1"/>
          <p:nvPr/>
        </p:nvSpPr>
        <p:spPr>
          <a:xfrm>
            <a:off x="577417" y="1458211"/>
            <a:ext cx="110371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  <a:latin typeface="Calibri" panose="020F0502020204030204"/>
              </a:rPr>
              <a:t>Now, write </a:t>
            </a:r>
            <a:r>
              <a:rPr lang="en-US" sz="2800" b="1" i="1" dirty="0">
                <a:solidFill>
                  <a:srgbClr val="0070C0"/>
                </a:solidFill>
                <a:latin typeface="Calibri" panose="020F0502020204030204"/>
              </a:rPr>
              <a:t>a narrative passage </a:t>
            </a:r>
            <a:r>
              <a:rPr lang="en-US" sz="2800" i="1" dirty="0">
                <a:solidFill>
                  <a:srgbClr val="0070C0"/>
                </a:solidFill>
                <a:latin typeface="Calibri" panose="020F0502020204030204"/>
              </a:rPr>
              <a:t>to </a:t>
            </a:r>
            <a:r>
              <a:rPr lang="en-US" sz="2800" b="1" i="1" dirty="0">
                <a:solidFill>
                  <a:srgbClr val="0070C0"/>
                </a:solidFill>
                <a:latin typeface="Calibri" panose="020F0502020204030204"/>
              </a:rPr>
              <a:t>tell the story you planned </a:t>
            </a:r>
            <a:r>
              <a:rPr lang="en-US" sz="2800" i="1" dirty="0">
                <a:solidFill>
                  <a:srgbClr val="0070C0"/>
                </a:solidFill>
                <a:latin typeface="Calibri" panose="020F0502020204030204"/>
              </a:rPr>
              <a:t>in Speaking. Use the </a:t>
            </a:r>
            <a:r>
              <a:rPr lang="en-US" sz="2800" b="1" i="1" dirty="0">
                <a:solidFill>
                  <a:srgbClr val="C00000"/>
                </a:solidFill>
                <a:latin typeface="Calibri" panose="020F0502020204030204"/>
              </a:rPr>
              <a:t>Writing Skill box </a:t>
            </a:r>
            <a:r>
              <a:rPr lang="en-US" sz="2800" i="1" dirty="0">
                <a:solidFill>
                  <a:srgbClr val="0070C0"/>
                </a:solidFill>
                <a:latin typeface="Calibri" panose="020F0502020204030204"/>
              </a:rPr>
              <a:t>and your speaking notes to help you. Write </a:t>
            </a:r>
            <a:r>
              <a:rPr lang="en-US" sz="2800" b="1" i="1" dirty="0">
                <a:solidFill>
                  <a:srgbClr val="0070C0"/>
                </a:solidFill>
                <a:latin typeface="Calibri" panose="020F0502020204030204"/>
              </a:rPr>
              <a:t>80 to 100 words</a:t>
            </a:r>
            <a:r>
              <a:rPr lang="en-US" sz="2800" i="1" dirty="0">
                <a:solidFill>
                  <a:srgbClr val="0070C0"/>
                </a:solidFill>
                <a:latin typeface="Calibri" panose="020F0502020204030204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858C93-0E20-23F8-38DF-C4E2CC831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637" y="2573362"/>
            <a:ext cx="9407702" cy="3695436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3CD595-1DF4-28E3-AD17-D79E2226373F}"/>
              </a:ext>
            </a:extLst>
          </p:cNvPr>
          <p:cNvCxnSpPr/>
          <p:nvPr/>
        </p:nvCxnSpPr>
        <p:spPr>
          <a:xfrm>
            <a:off x="2979506" y="2260315"/>
            <a:ext cx="791110" cy="3130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04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B4AD08-DCC0-8D6B-C6DD-FB86E472FFBF}"/>
              </a:ext>
            </a:extLst>
          </p:cNvPr>
          <p:cNvSpPr txBox="1"/>
          <p:nvPr/>
        </p:nvSpPr>
        <p:spPr>
          <a:xfrm>
            <a:off x="540110" y="1194216"/>
            <a:ext cx="1110532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900" i="1" dirty="0">
                <a:solidFill>
                  <a:srgbClr val="0070C0"/>
                </a:solidFill>
                <a:latin typeface="Calibri" panose="020F0502020204030204"/>
              </a:rPr>
              <a:t>What is a structure of a narrative?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900" i="1" dirty="0">
                <a:solidFill>
                  <a:srgbClr val="0070C0"/>
                </a:solidFill>
                <a:latin typeface="Calibri" panose="020F0502020204030204"/>
              </a:rPr>
              <a:t>How many sections are there in a narrative passage?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900" i="1" dirty="0">
                <a:solidFill>
                  <a:srgbClr val="0070C0"/>
                </a:solidFill>
                <a:latin typeface="Calibri" panose="020F0502020204030204"/>
              </a:rPr>
              <a:t>What do you write in the topic section?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900" i="1" dirty="0">
                <a:solidFill>
                  <a:srgbClr val="0070C0"/>
                </a:solidFill>
                <a:latin typeface="Calibri" panose="020F0502020204030204"/>
              </a:rPr>
              <a:t>Do you write about people in the character section?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900" i="1" dirty="0">
                <a:solidFill>
                  <a:srgbClr val="0070C0"/>
                </a:solidFill>
                <a:latin typeface="Calibri" panose="020F0502020204030204"/>
              </a:rPr>
              <a:t>In which section do you write about what you saw/heard/felt, the main event or the ending section?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3F7CC8-47EC-FD90-5E2E-745114ABCE0F}"/>
              </a:ext>
            </a:extLst>
          </p:cNvPr>
          <p:cNvSpPr/>
          <p:nvPr/>
        </p:nvSpPr>
        <p:spPr>
          <a:xfrm>
            <a:off x="307910" y="547885"/>
            <a:ext cx="1133752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C00000"/>
                </a:solidFill>
              </a:rPr>
              <a:t>Can you remember?</a:t>
            </a:r>
          </a:p>
        </p:txBody>
      </p:sp>
    </p:spTree>
    <p:extLst>
      <p:ext uri="{BB962C8B-B14F-4D97-AF65-F5344CB8AC3E}">
        <p14:creationId xmlns:p14="http://schemas.microsoft.com/office/powerpoint/2010/main" val="14717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216" y="754035"/>
            <a:ext cx="1164928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Write a narrative passage.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Check your answers with a partner, using the </a:t>
            </a:r>
            <a:r>
              <a:rPr lang="en-US" sz="3600" b="1" i="1" dirty="0">
                <a:solidFill>
                  <a:srgbClr val="0070C0"/>
                </a:solidFill>
              </a:rPr>
              <a:t>feedback form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B9E1-BD7C-CBC6-C2D4-4CB684DBA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22" y="2235569"/>
            <a:ext cx="12209522" cy="362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3" b="4123"/>
          <a:stretch/>
        </p:blipFill>
        <p:spPr>
          <a:xfrm>
            <a:off x="-28045" y="0"/>
            <a:ext cx="9553046" cy="68807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0258" y="4201539"/>
            <a:ext cx="3725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Post-writing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7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F514CA-19A4-7D09-C508-8045E06B3D9A}"/>
              </a:ext>
            </a:extLst>
          </p:cNvPr>
          <p:cNvSpPr/>
          <p:nvPr/>
        </p:nvSpPr>
        <p:spPr>
          <a:xfrm>
            <a:off x="401216" y="754035"/>
            <a:ext cx="11649280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You will have your passages assessed thanks to these criteria: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narrative structure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main idea and focus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sentence fluency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word choice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spelling and punctuation</a:t>
            </a:r>
          </a:p>
        </p:txBody>
      </p:sp>
    </p:spTree>
    <p:extLst>
      <p:ext uri="{BB962C8B-B14F-4D97-AF65-F5344CB8AC3E}">
        <p14:creationId xmlns:p14="http://schemas.microsoft.com/office/powerpoint/2010/main" val="241271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7446EC-7D2D-AE60-1C5F-B709D6D34D62}"/>
              </a:ext>
            </a:extLst>
          </p:cNvPr>
          <p:cNvSpPr/>
          <p:nvPr/>
        </p:nvSpPr>
        <p:spPr>
          <a:xfrm>
            <a:off x="401216" y="754035"/>
            <a:ext cx="1164928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C00000"/>
                </a:solidFill>
              </a:rPr>
              <a:t>Suggested writing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A77085-DEEF-0FB7-25F6-485B4DEEEC77}"/>
              </a:ext>
            </a:extLst>
          </p:cNvPr>
          <p:cNvSpPr/>
          <p:nvPr/>
        </p:nvSpPr>
        <p:spPr>
          <a:xfrm>
            <a:off x="401216" y="1687271"/>
            <a:ext cx="11649280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I'll never forget the night I saw an alien. I was in the car with my mom. We were coming home from swimming class at my local swimming pool. We were driving through a forest when we saw a strange, tall man on the road. He was making a strange noise. He was wearing silver clothes, and he was pointing at the sky. It was really scary. We drove home quickly and called the police. I really believe he was an alien from another planet. </a:t>
            </a:r>
          </a:p>
        </p:txBody>
      </p:sp>
    </p:spTree>
    <p:extLst>
      <p:ext uri="{BB962C8B-B14F-4D97-AF65-F5344CB8AC3E}">
        <p14:creationId xmlns:p14="http://schemas.microsoft.com/office/powerpoint/2010/main" val="296470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8C9BB5-2122-7309-5396-D9FF007C7C0B}"/>
              </a:ext>
            </a:extLst>
          </p:cNvPr>
          <p:cNvSpPr/>
          <p:nvPr/>
        </p:nvSpPr>
        <p:spPr>
          <a:xfrm>
            <a:off x="847618" y="713068"/>
            <a:ext cx="971550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How many parts are there in a narrative passage?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1B2D24-CD11-EA7C-E203-65C80DA21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937" y="1554608"/>
            <a:ext cx="5820125" cy="5139901"/>
          </a:xfrm>
          <a:prstGeom prst="rect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5901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5461" y="2243918"/>
            <a:ext cx="1075413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Speaking: Plan the story </a:t>
            </a:r>
            <a:r>
              <a:rPr lang="en-US" sz="3600" i="1">
                <a:solidFill>
                  <a:srgbClr val="0070C0"/>
                </a:solidFill>
              </a:rPr>
              <a:t>about a strange visitor </a:t>
            </a:r>
            <a:r>
              <a:rPr lang="en-US" sz="3600" i="1" dirty="0">
                <a:solidFill>
                  <a:srgbClr val="0070C0"/>
                </a:solidFill>
              </a:rPr>
              <a:t>from another planet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Writing: How to write a narrative passage.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610581" y="165815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613689" y="2668971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616798" y="4575538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629241" y="5642339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607465" y="3633141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618350" y="591356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475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616401"/>
            <a:ext cx="11643947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- Review how to write a narrative passage.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Finish the writing part.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Do the exercises in WB: Writing (page 37).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Complete the grammar notes in </a:t>
            </a:r>
            <a:r>
              <a:rPr lang="en-US" sz="3600" i="1" dirty="0" err="1">
                <a:solidFill>
                  <a:srgbClr val="0070C0"/>
                </a:solidFill>
              </a:rPr>
              <a:t>Tiếng</a:t>
            </a:r>
            <a:r>
              <a:rPr lang="en-US" sz="3600" i="1" dirty="0">
                <a:solidFill>
                  <a:srgbClr val="0070C0"/>
                </a:solidFill>
              </a:rPr>
              <a:t> Anh 8 </a:t>
            </a:r>
            <a:r>
              <a:rPr lang="en-US" sz="3600" i="1" dirty="0" err="1">
                <a:solidFill>
                  <a:srgbClr val="0070C0"/>
                </a:solidFill>
              </a:rPr>
              <a:t>i</a:t>
            </a:r>
            <a:r>
              <a:rPr lang="en-US" sz="3600" i="1" dirty="0">
                <a:solidFill>
                  <a:srgbClr val="0070C0"/>
                </a:solidFill>
              </a:rPr>
              <a:t>-Learn Smart World </a:t>
            </a:r>
            <a:r>
              <a:rPr lang="en-US" sz="3600" i="1" dirty="0" smtClean="0">
                <a:solidFill>
                  <a:srgbClr val="0070C0"/>
                </a:solidFill>
              </a:rPr>
              <a:t>Notebook, page 45.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- Play consolidation games in </a:t>
            </a:r>
            <a:r>
              <a:rPr lang="en-US" sz="3600" i="1" dirty="0" err="1">
                <a:solidFill>
                  <a:srgbClr val="0070C0"/>
                </a:solidFill>
              </a:rPr>
              <a:t>Tiếng</a:t>
            </a:r>
            <a:r>
              <a:rPr lang="en-US" sz="3600" i="1" dirty="0">
                <a:solidFill>
                  <a:srgbClr val="0070C0"/>
                </a:solidFill>
              </a:rPr>
              <a:t> Anh 8 </a:t>
            </a:r>
            <a:r>
              <a:rPr lang="en-US" sz="3600" i="1" dirty="0" err="1">
                <a:solidFill>
                  <a:srgbClr val="0070C0"/>
                </a:solidFill>
              </a:rPr>
              <a:t>i</a:t>
            </a:r>
            <a:r>
              <a:rPr lang="en-US" sz="3600" i="1" dirty="0">
                <a:solidFill>
                  <a:srgbClr val="0070C0"/>
                </a:solidFill>
              </a:rPr>
              <a:t>-Learn Smart World DHA App on </a:t>
            </a:r>
            <a:r>
              <a:rPr lang="en-US" sz="3600" i="1" dirty="0" smtClean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- Prepare: Unit 6 – Review – page 98.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talk about buying a new phone.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write an email to your friend about the smartphone you chose.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36F825-0367-8E17-128E-872025FCDD89}"/>
              </a:ext>
            </a:extLst>
          </p:cNvPr>
          <p:cNvSpPr/>
          <p:nvPr/>
        </p:nvSpPr>
        <p:spPr>
          <a:xfrm>
            <a:off x="786672" y="763167"/>
            <a:ext cx="54341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Two truths and one lie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EB82D0-7C97-C6B0-AFA6-ECF914D535D6}"/>
              </a:ext>
            </a:extLst>
          </p:cNvPr>
          <p:cNvSpPr/>
          <p:nvPr/>
        </p:nvSpPr>
        <p:spPr>
          <a:xfrm>
            <a:off x="585133" y="1744343"/>
            <a:ext cx="113466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Tell two truths and one lie about your phone.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Guess which is a lie.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Your group will get one point for one correct guess.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The group with more points will be </a:t>
            </a:r>
            <a:r>
              <a:rPr lang="en-US" sz="3600">
                <a:solidFill>
                  <a:srgbClr val="0070C0"/>
                </a:solidFill>
              </a:rPr>
              <a:t>the winner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How to Draw a Phone - Really Easy Drawing Tutorial">
            <a:extLst>
              <a:ext uri="{FF2B5EF4-FFF2-40B4-BE49-F238E27FC236}">
                <a16:creationId xmlns:a16="http://schemas.microsoft.com/office/drawing/2014/main" id="{B18CD24C-726D-27DA-EF59-4DF643C4A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502" y="3429000"/>
            <a:ext cx="3187087" cy="317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83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Pre-writing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180" y="562570"/>
            <a:ext cx="1019291" cy="65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34513F-C8A7-D9CD-DDFF-1A08EBB383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02"/>
          <a:stretch/>
        </p:blipFill>
        <p:spPr>
          <a:xfrm>
            <a:off x="0" y="541266"/>
            <a:ext cx="6913977" cy="6324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9EF398-6505-59E6-C7DD-967781A08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5411"/>
            <a:ext cx="12192000" cy="727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245C21-E195-8BA5-5B79-209E62060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034" y="2012586"/>
            <a:ext cx="7834600" cy="26920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35A7FA-BCEE-8B4D-BA5B-B361792BCA8D}"/>
              </a:ext>
            </a:extLst>
          </p:cNvPr>
          <p:cNvSpPr txBox="1"/>
          <p:nvPr/>
        </p:nvSpPr>
        <p:spPr>
          <a:xfrm>
            <a:off x="144485" y="4615380"/>
            <a:ext cx="9206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What do you think about the Concord L31?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989B2A-D766-B3DA-6D5F-BC045AEB4A34}"/>
              </a:ext>
            </a:extLst>
          </p:cNvPr>
          <p:cNvSpPr txBox="1"/>
          <p:nvPr/>
        </p:nvSpPr>
        <p:spPr>
          <a:xfrm>
            <a:off x="3370723" y="5049369"/>
            <a:ext cx="9206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srgbClr val="7030A0"/>
                </a:solidFill>
              </a:rPr>
              <a:t>- Well, it has long battery life, but the screen isn't good.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8E0D75-B8B2-F23A-E182-45D52B6EE935}"/>
              </a:ext>
            </a:extLst>
          </p:cNvPr>
          <p:cNvSpPr txBox="1"/>
          <p:nvPr/>
        </p:nvSpPr>
        <p:spPr>
          <a:xfrm>
            <a:off x="144485" y="5572589"/>
            <a:ext cx="9206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srgbClr val="C00000"/>
                </a:solidFill>
              </a:rPr>
              <a:t>- I want a phone for watching movies, so I'll get the…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99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B68820-99DA-D0A1-B479-9AF0B1E89DFB}"/>
              </a:ext>
            </a:extLst>
          </p:cNvPr>
          <p:cNvSpPr/>
          <p:nvPr/>
        </p:nvSpPr>
        <p:spPr>
          <a:xfrm>
            <a:off x="364137" y="534625"/>
            <a:ext cx="11457993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rgbClr val="C00000"/>
                </a:solidFill>
              </a:rPr>
              <a:t>Now, imagine you want to write to a friend about the phone you chose.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2AE793-0914-5FC5-0E85-B1CC6F4BB287}"/>
              </a:ext>
            </a:extLst>
          </p:cNvPr>
          <p:cNvSpPr txBox="1"/>
          <p:nvPr/>
        </p:nvSpPr>
        <p:spPr>
          <a:xfrm>
            <a:off x="528107" y="1114132"/>
            <a:ext cx="10728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2400" b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pairs: </a:t>
            </a:r>
            <a:r>
              <a:rPr lang="en-US" sz="2400" b="1" i="1" dirty="0">
                <a:solidFill>
                  <a:srgbClr val="002060"/>
                </a:solidFill>
              </a:rPr>
              <a:t>Choose and talk about two features (good or bad) of each phone. Then, choose one phone to buy and tell your partner which one you want, and why.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1E6AC3CA-A808-AD1F-2DA6-612CB02B7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589" y="1191927"/>
            <a:ext cx="1337197" cy="85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221AD0-EAC2-D831-C35B-7781566C8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743" y="2785953"/>
            <a:ext cx="7226158" cy="39490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A66993-CD65-84C9-D259-20C5DA657E8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8437" y="2256208"/>
            <a:ext cx="2127701" cy="11310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3CDBEE-1C1B-BF1A-CA0C-ABB26941F8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681"/>
          <a:stretch/>
        </p:blipFill>
        <p:spPr>
          <a:xfrm>
            <a:off x="6978995" y="2256209"/>
            <a:ext cx="3861284" cy="10785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753276-E177-2206-EEF3-59D6716D8C0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65296" y="3717401"/>
            <a:ext cx="2639979" cy="12129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80CCD9-96D9-B36B-D09A-DD065B1B79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1704" y="3821951"/>
            <a:ext cx="2858575" cy="12129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6C27088-C08B-D4A5-1854-01BA26F615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5296" y="5325746"/>
            <a:ext cx="2971539" cy="131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3" b="4123"/>
          <a:stretch/>
        </p:blipFill>
        <p:spPr>
          <a:xfrm>
            <a:off x="-28045" y="0"/>
            <a:ext cx="9553046" cy="68807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0258" y="4201539"/>
            <a:ext cx="3725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While-writing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5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532</Words>
  <Application>Microsoft Office PowerPoint</Application>
  <PresentationFormat>Widescreen</PresentationFormat>
  <Paragraphs>62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21</cp:revision>
  <dcterms:created xsi:type="dcterms:W3CDTF">2023-02-01T04:45:54Z</dcterms:created>
  <dcterms:modified xsi:type="dcterms:W3CDTF">2023-04-09T16:01:34Z</dcterms:modified>
</cp:coreProperties>
</file>