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71" r:id="rId2"/>
    <p:sldId id="674" r:id="rId3"/>
    <p:sldId id="389" r:id="rId4"/>
    <p:sldId id="531" r:id="rId5"/>
    <p:sldId id="436" r:id="rId6"/>
    <p:sldId id="700" r:id="rId7"/>
    <p:sldId id="446" r:id="rId8"/>
    <p:sldId id="445" r:id="rId9"/>
    <p:sldId id="596" r:id="rId10"/>
    <p:sldId id="622" r:id="rId11"/>
    <p:sldId id="599" r:id="rId12"/>
    <p:sldId id="721" r:id="rId13"/>
    <p:sldId id="722" r:id="rId14"/>
    <p:sldId id="723" r:id="rId15"/>
    <p:sldId id="456" r:id="rId16"/>
    <p:sldId id="724" r:id="rId17"/>
    <p:sldId id="642" r:id="rId18"/>
    <p:sldId id="725" r:id="rId19"/>
    <p:sldId id="668" r:id="rId20"/>
    <p:sldId id="739" r:id="rId21"/>
    <p:sldId id="740" r:id="rId22"/>
    <p:sldId id="741" r:id="rId23"/>
    <p:sldId id="298" r:id="rId24"/>
    <p:sldId id="742" r:id="rId25"/>
    <p:sldId id="610" r:id="rId26"/>
    <p:sldId id="743" r:id="rId27"/>
    <p:sldId id="314" r:id="rId28"/>
    <p:sldId id="330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EE"/>
    <a:srgbClr val="C1F2B0"/>
    <a:srgbClr val="C5FFF8"/>
    <a:srgbClr val="6DB9EF"/>
    <a:srgbClr val="FFF5C2"/>
    <a:srgbClr val="FFE5E5"/>
    <a:srgbClr val="F3FDE8"/>
    <a:srgbClr val="398FCF"/>
    <a:srgbClr val="FDCEDF"/>
    <a:srgbClr val="F6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0" y="108"/>
      </p:cViewPr>
      <p:guideLst>
        <p:guide orient="horz" pos="2159"/>
        <p:guide pos="39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73655" y="8009017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542925" y="7902972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553335" y="7992507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138680" y="7915037"/>
            <a:ext cx="95865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9181" y="8979535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694481" y="9014937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24455" y="8810464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In reporting </a:t>
            </a:r>
            <a:r>
              <a:rPr lang="en-US" sz="3500" i="1" dirty="0">
                <a:highlight>
                  <a:srgbClr val="FFFF00"/>
                </a:highlight>
              </a:rPr>
              <a:t>Yes / No questions</a:t>
            </a:r>
            <a:r>
              <a:rPr lang="en-US" sz="3500" dirty="0"/>
              <a:t>, we often use the verb </a:t>
            </a:r>
            <a:r>
              <a:rPr lang="en-US" sz="3500" i="1" dirty="0">
                <a:highlight>
                  <a:srgbClr val="FFFF00"/>
                </a:highlight>
              </a:rPr>
              <a:t>ask</a:t>
            </a:r>
            <a:r>
              <a:rPr lang="en-US" sz="3500" dirty="0"/>
              <a:t> or </a:t>
            </a:r>
            <a:r>
              <a:rPr lang="en-US" sz="3500" i="1" dirty="0">
                <a:highlight>
                  <a:srgbClr val="FFFF00"/>
                </a:highlight>
              </a:rPr>
              <a:t>want to know</a:t>
            </a:r>
            <a:r>
              <a:rPr lang="en-US" sz="3500" dirty="0"/>
              <a:t>; we use the word order of statements. </a:t>
            </a:r>
          </a:p>
          <a:p>
            <a:pPr algn="just"/>
            <a:r>
              <a:rPr lang="en-US" sz="3500" dirty="0"/>
              <a:t>In reporting </a:t>
            </a:r>
            <a:r>
              <a:rPr lang="en-US" sz="3500" i="1" dirty="0">
                <a:highlight>
                  <a:srgbClr val="FFFF00"/>
                </a:highlight>
              </a:rPr>
              <a:t>Yes / No questions</a:t>
            </a:r>
            <a:r>
              <a:rPr lang="en-US" sz="3500" dirty="0"/>
              <a:t>, we normally use</a:t>
            </a:r>
            <a:r>
              <a:rPr lang="en-US" sz="3500" i="1" dirty="0">
                <a:highlight>
                  <a:srgbClr val="FFFF00"/>
                </a:highlight>
              </a:rPr>
              <a:t> if / whether + clause.</a:t>
            </a:r>
          </a:p>
          <a:p>
            <a:pPr algn="just"/>
            <a:r>
              <a:rPr lang="en-US" sz="3500" b="1" dirty="0">
                <a:solidFill>
                  <a:srgbClr val="398FCF"/>
                </a:solidFill>
              </a:rPr>
              <a:t>Example:</a:t>
            </a:r>
          </a:p>
          <a:p>
            <a:pPr algn="just"/>
            <a:r>
              <a:rPr lang="en-US" sz="3500" dirty="0"/>
              <a:t>Anna: “Do you plan to climb any mountains this summer, Joe?”</a:t>
            </a:r>
          </a:p>
          <a:p>
            <a:pPr algn="just"/>
            <a:r>
              <a:rPr lang="en-US" sz="3500" dirty="0"/>
              <a:t>→ Anna </a:t>
            </a:r>
            <a:r>
              <a:rPr lang="en-US" sz="3500" b="1" dirty="0"/>
              <a:t>asked</a:t>
            </a:r>
            <a:r>
              <a:rPr lang="en-US" sz="3500" dirty="0"/>
              <a:t> Joe </a:t>
            </a:r>
            <a:r>
              <a:rPr lang="en-US" sz="3500" b="1" dirty="0"/>
              <a:t>if / whether</a:t>
            </a:r>
            <a:r>
              <a:rPr lang="en-US" sz="3500" dirty="0"/>
              <a:t> he planned to climb any mountains that summer.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4643" y="838093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told me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wanted to know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to me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questions me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“Will pollution endanger the wildlife here?” Kate asked.</a:t>
            </a:r>
          </a:p>
          <a:p>
            <a:pPr algn="just"/>
            <a:r>
              <a:rPr lang="en-US" sz="3200"/>
              <a:t>→ Kate ______ if pollution would endanger the wildlife there.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“Are you enjoying your flight?” the stewardess asked me.</a:t>
            </a:r>
          </a:p>
          <a:p>
            <a:pPr algn="just"/>
            <a:r>
              <a:rPr lang="en-US" sz="3200"/>
              <a:t>→ The stewardess asked me if I ______my flight.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am enjoying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enjoyed  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was enjoying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would enjoy</a:t>
            </a:r>
          </a:p>
        </p:txBody>
      </p:sp>
      <p:sp>
        <p:nvSpPr>
          <p:cNvPr id="30" name="Oval 29"/>
          <p:cNvSpPr/>
          <p:nvPr/>
        </p:nvSpPr>
        <p:spPr>
          <a:xfrm>
            <a:off x="6953250" y="544893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8054" y="895136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498919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Ganh Da Dia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whether Ganh Da Dia was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if Ganh Da Dia is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if it is Ganh Da Dia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“Is Ganh Da Dia in Phu Yen Province, Phong?” </a:t>
            </a:r>
          </a:p>
          <a:p>
            <a:pPr algn="just"/>
            <a:r>
              <a:rPr lang="en-US" sz="3200"/>
              <a:t>→ She asked Phong ______ in Phu Yen Province.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“Can I take a photo inside the cave?” he said to the guide.</a:t>
            </a:r>
          </a:p>
          <a:p>
            <a:pPr algn="just"/>
            <a:r>
              <a:rPr lang="en-US" sz="3200"/>
              <a:t>→ He ______ the guide if he could take a photo inside the cave.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asked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advised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ordered</a:t>
            </a:r>
          </a:p>
        </p:txBody>
      </p:sp>
      <p:sp>
        <p:nvSpPr>
          <p:cNvPr id="30" name="Oval 29"/>
          <p:cNvSpPr/>
          <p:nvPr/>
        </p:nvSpPr>
        <p:spPr>
          <a:xfrm>
            <a:off x="1106805" y="552259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4643" y="880910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71475" y="3063875"/>
            <a:ext cx="11257915" cy="2061210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the weather good in Sa Pa in the winter?</a:t>
            </a:r>
          </a:p>
          <a:p>
            <a:r>
              <a:rPr lang="en-US" sz="3200">
                <a:solidFill>
                  <a:schemeClr val="tx1"/>
                </a:solidFill>
              </a:rPr>
              <a:t>B. if the weather is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C. whether was the weather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D. if the weather was good in Sa Pa in the winter.</a:t>
            </a:r>
            <a:r>
              <a:rPr lang="en-US" sz="3200"/>
              <a:t> 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“Is the weather good in Sa Pa in the winter?” </a:t>
            </a:r>
          </a:p>
          <a:p>
            <a:pPr algn="just"/>
            <a:r>
              <a:rPr lang="en-US" sz="3200"/>
              <a:t>→ She wanted to know_____________________</a:t>
            </a:r>
          </a:p>
        </p:txBody>
      </p:sp>
      <p:sp>
        <p:nvSpPr>
          <p:cNvPr id="10" name="Oval 9"/>
          <p:cNvSpPr/>
          <p:nvPr/>
        </p:nvSpPr>
        <p:spPr>
          <a:xfrm>
            <a:off x="370840" y="455231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“Are you excited about your upcoming trip to Mui Ne?”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34290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“Do you often meet Angela at school?”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1190" y="5070475"/>
            <a:ext cx="1106487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“Will you visit Giang Dien Waterfall next week?”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80772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He asked the children if they were _______________________.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4249420"/>
            <a:ext cx="10666095" cy="58356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She asked us whether we ______________________________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028065" y="5726430"/>
            <a:ext cx="10666095" cy="8255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She wanted to know if Mark  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43256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68605" y="59893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78205" y="2942272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excited about their upcoming trip to Mui Ne.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5330190" y="4122420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met Angela at school.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829405" y="613918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visit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Waterfall the following week.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0" grpId="0" animBg="1"/>
      <p:bldP spid="30" grpId="1" animBg="1"/>
      <p:bldP spid="31" grpId="0" animBg="1"/>
      <p:bldP spid="31" grpId="1" animBg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“Is Con Dao National Park rich in flora and fauna?”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42926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“Can we go to the campsite by bike?”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10287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I asked the teacher   ___________________________________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5113020"/>
            <a:ext cx="10666095" cy="121475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Arthur wanted to know      ______________________________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51892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27923" y="3012757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Con Dao National Park was rich in flora and fauna.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1027923" y="5533917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they could go to the campsite by bike.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4" grpId="0" animBg="1"/>
      <p:bldP spid="14" grpId="1" animBg="1"/>
      <p:bldP spid="30" grpId="0" animBg="1"/>
      <p:bldP spid="30" grpId="1" animBg="1"/>
      <p:bldP spid="36" grpId="0"/>
      <p:bldP spid="36" grpId="1"/>
      <p:bldP spid="37" grpId="0"/>
      <p:bldP spid="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“Are you still working from home?” I asked my dad.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28065" y="252603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my dad if / whether he was still working from home.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29920" y="32988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</a:t>
            </a:r>
            <a:r>
              <a:rPr lang="en-US" sz="3200"/>
              <a:t>. “Do you have to pack your suitcase, Anne?” said Mark.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28065" y="4198620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2843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1446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Anne if / whether she had to pack her suitcase.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28015" y="504253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Lan: “Are you interested in visiting Phu Quoc Island, Tom?”.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030605" y="569849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69240" y="601535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9"/>
          <p:cNvSpPr txBox="1"/>
          <p:nvPr/>
        </p:nvSpPr>
        <p:spPr>
          <a:xfrm>
            <a:off x="1106805" y="5637530"/>
            <a:ext cx="10167836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asked Tom if / whether he was interested in visiting </a:t>
            </a:r>
          </a:p>
          <a:p>
            <a:pPr algn="l"/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Quoc Island.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36" grpId="0"/>
      <p:bldP spid="36" grpId="1"/>
      <p:bldP spid="11" grpId="0" animBg="1"/>
      <p:bldP spid="11" grpId="1" animBg="1"/>
      <p:bldP spid="19" grpId="0" animBg="1"/>
      <p:bldP spid="19" grpId="1" animBg="1"/>
      <p:bldP spid="21" grpId="0"/>
      <p:bldP spid="21" grpId="1"/>
      <p:bldP spid="23" grpId="0" animBg="1"/>
      <p:bldP spid="23" grpId="1" animBg="1"/>
      <p:bldP spid="24" grpId="0" animBg="1"/>
      <p:bldP spid="24" grpId="1" animBg="1"/>
      <p:bldP spid="30" grpId="0"/>
      <p:bldP spid="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 </a:t>
            </a:r>
            <a:r>
              <a:rPr lang="en-US" sz="3200"/>
              <a:t>“Can we afford to go to Niagara Falls, Mum?” said Kay.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29920" y="3692525"/>
            <a:ext cx="1127503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</a:t>
            </a:r>
            <a:r>
              <a:rPr lang="en-US" sz="3200" dirty="0"/>
              <a:t>. . “Will they visit Sa Pa and climb Mount </a:t>
            </a:r>
            <a:r>
              <a:rPr lang="en-US" sz="3200" dirty="0" err="1"/>
              <a:t>Fansipan</a:t>
            </a:r>
            <a:r>
              <a:rPr lang="en-US" sz="3200" dirty="0"/>
              <a:t> this summer?”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76300" y="443611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6780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4240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/ wanted to know if/ whether they would visit Sa Pa </a:t>
            </a:r>
          </a:p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climb Mount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Fansipan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summer.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78205" y="2436495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80770" y="2360295"/>
            <a:ext cx="1046353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 asked her mum if / whether they could afford to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Niagara Falls.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5" grpId="0" animBg="1"/>
      <p:bldP spid="5" grpId="1" animBg="1"/>
      <p:bldP spid="21" grpId="0"/>
      <p:bldP spid="21" grpId="1"/>
      <p:bldP spid="3" grpId="0" animBg="1"/>
      <p:bldP spid="3" grpId="1" animBg="1"/>
      <p:bldP spid="36" grpId="0"/>
      <p:bldP spid="3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10" name="Flowchart: Display 9"/>
          <p:cNvSpPr/>
          <p:nvPr/>
        </p:nvSpPr>
        <p:spPr>
          <a:xfrm>
            <a:off x="179705" y="2204720"/>
            <a:ext cx="11827510" cy="4203700"/>
          </a:xfrm>
          <a:prstGeom prst="flowChartDisplay">
            <a:avLst/>
          </a:prstGeom>
          <a:solidFill>
            <a:srgbClr val="C5FFF8"/>
          </a:solidFill>
          <a:ln>
            <a:noFill/>
          </a:ln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</a:rPr>
              <a:t>A tour guide is taking a group of tourists to visit Tonle Sap Lake in Cambodia. The guide said to them: “Is it your first time here?” Some said </a:t>
            </a:r>
            <a:r>
              <a:rPr lang="en-US" sz="3000" i="1" dirty="0">
                <a:solidFill>
                  <a:schemeClr val="tx1"/>
                </a:solidFill>
              </a:rPr>
              <a:t>yes</a:t>
            </a:r>
            <a:r>
              <a:rPr lang="en-US" sz="3000" dirty="0">
                <a:solidFill>
                  <a:schemeClr val="tx1"/>
                </a:solidFill>
              </a:rPr>
              <a:t> and some said </a:t>
            </a:r>
            <a:r>
              <a:rPr lang="en-US" sz="3000" i="1" dirty="0">
                <a:solidFill>
                  <a:schemeClr val="tx1"/>
                </a:solidFill>
              </a:rPr>
              <a:t>no</a:t>
            </a:r>
            <a:r>
              <a:rPr lang="en-US" sz="3000" dirty="0">
                <a:solidFill>
                  <a:schemeClr val="tx1"/>
                </a:solidFill>
              </a:rPr>
              <a:t>. Olivia asked the guide: “Do the people live on fishing?” He said most of them did. Then Mark said: “Do their children go to school on land?” “Yes, they do,” said the guide. ...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342005" y="4071620"/>
            <a:ext cx="405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87905" y="59258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168525" y="4935220"/>
            <a:ext cx="3357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89525" y="5392420"/>
            <a:ext cx="4919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36025" y="44780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-15560675" y="226822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-15603855" y="36982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18418810" y="28517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8418810" y="50488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504239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105" y="-636905"/>
            <a:ext cx="12852400" cy="8568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70555" y="1216422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139825" y="1110377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3150235" y="1199912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735580" y="1122442"/>
            <a:ext cx="95865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081" y="2186940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91381" y="2222342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21355" y="201786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3" name="Picture 2" descr="215042395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133" y1="45900" x2="21133" y2="45900"/>
                        <a14:foregroundMark x1="25133" y1="46800" x2="15333" y2="56000"/>
                        <a14:foregroundMark x1="22600" y1="42400" x2="28933" y2="47200"/>
                        <a14:foregroundMark x1="58067" y1="40000" x2="86333" y2="59100"/>
                        <a14:foregroundMark x1="42000" y1="68400" x2="21267" y2="84300"/>
                        <a14:foregroundMark x1="64733" y1="39000" x2="86333" y2="44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105" y="-462203"/>
            <a:ext cx="12852400" cy="856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1190" y="197675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32" name="Right Arrow 31"/>
          <p:cNvSpPr/>
          <p:nvPr/>
        </p:nvSpPr>
        <p:spPr>
          <a:xfrm>
            <a:off x="193358" y="320611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88010" y="414528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8" name="Right Arrow 7"/>
          <p:cNvSpPr/>
          <p:nvPr/>
        </p:nvSpPr>
        <p:spPr>
          <a:xfrm>
            <a:off x="193358" y="52978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31190" y="72415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27254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2646045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guide asked them / wanted to know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it was their first time there.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92810" y="49225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2574925" y="4875530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asked the guide / wanted to know </a:t>
            </a:r>
          </a:p>
          <a:p>
            <a:pPr algn="just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 people there lived on fishing.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9" grpId="1" animBg="1"/>
      <p:bldP spid="18" grpId="1" animBg="1"/>
      <p:bldP spid="19" grpId="0"/>
      <p:bldP spid="19" grpId="1"/>
      <p:bldP spid="23" grpId="1" animBg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93358" y="398716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09600" y="283845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350647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3427095"/>
            <a:ext cx="78936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the guide / wanted to know </a:t>
            </a:r>
          </a:p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their children went to school on land.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8" grpId="1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</a:t>
            </a:r>
            <a:r>
              <a:rPr lang="en-US" sz="3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 into reported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9285" y="1964055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 2 groups.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example.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08280" y="2916555"/>
            <a:ext cx="7461885" cy="1600835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A: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“Is the Atacama Desert in Chile?”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4525010" y="4536440"/>
            <a:ext cx="7487920" cy="1677035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B: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She asked if the Atacama Desert was in Chile.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 animBg="1"/>
      <p:bldP spid="4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</a:t>
            </a:r>
            <a:r>
              <a:rPr lang="en-US" sz="3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 into reported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independently and prepare for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performance.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55575" y="2710815"/>
            <a:ext cx="118294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A gives three </a:t>
            </a:r>
            <a:r>
              <a:rPr sz="40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 / No 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questions, and 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roup B changes them into reported questions.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87325" y="4031615"/>
            <a:ext cx="10667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Then swap roles.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967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86055" y="1209040"/>
            <a:ext cx="119113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Reported questions into direct questions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27635" y="2584450"/>
            <a:ext cx="120059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student makes a reported Yes / No question, and the other turns it into a direct question.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8130" y="3726815"/>
            <a:ext cx="118192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7635" y="4357370"/>
            <a:ext cx="7170420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A: </a:t>
            </a:r>
            <a:r>
              <a:rPr lang="en-US" sz="3000">
                <a:solidFill>
                  <a:schemeClr val="tx1"/>
                </a:solidFill>
              </a:rPr>
              <a:t>She asked me if / whether I lived near the sea.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5634990" y="5488940"/>
            <a:ext cx="6462395" cy="98425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B:</a:t>
            </a:r>
            <a:r>
              <a:rPr lang="en-US" sz="3000" dirty="0">
                <a:solidFill>
                  <a:schemeClr val="tx1"/>
                </a:solidFill>
              </a:rPr>
              <a:t> Do you live near the sea? 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49381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Change </a:t>
            </a:r>
            <a:r>
              <a:rPr lang="en-US" sz="3600" i="1" dirty="0">
                <a:sym typeface="+mn-ea"/>
              </a:rPr>
              <a:t>Yes / No</a:t>
            </a:r>
            <a:r>
              <a:rPr lang="en-US" sz="3600" dirty="0">
                <a:sym typeface="+mn-ea"/>
              </a:rPr>
              <a:t> questions into reported speech.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Make 5 sentences by using </a:t>
            </a:r>
            <a:r>
              <a:rPr lang="en-US" sz="3600" i="1" dirty="0"/>
              <a:t>Yes / No </a:t>
            </a:r>
            <a:r>
              <a:rPr lang="en-US" sz="3600" dirty="0"/>
              <a:t>questions in reported speech.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4495800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914652"/>
            <a:ext cx="10274531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Change </a:t>
            </a:r>
            <a:r>
              <a:rPr lang="en-US" sz="3600" i="1" dirty="0"/>
              <a:t>Yes / No </a:t>
            </a:r>
            <a:r>
              <a:rPr lang="en-US" sz="3600" dirty="0"/>
              <a:t>questions into reported speech.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</a:t>
            </a:r>
            <a:r>
              <a:rPr lang="en-US" sz="4500" dirty="0"/>
              <a:t>Recall the rules of changing statements and </a:t>
            </a:r>
            <a:r>
              <a:rPr lang="en-US" sz="4500" i="1" dirty="0"/>
              <a:t>Wh</a:t>
            </a:r>
            <a:r>
              <a:rPr lang="en-US" sz="4500" dirty="0"/>
              <a:t>-questions into reported speech.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0782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- Look at the examples: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179832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Statements: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‘I’m tired,’ I said.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-&gt; </a:t>
            </a:r>
            <a:r>
              <a:rPr lang="en-US" sz="4500" b="1" dirty="0"/>
              <a:t>I told them (that) I was tired.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45305" y="385191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TextBox 20"/>
          <p:cNvSpPr txBox="1"/>
          <p:nvPr/>
        </p:nvSpPr>
        <p:spPr>
          <a:xfrm>
            <a:off x="861060" y="39865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Wh-questions: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He said, 'What time does the film begin?'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=&gt; He </a:t>
            </a:r>
            <a:r>
              <a:rPr lang="en-US" sz="4500" b="1" dirty="0"/>
              <a:t>wanted to know what time the film began.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67305" y="5976620"/>
            <a:ext cx="8728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6330" y="6714490"/>
            <a:ext cx="1344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5794fd54cdd1c630a06c25c76826d0cc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2250" y="-7620"/>
            <a:ext cx="12414250" cy="685990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7800" y="1303020"/>
            <a:ext cx="1201420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Rumour Detective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19" y="888293"/>
            <a:ext cx="6885305" cy="2707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</a:t>
            </a:r>
            <a:r>
              <a:rPr lang="en-US" sz="3200" b="1" dirty="0"/>
              <a:t> </a:t>
            </a:r>
            <a:r>
              <a:rPr lang="en-US" sz="3200" dirty="0"/>
              <a:t>Work in two teams.</a:t>
            </a:r>
            <a:endParaRPr lang="en-US" sz="3200" b="1" dirty="0"/>
          </a:p>
          <a:p>
            <a:pPr algn="just">
              <a:lnSpc>
                <a:spcPct val="100000"/>
              </a:lnSpc>
            </a:pPr>
            <a:r>
              <a:rPr lang="en-US" sz="3200" dirty="0"/>
              <a:t>- One team prepares a short story with several characters and events.</a:t>
            </a:r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935220" y="2352040"/>
            <a:ext cx="6885305" cy="21487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other team acts as “rumor detectives” who listen to the story and then ask questions using </a:t>
            </a:r>
            <a:r>
              <a:rPr lang="en-US" sz="3200" b="1" i="1" dirty="0"/>
              <a:t>Wh</a:t>
            </a:r>
            <a:r>
              <a:rPr lang="en-US" sz="3200" b="1" dirty="0"/>
              <a:t>- questions </a:t>
            </a:r>
            <a:r>
              <a:rPr lang="en-US" sz="3200" dirty="0"/>
              <a:t>to clarify the details.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914465" y="4355533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storytelling team can only answer using reported speech.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935219" y="5379965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/>
              <a:t>E.g. </a:t>
            </a:r>
            <a:r>
              <a:rPr lang="en-US" sz="3200" dirty="0"/>
              <a:t>He said that she had gone to the store.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1896</Words>
  <PresentationFormat>Widescreen</PresentationFormat>
  <Paragraphs>270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2024-05-07T02:19:37Z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1033-12.2.0.13359</vt:lpwstr>
  </property>
</Properties>
</file>