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969" r:id="rId2"/>
    <p:sldId id="808" r:id="rId3"/>
    <p:sldId id="809" r:id="rId4"/>
    <p:sldId id="937" r:id="rId5"/>
    <p:sldId id="852" r:id="rId6"/>
    <p:sldId id="970" r:id="rId7"/>
    <p:sldId id="957" r:id="rId8"/>
    <p:sldId id="971" r:id="rId9"/>
    <p:sldId id="897" r:id="rId10"/>
    <p:sldId id="939" r:id="rId11"/>
    <p:sldId id="972" r:id="rId12"/>
    <p:sldId id="973" r:id="rId13"/>
    <p:sldId id="974" r:id="rId14"/>
    <p:sldId id="975" r:id="rId15"/>
    <p:sldId id="976" r:id="rId16"/>
    <p:sldId id="956"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69"/>
            <p14:sldId id="808"/>
            <p14:sldId id="809"/>
            <p14:sldId id="937"/>
            <p14:sldId id="852"/>
            <p14:sldId id="970"/>
            <p14:sldId id="957"/>
            <p14:sldId id="971"/>
            <p14:sldId id="897"/>
            <p14:sldId id="939"/>
            <p14:sldId id="972"/>
            <p14:sldId id="973"/>
            <p14:sldId id="974"/>
            <p14:sldId id="975"/>
            <p14:sldId id="976"/>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5E4E3"/>
    <a:srgbClr val="1D5E75"/>
    <a:srgbClr val="255997"/>
    <a:srgbClr val="FDEDD3"/>
    <a:srgbClr val="FEF5E6"/>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9" autoAdjust="0"/>
    <p:restoredTop sz="94057" autoAdjust="0"/>
  </p:normalViewPr>
  <p:slideViewPr>
    <p:cSldViewPr>
      <p:cViewPr>
        <p:scale>
          <a:sx n="100" d="100"/>
          <a:sy n="100" d="100"/>
        </p:scale>
        <p:origin x="-49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18/07/2023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18/07/2023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18/07/2023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18/07/2023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18/07/2023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9.wmf"/><Relationship Id="rId18" Type="http://schemas.openxmlformats.org/officeDocument/2006/relationships/image" Target="../media/image41.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oleObject" Target="../embeddings/oleObject12.bin"/><Relationship Id="rId17" Type="http://schemas.openxmlformats.org/officeDocument/2006/relationships/image" Target="../media/image11.w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image" Target="../media/image43.png"/><Relationship Id="rId1" Type="http://schemas.openxmlformats.org/officeDocument/2006/relationships/vmlDrawing" Target="../drawings/vmlDrawing4.vml"/><Relationship Id="rId6" Type="http://schemas.openxmlformats.org/officeDocument/2006/relationships/image" Target="../media/image40.png"/><Relationship Id="rId11" Type="http://schemas.openxmlformats.org/officeDocument/2006/relationships/image" Target="../media/image8.wmf"/><Relationship Id="rId5" Type="http://schemas.openxmlformats.org/officeDocument/2006/relationships/image" Target="../media/image39.png"/><Relationship Id="rId15" Type="http://schemas.openxmlformats.org/officeDocument/2006/relationships/image" Target="../media/image10.wmf"/><Relationship Id="rId10" Type="http://schemas.openxmlformats.org/officeDocument/2006/relationships/oleObject" Target="../embeddings/oleObject11.bin"/><Relationship Id="rId19" Type="http://schemas.openxmlformats.org/officeDocument/2006/relationships/image" Target="../media/image42.png"/><Relationship Id="rId4" Type="http://schemas.openxmlformats.org/officeDocument/2006/relationships/image" Target="../media/image16.png"/><Relationship Id="rId9" Type="http://schemas.openxmlformats.org/officeDocument/2006/relationships/image" Target="../media/image7.wmf"/><Relationship Id="rId1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1.bin"/><Relationship Id="rId12"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oleObject" Target="../embeddings/oleObject3.bin"/><Relationship Id="rId5" Type="http://schemas.openxmlformats.org/officeDocument/2006/relationships/image" Target="../media/image13.png"/><Relationship Id="rId1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image" Target="../media/image12.png"/><Relationship Id="rId9" Type="http://schemas.openxmlformats.org/officeDocument/2006/relationships/oleObject" Target="../embeddings/oleObject2.bin"/><Relationship Id="rId14" Type="http://schemas.openxmlformats.org/officeDocument/2006/relationships/image" Target="../media/image10.w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26.pn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11" Type="http://schemas.openxmlformats.org/officeDocument/2006/relationships/image" Target="../media/image23.wmf"/><Relationship Id="rId5" Type="http://schemas.openxmlformats.org/officeDocument/2006/relationships/image" Target="../media/image25.png"/><Relationship Id="rId10" Type="http://schemas.openxmlformats.org/officeDocument/2006/relationships/oleObject" Target="../embeddings/oleObject7.bin"/><Relationship Id="rId4" Type="http://schemas.openxmlformats.org/officeDocument/2006/relationships/image" Target="../media/image24.png"/><Relationship Id="rId9" Type="http://schemas.openxmlformats.org/officeDocument/2006/relationships/image" Target="../media/image22.wmf"/></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0.png"/></Relationships>
</file>

<file path=ppt/slides/_rels/slide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9.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png"/><Relationship Id="rId11" Type="http://schemas.openxmlformats.org/officeDocument/2006/relationships/image" Target="../media/image38.emf"/><Relationship Id="rId5" Type="http://schemas.openxmlformats.org/officeDocument/2006/relationships/image" Target="../media/image36.png"/><Relationship Id="rId10" Type="http://schemas.openxmlformats.org/officeDocument/2006/relationships/image" Target="../media/image35.wmf"/><Relationship Id="rId4" Type="http://schemas.openxmlformats.org/officeDocument/2006/relationships/image" Target="../media/image16.png"/><Relationship Id="rId9"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586950"/>
            <a:ext cx="6248400" cy="99445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1600200"/>
            <a:ext cx="5818909"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814" y="2486025"/>
            <a:ext cx="1174751" cy="145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158" r="7220" b="33089"/>
          <a:stretch/>
        </p:blipFill>
        <p:spPr bwMode="auto">
          <a:xfrm>
            <a:off x="5718175" y="2648239"/>
            <a:ext cx="5629275" cy="70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817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070" y="343891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0"/>
            <a:ext cx="11782531" cy="1737063"/>
            <a:chOff x="150812" y="630257"/>
            <a:chExt cx="11782531" cy="173706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1758"/>
              <a:ext cx="9801331" cy="1635562"/>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372601" cy="1600416"/>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Trong tình huống mở đầu, bằng quan sát (H 1.33) hãy chỉ ra phép dời hình :</a:t>
              </a:r>
            </a:p>
            <a:p>
              <a:pPr marL="457200" indent="-457200" algn="just">
                <a:buAutoNum type="alphaLcPeriod"/>
              </a:pPr>
              <a:r>
                <a:rPr lang="en-US" b="1" smtClean="0">
                  <a:latin typeface="Arial" pitchFamily="34" charset="0"/>
                  <a:cs typeface="Arial" pitchFamily="34" charset="0"/>
                </a:rPr>
                <a:t>Biến hình a) thành Hình b)	b. Biến Hình b) thành Hình c)</a:t>
              </a:r>
            </a:p>
            <a:p>
              <a:pPr algn="just"/>
              <a:r>
                <a:rPr lang="en-US" b="1" smtClean="0">
                  <a:latin typeface="Arial" pitchFamily="34" charset="0"/>
                  <a:cs typeface="Arial" pitchFamily="34" charset="0"/>
                </a:rPr>
                <a:t>c.  Biến Hình a) thành Hình c)	d. Biến Hình c) thành Hình a)</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357" y="1040588"/>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3125770" y="1879283"/>
            <a:ext cx="9032892" cy="4137255"/>
            <a:chOff x="2970212" y="2524143"/>
            <a:chExt cx="9032892" cy="4137255"/>
          </a:xfrm>
        </p:grpSpPr>
        <p:pic>
          <p:nvPicPr>
            <p:cNvPr id="17"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0326" r="3807" b="10787"/>
            <a:stretch/>
          </p:blipFill>
          <p:spPr bwMode="auto">
            <a:xfrm>
              <a:off x="3348054" y="26384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0326" r="3807" b="10787"/>
            <a:stretch/>
          </p:blipFill>
          <p:spPr bwMode="auto">
            <a:xfrm flipH="1">
              <a:off x="7691454" y="48482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0326" r="3807" b="10787"/>
            <a:stretch/>
          </p:blipFill>
          <p:spPr bwMode="auto">
            <a:xfrm flipH="1">
              <a:off x="7691454" y="26384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p:nvPr/>
          </p:nvCxnSpPr>
          <p:spPr>
            <a:xfrm>
              <a:off x="8529654" y="3545011"/>
              <a:ext cx="0" cy="216400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481904" y="2524143"/>
              <a:ext cx="0" cy="216400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4064167712"/>
                </p:ext>
              </p:extLst>
            </p:nvPr>
          </p:nvGraphicFramePr>
          <p:xfrm>
            <a:off x="7241023" y="4483839"/>
            <a:ext cx="224989" cy="286349"/>
          </p:xfrm>
          <a:graphic>
            <a:graphicData uri="http://schemas.openxmlformats.org/presentationml/2006/ole">
              <mc:AlternateContent xmlns:mc="http://schemas.openxmlformats.org/markup-compatibility/2006">
                <mc:Choice xmlns:v="urn:schemas-microsoft-com:vml" Requires="v">
                  <p:oleObj spid="_x0000_s15403" name="Equation" r:id="rId8" imgW="139680" imgH="177480" progId="Equation.DSMT4">
                    <p:embed/>
                  </p:oleObj>
                </mc:Choice>
                <mc:Fallback>
                  <p:oleObj name="Equation" r:id="rId8" imgW="139680" imgH="177480" progId="Equation.DSMT4">
                    <p:embed/>
                    <p:pic>
                      <p:nvPicPr>
                        <p:cNvPr id="0" name=""/>
                        <p:cNvPicPr/>
                        <p:nvPr/>
                      </p:nvPicPr>
                      <p:blipFill>
                        <a:blip r:embed="rId9"/>
                        <a:stretch>
                          <a:fillRect/>
                        </a:stretch>
                      </p:blipFill>
                      <p:spPr>
                        <a:xfrm>
                          <a:off x="7241023" y="4483839"/>
                          <a:ext cx="224989" cy="286349"/>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796139452"/>
                </p:ext>
              </p:extLst>
            </p:nvPr>
          </p:nvGraphicFramePr>
          <p:xfrm>
            <a:off x="8592289" y="4451597"/>
            <a:ext cx="247794" cy="395777"/>
          </p:xfrm>
          <a:graphic>
            <a:graphicData uri="http://schemas.openxmlformats.org/presentationml/2006/ole">
              <mc:AlternateContent xmlns:mc="http://schemas.openxmlformats.org/markup-compatibility/2006">
                <mc:Choice xmlns:v="urn:schemas-microsoft-com:vml" Requires="v">
                  <p:oleObj spid="_x0000_s15404" name="Equation" r:id="rId10" imgW="126720" imgH="228600" progId="Equation.DSMT4">
                    <p:embed/>
                  </p:oleObj>
                </mc:Choice>
                <mc:Fallback>
                  <p:oleObj name="Equation" r:id="rId10" imgW="126720" imgH="228600" progId="Equation.DSMT4">
                    <p:embed/>
                    <p:pic>
                      <p:nvPicPr>
                        <p:cNvPr id="0" name=""/>
                        <p:cNvPicPr>
                          <a:picLocks noChangeAspect="1" noChangeArrowheads="1"/>
                        </p:cNvPicPr>
                        <p:nvPr/>
                      </p:nvPicPr>
                      <p:blipFill>
                        <a:blip r:embed="rId11"/>
                        <a:srcRect/>
                        <a:stretch>
                          <a:fillRect/>
                        </a:stretch>
                      </p:blipFill>
                      <p:spPr bwMode="auto">
                        <a:xfrm>
                          <a:off x="8592289" y="4451597"/>
                          <a:ext cx="247794" cy="395777"/>
                        </a:xfrm>
                        <a:prstGeom prst="rect">
                          <a:avLst/>
                        </a:prstGeom>
                        <a:noFill/>
                        <a:ln>
                          <a:noFill/>
                        </a:ln>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970894297"/>
                </p:ext>
              </p:extLst>
            </p:nvPr>
          </p:nvGraphicFramePr>
          <p:xfrm>
            <a:off x="2970212" y="3346201"/>
            <a:ext cx="347679" cy="397620"/>
          </p:xfrm>
          <a:graphic>
            <a:graphicData uri="http://schemas.openxmlformats.org/presentationml/2006/ole">
              <mc:AlternateContent xmlns:mc="http://schemas.openxmlformats.org/markup-compatibility/2006">
                <mc:Choice xmlns:v="urn:schemas-microsoft-com:vml" Requires="v">
                  <p:oleObj spid="_x0000_s15405" name="Equation" r:id="rId12" imgW="177480" imgH="203040" progId="Equation.DSMT4">
                    <p:embed/>
                  </p:oleObj>
                </mc:Choice>
                <mc:Fallback>
                  <p:oleObj name="Equation" r:id="rId12" imgW="177480" imgH="203040" progId="Equation.DSMT4">
                    <p:embed/>
                    <p:pic>
                      <p:nvPicPr>
                        <p:cNvPr id="0" name=""/>
                        <p:cNvPicPr>
                          <a:picLocks noChangeAspect="1" noChangeArrowheads="1"/>
                        </p:cNvPicPr>
                        <p:nvPr/>
                      </p:nvPicPr>
                      <p:blipFill>
                        <a:blip r:embed="rId13"/>
                        <a:srcRect/>
                        <a:stretch>
                          <a:fillRect/>
                        </a:stretch>
                      </p:blipFill>
                      <p:spPr bwMode="auto">
                        <a:xfrm>
                          <a:off x="2970212" y="3346201"/>
                          <a:ext cx="347679" cy="39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3239347"/>
                </p:ext>
              </p:extLst>
            </p:nvPr>
          </p:nvGraphicFramePr>
          <p:xfrm>
            <a:off x="11655425" y="3200400"/>
            <a:ext cx="347679" cy="397620"/>
          </p:xfrm>
          <a:graphic>
            <a:graphicData uri="http://schemas.openxmlformats.org/presentationml/2006/ole">
              <mc:AlternateContent xmlns:mc="http://schemas.openxmlformats.org/markup-compatibility/2006">
                <mc:Choice xmlns:v="urn:schemas-microsoft-com:vml" Requires="v">
                  <p:oleObj spid="_x0000_s15406" name="Equation" r:id="rId14" imgW="177480" imgH="203040" progId="Equation.DSMT4">
                    <p:embed/>
                  </p:oleObj>
                </mc:Choice>
                <mc:Fallback>
                  <p:oleObj name="Equation" r:id="rId14" imgW="177480" imgH="203040" progId="Equation.DSMT4">
                    <p:embed/>
                    <p:pic>
                      <p:nvPicPr>
                        <p:cNvPr id="0" name=""/>
                        <p:cNvPicPr>
                          <a:picLocks noChangeAspect="1" noChangeArrowheads="1"/>
                        </p:cNvPicPr>
                        <p:nvPr/>
                      </p:nvPicPr>
                      <p:blipFill>
                        <a:blip r:embed="rId15"/>
                        <a:srcRect/>
                        <a:stretch>
                          <a:fillRect/>
                        </a:stretch>
                      </p:blipFill>
                      <p:spPr bwMode="auto">
                        <a:xfrm>
                          <a:off x="11655425" y="3200400"/>
                          <a:ext cx="347679" cy="39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256864815"/>
                </p:ext>
              </p:extLst>
            </p:nvPr>
          </p:nvGraphicFramePr>
          <p:xfrm>
            <a:off x="7318392" y="5556250"/>
            <a:ext cx="325438" cy="396875"/>
          </p:xfrm>
          <a:graphic>
            <a:graphicData uri="http://schemas.openxmlformats.org/presentationml/2006/ole">
              <mc:AlternateContent xmlns:mc="http://schemas.openxmlformats.org/markup-compatibility/2006">
                <mc:Choice xmlns:v="urn:schemas-microsoft-com:vml" Requires="v">
                  <p:oleObj spid="_x0000_s15407" name="Equation" r:id="rId16" imgW="164880" imgH="203040" progId="Equation.DSMT4">
                    <p:embed/>
                  </p:oleObj>
                </mc:Choice>
                <mc:Fallback>
                  <p:oleObj name="Equation" r:id="rId16" imgW="164880" imgH="203040" progId="Equation.DSMT4">
                    <p:embed/>
                    <p:pic>
                      <p:nvPicPr>
                        <p:cNvPr id="0" name=""/>
                        <p:cNvPicPr>
                          <a:picLocks noChangeAspect="1" noChangeArrowheads="1"/>
                        </p:cNvPicPr>
                        <p:nvPr/>
                      </p:nvPicPr>
                      <p:blipFill>
                        <a:blip r:embed="rId17"/>
                        <a:srcRect/>
                        <a:stretch>
                          <a:fillRect/>
                        </a:stretch>
                      </p:blipFill>
                      <p:spPr bwMode="auto">
                        <a:xfrm>
                          <a:off x="7318392" y="55562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10129854" y="4509671"/>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1.33</a:t>
              </a:r>
              <a:endParaRPr lang="en-US" sz="1600" b="1">
                <a:solidFill>
                  <a:srgbClr val="C00000"/>
                </a:solidFill>
                <a:latin typeface="Arial" pitchFamily="34" charset="0"/>
                <a:cs typeface="Arial" pitchFamily="34" charset="0"/>
              </a:endParaRPr>
            </a:p>
          </p:txBody>
        </p:sp>
      </p:grpSp>
      <p:sp>
        <p:nvSpPr>
          <p:cNvPr id="33" name="TextBox 32"/>
          <p:cNvSpPr txBox="1"/>
          <p:nvPr/>
        </p:nvSpPr>
        <p:spPr>
          <a:xfrm>
            <a:off x="277946" y="3936683"/>
            <a:ext cx="6779401" cy="400110"/>
          </a:xfrm>
          <a:prstGeom prst="rect">
            <a:avLst/>
          </a:prstGeom>
          <a:noFill/>
        </p:spPr>
        <p:txBody>
          <a:bodyPr wrap="square" rtlCol="0">
            <a:spAutoFit/>
          </a:bodyPr>
          <a:lstStyle/>
          <a:p>
            <a:pPr algn="just"/>
            <a:r>
              <a:rPr lang="vi-VN" sz="2000" b="1">
                <a:latin typeface="Arial" pitchFamily="34" charset="0"/>
                <a:cs typeface="Arial" pitchFamily="34" charset="0"/>
              </a:rPr>
              <a:t>a) Phép đối xứng trục d biến </a:t>
            </a:r>
            <a:r>
              <a:rPr lang="vi-VN" sz="2000" b="1">
                <a:latin typeface="Arial" pitchFamily="34" charset="0"/>
                <a:cs typeface="Arial" pitchFamily="34" charset="0"/>
              </a:rPr>
              <a:t>Hình </a:t>
            </a:r>
            <a:r>
              <a:rPr lang="vi-VN" sz="2000" b="1" smtClean="0">
                <a:latin typeface="Arial" pitchFamily="34" charset="0"/>
                <a:cs typeface="Arial" pitchFamily="34" charset="0"/>
              </a:rPr>
              <a:t>a </a:t>
            </a:r>
            <a:r>
              <a:rPr lang="vi-VN" sz="2000" b="1">
                <a:latin typeface="Arial" pitchFamily="34" charset="0"/>
                <a:cs typeface="Arial" pitchFamily="34" charset="0"/>
              </a:rPr>
              <a:t>thành </a:t>
            </a:r>
            <a:r>
              <a:rPr lang="vi-VN" sz="2000" b="1">
                <a:latin typeface="Arial" pitchFamily="34" charset="0"/>
                <a:cs typeface="Arial" pitchFamily="34" charset="0"/>
              </a:rPr>
              <a:t>Hình </a:t>
            </a:r>
            <a:r>
              <a:rPr lang="vi-VN" sz="2000" b="1" smtClean="0">
                <a:latin typeface="Arial" pitchFamily="34" charset="0"/>
                <a:cs typeface="Arial" pitchFamily="34" charset="0"/>
              </a:rPr>
              <a:t>b.</a:t>
            </a:r>
            <a:endParaRPr lang="vi-VN" sz="20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4" name="TextBox 33"/>
              <p:cNvSpPr txBox="1"/>
              <p:nvPr/>
            </p:nvSpPr>
            <p:spPr>
              <a:xfrm>
                <a:off x="277946" y="4418509"/>
                <a:ext cx="7168058" cy="400110"/>
              </a:xfrm>
              <a:prstGeom prst="rect">
                <a:avLst/>
              </a:prstGeom>
              <a:noFill/>
            </p:spPr>
            <p:txBody>
              <a:bodyPr wrap="square" rtlCol="0">
                <a:spAutoFit/>
              </a:bodyPr>
              <a:lstStyle/>
              <a:p>
                <a:pPr algn="just"/>
                <a:r>
                  <a:rPr lang="vi-VN" sz="2000" b="1" smtClean="0">
                    <a:latin typeface="Arial" pitchFamily="34" charset="0"/>
                    <a:cs typeface="Arial" pitchFamily="34" charset="0"/>
                  </a:rPr>
                  <a:t>b) Phép tịnh tiến </a:t>
                </a:r>
                <a:r>
                  <a:rPr lang="vi-VN" sz="2000" b="1">
                    <a:latin typeface="Arial" pitchFamily="34" charset="0"/>
                    <a:cs typeface="Arial" pitchFamily="34" charset="0"/>
                  </a:rPr>
                  <a:t>theo </a:t>
                </a:r>
                <a:r>
                  <a:rPr lang="vi-VN" sz="2000" b="1" smtClean="0">
                    <a:latin typeface="Arial" pitchFamily="34" charset="0"/>
                    <a:cs typeface="Arial" pitchFamily="34" charset="0"/>
                  </a:rPr>
                  <a:t>vectơ</a:t>
                </a:r>
                <a:r>
                  <a:rPr lang="en-US" sz="2000" b="1" smtClean="0">
                    <a:latin typeface="Arial" pitchFamily="34" charset="0"/>
                    <a:cs typeface="Arial" pitchFamily="34" charset="0"/>
                  </a:rPr>
                  <a:t>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𝒖</m:t>
                        </m:r>
                      </m:e>
                    </m:acc>
                  </m:oMath>
                </a14:m>
                <a:r>
                  <a:rPr lang="en-US" sz="2000" b="1">
                    <a:latin typeface="Arial" pitchFamily="34" charset="0"/>
                    <a:cs typeface="Arial" pitchFamily="34" charset="0"/>
                  </a:rPr>
                  <a:t> biến </a:t>
                </a:r>
                <a:r>
                  <a:rPr lang="en-US" sz="2000" b="1">
                    <a:latin typeface="Arial" pitchFamily="34" charset="0"/>
                    <a:cs typeface="Arial" pitchFamily="34" charset="0"/>
                  </a:rPr>
                  <a:t>Hình </a:t>
                </a:r>
                <a:r>
                  <a:rPr lang="en-US" sz="2000" b="1" smtClean="0">
                    <a:latin typeface="Arial" pitchFamily="34" charset="0"/>
                    <a:cs typeface="Arial" pitchFamily="34" charset="0"/>
                  </a:rPr>
                  <a:t>b </a:t>
                </a:r>
                <a:r>
                  <a:rPr lang="en-US" sz="2000" b="1">
                    <a:latin typeface="Arial" pitchFamily="34" charset="0"/>
                    <a:cs typeface="Arial" pitchFamily="34" charset="0"/>
                  </a:rPr>
                  <a:t>thành </a:t>
                </a:r>
                <a:r>
                  <a:rPr lang="en-US" sz="2000" b="1">
                    <a:latin typeface="Arial" pitchFamily="34" charset="0"/>
                    <a:cs typeface="Arial" pitchFamily="34" charset="0"/>
                  </a:rPr>
                  <a:t>Hình </a:t>
                </a:r>
                <a:r>
                  <a:rPr lang="en-US" sz="2000" b="1" smtClean="0">
                    <a:latin typeface="Arial" pitchFamily="34" charset="0"/>
                    <a:cs typeface="Arial" pitchFamily="34" charset="0"/>
                  </a:rPr>
                  <a:t>c</a:t>
                </a:r>
                <a:endParaRPr lang="vi-VN" sz="2000" b="1">
                  <a:latin typeface="Arial" pitchFamily="34" charset="0"/>
                  <a:cs typeface="Arial" pitchFamily="34"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277946" y="4418509"/>
                <a:ext cx="7168058" cy="400110"/>
              </a:xfrm>
              <a:prstGeom prst="rect">
                <a:avLst/>
              </a:prstGeom>
              <a:blipFill rotWithShape="1">
                <a:blip r:embed="rId18"/>
                <a:stretch>
                  <a:fillRect l="-936" t="-6154" b="-2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277946" y="4900335"/>
                <a:ext cx="7168058" cy="1015663"/>
              </a:xfrm>
              <a:prstGeom prst="rect">
                <a:avLst/>
              </a:prstGeom>
              <a:noFill/>
            </p:spPr>
            <p:txBody>
              <a:bodyPr wrap="square" rtlCol="0">
                <a:spAutoFit/>
              </a:bodyPr>
              <a:lstStyle/>
              <a:p>
                <a:pPr algn="just"/>
                <a:r>
                  <a:rPr lang="vi-VN" sz="2000" b="1">
                    <a:latin typeface="Arial" pitchFamily="34" charset="0"/>
                    <a:cs typeface="Arial" pitchFamily="34" charset="0"/>
                  </a:rPr>
                  <a:t>c) Thực hiện liên tiếp phép đối xứng trục d và phép tịnh tiến theo vectơ </a:t>
                </a:r>
                <a:r>
                  <a:rPr lang="en-US" sz="2000" b="1" smtClean="0">
                    <a:latin typeface="Arial" pitchFamily="34" charset="0"/>
                    <a:cs typeface="Arial" pitchFamily="34" charset="0"/>
                  </a:rPr>
                  <a:t>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𝒖</m:t>
                        </m:r>
                      </m:e>
                    </m:acc>
                  </m:oMath>
                </a14:m>
                <a:r>
                  <a:rPr lang="en-US" sz="2000" b="1">
                    <a:latin typeface="Arial" pitchFamily="34" charset="0"/>
                    <a:cs typeface="Arial" pitchFamily="34" charset="0"/>
                  </a:rPr>
                  <a:t> </a:t>
                </a:r>
                <a:r>
                  <a:rPr lang="vi-VN" sz="2000" b="1">
                    <a:latin typeface="Arial" pitchFamily="34" charset="0"/>
                    <a:cs typeface="Arial" pitchFamily="34" charset="0"/>
                  </a:rPr>
                  <a:t>ta được một phép dời hình biến </a:t>
                </a:r>
                <a:r>
                  <a:rPr lang="vi-VN" sz="2000" b="1">
                    <a:latin typeface="Arial" pitchFamily="34" charset="0"/>
                    <a:cs typeface="Arial" pitchFamily="34" charset="0"/>
                  </a:rPr>
                  <a:t>Hình </a:t>
                </a:r>
                <a:r>
                  <a:rPr lang="vi-VN" sz="2000" b="1" smtClean="0">
                    <a:latin typeface="Arial" pitchFamily="34" charset="0"/>
                    <a:cs typeface="Arial" pitchFamily="34" charset="0"/>
                  </a:rPr>
                  <a:t>a </a:t>
                </a:r>
                <a:r>
                  <a:rPr lang="vi-VN" sz="2000" b="1">
                    <a:latin typeface="Arial" pitchFamily="34" charset="0"/>
                    <a:cs typeface="Arial" pitchFamily="34" charset="0"/>
                  </a:rPr>
                  <a:t>thành </a:t>
                </a:r>
                <a:r>
                  <a:rPr lang="vi-VN" sz="2000" b="1">
                    <a:latin typeface="Arial" pitchFamily="34" charset="0"/>
                    <a:cs typeface="Arial" pitchFamily="34" charset="0"/>
                  </a:rPr>
                  <a:t>Hình </a:t>
                </a:r>
                <a:r>
                  <a:rPr lang="vi-VN" sz="2000" b="1" smtClean="0">
                    <a:latin typeface="Arial" pitchFamily="34" charset="0"/>
                    <a:cs typeface="Arial" pitchFamily="34" charset="0"/>
                  </a:rPr>
                  <a:t>c.</a:t>
                </a:r>
                <a:endParaRPr lang="vi-VN" sz="2000" b="1">
                  <a:latin typeface="Arial" pitchFamily="34" charset="0"/>
                  <a:cs typeface="Arial" pitchFamily="34" charset="0"/>
                </a:endParaRPr>
              </a:p>
            </p:txBody>
          </p:sp>
        </mc:Choice>
        <mc:Fallback>
          <p:sp>
            <p:nvSpPr>
              <p:cNvPr id="35" name="TextBox 34"/>
              <p:cNvSpPr txBox="1">
                <a:spLocks noRot="1" noChangeAspect="1" noMove="1" noResize="1" noEditPoints="1" noAdjustHandles="1" noChangeArrowheads="1" noChangeShapeType="1" noTextEdit="1"/>
              </p:cNvSpPr>
              <p:nvPr/>
            </p:nvSpPr>
            <p:spPr>
              <a:xfrm>
                <a:off x="277946" y="4900335"/>
                <a:ext cx="7168058" cy="1015663"/>
              </a:xfrm>
              <a:prstGeom prst="rect">
                <a:avLst/>
              </a:prstGeom>
              <a:blipFill rotWithShape="1">
                <a:blip r:embed="rId19"/>
                <a:stretch>
                  <a:fillRect l="-936" t="-2410" r="-936" b="-108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277946" y="5997714"/>
                <a:ext cx="7168058" cy="707886"/>
              </a:xfrm>
              <a:prstGeom prst="rect">
                <a:avLst/>
              </a:prstGeom>
              <a:noFill/>
            </p:spPr>
            <p:txBody>
              <a:bodyPr wrap="square" rtlCol="0">
                <a:spAutoFit/>
              </a:bodyPr>
              <a:lstStyle/>
              <a:p>
                <a:pPr algn="just"/>
                <a:r>
                  <a:rPr lang="vi-VN" sz="2000" b="1">
                    <a:latin typeface="Arial" pitchFamily="34" charset="0"/>
                    <a:cs typeface="Arial" pitchFamily="34" charset="0"/>
                  </a:rPr>
                  <a:t>d) Thực hiện liên tiếp phép tịnh tiến theo vectơ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𝒖</m:t>
                        </m:r>
                      </m:e>
                    </m:acc>
                  </m:oMath>
                </a14:m>
                <a:r>
                  <a:rPr lang="en-US" sz="2000" b="1">
                    <a:latin typeface="Arial" pitchFamily="34" charset="0"/>
                    <a:cs typeface="Arial" pitchFamily="34" charset="0"/>
                  </a:rPr>
                  <a:t> </a:t>
                </a:r>
                <a:r>
                  <a:rPr lang="vi-VN" sz="2000" b="1">
                    <a:latin typeface="Arial" pitchFamily="34" charset="0"/>
                    <a:cs typeface="Arial" pitchFamily="34" charset="0"/>
                  </a:rPr>
                  <a:t>và phép đối xứng </a:t>
                </a:r>
                <a:r>
                  <a:rPr lang="vi-VN" sz="2000" b="1">
                    <a:latin typeface="Arial" pitchFamily="34" charset="0"/>
                    <a:cs typeface="Arial" pitchFamily="34" charset="0"/>
                  </a:rPr>
                  <a:t>trục </a:t>
                </a:r>
                <a:r>
                  <a:rPr lang="vi-VN" sz="2000" b="1" smtClean="0">
                    <a:latin typeface="Arial" pitchFamily="34" charset="0"/>
                    <a:cs typeface="Arial" pitchFamily="34" charset="0"/>
                  </a:rPr>
                  <a:t>d</a:t>
                </a:r>
                <a:r>
                  <a:rPr lang="en-US" sz="2000" b="1" smtClean="0">
                    <a:latin typeface="Arial" pitchFamily="34" charset="0"/>
                    <a:cs typeface="Arial" pitchFamily="34" charset="0"/>
                  </a:rPr>
                  <a:t> </a:t>
                </a:r>
                <a:r>
                  <a:rPr lang="vi-VN" sz="2000" b="1" smtClean="0">
                    <a:latin typeface="Arial" pitchFamily="34" charset="0"/>
                    <a:cs typeface="Arial" pitchFamily="34" charset="0"/>
                  </a:rPr>
                  <a:t>ta biến </a:t>
                </a:r>
                <a:r>
                  <a:rPr lang="vi-VN" sz="2000" b="1">
                    <a:latin typeface="Arial" pitchFamily="34" charset="0"/>
                    <a:cs typeface="Arial" pitchFamily="34" charset="0"/>
                  </a:rPr>
                  <a:t>Hình </a:t>
                </a:r>
                <a:r>
                  <a:rPr lang="vi-VN" sz="2000" b="1" smtClean="0">
                    <a:latin typeface="Arial" pitchFamily="34" charset="0"/>
                    <a:cs typeface="Arial" pitchFamily="34" charset="0"/>
                  </a:rPr>
                  <a:t>a </a:t>
                </a:r>
                <a:r>
                  <a:rPr lang="vi-VN" sz="2000" b="1">
                    <a:latin typeface="Arial" pitchFamily="34" charset="0"/>
                    <a:cs typeface="Arial" pitchFamily="34" charset="0"/>
                  </a:rPr>
                  <a:t>thành </a:t>
                </a:r>
                <a:r>
                  <a:rPr lang="vi-VN" sz="2000" b="1">
                    <a:latin typeface="Arial" pitchFamily="34" charset="0"/>
                    <a:cs typeface="Arial" pitchFamily="34" charset="0"/>
                  </a:rPr>
                  <a:t>Hình </a:t>
                </a:r>
                <a:r>
                  <a:rPr lang="vi-VN" sz="2000" b="1" smtClean="0">
                    <a:latin typeface="Arial" pitchFamily="34" charset="0"/>
                    <a:cs typeface="Arial" pitchFamily="34" charset="0"/>
                  </a:rPr>
                  <a:t>c.</a:t>
                </a:r>
                <a:endParaRPr lang="vi-VN" sz="2000" b="1">
                  <a:latin typeface="Arial" pitchFamily="34" charset="0"/>
                  <a:cs typeface="Arial" pitchFamily="34" charset="0"/>
                </a:endParaRPr>
              </a:p>
            </p:txBody>
          </p:sp>
        </mc:Choice>
        <mc:Fallback>
          <p:sp>
            <p:nvSpPr>
              <p:cNvPr id="36" name="TextBox 35"/>
              <p:cNvSpPr txBox="1">
                <a:spLocks noRot="1" noChangeAspect="1" noMove="1" noResize="1" noEditPoints="1" noAdjustHandles="1" noChangeArrowheads="1" noChangeShapeType="1" noTextEdit="1"/>
              </p:cNvSpPr>
              <p:nvPr/>
            </p:nvSpPr>
            <p:spPr>
              <a:xfrm>
                <a:off x="277946" y="5997714"/>
                <a:ext cx="7168058" cy="707886"/>
              </a:xfrm>
              <a:prstGeom prst="rect">
                <a:avLst/>
              </a:prstGeom>
              <a:blipFill rotWithShape="1">
                <a:blip r:embed="rId20"/>
                <a:stretch>
                  <a:fillRect l="-936" t="-3448" r="-936" b="-15517"/>
                </a:stretch>
              </a:blipFill>
            </p:spPr>
            <p:txBody>
              <a:bodyPr/>
              <a:lstStyle/>
              <a:p>
                <a:r>
                  <a:rPr lang="en-US">
                    <a:noFill/>
                  </a:rPr>
                  <a:t> </a:t>
                </a:r>
              </a:p>
            </p:txBody>
          </p:sp>
        </mc:Fallback>
      </mc:AlternateContent>
    </p:spTree>
    <p:extLst>
      <p:ext uri="{BB962C8B-B14F-4D97-AF65-F5344CB8AC3E}">
        <p14:creationId xmlns:p14="http://schemas.microsoft.com/office/powerpoint/2010/main" val="2001713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9315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858" y="306491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90585" y="3311366"/>
            <a:ext cx="8468663"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Khẳng định a đúng</a:t>
            </a:r>
            <a:endParaRPr lang="en-US" b="1">
              <a:latin typeface="Arial" pitchFamily="34" charset="0"/>
              <a:cs typeface="Arial" pitchFamily="34" charset="0"/>
            </a:endParaRPr>
          </a:p>
        </p:txBody>
      </p:sp>
      <p:sp>
        <p:nvSpPr>
          <p:cNvPr id="8" name="Rounded Rectangle 7"/>
          <p:cNvSpPr/>
          <p:nvPr/>
        </p:nvSpPr>
        <p:spPr>
          <a:xfrm>
            <a:off x="2123930" y="95251"/>
            <a:ext cx="9837881" cy="28955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9" name="TextBox 8"/>
              <p:cNvSpPr txBox="1"/>
              <p:nvPr/>
            </p:nvSpPr>
            <p:spPr>
              <a:xfrm>
                <a:off x="2284412" y="171450"/>
                <a:ext cx="9753600" cy="2893462"/>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Trong mặt phẳng tọa độ Oxy, </a:t>
                </a:r>
                <a:r>
                  <a:rPr lang="vi-VN" sz="2200" b="1">
                    <a:latin typeface="Arial" pitchFamily="34" charset="0"/>
                    <a:cs typeface="Arial" pitchFamily="34" charset="0"/>
                  </a:rPr>
                  <a:t>cho </a:t>
                </a:r>
                <a:r>
                  <a:rPr lang="vi-VN" sz="2200" b="1" smtClean="0">
                    <a:latin typeface="Arial" pitchFamily="34" charset="0"/>
                    <a:cs typeface="Arial" pitchFamily="34" charset="0"/>
                  </a:rPr>
                  <a:t>vectơ</a:t>
                </a:r>
                <a:r>
                  <a:rPr lang="en-US" sz="2200" b="1" smtClean="0">
                    <a:latin typeface="Arial" pitchFamily="34" charset="0"/>
                    <a:cs typeface="Arial" pitchFamily="34" charset="0"/>
                  </a:rPr>
                  <a:t>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r>
                      <a:rPr lang="en-US" sz="2200" b="1" i="1" smtClean="0">
                        <a:latin typeface="Cambria Math"/>
                        <a:cs typeface="Arial" pitchFamily="34" charset="0"/>
                      </a:rPr>
                      <m:t>=(</m:t>
                    </m:r>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oMath>
                </a14:m>
                <a:r>
                  <a:rPr lang="en-US" sz="2200" b="1" smtClean="0">
                    <a:latin typeface="Arial" pitchFamily="34" charset="0"/>
                    <a:cs typeface="Arial" pitchFamily="34" charset="0"/>
                  </a:rPr>
                  <a:t>. </a:t>
                </a:r>
                <a:r>
                  <a:rPr lang="vi-VN" sz="2200" b="1">
                    <a:latin typeface="Arial" pitchFamily="34" charset="0"/>
                    <a:cs typeface="Arial" pitchFamily="34" charset="0"/>
                  </a:rPr>
                  <a:t>Những khẳng định nào trong các khẳng định sau là </a:t>
                </a:r>
                <a:r>
                  <a:rPr lang="vi-VN" sz="2200" b="1">
                    <a:latin typeface="Arial" pitchFamily="34" charset="0"/>
                    <a:cs typeface="Arial" pitchFamily="34" charset="0"/>
                  </a:rPr>
                  <a:t>đúng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Phép </a:t>
                </a:r>
                <a:r>
                  <a:rPr lang="vi-VN" sz="2200" b="1">
                    <a:latin typeface="Arial" pitchFamily="34" charset="0"/>
                    <a:cs typeface="Arial" pitchFamily="34" charset="0"/>
                  </a:rPr>
                  <a:t>đối xứng trục Oy biến mỗi điểm M(x; y) thành điểm M'(– x; </a:t>
                </a:r>
                <a:r>
                  <a:rPr lang="vi-VN" sz="2200" b="1">
                    <a:latin typeface="Arial" pitchFamily="34" charset="0"/>
                    <a:cs typeface="Arial" pitchFamily="34" charset="0"/>
                  </a:rPr>
                  <a:t>y</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b) Phép tịnh tiến </a:t>
                </a:r>
                <a:r>
                  <a:rPr lang="vi-VN" sz="2200" b="1">
                    <a:latin typeface="Arial" pitchFamily="34" charset="0"/>
                    <a:cs typeface="Arial" pitchFamily="34" charset="0"/>
                  </a:rPr>
                  <a:t>theo </a:t>
                </a:r>
                <a:r>
                  <a:rPr lang="vi-VN" sz="2200" b="1" smtClean="0">
                    <a:latin typeface="Arial" pitchFamily="34" charset="0"/>
                    <a:cs typeface="Arial" pitchFamily="34" charset="0"/>
                  </a:rPr>
                  <a:t>vectơ</a:t>
                </a:r>
                <a:r>
                  <a:rPr lang="en-US" sz="2200" b="1" smtClean="0">
                    <a:latin typeface="Arial" pitchFamily="34" charset="0"/>
                    <a:cs typeface="Arial" pitchFamily="34" charset="0"/>
                  </a:rPr>
                  <a:t> </a:t>
                </a:r>
                <a14:m>
                  <m:oMath xmlns:m="http://schemas.openxmlformats.org/officeDocument/2006/math">
                    <m:acc>
                      <m:accPr>
                        <m:chr m:val="⃗"/>
                        <m:ctrlPr>
                          <a:rPr lang="en-US" sz="2200" b="1" i="1">
                            <a:latin typeface="Cambria Math"/>
                            <a:cs typeface="Arial" pitchFamily="34" charset="0"/>
                          </a:rPr>
                        </m:ctrlPr>
                      </m:accPr>
                      <m:e>
                        <m:r>
                          <a:rPr lang="en-US" sz="2200" b="1" i="1">
                            <a:latin typeface="Cambria Math"/>
                            <a:cs typeface="Arial" pitchFamily="34" charset="0"/>
                          </a:rPr>
                          <m:t>𝒖</m:t>
                        </m:r>
                      </m:e>
                    </m:acc>
                  </m:oMath>
                </a14:m>
                <a:r>
                  <a:rPr lang="en-US" sz="2200" b="1" smtClean="0">
                    <a:latin typeface="Arial" pitchFamily="34" charset="0"/>
                    <a:cs typeface="Arial" pitchFamily="34" charset="0"/>
                  </a:rPr>
                  <a:t> </a:t>
                </a:r>
                <a:r>
                  <a:rPr lang="vi-VN" sz="2200" b="1">
                    <a:latin typeface="Arial" pitchFamily="34" charset="0"/>
                    <a:cs typeface="Arial" pitchFamily="34" charset="0"/>
                  </a:rPr>
                  <a:t>biến </a:t>
                </a:r>
                <a:r>
                  <a:rPr lang="vi-VN" sz="2200" b="1" smtClean="0">
                    <a:latin typeface="Arial" pitchFamily="34" charset="0"/>
                    <a:cs typeface="Arial" pitchFamily="34" charset="0"/>
                  </a:rPr>
                  <a:t>M</a:t>
                </a:r>
                <a:r>
                  <a:rPr lang="vi-VN" sz="2200" b="1">
                    <a:latin typeface="Arial" pitchFamily="34" charset="0"/>
                    <a:cs typeface="Arial" pitchFamily="34" charset="0"/>
                  </a:rPr>
                  <a:t>'(– x; y) </a:t>
                </a:r>
                <a:r>
                  <a:rPr lang="vi-VN" sz="2200" b="1">
                    <a:latin typeface="Arial" pitchFamily="34" charset="0"/>
                    <a:cs typeface="Arial" pitchFamily="34" charset="0"/>
                  </a:rPr>
                  <a:t>thành </a:t>
                </a:r>
                <a:r>
                  <a:rPr lang="vi-VN" sz="2200" b="1" smtClean="0">
                    <a:latin typeface="Arial" pitchFamily="34" charset="0"/>
                    <a:cs typeface="Arial" pitchFamily="34" charset="0"/>
                  </a:rPr>
                  <a:t>M</a:t>
                </a:r>
                <a:r>
                  <a:rPr lang="vi-VN" sz="2200" b="1">
                    <a:latin typeface="Arial" pitchFamily="34" charset="0"/>
                    <a:cs typeface="Arial" pitchFamily="34" charset="0"/>
                  </a:rPr>
                  <a:t>''(– x; y + </a:t>
                </a:r>
                <a:r>
                  <a:rPr lang="vi-VN" sz="2200" b="1">
                    <a:latin typeface="Arial" pitchFamily="34" charset="0"/>
                    <a:cs typeface="Arial" pitchFamily="34" charset="0"/>
                  </a:rPr>
                  <a:t>1</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Thực hiện liên tiếp hai phép </a:t>
                </a:r>
                <a:r>
                  <a:rPr lang="vi-VN" sz="2200" b="1">
                    <a:latin typeface="Arial" pitchFamily="34" charset="0"/>
                    <a:cs typeface="Arial" pitchFamily="34" charset="0"/>
                  </a:rPr>
                  <a:t>dời </a:t>
                </a:r>
                <a:r>
                  <a:rPr lang="vi-VN" sz="2200" b="1" smtClean="0">
                    <a:latin typeface="Arial" pitchFamily="34" charset="0"/>
                    <a:cs typeface="Arial" pitchFamily="34" charset="0"/>
                  </a:rPr>
                  <a:t>hình</a:t>
                </a:r>
                <a:r>
                  <a:rPr lang="en-US" sz="2200" b="1" smtClean="0">
                    <a:latin typeface="Arial" pitchFamily="34" charset="0"/>
                    <a:cs typeface="Arial" pitchFamily="34" charset="0"/>
                  </a:rPr>
                  <a:t>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Đ</m:t>
                        </m:r>
                      </m:e>
                      <m:sub>
                        <m:r>
                          <a:rPr lang="en-US" sz="2200" b="1" i="1" smtClean="0">
                            <a:latin typeface="Cambria Math"/>
                            <a:cs typeface="Arial" pitchFamily="34" charset="0"/>
                          </a:rPr>
                          <m:t>𝑶𝒚</m:t>
                        </m:r>
                      </m:sub>
                    </m:sSub>
                  </m:oMath>
                </a14:m>
                <a:r>
                  <a:rPr lang="en-US" sz="2200" b="1" smtClean="0">
                    <a:latin typeface="Arial" pitchFamily="34" charset="0"/>
                    <a:cs typeface="Arial" pitchFamily="34" charset="0"/>
                  </a:rPr>
                  <a:t> và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sub>
                    </m:sSub>
                  </m:oMath>
                </a14:m>
                <a:r>
                  <a:rPr lang="en-US" sz="2200" b="1" smtClean="0">
                    <a:latin typeface="Arial" pitchFamily="34" charset="0"/>
                    <a:cs typeface="Arial" pitchFamily="34" charset="0"/>
                  </a:rPr>
                  <a:t> ta được phép dời hình </a:t>
                </a:r>
                <a:r>
                  <a:rPr lang="vi-VN" sz="2200" b="1">
                    <a:latin typeface="Arial" pitchFamily="34" charset="0"/>
                    <a:cs typeface="Arial" pitchFamily="34" charset="0"/>
                  </a:rPr>
                  <a:t>biến mỗi điểm M(x; y) thành điểm M''(– x; y + </a:t>
                </a:r>
                <a:r>
                  <a:rPr lang="vi-VN" sz="2200" b="1">
                    <a:latin typeface="Arial" pitchFamily="34" charset="0"/>
                    <a:cs typeface="Arial" pitchFamily="34" charset="0"/>
                  </a:rPr>
                  <a:t>1</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Phép </a:t>
                </a:r>
                <a:r>
                  <a:rPr lang="vi-VN" sz="2200" b="1">
                    <a:latin typeface="Arial" pitchFamily="34" charset="0"/>
                    <a:cs typeface="Arial" pitchFamily="34" charset="0"/>
                  </a:rPr>
                  <a:t>dời hình có được bằng cách thực hiện liên tiếp hai phép dời hình</a:t>
                </a:r>
                <a:r>
                  <a:rPr lang="en-US" sz="2200" b="1">
                    <a:cs typeface="Arial" pitchFamily="34" charset="0"/>
                  </a:rPr>
                  <a:t>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Đ</m:t>
                        </m:r>
                      </m:e>
                      <m:sub>
                        <m:r>
                          <a:rPr lang="en-US" sz="2200" b="1" i="1">
                            <a:latin typeface="Cambria Math"/>
                            <a:cs typeface="Arial" pitchFamily="34" charset="0"/>
                          </a:rPr>
                          <m:t>𝑶𝒚</m:t>
                        </m:r>
                      </m:sub>
                    </m:sSub>
                  </m:oMath>
                </a14:m>
                <a:r>
                  <a:rPr lang="en-US" sz="2200" b="1">
                    <a:latin typeface="Arial" pitchFamily="34" charset="0"/>
                    <a:cs typeface="Arial" pitchFamily="34" charset="0"/>
                  </a:rPr>
                  <a:t> và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𝑻</m:t>
                        </m:r>
                      </m:e>
                      <m:sub>
                        <m:acc>
                          <m:accPr>
                            <m:chr m:val="⃗"/>
                            <m:ctrlPr>
                              <a:rPr lang="en-US" sz="2200" b="1" i="1">
                                <a:latin typeface="Cambria Math"/>
                                <a:cs typeface="Arial" pitchFamily="34" charset="0"/>
                              </a:rPr>
                            </m:ctrlPr>
                          </m:accPr>
                          <m:e>
                            <m:r>
                              <a:rPr lang="en-US" sz="2200" b="1" i="1">
                                <a:latin typeface="Cambria Math"/>
                                <a:cs typeface="Arial" pitchFamily="34" charset="0"/>
                              </a:rPr>
                              <m:t>𝒖</m:t>
                            </m:r>
                          </m:e>
                        </m:acc>
                      </m:sub>
                    </m:sSub>
                  </m:oMath>
                </a14:m>
                <a:r>
                  <a:rPr lang="en-US" sz="2200" b="1" smtClean="0">
                    <a:latin typeface="Arial" pitchFamily="34" charset="0"/>
                    <a:cs typeface="Arial" pitchFamily="34" charset="0"/>
                  </a:rPr>
                  <a:t> </a:t>
                </a:r>
                <a:r>
                  <a:rPr lang="vi-VN" sz="2200" b="1">
                    <a:latin typeface="Arial" pitchFamily="34" charset="0"/>
                    <a:cs typeface="Arial" pitchFamily="34" charset="0"/>
                  </a:rPr>
                  <a:t>biến điểm A(1; 2) thành điểm A''(– 1; 1).</a:t>
                </a:r>
                <a:endParaRPr lang="vi-VN" sz="2200"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284412" y="171450"/>
                <a:ext cx="9753600" cy="2893462"/>
              </a:xfrm>
              <a:prstGeom prst="rect">
                <a:avLst/>
              </a:prstGeom>
              <a:blipFill rotWithShape="1">
                <a:blip r:embed="rId3"/>
                <a:stretch>
                  <a:fillRect l="-500" t="-421" b="-1684"/>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5"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4" name="TextBox 13"/>
              <p:cNvSpPr txBox="1"/>
              <p:nvPr/>
            </p:nvSpPr>
            <p:spPr>
              <a:xfrm>
                <a:off x="1090584" y="3780457"/>
                <a:ext cx="10871227" cy="1340473"/>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b. Phép tịnh tiến theo v</a:t>
                </a:r>
                <a:r>
                  <a:rPr lang="vi-VN" b="1" smtClean="0">
                    <a:latin typeface="Arial" pitchFamily="34" charset="0"/>
                    <a:cs typeface="Arial" pitchFamily="34" charset="0"/>
                  </a:rPr>
                  <a:t>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sSup>
                          <m:sSupPr>
                            <m:ctrlPr>
                              <a:rPr lang="en-US" b="1" i="1" smtClean="0">
                                <a:latin typeface="Cambria Math"/>
                                <a:cs typeface="Arial" pitchFamily="34" charset="0"/>
                              </a:rPr>
                            </m:ctrlPr>
                          </m:sSupPr>
                          <m:e>
                            <m:r>
                              <a:rPr lang="en-US" b="1" i="1" smtClean="0">
                                <a:latin typeface="Cambria Math"/>
                                <a:cs typeface="Arial" pitchFamily="34" charset="0"/>
                              </a:rPr>
                              <m:t>𝑴</m:t>
                            </m:r>
                          </m:e>
                          <m:sup>
                            <m:r>
                              <a:rPr lang="en-US" b="1" i="1" smtClean="0">
                                <a:latin typeface="Cambria Math"/>
                                <a:cs typeface="Arial" pitchFamily="34" charset="0"/>
                              </a:rPr>
                              <m:t>′</m:t>
                            </m:r>
                          </m:sup>
                        </m:sSup>
                        <m:r>
                          <a:rPr lang="en-US" b="1" i="1" smtClean="0">
                            <a:latin typeface="Cambria Math"/>
                            <a:cs typeface="Arial" pitchFamily="34" charset="0"/>
                          </a:rPr>
                          <m:t>𝑴</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r>
                  <a:rPr lang="en-US" b="1" smtClean="0">
                    <a:latin typeface="Arial" pitchFamily="34" charset="0"/>
                    <a:cs typeface="Arial" pitchFamily="34" charset="0"/>
                  </a:rPr>
                  <a:t> biến M’ thành M” sao cho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sSup>
                          <m:sSupPr>
                            <m:ctrlPr>
                              <a:rPr lang="en-US" b="1" i="1">
                                <a:latin typeface="Cambria Math"/>
                                <a:cs typeface="Arial" pitchFamily="34" charset="0"/>
                              </a:rPr>
                            </m:ctrlPr>
                          </m:sSupPr>
                          <m:e>
                            <m:r>
                              <a:rPr lang="en-US" b="1" i="1">
                                <a:latin typeface="Cambria Math"/>
                                <a:cs typeface="Arial" pitchFamily="34" charset="0"/>
                              </a:rPr>
                              <m:t>𝑴</m:t>
                            </m:r>
                          </m:e>
                          <m:sup>
                            <m:r>
                              <a:rPr lang="en-US" b="1" i="1">
                                <a:latin typeface="Cambria Math"/>
                                <a:cs typeface="Arial" pitchFamily="34" charset="0"/>
                              </a:rPr>
                              <m:t>′</m:t>
                            </m:r>
                          </m:sup>
                        </m:sSup>
                        <m:r>
                          <a:rPr lang="en-US" b="1" i="1">
                            <a:latin typeface="Cambria Math"/>
                            <a:cs typeface="Arial" pitchFamily="34" charset="0"/>
                          </a:rPr>
                          <m:t>𝑴</m:t>
                        </m:r>
                        <m:r>
                          <a:rPr lang="en-US" b="1" i="1">
                            <a:latin typeface="Cambria Math"/>
                            <a:cs typeface="Arial" pitchFamily="34" charset="0"/>
                          </a:rPr>
                          <m:t>"</m:t>
                        </m:r>
                      </m:e>
                    </m:acc>
                    <m:r>
                      <a:rPr lang="en-US" b="1" i="1">
                        <a:latin typeface="Cambria Math"/>
                        <a:cs typeface="Arial" pitchFamily="34" charset="0"/>
                      </a:rPr>
                      <m:t>=</m:t>
                    </m:r>
                    <m:d>
                      <m:dPr>
                        <m:ctrlPr>
                          <a:rPr lang="en-US" b="1" i="1" smtClean="0">
                            <a:latin typeface="Cambria Math"/>
                            <a:cs typeface="Arial" pitchFamily="34" charset="0"/>
                          </a:rPr>
                        </m:ctrlPr>
                      </m:dPr>
                      <m:e>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d>
                          <m:dPr>
                            <m:ctrlPr>
                              <a:rPr lang="en-US" b="1" i="1" smtClean="0">
                                <a:latin typeface="Cambria Math"/>
                                <a:cs typeface="Arial" pitchFamily="34" charset="0"/>
                              </a:rPr>
                            </m:ctrlPr>
                          </m:dPr>
                          <m:e>
                            <m:r>
                              <a:rPr lang="en-US" b="1" i="1" smtClean="0">
                                <a:latin typeface="Cambria Math"/>
                                <a:cs typeface="Arial" pitchFamily="34" charset="0"/>
                              </a:rPr>
                              <m:t>−</m:t>
                            </m:r>
                            <m:r>
                              <a:rPr lang="en-US" b="1" i="1" smtClean="0">
                                <a:latin typeface="Cambria Math"/>
                                <a:cs typeface="Arial" pitchFamily="34" charset="0"/>
                              </a:rPr>
                              <m:t>𝒙</m:t>
                            </m:r>
                          </m:e>
                        </m:d>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𝒚</m:t>
                        </m:r>
                      </m:e>
                    </m:d>
                    <m:r>
                      <a:rPr lang="en-US" b="1" i="1" smtClean="0">
                        <a:latin typeface="Cambria Math"/>
                        <a:cs typeface="Arial" pitchFamily="34" charset="0"/>
                      </a:rPr>
                      <m:t>=</m:t>
                    </m:r>
                    <m:d>
                      <m:dPr>
                        <m:ctrlPr>
                          <a:rPr lang="en-US" b="1" i="1" smtClean="0">
                            <a:latin typeface="Cambria Math"/>
                            <a:cs typeface="Arial" pitchFamily="34" charset="0"/>
                          </a:rPr>
                        </m:ctrlPr>
                      </m:dPr>
                      <m:e>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𝟏</m:t>
                        </m:r>
                      </m:e>
                    </m:d>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Do đó khẳng định b đúng.</a:t>
                </a:r>
                <a:endParaRPr lang="en-US" b="1">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090584" y="3780457"/>
                <a:ext cx="10871227" cy="1340473"/>
              </a:xfrm>
              <a:prstGeom prst="rect">
                <a:avLst/>
              </a:prstGeom>
              <a:blipFill rotWithShape="1">
                <a:blip r:embed="rId5"/>
                <a:stretch>
                  <a:fillRect l="-617" b="-8636"/>
                </a:stretch>
              </a:blipFill>
            </p:spPr>
            <p:txBody>
              <a:bodyPr/>
              <a:lstStyle/>
              <a:p>
                <a:r>
                  <a:rPr lang="en-US">
                    <a:noFill/>
                  </a:rPr>
                  <a:t> </a:t>
                </a:r>
              </a:p>
            </p:txBody>
          </p:sp>
        </mc:Fallback>
      </mc:AlternateContent>
      <p:sp>
        <p:nvSpPr>
          <p:cNvPr id="16" name="TextBox 15"/>
          <p:cNvSpPr txBox="1"/>
          <p:nvPr/>
        </p:nvSpPr>
        <p:spPr>
          <a:xfrm>
            <a:off x="989012" y="5097601"/>
            <a:ext cx="8468663"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 </a:t>
            </a:r>
            <a:r>
              <a:rPr lang="vi-VN" b="1">
                <a:latin typeface="Arial" pitchFamily="34" charset="0"/>
                <a:cs typeface="Arial" pitchFamily="34" charset="0"/>
              </a:rPr>
              <a:t>Vì </a:t>
            </a:r>
            <a:r>
              <a:rPr lang="vi-VN" b="1" smtClean="0">
                <a:latin typeface="Arial" pitchFamily="34" charset="0"/>
                <a:cs typeface="Arial" pitchFamily="34" charset="0"/>
              </a:rPr>
              <a:t>a </a:t>
            </a:r>
            <a:r>
              <a:rPr lang="vi-VN" b="1">
                <a:latin typeface="Arial" pitchFamily="34" charset="0"/>
                <a:cs typeface="Arial" pitchFamily="34" charset="0"/>
              </a:rPr>
              <a:t>và </a:t>
            </a:r>
            <a:r>
              <a:rPr lang="vi-VN" b="1" smtClean="0">
                <a:latin typeface="Arial" pitchFamily="34" charset="0"/>
                <a:cs typeface="Arial" pitchFamily="34" charset="0"/>
              </a:rPr>
              <a:t>b </a:t>
            </a:r>
            <a:r>
              <a:rPr lang="vi-VN" b="1">
                <a:latin typeface="Arial" pitchFamily="34" charset="0"/>
                <a:cs typeface="Arial" pitchFamily="34" charset="0"/>
              </a:rPr>
              <a:t>đúng nên khẳng </a:t>
            </a:r>
            <a:r>
              <a:rPr lang="vi-VN" b="1">
                <a:latin typeface="Arial" pitchFamily="34" charset="0"/>
                <a:cs typeface="Arial" pitchFamily="34" charset="0"/>
              </a:rPr>
              <a:t>định </a:t>
            </a:r>
            <a:r>
              <a:rPr lang="vi-VN" b="1" smtClean="0">
                <a:latin typeface="Arial" pitchFamily="34" charset="0"/>
                <a:cs typeface="Arial" pitchFamily="34" charset="0"/>
              </a:rPr>
              <a:t>c </a:t>
            </a:r>
            <a:r>
              <a:rPr lang="vi-VN" b="1">
                <a:latin typeface="Arial" pitchFamily="34" charset="0"/>
                <a:cs typeface="Arial" pitchFamily="34" charset="0"/>
              </a:rPr>
              <a:t>đúng.</a:t>
            </a:r>
            <a:endParaRPr lang="en-US"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TextBox 16"/>
              <p:cNvSpPr txBox="1"/>
              <p:nvPr/>
            </p:nvSpPr>
            <p:spPr>
              <a:xfrm>
                <a:off x="989011" y="5566693"/>
                <a:ext cx="10972800" cy="126493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d) Phép dời hình có được bằng cách thực hiện liên tiếp hai phép </a:t>
                </a:r>
                <a:r>
                  <a:rPr lang="vi-VN" b="1">
                    <a:latin typeface="Arial" pitchFamily="34" charset="0"/>
                    <a:cs typeface="Arial" pitchFamily="34" charset="0"/>
                  </a:rPr>
                  <a:t>dời </a:t>
                </a:r>
                <a:r>
                  <a:rPr lang="vi-VN" b="1" smtClean="0">
                    <a:latin typeface="Arial" pitchFamily="34" charset="0"/>
                    <a:cs typeface="Arial" pitchFamily="34" charset="0"/>
                  </a:rPr>
                  <a:t>hình</a:t>
                </a:r>
                <a:r>
                  <a:rPr lang="en-US" b="1">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Đ</m:t>
                        </m:r>
                      </m:e>
                      <m:sub>
                        <m:r>
                          <a:rPr lang="en-US" b="1" i="1">
                            <a:latin typeface="Cambria Math"/>
                            <a:cs typeface="Arial" pitchFamily="34" charset="0"/>
                          </a:rPr>
                          <m:t>𝑶𝒚</m:t>
                        </m:r>
                      </m:sub>
                    </m:sSub>
                  </m:oMath>
                </a14:m>
                <a:r>
                  <a:rPr lang="en-US" b="1">
                    <a:latin typeface="Arial" pitchFamily="34" charset="0"/>
                    <a:cs typeface="Arial" pitchFamily="34" charset="0"/>
                  </a:rPr>
                  <a:t> và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𝒖</m:t>
                            </m:r>
                          </m:e>
                        </m:acc>
                      </m:sub>
                    </m:sSub>
                  </m:oMath>
                </a14:m>
                <a:r>
                  <a:rPr lang="en-US" b="1" smtClean="0">
                    <a:latin typeface="Arial" pitchFamily="34" charset="0"/>
                    <a:cs typeface="Arial" pitchFamily="34" charset="0"/>
                  </a:rPr>
                  <a:t> biến A(1;2) thành điểm có toạ độ </a:t>
                </a:r>
                <a14:m>
                  <m:oMath xmlns:m="http://schemas.openxmlformats.org/officeDocument/2006/math">
                    <m:d>
                      <m:dPr>
                        <m:ctrlPr>
                          <a:rPr lang="en-US" sz="2200" b="1" i="1" smtClean="0">
                            <a:latin typeface="Cambria Math"/>
                            <a:cs typeface="Arial" pitchFamily="34" charset="0"/>
                          </a:rPr>
                        </m:ctrlPr>
                      </m:dPr>
                      <m:e>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r>
                          <a:rPr lang="en-US" sz="2200" b="1" i="1" smtClean="0">
                            <a:latin typeface="Cambria Math"/>
                            <a:cs typeface="Arial" pitchFamily="34" charset="0"/>
                          </a:rPr>
                          <m:t>𝟏</m:t>
                        </m:r>
                      </m:e>
                    </m:d>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𝟑</m:t>
                    </m:r>
                    <m:r>
                      <a:rPr lang="en-US" sz="2200" b="1" i="1" smtClean="0">
                        <a:latin typeface="Cambria Math"/>
                        <a:cs typeface="Arial" pitchFamily="34" charset="0"/>
                      </a:rPr>
                      <m:t>)≠</m:t>
                    </m:r>
                    <m:r>
                      <a:rPr lang="en-US" sz="2200" b="1" i="1" smtClean="0">
                        <a:latin typeface="Cambria Math"/>
                        <a:ea typeface="Cambria Math"/>
                        <a:cs typeface="Arial" pitchFamily="34" charset="0"/>
                      </a:rPr>
                      <m:t>𝑨</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𝟏</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𝟏</m:t>
                    </m:r>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a:t>
                </a:r>
                <a:r>
                  <a:rPr lang="en-US" b="1" smtClean="0">
                    <a:latin typeface="Arial" pitchFamily="34" charset="0"/>
                    <a:cs typeface="Arial" pitchFamily="34" charset="0"/>
                  </a:rPr>
                  <a:t>. Vậy khẳng định d sai.</a:t>
                </a:r>
                <a:endParaRPr lang="en-US" b="1">
                  <a:latin typeface="Arial" pitchFamily="34" charset="0"/>
                  <a:cs typeface="Arial"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989011" y="5566693"/>
                <a:ext cx="10972800" cy="1264939"/>
              </a:xfrm>
              <a:prstGeom prst="rect">
                <a:avLst/>
              </a:prstGeom>
              <a:blipFill rotWithShape="1">
                <a:blip r:embed="rId6"/>
                <a:stretch>
                  <a:fillRect l="-556" t="-2885" r="-222" b="-9135"/>
                </a:stretch>
              </a:blipFill>
            </p:spPr>
            <p:txBody>
              <a:bodyPr/>
              <a:lstStyle/>
              <a:p>
                <a:r>
                  <a:rPr lang="en-US">
                    <a:noFill/>
                  </a:rPr>
                  <a:t> </a:t>
                </a:r>
              </a:p>
            </p:txBody>
          </p:sp>
        </mc:Fallback>
      </mc:AlternateContent>
    </p:spTree>
    <p:extLst>
      <p:ext uri="{BB962C8B-B14F-4D97-AF65-F5344CB8AC3E}">
        <p14:creationId xmlns:p14="http://schemas.microsoft.com/office/powerpoint/2010/main" val="536116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2" y="1648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7" name="TextBox 6"/>
              <p:cNvSpPr txBox="1"/>
              <p:nvPr/>
            </p:nvSpPr>
            <p:spPr>
              <a:xfrm>
                <a:off x="303213" y="2086052"/>
                <a:ext cx="6248400" cy="1231084"/>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a) Phép tịnh tiến </a:t>
                </a:r>
                <a:r>
                  <a:rPr lang="vi-VN" b="1">
                    <a:latin typeface="Arial" pitchFamily="34" charset="0"/>
                    <a:cs typeface="Arial" pitchFamily="34" charset="0"/>
                  </a:rPr>
                  <a:t>theo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𝟐</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r>
                  <a:rPr lang="en-US" b="1" smtClean="0">
                    <a:latin typeface="Arial" pitchFamily="34" charset="0"/>
                    <a:cs typeface="Arial" pitchFamily="34" charset="0"/>
                  </a:rPr>
                  <a:t> </a:t>
                </a:r>
                <a:r>
                  <a:rPr lang="vi-VN" b="1">
                    <a:latin typeface="Arial" pitchFamily="34" charset="0"/>
                    <a:cs typeface="Arial" pitchFamily="34" charset="0"/>
                  </a:rPr>
                  <a:t>biến hình vuông 𝒜 thành hình vuông 𝒜', đồng thời biến hình vuông ℬ thành hình vuông ℬ'.</a:t>
                </a:r>
                <a:endParaRPr lang="en-US" b="1">
                  <a:latin typeface="Arial" pitchFamily="34" charset="0"/>
                  <a:cs typeface="Arial"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303213" y="2086052"/>
                <a:ext cx="6248400" cy="1231084"/>
              </a:xfrm>
              <a:prstGeom prst="rect">
                <a:avLst/>
              </a:prstGeom>
              <a:blipFill rotWithShape="1">
                <a:blip r:embed="rId3"/>
                <a:stretch>
                  <a:fillRect l="-1073" t="-1980" r="-780" b="-9901"/>
                </a:stretch>
              </a:blipFill>
            </p:spPr>
            <p:txBody>
              <a:bodyPr/>
              <a:lstStyle/>
              <a:p>
                <a:r>
                  <a:rPr lang="en-US">
                    <a:noFill/>
                  </a:rPr>
                  <a:t> </a:t>
                </a:r>
              </a:p>
            </p:txBody>
          </p:sp>
        </mc:Fallback>
      </mc:AlternateContent>
      <p:sp>
        <p:nvSpPr>
          <p:cNvPr id="8" name="Rounded Rectangle 7"/>
          <p:cNvSpPr/>
          <p:nvPr/>
        </p:nvSpPr>
        <p:spPr>
          <a:xfrm>
            <a:off x="2123930" y="95251"/>
            <a:ext cx="9837881" cy="14477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232849"/>
            <a:ext cx="97536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Bằng quuan sát, hãy chỉ ra trong mỗi hình trong Hình 1.37 một phép dời hình biến hình vuông 𝒜 thành hình vuông 𝒜', đồng thời biến hình bình hành ℬ thành hình bình hành ℬ'.</a:t>
            </a:r>
            <a:endParaRPr lang="vi-VN" sz="2200"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5"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012" y="1600200"/>
            <a:ext cx="54387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794450" y="46563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1.37</a:t>
            </a:r>
            <a:endParaRPr lang="en-US" sz="1600" b="1" smtClean="0">
              <a:solidFill>
                <a:srgbClr val="C00000"/>
              </a:solidFill>
              <a:latin typeface="Arial" pitchFamily="34" charset="0"/>
              <a:cs typeface="Arial" pitchFamily="34" charset="0"/>
            </a:endParaRPr>
          </a:p>
        </p:txBody>
      </p:sp>
      <p:sp>
        <p:nvSpPr>
          <p:cNvPr id="15" name="TextBox 14"/>
          <p:cNvSpPr txBox="1"/>
          <p:nvPr/>
        </p:nvSpPr>
        <p:spPr>
          <a:xfrm>
            <a:off x="303213" y="3329097"/>
            <a:ext cx="62484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Phép đối xứng trục ∆ biến hình vuông 𝒜 thành hình vuông 𝒜', đồng thời biến hình vuông ℬ thành hình vuông ℬ'.</a:t>
            </a:r>
            <a:endParaRPr lang="en-US" b="1">
              <a:latin typeface="Arial" pitchFamily="34" charset="0"/>
              <a:cs typeface="Arial" pitchFamily="34" charset="0"/>
            </a:endParaRPr>
          </a:p>
        </p:txBody>
      </p:sp>
      <p:sp>
        <p:nvSpPr>
          <p:cNvPr id="18" name="TextBox 17"/>
          <p:cNvSpPr txBox="1"/>
          <p:nvPr/>
        </p:nvSpPr>
        <p:spPr>
          <a:xfrm>
            <a:off x="303213" y="4560181"/>
            <a:ext cx="62484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 Phép quay tâm O góc – 90° biến hình vuông 𝒜 thành hình vuông 𝒜', đồng thời biến hình vuông ℬ thành hình vuông ℬ'.</a:t>
            </a:r>
            <a:endParaRPr lang="en-US"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303212" y="5772280"/>
                <a:ext cx="11734799" cy="861752"/>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d</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hực </a:t>
                </a:r>
                <a:r>
                  <a:rPr lang="vi-VN" b="1" smtClean="0">
                    <a:latin typeface="Arial" pitchFamily="34" charset="0"/>
                    <a:cs typeface="Arial" pitchFamily="34" charset="0"/>
                  </a:rPr>
                  <a:t>hiện liên tiếp hai phép </a:t>
                </a:r>
                <a:r>
                  <a:rPr lang="vi-VN" b="1">
                    <a:latin typeface="Arial" pitchFamily="34" charset="0"/>
                    <a:cs typeface="Arial" pitchFamily="34" charset="0"/>
                  </a:rPr>
                  <a:t>dời </a:t>
                </a:r>
                <a:r>
                  <a:rPr lang="vi-VN" b="1" smtClean="0">
                    <a:latin typeface="Arial" pitchFamily="34" charset="0"/>
                    <a:cs typeface="Arial" pitchFamily="34" charset="0"/>
                  </a:rPr>
                  <a:t>hình</a:t>
                </a:r>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Đ</m:t>
                        </m:r>
                      </m:e>
                      <m:sub>
                        <m:r>
                          <a:rPr lang="en-US" b="1" i="1" smtClean="0">
                            <a:latin typeface="Cambria Math"/>
                            <a:cs typeface="Arial" pitchFamily="34" charset="0"/>
                          </a:rPr>
                          <m:t>𝒅</m:t>
                        </m:r>
                      </m:sub>
                    </m:sSub>
                  </m:oMath>
                </a14:m>
                <a:r>
                  <a:rPr lang="en-US" b="1" smtClean="0">
                    <a:latin typeface="Arial" pitchFamily="34" charset="0"/>
                    <a:cs typeface="Arial" pitchFamily="34" charset="0"/>
                  </a:rPr>
                  <a:t> và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𝑻</m:t>
                        </m:r>
                      </m:e>
                      <m:sub>
                        <m:r>
                          <a:rPr lang="en-US" b="1" i="1" smtClean="0">
                            <a:latin typeface="Cambria Math"/>
                            <a:cs typeface="Arial" pitchFamily="34" charset="0"/>
                          </a:rPr>
                          <m:t>𝟐</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sub>
                    </m:sSub>
                  </m:oMath>
                </a14:m>
                <a:r>
                  <a:rPr lang="en-US" b="1" smtClean="0">
                    <a:latin typeface="Arial" pitchFamily="34" charset="0"/>
                    <a:cs typeface="Arial" pitchFamily="34" charset="0"/>
                  </a:rPr>
                  <a:t> </a:t>
                </a:r>
                <a:r>
                  <a:rPr lang="vi-VN" b="1">
                    <a:latin typeface="Arial" pitchFamily="34" charset="0"/>
                    <a:cs typeface="Arial" pitchFamily="34" charset="0"/>
                  </a:rPr>
                  <a:t>ta được phép dời hình biến hình vuông 𝒜 thành hình vuông 𝒜</a:t>
                </a:r>
                <a:r>
                  <a:rPr lang="vi-VN" b="1">
                    <a:latin typeface="Arial" pitchFamily="34" charset="0"/>
                    <a:cs typeface="Arial" pitchFamily="34" charset="0"/>
                  </a:rPr>
                  <a:t>', </a:t>
                </a:r>
                <a:r>
                  <a:rPr lang="vi-VN" b="1" smtClean="0">
                    <a:latin typeface="Arial" pitchFamily="34" charset="0"/>
                    <a:cs typeface="Arial" pitchFamily="34" charset="0"/>
                  </a:rPr>
                  <a:t>biến </a:t>
                </a:r>
                <a:r>
                  <a:rPr lang="vi-VN" b="1">
                    <a:latin typeface="Arial" pitchFamily="34" charset="0"/>
                    <a:cs typeface="Arial" pitchFamily="34" charset="0"/>
                  </a:rPr>
                  <a:t>hình vuông ℬ thành hình vuông ℬ'.</a:t>
                </a:r>
                <a:endParaRPr lang="en-US" b="1">
                  <a:latin typeface="Arial" pitchFamily="34" charset="0"/>
                  <a:cs typeface="Arial"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303212" y="5772280"/>
                <a:ext cx="11734799" cy="861752"/>
              </a:xfrm>
              <a:prstGeom prst="rect">
                <a:avLst/>
              </a:prstGeom>
              <a:blipFill rotWithShape="1">
                <a:blip r:embed="rId6"/>
                <a:stretch>
                  <a:fillRect l="-571" t="-3546" b="-14184"/>
                </a:stretch>
              </a:blipFill>
            </p:spPr>
            <p:txBody>
              <a:bodyPr/>
              <a:lstStyle/>
              <a:p>
                <a:r>
                  <a:rPr lang="en-US">
                    <a:noFill/>
                  </a:rPr>
                  <a:t> </a:t>
                </a:r>
              </a:p>
            </p:txBody>
          </p:sp>
        </mc:Fallback>
      </mc:AlternateContent>
    </p:spTree>
    <p:extLst>
      <p:ext uri="{BB962C8B-B14F-4D97-AF65-F5344CB8AC3E}">
        <p14:creationId xmlns:p14="http://schemas.microsoft.com/office/powerpoint/2010/main" val="3558869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1676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8176" y="2086052"/>
            <a:ext cx="8154636" cy="1231084"/>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Gọi d là đường trung trực của đoạn thẳng AB. Vì ABCD là hình thang cân có AB // CD nên d cũng là đường trung trực của đoạn thẳng CD.</a:t>
            </a:r>
            <a:endParaRPr lang="en-US" b="1">
              <a:latin typeface="Arial" pitchFamily="34" charset="0"/>
              <a:cs typeface="Arial" pitchFamily="34" charset="0"/>
            </a:endParaRPr>
          </a:p>
        </p:txBody>
      </p:sp>
      <p:sp>
        <p:nvSpPr>
          <p:cNvPr id="8" name="Rounded Rectangle 7"/>
          <p:cNvSpPr/>
          <p:nvPr/>
        </p:nvSpPr>
        <p:spPr>
          <a:xfrm>
            <a:off x="2123930" y="95251"/>
            <a:ext cx="9837881" cy="14477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36787" y="194749"/>
            <a:ext cx="97536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một mảnh giấy hình thang cân ABCD (AB // CD</a:t>
            </a:r>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Hãy </a:t>
            </a:r>
            <a:r>
              <a:rPr lang="vi-VN" sz="2600" b="1">
                <a:latin typeface="Arial" pitchFamily="34" charset="0"/>
                <a:cs typeface="Arial" pitchFamily="34" charset="0"/>
              </a:rPr>
              <a:t>chỉ ra một cách cắt mảnh giấy đó thành hai mảnh giấy bằng nhau.</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5"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5" name="TextBox 14"/>
          <p:cNvSpPr txBox="1"/>
          <p:nvPr/>
        </p:nvSpPr>
        <p:spPr>
          <a:xfrm>
            <a:off x="684212" y="3424024"/>
            <a:ext cx="7696199"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Khi đó, sử dụng phép đối xứng trục d ta chia hình thang cân ABCD thành 2 hình bằng nhau.</a:t>
            </a:r>
            <a:endParaRPr lang="en-US" b="1">
              <a:latin typeface="Arial" pitchFamily="34" charset="0"/>
              <a:cs typeface="Arial" pitchFamily="34" charset="0"/>
            </a:endParaRPr>
          </a:p>
        </p:txBody>
      </p:sp>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7612" y="1592464"/>
            <a:ext cx="290512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84211" y="4392663"/>
            <a:ext cx="11266487"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ta có thể cắt mảnh giấy hình thang cân ABCD theo trục d là đường trung trực của đoạn thẳng AB thì ta được hai mảnh giấy bằng nhau.</a:t>
            </a:r>
            <a:endParaRPr lang="en-US" b="1">
              <a:latin typeface="Arial" pitchFamily="34" charset="0"/>
              <a:cs typeface="Arial" pitchFamily="34" charset="0"/>
            </a:endParaRPr>
          </a:p>
        </p:txBody>
      </p:sp>
    </p:spTree>
    <p:extLst>
      <p:ext uri="{BB962C8B-B14F-4D97-AF65-F5344CB8AC3E}">
        <p14:creationId xmlns:p14="http://schemas.microsoft.com/office/powerpoint/2010/main" val="1828085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2637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42089" y="3048000"/>
            <a:ext cx="6629762"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Bằng quan sát, ta nhận thấy khẳng </a:t>
            </a:r>
            <a:r>
              <a:rPr lang="vi-VN" b="1">
                <a:latin typeface="Arial" pitchFamily="34" charset="0"/>
                <a:cs typeface="Arial" pitchFamily="34" charset="0"/>
              </a:rPr>
              <a:t>định </a:t>
            </a:r>
            <a:r>
              <a:rPr lang="vi-VN" b="1" smtClean="0">
                <a:latin typeface="Arial" pitchFamily="34" charset="0"/>
                <a:cs typeface="Arial" pitchFamily="34" charset="0"/>
              </a:rPr>
              <a:t>a </a:t>
            </a:r>
            <a:r>
              <a:rPr lang="vi-VN" b="1">
                <a:latin typeface="Arial" pitchFamily="34" charset="0"/>
                <a:cs typeface="Arial" pitchFamily="34" charset="0"/>
              </a:rPr>
              <a:t>đúng.</a:t>
            </a:r>
            <a:endParaRPr lang="en-US" b="1">
              <a:latin typeface="Arial" pitchFamily="34" charset="0"/>
              <a:cs typeface="Arial" pitchFamily="34" charset="0"/>
            </a:endParaRPr>
          </a:p>
        </p:txBody>
      </p:sp>
      <p:sp>
        <p:nvSpPr>
          <p:cNvPr id="8" name="Rounded Rectangle 7"/>
          <p:cNvSpPr/>
          <p:nvPr/>
        </p:nvSpPr>
        <p:spPr>
          <a:xfrm>
            <a:off x="2041695" y="95252"/>
            <a:ext cx="10064894" cy="2419348"/>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25976" y="171450"/>
            <a:ext cx="9980613" cy="2277524"/>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Hình 1.38 được vẽ dựa theo bức tranh Kị binh (horsmen) của Escher, gồm các hình bằng nhau mô tả các kị binh trên </a:t>
            </a:r>
            <a:r>
              <a:rPr lang="vi-VN" sz="2000" b="1">
                <a:latin typeface="Arial" pitchFamily="34" charset="0"/>
                <a:cs typeface="Arial" pitchFamily="34" charset="0"/>
              </a:rPr>
              <a:t>ngựa</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en-US" sz="2000" b="1" smtClean="0">
                <a:latin typeface="Arial" pitchFamily="34" charset="0"/>
                <a:cs typeface="Arial" pitchFamily="34" charset="0"/>
              </a:rPr>
              <a:t>   </a:t>
            </a:r>
            <a:r>
              <a:rPr lang="vi-VN" sz="2000" b="1" smtClean="0">
                <a:latin typeface="Arial" pitchFamily="34" charset="0"/>
                <a:cs typeface="Arial" pitchFamily="34" charset="0"/>
              </a:rPr>
              <a:t>Bằng </a:t>
            </a:r>
            <a:r>
              <a:rPr lang="vi-VN" sz="2000" b="1">
                <a:latin typeface="Arial" pitchFamily="34" charset="0"/>
                <a:cs typeface="Arial" pitchFamily="34" charset="0"/>
              </a:rPr>
              <a:t>quan sát, hãy chỉ ra những khẳng định đúng trong các khẳng định </a:t>
            </a:r>
            <a:r>
              <a:rPr lang="vi-VN" sz="2000" b="1">
                <a:latin typeface="Arial" pitchFamily="34" charset="0"/>
                <a:cs typeface="Arial" pitchFamily="34" charset="0"/>
              </a:rPr>
              <a:t>sau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Có </a:t>
            </a:r>
            <a:r>
              <a:rPr lang="vi-VN" sz="2000" b="1">
                <a:latin typeface="Arial" pitchFamily="34" charset="0"/>
                <a:cs typeface="Arial" pitchFamily="34" charset="0"/>
              </a:rPr>
              <a:t>phép tịnh tiến biến mỗi chiến binh thành một chiến binh cùng </a:t>
            </a:r>
            <a:r>
              <a:rPr lang="vi-VN" sz="2000" b="1">
                <a:latin typeface="Arial" pitchFamily="34" charset="0"/>
                <a:cs typeface="Arial" pitchFamily="34" charset="0"/>
              </a:rPr>
              <a:t>màu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Có </a:t>
            </a:r>
            <a:r>
              <a:rPr lang="vi-VN" sz="2000" b="1">
                <a:latin typeface="Arial" pitchFamily="34" charset="0"/>
                <a:cs typeface="Arial" pitchFamily="34" charset="0"/>
              </a:rPr>
              <a:t>phép đối xứng trục biến mỗi chiến binh thành một chiến binh khác </a:t>
            </a:r>
            <a:r>
              <a:rPr lang="vi-VN" sz="2000" b="1">
                <a:latin typeface="Arial" pitchFamily="34" charset="0"/>
                <a:cs typeface="Arial" pitchFamily="34" charset="0"/>
              </a:rPr>
              <a:t>màu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Có </a:t>
            </a:r>
            <a:r>
              <a:rPr lang="vi-VN" sz="2000" b="1">
                <a:latin typeface="Arial" pitchFamily="34" charset="0"/>
                <a:cs typeface="Arial" pitchFamily="34" charset="0"/>
              </a:rPr>
              <a:t>phép dời hình có được bằng cách thực hiện liên tiếp một phép đối xứng trục và một phép tịnh tiến biến mỗi kị binh thành một kị binh khác màu.</a:t>
            </a:r>
            <a:endParaRPr lang="vi-VN" sz="2000"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95940"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9036" y="2667000"/>
            <a:ext cx="315277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828212" y="584835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1.38</a:t>
            </a:r>
            <a:endParaRPr lang="en-US" sz="1600" b="1"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250252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497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55612" y="762000"/>
            <a:ext cx="11277600" cy="1692771"/>
            <a:chOff x="608012" y="802154"/>
            <a:chExt cx="11277600" cy="1692771"/>
          </a:xfrm>
        </p:grpSpPr>
        <p:sp>
          <p:nvSpPr>
            <p:cNvPr id="3" name="Rounded Rectangle 2"/>
            <p:cNvSpPr/>
            <p:nvPr/>
          </p:nvSpPr>
          <p:spPr>
            <a:xfrm>
              <a:off x="608012" y="802155"/>
              <a:ext cx="11277600" cy="1692770"/>
            </a:xfrm>
            <a:prstGeom prst="roundRect">
              <a:avLst>
                <a:gd name="adj" fmla="val 4061"/>
              </a:avLst>
            </a:prstGeom>
            <a:solidFill>
              <a:schemeClr val="accent5">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08036" y="802154"/>
              <a:ext cx="10925176" cy="1692771"/>
            </a:xfrm>
            <a:prstGeom prst="rect">
              <a:avLst/>
            </a:prstGeom>
            <a:noFill/>
          </p:spPr>
          <p:txBody>
            <a:bodyPr wrap="square" rtlCol="0">
              <a:spAutoFit/>
            </a:bodyPr>
            <a:lstStyle/>
            <a:p>
              <a:pPr algn="just"/>
              <a:r>
                <a:rPr lang="en-US" sz="2600" b="1" smtClean="0">
                  <a:latin typeface="Arial" pitchFamily="34" charset="0"/>
                  <a:cs typeface="Arial" pitchFamily="34" charset="0"/>
                </a:rPr>
                <a:t>       Bằng quan sát, ta có cảm nhận rằng ba hình a) , b), c) bằng nhau. Nếu cắt giấy, lấy riêng ra từng hình, thi ta có thể xếp chồng khít hai hình b) và c) với nhau, hay úp khít hai hình a) và b) (cũng như hai hình a) và c)) vào nhau.</a:t>
              </a:r>
            </a:p>
          </p:txBody>
        </p:sp>
      </p:grpSp>
      <p:grpSp>
        <p:nvGrpSpPr>
          <p:cNvPr id="11" name="Group 10"/>
          <p:cNvGrpSpPr/>
          <p:nvPr/>
        </p:nvGrpSpPr>
        <p:grpSpPr>
          <a:xfrm>
            <a:off x="74612" y="4716723"/>
            <a:ext cx="6353175" cy="2065077"/>
            <a:chOff x="-106362" y="4711322"/>
            <a:chExt cx="6353175" cy="2065077"/>
          </a:xfrm>
        </p:grpSpPr>
        <p:sp>
          <p:nvSpPr>
            <p:cNvPr id="12" name="AutoShape 26"/>
            <p:cNvSpPr>
              <a:spLocks noChangeArrowheads="1"/>
            </p:cNvSpPr>
            <p:nvPr/>
          </p:nvSpPr>
          <p:spPr bwMode="auto">
            <a:xfrm>
              <a:off x="227014" y="4711322"/>
              <a:ext cx="6019799" cy="2065077"/>
            </a:xfrm>
            <a:prstGeom prst="cloudCallout">
              <a:avLst>
                <a:gd name="adj1" fmla="val 15297"/>
                <a:gd name="adj2" fmla="val 12005"/>
              </a:avLst>
            </a:prstGeom>
            <a:solidFill>
              <a:schemeClr val="accent3">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13" name="TextBox 12"/>
            <p:cNvSpPr txBox="1"/>
            <p:nvPr/>
          </p:nvSpPr>
          <p:spPr>
            <a:xfrm>
              <a:off x="1162552" y="4916583"/>
              <a:ext cx="4474662" cy="1631216"/>
            </a:xfrm>
            <a:prstGeom prst="rect">
              <a:avLst/>
            </a:prstGeom>
            <a:noFill/>
          </p:spPr>
          <p:txBody>
            <a:bodyPr wrap="square" rtlCol="0">
              <a:spAutoFit/>
            </a:bodyPr>
            <a:lstStyle/>
            <a:p>
              <a:pPr algn="ctr"/>
              <a:r>
                <a:rPr lang="vi-VN" sz="2500" b="1">
                  <a:solidFill>
                    <a:schemeClr val="tx2">
                      <a:lumMod val="75000"/>
                    </a:schemeClr>
                  </a:solidFill>
                  <a:latin typeface="Arial" pitchFamily="34" charset="0"/>
                  <a:cs typeface="Arial" pitchFamily="34" charset="0"/>
                </a:rPr>
                <a:t>Đối tượng toán học nào cho phép ta diễn đạt hai hình bằng nhau? Ta hãy cùng tìm hiểu trong bài học này.</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2" y="4813952"/>
              <a:ext cx="1653961" cy="1836477"/>
            </a:xfrm>
            <a:prstGeom prst="rect">
              <a:avLst/>
            </a:prstGeom>
          </p:spPr>
        </p:pic>
      </p:grpSp>
      <p:grpSp>
        <p:nvGrpSpPr>
          <p:cNvPr id="16" name="Group 15"/>
          <p:cNvGrpSpPr/>
          <p:nvPr/>
        </p:nvGrpSpPr>
        <p:grpSpPr>
          <a:xfrm>
            <a:off x="2970212" y="2524143"/>
            <a:ext cx="9032892" cy="4162435"/>
            <a:chOff x="2970212" y="2524143"/>
            <a:chExt cx="9032892" cy="4162435"/>
          </a:xfrm>
        </p:grpSpPr>
        <p:pic>
          <p:nvPicPr>
            <p:cNvPr id="614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326" r="3807" b="10787"/>
            <a:stretch/>
          </p:blipFill>
          <p:spPr bwMode="auto">
            <a:xfrm>
              <a:off x="3348054" y="26384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326" r="3807" b="10787"/>
            <a:stretch/>
          </p:blipFill>
          <p:spPr bwMode="auto">
            <a:xfrm flipH="1">
              <a:off x="7691454" y="48482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326" r="3807" b="10787"/>
            <a:stretch/>
          </p:blipFill>
          <p:spPr bwMode="auto">
            <a:xfrm flipH="1">
              <a:off x="7691454" y="26384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8529654" y="3545011"/>
              <a:ext cx="0" cy="216400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481904" y="2524143"/>
              <a:ext cx="0" cy="216400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3669797381"/>
                </p:ext>
              </p:extLst>
            </p:nvPr>
          </p:nvGraphicFramePr>
          <p:xfrm>
            <a:off x="7241023" y="4483839"/>
            <a:ext cx="224989" cy="286349"/>
          </p:xfrm>
          <a:graphic>
            <a:graphicData uri="http://schemas.openxmlformats.org/presentationml/2006/ole">
              <mc:AlternateContent xmlns:mc="http://schemas.openxmlformats.org/markup-compatibility/2006">
                <mc:Choice xmlns:v="urn:schemas-microsoft-com:vml" Requires="v">
                  <p:oleObj spid="_x0000_s6253" name="Equation" r:id="rId7" imgW="139680" imgH="177480" progId="Equation.DSMT4">
                    <p:embed/>
                  </p:oleObj>
                </mc:Choice>
                <mc:Fallback>
                  <p:oleObj name="Equation" r:id="rId7" imgW="139680" imgH="177480" progId="Equation.DSMT4">
                    <p:embed/>
                    <p:pic>
                      <p:nvPicPr>
                        <p:cNvPr id="0" name=""/>
                        <p:cNvPicPr/>
                        <p:nvPr/>
                      </p:nvPicPr>
                      <p:blipFill>
                        <a:blip r:embed="rId8"/>
                        <a:stretch>
                          <a:fillRect/>
                        </a:stretch>
                      </p:blipFill>
                      <p:spPr>
                        <a:xfrm>
                          <a:off x="7241023" y="4483839"/>
                          <a:ext cx="224989" cy="28634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88506893"/>
                </p:ext>
              </p:extLst>
            </p:nvPr>
          </p:nvGraphicFramePr>
          <p:xfrm>
            <a:off x="8592289" y="4451597"/>
            <a:ext cx="247794" cy="395777"/>
          </p:xfrm>
          <a:graphic>
            <a:graphicData uri="http://schemas.openxmlformats.org/presentationml/2006/ole">
              <mc:AlternateContent xmlns:mc="http://schemas.openxmlformats.org/markup-compatibility/2006">
                <mc:Choice xmlns:v="urn:schemas-microsoft-com:vml" Requires="v">
                  <p:oleObj spid="_x0000_s6254" name="Equation" r:id="rId9" imgW="126720" imgH="228600" progId="Equation.DSMT4">
                    <p:embed/>
                  </p:oleObj>
                </mc:Choice>
                <mc:Fallback>
                  <p:oleObj name="Equation" r:id="rId9" imgW="126720" imgH="228600" progId="Equation.DSMT4">
                    <p:embed/>
                    <p:pic>
                      <p:nvPicPr>
                        <p:cNvPr id="0" name="Object 8"/>
                        <p:cNvPicPr>
                          <a:picLocks noChangeAspect="1" noChangeArrowheads="1"/>
                        </p:cNvPicPr>
                        <p:nvPr/>
                      </p:nvPicPr>
                      <p:blipFill>
                        <a:blip r:embed="rId10"/>
                        <a:srcRect/>
                        <a:stretch>
                          <a:fillRect/>
                        </a:stretch>
                      </p:blipFill>
                      <p:spPr bwMode="auto">
                        <a:xfrm>
                          <a:off x="8592289" y="4451597"/>
                          <a:ext cx="247794" cy="395777"/>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02360183"/>
                </p:ext>
              </p:extLst>
            </p:nvPr>
          </p:nvGraphicFramePr>
          <p:xfrm>
            <a:off x="2970212" y="3346201"/>
            <a:ext cx="347679" cy="397620"/>
          </p:xfrm>
          <a:graphic>
            <a:graphicData uri="http://schemas.openxmlformats.org/presentationml/2006/ole">
              <mc:AlternateContent xmlns:mc="http://schemas.openxmlformats.org/markup-compatibility/2006">
                <mc:Choice xmlns:v="urn:schemas-microsoft-com:vml" Requires="v">
                  <p:oleObj spid="_x0000_s6255" name="Equation" r:id="rId11" imgW="177480" imgH="203040" progId="Equation.DSMT4">
                    <p:embed/>
                  </p:oleObj>
                </mc:Choice>
                <mc:Fallback>
                  <p:oleObj name="Equation" r:id="rId11" imgW="177480" imgH="203040" progId="Equation.DSMT4">
                    <p:embed/>
                    <p:pic>
                      <p:nvPicPr>
                        <p:cNvPr id="0" name="Object 8"/>
                        <p:cNvPicPr>
                          <a:picLocks noChangeAspect="1" noChangeArrowheads="1"/>
                        </p:cNvPicPr>
                        <p:nvPr/>
                      </p:nvPicPr>
                      <p:blipFill>
                        <a:blip r:embed="rId12"/>
                        <a:srcRect/>
                        <a:stretch>
                          <a:fillRect/>
                        </a:stretch>
                      </p:blipFill>
                      <p:spPr bwMode="auto">
                        <a:xfrm>
                          <a:off x="2970212" y="3346201"/>
                          <a:ext cx="347679" cy="39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518363877"/>
                </p:ext>
              </p:extLst>
            </p:nvPr>
          </p:nvGraphicFramePr>
          <p:xfrm>
            <a:off x="11655425" y="3200400"/>
            <a:ext cx="347679" cy="397620"/>
          </p:xfrm>
          <a:graphic>
            <a:graphicData uri="http://schemas.openxmlformats.org/presentationml/2006/ole">
              <mc:AlternateContent xmlns:mc="http://schemas.openxmlformats.org/markup-compatibility/2006">
                <mc:Choice xmlns:v="urn:schemas-microsoft-com:vml" Requires="v">
                  <p:oleObj spid="_x0000_s6256" name="Equation" r:id="rId13" imgW="177480" imgH="203040" progId="Equation.DSMT4">
                    <p:embed/>
                  </p:oleObj>
                </mc:Choice>
                <mc:Fallback>
                  <p:oleObj name="Equation" r:id="rId13" imgW="177480" imgH="203040" progId="Equation.DSMT4">
                    <p:embed/>
                    <p:pic>
                      <p:nvPicPr>
                        <p:cNvPr id="0" name=""/>
                        <p:cNvPicPr>
                          <a:picLocks noChangeAspect="1" noChangeArrowheads="1"/>
                        </p:cNvPicPr>
                        <p:nvPr/>
                      </p:nvPicPr>
                      <p:blipFill>
                        <a:blip r:embed="rId14"/>
                        <a:srcRect/>
                        <a:stretch>
                          <a:fillRect/>
                        </a:stretch>
                      </p:blipFill>
                      <p:spPr bwMode="auto">
                        <a:xfrm>
                          <a:off x="11655425" y="3200400"/>
                          <a:ext cx="347679" cy="39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83331894"/>
                </p:ext>
              </p:extLst>
            </p:nvPr>
          </p:nvGraphicFramePr>
          <p:xfrm>
            <a:off x="7318392" y="5556250"/>
            <a:ext cx="325438" cy="396875"/>
          </p:xfrm>
          <a:graphic>
            <a:graphicData uri="http://schemas.openxmlformats.org/presentationml/2006/ole">
              <mc:AlternateContent xmlns:mc="http://schemas.openxmlformats.org/markup-compatibility/2006">
                <mc:Choice xmlns:v="urn:schemas-microsoft-com:vml" Requires="v">
                  <p:oleObj spid="_x0000_s6257" name="Equation" r:id="rId15" imgW="164880" imgH="203040" progId="Equation.DSMT4">
                    <p:embed/>
                  </p:oleObj>
                </mc:Choice>
                <mc:Fallback>
                  <p:oleObj name="Equation" r:id="rId15" imgW="164880" imgH="203040" progId="Equation.DSMT4">
                    <p:embed/>
                    <p:pic>
                      <p:nvPicPr>
                        <p:cNvPr id="0" name=""/>
                        <p:cNvPicPr>
                          <a:picLocks noChangeAspect="1" noChangeArrowheads="1"/>
                        </p:cNvPicPr>
                        <p:nvPr/>
                      </p:nvPicPr>
                      <p:blipFill>
                        <a:blip r:embed="rId16"/>
                        <a:srcRect/>
                        <a:stretch>
                          <a:fillRect/>
                        </a:stretch>
                      </p:blipFill>
                      <p:spPr bwMode="auto">
                        <a:xfrm>
                          <a:off x="7318392" y="55562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6323012" y="6348024"/>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1.33</a:t>
              </a:r>
              <a:endParaRPr lang="en-US" sz="1600" b="1">
                <a:solidFill>
                  <a:srgbClr val="C00000"/>
                </a:solidFill>
                <a:latin typeface="Arial" pitchFamily="34" charset="0"/>
                <a:cs typeface="Arial" pitchFamily="34" charset="0"/>
              </a:endParaRPr>
            </a:p>
          </p:txBody>
        </p:sp>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0038" y="685800"/>
            <a:ext cx="11672724" cy="2588239"/>
            <a:chOff x="270038" y="742951"/>
            <a:chExt cx="11672724" cy="2588239"/>
          </a:xfrm>
        </p:grpSpPr>
        <p:sp>
          <p:nvSpPr>
            <p:cNvPr id="17" name="Rounded Rectangle 16"/>
            <p:cNvSpPr/>
            <p:nvPr/>
          </p:nvSpPr>
          <p:spPr>
            <a:xfrm>
              <a:off x="270038" y="742951"/>
              <a:ext cx="11672724" cy="258823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2" y="838200"/>
              <a:ext cx="10972800" cy="2492990"/>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600" b="1">
                  <a:latin typeface="Arial" pitchFamily="34" charset="0"/>
                  <a:cs typeface="Arial" pitchFamily="34" charset="0"/>
                </a:rPr>
                <a:t>Các phép tịnh </a:t>
              </a:r>
              <a:r>
                <a:rPr lang="vi-VN" sz="2600" b="1" smtClean="0">
                  <a:latin typeface="Arial" pitchFamily="34" charset="0"/>
                  <a:cs typeface="Arial" pitchFamily="34" charset="0"/>
                </a:rPr>
                <a:t>tiến</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phép đối xứng </a:t>
              </a:r>
              <a:r>
                <a:rPr lang="vi-VN" sz="2600" b="1" smtClean="0">
                  <a:latin typeface="Arial" pitchFamily="34" charset="0"/>
                  <a:cs typeface="Arial" pitchFamily="34" charset="0"/>
                </a:rPr>
                <a:t>trục</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phép quay cùng có tính chất nào trong các tính chất </a:t>
              </a:r>
              <a:r>
                <a:rPr lang="vi-VN" sz="2600" b="1" smtClean="0">
                  <a:latin typeface="Arial" pitchFamily="34" charset="0"/>
                  <a:cs typeface="Arial" pitchFamily="34" charset="0"/>
                </a:rPr>
                <a:t>sau</a:t>
              </a:r>
              <a:r>
                <a:rPr lang="en-US" sz="2600" b="1" smtClean="0">
                  <a:latin typeface="Arial" pitchFamily="34" charset="0"/>
                  <a:cs typeface="Arial" pitchFamily="34" charset="0"/>
                </a:rPr>
                <a:t>?</a:t>
              </a:r>
              <a:r>
                <a:rPr lang="vi-VN" sz="2600" b="1" smtClean="0">
                  <a:latin typeface="Arial" pitchFamily="34" charset="0"/>
                  <a:cs typeface="Arial" pitchFamily="34" charset="0"/>
                </a:rPr>
                <a:t> </a:t>
              </a:r>
              <a:endParaRPr lang="en-US" sz="2600" b="1" smtClean="0">
                <a:latin typeface="Arial" pitchFamily="34" charset="0"/>
                <a:cs typeface="Arial" pitchFamily="34" charset="0"/>
              </a:endParaRPr>
            </a:p>
            <a:p>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en-US" sz="2600" b="1" smtClean="0">
                  <a:latin typeface="Arial" pitchFamily="34" charset="0"/>
                  <a:cs typeface="Arial" pitchFamily="34" charset="0"/>
                </a:rPr>
                <a:t>B</a:t>
              </a:r>
              <a:r>
                <a:rPr lang="vi-VN" sz="2600" b="1" smtClean="0">
                  <a:latin typeface="Arial" pitchFamily="34" charset="0"/>
                  <a:cs typeface="Arial" pitchFamily="34" charset="0"/>
                </a:rPr>
                <a:t>iến </a:t>
              </a:r>
              <a:r>
                <a:rPr lang="vi-VN" sz="2600" b="1">
                  <a:latin typeface="Arial" pitchFamily="34" charset="0"/>
                  <a:cs typeface="Arial" pitchFamily="34" charset="0"/>
                </a:rPr>
                <a:t>một vectơ thành vectơ bằng nó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en-US" sz="2600" b="1" smtClean="0">
                  <a:latin typeface="Arial" pitchFamily="34" charset="0"/>
                  <a:cs typeface="Arial" pitchFamily="34" charset="0"/>
                </a:rPr>
                <a:t>B</a:t>
              </a:r>
              <a:r>
                <a:rPr lang="vi-VN" sz="2600" b="1" smtClean="0">
                  <a:latin typeface="Arial" pitchFamily="34" charset="0"/>
                  <a:cs typeface="Arial" pitchFamily="34" charset="0"/>
                </a:rPr>
                <a:t>iến </a:t>
              </a:r>
              <a:r>
                <a:rPr lang="vi-VN" sz="2600" b="1">
                  <a:latin typeface="Arial" pitchFamily="34" charset="0"/>
                  <a:cs typeface="Arial" pitchFamily="34" charset="0"/>
                </a:rPr>
                <a:t>một đường tròn thành một đường tròn cùng tâm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c. B</a:t>
              </a:r>
              <a:r>
                <a:rPr lang="vi-VN" sz="2600" b="1" smtClean="0">
                  <a:latin typeface="Arial" pitchFamily="34" charset="0"/>
                  <a:cs typeface="Arial" pitchFamily="34" charset="0"/>
                </a:rPr>
                <a:t>iến </a:t>
              </a:r>
              <a:r>
                <a:rPr lang="vi-VN" sz="2600" b="1">
                  <a:latin typeface="Arial" pitchFamily="34" charset="0"/>
                  <a:cs typeface="Arial" pitchFamily="34" charset="0"/>
                </a:rPr>
                <a:t>một đoạn thẳng thành đoạn thẳng bằng nó </a:t>
              </a:r>
              <a:endParaRPr lang="en-US" sz="2600" b="1" smtClean="0">
                <a:latin typeface="Arial" pitchFamily="34" charset="0"/>
                <a:cs typeface="Arial" pitchFamily="34" charset="0"/>
              </a:endParaRPr>
            </a:p>
            <a:p>
              <a:r>
                <a:rPr lang="en-US" sz="2600" b="1" smtClean="0">
                  <a:latin typeface="Arial" pitchFamily="34" charset="0"/>
                  <a:cs typeface="Arial" pitchFamily="34" charset="0"/>
                </a:rPr>
                <a:t>d.</a:t>
              </a:r>
              <a:r>
                <a:rPr lang="vi-VN" sz="2600" b="1" smtClean="0">
                  <a:latin typeface="Arial" pitchFamily="34" charset="0"/>
                  <a:cs typeface="Arial" pitchFamily="34" charset="0"/>
                </a:rPr>
                <a:t> </a:t>
              </a:r>
              <a:r>
                <a:rPr lang="en-US" sz="2600" b="1" smtClean="0">
                  <a:latin typeface="Arial" pitchFamily="34" charset="0"/>
                  <a:cs typeface="Arial" pitchFamily="34" charset="0"/>
                </a:rPr>
                <a:t>B</a:t>
              </a:r>
              <a:r>
                <a:rPr lang="vi-VN" sz="2600" b="1" smtClean="0">
                  <a:latin typeface="Arial" pitchFamily="34" charset="0"/>
                  <a:cs typeface="Arial" pitchFamily="34" charset="0"/>
                </a:rPr>
                <a:t>iến </a:t>
              </a:r>
              <a:r>
                <a:rPr lang="vi-VN" sz="2600" b="1">
                  <a:latin typeface="Arial" pitchFamily="34" charset="0"/>
                  <a:cs typeface="Arial" pitchFamily="34" charset="0"/>
                </a:rPr>
                <a:t>một đường thẳng thành đường thẳng song song với nó </a:t>
              </a: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4490" b="34426"/>
            <a:stretch/>
          </p:blipFill>
          <p:spPr bwMode="auto">
            <a:xfrm>
              <a:off x="369887" y="790575"/>
              <a:ext cx="1588076"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3400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6080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sp>
        <p:nvSpPr>
          <p:cNvPr id="8" name="TextBox 7"/>
          <p:cNvSpPr txBox="1"/>
          <p:nvPr/>
        </p:nvSpPr>
        <p:spPr>
          <a:xfrm>
            <a:off x="684212" y="3810000"/>
            <a:ext cx="10213978" cy="1292662"/>
          </a:xfrm>
          <a:prstGeom prst="rect">
            <a:avLst/>
          </a:prstGeom>
          <a:noFill/>
        </p:spPr>
        <p:txBody>
          <a:bodyPr wrap="square" rtlCol="0">
            <a:spAutoFit/>
          </a:bodyPr>
          <a:lstStyle/>
          <a:p>
            <a:pPr marL="342900" indent="-342900">
              <a:buFont typeface="Wingdings" pitchFamily="2" charset="2"/>
              <a:buChar char="v"/>
            </a:pPr>
            <a:r>
              <a:rPr lang="vi-VN" sz="2600" b="1">
                <a:latin typeface="Arial" pitchFamily="34" charset="0"/>
                <a:cs typeface="Arial" pitchFamily="34" charset="0"/>
              </a:rPr>
              <a:t>Các phép tịnh tiến, phép đối xứng trục, phép quay cùng có tính </a:t>
            </a:r>
            <a:r>
              <a:rPr lang="vi-VN" sz="2600" b="1">
                <a:latin typeface="Arial" pitchFamily="34" charset="0"/>
                <a:cs typeface="Arial" pitchFamily="34" charset="0"/>
              </a:rPr>
              <a:t>chất </a:t>
            </a:r>
            <a:r>
              <a:rPr lang="vi-VN" sz="2600" b="1" smtClean="0">
                <a:latin typeface="Arial" pitchFamily="34" charset="0"/>
                <a:cs typeface="Arial" pitchFamily="34" charset="0"/>
              </a:rPr>
              <a:t>c </a:t>
            </a:r>
            <a:r>
              <a:rPr lang="vi-VN" sz="2600" b="1">
                <a:latin typeface="Arial" pitchFamily="34" charset="0"/>
                <a:cs typeface="Arial" pitchFamily="34" charset="0"/>
              </a:rPr>
              <a:t>trong các tính chất </a:t>
            </a:r>
            <a:r>
              <a:rPr lang="vi-VN" sz="2600" b="1">
                <a:latin typeface="Arial" pitchFamily="34" charset="0"/>
                <a:cs typeface="Arial" pitchFamily="34" charset="0"/>
              </a:rPr>
              <a:t>đã </a:t>
            </a:r>
            <a:r>
              <a:rPr lang="vi-VN" sz="2600" b="1" smtClean="0">
                <a:latin typeface="Arial" pitchFamily="34" charset="0"/>
                <a:cs typeface="Arial" pitchFamily="34" charset="0"/>
              </a:rPr>
              <a:t>cho</a:t>
            </a:r>
            <a:r>
              <a:rPr lang="en-US" sz="2600" b="1" smtClean="0">
                <a:latin typeface="Arial" pitchFamily="34" charset="0"/>
                <a:cs typeface="Arial" pitchFamily="34" charset="0"/>
              </a:rPr>
              <a:t> : </a:t>
            </a:r>
            <a:br>
              <a:rPr lang="en-US" sz="2600" b="1" smtClean="0">
                <a:latin typeface="Arial" pitchFamily="34" charset="0"/>
                <a:cs typeface="Arial" pitchFamily="34" charset="0"/>
              </a:rPr>
            </a:br>
            <a:r>
              <a:rPr lang="en-US" sz="2600" b="1" smtClean="0">
                <a:latin typeface="Arial" pitchFamily="34" charset="0"/>
                <a:cs typeface="Arial" pitchFamily="34" charset="0"/>
              </a:rPr>
              <a:t>“</a:t>
            </a:r>
            <a:r>
              <a:rPr lang="vi-VN" sz="2600" b="1">
                <a:solidFill>
                  <a:schemeClr val="accent2">
                    <a:lumMod val="75000"/>
                  </a:schemeClr>
                </a:solidFill>
                <a:latin typeface="Arial" pitchFamily="34" charset="0"/>
                <a:cs typeface="Arial" pitchFamily="34" charset="0"/>
              </a:rPr>
              <a:t>Biến một đoạn thẳng thành đoạn thẳng </a:t>
            </a:r>
            <a:r>
              <a:rPr lang="vi-VN" sz="2600" b="1">
                <a:solidFill>
                  <a:schemeClr val="accent2">
                    <a:lumMod val="75000"/>
                  </a:schemeClr>
                </a:solidFill>
                <a:latin typeface="Arial" pitchFamily="34" charset="0"/>
                <a:cs typeface="Arial" pitchFamily="34" charset="0"/>
              </a:rPr>
              <a:t>bằng </a:t>
            </a:r>
            <a:r>
              <a:rPr lang="vi-VN" sz="2600" b="1" smtClean="0">
                <a:solidFill>
                  <a:schemeClr val="accent2">
                    <a:lumMod val="75000"/>
                  </a:schemeClr>
                </a:solidFill>
                <a:latin typeface="Arial" pitchFamily="34" charset="0"/>
                <a:cs typeface="Arial" pitchFamily="34" charset="0"/>
              </a:rPr>
              <a:t>nó</a:t>
            </a:r>
            <a:r>
              <a:rPr lang="en-US" sz="2600" b="1" smtClean="0">
                <a:latin typeface="Arial" pitchFamily="34" charset="0"/>
                <a:cs typeface="Arial" pitchFamily="34" charset="0"/>
              </a:rPr>
              <a:t>”</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51874" y="723900"/>
            <a:ext cx="11692768" cy="1523240"/>
            <a:chOff x="536012" y="4495800"/>
            <a:chExt cx="11692768" cy="1523240"/>
          </a:xfrm>
        </p:grpSpPr>
        <p:sp>
          <p:nvSpPr>
            <p:cNvPr id="21" name="Rounded Rectangle 20"/>
            <p:cNvSpPr/>
            <p:nvPr/>
          </p:nvSpPr>
          <p:spPr>
            <a:xfrm>
              <a:off x="536012" y="4495800"/>
              <a:ext cx="11063218" cy="1219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598024" y="4674841"/>
                  <a:ext cx="11039278" cy="89255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Phép biến hình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 </m:t>
                      </m:r>
                    </m:oMath>
                  </a14:m>
                  <a:r>
                    <a:rPr lang="en-US" sz="2600" b="1" smtClean="0">
                      <a:latin typeface="Arial" pitchFamily="34" charset="0"/>
                      <a:cs typeface="Arial" pitchFamily="34" charset="0"/>
                    </a:rPr>
                    <a:t>được gọi là </a:t>
                  </a:r>
                  <a:r>
                    <a:rPr lang="en-US" sz="2600" b="1" smtClean="0">
                      <a:solidFill>
                        <a:schemeClr val="accent2">
                          <a:lumMod val="75000"/>
                        </a:schemeClr>
                      </a:solidFill>
                      <a:latin typeface="Arial" pitchFamily="34" charset="0"/>
                      <a:cs typeface="Arial" pitchFamily="34" charset="0"/>
                    </a:rPr>
                    <a:t>phép dời hình </a:t>
                  </a:r>
                  <a:r>
                    <a:rPr lang="en-US" sz="2600" b="1" smtClean="0">
                      <a:latin typeface="Arial" pitchFamily="34" charset="0"/>
                      <a:cs typeface="Arial" pitchFamily="34" charset="0"/>
                    </a:rPr>
                    <a:t>nếu nó bảo toàn khoảng cách giữa hai điểm bất kì.</a:t>
                  </a:r>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98024" y="4674841"/>
                  <a:ext cx="11039278" cy="892552"/>
                </a:xfrm>
                <a:prstGeom prst="rect">
                  <a:avLst/>
                </a:prstGeom>
                <a:blipFill rotWithShape="1">
                  <a:blip r:embed="rId3"/>
                  <a:stretch>
                    <a:fillRect l="-828" t="-6122" b="-15646"/>
                  </a:stretch>
                </a:blipFill>
              </p:spPr>
              <p:txBody>
                <a:bodyPr/>
                <a:lstStyle/>
                <a:p>
                  <a:r>
                    <a:rPr lang="en-US">
                      <a:noFill/>
                    </a:rPr>
                    <a:t> </a:t>
                  </a:r>
                </a:p>
              </p:txBody>
            </p:sp>
          </mc:Fallback>
        </mc:AlternateContent>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881225" y="4572000"/>
              <a:ext cx="1347555" cy="1447040"/>
            </a:xfrm>
            <a:prstGeom prst="rect">
              <a:avLst/>
            </a:prstGeom>
          </p:spPr>
        </p:pic>
      </p:grpSp>
      <p:grpSp>
        <p:nvGrpSpPr>
          <p:cNvPr id="12" name="Group 11"/>
          <p:cNvGrpSpPr/>
          <p:nvPr/>
        </p:nvGrpSpPr>
        <p:grpSpPr>
          <a:xfrm>
            <a:off x="1741487" y="2247140"/>
            <a:ext cx="10078815" cy="4359600"/>
            <a:chOff x="1942511" y="3428240"/>
            <a:chExt cx="10078815" cy="4359600"/>
          </a:xfrm>
        </p:grpSpPr>
        <p:sp>
          <p:nvSpPr>
            <p:cNvPr id="13" name="Rounded Rectangle 12"/>
            <p:cNvSpPr/>
            <p:nvPr/>
          </p:nvSpPr>
          <p:spPr>
            <a:xfrm>
              <a:off x="1942511" y="3428240"/>
              <a:ext cx="9858143" cy="434416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629311" y="6364796"/>
              <a:ext cx="1392015" cy="142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817687" y="2320467"/>
            <a:ext cx="9657395" cy="2308324"/>
          </a:xfrm>
          <a:prstGeom prst="rect">
            <a:avLst/>
          </a:prstGeom>
          <a:noFill/>
        </p:spPr>
        <p:txBody>
          <a:bodyPr wrap="square" rtlCol="0">
            <a:spAutoFit/>
          </a:bodyPr>
          <a:lstStyle/>
          <a:p>
            <a:pPr marL="457200" indent="-457200" algn="just">
              <a:buFont typeface="Arial" pitchFamily="34" charset="0"/>
              <a:buChar char="•"/>
            </a:pPr>
            <a:r>
              <a:rPr lang="vi-VN" b="1">
                <a:latin typeface="Arial" pitchFamily="34" charset="0"/>
                <a:cs typeface="Arial" pitchFamily="34" charset="0"/>
              </a:rPr>
              <a:t>Ta có thể chứng minh được rằng phép dời hình biến đoạn thẳng thành đoạn thẳng bằng </a:t>
            </a:r>
            <a:r>
              <a:rPr lang="vi-VN" b="1" smtClean="0">
                <a:latin typeface="Arial" pitchFamily="34" charset="0"/>
                <a:cs typeface="Arial" pitchFamily="34" charset="0"/>
              </a:rPr>
              <a:t>nó</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biến tam giác thành tam giác bằng </a:t>
            </a:r>
            <a:r>
              <a:rPr lang="vi-VN" b="1" smtClean="0">
                <a:latin typeface="Arial" pitchFamily="34" charset="0"/>
                <a:cs typeface="Arial" pitchFamily="34" charset="0"/>
              </a:rPr>
              <a:t>nó</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biến đường tròn thành đường tròn có cùng bán </a:t>
            </a:r>
            <a:r>
              <a:rPr lang="vi-VN" b="1" smtClean="0">
                <a:latin typeface="Arial" pitchFamily="34" charset="0"/>
                <a:cs typeface="Arial" pitchFamily="34" charset="0"/>
              </a:rPr>
              <a:t>kính</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có tâm là ảnh của </a:t>
            </a:r>
            <a:r>
              <a:rPr lang="vi-VN" b="1" smtClean="0">
                <a:latin typeface="Arial" pitchFamily="34" charset="0"/>
                <a:cs typeface="Arial" pitchFamily="34" charset="0"/>
              </a:rPr>
              <a:t>tâm</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biến ba điểm thẳng hàng thành ba điểm thẳng hàng và bảo toàn thứ tự của chúng </a:t>
            </a:r>
            <a:r>
              <a:rPr lang="vi-VN" b="1" smtClean="0">
                <a:latin typeface="Arial" pitchFamily="34" charset="0"/>
                <a:cs typeface="Arial" pitchFamily="34" charset="0"/>
              </a:rPr>
              <a:t>biế</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đường thẳng thành đường thẳng</a:t>
            </a:r>
            <a:endParaRPr lang="vi-VN" b="1" i="1">
              <a:solidFill>
                <a:schemeClr val="accent2">
                  <a:lumMod val="75000"/>
                </a:schemeClr>
              </a:solidFill>
              <a:latin typeface="Arial" pitchFamily="34" charset="0"/>
              <a:cs typeface="Arial" pitchFamily="34" charset="0"/>
            </a:endParaRPr>
          </a:p>
        </p:txBody>
      </p:sp>
      <p:grpSp>
        <p:nvGrpSpPr>
          <p:cNvPr id="18" name="Group 17"/>
          <p:cNvGrpSpPr/>
          <p:nvPr/>
        </p:nvGrpSpPr>
        <p:grpSpPr>
          <a:xfrm>
            <a:off x="-87313" y="2261732"/>
            <a:ext cx="1905908" cy="937972"/>
            <a:chOff x="54608" y="3527487"/>
            <a:chExt cx="1905908" cy="937972"/>
          </a:xfrm>
        </p:grpSpPr>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08" y="3527487"/>
              <a:ext cx="1905908" cy="9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8"/>
            <p:cNvPicPr>
              <a:picLocks noChangeAspect="1" noChangeArrowheads="1"/>
            </p:cNvPicPr>
            <p:nvPr/>
          </p:nvPicPr>
          <p:blipFill rotWithShape="1">
            <a:blip r:embed="rId8">
              <a:extLst>
                <a:ext uri="{28A0092B-C50C-407E-A947-70E740481C1C}">
                  <a14:useLocalDpi xmlns:a14="http://schemas.microsoft.com/office/drawing/2010/main" val="0"/>
                </a:ext>
              </a:extLst>
            </a:blip>
            <a:srcRect l="14339" t="1" r="13981" b="17362"/>
            <a:stretch/>
          </p:blipFill>
          <p:spPr bwMode="auto">
            <a:xfrm>
              <a:off x="456432" y="3792031"/>
              <a:ext cx="1108364" cy="3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Box 25"/>
          <p:cNvSpPr txBox="1"/>
          <p:nvPr/>
        </p:nvSpPr>
        <p:spPr>
          <a:xfrm>
            <a:off x="1817687" y="4617303"/>
            <a:ext cx="8313738" cy="830997"/>
          </a:xfrm>
          <a:prstGeom prst="rect">
            <a:avLst/>
          </a:prstGeom>
          <a:noFill/>
        </p:spPr>
        <p:txBody>
          <a:bodyPr wrap="square" rtlCol="0">
            <a:spAutoFit/>
          </a:bodyPr>
          <a:lstStyle/>
          <a:p>
            <a:pPr marL="457200" indent="-457200" algn="just">
              <a:buFont typeface="Arial" pitchFamily="34" charset="0"/>
              <a:buChar char="•"/>
            </a:pPr>
            <a:r>
              <a:rPr lang="en-US" b="1" smtClean="0">
                <a:latin typeface="Arial" pitchFamily="34" charset="0"/>
                <a:cs typeface="Arial" pitchFamily="34" charset="0"/>
              </a:rPr>
              <a:t>H</a:t>
            </a:r>
            <a:r>
              <a:rPr lang="vi-VN" b="1" smtClean="0">
                <a:latin typeface="Arial" pitchFamily="34" charset="0"/>
                <a:cs typeface="Arial" pitchFamily="34" charset="0"/>
              </a:rPr>
              <a:t>ai </a:t>
            </a:r>
            <a:r>
              <a:rPr lang="vi-VN" b="1">
                <a:latin typeface="Arial" pitchFamily="34" charset="0"/>
                <a:cs typeface="Arial" pitchFamily="34" charset="0"/>
              </a:rPr>
              <a:t>hình </a:t>
            </a:r>
            <a:r>
              <a:rPr lang="en-US" b="1">
                <a:latin typeface="Alison" pitchFamily="2" charset="0"/>
                <a:cs typeface="Arial" pitchFamily="34" charset="0"/>
              </a:rPr>
              <a:t>H</a:t>
            </a:r>
            <a:r>
              <a:rPr lang="vi-VN" b="1" smtClean="0">
                <a:latin typeface="Arial" pitchFamily="34" charset="0"/>
                <a:cs typeface="Arial" pitchFamily="34" charset="0"/>
              </a:rPr>
              <a:t> </a:t>
            </a:r>
            <a:r>
              <a:rPr lang="vi-VN" b="1">
                <a:latin typeface="Arial" pitchFamily="34" charset="0"/>
                <a:cs typeface="Arial" pitchFamily="34" charset="0"/>
              </a:rPr>
              <a:t>và </a:t>
            </a:r>
            <a:r>
              <a:rPr lang="en-US" b="1" smtClean="0">
                <a:latin typeface="Alison" pitchFamily="2" charset="0"/>
                <a:cs typeface="Arial" pitchFamily="34" charset="0"/>
              </a:rPr>
              <a:t>H</a:t>
            </a:r>
            <a:r>
              <a:rPr lang="vi-VN" b="1" smtClean="0">
                <a:latin typeface="Arial" pitchFamily="34" charset="0"/>
                <a:cs typeface="Arial" pitchFamily="34" charset="0"/>
              </a:rPr>
              <a:t>' </a:t>
            </a:r>
            <a:r>
              <a:rPr lang="vi-VN" b="1">
                <a:latin typeface="Arial" pitchFamily="34" charset="0"/>
                <a:cs typeface="Arial" pitchFamily="34" charset="0"/>
              </a:rPr>
              <a:t>được gọi là bằng nhau nếu </a:t>
            </a:r>
            <a:r>
              <a:rPr lang="vi-VN" b="1" smtClean="0">
                <a:latin typeface="Arial" pitchFamily="34" charset="0"/>
                <a:cs typeface="Arial" pitchFamily="34" charset="0"/>
              </a:rPr>
              <a:t>c</a:t>
            </a:r>
            <a:r>
              <a:rPr lang="en-US" b="1">
                <a:latin typeface="Arial" pitchFamily="34" charset="0"/>
                <a:cs typeface="Arial" pitchFamily="34" charset="0"/>
              </a:rPr>
              <a:t>ó</a:t>
            </a:r>
            <a:r>
              <a:rPr lang="vi-VN" b="1" smtClean="0">
                <a:latin typeface="Arial" pitchFamily="34" charset="0"/>
                <a:cs typeface="Arial" pitchFamily="34" charset="0"/>
              </a:rPr>
              <a:t> </a:t>
            </a:r>
            <a:r>
              <a:rPr lang="vi-VN" b="1">
                <a:latin typeface="Arial" pitchFamily="34" charset="0"/>
                <a:cs typeface="Arial" pitchFamily="34" charset="0"/>
              </a:rPr>
              <a:t>phép dời hình biến hình </a:t>
            </a:r>
            <a:r>
              <a:rPr lang="en-US" b="1" smtClean="0">
                <a:latin typeface="Alison" pitchFamily="2" charset="0"/>
                <a:cs typeface="Arial" pitchFamily="34" charset="0"/>
              </a:rPr>
              <a:t>H</a:t>
            </a:r>
            <a:r>
              <a:rPr lang="vi-VN" b="1" smtClean="0">
                <a:latin typeface="Arial" pitchFamily="34" charset="0"/>
                <a:cs typeface="Arial" pitchFamily="34" charset="0"/>
              </a:rPr>
              <a:t> </a:t>
            </a:r>
            <a:r>
              <a:rPr lang="vi-VN" b="1">
                <a:latin typeface="Arial" pitchFamily="34" charset="0"/>
                <a:cs typeface="Arial" pitchFamily="34" charset="0"/>
              </a:rPr>
              <a:t>thành </a:t>
            </a:r>
            <a:r>
              <a:rPr lang="en-US" b="1" smtClean="0">
                <a:latin typeface="Alison" pitchFamily="2" charset="0"/>
                <a:cs typeface="Arial" pitchFamily="34" charset="0"/>
              </a:rPr>
              <a:t>H</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27" name="TextBox 26"/>
          <p:cNvSpPr txBox="1"/>
          <p:nvPr/>
        </p:nvSpPr>
        <p:spPr>
          <a:xfrm>
            <a:off x="1817688" y="5390971"/>
            <a:ext cx="8313737" cy="1200329"/>
          </a:xfrm>
          <a:prstGeom prst="rect">
            <a:avLst/>
          </a:prstGeom>
          <a:noFill/>
        </p:spPr>
        <p:txBody>
          <a:bodyPr wrap="square" rtlCol="0">
            <a:spAutoFit/>
          </a:bodyPr>
          <a:lstStyle/>
          <a:p>
            <a:pPr marL="457200" indent="-457200" algn="just">
              <a:buFont typeface="Arial" pitchFamily="34" charset="0"/>
              <a:buChar char="•"/>
            </a:pPr>
            <a:r>
              <a:rPr lang="en-US" b="1" smtClean="0">
                <a:latin typeface="Arial" pitchFamily="34" charset="0"/>
                <a:cs typeface="Arial" pitchFamily="34" charset="0"/>
              </a:rPr>
              <a:t>P</a:t>
            </a:r>
            <a:r>
              <a:rPr lang="vi-VN" b="1" smtClean="0">
                <a:latin typeface="Arial" pitchFamily="34" charset="0"/>
                <a:cs typeface="Arial" pitchFamily="34" charset="0"/>
              </a:rPr>
              <a:t>hép </a:t>
            </a:r>
            <a:r>
              <a:rPr lang="vi-VN" b="1">
                <a:latin typeface="Arial" pitchFamily="34" charset="0"/>
                <a:cs typeface="Arial" pitchFamily="34" charset="0"/>
              </a:rPr>
              <a:t>tịnh </a:t>
            </a:r>
            <a:r>
              <a:rPr lang="vi-VN" b="1" smtClean="0">
                <a:latin typeface="Arial" pitchFamily="34" charset="0"/>
                <a:cs typeface="Arial" pitchFamily="34" charset="0"/>
              </a:rPr>
              <a:t>tiến</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đối xứng </a:t>
            </a:r>
            <a:r>
              <a:rPr lang="vi-VN" b="1" smtClean="0">
                <a:latin typeface="Arial" pitchFamily="34" charset="0"/>
                <a:cs typeface="Arial" pitchFamily="34" charset="0"/>
              </a:rPr>
              <a:t>trục</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a:t>
            </a:r>
            <a:r>
              <a:rPr lang="vi-VN" b="1" smtClean="0">
                <a:latin typeface="Arial" pitchFamily="34" charset="0"/>
                <a:cs typeface="Arial" pitchFamily="34" charset="0"/>
              </a:rPr>
              <a:t>quay</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đối xứng tâm đều bảo toàn khoảng cách nên chúng là các </a:t>
            </a:r>
            <a:r>
              <a:rPr lang="vi-VN" b="1">
                <a:solidFill>
                  <a:schemeClr val="accent2">
                    <a:lumMod val="75000"/>
                  </a:schemeClr>
                </a:solidFill>
                <a:latin typeface="Arial" pitchFamily="34" charset="0"/>
                <a:cs typeface="Arial" pitchFamily="34" charset="0"/>
              </a:rPr>
              <a:t>phép dời hình </a:t>
            </a:r>
            <a:r>
              <a:rPr lang="en-US" b="1" smtClean="0">
                <a:solidFill>
                  <a:schemeClr val="accent2">
                    <a:lumMod val="75000"/>
                  </a:schemeClr>
                </a:solidFill>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sp>
        <p:nvSpPr>
          <p:cNvPr id="29" name="AutoShape 4"/>
          <p:cNvSpPr>
            <a:spLocks noChangeArrowheads="1"/>
          </p:cNvSpPr>
          <p:nvPr/>
        </p:nvSpPr>
        <p:spPr bwMode="gray">
          <a:xfrm>
            <a:off x="6080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187" y="590550"/>
            <a:ext cx="11772900" cy="2860812"/>
            <a:chOff x="112712" y="761423"/>
            <a:chExt cx="11772900" cy="2860812"/>
          </a:xfrm>
        </p:grpSpPr>
        <p:sp>
          <p:nvSpPr>
            <p:cNvPr id="8" name="Rounded Rectangle 7"/>
            <p:cNvSpPr/>
            <p:nvPr/>
          </p:nvSpPr>
          <p:spPr>
            <a:xfrm>
              <a:off x="1742930" y="840606"/>
              <a:ext cx="10142682" cy="2781629"/>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73440" y="913823"/>
                  <a:ext cx="10012172" cy="270841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Trong mặt phẳng tọa độ Oxy gọi </a:t>
                  </a: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là phép biến hình biến mỗi điểm </a:t>
                  </a:r>
                  <a:r>
                    <a:rPr lang="vi-VN" b="1" smtClean="0">
                      <a:latin typeface="Arial" pitchFamily="34" charset="0"/>
                      <a:cs typeface="Arial" pitchFamily="34" charset="0"/>
                    </a:rPr>
                    <a:t>c</a:t>
                  </a:r>
                  <a:r>
                    <a:rPr lang="en-US" b="1">
                      <a:latin typeface="Arial" pitchFamily="34" charset="0"/>
                      <a:cs typeface="Arial" pitchFamily="34" charset="0"/>
                    </a:rPr>
                    <a:t>ó</a:t>
                  </a:r>
                  <a:r>
                    <a:rPr lang="vi-VN" b="1" smtClean="0">
                      <a:latin typeface="Arial" pitchFamily="34" charset="0"/>
                      <a:cs typeface="Arial" pitchFamily="34" charset="0"/>
                    </a:rPr>
                    <a:t> </a:t>
                  </a:r>
                  <a:r>
                    <a:rPr lang="vi-VN" b="1">
                      <a:latin typeface="Arial" pitchFamily="34" charset="0"/>
                      <a:cs typeface="Arial" pitchFamily="34" charset="0"/>
                    </a:rPr>
                    <a:t>tọa độ </a:t>
                  </a:r>
                  <a:r>
                    <a:rPr lang="en-US" b="1" smtClean="0">
                      <a:latin typeface="Arial" pitchFamily="34" charset="0"/>
                      <a:cs typeface="Arial" pitchFamily="34" charset="0"/>
                    </a:rPr>
                    <a:t>(</a:t>
                  </a:r>
                  <a:r>
                    <a:rPr lang="vi-VN" b="1" smtClean="0">
                      <a:latin typeface="Arial" pitchFamily="34" charset="0"/>
                      <a:cs typeface="Arial" pitchFamily="34" charset="0"/>
                    </a:rPr>
                    <a:t>x</a:t>
                  </a:r>
                  <a:r>
                    <a:rPr lang="en-US" b="1" smtClean="0">
                      <a:latin typeface="Arial" pitchFamily="34" charset="0"/>
                      <a:cs typeface="Arial" pitchFamily="34" charset="0"/>
                    </a:rPr>
                    <a:t>;</a:t>
                  </a:r>
                  <a:r>
                    <a:rPr lang="vi-VN" b="1" smtClean="0">
                      <a:latin typeface="Arial" pitchFamily="34" charset="0"/>
                      <a:cs typeface="Arial" pitchFamily="34" charset="0"/>
                    </a:rPr>
                    <a:t>y</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thành điểm có tọa độ </a:t>
                  </a:r>
                  <a14:m>
                    <m:oMath xmlns:m="http://schemas.openxmlformats.org/officeDocument/2006/math">
                      <m:r>
                        <a:rPr lang="en-US" b="1" i="1" smtClean="0">
                          <a:latin typeface="Cambria Math"/>
                          <a:cs typeface="Arial" pitchFamily="34" charset="0"/>
                        </a:rPr>
                        <m:t>(</m:t>
                      </m:r>
                      <m:r>
                        <a:rPr lang="vi-VN" b="1" i="1" smtClean="0">
                          <a:latin typeface="Cambria Math"/>
                          <a:cs typeface="Arial" pitchFamily="34" charset="0"/>
                        </a:rPr>
                        <m:t>−</m:t>
                      </m:r>
                      <m:r>
                        <a:rPr lang="vi-VN" b="1" i="1" smtClean="0">
                          <a:latin typeface="Cambria Math"/>
                          <a:cs typeface="Arial" pitchFamily="34" charset="0"/>
                        </a:rPr>
                        <m:t>𝒙</m:t>
                      </m:r>
                      <m:r>
                        <a:rPr lang="en-US" b="1" i="1" smtClean="0">
                          <a:latin typeface="Cambria Math"/>
                          <a:cs typeface="Arial" pitchFamily="34" charset="0"/>
                        </a:rPr>
                        <m:t>;</m:t>
                      </m:r>
                      <m:r>
                        <a:rPr lang="vi-VN" b="1" i="1" smtClean="0">
                          <a:latin typeface="Cambria Math"/>
                          <a:cs typeface="Arial" pitchFamily="34" charset="0"/>
                        </a:rPr>
                        <m:t>𝒚</m:t>
                      </m:r>
                      <m:r>
                        <a:rPr lang="vi-VN" b="1" i="1" smtClean="0">
                          <a:latin typeface="Cambria Math"/>
                          <a:cs typeface="Arial" pitchFamily="34" charset="0"/>
                        </a:rPr>
                        <m:t>+</m:t>
                      </m:r>
                      <m:r>
                        <a:rPr lang="vi-VN" b="1" i="1" smtClean="0">
                          <a:latin typeface="Cambria Math"/>
                          <a:cs typeface="Arial" pitchFamily="34" charset="0"/>
                        </a:rPr>
                        <m:t>𝟏</m:t>
                      </m:r>
                      <m:r>
                        <a:rPr lang="en-US" b="1" i="1" smtClean="0">
                          <a:latin typeface="Cambria Math"/>
                          <a:cs typeface="Arial" pitchFamily="34" charset="0"/>
                        </a:rPr>
                        <m:t>)</m:t>
                      </m:r>
                    </m:oMath>
                  </a14:m>
                  <a:r>
                    <a:rPr lang="vi-VN" b="1" smtClean="0">
                      <a:latin typeface="Arial" pitchFamily="34" charset="0"/>
                      <a:cs typeface="Arial" pitchFamily="34" charset="0"/>
                    </a:rPr>
                    <a:t> </a:t>
                  </a:r>
                  <a:endParaRPr lang="en-US" b="1" smtClean="0">
                    <a:latin typeface="Arial" pitchFamily="34" charset="0"/>
                    <a:cs typeface="Arial" pitchFamily="34" charset="0"/>
                  </a:endParaRPr>
                </a:p>
                <a:p>
                  <a:pPr marL="457200" indent="-457200">
                    <a:buAutoNum type="alphaLcPeriod"/>
                  </a:pPr>
                  <a:r>
                    <a:rPr lang="en-US" b="1" smtClean="0">
                      <a:latin typeface="Arial" pitchFamily="34" charset="0"/>
                      <a:cs typeface="Arial" pitchFamily="34" charset="0"/>
                    </a:rPr>
                    <a:t>C</a:t>
                  </a:r>
                  <a:r>
                    <a:rPr lang="vi-VN" b="1" smtClean="0">
                      <a:latin typeface="Arial" pitchFamily="34" charset="0"/>
                      <a:cs typeface="Arial" pitchFamily="34" charset="0"/>
                    </a:rPr>
                    <a:t>hứng </a:t>
                  </a:r>
                  <a:r>
                    <a:rPr lang="vi-VN" b="1">
                      <a:latin typeface="Arial" pitchFamily="34" charset="0"/>
                      <a:cs typeface="Arial" pitchFamily="34" charset="0"/>
                    </a:rPr>
                    <a:t>minh rằng </a:t>
                  </a: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là một phép dời hình </a:t>
                  </a:r>
                  <a:endParaRPr lang="en-US" b="1" smtClean="0">
                    <a:latin typeface="Arial" pitchFamily="34" charset="0"/>
                    <a:cs typeface="Arial" pitchFamily="34" charset="0"/>
                  </a:endParaRPr>
                </a:p>
                <a:p>
                  <a:pPr marL="457200" indent="-457200">
                    <a:buAutoNum type="alphaLcPeriod"/>
                  </a:pPr>
                  <a:r>
                    <a:rPr lang="vi-VN" b="1" smtClean="0">
                      <a:latin typeface="Arial" pitchFamily="34" charset="0"/>
                      <a:cs typeface="Arial" pitchFamily="34" charset="0"/>
                    </a:rPr>
                    <a:t>Chứng </a:t>
                  </a:r>
                  <a:r>
                    <a:rPr lang="vi-VN" b="1">
                      <a:latin typeface="Arial" pitchFamily="34" charset="0"/>
                      <a:cs typeface="Arial" pitchFamily="34" charset="0"/>
                    </a:rPr>
                    <a:t>minh rằng với mọi điểm </a:t>
                  </a:r>
                  <a:r>
                    <a:rPr lang="en-US" b="1" smtClean="0">
                      <a:latin typeface="Arial" pitchFamily="34" charset="0"/>
                      <a:cs typeface="Arial" pitchFamily="34" charset="0"/>
                    </a:rPr>
                    <a:t>M,</a:t>
                  </a:r>
                  <a:r>
                    <a:rPr lang="vi-VN" b="1" smtClean="0">
                      <a:latin typeface="Arial" pitchFamily="34" charset="0"/>
                      <a:cs typeface="Arial" pitchFamily="34" charset="0"/>
                    </a:rPr>
                    <a:t> </a:t>
                  </a:r>
                  <a:r>
                    <a:rPr lang="en-US" b="1" smtClean="0">
                      <a:latin typeface="Arial" pitchFamily="34" charset="0"/>
                      <a:cs typeface="Arial" pitchFamily="34" charset="0"/>
                    </a:rPr>
                    <a:t>n</a:t>
                  </a:r>
                  <a:r>
                    <a:rPr lang="vi-VN" b="1" smtClean="0">
                      <a:latin typeface="Arial" pitchFamily="34" charset="0"/>
                      <a:cs typeface="Arial" pitchFamily="34" charset="0"/>
                    </a:rPr>
                    <a:t>ếu </a:t>
                  </a:r>
                  <a:r>
                    <a:rPr lang="vi-VN" b="1">
                      <a:latin typeface="Arial" pitchFamily="34" charset="0"/>
                      <a:cs typeface="Arial" pitchFamily="34" charset="0"/>
                    </a:rPr>
                    <a:t>f biến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thành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thì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khác </a:t>
                  </a:r>
                  <a:r>
                    <a:rPr lang="en-US" b="1" smtClean="0">
                      <a:latin typeface="Arial" pitchFamily="34" charset="0"/>
                      <a:cs typeface="Arial" pitchFamily="34" charset="0"/>
                    </a:rPr>
                    <a:t>M’</a:t>
                  </a:r>
                </a:p>
                <a:p>
                  <a:pPr marL="457200" indent="-457200">
                    <a:buAutoNum type="alphaLcPeriod"/>
                  </a:pP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có là phép nào trong các phép đối xứng </a:t>
                  </a:r>
                  <a:r>
                    <a:rPr lang="vi-VN" b="1" smtClean="0">
                      <a:latin typeface="Arial" pitchFamily="34" charset="0"/>
                      <a:cs typeface="Arial" pitchFamily="34" charset="0"/>
                    </a:rPr>
                    <a:t>trục</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a:t>
                  </a:r>
                  <a:r>
                    <a:rPr lang="vi-VN" b="1" smtClean="0">
                      <a:latin typeface="Arial" pitchFamily="34" charset="0"/>
                      <a:cs typeface="Arial" pitchFamily="34" charset="0"/>
                    </a:rPr>
                    <a:t>quay</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tịnh tiến hay </a:t>
                  </a:r>
                  <a:r>
                    <a:rPr lang="vi-VN" b="1" smtClean="0">
                      <a:latin typeface="Arial" pitchFamily="34" charset="0"/>
                      <a:cs typeface="Arial" pitchFamily="34" charset="0"/>
                    </a:rPr>
                    <a:t>không</a:t>
                  </a:r>
                  <a:r>
                    <a:rPr lang="en-US"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73440" y="913823"/>
                  <a:ext cx="10012172" cy="2708412"/>
                </a:xfrm>
                <a:prstGeom prst="rect">
                  <a:avLst/>
                </a:prstGeom>
                <a:blipFill rotWithShape="1">
                  <a:blip r:embed="rId4"/>
                  <a:stretch>
                    <a:fillRect l="-670" t="-1126" r="-305" b="-3829"/>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9589"/>
            <a:stretch/>
          </p:blipFill>
          <p:spPr bwMode="auto">
            <a:xfrm>
              <a:off x="112712" y="76142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538" y="3553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1370011" y="3962400"/>
                <a:ext cx="10213978" cy="830997"/>
              </a:xfrm>
              <a:prstGeom prst="rect">
                <a:avLst/>
              </a:prstGeom>
              <a:noFill/>
            </p:spPr>
            <p:txBody>
              <a:bodyPr wrap="square" rtlCol="0">
                <a:spAutoFit/>
              </a:bodyPr>
              <a:lstStyle/>
              <a:p>
                <a:pPr algn="just"/>
                <a:r>
                  <a:rPr lang="en-US" b="1" smtClean="0">
                    <a:latin typeface="Arial" pitchFamily="34" charset="0"/>
                    <a:cs typeface="Arial" pitchFamily="34" charset="0"/>
                  </a:rPr>
                  <a:t>a. Hai điểm bất kì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 </m:t>
                    </m:r>
                    <m:r>
                      <a:rPr lang="en-US" b="1" i="1" smtClean="0">
                        <a:latin typeface="Cambria Math"/>
                        <a:cs typeface="Arial" pitchFamily="34" charset="0"/>
                      </a:rPr>
                      <m:t>𝑵</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oMath>
                </a14:m>
                <a:r>
                  <a:rPr lang="en-US" b="1" smtClean="0">
                    <a:latin typeface="Arial" pitchFamily="34" charset="0"/>
                    <a:cs typeface="Arial" pitchFamily="34" charset="0"/>
                  </a:rPr>
                  <a:t>) có ảnh qua f tương ứng là </a:t>
                </a:r>
                <a:r>
                  <a:rPr lang="en-US" b="1" i="1" smtClean="0">
                    <a:latin typeface="Cambria Math"/>
                    <a:cs typeface="Arial" pitchFamily="34" charset="0"/>
                  </a:rPr>
                  <a:t/>
                </a:r>
                <a:br>
                  <a:rPr lang="en-US" b="1" i="1" smtClean="0">
                    <a:latin typeface="Cambria Math"/>
                    <a:cs typeface="Arial" pitchFamily="34" charset="0"/>
                  </a:rPr>
                </a:br>
                <a14:m>
                  <m:oMath xmlns:m="http://schemas.openxmlformats.org/officeDocument/2006/math">
                    <m:r>
                      <a:rPr lang="en-US" b="1" i="1" smtClean="0">
                        <a:latin typeface="Cambria Math"/>
                        <a:cs typeface="Arial" pitchFamily="34" charset="0"/>
                      </a:rPr>
                      <m:t>       </m:t>
                    </m:r>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 </m:t>
                    </m:r>
                    <m:r>
                      <a:rPr lang="en-US" b="1" i="1" smtClean="0">
                        <a:latin typeface="Cambria Math"/>
                        <a:cs typeface="Arial" pitchFamily="34" charset="0"/>
                      </a:rPr>
                      <m:t>𝑵</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 </m:t>
                    </m:r>
                  </m:oMath>
                </a14:m>
                <a:r>
                  <a:rPr lang="en-US" b="1" smtClean="0">
                    <a:latin typeface="Arial" pitchFamily="34" charset="0"/>
                    <a:cs typeface="Arial" pitchFamily="34" charset="0"/>
                  </a:rPr>
                  <a:t>. Khi đó :</a:t>
                </a:r>
                <a:endParaRPr lang="vi-VN" b="1">
                  <a:solidFill>
                    <a:srgbClr val="C00000"/>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70011" y="3962400"/>
                <a:ext cx="10213978" cy="830997"/>
              </a:xfrm>
              <a:prstGeom prst="rect">
                <a:avLst/>
              </a:prstGeom>
              <a:blipFill rotWithShape="1">
                <a:blip r:embed="rId7"/>
                <a:stretch>
                  <a:fillRect l="-955" t="-5147" r="-896" b="-16912"/>
                </a:stretch>
              </a:blipFill>
            </p:spPr>
            <p:txBody>
              <a:bodyPr/>
              <a:lstStyle/>
              <a:p>
                <a:r>
                  <a:rPr lang="en-US">
                    <a:noFill/>
                  </a:rPr>
                  <a:t> </a:t>
                </a:r>
              </a:p>
            </p:txBody>
          </p:sp>
        </mc:Fallback>
      </mc:AlternateContent>
      <p:sp>
        <p:nvSpPr>
          <p:cNvPr id="23" name="TextBox 22"/>
          <p:cNvSpPr txBox="1"/>
          <p:nvPr/>
        </p:nvSpPr>
        <p:spPr>
          <a:xfrm>
            <a:off x="1881378" y="5410200"/>
            <a:ext cx="4748024" cy="461665"/>
          </a:xfrm>
          <a:prstGeom prst="rect">
            <a:avLst/>
          </a:prstGeom>
          <a:noFill/>
        </p:spPr>
        <p:txBody>
          <a:bodyPr wrap="square" rtlCol="0">
            <a:spAutoFit/>
          </a:bodyPr>
          <a:lstStyle/>
          <a:p>
            <a:pPr algn="just"/>
            <a:r>
              <a:rPr lang="en-US" b="1" smtClean="0">
                <a:latin typeface="Arial" pitchFamily="34" charset="0"/>
                <a:cs typeface="Arial" pitchFamily="34" charset="0"/>
              </a:rPr>
              <a:t>Do đó </a:t>
            </a:r>
            <a:r>
              <a:rPr lang="en-US" b="1" smtClean="0">
                <a:solidFill>
                  <a:schemeClr val="accent2">
                    <a:lumMod val="75000"/>
                  </a:schemeClr>
                </a:solidFill>
                <a:latin typeface="Arial" pitchFamily="34" charset="0"/>
                <a:cs typeface="Arial" pitchFamily="34" charset="0"/>
              </a:rPr>
              <a:t>f là một phép dời hình</a:t>
            </a:r>
            <a:endParaRPr lang="vi-VN"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3032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961254640"/>
              </p:ext>
            </p:extLst>
          </p:nvPr>
        </p:nvGraphicFramePr>
        <p:xfrm>
          <a:off x="2691269" y="4820950"/>
          <a:ext cx="5147732" cy="569220"/>
        </p:xfrm>
        <a:graphic>
          <a:graphicData uri="http://schemas.openxmlformats.org/presentationml/2006/ole">
            <mc:AlternateContent xmlns:mc="http://schemas.openxmlformats.org/markup-compatibility/2006">
              <mc:Choice xmlns:v="urn:schemas-microsoft-com:vml" Requires="v">
                <p:oleObj spid="_x0000_s10271" name="Equation" r:id="rId8" imgW="2641320" imgH="291960" progId="Equation.DSMT4">
                  <p:embed/>
                </p:oleObj>
              </mc:Choice>
              <mc:Fallback>
                <p:oleObj name="Equation" r:id="rId8" imgW="2641320" imgH="291960" progId="Equation.DSMT4">
                  <p:embed/>
                  <p:pic>
                    <p:nvPicPr>
                      <p:cNvPr id="0" name=""/>
                      <p:cNvPicPr/>
                      <p:nvPr/>
                    </p:nvPicPr>
                    <p:blipFill>
                      <a:blip r:embed="rId9"/>
                      <a:stretch>
                        <a:fillRect/>
                      </a:stretch>
                    </p:blipFill>
                    <p:spPr>
                      <a:xfrm>
                        <a:off x="2691269" y="4820950"/>
                        <a:ext cx="5147732" cy="56922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09501767"/>
              </p:ext>
            </p:extLst>
          </p:nvPr>
        </p:nvGraphicFramePr>
        <p:xfrm>
          <a:off x="7770812" y="4799199"/>
          <a:ext cx="3463925" cy="569913"/>
        </p:xfrm>
        <a:graphic>
          <a:graphicData uri="http://schemas.openxmlformats.org/presentationml/2006/ole">
            <mc:AlternateContent xmlns:mc="http://schemas.openxmlformats.org/markup-compatibility/2006">
              <mc:Choice xmlns:v="urn:schemas-microsoft-com:vml" Requires="v">
                <p:oleObj spid="_x0000_s10272" name="Equation" r:id="rId10" imgW="1777680" imgH="291960" progId="Equation.DSMT4">
                  <p:embed/>
                </p:oleObj>
              </mc:Choice>
              <mc:Fallback>
                <p:oleObj name="Equation" r:id="rId10" imgW="1777680" imgH="291960" progId="Equation.DSMT4">
                  <p:embed/>
                  <p:pic>
                    <p:nvPicPr>
                      <p:cNvPr id="0" name=""/>
                      <p:cNvPicPr/>
                      <p:nvPr/>
                    </p:nvPicPr>
                    <p:blipFill>
                      <a:blip r:embed="rId11"/>
                      <a:stretch>
                        <a:fillRect/>
                      </a:stretch>
                    </p:blipFill>
                    <p:spPr>
                      <a:xfrm>
                        <a:off x="7770812" y="4799199"/>
                        <a:ext cx="3463925" cy="5699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1370011" y="5943600"/>
                <a:ext cx="10506075" cy="830997"/>
              </a:xfrm>
              <a:prstGeom prst="rect">
                <a:avLst/>
              </a:prstGeom>
              <a:noFill/>
            </p:spPr>
            <p:txBody>
              <a:bodyPr wrap="square" rtlCol="0">
                <a:spAutoFit/>
              </a:bodyPr>
              <a:lstStyle/>
              <a:p>
                <a:pPr algn="just"/>
                <a:r>
                  <a:rPr lang="en-US" b="1" smtClean="0">
                    <a:latin typeface="Arial" pitchFamily="34" charset="0"/>
                    <a:cs typeface="Arial" pitchFamily="34" charset="0"/>
                  </a:rPr>
                  <a:t>b. Phép dời hình f biến điểm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oMath>
                </a14:m>
                <a:r>
                  <a:rPr lang="en-US" b="1" smtClean="0">
                    <a:latin typeface="Arial" pitchFamily="34" charset="0"/>
                    <a:cs typeface="Arial" pitchFamily="34" charset="0"/>
                  </a:rPr>
                  <a:t> thành điểm có toạ độ </a:t>
                </a:r>
                <a14:m>
                  <m:oMath xmlns:m="http://schemas.openxmlformats.org/officeDocument/2006/math">
                    <m:r>
                      <a:rPr lang="en-US" b="1" i="1">
                        <a:latin typeface="Cambria Math"/>
                        <a:cs typeface="Arial" pitchFamily="34" charset="0"/>
                      </a:rPr>
                      <m:t>𝑴</m:t>
                    </m:r>
                    <m:r>
                      <a:rPr lang="en-US" b="1" i="1">
                        <a:latin typeface="Cambria Math"/>
                        <a:cs typeface="Arial" pitchFamily="34" charset="0"/>
                      </a:rPr>
                      <m:t>’(−</m:t>
                    </m:r>
                    <m:r>
                      <a:rPr lang="en-US" b="1" i="1">
                        <a:latin typeface="Cambria Math"/>
                        <a:cs typeface="Arial" pitchFamily="34" charset="0"/>
                      </a:rPr>
                      <m:t>𝒙</m:t>
                    </m:r>
                    <m:r>
                      <a:rPr lang="en-US" b="1" i="1">
                        <a:latin typeface="Cambria Math"/>
                        <a:cs typeface="Arial" pitchFamily="34" charset="0"/>
                      </a:rPr>
                      <m:t>;</m:t>
                    </m:r>
                    <m:r>
                      <a:rPr lang="en-US" b="1" i="1">
                        <a:latin typeface="Cambria Math"/>
                        <a:cs typeface="Arial" pitchFamily="34" charset="0"/>
                      </a:rPr>
                      <m:t>𝒚</m:t>
                    </m:r>
                    <m:r>
                      <a:rPr lang="en-US" b="1" i="1">
                        <a:latin typeface="Cambria Math"/>
                        <a:cs typeface="Arial" pitchFamily="34" charset="0"/>
                      </a:rPr>
                      <m:t>+</m:t>
                    </m:r>
                    <m:r>
                      <a:rPr lang="en-US" b="1" i="1">
                        <a:latin typeface="Cambria Math"/>
                        <a:cs typeface="Arial" pitchFamily="34" charset="0"/>
                      </a:rPr>
                      <m:t>𝟏</m:t>
                    </m:r>
                    <m:r>
                      <a:rPr lang="en-US" b="1" i="1">
                        <a:latin typeface="Cambria Math"/>
                        <a:cs typeface="Arial" pitchFamily="34" charset="0"/>
                      </a:rPr>
                      <m:t>)</m:t>
                    </m:r>
                  </m:oMath>
                </a14:m>
                <a:r>
                  <a:rPr lang="en-US" b="1" smtClean="0">
                    <a:solidFill>
                      <a:srgbClr val="C00000"/>
                    </a:solidFill>
                    <a:latin typeface="Arial" pitchFamily="34" charset="0"/>
                    <a:cs typeface="Arial" pitchFamily="34" charset="0"/>
                  </a:rPr>
                  <a:t>       </a:t>
                </a:r>
                <a:br>
                  <a:rPr lang="en-US" b="1" smtClean="0">
                    <a:solidFill>
                      <a:srgbClr val="C00000"/>
                    </a:solidFill>
                    <a:latin typeface="Arial" pitchFamily="34" charset="0"/>
                    <a:cs typeface="Arial" pitchFamily="34" charset="0"/>
                  </a:rPr>
                </a:br>
                <a:r>
                  <a:rPr lang="en-US" b="1" smtClean="0">
                    <a:solidFill>
                      <a:srgbClr val="C00000"/>
                    </a:solidFill>
                    <a:latin typeface="Arial" pitchFamily="34" charset="0"/>
                    <a:cs typeface="Arial" pitchFamily="34" charset="0"/>
                  </a:rPr>
                  <a:t>    </a:t>
                </a:r>
                <a:r>
                  <a:rPr lang="en-US" b="1" smtClean="0">
                    <a:solidFill>
                      <a:schemeClr val="tx1"/>
                    </a:solidFill>
                    <a:latin typeface="Arial" pitchFamily="34" charset="0"/>
                    <a:cs typeface="Arial" pitchFamily="34" charset="0"/>
                  </a:rPr>
                  <a:t>Do </a:t>
                </a:r>
                <a14:m>
                  <m:oMath xmlns:m="http://schemas.openxmlformats.org/officeDocument/2006/math">
                    <m:r>
                      <a:rPr lang="en-US" b="1" i="1" smtClean="0">
                        <a:solidFill>
                          <a:schemeClr val="tx1"/>
                        </a:solidFill>
                        <a:latin typeface="Cambria Math"/>
                        <a:cs typeface="Arial" pitchFamily="34" charset="0"/>
                      </a:rPr>
                      <m:t>𝒚</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𝒚</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𝟏</m:t>
                    </m:r>
                  </m:oMath>
                </a14:m>
                <a:r>
                  <a:rPr lang="en-US" b="1" smtClean="0">
                    <a:solidFill>
                      <a:schemeClr val="tx1"/>
                    </a:solidFill>
                    <a:latin typeface="Arial" pitchFamily="34" charset="0"/>
                    <a:cs typeface="Arial" pitchFamily="34" charset="0"/>
                  </a:rPr>
                  <a:t> nên </a:t>
                </a:r>
                <a:r>
                  <a:rPr lang="en-US" b="1" smtClean="0">
                    <a:solidFill>
                      <a:schemeClr val="accent2">
                        <a:lumMod val="75000"/>
                      </a:schemeClr>
                    </a:solidFill>
                    <a:latin typeface="Arial" pitchFamily="34" charset="0"/>
                    <a:cs typeface="Arial" pitchFamily="34" charset="0"/>
                  </a:rPr>
                  <a:t>M khác M’</a:t>
                </a:r>
                <a:endParaRPr lang="vi-VN" b="1">
                  <a:solidFill>
                    <a:schemeClr val="accent2">
                      <a:lumMod val="75000"/>
                    </a:schemeClr>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370011" y="5943600"/>
                <a:ext cx="10506075" cy="830997"/>
              </a:xfrm>
              <a:prstGeom prst="rect">
                <a:avLst/>
              </a:prstGeom>
              <a:blipFill rotWithShape="1">
                <a:blip r:embed="rId12"/>
                <a:stretch>
                  <a:fillRect l="-929" t="-5147" r="-464" b="-16912"/>
                </a:stretch>
              </a:blipFill>
            </p:spPr>
            <p:txBody>
              <a:bodyPr/>
              <a:lstStyle/>
              <a:p>
                <a:r>
                  <a:rPr lang="en-US">
                    <a:noFill/>
                  </a:rPr>
                  <a:t> </a:t>
                </a:r>
              </a:p>
            </p:txBody>
          </p:sp>
        </mc:Fallback>
      </mc:AlternateContent>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187" y="590550"/>
            <a:ext cx="11772900" cy="2860812"/>
            <a:chOff x="112712" y="761423"/>
            <a:chExt cx="11772900" cy="2860812"/>
          </a:xfrm>
        </p:grpSpPr>
        <p:sp>
          <p:nvSpPr>
            <p:cNvPr id="8" name="Rounded Rectangle 7"/>
            <p:cNvSpPr/>
            <p:nvPr/>
          </p:nvSpPr>
          <p:spPr>
            <a:xfrm>
              <a:off x="1742930" y="840606"/>
              <a:ext cx="10142682" cy="2781629"/>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73440" y="913823"/>
                  <a:ext cx="10012172" cy="270841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Trong mặt phẳng tọa độ Oxy gọi </a:t>
                  </a: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là phép biến hình biến mỗi điểm </a:t>
                  </a:r>
                  <a:r>
                    <a:rPr lang="vi-VN" b="1" smtClean="0">
                      <a:latin typeface="Arial" pitchFamily="34" charset="0"/>
                      <a:cs typeface="Arial" pitchFamily="34" charset="0"/>
                    </a:rPr>
                    <a:t>c</a:t>
                  </a:r>
                  <a:r>
                    <a:rPr lang="en-US" b="1">
                      <a:latin typeface="Arial" pitchFamily="34" charset="0"/>
                      <a:cs typeface="Arial" pitchFamily="34" charset="0"/>
                    </a:rPr>
                    <a:t>ó</a:t>
                  </a:r>
                  <a:r>
                    <a:rPr lang="vi-VN" b="1" smtClean="0">
                      <a:latin typeface="Arial" pitchFamily="34" charset="0"/>
                      <a:cs typeface="Arial" pitchFamily="34" charset="0"/>
                    </a:rPr>
                    <a:t> </a:t>
                  </a:r>
                  <a:r>
                    <a:rPr lang="vi-VN" b="1">
                      <a:latin typeface="Arial" pitchFamily="34" charset="0"/>
                      <a:cs typeface="Arial" pitchFamily="34" charset="0"/>
                    </a:rPr>
                    <a:t>tọa độ </a:t>
                  </a:r>
                  <a:r>
                    <a:rPr lang="en-US" b="1" smtClean="0">
                      <a:latin typeface="Arial" pitchFamily="34" charset="0"/>
                      <a:cs typeface="Arial" pitchFamily="34" charset="0"/>
                    </a:rPr>
                    <a:t>(</a:t>
                  </a:r>
                  <a:r>
                    <a:rPr lang="vi-VN" b="1" smtClean="0">
                      <a:latin typeface="Arial" pitchFamily="34" charset="0"/>
                      <a:cs typeface="Arial" pitchFamily="34" charset="0"/>
                    </a:rPr>
                    <a:t>x</a:t>
                  </a:r>
                  <a:r>
                    <a:rPr lang="en-US" b="1" smtClean="0">
                      <a:latin typeface="Arial" pitchFamily="34" charset="0"/>
                      <a:cs typeface="Arial" pitchFamily="34" charset="0"/>
                    </a:rPr>
                    <a:t>;</a:t>
                  </a:r>
                  <a:r>
                    <a:rPr lang="vi-VN" b="1" smtClean="0">
                      <a:latin typeface="Arial" pitchFamily="34" charset="0"/>
                      <a:cs typeface="Arial" pitchFamily="34" charset="0"/>
                    </a:rPr>
                    <a:t>y</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thành điểm có tọa độ </a:t>
                  </a:r>
                  <a14:m>
                    <m:oMath xmlns:m="http://schemas.openxmlformats.org/officeDocument/2006/math">
                      <m:r>
                        <a:rPr lang="en-US" b="1" i="1" smtClean="0">
                          <a:latin typeface="Cambria Math"/>
                          <a:cs typeface="Arial" pitchFamily="34" charset="0"/>
                        </a:rPr>
                        <m:t>(</m:t>
                      </m:r>
                      <m:r>
                        <a:rPr lang="vi-VN" b="1" i="1" smtClean="0">
                          <a:latin typeface="Cambria Math"/>
                          <a:cs typeface="Arial" pitchFamily="34" charset="0"/>
                        </a:rPr>
                        <m:t>−</m:t>
                      </m:r>
                      <m:r>
                        <a:rPr lang="vi-VN" b="1" i="1" smtClean="0">
                          <a:latin typeface="Cambria Math"/>
                          <a:cs typeface="Arial" pitchFamily="34" charset="0"/>
                        </a:rPr>
                        <m:t>𝒙</m:t>
                      </m:r>
                      <m:r>
                        <a:rPr lang="en-US" b="1" i="1" smtClean="0">
                          <a:latin typeface="Cambria Math"/>
                          <a:cs typeface="Arial" pitchFamily="34" charset="0"/>
                        </a:rPr>
                        <m:t>;</m:t>
                      </m:r>
                      <m:r>
                        <a:rPr lang="vi-VN" b="1" i="1" smtClean="0">
                          <a:latin typeface="Cambria Math"/>
                          <a:cs typeface="Arial" pitchFamily="34" charset="0"/>
                        </a:rPr>
                        <m:t>𝒚</m:t>
                      </m:r>
                      <m:r>
                        <a:rPr lang="vi-VN" b="1" i="1" smtClean="0">
                          <a:latin typeface="Cambria Math"/>
                          <a:cs typeface="Arial" pitchFamily="34" charset="0"/>
                        </a:rPr>
                        <m:t>+</m:t>
                      </m:r>
                      <m:r>
                        <a:rPr lang="vi-VN" b="1" i="1" smtClean="0">
                          <a:latin typeface="Cambria Math"/>
                          <a:cs typeface="Arial" pitchFamily="34" charset="0"/>
                        </a:rPr>
                        <m:t>𝟏</m:t>
                      </m:r>
                      <m:r>
                        <a:rPr lang="en-US" b="1" i="1" smtClean="0">
                          <a:latin typeface="Cambria Math"/>
                          <a:cs typeface="Arial" pitchFamily="34" charset="0"/>
                        </a:rPr>
                        <m:t>)</m:t>
                      </m:r>
                    </m:oMath>
                  </a14:m>
                  <a:r>
                    <a:rPr lang="vi-VN" b="1" smtClean="0">
                      <a:latin typeface="Arial" pitchFamily="34" charset="0"/>
                      <a:cs typeface="Arial" pitchFamily="34" charset="0"/>
                    </a:rPr>
                    <a:t> </a:t>
                  </a:r>
                  <a:endParaRPr lang="en-US" b="1" smtClean="0">
                    <a:latin typeface="Arial" pitchFamily="34" charset="0"/>
                    <a:cs typeface="Arial" pitchFamily="34" charset="0"/>
                  </a:endParaRPr>
                </a:p>
                <a:p>
                  <a:pPr marL="457200" indent="-457200">
                    <a:buAutoNum type="alphaLcPeriod"/>
                  </a:pPr>
                  <a:r>
                    <a:rPr lang="en-US" b="1" smtClean="0">
                      <a:latin typeface="Arial" pitchFamily="34" charset="0"/>
                      <a:cs typeface="Arial" pitchFamily="34" charset="0"/>
                    </a:rPr>
                    <a:t>C</a:t>
                  </a:r>
                  <a:r>
                    <a:rPr lang="vi-VN" b="1" smtClean="0">
                      <a:latin typeface="Arial" pitchFamily="34" charset="0"/>
                      <a:cs typeface="Arial" pitchFamily="34" charset="0"/>
                    </a:rPr>
                    <a:t>hứng </a:t>
                  </a:r>
                  <a:r>
                    <a:rPr lang="vi-VN" b="1">
                      <a:latin typeface="Arial" pitchFamily="34" charset="0"/>
                      <a:cs typeface="Arial" pitchFamily="34" charset="0"/>
                    </a:rPr>
                    <a:t>minh rằng </a:t>
                  </a: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là một phép dời hình </a:t>
                  </a:r>
                  <a:endParaRPr lang="en-US" b="1" smtClean="0">
                    <a:latin typeface="Arial" pitchFamily="34" charset="0"/>
                    <a:cs typeface="Arial" pitchFamily="34" charset="0"/>
                  </a:endParaRPr>
                </a:p>
                <a:p>
                  <a:pPr marL="457200" indent="-457200">
                    <a:buAutoNum type="alphaLcPeriod"/>
                  </a:pPr>
                  <a:r>
                    <a:rPr lang="vi-VN" b="1" smtClean="0">
                      <a:latin typeface="Arial" pitchFamily="34" charset="0"/>
                      <a:cs typeface="Arial" pitchFamily="34" charset="0"/>
                    </a:rPr>
                    <a:t>Chứng </a:t>
                  </a:r>
                  <a:r>
                    <a:rPr lang="vi-VN" b="1">
                      <a:latin typeface="Arial" pitchFamily="34" charset="0"/>
                      <a:cs typeface="Arial" pitchFamily="34" charset="0"/>
                    </a:rPr>
                    <a:t>minh rằng với mọi điểm </a:t>
                  </a:r>
                  <a:r>
                    <a:rPr lang="en-US" b="1" smtClean="0">
                      <a:latin typeface="Arial" pitchFamily="34" charset="0"/>
                      <a:cs typeface="Arial" pitchFamily="34" charset="0"/>
                    </a:rPr>
                    <a:t>M,</a:t>
                  </a:r>
                  <a:r>
                    <a:rPr lang="vi-VN" b="1" smtClean="0">
                      <a:latin typeface="Arial" pitchFamily="34" charset="0"/>
                      <a:cs typeface="Arial" pitchFamily="34" charset="0"/>
                    </a:rPr>
                    <a:t> </a:t>
                  </a:r>
                  <a:r>
                    <a:rPr lang="en-US" b="1" smtClean="0">
                      <a:latin typeface="Arial" pitchFamily="34" charset="0"/>
                      <a:cs typeface="Arial" pitchFamily="34" charset="0"/>
                    </a:rPr>
                    <a:t>n</a:t>
                  </a:r>
                  <a:r>
                    <a:rPr lang="vi-VN" b="1" smtClean="0">
                      <a:latin typeface="Arial" pitchFamily="34" charset="0"/>
                      <a:cs typeface="Arial" pitchFamily="34" charset="0"/>
                    </a:rPr>
                    <a:t>ếu </a:t>
                  </a:r>
                  <a:r>
                    <a:rPr lang="vi-VN" b="1">
                      <a:latin typeface="Arial" pitchFamily="34" charset="0"/>
                      <a:cs typeface="Arial" pitchFamily="34" charset="0"/>
                    </a:rPr>
                    <a:t>f biến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thành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thì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khác </a:t>
                  </a:r>
                  <a:r>
                    <a:rPr lang="en-US" b="1" smtClean="0">
                      <a:latin typeface="Arial" pitchFamily="34" charset="0"/>
                      <a:cs typeface="Arial" pitchFamily="34" charset="0"/>
                    </a:rPr>
                    <a:t>M’</a:t>
                  </a:r>
                </a:p>
                <a:p>
                  <a:pPr marL="457200" indent="-457200">
                    <a:buAutoNum type="alphaLcPeriod"/>
                  </a:pP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có là phép nào trong các phép đối xứng </a:t>
                  </a:r>
                  <a:r>
                    <a:rPr lang="vi-VN" b="1" smtClean="0">
                      <a:latin typeface="Arial" pitchFamily="34" charset="0"/>
                      <a:cs typeface="Arial" pitchFamily="34" charset="0"/>
                    </a:rPr>
                    <a:t>trục</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a:t>
                  </a:r>
                  <a:r>
                    <a:rPr lang="vi-VN" b="1" smtClean="0">
                      <a:latin typeface="Arial" pitchFamily="34" charset="0"/>
                      <a:cs typeface="Arial" pitchFamily="34" charset="0"/>
                    </a:rPr>
                    <a:t>quay</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tịnh tiến hay </a:t>
                  </a:r>
                  <a:r>
                    <a:rPr lang="vi-VN" b="1" smtClean="0">
                      <a:latin typeface="Arial" pitchFamily="34" charset="0"/>
                      <a:cs typeface="Arial" pitchFamily="34" charset="0"/>
                    </a:rPr>
                    <a:t>không</a:t>
                  </a:r>
                  <a:r>
                    <a:rPr lang="en-US"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73440" y="913823"/>
                  <a:ext cx="10012172" cy="2708412"/>
                </a:xfrm>
                <a:prstGeom prst="rect">
                  <a:avLst/>
                </a:prstGeom>
                <a:blipFill rotWithShape="1">
                  <a:blip r:embed="rId3"/>
                  <a:stretch>
                    <a:fillRect l="-670" t="-1126" r="-305" b="-3829"/>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9589"/>
            <a:stretch/>
          </p:blipFill>
          <p:spPr bwMode="auto">
            <a:xfrm>
              <a:off x="112712" y="76142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138" y="354967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370011" y="3962400"/>
            <a:ext cx="10213978" cy="1200329"/>
          </a:xfrm>
          <a:prstGeom prst="rect">
            <a:avLst/>
          </a:prstGeom>
          <a:noFill/>
        </p:spPr>
        <p:txBody>
          <a:bodyPr wrap="square" rtlCol="0">
            <a:spAutoFit/>
          </a:bodyPr>
          <a:lstStyle/>
          <a:p>
            <a:pPr marL="457200" indent="-457200" algn="just">
              <a:buFont typeface="+mj-lt"/>
              <a:buAutoNum type="alphaLcParenR" startAt="3"/>
            </a:pPr>
            <a:r>
              <a:rPr lang="en-US" b="1" smtClean="0">
                <a:latin typeface="Arial" pitchFamily="34" charset="0"/>
                <a:cs typeface="Arial" pitchFamily="34" charset="0"/>
              </a:rPr>
              <a:t>Vì phép đối xứng trục biến mỗi điểm trên trục đối xứng thành chính nó, và phép quay biến tâm quay thành chính nó, nên từ b) ta có f không thể là phép </a:t>
            </a:r>
            <a:r>
              <a:rPr lang="vi-VN" b="1" smtClean="0">
                <a:latin typeface="Arial" pitchFamily="34" charset="0"/>
                <a:cs typeface="Arial" pitchFamily="34" charset="0"/>
              </a:rPr>
              <a:t>đối xứng trục</a:t>
            </a:r>
            <a:r>
              <a:rPr lang="en-US" b="1" smtClean="0">
                <a:latin typeface="Arial" pitchFamily="34" charset="0"/>
                <a:cs typeface="Arial" pitchFamily="34" charset="0"/>
              </a:rPr>
              <a:t> hay là phép quay</a:t>
            </a:r>
            <a:endParaRPr lang="vi-VN" b="1">
              <a:solidFill>
                <a:srgbClr val="C00000"/>
              </a:solidFill>
              <a:latin typeface="Arial" pitchFamily="34" charset="0"/>
              <a:cs typeface="Arial" pitchFamily="34" charset="0"/>
            </a:endParaRPr>
          </a:p>
        </p:txBody>
      </p:sp>
      <p:sp>
        <p:nvSpPr>
          <p:cNvPr id="23" name="TextBox 22"/>
          <p:cNvSpPr txBox="1"/>
          <p:nvPr/>
        </p:nvSpPr>
        <p:spPr>
          <a:xfrm>
            <a:off x="1827210" y="5250195"/>
            <a:ext cx="10134601" cy="461665"/>
          </a:xfrm>
          <a:prstGeom prst="rect">
            <a:avLst/>
          </a:prstGeom>
          <a:noFill/>
        </p:spPr>
        <p:txBody>
          <a:bodyPr wrap="square" rtlCol="0">
            <a:spAutoFit/>
          </a:bodyPr>
          <a:lstStyle/>
          <a:p>
            <a:pPr algn="just"/>
            <a:r>
              <a:rPr lang="en-US" b="1">
                <a:latin typeface="Arial" pitchFamily="34" charset="0"/>
                <a:cs typeface="Arial" pitchFamily="34" charset="0"/>
              </a:rPr>
              <a:t>Các điểm O(0;0), A(1;0) tương ứng có ảnh là </a:t>
            </a:r>
            <a:r>
              <a:rPr lang="en-US" b="1" smtClean="0">
                <a:latin typeface="Arial" pitchFamily="34" charset="0"/>
                <a:cs typeface="Arial" pitchFamily="34" charset="0"/>
              </a:rPr>
              <a:t>O’(0;1), A’(-1;1) </a:t>
            </a:r>
            <a:endParaRPr lang="vi-VN"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3032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1827212" y="5799326"/>
                <a:ext cx="9756778" cy="906274"/>
              </a:xfrm>
              <a:prstGeom prst="rect">
                <a:avLst/>
              </a:prstGeom>
              <a:noFill/>
            </p:spPr>
            <p:txBody>
              <a:bodyPr wrap="square" rtlCol="0">
                <a:spAutoFit/>
              </a:bodyPr>
              <a:lstStyle/>
              <a:p>
                <a:pPr algn="just"/>
                <a:r>
                  <a:rPr lang="en-US" b="1" smtClean="0">
                    <a:latin typeface="Arial" pitchFamily="34" charset="0"/>
                    <a:cs typeface="Arial" pitchFamily="34" charset="0"/>
                  </a:rPr>
                  <a:t>Ta có :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𝑶𝑶</m:t>
                        </m:r>
                        <m:r>
                          <a:rPr lang="en-US" b="1" i="1" smtClean="0">
                            <a:latin typeface="Cambria Math"/>
                            <a:cs typeface="Arial" pitchFamily="34" charset="0"/>
                          </a:rPr>
                          <m:t>′</m:t>
                        </m:r>
                      </m:e>
                    </m:acc>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oMath>
                </a14:m>
                <a:r>
                  <a:rPr lang="en-US" b="1" smtClean="0">
                    <a:solidFill>
                      <a:schemeClr val="accent2">
                        <a:lumMod val="75000"/>
                      </a:schemeClr>
                    </a:solidFill>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r>
                          <a:rPr lang="en-US" b="1" i="1" smtClean="0">
                            <a:latin typeface="Cambria Math"/>
                            <a:cs typeface="Arial" pitchFamily="34" charset="0"/>
                          </a:rPr>
                          <m:t>𝑨𝑨</m:t>
                        </m:r>
                        <m:r>
                          <a:rPr lang="en-US" b="1" i="1" smtClean="0">
                            <a:latin typeface="Cambria Math"/>
                            <a:cs typeface="Arial" pitchFamily="34" charset="0"/>
                          </a:rPr>
                          <m:t>′</m:t>
                        </m:r>
                      </m:e>
                    </m:acc>
                    <m:r>
                      <a:rPr lang="en-US" b="1" i="1">
                        <a:latin typeface="Cambria Math"/>
                        <a:cs typeface="Arial" pitchFamily="34" charset="0"/>
                      </a:rPr>
                      <m:t>=(</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latin typeface="Cambria Math"/>
                        <a:cs typeface="Arial" pitchFamily="34" charset="0"/>
                      </a:rPr>
                      <m:t>𝟏</m:t>
                    </m:r>
                    <m:r>
                      <a:rPr lang="en-US" b="1" i="1">
                        <a:latin typeface="Cambria Math"/>
                        <a:cs typeface="Arial" pitchFamily="34" charset="0"/>
                      </a:rPr>
                      <m:t>)</m:t>
                    </m:r>
                  </m:oMath>
                </a14:m>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Do</a:t>
                </a:r>
                <a:r>
                  <a:rPr lang="en-US" b="1" smtClean="0">
                    <a:solidFill>
                      <a:schemeClr val="accent2">
                        <a:lumMod val="75000"/>
                      </a:schemeClr>
                    </a:solidFill>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𝑶𝑶</m:t>
                        </m:r>
                        <m:r>
                          <a:rPr lang="en-US" b="1" i="1">
                            <a:latin typeface="Cambria Math"/>
                            <a:cs typeface="Arial" pitchFamily="34" charset="0"/>
                          </a:rPr>
                          <m:t>′</m:t>
                        </m:r>
                      </m:e>
                    </m:acc>
                    <m:r>
                      <a:rPr lang="en-US" b="1" i="1" smtClean="0">
                        <a:latin typeface="Cambria Math"/>
                        <a:ea typeface="Cambria Math"/>
                        <a:cs typeface="Arial" pitchFamily="34" charset="0"/>
                      </a:rPr>
                      <m:t>≠</m:t>
                    </m:r>
                    <m:acc>
                      <m:accPr>
                        <m:chr m:val="⃗"/>
                        <m:ctrlPr>
                          <a:rPr lang="en-US" b="1" i="1" smtClean="0">
                            <a:latin typeface="Cambria Math"/>
                            <a:ea typeface="Cambria Math"/>
                            <a:cs typeface="Arial" pitchFamily="34" charset="0"/>
                          </a:rPr>
                        </m:ctrlPr>
                      </m:accPr>
                      <m:e>
                        <m:r>
                          <a:rPr lang="en-US" b="1" i="1" smtClean="0">
                            <a:latin typeface="Cambria Math"/>
                            <a:ea typeface="Cambria Math"/>
                            <a:cs typeface="Arial" pitchFamily="34" charset="0"/>
                          </a:rPr>
                          <m:t>𝑨𝑨</m:t>
                        </m:r>
                        <m:r>
                          <a:rPr lang="en-US" b="1" i="1" smtClean="0">
                            <a:latin typeface="Cambria Math"/>
                            <a:ea typeface="Cambria Math"/>
                            <a:cs typeface="Arial" pitchFamily="34" charset="0"/>
                          </a:rPr>
                          <m:t>′</m:t>
                        </m:r>
                      </m:e>
                    </m:acc>
                  </m:oMath>
                </a14:m>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nên f không thể là phép tịnh tiến  </a:t>
                </a:r>
                <a:endParaRPr lang="vi-VN"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827212" y="5799326"/>
                <a:ext cx="9756778" cy="906274"/>
              </a:xfrm>
              <a:prstGeom prst="rect">
                <a:avLst/>
              </a:prstGeom>
              <a:blipFill rotWithShape="1">
                <a:blip r:embed="rId6"/>
                <a:stretch>
                  <a:fillRect l="-1000" r="-938" b="-14765"/>
                </a:stretch>
              </a:blipFill>
            </p:spPr>
            <p:txBody>
              <a:bodyPr/>
              <a:lstStyle/>
              <a:p>
                <a:r>
                  <a:rPr lang="en-US">
                    <a:noFill/>
                  </a:rPr>
                  <a:t> </a:t>
                </a:r>
              </a:p>
            </p:txBody>
          </p:sp>
        </mc:Fallback>
      </mc:AlternateContent>
    </p:spTree>
    <p:extLst>
      <p:ext uri="{BB962C8B-B14F-4D97-AF65-F5344CB8AC3E}">
        <p14:creationId xmlns:p14="http://schemas.microsoft.com/office/powerpoint/2010/main" val="27436439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443" y="322327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38174"/>
            <a:ext cx="11582401" cy="2486025"/>
            <a:chOff x="150812" y="750769"/>
            <a:chExt cx="11582401" cy="2486025"/>
          </a:xfrm>
        </p:grpSpPr>
        <p:sp>
          <p:nvSpPr>
            <p:cNvPr id="8" name="Rounded Rectangle 7"/>
            <p:cNvSpPr/>
            <p:nvPr/>
          </p:nvSpPr>
          <p:spPr>
            <a:xfrm>
              <a:off x="1979613" y="750769"/>
              <a:ext cx="9753600" cy="248602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2013" y="838200"/>
                  <a:ext cx="9372600" cy="2339080"/>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Trong mặt phẳng toạ độ Oxy ở Hình 1.34 , gọi f là phép biến hình biến mỗi điểm có toạ độ (x;y) thành điểm có toạ độ </a:t>
                  </a:r>
                  <a14:m>
                    <m:oMath xmlns:m="http://schemas.openxmlformats.org/officeDocument/2006/math">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oMath>
                  </a14:m>
                  <a:r>
                    <a:rPr lang="en-US" b="1" smtClean="0">
                      <a:latin typeface="Arial" pitchFamily="34" charset="0"/>
                      <a:cs typeface="Arial" pitchFamily="34" charset="0"/>
                    </a:rPr>
                    <a:t>.Trong các khẳng định sau, khẳng định nào là đúng</a:t>
                  </a:r>
                </a:p>
                <a:p>
                  <a:pPr marL="457200" indent="-457200" algn="just">
                    <a:buAutoNum type="alphaLcPeriod"/>
                  </a:pPr>
                  <a14:m>
                    <m:oMath xmlns:m="http://schemas.openxmlformats.org/officeDocument/2006/math">
                      <m:r>
                        <a:rPr lang="en-US" b="1" i="1" smtClean="0">
                          <a:latin typeface="Cambria Math"/>
                          <a:cs typeface="Arial" pitchFamily="34" charset="0"/>
                        </a:rPr>
                        <m:t>𝒇</m:t>
                      </m:r>
                    </m:oMath>
                  </a14:m>
                  <a:r>
                    <a:rPr lang="en-US" b="1" smtClean="0">
                      <a:latin typeface="Arial" pitchFamily="34" charset="0"/>
                      <a:cs typeface="Arial" pitchFamily="34" charset="0"/>
                    </a:rPr>
                    <a:t> biến </a:t>
                  </a:r>
                  <a14:m>
                    <m:oMath xmlns:m="http://schemas.openxmlformats.org/officeDocument/2006/math">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𝑨𝑩𝑪</m:t>
                      </m:r>
                    </m:oMath>
                  </a14:m>
                  <a:r>
                    <a:rPr lang="en-US" b="1" smtClean="0">
                      <a:latin typeface="Arial" pitchFamily="34" charset="0"/>
                      <a:cs typeface="Arial" pitchFamily="34" charset="0"/>
                    </a:rPr>
                    <a:t> thành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𝑫𝑬𝑭</m:t>
                      </m:r>
                    </m:oMath>
                  </a14:m>
                  <a:r>
                    <a:rPr lang="en-US" b="1">
                      <a:latin typeface="Arial" pitchFamily="34" charset="0"/>
                      <a:cs typeface="Arial" pitchFamily="34" charset="0"/>
                    </a:rPr>
                    <a:t> </a:t>
                  </a:r>
                  <a:endParaRPr lang="en-US" b="1" smtClean="0">
                    <a:latin typeface="Arial" pitchFamily="34" charset="0"/>
                    <a:cs typeface="Arial" pitchFamily="34" charset="0"/>
                  </a:endParaRPr>
                </a:p>
                <a:p>
                  <a:pPr marL="457200" indent="-457200" algn="just">
                    <a:buAutoNum type="alphaLcPeriod"/>
                  </a:pPr>
                  <a14:m>
                    <m:oMath xmlns:m="http://schemas.openxmlformats.org/officeDocument/2006/math">
                      <m:r>
                        <a:rPr lang="en-US" b="1" i="1" smtClean="0">
                          <a:latin typeface="Cambria Math"/>
                          <a:cs typeface="Arial" pitchFamily="34" charset="0"/>
                        </a:rPr>
                        <m:t>𝒇</m:t>
                      </m:r>
                      <m:r>
                        <a:rPr lang="en-US" b="1" i="1" smtClean="0">
                          <a:latin typeface="Cambria Math"/>
                          <a:cs typeface="Arial" pitchFamily="34" charset="0"/>
                        </a:rPr>
                        <m:t> </m:t>
                      </m:r>
                    </m:oMath>
                  </a14:m>
                  <a:r>
                    <a:rPr lang="en-US" b="1" smtClean="0">
                      <a:latin typeface="Arial" pitchFamily="34" charset="0"/>
                      <a:cs typeface="Arial" pitchFamily="34" charset="0"/>
                    </a:rPr>
                    <a:t>biến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𝑫𝑬𝑭</m:t>
                      </m:r>
                    </m:oMath>
                  </a14:m>
                  <a:r>
                    <a:rPr lang="en-US" b="1">
                      <a:latin typeface="Arial" pitchFamily="34" charset="0"/>
                      <a:cs typeface="Arial" pitchFamily="34" charset="0"/>
                    </a:rPr>
                    <a:t> </a:t>
                  </a:r>
                  <a:r>
                    <a:rPr lang="en-US" b="1" smtClean="0">
                      <a:latin typeface="Arial" pitchFamily="34" charset="0"/>
                      <a:cs typeface="Arial" pitchFamily="34" charset="0"/>
                    </a:rPr>
                    <a:t>thành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𝑴𝑵𝑷</m:t>
                      </m:r>
                    </m:oMath>
                  </a14:m>
                  <a:r>
                    <a:rPr lang="en-US" b="1">
                      <a:latin typeface="Arial" pitchFamily="34" charset="0"/>
                      <a:cs typeface="Arial" pitchFamily="34" charset="0"/>
                    </a:rPr>
                    <a:t> </a:t>
                  </a:r>
                  <a:endParaRPr lang="en-US" b="1" smtClean="0">
                    <a:latin typeface="Arial" pitchFamily="34" charset="0"/>
                    <a:cs typeface="Arial" pitchFamily="34" charset="0"/>
                  </a:endParaRPr>
                </a:p>
                <a:p>
                  <a:pPr marL="457200" indent="-457200" algn="just">
                    <a:buAutoNum type="alphaLcPeriod"/>
                  </a:pPr>
                  <a14:m>
                    <m:oMath xmlns:m="http://schemas.openxmlformats.org/officeDocument/2006/math">
                      <m:r>
                        <a:rPr lang="en-US" b="1" i="1" smtClean="0">
                          <a:latin typeface="Cambria Math"/>
                          <a:cs typeface="Arial" pitchFamily="34" charset="0"/>
                        </a:rPr>
                        <m:t>𝒇</m:t>
                      </m:r>
                    </m:oMath>
                  </a14:m>
                  <a:r>
                    <a:rPr lang="en-US" b="1" smtClean="0">
                      <a:latin typeface="Arial" pitchFamily="34" charset="0"/>
                      <a:cs typeface="Arial" pitchFamily="34" charset="0"/>
                    </a:rPr>
                    <a:t> biến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𝑨𝑩𝑪</m:t>
                      </m:r>
                    </m:oMath>
                  </a14:m>
                  <a:r>
                    <a:rPr lang="en-US" b="1">
                      <a:latin typeface="Arial" pitchFamily="34" charset="0"/>
                      <a:cs typeface="Arial" pitchFamily="34" charset="0"/>
                    </a:rPr>
                    <a:t> </a:t>
                  </a:r>
                  <a:r>
                    <a:rPr lang="en-US" b="1" smtClean="0">
                      <a:latin typeface="Arial" pitchFamily="34" charset="0"/>
                      <a:cs typeface="Arial" pitchFamily="34" charset="0"/>
                    </a:rPr>
                    <a:t> thành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𝑴𝑵𝑷</m:t>
                      </m:r>
                    </m:oMath>
                  </a14:m>
                  <a:r>
                    <a:rPr lang="en-US" b="1">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2013" y="838200"/>
                  <a:ext cx="9372600" cy="2339080"/>
                </a:xfrm>
                <a:prstGeom prst="rect">
                  <a:avLst/>
                </a:prstGeom>
                <a:blipFill rotWithShape="1">
                  <a:blip r:embed="rId4"/>
                  <a:stretch>
                    <a:fillRect l="-716" t="-1042" r="-651" b="-4688"/>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AutoShape 4"/>
          <p:cNvSpPr>
            <a:spLocks noChangeArrowheads="1"/>
          </p:cNvSpPr>
          <p:nvPr/>
        </p:nvSpPr>
        <p:spPr bwMode="gray">
          <a:xfrm>
            <a:off x="3032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208962" y="3276600"/>
            <a:ext cx="3905250" cy="3577054"/>
            <a:chOff x="7807325" y="3276600"/>
            <a:chExt cx="3905250" cy="3577054"/>
          </a:xfrm>
        </p:grpSpPr>
        <p:pic>
          <p:nvPicPr>
            <p:cNvPr id="1229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3276600"/>
              <a:ext cx="39052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131001" y="65151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1.34</a:t>
              </a:r>
              <a:endParaRPr lang="en-US" sz="1600" b="1">
                <a:solidFill>
                  <a:srgbClr val="C00000"/>
                </a:solidFill>
                <a:latin typeface="Arial" pitchFamily="34" charset="0"/>
                <a:cs typeface="Arial" pitchFamily="34" charset="0"/>
              </a:endParaRPr>
            </a:p>
          </p:txBody>
        </p:sp>
      </p:grpSp>
      <p:sp>
        <p:nvSpPr>
          <p:cNvPr id="14" name="TextBox 13"/>
          <p:cNvSpPr txBox="1"/>
          <p:nvPr/>
        </p:nvSpPr>
        <p:spPr>
          <a:xfrm>
            <a:off x="150812" y="3581400"/>
            <a:ext cx="7924801" cy="707886"/>
          </a:xfrm>
          <a:prstGeom prst="rect">
            <a:avLst/>
          </a:prstGeom>
          <a:noFill/>
        </p:spPr>
        <p:txBody>
          <a:bodyPr wrap="square" rtlCol="0">
            <a:spAutoFit/>
          </a:bodyPr>
          <a:lstStyle/>
          <a:p>
            <a:pPr marL="342900" indent="-342900" algn="just">
              <a:buFont typeface="Wingdings" pitchFamily="2" charset="2"/>
              <a:buChar char="v"/>
            </a:pPr>
            <a:r>
              <a:rPr lang="pt-BR" sz="2000" b="1" smtClean="0">
                <a:latin typeface="Arial" pitchFamily="34" charset="0"/>
                <a:cs typeface="Arial" pitchFamily="34" charset="0"/>
              </a:rPr>
              <a:t>Ta có : A(2</a:t>
            </a:r>
            <a:r>
              <a:rPr lang="pt-BR" sz="2000" b="1">
                <a:latin typeface="Arial" pitchFamily="34" charset="0"/>
                <a:cs typeface="Arial" pitchFamily="34" charset="0"/>
              </a:rPr>
              <a:t>; 3), B(1; 1), C(3; 1), D(– 2; 3), E(– 1; 1), F(– 3; 1), M(– 2; 6), N(– 1; 4) và P(– 3; 4).</a:t>
            </a:r>
            <a:endParaRPr lang="vi-VN" sz="2000" b="1">
              <a:solidFill>
                <a:srgbClr val="C00000"/>
              </a:solidFill>
              <a:latin typeface="Arial" pitchFamily="34" charset="0"/>
              <a:cs typeface="Arial" pitchFamily="34" charset="0"/>
            </a:endParaRPr>
          </a:p>
        </p:txBody>
      </p:sp>
      <p:sp>
        <p:nvSpPr>
          <p:cNvPr id="17" name="TextBox 16"/>
          <p:cNvSpPr txBox="1"/>
          <p:nvPr/>
        </p:nvSpPr>
        <p:spPr>
          <a:xfrm>
            <a:off x="531812" y="4267200"/>
            <a:ext cx="7538426" cy="707886"/>
          </a:xfrm>
          <a:prstGeom prst="rect">
            <a:avLst/>
          </a:prstGeom>
          <a:noFill/>
        </p:spPr>
        <p:txBody>
          <a:bodyPr wrap="square" rtlCol="0">
            <a:spAutoFit/>
          </a:bodyPr>
          <a:lstStyle/>
          <a:p>
            <a:pPr algn="just"/>
            <a:r>
              <a:rPr lang="vi-VN" sz="2000" b="1">
                <a:latin typeface="Arial" pitchFamily="34" charset="0"/>
                <a:cs typeface="Arial" pitchFamily="34" charset="0"/>
              </a:rPr>
              <a:t>Phép biến hình f biến điểm A(2; 3) </a:t>
            </a:r>
            <a:r>
              <a:rPr lang="vi-VN" sz="2000" b="1">
                <a:latin typeface="Arial" pitchFamily="34" charset="0"/>
                <a:cs typeface="Arial" pitchFamily="34" charset="0"/>
              </a:rPr>
              <a:t>thành </a:t>
            </a:r>
            <a:r>
              <a:rPr lang="vi-VN" sz="2000" b="1" smtClean="0">
                <a:latin typeface="Arial" pitchFamily="34" charset="0"/>
                <a:cs typeface="Arial" pitchFamily="34" charset="0"/>
              </a:rPr>
              <a:t>điểm</a:t>
            </a:r>
            <a:r>
              <a:rPr lang="en-US" sz="2000" b="1" smtClean="0">
                <a:latin typeface="Arial" pitchFamily="34" charset="0"/>
                <a:cs typeface="Arial" pitchFamily="34" charset="0"/>
              </a:rPr>
              <a:t> M</a:t>
            </a:r>
            <a:r>
              <a:rPr lang="vi-VN" sz="2000" b="1" smtClean="0">
                <a:latin typeface="Arial" pitchFamily="34" charset="0"/>
                <a:cs typeface="Arial" pitchFamily="34" charset="0"/>
              </a:rPr>
              <a:t> </a:t>
            </a:r>
            <a:r>
              <a:rPr lang="vi-VN" sz="2000" b="1">
                <a:latin typeface="Arial" pitchFamily="34" charset="0"/>
                <a:cs typeface="Arial" pitchFamily="34" charset="0"/>
              </a:rPr>
              <a:t>có tọa </a:t>
            </a:r>
            <a:r>
              <a:rPr lang="vi-VN" sz="2000" b="1">
                <a:latin typeface="Arial" pitchFamily="34" charset="0"/>
                <a:cs typeface="Arial" pitchFamily="34" charset="0"/>
              </a:rPr>
              <a:t>độ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smtClean="0">
                <a:latin typeface="Arial" pitchFamily="34" charset="0"/>
                <a:cs typeface="Arial" pitchFamily="34" charset="0"/>
              </a:rPr>
              <a:t>(– </a:t>
            </a:r>
            <a:r>
              <a:rPr lang="vi-VN" sz="2000" b="1">
                <a:latin typeface="Arial" pitchFamily="34" charset="0"/>
                <a:cs typeface="Arial" pitchFamily="34" charset="0"/>
              </a:rPr>
              <a:t>2; 3 + 3) = (– 2; </a:t>
            </a:r>
            <a:r>
              <a:rPr lang="vi-VN" sz="2000" b="1">
                <a:latin typeface="Arial" pitchFamily="34" charset="0"/>
                <a:cs typeface="Arial" pitchFamily="34" charset="0"/>
              </a:rPr>
              <a:t>6</a:t>
            </a:r>
            <a:r>
              <a:rPr lang="vi-VN" sz="2000" b="1" smtClean="0">
                <a:latin typeface="Arial" pitchFamily="34" charset="0"/>
                <a:cs typeface="Arial" pitchFamily="34" charset="0"/>
              </a:rPr>
              <a:t>)</a:t>
            </a:r>
            <a:endParaRPr lang="vi-VN" sz="2000" b="1">
              <a:solidFill>
                <a:srgbClr val="C00000"/>
              </a:solidFill>
              <a:latin typeface="Arial" pitchFamily="34" charset="0"/>
              <a:cs typeface="Arial" pitchFamily="34" charset="0"/>
            </a:endParaRPr>
          </a:p>
        </p:txBody>
      </p:sp>
      <p:sp>
        <p:nvSpPr>
          <p:cNvPr id="20" name="TextBox 19"/>
          <p:cNvSpPr txBox="1"/>
          <p:nvPr/>
        </p:nvSpPr>
        <p:spPr>
          <a:xfrm>
            <a:off x="531812" y="4953000"/>
            <a:ext cx="7538426" cy="707886"/>
          </a:xfrm>
          <a:prstGeom prst="rect">
            <a:avLst/>
          </a:prstGeom>
          <a:noFill/>
        </p:spPr>
        <p:txBody>
          <a:bodyPr wrap="square" rtlCol="0">
            <a:spAutoFit/>
          </a:bodyPr>
          <a:lstStyle/>
          <a:p>
            <a:pPr algn="just"/>
            <a:r>
              <a:rPr lang="vi-VN" sz="2000" b="1">
                <a:latin typeface="Arial" pitchFamily="34" charset="0"/>
                <a:cs typeface="Arial" pitchFamily="34" charset="0"/>
              </a:rPr>
              <a:t>Phép biến hình f biến </a:t>
            </a:r>
            <a:r>
              <a:rPr lang="vi-VN" sz="2000" b="1">
                <a:latin typeface="Arial" pitchFamily="34" charset="0"/>
                <a:cs typeface="Arial" pitchFamily="34" charset="0"/>
              </a:rPr>
              <a:t>điểm </a:t>
            </a:r>
            <a:r>
              <a:rPr lang="en-US" sz="2000" b="1" smtClean="0">
                <a:latin typeface="Arial" pitchFamily="34" charset="0"/>
                <a:cs typeface="Arial" pitchFamily="34" charset="0"/>
              </a:rPr>
              <a:t>B</a:t>
            </a:r>
            <a:r>
              <a:rPr lang="vi-VN" sz="2000" b="1" smtClean="0">
                <a:latin typeface="Arial" pitchFamily="34" charset="0"/>
                <a:cs typeface="Arial" pitchFamily="34" charset="0"/>
              </a:rPr>
              <a:t>(</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vi-VN" sz="2000" b="1">
                <a:latin typeface="Arial" pitchFamily="34" charset="0"/>
                <a:cs typeface="Arial" pitchFamily="34" charset="0"/>
              </a:rPr>
              <a:t>thành </a:t>
            </a:r>
            <a:r>
              <a:rPr lang="vi-VN" sz="2000" b="1" smtClean="0">
                <a:latin typeface="Arial" pitchFamily="34" charset="0"/>
                <a:cs typeface="Arial" pitchFamily="34" charset="0"/>
              </a:rPr>
              <a:t>điểm</a:t>
            </a:r>
            <a:r>
              <a:rPr lang="en-US" sz="2000" b="1" smtClean="0">
                <a:latin typeface="Arial" pitchFamily="34" charset="0"/>
                <a:cs typeface="Arial" pitchFamily="34" charset="0"/>
              </a:rPr>
              <a:t> N</a:t>
            </a:r>
            <a:r>
              <a:rPr lang="vi-VN" sz="2000" b="1" smtClean="0">
                <a:latin typeface="Arial" pitchFamily="34" charset="0"/>
                <a:cs typeface="Arial" pitchFamily="34" charset="0"/>
              </a:rPr>
              <a:t> </a:t>
            </a:r>
            <a:r>
              <a:rPr lang="vi-VN" sz="2000" b="1">
                <a:latin typeface="Arial" pitchFamily="34" charset="0"/>
                <a:cs typeface="Arial" pitchFamily="34" charset="0"/>
              </a:rPr>
              <a:t>có tọa </a:t>
            </a:r>
            <a:r>
              <a:rPr lang="vi-VN" sz="2000" b="1">
                <a:latin typeface="Arial" pitchFamily="34" charset="0"/>
                <a:cs typeface="Arial" pitchFamily="34" charset="0"/>
              </a:rPr>
              <a:t>độ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smtClean="0">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vi-VN" sz="2000" b="1">
                <a:latin typeface="Arial" pitchFamily="34" charset="0"/>
                <a:cs typeface="Arial" pitchFamily="34" charset="0"/>
              </a:rPr>
              <a:t>+ 3) = </a:t>
            </a:r>
            <a:r>
              <a:rPr lang="vi-VN" sz="2000" b="1">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en-US" sz="2000" b="1" smtClean="0">
                <a:latin typeface="Arial" pitchFamily="34" charset="0"/>
                <a:cs typeface="Arial" pitchFamily="34" charset="0"/>
              </a:rPr>
              <a:t>4</a:t>
            </a:r>
            <a:r>
              <a:rPr lang="vi-VN" sz="2000" b="1" smtClean="0">
                <a:latin typeface="Arial" pitchFamily="34" charset="0"/>
                <a:cs typeface="Arial" pitchFamily="34" charset="0"/>
              </a:rPr>
              <a:t>)</a:t>
            </a:r>
            <a:endParaRPr lang="vi-VN" sz="2000" b="1">
              <a:solidFill>
                <a:srgbClr val="C00000"/>
              </a:solidFill>
              <a:latin typeface="Arial" pitchFamily="34" charset="0"/>
              <a:cs typeface="Arial" pitchFamily="34" charset="0"/>
            </a:endParaRPr>
          </a:p>
        </p:txBody>
      </p:sp>
      <p:sp>
        <p:nvSpPr>
          <p:cNvPr id="21" name="TextBox 20"/>
          <p:cNvSpPr txBox="1"/>
          <p:nvPr/>
        </p:nvSpPr>
        <p:spPr>
          <a:xfrm>
            <a:off x="531812" y="5638800"/>
            <a:ext cx="7538426" cy="707886"/>
          </a:xfrm>
          <a:prstGeom prst="rect">
            <a:avLst/>
          </a:prstGeom>
          <a:noFill/>
        </p:spPr>
        <p:txBody>
          <a:bodyPr wrap="square" rtlCol="0">
            <a:spAutoFit/>
          </a:bodyPr>
          <a:lstStyle/>
          <a:p>
            <a:pPr algn="just"/>
            <a:r>
              <a:rPr lang="vi-VN" sz="2000" b="1">
                <a:latin typeface="Arial" pitchFamily="34" charset="0"/>
                <a:cs typeface="Arial" pitchFamily="34" charset="0"/>
              </a:rPr>
              <a:t>Phép biến hình f biến </a:t>
            </a:r>
            <a:r>
              <a:rPr lang="vi-VN" sz="2000" b="1">
                <a:latin typeface="Arial" pitchFamily="34" charset="0"/>
                <a:cs typeface="Arial" pitchFamily="34" charset="0"/>
              </a:rPr>
              <a:t>điểm </a:t>
            </a:r>
            <a:r>
              <a:rPr lang="en-US" sz="2000" b="1" smtClean="0">
                <a:latin typeface="Arial" pitchFamily="34" charset="0"/>
                <a:cs typeface="Arial" pitchFamily="34" charset="0"/>
              </a:rPr>
              <a:t>C</a:t>
            </a:r>
            <a:r>
              <a:rPr lang="vi-VN" sz="2000" b="1" smtClean="0">
                <a:latin typeface="Arial" pitchFamily="34" charset="0"/>
                <a:cs typeface="Arial" pitchFamily="34" charset="0"/>
              </a:rPr>
              <a:t>(</a:t>
            </a:r>
            <a:r>
              <a:rPr lang="en-US" sz="2000" b="1" smtClean="0">
                <a:latin typeface="Arial" pitchFamily="34" charset="0"/>
                <a:cs typeface="Arial" pitchFamily="34" charset="0"/>
              </a:rPr>
              <a:t>3</a:t>
            </a:r>
            <a:r>
              <a:rPr lang="vi-VN" sz="2000" b="1" smtClean="0">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vi-VN" sz="2000" b="1">
                <a:latin typeface="Arial" pitchFamily="34" charset="0"/>
                <a:cs typeface="Arial" pitchFamily="34" charset="0"/>
              </a:rPr>
              <a:t>thành </a:t>
            </a:r>
            <a:r>
              <a:rPr lang="vi-VN" sz="2000" b="1" smtClean="0">
                <a:latin typeface="Arial" pitchFamily="34" charset="0"/>
                <a:cs typeface="Arial" pitchFamily="34" charset="0"/>
              </a:rPr>
              <a:t>điểm</a:t>
            </a:r>
            <a:r>
              <a:rPr lang="en-US" sz="2000" b="1" smtClean="0">
                <a:latin typeface="Arial" pitchFamily="34" charset="0"/>
                <a:cs typeface="Arial" pitchFamily="34" charset="0"/>
              </a:rPr>
              <a:t> P</a:t>
            </a:r>
            <a:r>
              <a:rPr lang="vi-VN" sz="2000" b="1" smtClean="0">
                <a:latin typeface="Arial" pitchFamily="34" charset="0"/>
                <a:cs typeface="Arial" pitchFamily="34" charset="0"/>
              </a:rPr>
              <a:t> </a:t>
            </a:r>
            <a:r>
              <a:rPr lang="vi-VN" sz="2000" b="1">
                <a:latin typeface="Arial" pitchFamily="34" charset="0"/>
                <a:cs typeface="Arial" pitchFamily="34" charset="0"/>
              </a:rPr>
              <a:t>có tọa </a:t>
            </a:r>
            <a:r>
              <a:rPr lang="vi-VN" sz="2000" b="1">
                <a:latin typeface="Arial" pitchFamily="34" charset="0"/>
                <a:cs typeface="Arial" pitchFamily="34" charset="0"/>
              </a:rPr>
              <a:t>độ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smtClean="0">
                <a:latin typeface="Arial" pitchFamily="34" charset="0"/>
                <a:cs typeface="Arial" pitchFamily="34" charset="0"/>
              </a:rPr>
              <a:t>(– </a:t>
            </a:r>
            <a:r>
              <a:rPr lang="en-US" sz="2000" b="1" smtClean="0">
                <a:latin typeface="Arial" pitchFamily="34" charset="0"/>
                <a:cs typeface="Arial" pitchFamily="34" charset="0"/>
              </a:rPr>
              <a:t>3</a:t>
            </a:r>
            <a:r>
              <a:rPr lang="vi-VN" sz="2000" b="1" smtClean="0">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vi-VN" sz="2000" b="1">
                <a:latin typeface="Arial" pitchFamily="34" charset="0"/>
                <a:cs typeface="Arial" pitchFamily="34" charset="0"/>
              </a:rPr>
              <a:t>+ 3) = </a:t>
            </a:r>
            <a:r>
              <a:rPr lang="vi-VN" sz="2000" b="1">
                <a:latin typeface="Arial" pitchFamily="34" charset="0"/>
                <a:cs typeface="Arial" pitchFamily="34" charset="0"/>
              </a:rPr>
              <a:t>(– </a:t>
            </a:r>
            <a:r>
              <a:rPr lang="en-US" sz="2000" b="1" smtClean="0">
                <a:latin typeface="Arial" pitchFamily="34" charset="0"/>
                <a:cs typeface="Arial" pitchFamily="34" charset="0"/>
              </a:rPr>
              <a:t>3</a:t>
            </a:r>
            <a:r>
              <a:rPr lang="vi-VN" sz="2000" b="1" smtClean="0">
                <a:latin typeface="Arial" pitchFamily="34" charset="0"/>
                <a:cs typeface="Arial" pitchFamily="34" charset="0"/>
              </a:rPr>
              <a:t>; </a:t>
            </a:r>
            <a:r>
              <a:rPr lang="en-US" sz="2000" b="1" smtClean="0">
                <a:latin typeface="Arial" pitchFamily="34" charset="0"/>
                <a:cs typeface="Arial" pitchFamily="34" charset="0"/>
              </a:rPr>
              <a:t>4</a:t>
            </a:r>
            <a:r>
              <a:rPr lang="vi-VN" sz="2000" b="1" smtClean="0">
                <a:latin typeface="Arial" pitchFamily="34" charset="0"/>
                <a:cs typeface="Arial" pitchFamily="34" charset="0"/>
              </a:rPr>
              <a:t>)</a:t>
            </a:r>
            <a:endParaRPr lang="vi-VN" sz="2000" b="1">
              <a:solidFill>
                <a:srgbClr val="C00000"/>
              </a:solidFill>
              <a:latin typeface="Arial" pitchFamily="34" charset="0"/>
              <a:cs typeface="Arial" pitchFamily="34" charset="0"/>
            </a:endParaRPr>
          </a:p>
        </p:txBody>
      </p:sp>
      <p:sp>
        <p:nvSpPr>
          <p:cNvPr id="22" name="TextBox 21"/>
          <p:cNvSpPr txBox="1"/>
          <p:nvPr/>
        </p:nvSpPr>
        <p:spPr>
          <a:xfrm>
            <a:off x="537187" y="6324600"/>
            <a:ext cx="7538426" cy="400110"/>
          </a:xfrm>
          <a:prstGeom prst="rect">
            <a:avLst/>
          </a:prstGeom>
          <a:noFill/>
        </p:spPr>
        <p:txBody>
          <a:bodyPr wrap="square" rtlCol="0">
            <a:spAutoFit/>
          </a:bodyPr>
          <a:lstStyle/>
          <a:p>
            <a:pPr algn="just"/>
            <a:r>
              <a:rPr lang="en-US" sz="2000" b="1" smtClean="0">
                <a:latin typeface="Arial" pitchFamily="34" charset="0"/>
                <a:cs typeface="Arial" pitchFamily="34" charset="0"/>
              </a:rPr>
              <a:t>Vậy khẳng định c đúng , khẳng định a sai</a:t>
            </a:r>
            <a:endParaRPr lang="vi-VN" sz="20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6036373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41487" y="745800"/>
            <a:ext cx="10078814" cy="3521400"/>
            <a:chOff x="1942511" y="3428240"/>
            <a:chExt cx="10078814" cy="3521400"/>
          </a:xfrm>
        </p:grpSpPr>
        <p:sp>
          <p:nvSpPr>
            <p:cNvPr id="13" name="Rounded Rectangle 12"/>
            <p:cNvSpPr/>
            <p:nvPr/>
          </p:nvSpPr>
          <p:spPr>
            <a:xfrm>
              <a:off x="1942511" y="3428240"/>
              <a:ext cx="9858143" cy="352140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629310" y="5526596"/>
              <a:ext cx="1392015" cy="142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17" name="TextBox 16"/>
              <p:cNvSpPr txBox="1"/>
              <p:nvPr/>
            </p:nvSpPr>
            <p:spPr>
              <a:xfrm>
                <a:off x="1817687" y="819127"/>
                <a:ext cx="9657395" cy="1200329"/>
              </a:xfrm>
              <a:prstGeom prst="rect">
                <a:avLst/>
              </a:prstGeom>
              <a:noFill/>
            </p:spPr>
            <p:txBody>
              <a:bodyPr wrap="square" rtlCol="0">
                <a:spAutoFit/>
              </a:bodyPr>
              <a:lstStyle/>
              <a:p>
                <a:pPr marL="457200" indent="-457200" algn="just">
                  <a:buFont typeface="Arial" pitchFamily="34" charset="0"/>
                  <a:buChar char="•"/>
                </a:pPr>
                <a:r>
                  <a:rPr lang="en-US" b="1" smtClean="0">
                    <a:solidFill>
                      <a:schemeClr val="accent2">
                        <a:lumMod val="75000"/>
                      </a:schemeClr>
                    </a:solidFill>
                    <a:latin typeface="Arial" pitchFamily="34" charset="0"/>
                    <a:cs typeface="Arial" pitchFamily="34" charset="0"/>
                  </a:rPr>
                  <a:t>Phép biến hình </a:t>
                </a:r>
                <a14:m>
                  <m:oMath xmlns:m="http://schemas.openxmlformats.org/officeDocument/2006/math">
                    <m:r>
                      <a:rPr lang="en-US" b="1" i="1" smtClean="0">
                        <a:solidFill>
                          <a:schemeClr val="accent2">
                            <a:lumMod val="75000"/>
                          </a:schemeClr>
                        </a:solidFill>
                        <a:latin typeface="Cambria Math"/>
                        <a:cs typeface="Arial" pitchFamily="34" charset="0"/>
                      </a:rPr>
                      <m:t>𝒇</m:t>
                    </m:r>
                  </m:oMath>
                </a14:m>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trong Luyên tập trên có được bằng cách thực hiện liên tiếp phép </a:t>
                </a:r>
                <a:r>
                  <a:rPr lang="vi-VN" b="1" smtClean="0">
                    <a:latin typeface="Arial" pitchFamily="34" charset="0"/>
                    <a:cs typeface="Arial" pitchFamily="34" charset="0"/>
                  </a:rPr>
                  <a:t>đối xứng trục</a:t>
                </a:r>
                <a:r>
                  <a:rPr lang="en-US" b="1" smtClean="0">
                    <a:latin typeface="Arial" pitchFamily="34" charset="0"/>
                    <a:cs typeface="Arial" pitchFamily="34" charset="0"/>
                  </a:rPr>
                  <a:t> Oy và phép tịnh tiến theo v</a:t>
                </a:r>
                <a:r>
                  <a:rPr lang="vi-VN" b="1" smtClean="0">
                    <a:latin typeface="Arial" pitchFamily="34" charset="0"/>
                    <a:cs typeface="Arial" pitchFamily="34" charset="0"/>
                  </a:rPr>
                  <a:t>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oMath>
                </a14:m>
                <a:endParaRPr lang="vi-VN" b="1" i="1">
                  <a:solidFill>
                    <a:schemeClr val="accent2">
                      <a:lumMod val="75000"/>
                    </a:schemeClr>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817687" y="819127"/>
                <a:ext cx="9657395" cy="1200329"/>
              </a:xfrm>
              <a:prstGeom prst="rect">
                <a:avLst/>
              </a:prstGeom>
              <a:blipFill rotWithShape="1">
                <a:blip r:embed="rId5"/>
                <a:stretch>
                  <a:fillRect l="-821" t="-3553" r="-1010" b="-11168"/>
                </a:stretch>
              </a:blipFill>
            </p:spPr>
            <p:txBody>
              <a:bodyPr/>
              <a:lstStyle/>
              <a:p>
                <a:r>
                  <a:rPr lang="en-US">
                    <a:noFill/>
                  </a:rPr>
                  <a:t> </a:t>
                </a:r>
              </a:p>
            </p:txBody>
          </p:sp>
        </mc:Fallback>
      </mc:AlternateContent>
      <p:grpSp>
        <p:nvGrpSpPr>
          <p:cNvPr id="18" name="Group 17"/>
          <p:cNvGrpSpPr/>
          <p:nvPr/>
        </p:nvGrpSpPr>
        <p:grpSpPr>
          <a:xfrm>
            <a:off x="-87313" y="760392"/>
            <a:ext cx="1905908" cy="937972"/>
            <a:chOff x="54608" y="3527487"/>
            <a:chExt cx="1905908" cy="937972"/>
          </a:xfrm>
        </p:grpSpPr>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08" y="3527487"/>
              <a:ext cx="1905908" cy="9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8"/>
            <p:cNvPicPr>
              <a:picLocks noChangeAspect="1" noChangeArrowheads="1"/>
            </p:cNvPicPr>
            <p:nvPr/>
          </p:nvPicPr>
          <p:blipFill rotWithShape="1">
            <a:blip r:embed="rId7">
              <a:extLst>
                <a:ext uri="{28A0092B-C50C-407E-A947-70E740481C1C}">
                  <a14:useLocalDpi xmlns:a14="http://schemas.microsoft.com/office/drawing/2010/main" val="0"/>
                </a:ext>
              </a:extLst>
            </a:blip>
            <a:srcRect l="14339" t="1" r="13981" b="17362"/>
            <a:stretch/>
          </p:blipFill>
          <p:spPr bwMode="auto">
            <a:xfrm>
              <a:off x="456432" y="3792031"/>
              <a:ext cx="1108364" cy="3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Box 25"/>
          <p:cNvSpPr txBox="1"/>
          <p:nvPr/>
        </p:nvSpPr>
        <p:spPr>
          <a:xfrm>
            <a:off x="1817686" y="2080060"/>
            <a:ext cx="8610599" cy="1938992"/>
          </a:xfrm>
          <a:prstGeom prst="rect">
            <a:avLst/>
          </a:prstGeom>
          <a:noFill/>
        </p:spPr>
        <p:txBody>
          <a:bodyPr wrap="square" rtlCol="0">
            <a:spAutoFit/>
          </a:bodyPr>
          <a:lstStyle/>
          <a:p>
            <a:pPr marL="457200" indent="-457200" algn="just">
              <a:buFont typeface="Arial" pitchFamily="34" charset="0"/>
              <a:buChar char="•"/>
            </a:pPr>
            <a:r>
              <a:rPr lang="en-US" b="1" smtClean="0">
                <a:latin typeface="Arial" pitchFamily="34" charset="0"/>
                <a:cs typeface="Arial" pitchFamily="34" charset="0"/>
              </a:rPr>
              <a:t>Thực hiện liên tiếp hai phép dời hình h và g ( h trước, g sau) ta cũng được một phép dời hình, tức là nếu h biến mỗi điểm M thành M’, g biến điểm M’ thành M’’, thì phép biến hình biến mỗi điểm M thành M’’ cũng là một phép dời hình. (</a:t>
            </a:r>
            <a:r>
              <a:rPr lang="en-US" b="1">
                <a:latin typeface="Arial" pitchFamily="34" charset="0"/>
                <a:cs typeface="Arial" pitchFamily="34" charset="0"/>
              </a:rPr>
              <a:t>Hình </a:t>
            </a:r>
            <a:r>
              <a:rPr lang="en-US" b="1" smtClean="0">
                <a:latin typeface="Arial" pitchFamily="34" charset="0"/>
                <a:cs typeface="Arial" pitchFamily="34" charset="0"/>
              </a:rPr>
              <a:t>1.35</a:t>
            </a:r>
            <a:r>
              <a:rPr lang="en-US" b="1">
                <a:latin typeface="Arial" pitchFamily="34" charset="0"/>
                <a:cs typeface="Arial" pitchFamily="34" charset="0"/>
              </a:rPr>
              <a:t>)</a:t>
            </a:r>
          </a:p>
        </p:txBody>
      </p:sp>
      <p:sp>
        <p:nvSpPr>
          <p:cNvPr id="29" name="AutoShape 4"/>
          <p:cNvSpPr>
            <a:spLocks noChangeArrowheads="1"/>
          </p:cNvSpPr>
          <p:nvPr/>
        </p:nvSpPr>
        <p:spPr bwMode="gray">
          <a:xfrm>
            <a:off x="6080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4951412" y="4343400"/>
            <a:ext cx="3080385" cy="2350502"/>
            <a:chOff x="4951412" y="4343400"/>
            <a:chExt cx="3080385" cy="2350502"/>
          </a:xfrm>
        </p:grpSpPr>
        <p:pic>
          <p:nvPicPr>
            <p:cNvPr id="1331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1412" y="4343400"/>
              <a:ext cx="3080385" cy="208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942012" y="6355348"/>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1.35</a:t>
              </a:r>
              <a:endParaRPr lang="en-US" sz="1600" b="1">
                <a:solidFill>
                  <a:srgbClr val="0F3D13"/>
                </a:solidFill>
                <a:latin typeface="Arial" pitchFamily="34" charset="0"/>
                <a:cs typeface="Arial" pitchFamily="34" charset="0"/>
              </a:endParaRPr>
            </a:p>
          </p:txBody>
        </p:sp>
      </p:grpSp>
    </p:spTree>
    <p:extLst>
      <p:ext uri="{BB962C8B-B14F-4D97-AF65-F5344CB8AC3E}">
        <p14:creationId xmlns:p14="http://schemas.microsoft.com/office/powerpoint/2010/main" val="668600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872"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223734" y="2895600"/>
            <a:ext cx="6350989" cy="461665"/>
          </a:xfrm>
          <a:prstGeom prst="rect">
            <a:avLst/>
          </a:prstGeom>
          <a:noFill/>
        </p:spPr>
        <p:txBody>
          <a:bodyPr wrap="square" rtlCol="0">
            <a:spAutoFit/>
          </a:bodyPr>
          <a:lstStyle/>
          <a:p>
            <a:pPr algn="just"/>
            <a:r>
              <a:rPr lang="en-US" b="1" smtClean="0">
                <a:latin typeface="Arial" pitchFamily="34" charset="0"/>
                <a:cs typeface="Arial" pitchFamily="34" charset="0"/>
              </a:rPr>
              <a:t>Ta có : O là trung điểm của AC và BD</a:t>
            </a:r>
            <a:endParaRPr lang="vi-VN" b="1">
              <a:latin typeface="Arial" pitchFamily="34" charset="0"/>
              <a:cs typeface="Arial" pitchFamily="34" charset="0"/>
            </a:endParaRPr>
          </a:p>
        </p:txBody>
      </p:sp>
      <p:grpSp>
        <p:nvGrpSpPr>
          <p:cNvPr id="2" name="Group 1"/>
          <p:cNvGrpSpPr/>
          <p:nvPr/>
        </p:nvGrpSpPr>
        <p:grpSpPr>
          <a:xfrm>
            <a:off x="150376" y="647700"/>
            <a:ext cx="11735236" cy="1690565"/>
            <a:chOff x="150376" y="733406"/>
            <a:chExt cx="11735236" cy="1690565"/>
          </a:xfrm>
        </p:grpSpPr>
        <p:sp>
          <p:nvSpPr>
            <p:cNvPr id="8" name="Rounded Rectangle 7"/>
            <p:cNvSpPr/>
            <p:nvPr/>
          </p:nvSpPr>
          <p:spPr>
            <a:xfrm>
              <a:off x="1742930" y="764984"/>
              <a:ext cx="10142682" cy="16589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27212" y="762000"/>
              <a:ext cx="9829800"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hình bình hành ABCD có 2 đường chéo cắt nhau tại O. Một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đi qua O (khác đường chéo) cắt các cạnh AB, CD tương ứng tại M,N (H 1.36) </a:t>
              </a:r>
            </a:p>
            <a:p>
              <a:pPr algn="just"/>
              <a:r>
                <a:rPr lang="en-US" sz="2500" b="1" smtClean="0">
                  <a:latin typeface="Arial" pitchFamily="34" charset="0"/>
                  <a:cs typeface="Arial" pitchFamily="34" charset="0"/>
                </a:rPr>
                <a:t>Chứng minh 2 tứ giác AMND và CNMB bằng nhau.</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TextBox 29"/>
          <p:cNvSpPr txBox="1"/>
          <p:nvPr/>
        </p:nvSpPr>
        <p:spPr>
          <a:xfrm>
            <a:off x="1173923" y="4051783"/>
            <a:ext cx="1400499" cy="461665"/>
          </a:xfrm>
          <a:prstGeom prst="rect">
            <a:avLst/>
          </a:prstGeom>
          <a:noFill/>
        </p:spPr>
        <p:txBody>
          <a:bodyPr wrap="square" rtlCol="0">
            <a:spAutoFit/>
          </a:bodyPr>
          <a:lstStyle/>
          <a:p>
            <a:pPr algn="just"/>
            <a:r>
              <a:rPr lang="en-US" b="1" smtClean="0">
                <a:latin typeface="Arial" pitchFamily="34" charset="0"/>
                <a:cs typeface="Arial" pitchFamily="34" charset="0"/>
              </a:rPr>
              <a:t>Do đó :</a:t>
            </a:r>
            <a:endParaRPr lang="vi-VN" b="1">
              <a:solidFill>
                <a:schemeClr val="accent2">
                  <a:lumMod val="75000"/>
                </a:schemeClr>
              </a:solidFill>
              <a:latin typeface="Arial" pitchFamily="34" charset="0"/>
              <a:cs typeface="Arial" pitchFamily="34" charset="0"/>
            </a:endParaRPr>
          </a:p>
        </p:txBody>
      </p:sp>
      <p:sp>
        <p:nvSpPr>
          <p:cNvPr id="16" name="AutoShape 4"/>
          <p:cNvSpPr>
            <a:spLocks noChangeArrowheads="1"/>
          </p:cNvSpPr>
          <p:nvPr/>
        </p:nvSpPr>
        <p:spPr bwMode="gray">
          <a:xfrm>
            <a:off x="6080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55780539"/>
              </p:ext>
            </p:extLst>
          </p:nvPr>
        </p:nvGraphicFramePr>
        <p:xfrm>
          <a:off x="2308314" y="3340028"/>
          <a:ext cx="5392420" cy="571023"/>
        </p:xfrm>
        <a:graphic>
          <a:graphicData uri="http://schemas.openxmlformats.org/presentationml/2006/ole">
            <mc:AlternateContent xmlns:mc="http://schemas.openxmlformats.org/markup-compatibility/2006">
              <mc:Choice xmlns:v="urn:schemas-microsoft-com:vml" Requires="v">
                <p:oleObj spid="_x0000_s14361" name="Equation" r:id="rId7" imgW="2514600" imgH="266400" progId="Equation.DSMT4">
                  <p:embed/>
                </p:oleObj>
              </mc:Choice>
              <mc:Fallback>
                <p:oleObj name="Equation" r:id="rId7" imgW="2514600" imgH="266400" progId="Equation.DSMT4">
                  <p:embed/>
                  <p:pic>
                    <p:nvPicPr>
                      <p:cNvPr id="0" name="Object 3"/>
                      <p:cNvPicPr>
                        <a:picLocks noChangeAspect="1" noChangeArrowheads="1"/>
                      </p:cNvPicPr>
                      <p:nvPr/>
                    </p:nvPicPr>
                    <p:blipFill>
                      <a:blip r:embed="rId8"/>
                      <a:srcRect/>
                      <a:stretch>
                        <a:fillRect/>
                      </a:stretch>
                    </p:blipFill>
                    <p:spPr bwMode="auto">
                      <a:xfrm>
                        <a:off x="2308314" y="3340028"/>
                        <a:ext cx="5392420" cy="57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76441594"/>
              </p:ext>
            </p:extLst>
          </p:nvPr>
        </p:nvGraphicFramePr>
        <p:xfrm>
          <a:off x="2568029" y="4074881"/>
          <a:ext cx="4142105" cy="434816"/>
        </p:xfrm>
        <a:graphic>
          <a:graphicData uri="http://schemas.openxmlformats.org/presentationml/2006/ole">
            <mc:AlternateContent xmlns:mc="http://schemas.openxmlformats.org/markup-compatibility/2006">
              <mc:Choice xmlns:v="urn:schemas-microsoft-com:vml" Requires="v">
                <p:oleObj spid="_x0000_s14362" name="Equation" r:id="rId9" imgW="1930320" imgH="203040" progId="Equation.DSMT4">
                  <p:embed/>
                </p:oleObj>
              </mc:Choice>
              <mc:Fallback>
                <p:oleObj name="Equation" r:id="rId9" imgW="1930320" imgH="203040" progId="Equation.DSMT4">
                  <p:embed/>
                  <p:pic>
                    <p:nvPicPr>
                      <p:cNvPr id="0" name=""/>
                      <p:cNvPicPr>
                        <a:picLocks noChangeAspect="1" noChangeArrowheads="1"/>
                      </p:cNvPicPr>
                      <p:nvPr/>
                    </p:nvPicPr>
                    <p:blipFill>
                      <a:blip r:embed="rId10"/>
                      <a:srcRect/>
                      <a:stretch>
                        <a:fillRect/>
                      </a:stretch>
                    </p:blipFill>
                    <p:spPr bwMode="auto">
                      <a:xfrm>
                        <a:off x="2568029" y="4074881"/>
                        <a:ext cx="4142105" cy="43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1173923" y="4624981"/>
            <a:ext cx="7511289" cy="830997"/>
          </a:xfrm>
          <a:prstGeom prst="rect">
            <a:avLst/>
          </a:prstGeom>
          <a:noFill/>
        </p:spPr>
        <p:txBody>
          <a:bodyPr wrap="square" rtlCol="0">
            <a:spAutoFit/>
          </a:bodyPr>
          <a:lstStyle/>
          <a:p>
            <a:pPr algn="just"/>
            <a:r>
              <a:rPr lang="en-US" b="1" smtClean="0">
                <a:latin typeface="Arial" pitchFamily="34" charset="0"/>
                <a:cs typeface="Arial" pitchFamily="34" charset="0"/>
              </a:rPr>
              <a:t>Phép đối xứng tâm O biến các điểm A,M, N, D tương ứng thành C, N, M, B </a:t>
            </a:r>
            <a:endParaRPr lang="vi-VN" b="1">
              <a:solidFill>
                <a:schemeClr val="accent2">
                  <a:lumMod val="75000"/>
                </a:schemeClr>
              </a:solidFill>
              <a:latin typeface="Arial" pitchFamily="34" charset="0"/>
              <a:cs typeface="Arial" pitchFamily="34" charset="0"/>
            </a:endParaRPr>
          </a:p>
        </p:txBody>
      </p:sp>
      <p:sp>
        <p:nvSpPr>
          <p:cNvPr id="26" name="TextBox 25"/>
          <p:cNvSpPr txBox="1"/>
          <p:nvPr/>
        </p:nvSpPr>
        <p:spPr>
          <a:xfrm>
            <a:off x="1173923" y="5499583"/>
            <a:ext cx="7511289" cy="461665"/>
          </a:xfrm>
          <a:prstGeom prst="rect">
            <a:avLst/>
          </a:prstGeom>
          <a:noFill/>
        </p:spPr>
        <p:txBody>
          <a:bodyPr wrap="square" rtlCol="0">
            <a:spAutoFit/>
          </a:bodyPr>
          <a:lstStyle/>
          <a:p>
            <a:pPr algn="just"/>
            <a:r>
              <a:rPr lang="en-US" b="1" smtClean="0">
                <a:latin typeface="Arial" pitchFamily="34" charset="0"/>
                <a:cs typeface="Arial" pitchFamily="34" charset="0"/>
              </a:rPr>
              <a:t>Do đó biến tứ giác AMND thành tứ giác CNMB</a:t>
            </a:r>
            <a:endParaRPr lang="vi-VN" b="1">
              <a:solidFill>
                <a:schemeClr val="accent2">
                  <a:lumMod val="75000"/>
                </a:schemeClr>
              </a:solidFill>
              <a:latin typeface="Arial" pitchFamily="34" charset="0"/>
              <a:cs typeface="Arial" pitchFamily="34" charset="0"/>
            </a:endParaRPr>
          </a:p>
        </p:txBody>
      </p:sp>
      <p:sp>
        <p:nvSpPr>
          <p:cNvPr id="27" name="TextBox 26"/>
          <p:cNvSpPr txBox="1"/>
          <p:nvPr/>
        </p:nvSpPr>
        <p:spPr>
          <a:xfrm>
            <a:off x="1173923" y="6032983"/>
            <a:ext cx="7511289" cy="461665"/>
          </a:xfrm>
          <a:prstGeom prst="rect">
            <a:avLst/>
          </a:prstGeom>
          <a:noFill/>
        </p:spPr>
        <p:txBody>
          <a:bodyPr wrap="square" rtlCol="0">
            <a:spAutoFit/>
          </a:bodyPr>
          <a:lstStyle/>
          <a:p>
            <a:pPr algn="just"/>
            <a:r>
              <a:rPr lang="en-US" b="1" smtClean="0">
                <a:latin typeface="Arial" pitchFamily="34" charset="0"/>
                <a:cs typeface="Arial" pitchFamily="34" charset="0"/>
              </a:rPr>
              <a:t>Vậy 2 tứ giác </a:t>
            </a:r>
            <a:r>
              <a:rPr lang="en-US" b="1" smtClean="0">
                <a:solidFill>
                  <a:srgbClr val="C00000"/>
                </a:solidFill>
                <a:latin typeface="Arial" pitchFamily="34" charset="0"/>
                <a:cs typeface="Arial" pitchFamily="34" charset="0"/>
              </a:rPr>
              <a:t>AMND và CNMB bằng nhau</a:t>
            </a:r>
            <a:r>
              <a:rPr lang="en-US" b="1" smtClean="0">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grpSp>
        <p:nvGrpSpPr>
          <p:cNvPr id="5" name="Group 4"/>
          <p:cNvGrpSpPr/>
          <p:nvPr/>
        </p:nvGrpSpPr>
        <p:grpSpPr>
          <a:xfrm>
            <a:off x="8474075" y="2466975"/>
            <a:ext cx="3714750" cy="2185275"/>
            <a:chOff x="8474075" y="2466975"/>
            <a:chExt cx="3714750" cy="2185275"/>
          </a:xfrm>
        </p:grpSpPr>
        <p:sp>
          <p:nvSpPr>
            <p:cNvPr id="31" name="TextBox 30"/>
            <p:cNvSpPr txBox="1"/>
            <p:nvPr/>
          </p:nvSpPr>
          <p:spPr>
            <a:xfrm>
              <a:off x="9414701" y="431369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1.36</a:t>
              </a:r>
            </a:p>
          </p:txBody>
        </p:sp>
        <p:pic>
          <p:nvPicPr>
            <p:cNvPr id="14342"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74075" y="2466975"/>
              <a:ext cx="37147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25"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40576</TotalTime>
  <Words>1862</Words>
  <PresentationFormat>Custom</PresentationFormat>
  <Paragraphs>106</Paragraphs>
  <Slides>16</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2023-07-18T01:57:43Z</dcterms:modified>
</cp:coreProperties>
</file>