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8" r:id="rId4"/>
    <p:sldId id="265" r:id="rId5"/>
    <p:sldId id="266" r:id="rId6"/>
    <p:sldId id="267" r:id="rId7"/>
    <p:sldId id="268" r:id="rId8"/>
    <p:sldId id="269" r:id="rId9"/>
    <p:sldId id="270" r:id="rId10"/>
    <p:sldId id="271" r:id="rId11"/>
    <p:sldId id="273" r:id="rId12"/>
    <p:sldId id="320"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322"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23" r:id="rId56"/>
    <p:sldId id="316" r:id="rId57"/>
    <p:sldId id="324" r:id="rId58"/>
    <p:sldId id="325" r:id="rId59"/>
    <p:sldId id="318" r:id="rId60"/>
  </p:sldIdLst>
  <p:sldSz cx="24387175" cy="13716000"/>
  <p:notesSz cx="6858000" cy="9144000"/>
  <p:custDataLst>
    <p:tags r:id="rId62"/>
  </p:custDataLst>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5" autoAdjust="0"/>
    <p:restoredTop sz="86355" autoAdjust="0"/>
  </p:normalViewPr>
  <p:slideViewPr>
    <p:cSldViewPr>
      <p:cViewPr>
        <p:scale>
          <a:sx n="35" d="100"/>
          <a:sy n="35" d="100"/>
        </p:scale>
        <p:origin x="-696" y="-42"/>
      </p:cViewPr>
      <p:guideLst>
        <p:guide orient="horz" pos="4320"/>
        <p:guide pos="768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BB293-0719-4B19-A181-EE36FD0623AD}" type="datetimeFigureOut">
              <a:rPr lang="en-US" smtClean="0"/>
              <a:pPr/>
              <a:t>3/16/2020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A8B73-FCCD-4D4C-BC4E-0CE5120A1B5B}" type="slidenum">
              <a:rPr lang="en-US" smtClean="0"/>
              <a:pPr/>
              <a:t>‹#›</a:t>
            </a:fld>
            <a:endParaRPr lang="en-US"/>
          </a:p>
        </p:txBody>
      </p:sp>
    </p:spTree>
    <p:extLst>
      <p:ext uri="{BB962C8B-B14F-4D97-AF65-F5344CB8AC3E}">
        <p14:creationId xmlns:p14="http://schemas.microsoft.com/office/powerpoint/2010/main" val="3059963718"/>
      </p:ext>
    </p:extLst>
  </p:cSld>
  <p:clrMap bg1="lt1" tx1="dk1" bg2="lt2" tx2="dk2" accent1="accent1" accent2="accent2" accent3="accent3" accent4="accent4" accent5="accent5" accent6="accent6" hlink="hlink" folHlink="folHlink"/>
  <p:notesStyle>
    <a:lvl1pPr marL="0" algn="l" defTabSz="2177278" rtl="0" eaLnBrk="1" latinLnBrk="0" hangingPunct="1">
      <a:defRPr sz="2900" kern="1200">
        <a:solidFill>
          <a:schemeClr val="tx1"/>
        </a:solidFill>
        <a:latin typeface="+mn-lt"/>
        <a:ea typeface="+mn-ea"/>
        <a:cs typeface="+mn-cs"/>
      </a:defRPr>
    </a:lvl1pPr>
    <a:lvl2pPr marL="1088639" algn="l" defTabSz="2177278" rtl="0" eaLnBrk="1" latinLnBrk="0" hangingPunct="1">
      <a:defRPr sz="2900" kern="1200">
        <a:solidFill>
          <a:schemeClr val="tx1"/>
        </a:solidFill>
        <a:latin typeface="+mn-lt"/>
        <a:ea typeface="+mn-ea"/>
        <a:cs typeface="+mn-cs"/>
      </a:defRPr>
    </a:lvl2pPr>
    <a:lvl3pPr marL="2177278" algn="l" defTabSz="2177278" rtl="0" eaLnBrk="1" latinLnBrk="0" hangingPunct="1">
      <a:defRPr sz="2900" kern="1200">
        <a:solidFill>
          <a:schemeClr val="tx1"/>
        </a:solidFill>
        <a:latin typeface="+mn-lt"/>
        <a:ea typeface="+mn-ea"/>
        <a:cs typeface="+mn-cs"/>
      </a:defRPr>
    </a:lvl3pPr>
    <a:lvl4pPr marL="3265917" algn="l" defTabSz="2177278" rtl="0" eaLnBrk="1" latinLnBrk="0" hangingPunct="1">
      <a:defRPr sz="2900" kern="1200">
        <a:solidFill>
          <a:schemeClr val="tx1"/>
        </a:solidFill>
        <a:latin typeface="+mn-lt"/>
        <a:ea typeface="+mn-ea"/>
        <a:cs typeface="+mn-cs"/>
      </a:defRPr>
    </a:lvl4pPr>
    <a:lvl5pPr marL="4354556" algn="l" defTabSz="2177278" rtl="0" eaLnBrk="1" latinLnBrk="0" hangingPunct="1">
      <a:defRPr sz="2900" kern="1200">
        <a:solidFill>
          <a:schemeClr val="tx1"/>
        </a:solidFill>
        <a:latin typeface="+mn-lt"/>
        <a:ea typeface="+mn-ea"/>
        <a:cs typeface="+mn-cs"/>
      </a:defRPr>
    </a:lvl5pPr>
    <a:lvl6pPr marL="5443195" algn="l" defTabSz="2177278" rtl="0" eaLnBrk="1" latinLnBrk="0" hangingPunct="1">
      <a:defRPr sz="2900" kern="1200">
        <a:solidFill>
          <a:schemeClr val="tx1"/>
        </a:solidFill>
        <a:latin typeface="+mn-lt"/>
        <a:ea typeface="+mn-ea"/>
        <a:cs typeface="+mn-cs"/>
      </a:defRPr>
    </a:lvl6pPr>
    <a:lvl7pPr marL="6531834" algn="l" defTabSz="2177278" rtl="0" eaLnBrk="1" latinLnBrk="0" hangingPunct="1">
      <a:defRPr sz="2900" kern="1200">
        <a:solidFill>
          <a:schemeClr val="tx1"/>
        </a:solidFill>
        <a:latin typeface="+mn-lt"/>
        <a:ea typeface="+mn-ea"/>
        <a:cs typeface="+mn-cs"/>
      </a:defRPr>
    </a:lvl7pPr>
    <a:lvl8pPr marL="7620472" algn="l" defTabSz="2177278" rtl="0" eaLnBrk="1" latinLnBrk="0" hangingPunct="1">
      <a:defRPr sz="2900" kern="1200">
        <a:solidFill>
          <a:schemeClr val="tx1"/>
        </a:solidFill>
        <a:latin typeface="+mn-lt"/>
        <a:ea typeface="+mn-ea"/>
        <a:cs typeface="+mn-cs"/>
      </a:defRPr>
    </a:lvl8pPr>
    <a:lvl9pPr marL="8709111" algn="l" defTabSz="2177278" rtl="0" eaLnBrk="1" latinLnBrk="0" hangingPunct="1">
      <a:defRPr sz="2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23D8C-BCC6-453A-B078-455701A55423}" type="slidenum">
              <a:rPr lang="en-US" smtClean="0"/>
              <a:pPr/>
              <a:t>1</a:t>
            </a:fld>
            <a:endParaRPr lang="en-US"/>
          </a:p>
        </p:txBody>
      </p:sp>
    </p:spTree>
    <p:extLst>
      <p:ext uri="{BB962C8B-B14F-4D97-AF65-F5344CB8AC3E}">
        <p14:creationId xmlns:p14="http://schemas.microsoft.com/office/powerpoint/2010/main" val="214403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12</a:t>
            </a:fld>
            <a:endParaRPr lang="en-US"/>
          </a:p>
        </p:txBody>
      </p:sp>
    </p:spTree>
    <p:extLst>
      <p:ext uri="{BB962C8B-B14F-4D97-AF65-F5344CB8AC3E}">
        <p14:creationId xmlns:p14="http://schemas.microsoft.com/office/powerpoint/2010/main" val="2265896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13</a:t>
            </a:fld>
            <a:endParaRPr lang="en-US"/>
          </a:p>
        </p:txBody>
      </p:sp>
    </p:spTree>
    <p:extLst>
      <p:ext uri="{BB962C8B-B14F-4D97-AF65-F5344CB8AC3E}">
        <p14:creationId xmlns:p14="http://schemas.microsoft.com/office/powerpoint/2010/main" val="1078196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2EA8B73-FCCD-4D4C-BC4E-0CE5120A1B5B}" type="slidenum">
              <a:rPr lang="en-US" smtClean="0"/>
              <a:pPr/>
              <a:t>14</a:t>
            </a:fld>
            <a:endParaRPr lang="en-US"/>
          </a:p>
        </p:txBody>
      </p:sp>
    </p:spTree>
    <p:extLst>
      <p:ext uri="{BB962C8B-B14F-4D97-AF65-F5344CB8AC3E}">
        <p14:creationId xmlns:p14="http://schemas.microsoft.com/office/powerpoint/2010/main" val="2979074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15</a:t>
            </a:fld>
            <a:endParaRPr lang="en-US"/>
          </a:p>
        </p:txBody>
      </p:sp>
    </p:spTree>
    <p:extLst>
      <p:ext uri="{BB962C8B-B14F-4D97-AF65-F5344CB8AC3E}">
        <p14:creationId xmlns:p14="http://schemas.microsoft.com/office/powerpoint/2010/main" val="1725533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16</a:t>
            </a:fld>
            <a:endParaRPr lang="en-US"/>
          </a:p>
        </p:txBody>
      </p:sp>
    </p:spTree>
    <p:extLst>
      <p:ext uri="{BB962C8B-B14F-4D97-AF65-F5344CB8AC3E}">
        <p14:creationId xmlns:p14="http://schemas.microsoft.com/office/powerpoint/2010/main" val="159095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2EA8B73-FCCD-4D4C-BC4E-0CE5120A1B5B}" type="slidenum">
              <a:rPr lang="en-US" smtClean="0"/>
              <a:pPr/>
              <a:t>17</a:t>
            </a:fld>
            <a:endParaRPr lang="en-US"/>
          </a:p>
        </p:txBody>
      </p:sp>
    </p:spTree>
    <p:extLst>
      <p:ext uri="{BB962C8B-B14F-4D97-AF65-F5344CB8AC3E}">
        <p14:creationId xmlns:p14="http://schemas.microsoft.com/office/powerpoint/2010/main" val="4250329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18</a:t>
            </a:fld>
            <a:endParaRPr lang="en-US"/>
          </a:p>
        </p:txBody>
      </p:sp>
    </p:spTree>
    <p:extLst>
      <p:ext uri="{BB962C8B-B14F-4D97-AF65-F5344CB8AC3E}">
        <p14:creationId xmlns:p14="http://schemas.microsoft.com/office/powerpoint/2010/main" val="1794508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19</a:t>
            </a:fld>
            <a:endParaRPr lang="en-US"/>
          </a:p>
        </p:txBody>
      </p:sp>
    </p:spTree>
    <p:extLst>
      <p:ext uri="{BB962C8B-B14F-4D97-AF65-F5344CB8AC3E}">
        <p14:creationId xmlns:p14="http://schemas.microsoft.com/office/powerpoint/2010/main" val="1169451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21</a:t>
            </a:fld>
            <a:endParaRPr lang="en-US"/>
          </a:p>
        </p:txBody>
      </p:sp>
    </p:spTree>
    <p:extLst>
      <p:ext uri="{BB962C8B-B14F-4D97-AF65-F5344CB8AC3E}">
        <p14:creationId xmlns:p14="http://schemas.microsoft.com/office/powerpoint/2010/main" val="270697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22</a:t>
            </a:fld>
            <a:endParaRPr lang="en-US"/>
          </a:p>
        </p:txBody>
      </p:sp>
    </p:spTree>
    <p:extLst>
      <p:ext uri="{BB962C8B-B14F-4D97-AF65-F5344CB8AC3E}">
        <p14:creationId xmlns:p14="http://schemas.microsoft.com/office/powerpoint/2010/main" val="267171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23D8C-BCC6-453A-B078-455701A55423}" type="slidenum">
              <a:rPr lang="en-US" smtClean="0"/>
              <a:pPr/>
              <a:t>2</a:t>
            </a:fld>
            <a:endParaRPr lang="en-US"/>
          </a:p>
        </p:txBody>
      </p:sp>
    </p:spTree>
    <p:extLst>
      <p:ext uri="{BB962C8B-B14F-4D97-AF65-F5344CB8AC3E}">
        <p14:creationId xmlns:p14="http://schemas.microsoft.com/office/powerpoint/2010/main" val="170601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2EA8B73-FCCD-4D4C-BC4E-0CE5120A1B5B}" type="slidenum">
              <a:rPr lang="en-US" smtClean="0"/>
              <a:pPr/>
              <a:t>23</a:t>
            </a:fld>
            <a:endParaRPr lang="en-US"/>
          </a:p>
        </p:txBody>
      </p:sp>
    </p:spTree>
    <p:extLst>
      <p:ext uri="{BB962C8B-B14F-4D97-AF65-F5344CB8AC3E}">
        <p14:creationId xmlns:p14="http://schemas.microsoft.com/office/powerpoint/2010/main" val="1745572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24</a:t>
            </a:fld>
            <a:endParaRPr lang="en-US"/>
          </a:p>
        </p:txBody>
      </p:sp>
    </p:spTree>
    <p:extLst>
      <p:ext uri="{BB962C8B-B14F-4D97-AF65-F5344CB8AC3E}">
        <p14:creationId xmlns:p14="http://schemas.microsoft.com/office/powerpoint/2010/main" val="3514771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2EA8B73-FCCD-4D4C-BC4E-0CE5120A1B5B}" type="slidenum">
              <a:rPr lang="en-US" smtClean="0"/>
              <a:pPr/>
              <a:t>25</a:t>
            </a:fld>
            <a:endParaRPr lang="en-US"/>
          </a:p>
        </p:txBody>
      </p:sp>
    </p:spTree>
    <p:extLst>
      <p:ext uri="{BB962C8B-B14F-4D97-AF65-F5344CB8AC3E}">
        <p14:creationId xmlns:p14="http://schemas.microsoft.com/office/powerpoint/2010/main" val="863705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26</a:t>
            </a:fld>
            <a:endParaRPr lang="en-US"/>
          </a:p>
        </p:txBody>
      </p:sp>
    </p:spTree>
    <p:extLst>
      <p:ext uri="{BB962C8B-B14F-4D97-AF65-F5344CB8AC3E}">
        <p14:creationId xmlns:p14="http://schemas.microsoft.com/office/powerpoint/2010/main" val="4277127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27</a:t>
            </a:fld>
            <a:endParaRPr lang="en-US"/>
          </a:p>
        </p:txBody>
      </p:sp>
    </p:spTree>
    <p:extLst>
      <p:ext uri="{BB962C8B-B14F-4D97-AF65-F5344CB8AC3E}">
        <p14:creationId xmlns:p14="http://schemas.microsoft.com/office/powerpoint/2010/main" val="2785835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28</a:t>
            </a:fld>
            <a:endParaRPr lang="en-US"/>
          </a:p>
        </p:txBody>
      </p:sp>
    </p:spTree>
    <p:extLst>
      <p:ext uri="{BB962C8B-B14F-4D97-AF65-F5344CB8AC3E}">
        <p14:creationId xmlns:p14="http://schemas.microsoft.com/office/powerpoint/2010/main" val="2311603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29</a:t>
            </a:fld>
            <a:endParaRPr lang="en-US"/>
          </a:p>
        </p:txBody>
      </p:sp>
    </p:spTree>
    <p:extLst>
      <p:ext uri="{BB962C8B-B14F-4D97-AF65-F5344CB8AC3E}">
        <p14:creationId xmlns:p14="http://schemas.microsoft.com/office/powerpoint/2010/main" val="809178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30</a:t>
            </a:fld>
            <a:endParaRPr lang="en-US"/>
          </a:p>
        </p:txBody>
      </p:sp>
    </p:spTree>
    <p:extLst>
      <p:ext uri="{BB962C8B-B14F-4D97-AF65-F5344CB8AC3E}">
        <p14:creationId xmlns:p14="http://schemas.microsoft.com/office/powerpoint/2010/main" val="2501718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2EA8B73-FCCD-4D4C-BC4E-0CE5120A1B5B}" type="slidenum">
              <a:rPr lang="en-US" smtClean="0"/>
              <a:pPr/>
              <a:t>31</a:t>
            </a:fld>
            <a:endParaRPr lang="en-US"/>
          </a:p>
        </p:txBody>
      </p:sp>
    </p:spTree>
    <p:extLst>
      <p:ext uri="{BB962C8B-B14F-4D97-AF65-F5344CB8AC3E}">
        <p14:creationId xmlns:p14="http://schemas.microsoft.com/office/powerpoint/2010/main" val="2507381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2EA8B73-FCCD-4D4C-BC4E-0CE5120A1B5B}" type="slidenum">
              <a:rPr lang="en-US" smtClean="0"/>
              <a:pPr/>
              <a:t>32</a:t>
            </a:fld>
            <a:endParaRPr lang="en-US"/>
          </a:p>
        </p:txBody>
      </p:sp>
    </p:spTree>
    <p:extLst>
      <p:ext uri="{BB962C8B-B14F-4D97-AF65-F5344CB8AC3E}">
        <p14:creationId xmlns:p14="http://schemas.microsoft.com/office/powerpoint/2010/main" val="3648344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Note: hiệu</a:t>
            </a:r>
            <a:r>
              <a:rPr lang="en-US" baseline="0" smtClean="0"/>
              <a:t> ứng xuất hiện…</a:t>
            </a:r>
            <a:endParaRPr lang="en-US"/>
          </a:p>
        </p:txBody>
      </p:sp>
      <p:sp>
        <p:nvSpPr>
          <p:cNvPr id="4" name="Slide Number Placeholder 3"/>
          <p:cNvSpPr>
            <a:spLocks noGrp="1"/>
          </p:cNvSpPr>
          <p:nvPr>
            <p:ph type="sldNum" sz="quarter" idx="10"/>
          </p:nvPr>
        </p:nvSpPr>
        <p:spPr/>
        <p:txBody>
          <a:bodyPr/>
          <a:lstStyle/>
          <a:p>
            <a:fld id="{52EA8B73-FCCD-4D4C-BC4E-0CE5120A1B5B}" type="slidenum">
              <a:rPr lang="en-US" smtClean="0"/>
              <a:pPr/>
              <a:t>3</a:t>
            </a:fld>
            <a:endParaRPr lang="en-US"/>
          </a:p>
        </p:txBody>
      </p:sp>
    </p:spTree>
    <p:extLst>
      <p:ext uri="{BB962C8B-B14F-4D97-AF65-F5344CB8AC3E}">
        <p14:creationId xmlns:p14="http://schemas.microsoft.com/office/powerpoint/2010/main" val="1188808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33</a:t>
            </a:fld>
            <a:endParaRPr lang="en-US"/>
          </a:p>
        </p:txBody>
      </p:sp>
    </p:spTree>
    <p:extLst>
      <p:ext uri="{BB962C8B-B14F-4D97-AF65-F5344CB8AC3E}">
        <p14:creationId xmlns:p14="http://schemas.microsoft.com/office/powerpoint/2010/main" val="2244812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34</a:t>
            </a:fld>
            <a:endParaRPr lang="en-US"/>
          </a:p>
        </p:txBody>
      </p:sp>
    </p:spTree>
    <p:extLst>
      <p:ext uri="{BB962C8B-B14F-4D97-AF65-F5344CB8AC3E}">
        <p14:creationId xmlns:p14="http://schemas.microsoft.com/office/powerpoint/2010/main" val="2781541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35</a:t>
            </a:fld>
            <a:endParaRPr lang="en-US"/>
          </a:p>
        </p:txBody>
      </p:sp>
    </p:spTree>
    <p:extLst>
      <p:ext uri="{BB962C8B-B14F-4D97-AF65-F5344CB8AC3E}">
        <p14:creationId xmlns:p14="http://schemas.microsoft.com/office/powerpoint/2010/main" val="1499256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36</a:t>
            </a:fld>
            <a:endParaRPr lang="en-US"/>
          </a:p>
        </p:txBody>
      </p:sp>
    </p:spTree>
    <p:extLst>
      <p:ext uri="{BB962C8B-B14F-4D97-AF65-F5344CB8AC3E}">
        <p14:creationId xmlns:p14="http://schemas.microsoft.com/office/powerpoint/2010/main" val="975667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A8B73-FCCD-4D4C-BC4E-0CE5120A1B5B}" type="slidenum">
              <a:rPr lang="en-US" smtClean="0"/>
              <a:pPr/>
              <a:t>38</a:t>
            </a:fld>
            <a:endParaRPr lang="en-US"/>
          </a:p>
        </p:txBody>
      </p:sp>
    </p:spTree>
    <p:extLst>
      <p:ext uri="{BB962C8B-B14F-4D97-AF65-F5344CB8AC3E}">
        <p14:creationId xmlns:p14="http://schemas.microsoft.com/office/powerpoint/2010/main" val="3337946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A8B73-FCCD-4D4C-BC4E-0CE5120A1B5B}" type="slidenum">
              <a:rPr lang="en-US" smtClean="0"/>
              <a:pPr/>
              <a:t>45</a:t>
            </a:fld>
            <a:endParaRPr lang="en-US"/>
          </a:p>
        </p:txBody>
      </p:sp>
    </p:spTree>
    <p:extLst>
      <p:ext uri="{BB962C8B-B14F-4D97-AF65-F5344CB8AC3E}">
        <p14:creationId xmlns:p14="http://schemas.microsoft.com/office/powerpoint/2010/main" val="1599559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A8B73-FCCD-4D4C-BC4E-0CE5120A1B5B}" type="slidenum">
              <a:rPr lang="en-US" smtClean="0"/>
              <a:pPr/>
              <a:t>47</a:t>
            </a:fld>
            <a:endParaRPr lang="en-US"/>
          </a:p>
        </p:txBody>
      </p:sp>
    </p:spTree>
    <p:extLst>
      <p:ext uri="{BB962C8B-B14F-4D97-AF65-F5344CB8AC3E}">
        <p14:creationId xmlns:p14="http://schemas.microsoft.com/office/powerpoint/2010/main" val="2954775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A8B73-FCCD-4D4C-BC4E-0CE5120A1B5B}" type="slidenum">
              <a:rPr lang="en-US" smtClean="0"/>
              <a:pPr/>
              <a:t>49</a:t>
            </a:fld>
            <a:endParaRPr lang="en-US"/>
          </a:p>
        </p:txBody>
      </p:sp>
    </p:spTree>
    <p:extLst>
      <p:ext uri="{BB962C8B-B14F-4D97-AF65-F5344CB8AC3E}">
        <p14:creationId xmlns:p14="http://schemas.microsoft.com/office/powerpoint/2010/main" val="3695758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A8B73-FCCD-4D4C-BC4E-0CE5120A1B5B}" type="slidenum">
              <a:rPr lang="en-US" smtClean="0"/>
              <a:pPr/>
              <a:t>51</a:t>
            </a:fld>
            <a:endParaRPr lang="en-US"/>
          </a:p>
        </p:txBody>
      </p:sp>
    </p:spTree>
    <p:extLst>
      <p:ext uri="{BB962C8B-B14F-4D97-AF65-F5344CB8AC3E}">
        <p14:creationId xmlns:p14="http://schemas.microsoft.com/office/powerpoint/2010/main" val="2462015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A8B73-FCCD-4D4C-BC4E-0CE5120A1B5B}" type="slidenum">
              <a:rPr lang="en-US" smtClean="0"/>
              <a:pPr/>
              <a:t>52</a:t>
            </a:fld>
            <a:endParaRPr lang="en-US"/>
          </a:p>
        </p:txBody>
      </p:sp>
    </p:spTree>
    <p:extLst>
      <p:ext uri="{BB962C8B-B14F-4D97-AF65-F5344CB8AC3E}">
        <p14:creationId xmlns:p14="http://schemas.microsoft.com/office/powerpoint/2010/main" val="128870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6</a:t>
            </a:fld>
            <a:endParaRPr lang="en-US"/>
          </a:p>
        </p:txBody>
      </p:sp>
    </p:spTree>
    <p:extLst>
      <p:ext uri="{BB962C8B-B14F-4D97-AF65-F5344CB8AC3E}">
        <p14:creationId xmlns:p14="http://schemas.microsoft.com/office/powerpoint/2010/main" val="712825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A8B73-FCCD-4D4C-BC4E-0CE5120A1B5B}" type="slidenum">
              <a:rPr lang="en-US" smtClean="0"/>
              <a:pPr/>
              <a:t>59</a:t>
            </a:fld>
            <a:endParaRPr lang="en-US"/>
          </a:p>
        </p:txBody>
      </p:sp>
    </p:spTree>
    <p:extLst>
      <p:ext uri="{BB962C8B-B14F-4D97-AF65-F5344CB8AC3E}">
        <p14:creationId xmlns:p14="http://schemas.microsoft.com/office/powerpoint/2010/main" val="71135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7</a:t>
            </a:fld>
            <a:endParaRPr lang="en-US"/>
          </a:p>
        </p:txBody>
      </p:sp>
    </p:spTree>
    <p:extLst>
      <p:ext uri="{BB962C8B-B14F-4D97-AF65-F5344CB8AC3E}">
        <p14:creationId xmlns:p14="http://schemas.microsoft.com/office/powerpoint/2010/main" val="127678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8</a:t>
            </a:fld>
            <a:endParaRPr lang="en-US"/>
          </a:p>
        </p:txBody>
      </p:sp>
    </p:spTree>
    <p:extLst>
      <p:ext uri="{BB962C8B-B14F-4D97-AF65-F5344CB8AC3E}">
        <p14:creationId xmlns:p14="http://schemas.microsoft.com/office/powerpoint/2010/main" val="343705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9</a:t>
            </a:fld>
            <a:endParaRPr lang="en-US"/>
          </a:p>
        </p:txBody>
      </p:sp>
    </p:spTree>
    <p:extLst>
      <p:ext uri="{BB962C8B-B14F-4D97-AF65-F5344CB8AC3E}">
        <p14:creationId xmlns:p14="http://schemas.microsoft.com/office/powerpoint/2010/main" val="4194251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10</a:t>
            </a:fld>
            <a:endParaRPr lang="en-US"/>
          </a:p>
        </p:txBody>
      </p:sp>
    </p:spTree>
    <p:extLst>
      <p:ext uri="{BB962C8B-B14F-4D97-AF65-F5344CB8AC3E}">
        <p14:creationId xmlns:p14="http://schemas.microsoft.com/office/powerpoint/2010/main" val="2847632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11</a:t>
            </a:fld>
            <a:endParaRPr lang="en-US"/>
          </a:p>
        </p:txBody>
      </p:sp>
    </p:spTree>
    <p:extLst>
      <p:ext uri="{BB962C8B-B14F-4D97-AF65-F5344CB8AC3E}">
        <p14:creationId xmlns:p14="http://schemas.microsoft.com/office/powerpoint/2010/main" val="2077312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a:prstGeom prst="rect">
            <a:avLst/>
          </a:prstGeom>
        </p:spPr>
        <p:txBody>
          <a:bodyPr/>
          <a:lstStyle>
            <a:lvl1pPr marL="0" indent="0" algn="ctr">
              <a:buNone/>
              <a:defRPr>
                <a:solidFill>
                  <a:schemeClr val="tx1">
                    <a:tint val="75000"/>
                  </a:schemeClr>
                </a:solidFill>
              </a:defRPr>
            </a:lvl1pPr>
            <a:lvl2pPr marL="1088639" indent="0" algn="ctr">
              <a:buNone/>
              <a:defRPr>
                <a:solidFill>
                  <a:schemeClr val="tx1">
                    <a:tint val="75000"/>
                  </a:schemeClr>
                </a:solidFill>
              </a:defRPr>
            </a:lvl2pPr>
            <a:lvl3pPr marL="2177278" indent="0" algn="ctr">
              <a:buNone/>
              <a:defRPr>
                <a:solidFill>
                  <a:schemeClr val="tx1">
                    <a:tint val="75000"/>
                  </a:schemeClr>
                </a:solidFill>
              </a:defRPr>
            </a:lvl3pPr>
            <a:lvl4pPr marL="3265917" indent="0" algn="ctr">
              <a:buNone/>
              <a:defRPr>
                <a:solidFill>
                  <a:schemeClr val="tx1">
                    <a:tint val="75000"/>
                  </a:schemeClr>
                </a:solidFill>
              </a:defRPr>
            </a:lvl4pPr>
            <a:lvl5pPr marL="4354556" indent="0" algn="ctr">
              <a:buNone/>
              <a:defRPr>
                <a:solidFill>
                  <a:schemeClr val="tx1">
                    <a:tint val="75000"/>
                  </a:schemeClr>
                </a:solidFill>
              </a:defRPr>
            </a:lvl5pPr>
            <a:lvl6pPr marL="5443195" indent="0" algn="ctr">
              <a:buNone/>
              <a:defRPr>
                <a:solidFill>
                  <a:schemeClr val="tx1">
                    <a:tint val="75000"/>
                  </a:schemeClr>
                </a:solidFill>
              </a:defRPr>
            </a:lvl6pPr>
            <a:lvl7pPr marL="6531834" indent="0" algn="ctr">
              <a:buNone/>
              <a:defRPr>
                <a:solidFill>
                  <a:schemeClr val="tx1">
                    <a:tint val="75000"/>
                  </a:schemeClr>
                </a:solidFill>
              </a:defRPr>
            </a:lvl7pPr>
            <a:lvl8pPr marL="7620472" indent="0" algn="ctr">
              <a:buNone/>
              <a:defRPr>
                <a:solidFill>
                  <a:schemeClr val="tx1">
                    <a:tint val="75000"/>
                  </a:schemeClr>
                </a:solidFill>
              </a:defRPr>
            </a:lvl8pPr>
            <a:lvl9pPr marL="87091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5" name="Footer Placeholder 4"/>
          <p:cNvSpPr>
            <a:spLocks noGrp="1"/>
          </p:cNvSpPr>
          <p:nvPr>
            <p:ph type="ftr" sz="quarter" idx="11"/>
          </p:nvPr>
        </p:nvSpPr>
        <p:spPr>
          <a:xfrm>
            <a:off x="8332285" y="12712701"/>
            <a:ext cx="7722605"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19359" y="3200401"/>
            <a:ext cx="21948458" cy="90519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5" name="Footer Placeholder 4"/>
          <p:cNvSpPr>
            <a:spLocks noGrp="1"/>
          </p:cNvSpPr>
          <p:nvPr>
            <p:ph type="ftr" sz="quarter" idx="11"/>
          </p:nvPr>
        </p:nvSpPr>
        <p:spPr>
          <a:xfrm>
            <a:off x="8332285" y="12712701"/>
            <a:ext cx="7722605"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9277"/>
            <a:ext cx="16054890" cy="11703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5" name="Footer Placeholder 4"/>
          <p:cNvSpPr>
            <a:spLocks noGrp="1"/>
          </p:cNvSpPr>
          <p:nvPr>
            <p:ph type="ftr" sz="quarter" idx="11"/>
          </p:nvPr>
        </p:nvSpPr>
        <p:spPr>
          <a:xfrm>
            <a:off x="8332285" y="12712701"/>
            <a:ext cx="7722605"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359" y="12712706"/>
            <a:ext cx="5690342" cy="730250"/>
          </a:xfrm>
          <a:prstGeom prst="rect">
            <a:avLst/>
          </a:prstGeom>
        </p:spPr>
        <p:txBody>
          <a:bodyPr lIns="91426" tIns="45713" rIns="91426" bIns="45713"/>
          <a:lstStyle/>
          <a:p>
            <a:fld id="{D15044BE-B3F3-4258-B55D-9238C2EBFDF1}" type="datetimeFigureOut">
              <a:rPr lang="en-US" smtClean="0"/>
              <a:pPr/>
              <a:t>3/16/2020</a:t>
            </a:fld>
            <a:endParaRPr lang="en-US"/>
          </a:p>
        </p:txBody>
      </p:sp>
      <p:sp>
        <p:nvSpPr>
          <p:cNvPr id="5" name="Footer Placeholder 4"/>
          <p:cNvSpPr>
            <a:spLocks noGrp="1"/>
          </p:cNvSpPr>
          <p:nvPr>
            <p:ph type="ftr" sz="quarter" idx="11"/>
          </p:nvPr>
        </p:nvSpPr>
        <p:spPr>
          <a:xfrm>
            <a:off x="8332290" y="12712706"/>
            <a:ext cx="7722606" cy="730250"/>
          </a:xfrm>
          <a:prstGeom prst="rect">
            <a:avLst/>
          </a:prstGeom>
        </p:spPr>
        <p:txBody>
          <a:bodyPr lIns="91426" tIns="45713" rIns="91426" bIns="45713"/>
          <a:lstStyle/>
          <a:p>
            <a:endParaRPr lang="en-US"/>
          </a:p>
        </p:txBody>
      </p:sp>
      <p:sp>
        <p:nvSpPr>
          <p:cNvPr id="6" name="Slide Number Placeholder 5"/>
          <p:cNvSpPr>
            <a:spLocks noGrp="1"/>
          </p:cNvSpPr>
          <p:nvPr>
            <p:ph type="sldNum" sz="quarter" idx="12"/>
          </p:nvPr>
        </p:nvSpPr>
        <p:spPr>
          <a:xfrm>
            <a:off x="17477479" y="12712706"/>
            <a:ext cx="5690342" cy="730250"/>
          </a:xfrm>
          <a:prstGeom prst="rect">
            <a:avLst/>
          </a:prstGeom>
        </p:spPr>
        <p:txBody>
          <a:bodyPr lIns="91426" tIns="45713" rIns="91426" bIns="45713"/>
          <a:lstStyle/>
          <a:p>
            <a:fld id="{E56A0A80-8336-46B1-B89F-89FB7E7362A5}" type="slidenum">
              <a:rPr lang="en-US" smtClean="0"/>
              <a:pPr/>
              <a:t>‹#›</a:t>
            </a:fld>
            <a:endParaRPr lang="en-US"/>
          </a:p>
        </p:txBody>
      </p:sp>
    </p:spTree>
    <p:extLst>
      <p:ext uri="{BB962C8B-B14F-4D97-AF65-F5344CB8AC3E}">
        <p14:creationId xmlns:p14="http://schemas.microsoft.com/office/powerpoint/2010/main" val="17865471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359" y="3200401"/>
            <a:ext cx="21948458"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5" name="Footer Placeholder 4"/>
          <p:cNvSpPr>
            <a:spLocks noGrp="1"/>
          </p:cNvSpPr>
          <p:nvPr>
            <p:ph type="ftr" sz="quarter" idx="11"/>
          </p:nvPr>
        </p:nvSpPr>
        <p:spPr>
          <a:xfrm>
            <a:off x="8332285" y="12712701"/>
            <a:ext cx="7722605"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a:prstGeom prst="rect">
            <a:avLst/>
          </a:prstGeom>
        </p:spPr>
        <p:txBody>
          <a:bodyPr anchor="t"/>
          <a:lstStyle>
            <a:lvl1pPr algn="l">
              <a:defRPr sz="95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a:prstGeom prst="rect">
            <a:avLst/>
          </a:prstGeom>
        </p:spPr>
        <p:txBody>
          <a:bodyPr anchor="b"/>
          <a:lstStyle>
            <a:lvl1pPr marL="0" indent="0">
              <a:buNone/>
              <a:defRPr sz="4800">
                <a:solidFill>
                  <a:schemeClr val="tx1">
                    <a:tint val="75000"/>
                  </a:schemeClr>
                </a:solidFill>
              </a:defRPr>
            </a:lvl1pPr>
            <a:lvl2pPr marL="1088639" indent="0">
              <a:buNone/>
              <a:defRPr sz="4300">
                <a:solidFill>
                  <a:schemeClr val="tx1">
                    <a:tint val="75000"/>
                  </a:schemeClr>
                </a:solidFill>
              </a:defRPr>
            </a:lvl2pPr>
            <a:lvl3pPr marL="2177278" indent="0">
              <a:buNone/>
              <a:defRPr sz="3800">
                <a:solidFill>
                  <a:schemeClr val="tx1">
                    <a:tint val="75000"/>
                  </a:schemeClr>
                </a:solidFill>
              </a:defRPr>
            </a:lvl3pPr>
            <a:lvl4pPr marL="3265917" indent="0">
              <a:buNone/>
              <a:defRPr sz="3300">
                <a:solidFill>
                  <a:schemeClr val="tx1">
                    <a:tint val="75000"/>
                  </a:schemeClr>
                </a:solidFill>
              </a:defRPr>
            </a:lvl4pPr>
            <a:lvl5pPr marL="4354556" indent="0">
              <a:buNone/>
              <a:defRPr sz="3300">
                <a:solidFill>
                  <a:schemeClr val="tx1">
                    <a:tint val="75000"/>
                  </a:schemeClr>
                </a:solidFill>
              </a:defRPr>
            </a:lvl5pPr>
            <a:lvl6pPr marL="5443195" indent="0">
              <a:buNone/>
              <a:defRPr sz="3300">
                <a:solidFill>
                  <a:schemeClr val="tx1">
                    <a:tint val="75000"/>
                  </a:schemeClr>
                </a:solidFill>
              </a:defRPr>
            </a:lvl6pPr>
            <a:lvl7pPr marL="6531834" indent="0">
              <a:buNone/>
              <a:defRPr sz="3300">
                <a:solidFill>
                  <a:schemeClr val="tx1">
                    <a:tint val="75000"/>
                  </a:schemeClr>
                </a:solidFill>
              </a:defRPr>
            </a:lvl7pPr>
            <a:lvl8pPr marL="7620472" indent="0">
              <a:buNone/>
              <a:defRPr sz="3300">
                <a:solidFill>
                  <a:schemeClr val="tx1">
                    <a:tint val="75000"/>
                  </a:schemeClr>
                </a:solidFill>
              </a:defRPr>
            </a:lvl8pPr>
            <a:lvl9pPr marL="8709111" indent="0">
              <a:buNone/>
              <a:defRPr sz="3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5" name="Footer Placeholder 4"/>
          <p:cNvSpPr>
            <a:spLocks noGrp="1"/>
          </p:cNvSpPr>
          <p:nvPr>
            <p:ph type="ftr" sz="quarter" idx="11"/>
          </p:nvPr>
        </p:nvSpPr>
        <p:spPr>
          <a:xfrm>
            <a:off x="8332285" y="12712701"/>
            <a:ext cx="7722605"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19359" y="3200401"/>
            <a:ext cx="10771002" cy="9051926"/>
          </a:xfrm>
          <a:prstGeom prst="rect">
            <a:avLst/>
          </a:prstGeo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0401"/>
            <a:ext cx="10771002" cy="9051926"/>
          </a:xfrm>
          <a:prstGeom prst="rect">
            <a:avLst/>
          </a:prstGeo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6" name="Footer Placeholder 5"/>
          <p:cNvSpPr>
            <a:spLocks noGrp="1"/>
          </p:cNvSpPr>
          <p:nvPr>
            <p:ph type="ftr" sz="quarter" idx="11"/>
          </p:nvPr>
        </p:nvSpPr>
        <p:spPr>
          <a:xfrm>
            <a:off x="8332285" y="12712701"/>
            <a:ext cx="7722605"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6"/>
            <a:ext cx="10775238" cy="1279524"/>
          </a:xfrm>
          <a:prstGeom prst="rect">
            <a:avLst/>
          </a:prstGeo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a:prstGeom prst="rect">
            <a:avLst/>
          </a:prstGeo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48" y="3070226"/>
            <a:ext cx="10779470" cy="1279524"/>
          </a:xfrm>
          <a:prstGeom prst="rect">
            <a:avLst/>
          </a:prstGeo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en-US"/>
              <a:t>Click to edit Master text styles</a:t>
            </a:r>
          </a:p>
        </p:txBody>
      </p:sp>
      <p:sp>
        <p:nvSpPr>
          <p:cNvPr id="6" name="Content Placeholder 5"/>
          <p:cNvSpPr>
            <a:spLocks noGrp="1"/>
          </p:cNvSpPr>
          <p:nvPr>
            <p:ph sz="quarter" idx="4"/>
          </p:nvPr>
        </p:nvSpPr>
        <p:spPr>
          <a:xfrm>
            <a:off x="12388348" y="4349750"/>
            <a:ext cx="10779470" cy="7902576"/>
          </a:xfrm>
          <a:prstGeom prst="rect">
            <a:avLst/>
          </a:prstGeo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8" name="Footer Placeholder 7"/>
          <p:cNvSpPr>
            <a:spLocks noGrp="1"/>
          </p:cNvSpPr>
          <p:nvPr>
            <p:ph type="ftr" sz="quarter" idx="11"/>
          </p:nvPr>
        </p:nvSpPr>
        <p:spPr>
          <a:xfrm>
            <a:off x="8332285" y="12712701"/>
            <a:ext cx="7722605" cy="730250"/>
          </a:xfrm>
          <a:prstGeom prst="rect">
            <a:avLst/>
          </a:prstGeom>
        </p:spPr>
        <p:txBody>
          <a:bodyPr/>
          <a:lstStyle/>
          <a:p>
            <a:endParaRPr lang="en-US"/>
          </a:p>
        </p:txBody>
      </p:sp>
      <p:sp>
        <p:nvSpPr>
          <p:cNvPr id="9" name="Slide Number Placeholder 8"/>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4" name="Footer Placeholder 3"/>
          <p:cNvSpPr>
            <a:spLocks noGrp="1"/>
          </p:cNvSpPr>
          <p:nvPr>
            <p:ph type="ftr" sz="quarter" idx="11"/>
          </p:nvPr>
        </p:nvSpPr>
        <p:spPr>
          <a:xfrm>
            <a:off x="8332285" y="12712701"/>
            <a:ext cx="7722605" cy="730250"/>
          </a:xfrm>
          <a:prstGeom prst="rect">
            <a:avLst/>
          </a:prstGeom>
        </p:spPr>
        <p:txBody>
          <a:bodyPr/>
          <a:lstStyle/>
          <a:p>
            <a:endParaRPr lang="en-US"/>
          </a:p>
        </p:txBody>
      </p:sp>
      <p:sp>
        <p:nvSpPr>
          <p:cNvPr id="5" name="Slide Number Placeholder 4"/>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3" name="Footer Placeholder 2"/>
          <p:cNvSpPr>
            <a:spLocks noGrp="1"/>
          </p:cNvSpPr>
          <p:nvPr>
            <p:ph type="ftr" sz="quarter" idx="11"/>
          </p:nvPr>
        </p:nvSpPr>
        <p:spPr>
          <a:xfrm>
            <a:off x="8332285" y="12712701"/>
            <a:ext cx="7722605" cy="730250"/>
          </a:xfrm>
          <a:prstGeom prst="rect">
            <a:avLst/>
          </a:prstGeom>
        </p:spPr>
        <p:txBody>
          <a:bodyPr/>
          <a:lstStyle/>
          <a:p>
            <a:endParaRPr lang="en-US"/>
          </a:p>
        </p:txBody>
      </p:sp>
      <p:sp>
        <p:nvSpPr>
          <p:cNvPr id="4" name="Slide Number Placeholder 3"/>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a:prstGeom prst="rect">
            <a:avLst/>
          </a:prstGeom>
        </p:spPr>
        <p:txBody>
          <a:bodyPr anchor="b"/>
          <a:lstStyle>
            <a:lvl1pPr algn="l">
              <a:defRPr sz="4800" b="1"/>
            </a:lvl1pPr>
          </a:lstStyle>
          <a:p>
            <a:r>
              <a:rPr lang="en-US"/>
              <a:t>Click to edit Master title style</a:t>
            </a:r>
          </a:p>
        </p:txBody>
      </p:sp>
      <p:sp>
        <p:nvSpPr>
          <p:cNvPr id="3" name="Content Placeholder 2"/>
          <p:cNvSpPr>
            <a:spLocks noGrp="1"/>
          </p:cNvSpPr>
          <p:nvPr>
            <p:ph idx="1"/>
          </p:nvPr>
        </p:nvSpPr>
        <p:spPr>
          <a:xfrm>
            <a:off x="9534708" y="546101"/>
            <a:ext cx="13633108" cy="11706226"/>
          </a:xfrm>
          <a:prstGeom prst="rect">
            <a:avLst/>
          </a:prstGeo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0" y="2870201"/>
            <a:ext cx="8023213" cy="9382126"/>
          </a:xfrm>
          <a:prstGeom prst="rect">
            <a:avLst/>
          </a:prstGeo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en-US"/>
              <a:t>Click to edit Master text styles</a:t>
            </a:r>
          </a:p>
        </p:txBody>
      </p:sp>
      <p:sp>
        <p:nvSpPr>
          <p:cNvPr id="5" name="Date Placeholder 4"/>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6" name="Footer Placeholder 5"/>
          <p:cNvSpPr>
            <a:spLocks noGrp="1"/>
          </p:cNvSpPr>
          <p:nvPr>
            <p:ph type="ftr" sz="quarter" idx="11"/>
          </p:nvPr>
        </p:nvSpPr>
        <p:spPr>
          <a:xfrm>
            <a:off x="8332285" y="12712701"/>
            <a:ext cx="7722605"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a:prstGeom prst="rect">
            <a:avLst/>
          </a:prstGeom>
        </p:spPr>
        <p:txBody>
          <a:bodyPr anchor="b"/>
          <a:lstStyle>
            <a:lvl1pPr algn="l">
              <a:defRPr sz="4800"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a:prstGeom prst="rect">
            <a:avLst/>
          </a:prstGeom>
        </p:spPr>
        <p:txBody>
          <a:bodyPr/>
          <a:lstStyle>
            <a:lvl1pPr marL="0" indent="0">
              <a:buNone/>
              <a:defRPr sz="7600"/>
            </a:lvl1pPr>
            <a:lvl2pPr marL="1088639" indent="0">
              <a:buNone/>
              <a:defRPr sz="6700"/>
            </a:lvl2pPr>
            <a:lvl3pPr marL="2177278" indent="0">
              <a:buNone/>
              <a:defRPr sz="5700"/>
            </a:lvl3pPr>
            <a:lvl4pPr marL="3265917" indent="0">
              <a:buNone/>
              <a:defRPr sz="4800"/>
            </a:lvl4pPr>
            <a:lvl5pPr marL="4354556" indent="0">
              <a:buNone/>
              <a:defRPr sz="4800"/>
            </a:lvl5pPr>
            <a:lvl6pPr marL="5443195" indent="0">
              <a:buNone/>
              <a:defRPr sz="4800"/>
            </a:lvl6pPr>
            <a:lvl7pPr marL="6531834" indent="0">
              <a:buNone/>
              <a:defRPr sz="4800"/>
            </a:lvl7pPr>
            <a:lvl8pPr marL="7620472" indent="0">
              <a:buNone/>
              <a:defRPr sz="4800"/>
            </a:lvl8pPr>
            <a:lvl9pPr marL="8709111" indent="0">
              <a:buNone/>
              <a:defRPr sz="4800"/>
            </a:lvl9pPr>
          </a:lstStyle>
          <a:p>
            <a:endParaRPr lang="en-US"/>
          </a:p>
        </p:txBody>
      </p:sp>
      <p:sp>
        <p:nvSpPr>
          <p:cNvPr id="4" name="Text Placeholder 3"/>
          <p:cNvSpPr>
            <a:spLocks noGrp="1"/>
          </p:cNvSpPr>
          <p:nvPr>
            <p:ph type="body" sz="half" idx="2"/>
          </p:nvPr>
        </p:nvSpPr>
        <p:spPr>
          <a:xfrm>
            <a:off x="4780057" y="10734676"/>
            <a:ext cx="14632305" cy="1609724"/>
          </a:xfrm>
          <a:prstGeom prst="rect">
            <a:avLst/>
          </a:prstGeo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en-US"/>
              <a:t>Click to edit Master text styles</a:t>
            </a:r>
          </a:p>
        </p:txBody>
      </p:sp>
      <p:sp>
        <p:nvSpPr>
          <p:cNvPr id="5" name="Date Placeholder 4"/>
          <p:cNvSpPr>
            <a:spLocks noGrp="1"/>
          </p:cNvSpPr>
          <p:nvPr>
            <p:ph type="dt" sz="half" idx="10"/>
          </p:nvPr>
        </p:nvSpPr>
        <p:spPr>
          <a:xfrm>
            <a:off x="1219359" y="12712701"/>
            <a:ext cx="5690341" cy="730250"/>
          </a:xfrm>
          <a:prstGeom prst="rect">
            <a:avLst/>
          </a:prstGeom>
        </p:spPr>
        <p:txBody>
          <a:bodyPr/>
          <a:lstStyle/>
          <a:p>
            <a:fld id="{F9E5E443-43CC-47C0-B016-9A203293290C}" type="datetimeFigureOut">
              <a:rPr lang="en-US" smtClean="0"/>
              <a:pPr/>
              <a:t>3/16/2020</a:t>
            </a:fld>
            <a:endParaRPr lang="en-US"/>
          </a:p>
        </p:txBody>
      </p:sp>
      <p:sp>
        <p:nvSpPr>
          <p:cNvPr id="6" name="Footer Placeholder 5"/>
          <p:cNvSpPr>
            <a:spLocks noGrp="1"/>
          </p:cNvSpPr>
          <p:nvPr>
            <p:ph type="ftr" sz="quarter" idx="11"/>
          </p:nvPr>
        </p:nvSpPr>
        <p:spPr>
          <a:xfrm>
            <a:off x="8332285" y="12712701"/>
            <a:ext cx="7722605"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7475" y="12712701"/>
            <a:ext cx="5690341"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136" y="3523"/>
            <a:ext cx="24387048" cy="142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userDrawn="1"/>
        </p:nvSpPr>
        <p:spPr>
          <a:xfrm>
            <a:off x="10688637" y="333375"/>
            <a:ext cx="9494907" cy="877163"/>
          </a:xfrm>
          <a:prstGeom prst="rect">
            <a:avLst/>
          </a:prstGeom>
          <a:noFill/>
        </p:spPr>
        <p:txBody>
          <a:bodyPr wrap="none" rtlCol="0">
            <a:spAutoFit/>
          </a:bodyPr>
          <a:lstStyle/>
          <a:p>
            <a:pPr algn="ctr"/>
            <a:r>
              <a:rPr lang="en-US" sz="5100">
                <a:solidFill>
                  <a:schemeClr val="bg1"/>
                </a:solidFill>
                <a:latin typeface="AvantGarde-Demi" pitchFamily="18" charset="0"/>
                <a:ea typeface="AvantGarde-Demi" pitchFamily="18" charset="0"/>
                <a:cs typeface="AvantGarde-Demi" pitchFamily="18" charset="0"/>
              </a:rPr>
              <a:t>LŨY</a:t>
            </a:r>
            <a:r>
              <a:rPr lang="en-US" sz="5100" baseline="0">
                <a:solidFill>
                  <a:schemeClr val="bg1"/>
                </a:solidFill>
                <a:latin typeface="AvantGarde-Demi" pitchFamily="18" charset="0"/>
                <a:ea typeface="AvantGarde-Demi" pitchFamily="18" charset="0"/>
                <a:cs typeface="AvantGarde-Demi" pitchFamily="18" charset="0"/>
              </a:rPr>
              <a:t> THỪA – HÀM SỐ LŨY THỪA</a:t>
            </a:r>
            <a:endParaRPr lang="en-US" sz="5100">
              <a:solidFill>
                <a:schemeClr val="bg1"/>
              </a:solidFill>
              <a:latin typeface="AvantGarde-Demi" pitchFamily="18" charset="0"/>
              <a:ea typeface="AvantGarde-Demi" pitchFamily="18" charset="0"/>
              <a:cs typeface="AvantGarde-Demi" pitchFamily="18" charset="0"/>
            </a:endParaRPr>
          </a:p>
        </p:txBody>
      </p:sp>
      <p:sp>
        <p:nvSpPr>
          <p:cNvPr id="9" name="TextBox 8"/>
          <p:cNvSpPr txBox="1"/>
          <p:nvPr userDrawn="1"/>
        </p:nvSpPr>
        <p:spPr>
          <a:xfrm>
            <a:off x="3217920" y="455250"/>
            <a:ext cx="2068195" cy="584775"/>
          </a:xfrm>
          <a:prstGeom prst="rect">
            <a:avLst/>
          </a:prstGeom>
          <a:noFill/>
        </p:spPr>
        <p:txBody>
          <a:bodyPr wrap="none" rtlCol="0">
            <a:spAutoFit/>
          </a:bodyPr>
          <a:lstStyle/>
          <a:p>
            <a:pPr algn="ctr"/>
            <a:r>
              <a:rPr lang="en-US" sz="3200" b="0" baseline="0">
                <a:solidFill>
                  <a:schemeClr val="bg1"/>
                </a:solidFill>
                <a:latin typeface="AvantGarde-Demi" pitchFamily="18" charset="0"/>
                <a:ea typeface="AvantGarde-Demi" pitchFamily="18" charset="0"/>
                <a:cs typeface="AvantGarde-Demi" pitchFamily="18" charset="0"/>
              </a:rPr>
              <a:t>GIẢI </a:t>
            </a:r>
            <a:r>
              <a:rPr lang="en-US" sz="3200" b="0" baseline="0" dirty="0">
                <a:solidFill>
                  <a:schemeClr val="bg1"/>
                </a:solidFill>
                <a:latin typeface="AvantGarde-Demi" pitchFamily="18" charset="0"/>
                <a:ea typeface="AvantGarde-Demi" pitchFamily="18" charset="0"/>
                <a:cs typeface="AvantGarde-Demi" pitchFamily="18" charset="0"/>
              </a:rPr>
              <a:t>TÍCH</a:t>
            </a:r>
            <a:endParaRPr lang="en-US" sz="3200" b="0" dirty="0">
              <a:solidFill>
                <a:schemeClr val="bg1"/>
              </a:solidFill>
              <a:latin typeface="AvantGarde-Demi" pitchFamily="18" charset="0"/>
              <a:ea typeface="AvantGarde-Demi" pitchFamily="18" charset="0"/>
              <a:cs typeface="AvantGarde-Demi" pitchFamily="18" charset="0"/>
            </a:endParaRPr>
          </a:p>
        </p:txBody>
      </p:sp>
      <p:sp>
        <p:nvSpPr>
          <p:cNvPr id="10" name="TextBox 9"/>
          <p:cNvSpPr txBox="1"/>
          <p:nvPr userDrawn="1"/>
        </p:nvSpPr>
        <p:spPr>
          <a:xfrm>
            <a:off x="2135187" y="185946"/>
            <a:ext cx="873957" cy="1246495"/>
          </a:xfrm>
          <a:prstGeom prst="rect">
            <a:avLst/>
          </a:prstGeom>
          <a:noFill/>
        </p:spPr>
        <p:txBody>
          <a:bodyPr wrap="none" rtlCol="0">
            <a:spAutoFit/>
          </a:bodyPr>
          <a:lstStyle/>
          <a:p>
            <a:pPr algn="ctr">
              <a:lnSpc>
                <a:spcPts val="4500"/>
              </a:lnSpc>
            </a:pPr>
            <a:r>
              <a:rPr lang="en-US" sz="2800" dirty="0">
                <a:solidFill>
                  <a:schemeClr val="bg1"/>
                </a:solidFill>
                <a:latin typeface="AvantGarde-Demi" pitchFamily="18" charset="0"/>
                <a:ea typeface="AvantGarde-Demi" pitchFamily="18" charset="0"/>
                <a:cs typeface="AvantGarde-Demi" pitchFamily="18" charset="0"/>
              </a:rPr>
              <a:t>LỚP</a:t>
            </a:r>
          </a:p>
          <a:p>
            <a:pPr algn="ctr">
              <a:lnSpc>
                <a:spcPts val="4500"/>
              </a:lnSpc>
            </a:pPr>
            <a:r>
              <a:rPr lang="en-US" sz="4800">
                <a:solidFill>
                  <a:schemeClr val="bg1"/>
                </a:solidFill>
                <a:latin typeface="AvantGarde-Demi" pitchFamily="18" charset="0"/>
                <a:ea typeface="AvantGarde-Demi" pitchFamily="18" charset="0"/>
                <a:cs typeface="AvantGarde-Demi" pitchFamily="18" charset="0"/>
              </a:rPr>
              <a:t>12</a:t>
            </a:r>
            <a:endParaRPr lang="en-US" sz="4800" dirty="0">
              <a:solidFill>
                <a:schemeClr val="bg1"/>
              </a:solidFill>
              <a:latin typeface="AvantGarde-Demi" pitchFamily="18" charset="0"/>
              <a:ea typeface="AvantGarde-Demi" pitchFamily="18" charset="0"/>
              <a:cs typeface="AvantGarde-Demi" pitchFamily="18" charset="0"/>
            </a:endParaRPr>
          </a:p>
        </p:txBody>
      </p:sp>
      <p:sp>
        <p:nvSpPr>
          <p:cNvPr id="11" name="TextBox 10"/>
          <p:cNvSpPr txBox="1"/>
          <p:nvPr userDrawn="1"/>
        </p:nvSpPr>
        <p:spPr>
          <a:xfrm>
            <a:off x="5115175" y="276523"/>
            <a:ext cx="2303836" cy="1077218"/>
          </a:xfrm>
          <a:prstGeom prst="rect">
            <a:avLst/>
          </a:prstGeom>
          <a:noFill/>
        </p:spPr>
        <p:txBody>
          <a:bodyPr wrap="none" rtlCol="0">
            <a:spAutoFit/>
          </a:bodyPr>
          <a:lstStyle/>
          <a:p>
            <a:pPr algn="ctr"/>
            <a:r>
              <a:rPr lang="en-US" sz="3200" b="0">
                <a:solidFill>
                  <a:schemeClr val="bg1"/>
                </a:solidFill>
                <a:latin typeface="AvantGarde-Demi" pitchFamily="18" charset="0"/>
                <a:ea typeface="AvantGarde-Demi" pitchFamily="18" charset="0"/>
                <a:cs typeface="AvantGarde-Demi" pitchFamily="18" charset="0"/>
              </a:rPr>
              <a:t>BÀI</a:t>
            </a:r>
            <a:r>
              <a:rPr lang="en-US" sz="3200" b="0" baseline="0">
                <a:solidFill>
                  <a:schemeClr val="bg1"/>
                </a:solidFill>
                <a:latin typeface="AvantGarde-Demi" pitchFamily="18" charset="0"/>
                <a:ea typeface="AvantGarde-Demi" pitchFamily="18" charset="0"/>
                <a:cs typeface="AvantGarde-Demi" pitchFamily="18" charset="0"/>
              </a:rPr>
              <a:t> 9</a:t>
            </a:r>
            <a:endParaRPr lang="en-US" sz="3200" b="0" baseline="0" dirty="0">
              <a:solidFill>
                <a:schemeClr val="bg1"/>
              </a:solidFill>
              <a:latin typeface="AvantGarde-Demi" pitchFamily="18" charset="0"/>
              <a:ea typeface="AvantGarde-Demi" pitchFamily="18" charset="0"/>
              <a:cs typeface="AvantGarde-Demi" pitchFamily="18" charset="0"/>
            </a:endParaRPr>
          </a:p>
          <a:p>
            <a:pPr algn="ctr"/>
            <a:r>
              <a:rPr lang="en-US" sz="3200" b="0" baseline="0" err="1">
                <a:solidFill>
                  <a:schemeClr val="bg1"/>
                </a:solidFill>
                <a:latin typeface="AvantGarde-Demi" pitchFamily="18" charset="0"/>
                <a:ea typeface="AvantGarde-Demi" pitchFamily="18" charset="0"/>
                <a:cs typeface="AvantGarde-Demi" pitchFamily="18" charset="0"/>
              </a:rPr>
              <a:t>Chương</a:t>
            </a:r>
            <a:r>
              <a:rPr lang="en-US" sz="3200" b="0" baseline="0">
                <a:solidFill>
                  <a:schemeClr val="bg1"/>
                </a:solidFill>
                <a:latin typeface="AvantGarde-Demi" pitchFamily="18" charset="0"/>
                <a:ea typeface="AvantGarde-Demi" pitchFamily="18" charset="0"/>
                <a:cs typeface="AvantGarde-Demi" pitchFamily="18" charset="0"/>
              </a:rPr>
              <a:t> </a:t>
            </a:r>
            <a:r>
              <a:rPr lang="vi-VN" sz="3200" b="1" baseline="0">
                <a:solidFill>
                  <a:schemeClr val="bg1"/>
                </a:solidFill>
                <a:latin typeface="Tahoma" pitchFamily="34" charset="0"/>
                <a:ea typeface="Tahoma" pitchFamily="34" charset="0"/>
                <a:cs typeface="Tahoma" pitchFamily="34" charset="0"/>
              </a:rPr>
              <a:t>I</a:t>
            </a:r>
            <a:r>
              <a:rPr lang="en-US" sz="3200" b="1" baseline="0">
                <a:solidFill>
                  <a:schemeClr val="bg1"/>
                </a:solidFill>
                <a:latin typeface="Tahoma" pitchFamily="34" charset="0"/>
                <a:ea typeface="Tahoma" pitchFamily="34" charset="0"/>
                <a:cs typeface="Tahoma" pitchFamily="34" charset="0"/>
              </a:rPr>
              <a:t>I</a:t>
            </a:r>
            <a:endParaRPr lang="en-US" sz="3200" b="1" dirty="0">
              <a:solidFill>
                <a:schemeClr val="bg1"/>
              </a:solidFill>
              <a:latin typeface="AvantGarde-Demi" pitchFamily="18" charset="0"/>
              <a:ea typeface="AvantGarde-Demi" pitchFamily="18" charset="0"/>
              <a:cs typeface="AvantGarde-Demi" pitchFamily="18" charset="0"/>
            </a:endParaRPr>
          </a:p>
        </p:txBody>
      </p:sp>
      <p:sp>
        <p:nvSpPr>
          <p:cNvPr id="2" name="Title Placeholder 1"/>
          <p:cNvSpPr>
            <a:spLocks noGrp="1"/>
          </p:cNvSpPr>
          <p:nvPr>
            <p:ph type="title"/>
          </p:nvPr>
        </p:nvSpPr>
        <p:spPr>
          <a:xfrm>
            <a:off x="1219200" y="549275"/>
            <a:ext cx="21948775" cy="2286000"/>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2177278" rtl="0" eaLnBrk="1" latinLnBrk="0" hangingPunct="1">
        <a:spcBef>
          <a:spcPct val="0"/>
        </a:spcBef>
        <a:buNone/>
        <a:defRPr sz="10500" kern="1200">
          <a:solidFill>
            <a:schemeClr val="tx1"/>
          </a:solidFill>
          <a:latin typeface="+mj-lt"/>
          <a:ea typeface="+mj-ea"/>
          <a:cs typeface="+mj-cs"/>
        </a:defRPr>
      </a:lvl1pPr>
    </p:titleStyle>
    <p:bodyStyle>
      <a:lvl1pPr marL="816479" indent="-816479" algn="l" defTabSz="2177278" rtl="0" eaLnBrk="1" latinLnBrk="0" hangingPunct="1">
        <a:spcBef>
          <a:spcPct val="20000"/>
        </a:spcBef>
        <a:buFont typeface="Arial" pitchFamily="34" charset="0"/>
        <a:buChar char="•"/>
        <a:defRPr sz="7600" kern="1200">
          <a:solidFill>
            <a:schemeClr val="tx1"/>
          </a:solidFill>
          <a:latin typeface="+mn-lt"/>
          <a:ea typeface="+mn-ea"/>
          <a:cs typeface="+mn-cs"/>
        </a:defRPr>
      </a:lvl1pPr>
      <a:lvl2pPr marL="1769038" indent="-680399" algn="l" defTabSz="2177278" rtl="0" eaLnBrk="1" latinLnBrk="0" hangingPunct="1">
        <a:spcBef>
          <a:spcPct val="20000"/>
        </a:spcBef>
        <a:buFont typeface="Arial" pitchFamily="34" charset="0"/>
        <a:buChar char="–"/>
        <a:defRPr sz="6700" kern="1200">
          <a:solidFill>
            <a:schemeClr val="tx1"/>
          </a:solidFill>
          <a:latin typeface="+mn-lt"/>
          <a:ea typeface="+mn-ea"/>
          <a:cs typeface="+mn-cs"/>
        </a:defRPr>
      </a:lvl2pPr>
      <a:lvl3pPr marL="2721597" indent="-544319" algn="l" defTabSz="2177278" rtl="0" eaLnBrk="1" latinLnBrk="0" hangingPunct="1">
        <a:spcBef>
          <a:spcPct val="20000"/>
        </a:spcBef>
        <a:buFont typeface="Arial" pitchFamily="34" charset="0"/>
        <a:buChar char="•"/>
        <a:defRPr sz="5700" kern="1200">
          <a:solidFill>
            <a:schemeClr val="tx1"/>
          </a:solidFill>
          <a:latin typeface="+mn-lt"/>
          <a:ea typeface="+mn-ea"/>
          <a:cs typeface="+mn-cs"/>
        </a:defRPr>
      </a:lvl3pPr>
      <a:lvl4pPr marL="3810236"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898875"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33.xml"/><Relationship Id="rId3" Type="http://schemas.openxmlformats.org/officeDocument/2006/relationships/slide" Target="slide35.xml"/><Relationship Id="rId7" Type="http://schemas.openxmlformats.org/officeDocument/2006/relationships/slide" Target="slide30.xml"/><Relationship Id="rId12" Type="http://schemas.openxmlformats.org/officeDocument/2006/relationships/slide" Target="slide24.xml"/><Relationship Id="rId2"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29.xml"/><Relationship Id="rId11" Type="http://schemas.openxmlformats.org/officeDocument/2006/relationships/slide" Target="slide25.xml"/><Relationship Id="rId5" Type="http://schemas.openxmlformats.org/officeDocument/2006/relationships/slide" Target="slide37.xml"/><Relationship Id="rId15" Type="http://schemas.openxmlformats.org/officeDocument/2006/relationships/slide" Target="slide22.xml"/><Relationship Id="rId10" Type="http://schemas.openxmlformats.org/officeDocument/2006/relationships/slide" Target="slide26.xml"/><Relationship Id="rId4" Type="http://schemas.openxmlformats.org/officeDocument/2006/relationships/slide" Target="slide36.xml"/><Relationship Id="rId9" Type="http://schemas.openxmlformats.org/officeDocument/2006/relationships/slide" Target="slide32.xml"/><Relationship Id="rId14" Type="http://schemas.openxmlformats.org/officeDocument/2006/relationships/slide" Target="slide27.xml"/></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2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2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2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2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2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56.png"/></Relationships>
</file>

<file path=ppt/slides/_rels/slide2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3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3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3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194.png"/></Relationships>
</file>

<file path=ppt/slides/_rels/slide3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3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s>
</file>

<file path=ppt/slides/_rels/slide36.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s>
</file>

<file path=ppt/slides/_rels/slide37.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43.xml"/><Relationship Id="rId3" Type="http://schemas.openxmlformats.org/officeDocument/2006/relationships/slide" Target="slide23.xml"/><Relationship Id="rId7" Type="http://schemas.openxmlformats.org/officeDocument/2006/relationships/slide" Target="slide53.xml"/><Relationship Id="rId12" Type="http://schemas.openxmlformats.org/officeDocument/2006/relationships/slide" Target="slide35.xml"/><Relationship Id="rId2" Type="http://schemas.openxmlformats.org/officeDocument/2006/relationships/slide" Target="slide21.xml"/><Relationship Id="rId16"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51.xml"/><Relationship Id="rId11" Type="http://schemas.openxmlformats.org/officeDocument/2006/relationships/slide" Target="slide45.xml"/><Relationship Id="rId5" Type="http://schemas.openxmlformats.org/officeDocument/2006/relationships/slide" Target="slide27.xml"/><Relationship Id="rId15" Type="http://schemas.openxmlformats.org/officeDocument/2006/relationships/slide" Target="slide41.xml"/><Relationship Id="rId10" Type="http://schemas.openxmlformats.org/officeDocument/2006/relationships/slide" Target="slide47.xml"/><Relationship Id="rId4" Type="http://schemas.openxmlformats.org/officeDocument/2006/relationships/slide" Target="slide25.xml"/><Relationship Id="rId9" Type="http://schemas.openxmlformats.org/officeDocument/2006/relationships/slide" Target="slide57.xml"/><Relationship Id="rId14" Type="http://schemas.openxmlformats.org/officeDocument/2006/relationships/slide" Target="slide49.xml"/></Relationships>
</file>

<file path=ppt/slides/_rels/slide3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0.png"/><Relationship Id="rId7" Type="http://schemas.openxmlformats.org/officeDocument/2006/relationships/image" Target="../media/image22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222.png"/><Relationship Id="rId10" Type="http://schemas.openxmlformats.org/officeDocument/2006/relationships/image" Target="../media/image226.png"/><Relationship Id="rId4" Type="http://schemas.openxmlformats.org/officeDocument/2006/relationships/image" Target="../media/image221.png"/><Relationship Id="rId9" Type="http://schemas.openxmlformats.org/officeDocument/2006/relationships/image" Target="../media/image225.png"/></Relationships>
</file>

<file path=ppt/slides/_rels/slide39.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8.png"/><Relationship Id="rId7" Type="http://schemas.openxmlformats.org/officeDocument/2006/relationships/image" Target="../media/image231.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slide" Target="slide25.xml"/><Relationship Id="rId10" Type="http://schemas.openxmlformats.org/officeDocument/2006/relationships/image" Target="../media/image234.png"/><Relationship Id="rId4" Type="http://schemas.openxmlformats.org/officeDocument/2006/relationships/image" Target="../media/image229.png"/><Relationship Id="rId9" Type="http://schemas.openxmlformats.org/officeDocument/2006/relationships/image" Target="../media/image233.png"/></Relationships>
</file>

<file path=ppt/slides/_rels/slide4.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57.xml"/><Relationship Id="rId3" Type="http://schemas.openxmlformats.org/officeDocument/2006/relationships/slide" Target="slide19.xml"/><Relationship Id="rId7" Type="http://schemas.openxmlformats.org/officeDocument/2006/relationships/slide" Target="slide55.xml"/><Relationship Id="rId12" Type="http://schemas.openxmlformats.org/officeDocument/2006/relationships/slide" Target="slide48.xml"/><Relationship Id="rId2"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slide" Target="slide54.xml"/><Relationship Id="rId11" Type="http://schemas.openxmlformats.org/officeDocument/2006/relationships/slide" Target="slide49.xml"/><Relationship Id="rId5" Type="http://schemas.openxmlformats.org/officeDocument/2006/relationships/slide" Target="slide53.xml"/><Relationship Id="rId15" Type="http://schemas.openxmlformats.org/officeDocument/2006/relationships/slide" Target="slide47.xml"/><Relationship Id="rId10" Type="http://schemas.openxmlformats.org/officeDocument/2006/relationships/slide" Target="slide50.xml"/><Relationship Id="rId4" Type="http://schemas.openxmlformats.org/officeDocument/2006/relationships/slide" Target="slide20.xml"/><Relationship Id="rId9" Type="http://schemas.openxmlformats.org/officeDocument/2006/relationships/slide" Target="slide51.xml"/><Relationship Id="rId14" Type="http://schemas.openxmlformats.org/officeDocument/2006/relationships/slide" Target="slide52.xml"/></Relationships>
</file>

<file path=ppt/slides/_rels/slide4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10" Type="http://schemas.openxmlformats.org/officeDocument/2006/relationships/image" Target="../media/image243.png"/><Relationship Id="rId4" Type="http://schemas.openxmlformats.org/officeDocument/2006/relationships/image" Target="../media/image238.png"/><Relationship Id="rId9" Type="http://schemas.openxmlformats.org/officeDocument/2006/relationships/image" Target="../media/image242.png"/></Relationships>
</file>

<file path=ppt/slides/_rels/slide41.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247.png"/><Relationship Id="rId10" Type="http://schemas.openxmlformats.org/officeDocument/2006/relationships/slide" Target="slide25.xml"/><Relationship Id="rId4" Type="http://schemas.openxmlformats.org/officeDocument/2006/relationships/image" Target="../media/image246.png"/><Relationship Id="rId9" Type="http://schemas.openxmlformats.org/officeDocument/2006/relationships/image" Target="../media/image251.png"/></Relationships>
</file>

<file path=ppt/slides/_rels/slide42.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53.png"/><Relationship Id="rId7" Type="http://schemas.openxmlformats.org/officeDocument/2006/relationships/image" Target="../media/image289.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88.png"/><Relationship Id="rId11" Type="http://schemas.openxmlformats.org/officeDocument/2006/relationships/slide" Target="slide25.xml"/><Relationship Id="rId5" Type="http://schemas.openxmlformats.org/officeDocument/2006/relationships/image" Target="../media/image287.png"/><Relationship Id="rId10" Type="http://schemas.openxmlformats.org/officeDocument/2006/relationships/image" Target="../media/image256.png"/><Relationship Id="rId4" Type="http://schemas.openxmlformats.org/officeDocument/2006/relationships/image" Target="../media/image286.png"/><Relationship Id="rId9" Type="http://schemas.openxmlformats.org/officeDocument/2006/relationships/image" Target="../media/image255.png"/></Relationships>
</file>

<file path=ppt/slides/_rels/slide43.xml.rels><?xml version="1.0" encoding="UTF-8" standalone="yes"?>
<Relationships xmlns="http://schemas.openxmlformats.org/package/2006/relationships"><Relationship Id="rId8" Type="http://schemas.openxmlformats.org/officeDocument/2006/relationships/image" Target="../media/image2590.png"/><Relationship Id="rId3" Type="http://schemas.openxmlformats.org/officeDocument/2006/relationships/image" Target="../media/image258.png"/><Relationship Id="rId7" Type="http://schemas.openxmlformats.org/officeDocument/2006/relationships/image" Target="../media/image262.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260.png"/><Relationship Id="rId10" Type="http://schemas.openxmlformats.org/officeDocument/2006/relationships/image" Target="../media/image2600.png"/><Relationship Id="rId4" Type="http://schemas.openxmlformats.org/officeDocument/2006/relationships/image" Target="../media/image259.png"/><Relationship Id="rId9" Type="http://schemas.openxmlformats.org/officeDocument/2006/relationships/slide" Target="slide25.xml"/></Relationships>
</file>

<file path=ppt/slides/_rels/slide44.xml.rels><?xml version="1.0" encoding="UTF-8" standalone="yes"?>
<Relationships xmlns="http://schemas.openxmlformats.org/package/2006/relationships"><Relationship Id="rId8" Type="http://schemas.openxmlformats.org/officeDocument/2006/relationships/image" Target="../media/image2630.png"/><Relationship Id="rId3" Type="http://schemas.openxmlformats.org/officeDocument/2006/relationships/image" Target="../media/image2620.png"/><Relationship Id="rId7" Type="http://schemas.openxmlformats.org/officeDocument/2006/relationships/image" Target="../media/image266.png"/><Relationship Id="rId2" Type="http://schemas.openxmlformats.org/officeDocument/2006/relationships/image" Target="../media/image2610.png"/><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png"/><Relationship Id="rId10" Type="http://schemas.openxmlformats.org/officeDocument/2006/relationships/slide" Target="slide25.xml"/><Relationship Id="rId4" Type="http://schemas.openxmlformats.org/officeDocument/2006/relationships/image" Target="../media/image263.png"/><Relationship Id="rId9" Type="http://schemas.openxmlformats.org/officeDocument/2006/relationships/image" Target="../media/image2640.png"/></Relationships>
</file>

<file path=ppt/slides/_rels/slide45.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74.png"/><Relationship Id="rId3" Type="http://schemas.openxmlformats.org/officeDocument/2006/relationships/image" Target="../media/image2650.png"/><Relationship Id="rId7" Type="http://schemas.openxmlformats.org/officeDocument/2006/relationships/image" Target="../media/image269.png"/><Relationship Id="rId12" Type="http://schemas.openxmlformats.org/officeDocument/2006/relationships/slide" Target="slide2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68.png"/><Relationship Id="rId11" Type="http://schemas.openxmlformats.org/officeDocument/2006/relationships/image" Target="../media/image273.png"/><Relationship Id="rId5" Type="http://schemas.openxmlformats.org/officeDocument/2006/relationships/image" Target="../media/image267.png"/><Relationship Id="rId10" Type="http://schemas.openxmlformats.org/officeDocument/2006/relationships/image" Target="../media/image272.png"/><Relationship Id="rId4" Type="http://schemas.openxmlformats.org/officeDocument/2006/relationships/image" Target="../media/image2660.png"/><Relationship Id="rId9" Type="http://schemas.openxmlformats.org/officeDocument/2006/relationships/image" Target="../media/image271.png"/></Relationships>
</file>

<file path=ppt/slides/_rels/slide46.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6.png"/><Relationship Id="rId7" Type="http://schemas.openxmlformats.org/officeDocument/2006/relationships/image" Target="../media/image280.png"/><Relationship Id="rId12" Type="http://schemas.openxmlformats.org/officeDocument/2006/relationships/image" Target="../media/image284.png"/><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slide" Target="slide25.xml"/><Relationship Id="rId5" Type="http://schemas.openxmlformats.org/officeDocument/2006/relationships/image" Target="../media/image278.png"/><Relationship Id="rId10" Type="http://schemas.openxmlformats.org/officeDocument/2006/relationships/image" Target="../media/image283.png"/><Relationship Id="rId4" Type="http://schemas.openxmlformats.org/officeDocument/2006/relationships/image" Target="../media/image277.png"/><Relationship Id="rId9" Type="http://schemas.openxmlformats.org/officeDocument/2006/relationships/image" Target="../media/image282.png"/></Relationships>
</file>

<file path=ppt/slides/_rels/slide47.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5.png"/><Relationship Id="rId7" Type="http://schemas.openxmlformats.org/officeDocument/2006/relationships/image" Target="../media/image29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92.png"/><Relationship Id="rId5" Type="http://schemas.openxmlformats.org/officeDocument/2006/relationships/image" Target="../media/image291.png"/><Relationship Id="rId10" Type="http://schemas.openxmlformats.org/officeDocument/2006/relationships/image" Target="../media/image295.png"/><Relationship Id="rId4" Type="http://schemas.openxmlformats.org/officeDocument/2006/relationships/image" Target="../media/image290.png"/><Relationship Id="rId9" Type="http://schemas.openxmlformats.org/officeDocument/2006/relationships/slide" Target="slide25.xml"/></Relationships>
</file>

<file path=ppt/slides/_rels/slide48.xml.rels><?xml version="1.0" encoding="UTF-8" standalone="yes"?>
<Relationships xmlns="http://schemas.openxmlformats.org/package/2006/relationships"><Relationship Id="rId8" Type="http://schemas.openxmlformats.org/officeDocument/2006/relationships/image" Target="../media/image305.png"/><Relationship Id="rId3" Type="http://schemas.openxmlformats.org/officeDocument/2006/relationships/image" Target="../media/image301.png"/><Relationship Id="rId7" Type="http://schemas.openxmlformats.org/officeDocument/2006/relationships/slide" Target="slide25.xml"/><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304.png"/><Relationship Id="rId11" Type="http://schemas.openxmlformats.org/officeDocument/2006/relationships/image" Target="../media/image312.png"/><Relationship Id="rId5" Type="http://schemas.openxmlformats.org/officeDocument/2006/relationships/image" Target="../media/image303.png"/><Relationship Id="rId10" Type="http://schemas.openxmlformats.org/officeDocument/2006/relationships/image" Target="../media/image311.png"/><Relationship Id="rId4" Type="http://schemas.openxmlformats.org/officeDocument/2006/relationships/image" Target="../media/image302.png"/><Relationship Id="rId9" Type="http://schemas.openxmlformats.org/officeDocument/2006/relationships/image" Target="../media/image306.png"/></Relationships>
</file>

<file path=ppt/slides/_rels/slide49.xml.rels><?xml version="1.0" encoding="UTF-8" standalone="yes"?>
<Relationships xmlns="http://schemas.openxmlformats.org/package/2006/relationships"><Relationship Id="rId8" Type="http://schemas.openxmlformats.org/officeDocument/2006/relationships/image" Target="../media/image299.png"/><Relationship Id="rId13" Type="http://schemas.openxmlformats.org/officeDocument/2006/relationships/image" Target="../media/image318.png"/><Relationship Id="rId3" Type="http://schemas.openxmlformats.org/officeDocument/2006/relationships/image" Target="../media/image313.png"/><Relationship Id="rId7" Type="http://schemas.openxmlformats.org/officeDocument/2006/relationships/image" Target="../media/image298.png"/><Relationship Id="rId12" Type="http://schemas.openxmlformats.org/officeDocument/2006/relationships/image" Target="../media/image31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97.png"/><Relationship Id="rId11" Type="http://schemas.openxmlformats.org/officeDocument/2006/relationships/image" Target="../media/image307.png"/><Relationship Id="rId5" Type="http://schemas.openxmlformats.org/officeDocument/2006/relationships/image" Target="../media/image296.png"/><Relationship Id="rId10" Type="http://schemas.openxmlformats.org/officeDocument/2006/relationships/slide" Target="slide25.xml"/><Relationship Id="rId4" Type="http://schemas.openxmlformats.org/officeDocument/2006/relationships/image" Target="../media/image314.png"/><Relationship Id="rId9" Type="http://schemas.openxmlformats.org/officeDocument/2006/relationships/image" Target="../media/image3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 Id="rId9" Type="http://schemas.openxmlformats.org/officeDocument/2006/relationships/image" Target="../media/image325.png"/></Relationships>
</file>

<file path=ppt/slides/_rels/slide51.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26.png"/><Relationship Id="rId7" Type="http://schemas.openxmlformats.org/officeDocument/2006/relationships/image" Target="../media/image33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29.png"/><Relationship Id="rId11" Type="http://schemas.openxmlformats.org/officeDocument/2006/relationships/slide" Target="slide25.xml"/><Relationship Id="rId5" Type="http://schemas.openxmlformats.org/officeDocument/2006/relationships/image" Target="../media/image328.png"/><Relationship Id="rId10" Type="http://schemas.openxmlformats.org/officeDocument/2006/relationships/image" Target="../media/image333.png"/><Relationship Id="rId4" Type="http://schemas.openxmlformats.org/officeDocument/2006/relationships/image" Target="../media/image327.png"/><Relationship Id="rId9" Type="http://schemas.openxmlformats.org/officeDocument/2006/relationships/image" Target="../media/image332.png"/></Relationships>
</file>

<file path=ppt/slides/_rels/slide52.xml.rels><?xml version="1.0" encoding="UTF-8" standalone="yes"?>
<Relationships xmlns="http://schemas.openxmlformats.org/package/2006/relationships"><Relationship Id="rId8" Type="http://schemas.openxmlformats.org/officeDocument/2006/relationships/image" Target="../media/image339.png"/><Relationship Id="rId3" Type="http://schemas.openxmlformats.org/officeDocument/2006/relationships/image" Target="../media/image334.png"/><Relationship Id="rId7" Type="http://schemas.openxmlformats.org/officeDocument/2006/relationships/image" Target="../media/image338.png"/><Relationship Id="rId12" Type="http://schemas.openxmlformats.org/officeDocument/2006/relationships/image" Target="../media/image34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37.png"/><Relationship Id="rId11" Type="http://schemas.openxmlformats.org/officeDocument/2006/relationships/image" Target="../media/image341.png"/><Relationship Id="rId5" Type="http://schemas.openxmlformats.org/officeDocument/2006/relationships/image" Target="../media/image336.png"/><Relationship Id="rId10" Type="http://schemas.openxmlformats.org/officeDocument/2006/relationships/slide" Target="slide25.xml"/><Relationship Id="rId4" Type="http://schemas.openxmlformats.org/officeDocument/2006/relationships/image" Target="../media/image335.png"/><Relationship Id="rId9" Type="http://schemas.openxmlformats.org/officeDocument/2006/relationships/image" Target="../media/image340.png"/></Relationships>
</file>

<file path=ppt/slides/_rels/slide5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image" Target="../media/image344.png"/><Relationship Id="rId7" Type="http://schemas.openxmlformats.org/officeDocument/2006/relationships/slide" Target="slide25.xml"/><Relationship Id="rId2" Type="http://schemas.openxmlformats.org/officeDocument/2006/relationships/image" Target="../media/image343.png"/><Relationship Id="rId1" Type="http://schemas.openxmlformats.org/officeDocument/2006/relationships/slideLayout" Target="../slideLayouts/slideLayout2.xml"/><Relationship Id="rId6" Type="http://schemas.openxmlformats.org/officeDocument/2006/relationships/image" Target="../media/image347.png"/><Relationship Id="rId5" Type="http://schemas.openxmlformats.org/officeDocument/2006/relationships/image" Target="../media/image346.png"/><Relationship Id="rId4" Type="http://schemas.openxmlformats.org/officeDocument/2006/relationships/image" Target="../media/image345.png"/></Relationships>
</file>

<file path=ppt/slides/_rels/slide55.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image" Target="../media/image350.png"/><Relationship Id="rId7" Type="http://schemas.openxmlformats.org/officeDocument/2006/relationships/image" Target="../media/image354.png"/><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image" Target="../media/image353.png"/><Relationship Id="rId11" Type="http://schemas.openxmlformats.org/officeDocument/2006/relationships/image" Target="../media/image357.png"/><Relationship Id="rId5" Type="http://schemas.openxmlformats.org/officeDocument/2006/relationships/image" Target="../media/image352.png"/><Relationship Id="rId10" Type="http://schemas.openxmlformats.org/officeDocument/2006/relationships/image" Target="../media/image356.png"/><Relationship Id="rId4" Type="http://schemas.openxmlformats.org/officeDocument/2006/relationships/image" Target="../media/image351.png"/><Relationship Id="rId9" Type="http://schemas.openxmlformats.org/officeDocument/2006/relationships/slide" Target="slide25.xml"/></Relationships>
</file>

<file path=ppt/slides/_rels/slide56.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image" Target="../media/image363.png"/><Relationship Id="rId7" Type="http://schemas.openxmlformats.org/officeDocument/2006/relationships/image" Target="../media/image367.png"/><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image" Target="../media/image364.png"/><Relationship Id="rId9" Type="http://schemas.openxmlformats.org/officeDocument/2006/relationships/slide" Target="slide25.xml"/></Relationships>
</file>

<file path=ppt/slides/_rels/slide57.xml.rels><?xml version="1.0" encoding="UTF-8" standalone="yes"?>
<Relationships xmlns="http://schemas.openxmlformats.org/package/2006/relationships"><Relationship Id="rId8" Type="http://schemas.openxmlformats.org/officeDocument/2006/relationships/image" Target="../media/image375.png"/><Relationship Id="rId3" Type="http://schemas.openxmlformats.org/officeDocument/2006/relationships/image" Target="../media/image370.png"/><Relationship Id="rId7" Type="http://schemas.openxmlformats.org/officeDocument/2006/relationships/image" Target="../media/image374.png"/><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image" Target="../media/image373.png"/><Relationship Id="rId11" Type="http://schemas.openxmlformats.org/officeDocument/2006/relationships/image" Target="../media/image377.png"/><Relationship Id="rId5" Type="http://schemas.openxmlformats.org/officeDocument/2006/relationships/image" Target="../media/image372.png"/><Relationship Id="rId10" Type="http://schemas.openxmlformats.org/officeDocument/2006/relationships/slide" Target="slide25.xml"/><Relationship Id="rId4" Type="http://schemas.openxmlformats.org/officeDocument/2006/relationships/image" Target="../media/image371.png"/><Relationship Id="rId9" Type="http://schemas.openxmlformats.org/officeDocument/2006/relationships/image" Target="../media/image376.png"/></Relationships>
</file>

<file path=ppt/slides/_rels/slide58.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2.xml"/><Relationship Id="rId5" Type="http://schemas.openxmlformats.org/officeDocument/2006/relationships/image" Target="../media/image381.png"/><Relationship Id="rId4" Type="http://schemas.openxmlformats.org/officeDocument/2006/relationships/image" Target="../media/image380.png"/></Relationships>
</file>

<file path=ppt/slides/_rels/slide59.xml.rels><?xml version="1.0" encoding="UTF-8" standalone="yes"?>
<Relationships xmlns="http://schemas.openxmlformats.org/package/2006/relationships"><Relationship Id="rId8" Type="http://schemas.openxmlformats.org/officeDocument/2006/relationships/image" Target="../media/image387.png"/><Relationship Id="rId13" Type="http://schemas.openxmlformats.org/officeDocument/2006/relationships/image" Target="../media/image391.png"/><Relationship Id="rId3" Type="http://schemas.openxmlformats.org/officeDocument/2006/relationships/image" Target="../media/image382.png"/><Relationship Id="rId7" Type="http://schemas.openxmlformats.org/officeDocument/2006/relationships/image" Target="../media/image386.png"/><Relationship Id="rId12" Type="http://schemas.openxmlformats.org/officeDocument/2006/relationships/image" Target="../media/image39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85.png"/><Relationship Id="rId11" Type="http://schemas.openxmlformats.org/officeDocument/2006/relationships/slide" Target="slide25.xml"/><Relationship Id="rId5" Type="http://schemas.openxmlformats.org/officeDocument/2006/relationships/image" Target="../media/image384.png"/><Relationship Id="rId10" Type="http://schemas.openxmlformats.org/officeDocument/2006/relationships/image" Target="../media/image389.png"/><Relationship Id="rId4" Type="http://schemas.openxmlformats.org/officeDocument/2006/relationships/image" Target="../media/image383.png"/><Relationship Id="rId9" Type="http://schemas.openxmlformats.org/officeDocument/2006/relationships/image" Target="../media/image388.png"/><Relationship Id="rId14" Type="http://schemas.openxmlformats.org/officeDocument/2006/relationships/image" Target="../media/image39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10.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3981" y="0"/>
            <a:ext cx="24406147" cy="1382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6" name="Rounded Rectangle 15"/>
          <p:cNvSpPr/>
          <p:nvPr/>
        </p:nvSpPr>
        <p:spPr>
          <a:xfrm>
            <a:off x="4894614" y="7622411"/>
            <a:ext cx="15138801" cy="3740134"/>
          </a:xfrm>
          <a:prstGeom prst="roundRect">
            <a:avLst>
              <a:gd name="adj" fmla="val 4570"/>
            </a:avLst>
          </a:prstGeom>
          <a:noFill/>
          <a:ln>
            <a:solidFill>
              <a:srgbClr val="135F8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1" name="TextBox 20"/>
          <p:cNvSpPr txBox="1"/>
          <p:nvPr/>
        </p:nvSpPr>
        <p:spPr>
          <a:xfrm>
            <a:off x="7844621" y="3807869"/>
            <a:ext cx="8864866" cy="83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97" tIns="45698" rIns="91397" bIns="45698" rtlCol="0">
            <a:spAutoFit/>
          </a:bodyPr>
          <a:lstStyle/>
          <a:p>
            <a:pPr algn="ctr"/>
            <a:r>
              <a:rPr lang="en-US" sz="4800" b="1">
                <a:solidFill>
                  <a:srgbClr val="135F82"/>
                </a:solidFill>
                <a:latin typeface="Tahoma" pitchFamily="34" charset="0"/>
                <a:ea typeface="Tahoma" pitchFamily="34" charset="0"/>
                <a:cs typeface="Tahoma" pitchFamily="34" charset="0"/>
              </a:rPr>
              <a:t>DIỄN ĐÀN GIÁO VIÊN TOÁN</a:t>
            </a:r>
            <a:endParaRPr lang="en-US" sz="4800" b="1" dirty="0">
              <a:solidFill>
                <a:srgbClr val="135F82"/>
              </a:solidFill>
              <a:latin typeface="Tahoma" pitchFamily="34" charset="0"/>
              <a:ea typeface="Tahoma" pitchFamily="34" charset="0"/>
              <a:cs typeface="Tahoma" pitchFamily="34" charset="0"/>
            </a:endParaRPr>
          </a:p>
        </p:txBody>
      </p:sp>
      <p:sp>
        <p:nvSpPr>
          <p:cNvPr id="22" name="TextBox 21"/>
          <p:cNvSpPr txBox="1"/>
          <p:nvPr/>
        </p:nvSpPr>
        <p:spPr>
          <a:xfrm>
            <a:off x="11057717" y="4503554"/>
            <a:ext cx="3001785" cy="120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397" tIns="45698" rIns="91397" bIns="45698" rtlCol="0">
            <a:spAutoFit/>
          </a:bodyPr>
          <a:lstStyle/>
          <a:p>
            <a:pPr>
              <a:lnSpc>
                <a:spcPct val="150000"/>
              </a:lnSpc>
            </a:pPr>
            <a:r>
              <a:rPr lang="en-US" sz="4800" b="1">
                <a:solidFill>
                  <a:srgbClr val="FF0000"/>
                </a:solidFill>
                <a:latin typeface="Tahoma" pitchFamily="34" charset="0"/>
                <a:ea typeface="Tahoma" pitchFamily="34" charset="0"/>
                <a:cs typeface="Tahoma" pitchFamily="34" charset="0"/>
              </a:rPr>
              <a:t>PPT TIVI</a:t>
            </a:r>
            <a:endParaRPr lang="en-US" sz="4800" b="1" dirty="0">
              <a:solidFill>
                <a:srgbClr val="FF0000"/>
              </a:solidFill>
              <a:latin typeface="Tahoma" pitchFamily="34" charset="0"/>
              <a:ea typeface="Tahoma" pitchFamily="34" charset="0"/>
              <a:cs typeface="Tahoma" pitchFamily="34" charset="0"/>
            </a:endParaRPr>
          </a:p>
        </p:txBody>
      </p:sp>
      <p:grpSp>
        <p:nvGrpSpPr>
          <p:cNvPr id="10" name="Group 9"/>
          <p:cNvGrpSpPr/>
          <p:nvPr/>
        </p:nvGrpSpPr>
        <p:grpSpPr>
          <a:xfrm>
            <a:off x="8827841" y="6853527"/>
            <a:ext cx="7021349" cy="3077736"/>
            <a:chOff x="9594094" y="4371559"/>
            <a:chExt cx="5929038" cy="1500303"/>
          </a:xfrm>
        </p:grpSpPr>
        <p:sp>
          <p:nvSpPr>
            <p:cNvPr id="17" name="Rectangle 16"/>
            <p:cNvSpPr/>
            <p:nvPr/>
          </p:nvSpPr>
          <p:spPr>
            <a:xfrm>
              <a:off x="9820500" y="4469240"/>
              <a:ext cx="5486401" cy="833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a:p>
          </p:txBody>
        </p:sp>
        <p:sp>
          <p:nvSpPr>
            <p:cNvPr id="23" name="TextBox 22"/>
            <p:cNvSpPr txBox="1"/>
            <p:nvPr/>
          </p:nvSpPr>
          <p:spPr>
            <a:xfrm>
              <a:off x="9594094" y="4371559"/>
              <a:ext cx="5929038" cy="1500303"/>
            </a:xfrm>
            <a:prstGeom prst="rect">
              <a:avLst/>
            </a:prstGeom>
            <a:noFill/>
          </p:spPr>
          <p:txBody>
            <a:bodyPr wrap="none" lIns="91410" tIns="45705" rIns="91410" bIns="45705" rtlCol="0">
              <a:spAutoFit/>
            </a:bodyPr>
            <a:lstStyle/>
            <a:p>
              <a:pPr algn="ctr"/>
              <a:r>
                <a:rPr lang="en-US" sz="6600" b="1" dirty="0">
                  <a:solidFill>
                    <a:srgbClr val="002060"/>
                  </a:solidFill>
                  <a:latin typeface="AvantGarde-Demi" pitchFamily="18" charset="0"/>
                  <a:ea typeface="AvantGarde-Demi" pitchFamily="18" charset="0"/>
                  <a:cs typeface="AvantGarde-Demi" pitchFamily="18" charset="0"/>
                </a:rPr>
                <a:t>ÔN THI THPTQG</a:t>
              </a:r>
            </a:p>
            <a:p>
              <a:pPr algn="ctr"/>
              <a:r>
                <a:rPr lang="en-US" sz="5600" b="1" dirty="0">
                  <a:solidFill>
                    <a:srgbClr val="FF0000"/>
                  </a:solidFill>
                  <a:latin typeface="AvantGarde-Demi" pitchFamily="18" charset="0"/>
                  <a:ea typeface="AvantGarde-Demi" pitchFamily="18" charset="0"/>
                  <a:cs typeface="AvantGarde-Demi" pitchFamily="18" charset="0"/>
                </a:rPr>
                <a:t>CHUYÊN ĐỀ:</a:t>
              </a:r>
            </a:p>
            <a:p>
              <a:pPr algn="ctr"/>
              <a:r>
                <a:rPr lang="en-US" sz="7200" b="1">
                  <a:solidFill>
                    <a:srgbClr val="135F82"/>
                  </a:solidFill>
                  <a:latin typeface="AvantGarde-Demi" pitchFamily="18" charset="0"/>
                  <a:ea typeface="AvantGarde-Demi" pitchFamily="18" charset="0"/>
                  <a:cs typeface="AvantGarde-Demi" pitchFamily="18" charset="0"/>
                </a:rPr>
                <a:t> </a:t>
              </a:r>
              <a:r>
                <a:rPr lang="en-US" sz="7200" b="1" smtClean="0">
                  <a:solidFill>
                    <a:srgbClr val="0000CC"/>
                  </a:solidFill>
                  <a:latin typeface="Times New Roman" panose="02020603050405020304" pitchFamily="18" charset="0"/>
                  <a:cs typeface="Times New Roman" panose="02020603050405020304" pitchFamily="18" charset="0"/>
                </a:rPr>
                <a:t>XÁC SUẤT</a:t>
              </a:r>
              <a:endParaRPr lang="en-US" sz="7200" b="1" dirty="0">
                <a:solidFill>
                  <a:srgbClr val="0000CC"/>
                </a:solidFill>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12784885" y="1743251"/>
            <a:ext cx="1814128" cy="1813395"/>
            <a:chOff x="12784885" y="1066801"/>
            <a:chExt cx="1814128" cy="1813395"/>
          </a:xfrm>
        </p:grpSpPr>
        <p:sp>
          <p:nvSpPr>
            <p:cNvPr id="24" name="TextBox 23"/>
            <p:cNvSpPr txBox="1"/>
            <p:nvPr/>
          </p:nvSpPr>
          <p:spPr>
            <a:xfrm>
              <a:off x="12784885" y="1066801"/>
              <a:ext cx="1814128" cy="754022"/>
            </a:xfrm>
            <a:prstGeom prst="rect">
              <a:avLst/>
            </a:prstGeom>
            <a:noFill/>
          </p:spPr>
          <p:txBody>
            <a:bodyPr wrap="square" lIns="91410" tIns="45705" rIns="91410" bIns="45705" rtlCol="0">
              <a:spAutoFit/>
            </a:bodyPr>
            <a:lstStyle/>
            <a:p>
              <a:pPr algn="ctr"/>
              <a:r>
                <a:rPr lang="en-US" b="1" dirty="0">
                  <a:solidFill>
                    <a:srgbClr val="135F82"/>
                  </a:solidFill>
                  <a:latin typeface="Times New Roman" panose="02020603050405020304" pitchFamily="18" charset="0"/>
                  <a:ea typeface="AvantGarde" pitchFamily="2" charset="0"/>
                  <a:cs typeface="Times New Roman" panose="02020603050405020304" pitchFamily="18" charset="0"/>
                </a:rPr>
                <a:t>LỚP</a:t>
              </a:r>
            </a:p>
          </p:txBody>
        </p:sp>
        <p:sp>
          <p:nvSpPr>
            <p:cNvPr id="25" name="TextBox 24"/>
            <p:cNvSpPr txBox="1"/>
            <p:nvPr/>
          </p:nvSpPr>
          <p:spPr>
            <a:xfrm>
              <a:off x="13020904" y="1556787"/>
              <a:ext cx="1210527" cy="1323409"/>
            </a:xfrm>
            <a:prstGeom prst="rect">
              <a:avLst/>
            </a:prstGeom>
            <a:noFill/>
          </p:spPr>
          <p:txBody>
            <a:bodyPr wrap="none" lIns="91410" tIns="45705" rIns="91410" bIns="45705" rtlCol="0">
              <a:spAutoFit/>
            </a:bodyPr>
            <a:lstStyle/>
            <a:p>
              <a:r>
                <a:rPr lang="en-US" sz="8000" dirty="0">
                  <a:solidFill>
                    <a:srgbClr val="135F82"/>
                  </a:solidFill>
                  <a:latin typeface="Times New Roman" panose="02020603050405020304" pitchFamily="18" charset="0"/>
                  <a:ea typeface="AvantGarde" pitchFamily="2" charset="0"/>
                  <a:cs typeface="Times New Roman" panose="02020603050405020304" pitchFamily="18" charset="0"/>
                </a:rPr>
                <a:t>12</a:t>
              </a:r>
            </a:p>
          </p:txBody>
        </p:sp>
      </p:grpSp>
      <p:grpSp>
        <p:nvGrpSpPr>
          <p:cNvPr id="9" name="Group 8"/>
          <p:cNvGrpSpPr/>
          <p:nvPr/>
        </p:nvGrpSpPr>
        <p:grpSpPr>
          <a:xfrm>
            <a:off x="11186391" y="1865008"/>
            <a:ext cx="2238375" cy="1707028"/>
            <a:chOff x="11186391" y="149817"/>
            <a:chExt cx="2238375" cy="1707027"/>
          </a:xfrm>
        </p:grpSpPr>
        <p:pic>
          <p:nvPicPr>
            <p:cNvPr id="20"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7236" y="149817"/>
              <a:ext cx="1495424" cy="149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6391" y="1620306"/>
              <a:ext cx="22383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9"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0" b="99500" l="13137" r="79625">
                        <a14:foregroundMark x1="15013" y1="16500" x2="41823" y2="58500"/>
                        <a14:foregroundMark x1="41823" y1="58500" x2="54960" y2="62000"/>
                        <a14:foregroundMark x1="54960" y1="62000" x2="65952" y2="43500"/>
                        <a14:foregroundMark x1="65952" y1="43500" x2="70241" y2="32500"/>
                        <a14:foregroundMark x1="70241" y1="32500" x2="72654" y2="20500"/>
                        <a14:foregroundMark x1="72654" y1="20500" x2="64343" y2="22500"/>
                        <a14:foregroundMark x1="64343" y1="22500" x2="58445" y2="36500"/>
                        <a14:foregroundMark x1="58445" y1="36500" x2="56032" y2="52000"/>
                        <a14:foregroundMark x1="56032" y1="52000" x2="61662" y2="60500"/>
                        <a14:foregroundMark x1="61662" y1="60500" x2="67828" y2="60500"/>
                        <a14:foregroundMark x1="67828" y1="60500" x2="31099" y2="64500"/>
                        <a14:foregroundMark x1="31099" y1="64500" x2="23861" y2="60500"/>
                        <a14:foregroundMark x1="23861" y1="60500" x2="49062" y2="69000"/>
                        <a14:foregroundMark x1="49062" y1="69000" x2="63271" y2="63500"/>
                        <a14:foregroundMark x1="63271" y1="63500" x2="68365" y2="58500"/>
                        <a14:foregroundMark x1="68365" y1="58500" x2="21984" y2="31000"/>
                        <a14:foregroundMark x1="21984" y1="31000" x2="25737" y2="17500"/>
                        <a14:foregroundMark x1="25737" y1="17500" x2="31367" y2="15000"/>
                        <a14:foregroundMark x1="31367" y1="15000" x2="49598" y2="27000"/>
                        <a14:foregroundMark x1="49598" y1="27000" x2="56568" y2="27500"/>
                        <a14:foregroundMark x1="56568" y1="27500" x2="61662" y2="19000"/>
                        <a14:foregroundMark x1="61662" y1="19000" x2="56300" y2="10500"/>
                        <a14:foregroundMark x1="56300" y1="10500" x2="48794" y2="18500"/>
                        <a14:foregroundMark x1="48794" y1="18500" x2="42895" y2="20000"/>
                        <a14:foregroundMark x1="42895" y1="20000" x2="31099" y2="9500"/>
                        <a14:foregroundMark x1="31099" y1="9500" x2="25469" y2="10000"/>
                        <a14:foregroundMark x1="25469" y1="10000" x2="29223" y2="21500"/>
                        <a14:foregroundMark x1="29223" y1="21500" x2="41823" y2="34500"/>
                        <a14:foregroundMark x1="41823" y1="34500" x2="60054" y2="38000"/>
                        <a14:foregroundMark x1="60054" y1="38000" x2="69169" y2="34000"/>
                        <a14:foregroundMark x1="69169" y1="34000" x2="64075" y2="25000"/>
                        <a14:foregroundMark x1="64075" y1="25000" x2="28418" y2="31500"/>
                        <a14:foregroundMark x1="24397" y1="91500" x2="36193" y2="89500"/>
                        <a14:foregroundMark x1="36193" y1="89500" x2="69437" y2="92000"/>
                        <a14:foregroundMark x1="69437" y1="92000" x2="26542" y2="94000"/>
                        <a14:foregroundMark x1="26542" y1="94000" x2="43968" y2="90000"/>
                        <a14:foregroundMark x1="43968" y1="90000" x2="62735" y2="90000"/>
                        <a14:foregroundMark x1="62735" y1="90000" x2="68901" y2="89500"/>
                        <a14:foregroundMark x1="68901" y1="89500" x2="69169" y2="89500"/>
                        <a14:foregroundMark x1="24397" y1="84000" x2="24397" y2="98500"/>
                        <a14:foregroundMark x1="24397" y1="98500" x2="25469" y2="85000"/>
                        <a14:foregroundMark x1="25469" y1="85000" x2="30295" y2="92000"/>
                        <a14:foregroundMark x1="30295" y1="92000" x2="52547" y2="79000"/>
                        <a14:foregroundMark x1="52547" y1="79000" x2="69973" y2="96000"/>
                        <a14:foregroundMark x1="69973" y1="96000" x2="65147" y2="84500"/>
                        <a14:foregroundMark x1="65147" y1="84500" x2="23861" y2="88000"/>
                        <a14:foregroundMark x1="23861" y1="88000" x2="29759" y2="98500"/>
                        <a14:foregroundMark x1="29759" y1="98500" x2="57641" y2="92500"/>
                        <a14:foregroundMark x1="57641" y1="92500" x2="65684" y2="94500"/>
                        <a14:foregroundMark x1="65684" y1="94500" x2="58981" y2="86500"/>
                        <a14:foregroundMark x1="58981" y1="86500" x2="37265" y2="99500"/>
                        <a14:foregroundMark x1="22788" y1="83000" x2="25201" y2="97000"/>
                        <a14:foregroundMark x1="25201" y1="97000" x2="47989" y2="99000"/>
                        <a14:foregroundMark x1="47989" y1="99000" x2="77480" y2="95000"/>
                        <a14:foregroundMark x1="77480" y1="95000" x2="70241" y2="81500"/>
                        <a14:foregroundMark x1="70241" y1="81500" x2="63807" y2="79000"/>
                        <a14:foregroundMark x1="63807" y1="79000" x2="55496" y2="90500"/>
                        <a14:foregroundMark x1="55496" y1="90500" x2="27882" y2="85000"/>
                        <a14:foregroundMark x1="27882" y1="85000" x2="21180" y2="90500"/>
                        <a14:foregroundMark x1="21180" y1="90500" x2="32708" y2="98500"/>
                        <a14:foregroundMark x1="32708" y1="98500" x2="46917" y2="99500"/>
                        <a14:foregroundMark x1="46917" y1="99500" x2="73190" y2="97000"/>
                        <a14:foregroundMark x1="73190" y1="97000" x2="69437" y2="82000"/>
                        <a14:foregroundMark x1="69437" y1="82000" x2="53351" y2="81000"/>
                        <a14:foregroundMark x1="53351" y1="81000" x2="28418" y2="99000"/>
                        <a14:foregroundMark x1="28418" y1="99000" x2="35925" y2="99500"/>
                        <a14:foregroundMark x1="35925" y1="99500" x2="69705" y2="99500"/>
                        <a14:foregroundMark x1="69705" y1="99500" x2="61394" y2="91000"/>
                        <a14:foregroundMark x1="61394" y1="91000" x2="28418" y2="96000"/>
                        <a14:foregroundMark x1="28418" y1="96000" x2="27882" y2="96500"/>
                        <a14:foregroundMark x1="12332" y1="15000" x2="24397" y2="4500"/>
                        <a14:foregroundMark x1="24397" y1="4500" x2="30831" y2="4000"/>
                        <a14:foregroundMark x1="30831" y1="4000" x2="37534" y2="5500"/>
                        <a14:foregroundMark x1="37534" y1="5500" x2="31367" y2="2500"/>
                        <a14:foregroundMark x1="31367" y1="2500" x2="25201" y2="5000"/>
                        <a14:foregroundMark x1="25201" y1="5000" x2="20107" y2="11500"/>
                        <a14:foregroundMark x1="20107" y1="11500" x2="35925" y2="10000"/>
                        <a14:foregroundMark x1="35925" y1="10000" x2="69705" y2="13500"/>
                        <a14:foregroundMark x1="69705" y1="13500" x2="62198" y2="4000"/>
                        <a14:foregroundMark x1="62198" y1="4000" x2="80161" y2="22000"/>
                        <a14:foregroundMark x1="80161" y1="22000" x2="74531" y2="17500"/>
                        <a14:foregroundMark x1="74531" y1="17500" x2="70777" y2="7000"/>
                        <a14:foregroundMark x1="70777" y1="7000" x2="64879" y2="7000"/>
                        <a14:foregroundMark x1="64879" y1="7000" x2="72386" y2="17000"/>
                        <a14:foregroundMark x1="72386" y1="17000" x2="63807" y2="14000"/>
                        <a14:foregroundMark x1="63807" y1="14000" x2="50402" y2="26000"/>
                        <a14:foregroundMark x1="50402" y1="26000" x2="45576" y2="38500"/>
                        <a14:foregroundMark x1="45576" y1="38500" x2="44504" y2="53000"/>
                        <a14:foregroundMark x1="44504" y1="53000" x2="39142" y2="61000"/>
                        <a14:foregroundMark x1="39142" y1="61000" x2="19303" y2="59000"/>
                        <a14:foregroundMark x1="19303" y1="59000" x2="52011" y2="75000"/>
                        <a14:foregroundMark x1="18231" y1="58000" x2="53619" y2="82000"/>
                        <a14:foregroundMark x1="53619" y1="82000" x2="67292" y2="82000"/>
                        <a14:foregroundMark x1="67292" y1="82000" x2="73190" y2="79500"/>
                        <a14:foregroundMark x1="73190" y1="79500" x2="76408" y2="65500"/>
                        <a14:foregroundMark x1="76408" y1="65500" x2="71314" y2="56000"/>
                        <a14:foregroundMark x1="71314" y1="56000" x2="65952" y2="63000"/>
                        <a14:foregroundMark x1="65952" y1="63000" x2="72386" y2="65000"/>
                        <a14:foregroundMark x1="72386" y1="65000" x2="74531" y2="51500"/>
                        <a14:foregroundMark x1="74531" y1="51500" x2="74531" y2="30500"/>
                        <a14:foregroundMark x1="74531" y1="30500" x2="67828" y2="32000"/>
                        <a14:foregroundMark x1="67828" y1="32000" x2="62198" y2="28000"/>
                        <a14:foregroundMark x1="62198" y1="28000" x2="57909" y2="16500"/>
                        <a14:foregroundMark x1="57909" y1="16500" x2="59786" y2="3000"/>
                        <a14:foregroundMark x1="59786" y1="3000" x2="56300" y2="7000"/>
                        <a14:foregroundMark x1="31635" y1="1000" x2="24665" y2="1000"/>
                        <a14:foregroundMark x1="24665" y1="1000" x2="18767" y2="5000"/>
                        <a14:foregroundMark x1="18767" y1="5000" x2="13673" y2="13000"/>
                        <a14:foregroundMark x1="13673" y1="13000" x2="16354" y2="25500"/>
                        <a14:foregroundMark x1="16354" y1="25500" x2="31367" y2="58000"/>
                        <a14:foregroundMark x1="31367" y1="58000" x2="30563" y2="67500"/>
                        <a14:foregroundMark x1="61662" y1="500" x2="76139" y2="6500"/>
                        <a14:foregroundMark x1="76139" y1="6500" x2="79357" y2="18000"/>
                        <a14:foregroundMark x1="79357" y1="18000" x2="75067" y2="10000"/>
                        <a14:foregroundMark x1="75067" y1="10000" x2="68365" y2="6000"/>
                        <a14:foregroundMark x1="68365" y1="6000" x2="78284" y2="24500"/>
                        <a14:foregroundMark x1="78284" y1="24500" x2="75067" y2="10500"/>
                        <a14:foregroundMark x1="75067" y1="10500" x2="69705" y2="4000"/>
                        <a14:foregroundMark x1="69705" y1="4000" x2="79625" y2="14000"/>
                        <a14:foregroundMark x1="19035" y1="2000" x2="14209" y2="8500"/>
                        <a14:foregroundMark x1="14209" y1="8500" x2="13137" y2="22000"/>
                        <a14:foregroundMark x1="13137" y1="22000" x2="18767" y2="29000"/>
                        <a14:foregroundMark x1="18767" y1="29000" x2="27882" y2="56000"/>
                        <a14:foregroundMark x1="75871" y1="7500" x2="80965" y2="16500"/>
                        <a14:foregroundMark x1="80965" y1="16500" x2="75603" y2="8500"/>
                        <a14:foregroundMark x1="75603" y1="8500" x2="64879" y2="4000"/>
                        <a14:foregroundMark x1="64879" y1="4000" x2="80429" y2="17000"/>
                        <a14:foregroundMark x1="80429" y1="17000" x2="64343" y2="4000"/>
                        <a14:foregroundMark x1="64343" y1="4000" x2="50670" y2="3000"/>
                        <a14:foregroundMark x1="50670" y1="3000" x2="35657" y2="12000"/>
                        <a14:foregroundMark x1="35657" y1="12000" x2="45576" y2="10500"/>
                        <a14:foregroundMark x1="45576" y1="10500" x2="32440" y2="7500"/>
                        <a14:foregroundMark x1="32440" y1="7500" x2="53351" y2="6500"/>
                        <a14:foregroundMark x1="53351" y1="6500" x2="32440" y2="5000"/>
                        <a14:foregroundMark x1="32440" y1="5000" x2="38070" y2="5000"/>
                        <a14:foregroundMark x1="38070" y1="5000" x2="32172" y2="4000"/>
                        <a14:foregroundMark x1="32172" y1="4000" x2="48257" y2="3500"/>
                        <a14:foregroundMark x1="48257" y1="3500" x2="35389" y2="3500"/>
                        <a14:foregroundMark x1="35389" y1="3500" x2="47721" y2="3500"/>
                        <a14:foregroundMark x1="47721" y1="3500" x2="32708" y2="1500"/>
                        <a14:foregroundMark x1="32708" y1="1500" x2="54960" y2="1000"/>
                        <a14:foregroundMark x1="54960" y1="1000" x2="69437" y2="2500"/>
                        <a14:foregroundMark x1="69437" y1="2500" x2="43700" y2="6500"/>
                        <a14:foregroundMark x1="43700" y1="6500" x2="71046" y2="18500"/>
                        <a14:foregroundMark x1="71046" y1="18500" x2="60054" y2="31000"/>
                        <a14:foregroundMark x1="60054" y1="31000" x2="51743" y2="32000"/>
                        <a14:foregroundMark x1="51743" y1="32000" x2="50134" y2="31000"/>
                        <a14:foregroundMark x1="24397" y1="88500" x2="24665" y2="98000"/>
                        <a14:foregroundMark x1="23861" y1="83500" x2="22788" y2="99000"/>
                        <a14:foregroundMark x1="22788" y1="99000" x2="23324" y2="99500"/>
                      </a14:backgroundRemoval>
                    </a14:imgEffect>
                  </a14:imgLayer>
                </a14:imgProps>
              </a:ext>
              <a:ext uri="{28A0092B-C50C-407E-A947-70E740481C1C}">
                <a14:useLocalDpi xmlns:a14="http://schemas.microsoft.com/office/drawing/2010/main" val="0"/>
              </a:ext>
            </a:extLst>
          </a:blip>
          <a:srcRect l="10228" r="16509"/>
          <a:stretch/>
        </p:blipFill>
        <p:spPr bwMode="auto">
          <a:xfrm>
            <a:off x="17126605" y="2329714"/>
            <a:ext cx="7214113" cy="415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p:nvPr/>
        </p:nvPicPr>
        <p:blipFill>
          <a:blip r:embed="rId7">
            <a:extLst>
              <a:ext uri="{28A0092B-C50C-407E-A947-70E740481C1C}">
                <a14:useLocalDpi xmlns:a14="http://schemas.microsoft.com/office/drawing/2010/main" val="0"/>
              </a:ext>
            </a:extLst>
          </a:blip>
          <a:srcRect/>
          <a:stretch>
            <a:fillRect/>
          </a:stretch>
        </p:blipFill>
        <p:spPr bwMode="auto">
          <a:xfrm>
            <a:off x="253756" y="1682609"/>
            <a:ext cx="5222238" cy="5310226"/>
          </a:xfrm>
          <a:prstGeom prst="rect">
            <a:avLst/>
          </a:prstGeom>
          <a:noFill/>
        </p:spPr>
      </p:pic>
    </p:spTree>
    <p:extLst>
      <p:ext uri="{BB962C8B-B14F-4D97-AF65-F5344CB8AC3E}">
        <p14:creationId xmlns:p14="http://schemas.microsoft.com/office/powerpoint/2010/main" val="3326228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94152" y="5307062"/>
            <a:ext cx="23788189" cy="8113910"/>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201901" cy="2688296"/>
            <a:chOff x="534987" y="1869705"/>
            <a:chExt cx="23719158" cy="2254377"/>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6</a:t>
                  </a:r>
                </a:p>
              </p:txBody>
            </p:sp>
          </p:grpSp>
        </p:grpSp>
        <p:sp>
          <p:nvSpPr>
            <p:cNvPr id="23" name="Rectangle 22"/>
            <p:cNvSpPr/>
            <p:nvPr/>
          </p:nvSpPr>
          <p:spPr>
            <a:xfrm>
              <a:off x="3682433" y="1933278"/>
              <a:ext cx="20571712" cy="203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nSpc>
                  <a:spcPct val="115000"/>
                </a:lnSpc>
                <a:spcBef>
                  <a:spcPts val="0"/>
                </a:spcBef>
                <a:spcAft>
                  <a:spcPts val="1000"/>
                </a:spcAft>
              </a:pPr>
              <a:r>
                <a:rPr lang="en-US" sz="6600" smtClean="0">
                  <a:latin typeface="Times New Roman" panose="02020603050405020304" pitchFamily="18" charset="0"/>
                  <a:ea typeface="Calibri" panose="020F0502020204030204" pitchFamily="34" charset="0"/>
                  <a:cs typeface="Times New Roman" panose="02020603050405020304" pitchFamily="18" charset="0"/>
                </a:rPr>
                <a:t>Gieo một con súc sắc hai lần. Xác suất để </a:t>
              </a:r>
              <a:r>
                <a:rPr lang="en-US" sz="6600" b="1" smtClean="0">
                  <a:latin typeface="Times New Roman" panose="02020603050405020304" pitchFamily="18" charset="0"/>
                  <a:ea typeface="Calibri" panose="020F0502020204030204" pitchFamily="34" charset="0"/>
                  <a:cs typeface="Times New Roman" panose="02020603050405020304" pitchFamily="18" charset="0"/>
                </a:rPr>
                <a:t>ít nhất</a:t>
              </a:r>
              <a:r>
                <a:rPr lang="en-US" sz="6600" smtClean="0">
                  <a:latin typeface="Times New Roman" panose="02020603050405020304" pitchFamily="18" charset="0"/>
                  <a:ea typeface="Calibri" panose="020F0502020204030204" pitchFamily="34" charset="0"/>
                  <a:cs typeface="Times New Roman" panose="02020603050405020304" pitchFamily="18" charset="0"/>
                </a:rPr>
                <a:t> một lần xuất hiện mặt sáu chấm là:</a:t>
              </a:r>
              <a:endParaRPr lang="en-US" sz="6600" dirty="0">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 name="Group 2"/>
          <p:cNvGrpSpPr/>
          <p:nvPr/>
        </p:nvGrpSpPr>
        <p:grpSpPr>
          <a:xfrm>
            <a:off x="494427" y="2894794"/>
            <a:ext cx="23679365" cy="1957920"/>
            <a:chOff x="247181" y="1447397"/>
            <a:chExt cx="11838141" cy="978960"/>
          </a:xfrm>
        </p:grpSpPr>
        <p:grpSp>
          <p:nvGrpSpPr>
            <p:cNvPr id="51" name="Group 50"/>
            <p:cNvGrpSpPr/>
            <p:nvPr/>
          </p:nvGrpSpPr>
          <p:grpSpPr>
            <a:xfrm>
              <a:off x="247181" y="1501340"/>
              <a:ext cx="3090381" cy="925017"/>
              <a:chOff x="5537206" y="1557991"/>
              <a:chExt cx="3079904" cy="859934"/>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06166" y="1568709"/>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11</m:t>
                              </m:r>
                            </m:num>
                            <m:den>
                              <m:r>
                                <a:rPr lang="en-US" sz="6000" b="0" i="1" smtClean="0">
                                  <a:latin typeface="Cambria Math" panose="02040503050406030204" pitchFamily="18" charset="0"/>
                                </a:rPr>
                                <m:t>36</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06166" y="1568709"/>
                    <a:ext cx="2280848" cy="84921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447397"/>
              <a:ext cx="3090381" cy="968348"/>
              <a:chOff x="5537206" y="1507841"/>
              <a:chExt cx="3079904" cy="900215"/>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49754" y="1507841"/>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10</m:t>
                              </m:r>
                            </m:num>
                            <m:den>
                              <m:r>
                                <a:rPr lang="en-US" sz="6000" b="0" i="1" smtClean="0">
                                  <a:latin typeface="Cambria Math" panose="02040503050406030204" pitchFamily="18" charset="0"/>
                                </a:rPr>
                                <m:t>36</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5949754" y="1507841"/>
                    <a:ext cx="2280848" cy="84921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462203"/>
              <a:ext cx="3090381" cy="953542"/>
              <a:chOff x="5537206" y="1521606"/>
              <a:chExt cx="3079904" cy="886450"/>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1932" y="1521606"/>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12</m:t>
                              </m:r>
                            </m:num>
                            <m:den>
                              <m:r>
                                <a:rPr lang="en-US" sz="6000" b="0" i="1" smtClean="0">
                                  <a:latin typeface="Cambria Math" panose="02040503050406030204" pitchFamily="18" charset="0"/>
                                </a:rPr>
                                <m:t>36</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1932" y="1521606"/>
                    <a:ext cx="2280848" cy="849214"/>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58142"/>
              <a:ext cx="3090381" cy="957603"/>
              <a:chOff x="5537206" y="1517829"/>
              <a:chExt cx="3079904" cy="890226"/>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78058" y="1517829"/>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14</m:t>
                              </m:r>
                            </m:num>
                            <m:den>
                              <m:r>
                                <a:rPr lang="en-US" sz="6000" b="0" i="1" smtClean="0">
                                  <a:latin typeface="Cambria Math" panose="02040503050406030204" pitchFamily="18" charset="0"/>
                                </a:rPr>
                                <m:t>36</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078058" y="1517829"/>
                    <a:ext cx="2493487" cy="849215"/>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65" name="Oval 64">
            <a:extLst>
              <a:ext uri="{FF2B5EF4-FFF2-40B4-BE49-F238E27FC236}">
                <a16:creationId xmlns:a16="http://schemas.microsoft.com/office/drawing/2014/main" xmlns="" id="{25D02854-E6E4-42B7-B0E2-CD9E2C9EECB7}"/>
              </a:ext>
            </a:extLst>
          </p:cNvPr>
          <p:cNvSpPr/>
          <p:nvPr/>
        </p:nvSpPr>
        <p:spPr>
          <a:xfrm>
            <a:off x="534987" y="3581400"/>
            <a:ext cx="1092375" cy="1076256"/>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67054D23-5FB4-4E8D-84A1-B94E219FD261}"/>
                  </a:ext>
                </a:extLst>
              </p:cNvPr>
              <p:cNvSpPr/>
              <p:nvPr/>
            </p:nvSpPr>
            <p:spPr>
              <a:xfrm>
                <a:off x="6675994" y="5700342"/>
                <a:ext cx="7181774" cy="1200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cs typeface="Times New Roman" panose="02020603050405020304" pitchFamily="18" charset="0"/>
                        </a:rPr>
                        <m:t>𝑛</m:t>
                      </m:r>
                      <m:d>
                        <m:dPr>
                          <m:ctrlPr>
                            <a:rPr lang="en-US" sz="7200" b="0" i="1" smtClean="0">
                              <a:latin typeface="Cambria Math"/>
                              <a:cs typeface="Times New Roman" panose="02020603050405020304" pitchFamily="18" charset="0"/>
                            </a:rPr>
                          </m:ctrlPr>
                        </m:dPr>
                        <m:e>
                          <m:r>
                            <m:rPr>
                              <m:sty m:val="p"/>
                            </m:rPr>
                            <a:rPr lang="el-GR" sz="7200" b="0" i="1" smtClean="0">
                              <a:latin typeface="Cambria Math" panose="02040503050406030204" pitchFamily="18" charset="0"/>
                              <a:ea typeface="Cambria Math" panose="02040503050406030204" pitchFamily="18" charset="0"/>
                              <a:cs typeface="Times New Roman" panose="02020603050405020304" pitchFamily="18" charset="0"/>
                            </a:rPr>
                            <m:t>Ω</m:t>
                          </m:r>
                        </m:e>
                      </m:d>
                      <m:r>
                        <a:rPr lang="en-US" sz="7200" b="0" i="1" smtClean="0">
                          <a:latin typeface="Cambria Math" panose="02040503050406030204" pitchFamily="18" charset="0"/>
                          <a:cs typeface="Times New Roman" panose="02020603050405020304" pitchFamily="18" charset="0"/>
                        </a:rPr>
                        <m:t>=6.6=36.</m:t>
                      </m:r>
                    </m:oMath>
                  </m:oMathPara>
                </a14:m>
                <a:endParaRPr lang="en-US" sz="7200" dirty="0">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xmlns:a14="http://schemas.microsoft.com/office/drawing/2010/main" id="{67054D23-5FB4-4E8D-84A1-B94E219FD261}"/>
                  </a:ext>
                </a:extLst>
              </p:cNvPr>
              <p:cNvSpPr>
                <a:spLocks noRot="1" noChangeAspect="1" noMove="1" noResize="1" noEditPoints="1" noAdjustHandles="1" noChangeArrowheads="1" noChangeShapeType="1" noTextEdit="1"/>
              </p:cNvSpPr>
              <p:nvPr/>
            </p:nvSpPr>
            <p:spPr>
              <a:xfrm>
                <a:off x="6675994" y="5700342"/>
                <a:ext cx="7181774" cy="120032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xmlns="" id="{D7A67304-5078-4DA6-A623-C816030AC844}"/>
                  </a:ext>
                </a:extLst>
              </p:cNvPr>
              <p:cNvSpPr/>
              <p:nvPr/>
            </p:nvSpPr>
            <p:spPr>
              <a:xfrm>
                <a:off x="1266582" y="7099383"/>
                <a:ext cx="22148051" cy="1200329"/>
              </a:xfrm>
              <a:prstGeom prst="rect">
                <a:avLst/>
              </a:prstGeom>
            </p:spPr>
            <p:txBody>
              <a:bodyPr wrap="none">
                <a:spAutoFit/>
              </a:bodyPr>
              <a:lstStyle/>
              <a:p>
                <a14:m>
                  <m:oMath xmlns:m="http://schemas.openxmlformats.org/officeDocument/2006/math">
                    <m:r>
                      <a:rPr lang="en-US" sz="7200" b="0" i="1" smtClean="0">
                        <a:latin typeface="Cambria Math" panose="02040503050406030204" pitchFamily="18" charset="0"/>
                      </a:rPr>
                      <m:t>𝐴</m:t>
                    </m:r>
                    <m:r>
                      <a:rPr lang="en-US" sz="7200" b="0" i="1" smtClean="0">
                        <a:latin typeface="Cambria Math" panose="02040503050406030204" pitchFamily="18" charset="0"/>
                      </a:rPr>
                      <m:t>:</m:t>
                    </m:r>
                    <m:r>
                      <a:rPr lang="en-US" sz="7200" b="0" i="0" smtClean="0">
                        <a:latin typeface="Cambria Math" panose="02040503050406030204" pitchFamily="18" charset="0"/>
                      </a:rPr>
                      <m:t> </m:t>
                    </m:r>
                  </m:oMath>
                </a14:m>
                <a:r>
                  <a:rPr lang="en-US" sz="7200" smtClean="0">
                    <a:latin typeface="Times New Roman" panose="02020603050405020304" pitchFamily="18" charset="0"/>
                    <a:cs typeface="Times New Roman" panose="02020603050405020304" pitchFamily="18" charset="0"/>
                  </a:rPr>
                  <a:t>“Trong 2 lần gieo mặt 6 chấm xuất hiện ít nhất một lần”.</a:t>
                </a:r>
                <a:endParaRPr lang="en-US" sz="7200" dirty="0">
                  <a:latin typeface="Times New Roman" panose="02020603050405020304" pitchFamily="18" charset="0"/>
                  <a:cs typeface="Times New Roman" panose="02020603050405020304" pitchFamily="18" charset="0"/>
                </a:endParaRPr>
              </a:p>
            </p:txBody>
          </p:sp>
        </mc:Choice>
        <mc:Fallback xmlns="">
          <p:sp>
            <p:nvSpPr>
              <p:cNvPr id="12" name="Rectangle 11">
                <a:extLst>
                  <a:ext uri="{FF2B5EF4-FFF2-40B4-BE49-F238E27FC236}">
                    <a16:creationId xmlns="" xmlns:a16="http://schemas.microsoft.com/office/drawing/2014/main" xmlns:a14="http://schemas.microsoft.com/office/drawing/2010/main" id="{D7A67304-5078-4DA6-A623-C816030AC844}"/>
                  </a:ext>
                </a:extLst>
              </p:cNvPr>
              <p:cNvSpPr>
                <a:spLocks noRot="1" noChangeAspect="1" noMove="1" noResize="1" noEditPoints="1" noAdjustHandles="1" noChangeArrowheads="1" noChangeShapeType="1" noTextEdit="1"/>
              </p:cNvSpPr>
              <p:nvPr/>
            </p:nvSpPr>
            <p:spPr>
              <a:xfrm>
                <a:off x="1266582" y="7099383"/>
                <a:ext cx="22148051" cy="1200329"/>
              </a:xfrm>
              <a:prstGeom prst="rect">
                <a:avLst/>
              </a:prstGeom>
              <a:blipFill rotWithShape="0">
                <a:blip r:embed="rId8"/>
                <a:stretch>
                  <a:fillRect t="-19289" r="-1129" b="-41117"/>
                </a:stretch>
              </a:blipFill>
            </p:spPr>
            <p:txBody>
              <a:bodyPr/>
              <a:lstStyle/>
              <a:p>
                <a:r>
                  <a:rPr lang="en-US">
                    <a:noFill/>
                  </a:rPr>
                  <a:t> </a:t>
                </a:r>
              </a:p>
            </p:txBody>
          </p:sp>
        </mc:Fallback>
      </mc:AlternateContent>
      <p:sp>
        <p:nvSpPr>
          <p:cNvPr id="13" name="Rectangle 12">
            <a:extLst>
              <a:ext uri="{FF2B5EF4-FFF2-40B4-BE49-F238E27FC236}">
                <a16:creationId xmlns:mc="http://schemas.openxmlformats.org/markup-compatibility/2006" xmlns:a14="http://schemas.microsoft.com/office/drawing/2010/main" xmlns:a16="http://schemas.microsoft.com/office/drawing/2014/main" xmlns="" id="{18A88AC7-B716-4762-B729-D2DF6FDEAA0A}"/>
              </a:ext>
            </a:extLst>
          </p:cNvPr>
          <p:cNvSpPr/>
          <p:nvPr/>
        </p:nvSpPr>
        <p:spPr>
          <a:xfrm>
            <a:off x="1377859" y="8278480"/>
            <a:ext cx="20879434" cy="3416320"/>
          </a:xfrm>
          <a:prstGeom prst="rect">
            <a:avLst/>
          </a:prstGeom>
        </p:spPr>
        <p:txBody>
          <a:bodyPr wrap="none">
            <a:spAutoFit/>
          </a:bodyPr>
          <a:lstStyle/>
          <a:p>
            <a:r>
              <a:rPr lang="en-US" sz="7200" smtClean="0">
                <a:latin typeface="Times New Roman" panose="02020603050405020304" pitchFamily="18" charset="0"/>
                <a:cs typeface="Times New Roman" panose="02020603050405020304" pitchFamily="18" charset="0"/>
              </a:rPr>
              <a:t>+ Mặt 6 chấm chỉ  xuất hiện lần đầu có: 5 khả năng</a:t>
            </a:r>
          </a:p>
          <a:p>
            <a:r>
              <a:rPr lang="en-US" sz="7200" smtClean="0">
                <a:latin typeface="Times New Roman" panose="02020603050405020304" pitchFamily="18" charset="0"/>
                <a:cs typeface="Times New Roman" panose="02020603050405020304" pitchFamily="18" charset="0"/>
              </a:rPr>
              <a:t>+ Mặt 6 chấm chỉ xuất hiện ở lần thứ hai có: 5 khả năng</a:t>
            </a:r>
          </a:p>
          <a:p>
            <a:r>
              <a:rPr lang="en-US" sz="7200" smtClean="0">
                <a:latin typeface="Times New Roman" panose="02020603050405020304" pitchFamily="18" charset="0"/>
                <a:cs typeface="Times New Roman" panose="02020603050405020304" pitchFamily="18" charset="0"/>
              </a:rPr>
              <a:t>+ Mặt 6 chấm xuất hiện ở cả 2 lần: 1 khả năng</a:t>
            </a:r>
            <a:endParaRPr lang="en-US" sz="7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xmlns="" id="{13C765CA-C576-4F4A-AA8B-634EDFF32FF2}"/>
                  </a:ext>
                </a:extLst>
              </p:cNvPr>
              <p:cNvSpPr txBox="1"/>
              <p:nvPr/>
            </p:nvSpPr>
            <p:spPr>
              <a:xfrm>
                <a:off x="1737705" y="11517654"/>
                <a:ext cx="18685242" cy="18269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cs typeface="Times New Roman" panose="02020603050405020304" pitchFamily="18" charset="0"/>
                        </a:rPr>
                        <m:t>𝑛</m:t>
                      </m:r>
                      <m:d>
                        <m:dPr>
                          <m:ctrlPr>
                            <a:rPr lang="en-US" sz="6000" b="0" i="1" smtClean="0">
                              <a:latin typeface="Cambria Math"/>
                              <a:cs typeface="Times New Roman" panose="02020603050405020304" pitchFamily="18" charset="0"/>
                            </a:rPr>
                          </m:ctrlPr>
                        </m:dPr>
                        <m:e>
                          <m:r>
                            <a:rPr lang="en-US" sz="6000" b="0" i="1" smtClean="0">
                              <a:latin typeface="Cambria Math" panose="02040503050406030204" pitchFamily="18" charset="0"/>
                              <a:cs typeface="Times New Roman" panose="02020603050405020304" pitchFamily="18" charset="0"/>
                            </a:rPr>
                            <m:t>𝐴</m:t>
                          </m:r>
                        </m:e>
                      </m:d>
                      <m:r>
                        <a:rPr lang="en-US" sz="6000" b="0" i="1" smtClean="0">
                          <a:latin typeface="Cambria Math" panose="02040503050406030204" pitchFamily="18" charset="0"/>
                          <a:cs typeface="Times New Roman" panose="02020603050405020304" pitchFamily="18" charset="0"/>
                        </a:rPr>
                        <m:t>=5+5+1=11⇒</m:t>
                      </m:r>
                      <m:r>
                        <a:rPr lang="en-US" sz="6000" b="0" i="1" smtClean="0">
                          <a:latin typeface="Cambria Math" panose="02040503050406030204" pitchFamily="18" charset="0"/>
                          <a:cs typeface="Times New Roman" panose="02020603050405020304" pitchFamily="18" charset="0"/>
                        </a:rPr>
                        <m:t>𝑃</m:t>
                      </m:r>
                      <m:d>
                        <m:dPr>
                          <m:ctrlPr>
                            <a:rPr lang="en-US" sz="6000" b="0" i="1" smtClean="0">
                              <a:latin typeface="Cambria Math"/>
                              <a:cs typeface="Times New Roman" panose="02020603050405020304" pitchFamily="18" charset="0"/>
                            </a:rPr>
                          </m:ctrlPr>
                        </m:dPr>
                        <m:e>
                          <m:r>
                            <a:rPr lang="en-US" sz="6000" b="0" i="1" smtClean="0">
                              <a:latin typeface="Cambria Math" panose="02040503050406030204" pitchFamily="18" charset="0"/>
                              <a:cs typeface="Times New Roman" panose="02020603050405020304" pitchFamily="18" charset="0"/>
                            </a:rPr>
                            <m:t>𝐴</m:t>
                          </m:r>
                        </m:e>
                      </m:d>
                      <m:r>
                        <a:rPr lang="en-US" sz="6000" b="0" i="1" smtClean="0">
                          <a:latin typeface="Cambria Math" panose="02040503050406030204" pitchFamily="18" charset="0"/>
                          <a:cs typeface="Times New Roman" panose="02020603050405020304" pitchFamily="18" charset="0"/>
                        </a:rPr>
                        <m:t>=</m:t>
                      </m:r>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11</m:t>
                          </m:r>
                        </m:num>
                        <m:den>
                          <m:r>
                            <a:rPr lang="en-US" sz="6000" b="0" i="1" smtClean="0">
                              <a:latin typeface="Cambria Math" panose="02040503050406030204" pitchFamily="18" charset="0"/>
                              <a:cs typeface="Times New Roman" panose="02020603050405020304" pitchFamily="18" charset="0"/>
                            </a:rPr>
                            <m:t>36</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66" name="TextBox 65">
                <a:extLst>
                  <a:ext uri="{FF2B5EF4-FFF2-40B4-BE49-F238E27FC236}">
                    <a16:creationId xmlns="" xmlns:a16="http://schemas.microsoft.com/office/drawing/2014/main" id="{13C765CA-C576-4F4A-AA8B-634EDFF32FF2}"/>
                  </a:ext>
                </a:extLst>
              </p:cNvPr>
              <p:cNvSpPr txBox="1">
                <a:spLocks noRot="1" noChangeAspect="1" noMove="1" noResize="1" noEditPoints="1" noAdjustHandles="1" noChangeArrowheads="1" noChangeShapeType="1" noTextEdit="1"/>
              </p:cNvSpPr>
              <p:nvPr/>
            </p:nvSpPr>
            <p:spPr>
              <a:xfrm>
                <a:off x="1737705" y="11517654"/>
                <a:ext cx="18685242" cy="1826975"/>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988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left)">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P spid="2" grpId="0"/>
      <p:bldP spid="12" grpId="0"/>
      <p:bldP spid="13"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63880" y="5136782"/>
            <a:ext cx="23682954" cy="8441808"/>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29315" y="87417"/>
            <a:ext cx="24072922" cy="2688297"/>
            <a:chOff x="534987" y="1869705"/>
            <a:chExt cx="23592751" cy="2254377"/>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a:solidFill>
                        <a:schemeClr val="bg1"/>
                      </a:solidFill>
                      <a:latin typeface="Tahoma" pitchFamily="34" charset="0"/>
                      <a:cs typeface="Tahoma" pitchFamily="34" charset="0"/>
                    </a:rPr>
                    <a:t>Câu </a:t>
                  </a:r>
                  <a:r>
                    <a:rPr lang="en-US" sz="6000" smtClean="0">
                      <a:solidFill>
                        <a:schemeClr val="bg1"/>
                      </a:solidFill>
                      <a:latin typeface="Tahoma" pitchFamily="34" charset="0"/>
                      <a:cs typeface="Tahoma" pitchFamily="34" charset="0"/>
                    </a:rPr>
                    <a:t>7</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604859" y="1909386"/>
                  <a:ext cx="23522879" cy="17550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gn="just" fontAlgn="base">
                    <a:buClr>
                      <a:srgbClr val="0000FF"/>
                    </a:buClr>
                    <a:tabLst>
                      <a:tab pos="1259903" algn="l"/>
                    </a:tabLst>
                  </a:pPr>
                  <a:r>
                    <a:rPr lang="en-US" sz="6000" smtClean="0">
                      <a:latin typeface="Times New Roman" panose="02020603050405020304" pitchFamily="18" charset="0"/>
                      <a:ea typeface="Calibri" panose="020F0502020204030204" pitchFamily="34" charset="0"/>
                      <a:cs typeface="Times New Roman" panose="02020603050405020304" pitchFamily="18" charset="0"/>
                    </a:rPr>
                    <a:t>                  </a:t>
                  </a:r>
                  <a:r>
                    <a:rPr lang="en-US" sz="6200" smtClean="0">
                      <a:latin typeface="Times New Roman" panose="02020603050405020304" pitchFamily="18" charset="0"/>
                      <a:ea typeface="Calibri" panose="020F0502020204030204" pitchFamily="34" charset="0"/>
                      <a:cs typeface="Times New Roman" panose="02020603050405020304" pitchFamily="18" charset="0"/>
                    </a:rPr>
                    <a:t>Trong </a:t>
                  </a:r>
                  <a:r>
                    <a:rPr lang="en-US" sz="6200" dirty="0" err="1">
                      <a:latin typeface="Times New Roman" panose="02020603050405020304" pitchFamily="18" charset="0"/>
                      <a:ea typeface="Calibri" panose="020F0502020204030204" pitchFamily="34" charset="0"/>
                      <a:cs typeface="Times New Roman" panose="02020603050405020304" pitchFamily="18" charset="0"/>
                    </a:rPr>
                    <a:t>giỏ</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200" i="1">
                          <a:latin typeface="Cambria Math" panose="02040503050406030204" pitchFamily="18" charset="0"/>
                          <a:ea typeface="Calibri" panose="020F0502020204030204" pitchFamily="34" charset="0"/>
                          <a:cs typeface="Times New Roman" panose="02020603050405020304" pitchFamily="18" charset="0"/>
                        </a:rPr>
                        <m:t>5</m:t>
                      </m:r>
                    </m:oMath>
                  </a14:m>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đôi</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tất</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tất</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đôi</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ngẫu</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6200" dirty="0">
                      <a:latin typeface="Times New Roman" panose="02020603050405020304" pitchFamily="18" charset="0"/>
                      <a:ea typeface="Calibri" panose="020F0502020204030204" pitchFamily="34" charset="0"/>
                      <a:cs typeface="Times New Roman" panose="02020603050405020304" pitchFamily="18" charset="0"/>
                    </a:rPr>
                    <a:t> ra </a:t>
                  </a:r>
                  <a14:m>
                    <m:oMath xmlns:m="http://schemas.openxmlformats.org/officeDocument/2006/math">
                      <m:r>
                        <a:rPr lang="en-US" sz="6200" i="1">
                          <a:latin typeface="Cambria Math" panose="02040503050406030204" pitchFamily="18" charset="0"/>
                          <a:ea typeface="Calibri" panose="020F0502020204030204" pitchFamily="34" charset="0"/>
                          <a:cs typeface="Times New Roman" panose="02020603050405020304" pitchFamily="18" charset="0"/>
                        </a:rPr>
                        <m:t>2</m:t>
                      </m:r>
                    </m:oMath>
                  </a14:m>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200" i="1">
                          <a:latin typeface="Cambria Math" panose="02040503050406030204" pitchFamily="18" charset="0"/>
                          <a:ea typeface="Calibri" panose="020F0502020204030204" pitchFamily="34" charset="0"/>
                          <a:cs typeface="Times New Roman" panose="02020603050405020304" pitchFamily="18" charset="0"/>
                        </a:rPr>
                        <m:t>2</m:t>
                      </m:r>
                    </m:oMath>
                  </a14:m>
                  <a:r>
                    <a:rPr lang="en-US" sz="6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6200" dirty="0">
                      <a:latin typeface="Times New Roman" panose="02020603050405020304" pitchFamily="18" charset="0"/>
                      <a:ea typeface="Calibri" panose="020F0502020204030204" pitchFamily="34" charset="0"/>
                      <a:cs typeface="Times New Roman" panose="02020603050405020304" pitchFamily="18" charset="0"/>
                    </a:rPr>
                    <a:t> </a:t>
                  </a:r>
                  <a:r>
                    <a:rPr lang="en-US" sz="6200" err="1">
                      <a:latin typeface="Times New Roman" panose="02020603050405020304" pitchFamily="18" charset="0"/>
                      <a:ea typeface="Calibri" panose="020F0502020204030204" pitchFamily="34" charset="0"/>
                      <a:cs typeface="Times New Roman" panose="02020603050405020304" pitchFamily="18" charset="0"/>
                    </a:rPr>
                    <a:t>màu</a:t>
                  </a:r>
                  <a:r>
                    <a:rPr lang="en-US" sz="6200" smtClean="0">
                      <a:latin typeface="Times New Roman" panose="02020603050405020304" pitchFamily="18" charset="0"/>
                      <a:ea typeface="Calibri" panose="020F0502020204030204" pitchFamily="34" charset="0"/>
                      <a:cs typeface="Times New Roman" panose="02020603050405020304" pitchFamily="18" charset="0"/>
                    </a:rPr>
                    <a:t>.</a:t>
                  </a:r>
                  <a:endParaRPr lang="en-US" sz="6000" dirty="0">
                    <a:latin typeface="Times New Roman" panose="02020603050405020304" pitchFamily="18" charset="0"/>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604859" y="1909386"/>
                  <a:ext cx="23522879" cy="1755076"/>
                </a:xfrm>
                <a:prstGeom prst="rect">
                  <a:avLst/>
                </a:prstGeom>
                <a:blipFill rotWithShape="0">
                  <a:blip r:embed="rId3"/>
                  <a:stretch>
                    <a:fillRect l="-1219" t="-6997" r="-1193" b="-17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371881" y="2965039"/>
            <a:ext cx="23679365" cy="2022830"/>
            <a:chOff x="247181" y="1410795"/>
            <a:chExt cx="11838141" cy="1011415"/>
          </a:xfrm>
        </p:grpSpPr>
        <p:grpSp>
          <p:nvGrpSpPr>
            <p:cNvPr id="51" name="Group 50"/>
            <p:cNvGrpSpPr/>
            <p:nvPr/>
          </p:nvGrpSpPr>
          <p:grpSpPr>
            <a:xfrm>
              <a:off x="247181" y="1410795"/>
              <a:ext cx="3090381" cy="1004947"/>
              <a:chOff x="5537206" y="1473816"/>
              <a:chExt cx="3079904" cy="934240"/>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09778" y="1473816"/>
                    <a:ext cx="2280848" cy="8464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24</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09778" y="1473816"/>
                    <a:ext cx="2280848" cy="846414"/>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501343"/>
              <a:ext cx="3090381" cy="920867"/>
              <a:chOff x="5537206" y="1557992"/>
              <a:chExt cx="3079904" cy="856075"/>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44510" y="1564852"/>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18</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5944510" y="1564852"/>
                    <a:ext cx="2280848" cy="849215"/>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61177"/>
              <a:ext cx="3090381" cy="954568"/>
              <a:chOff x="5537206" y="1520652"/>
              <a:chExt cx="3079904" cy="887404"/>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060042" y="1520652"/>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i="1" smtClean="0">
                                  <a:latin typeface="Cambria Math" panose="02040503050406030204" pitchFamily="18" charset="0"/>
                                </a:rPr>
                                <m:t>1</m:t>
                              </m:r>
                            </m:num>
                            <m:den>
                              <m:r>
                                <a:rPr lang="en-US" sz="6000" b="0" i="1" smtClean="0">
                                  <a:latin typeface="Cambria Math" panose="02040503050406030204" pitchFamily="18" charset="0"/>
                                </a:rPr>
                                <m:t>9</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060042" y="1520652"/>
                    <a:ext cx="2280848" cy="84921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1" y="1495668"/>
              <a:ext cx="3090381" cy="920078"/>
              <a:chOff x="5537206" y="1552714"/>
              <a:chExt cx="3079904" cy="855341"/>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975687" y="1552714"/>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5</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975687" y="1552714"/>
                    <a:ext cx="2493487" cy="849215"/>
                  </a:xfrm>
                  <a:prstGeom prst="rect">
                    <a:avLst/>
                  </a:prstGeom>
                  <a:blipFill rotWithShape="0">
                    <a:blip r:embed="rId7"/>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2C431204-4ED8-4AE7-ACF0-D8FE5D9D86FE}"/>
                  </a:ext>
                </a:extLst>
              </p:cNvPr>
              <p:cNvSpPr/>
              <p:nvPr/>
            </p:nvSpPr>
            <p:spPr>
              <a:xfrm>
                <a:off x="1040017" y="6391933"/>
                <a:ext cx="20875971" cy="1128066"/>
              </a:xfrm>
              <a:prstGeom prst="rect">
                <a:avLst/>
              </a:prstGeom>
            </p:spPr>
            <p:txBody>
              <a:bodyPr wrap="none">
                <a:spAutoFit/>
              </a:bodyPr>
              <a:lstStyle/>
              <a:p>
                <a:r>
                  <a:rPr lang="en-US" sz="6600" smtClean="0">
                    <a:latin typeface="Times New Roman" panose="02020603050405020304" pitchFamily="18" charset="0"/>
                    <a:cs typeface="Times New Roman" panose="02020603050405020304" pitchFamily="18" charset="0"/>
                  </a:rPr>
                  <a:t>Lấy 2 chiếc từ 10 chiếc tất, số cách lấy là: </a:t>
                </a:r>
                <a14:m>
                  <m:oMath xmlns:m="http://schemas.openxmlformats.org/officeDocument/2006/math">
                    <m:r>
                      <a:rPr lang="en-US" sz="6600" b="0" i="1" smtClean="0">
                        <a:latin typeface="Cambria Math" panose="02040503050406030204" pitchFamily="18" charset="0"/>
                      </a:rPr>
                      <m:t>𝑛</m:t>
                    </m:r>
                    <m:d>
                      <m:dPr>
                        <m:ctrlPr>
                          <a:rPr lang="en-US" sz="6600" b="0" i="1" smtClean="0">
                            <a:latin typeface="Cambria Math"/>
                          </a:rPr>
                        </m:ctrlPr>
                      </m:dPr>
                      <m:e>
                        <m:r>
                          <m:rPr>
                            <m:sty m:val="p"/>
                          </m:rPr>
                          <a:rPr lang="el-GR" sz="6600" b="0" i="1" smtClean="0">
                            <a:latin typeface="Cambria Math" panose="02040503050406030204" pitchFamily="18" charset="0"/>
                            <a:ea typeface="Cambria Math" panose="02040503050406030204" pitchFamily="18" charset="0"/>
                          </a:rPr>
                          <m:t>Ω</m:t>
                        </m:r>
                      </m:e>
                    </m:d>
                    <m:r>
                      <a:rPr lang="en-US" sz="6600" b="0" i="1" smtClean="0">
                        <a:latin typeface="Cambria Math" panose="02040503050406030204" pitchFamily="18" charset="0"/>
                      </a:rPr>
                      <m:t>=</m:t>
                    </m:r>
                    <m:sSubSup>
                      <m:sSubSupPr>
                        <m:ctrlPr>
                          <a:rPr lang="en-US" sz="6600" b="0" i="1" smtClean="0">
                            <a:latin typeface="Cambria Math"/>
                          </a:rPr>
                        </m:ctrlPr>
                      </m:sSubSupPr>
                      <m:e>
                        <m:r>
                          <a:rPr lang="en-US" sz="6600" b="0" i="1" smtClean="0">
                            <a:latin typeface="Cambria Math" panose="02040503050406030204" pitchFamily="18" charset="0"/>
                          </a:rPr>
                          <m:t>𝐶</m:t>
                        </m:r>
                      </m:e>
                      <m:sub>
                        <m:r>
                          <a:rPr lang="en-US" sz="6600" b="0" i="1" smtClean="0">
                            <a:latin typeface="Cambria Math" panose="02040503050406030204" pitchFamily="18" charset="0"/>
                          </a:rPr>
                          <m:t>10</m:t>
                        </m:r>
                      </m:sub>
                      <m:sup>
                        <m:r>
                          <a:rPr lang="en-US" sz="6600" b="0" i="1" smtClean="0">
                            <a:latin typeface="Cambria Math" panose="02040503050406030204" pitchFamily="18" charset="0"/>
                          </a:rPr>
                          <m:t>2</m:t>
                        </m:r>
                      </m:sup>
                    </m:sSubSup>
                    <m:r>
                      <a:rPr lang="en-US" sz="6600" b="0" i="1" smtClean="0">
                        <a:latin typeface="Cambria Math" panose="02040503050406030204" pitchFamily="18" charset="0"/>
                      </a:rPr>
                      <m:t>=45.</m:t>
                    </m:r>
                  </m:oMath>
                </a14:m>
                <a:endParaRPr lang="en-US" sz="6600" dirty="0">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xmlns:a14="http://schemas.microsoft.com/office/drawing/2010/main" id="{2C431204-4ED8-4AE7-ACF0-D8FE5D9D86FE}"/>
                  </a:ext>
                </a:extLst>
              </p:cNvPr>
              <p:cNvSpPr>
                <a:spLocks noRot="1" noChangeAspect="1" noMove="1" noResize="1" noEditPoints="1" noAdjustHandles="1" noChangeArrowheads="1" noChangeShapeType="1" noTextEdit="1"/>
              </p:cNvSpPr>
              <p:nvPr/>
            </p:nvSpPr>
            <p:spPr>
              <a:xfrm>
                <a:off x="1040017" y="6391933"/>
                <a:ext cx="20875971" cy="1128066"/>
              </a:xfrm>
              <a:prstGeom prst="rect">
                <a:avLst/>
              </a:prstGeom>
              <a:blipFill rotWithShape="0">
                <a:blip r:embed="rId8"/>
                <a:stretch>
                  <a:fillRect l="-2015" t="-17297" b="-405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D06FC60D-6016-4C66-ABB1-A9B9DAFFC4A3}"/>
                  </a:ext>
                </a:extLst>
              </p:cNvPr>
              <p:cNvSpPr/>
              <p:nvPr/>
            </p:nvSpPr>
            <p:spPr>
              <a:xfrm>
                <a:off x="1124104" y="7669959"/>
                <a:ext cx="22283344" cy="1140440"/>
              </a:xfrm>
              <a:prstGeom prst="rect">
                <a:avLst/>
              </a:prstGeom>
            </p:spPr>
            <p:txBody>
              <a:bodyPr wrap="none">
                <a:spAutoFit/>
              </a:bodyPr>
              <a:lstStyle/>
              <a:p>
                <a:r>
                  <a:rPr lang="en-US" sz="6600" smtClean="0">
                    <a:latin typeface="Times New Roman" panose="02020603050405020304" pitchFamily="18" charset="0"/>
                    <a:cs typeface="Times New Roman" panose="02020603050405020304" pitchFamily="18" charset="0"/>
                  </a:rPr>
                  <a:t>Lấy 2 chiếc cùng màu từ 5 đôi tất, số cách lấy là </a:t>
                </a:r>
                <a14:m>
                  <m:oMath xmlns:m="http://schemas.openxmlformats.org/officeDocument/2006/math">
                    <m:r>
                      <a:rPr lang="en-US" sz="6600" b="0" i="1" smtClean="0">
                        <a:latin typeface="Cambria Math" panose="02040503050406030204" pitchFamily="18" charset="0"/>
                      </a:rPr>
                      <m:t>𝑛</m:t>
                    </m:r>
                    <m:d>
                      <m:dPr>
                        <m:ctrlPr>
                          <a:rPr lang="en-US" sz="6600" b="0" i="1" smtClean="0">
                            <a:latin typeface="Cambria Math"/>
                          </a:rPr>
                        </m:ctrlPr>
                      </m:dPr>
                      <m:e>
                        <m:r>
                          <a:rPr lang="en-US" sz="6600" b="0" i="1" smtClean="0">
                            <a:latin typeface="Cambria Math" panose="02040503050406030204" pitchFamily="18" charset="0"/>
                          </a:rPr>
                          <m:t>𝐴</m:t>
                        </m:r>
                      </m:e>
                    </m:d>
                    <m:r>
                      <a:rPr lang="en-US" sz="6600" b="0" i="1" smtClean="0">
                        <a:latin typeface="Cambria Math" panose="02040503050406030204" pitchFamily="18" charset="0"/>
                      </a:rPr>
                      <m:t>=</m:t>
                    </m:r>
                    <m:sSubSup>
                      <m:sSubSupPr>
                        <m:ctrlPr>
                          <a:rPr lang="en-US" sz="6600" b="0" i="1" smtClean="0">
                            <a:latin typeface="Cambria Math"/>
                          </a:rPr>
                        </m:ctrlPr>
                      </m:sSubSupPr>
                      <m:e>
                        <m:r>
                          <a:rPr lang="en-US" sz="6600" b="0" i="1" smtClean="0">
                            <a:latin typeface="Cambria Math" panose="02040503050406030204" pitchFamily="18" charset="0"/>
                          </a:rPr>
                          <m:t>𝐶</m:t>
                        </m:r>
                      </m:e>
                      <m:sub>
                        <m:r>
                          <a:rPr lang="en-US" sz="6600" b="0" i="1" smtClean="0">
                            <a:latin typeface="Cambria Math" panose="02040503050406030204" pitchFamily="18" charset="0"/>
                          </a:rPr>
                          <m:t>5</m:t>
                        </m:r>
                      </m:sub>
                      <m:sup>
                        <m:r>
                          <a:rPr lang="en-US" sz="6600" b="0" i="1" smtClean="0">
                            <a:latin typeface="Cambria Math" panose="02040503050406030204" pitchFamily="18" charset="0"/>
                          </a:rPr>
                          <m:t>1</m:t>
                        </m:r>
                      </m:sup>
                    </m:sSubSup>
                    <m:r>
                      <a:rPr lang="en-US" sz="6600" b="0" i="1" smtClean="0">
                        <a:latin typeface="Cambria Math" panose="02040503050406030204" pitchFamily="18" charset="0"/>
                      </a:rPr>
                      <m:t>=5.</m:t>
                    </m:r>
                  </m:oMath>
                </a14:m>
                <a:endParaRPr lang="en-US" sz="6600" dirty="0">
                  <a:latin typeface="Times New Roman" panose="02020603050405020304" pitchFamily="18" charset="0"/>
                  <a:cs typeface="Times New Roman" panose="02020603050405020304" pitchFamily="18" charset="0"/>
                </a:endParaRPr>
              </a:p>
            </p:txBody>
          </p:sp>
        </mc:Choice>
        <mc:Fallback xmlns="">
          <p:sp>
            <p:nvSpPr>
              <p:cNvPr id="11" name="Rectangle 10">
                <a:extLst>
                  <a:ext uri="{FF2B5EF4-FFF2-40B4-BE49-F238E27FC236}">
                    <a16:creationId xmlns="" xmlns:a16="http://schemas.microsoft.com/office/drawing/2014/main" xmlns:a14="http://schemas.microsoft.com/office/drawing/2010/main" id="{D06FC60D-6016-4C66-ABB1-A9B9DAFFC4A3}"/>
                  </a:ext>
                </a:extLst>
              </p:cNvPr>
              <p:cNvSpPr>
                <a:spLocks noRot="1" noChangeAspect="1" noMove="1" noResize="1" noEditPoints="1" noAdjustHandles="1" noChangeArrowheads="1" noChangeShapeType="1" noTextEdit="1"/>
              </p:cNvSpPr>
              <p:nvPr/>
            </p:nvSpPr>
            <p:spPr>
              <a:xfrm>
                <a:off x="1124104" y="7669959"/>
                <a:ext cx="22283344" cy="1140440"/>
              </a:xfrm>
              <a:prstGeom prst="rect">
                <a:avLst/>
              </a:prstGeom>
              <a:blipFill rotWithShape="0">
                <a:blip r:embed="rId9"/>
                <a:stretch>
                  <a:fillRect l="-1860" t="-16043" b="-395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xmlns="" id="{DCFF9376-05D8-4086-9506-8914FEF44E28}"/>
                  </a:ext>
                </a:extLst>
              </p:cNvPr>
              <p:cNvSpPr/>
              <p:nvPr/>
            </p:nvSpPr>
            <p:spPr>
              <a:xfrm>
                <a:off x="1246962" y="9303900"/>
                <a:ext cx="19426921" cy="1662763"/>
              </a:xfrm>
              <a:prstGeom prst="rect">
                <a:avLst/>
              </a:prstGeom>
            </p:spPr>
            <p:txBody>
              <a:bodyPr wrap="none">
                <a:spAutoFit/>
              </a:bodyPr>
              <a:lstStyle/>
              <a:p>
                <a:r>
                  <a:rPr lang="en-US" sz="7200" smtClean="0">
                    <a:latin typeface="Times New Roman" panose="02020603050405020304" pitchFamily="18" charset="0"/>
                    <a:cs typeface="Times New Roman" panose="02020603050405020304" pitchFamily="18" charset="0"/>
                  </a:rPr>
                  <a:t>Xác suất để lấy được 1 đôi tất cùng màu: </a:t>
                </a:r>
                <a14:m>
                  <m:oMath xmlns:m="http://schemas.openxmlformats.org/officeDocument/2006/math">
                    <m:r>
                      <a:rPr lang="en-US" sz="7200" b="0" i="1" smtClean="0">
                        <a:latin typeface="Cambria Math" panose="02040503050406030204" pitchFamily="18" charset="0"/>
                      </a:rPr>
                      <m:t>𝑃</m:t>
                    </m:r>
                    <m:d>
                      <m:dPr>
                        <m:ctrlPr>
                          <a:rPr lang="en-US" sz="7200" b="0" i="1" smtClean="0">
                            <a:latin typeface="Cambria Math"/>
                          </a:rPr>
                        </m:ctrlPr>
                      </m:dPr>
                      <m:e>
                        <m:r>
                          <a:rPr lang="en-US" sz="7200" b="0" i="1" smtClean="0">
                            <a:latin typeface="Cambria Math" panose="02040503050406030204" pitchFamily="18" charset="0"/>
                          </a:rPr>
                          <m:t>𝐴</m:t>
                        </m:r>
                      </m:e>
                    </m:d>
                    <m:r>
                      <a:rPr lang="en-US" sz="7200" b="0" i="1" smtClean="0">
                        <a:latin typeface="Cambria Math" panose="02040503050406030204" pitchFamily="18" charset="0"/>
                      </a:rPr>
                      <m:t>=</m:t>
                    </m:r>
                    <m:f>
                      <m:fPr>
                        <m:ctrlPr>
                          <a:rPr lang="en-US" sz="7200" b="0" i="1" smtClean="0">
                            <a:latin typeface="Cambria Math"/>
                          </a:rPr>
                        </m:ctrlPr>
                      </m:fPr>
                      <m:num>
                        <m:r>
                          <a:rPr lang="en-US" sz="7200" b="0" i="1" smtClean="0">
                            <a:latin typeface="Cambria Math" panose="02040503050406030204" pitchFamily="18" charset="0"/>
                          </a:rPr>
                          <m:t>1</m:t>
                        </m:r>
                      </m:num>
                      <m:den>
                        <m:r>
                          <a:rPr lang="en-US" sz="7200" b="0" i="1" smtClean="0">
                            <a:latin typeface="Cambria Math" panose="02040503050406030204" pitchFamily="18" charset="0"/>
                          </a:rPr>
                          <m:t>9</m:t>
                        </m:r>
                      </m:den>
                    </m:f>
                    <m:r>
                      <a:rPr lang="en-US" sz="7200" b="0" i="1" smtClean="0">
                        <a:latin typeface="Cambria Math" panose="02040503050406030204" pitchFamily="18" charset="0"/>
                      </a:rPr>
                      <m:t>.</m:t>
                    </m:r>
                  </m:oMath>
                </a14:m>
                <a:endParaRPr lang="en-US" sz="7200" dirty="0">
                  <a:latin typeface="Times New Roman" panose="02020603050405020304" pitchFamily="18" charset="0"/>
                  <a:cs typeface="Times New Roman" panose="02020603050405020304" pitchFamily="18" charset="0"/>
                </a:endParaRPr>
              </a:p>
            </p:txBody>
          </p:sp>
        </mc:Choice>
        <mc:Fallback xmlns="">
          <p:sp>
            <p:nvSpPr>
              <p:cNvPr id="12" name="Rectangle 11">
                <a:extLst>
                  <a:ext uri="{FF2B5EF4-FFF2-40B4-BE49-F238E27FC236}">
                    <a16:creationId xmlns="" xmlns:a16="http://schemas.microsoft.com/office/drawing/2014/main" xmlns:a14="http://schemas.microsoft.com/office/drawing/2010/main" id="{DCFF9376-05D8-4086-9506-8914FEF44E28}"/>
                  </a:ext>
                </a:extLst>
              </p:cNvPr>
              <p:cNvSpPr>
                <a:spLocks noRot="1" noChangeAspect="1" noMove="1" noResize="1" noEditPoints="1" noAdjustHandles="1" noChangeArrowheads="1" noChangeShapeType="1" noTextEdit="1"/>
              </p:cNvSpPr>
              <p:nvPr/>
            </p:nvSpPr>
            <p:spPr>
              <a:xfrm>
                <a:off x="1246962" y="9303900"/>
                <a:ext cx="19426921" cy="1662763"/>
              </a:xfrm>
              <a:prstGeom prst="rect">
                <a:avLst/>
              </a:prstGeom>
              <a:blipFill rotWithShape="0">
                <a:blip r:embed="rId10"/>
                <a:stretch>
                  <a:fillRect l="-2385" t="-1465" b="-14286"/>
                </a:stretch>
              </a:blipFill>
            </p:spPr>
            <p:txBody>
              <a:bodyPr/>
              <a:lstStyle/>
              <a:p>
                <a:r>
                  <a:rPr lang="en-US">
                    <a:noFill/>
                  </a:rPr>
                  <a:t> </a:t>
                </a:r>
              </a:p>
            </p:txBody>
          </p:sp>
        </mc:Fallback>
      </mc:AlternateContent>
      <p:sp>
        <p:nvSpPr>
          <p:cNvPr id="49" name="Oval 48">
            <a:extLst>
              <a:ext uri="{FF2B5EF4-FFF2-40B4-BE49-F238E27FC236}">
                <a16:creationId xmlns:a16="http://schemas.microsoft.com/office/drawing/2014/main" xmlns="" id="{EA5DC9A4-F563-4496-B402-611123E17AC5}"/>
              </a:ext>
            </a:extLst>
          </p:cNvPr>
          <p:cNvSpPr/>
          <p:nvPr/>
        </p:nvSpPr>
        <p:spPr>
          <a:xfrm>
            <a:off x="12105357" y="3690873"/>
            <a:ext cx="1092375" cy="1076256"/>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p:spTree>
    <p:extLst>
      <p:ext uri="{BB962C8B-B14F-4D97-AF65-F5344CB8AC3E}">
        <p14:creationId xmlns:p14="http://schemas.microsoft.com/office/powerpoint/2010/main" val="399085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p:bldP spid="11" grpId="0"/>
      <p:bldP spid="12"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94152" y="5307062"/>
            <a:ext cx="23788189" cy="8406214"/>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201901" cy="2687929"/>
            <a:chOff x="534987" y="1869705"/>
            <a:chExt cx="23719158" cy="2254069"/>
          </a:xfrm>
        </p:grpSpPr>
        <p:grpSp>
          <p:nvGrpSpPr>
            <p:cNvPr id="21" name="Group 20"/>
            <p:cNvGrpSpPr/>
            <p:nvPr/>
          </p:nvGrpSpPr>
          <p:grpSpPr>
            <a:xfrm>
              <a:off x="534987" y="1869705"/>
              <a:ext cx="23545731" cy="2254069"/>
              <a:chOff x="534987" y="1647866"/>
              <a:chExt cx="23545731" cy="2254069"/>
            </a:xfrm>
          </p:grpSpPr>
          <p:sp>
            <p:nvSpPr>
              <p:cNvPr id="25" name="Rounded Rectangle 24"/>
              <p:cNvSpPr/>
              <p:nvPr/>
            </p:nvSpPr>
            <p:spPr bwMode="auto">
              <a:xfrm>
                <a:off x="960532" y="1720582"/>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8</a:t>
                  </a:r>
                  <a:endParaRPr lang="en-US" sz="6000" dirty="0">
                    <a:solidFill>
                      <a:schemeClr val="bg1"/>
                    </a:solidFill>
                    <a:latin typeface="Tahoma" pitchFamily="34" charset="0"/>
                    <a:cs typeface="Tahoma" pitchFamily="34" charset="0"/>
                  </a:endParaRPr>
                </a:p>
              </p:txBody>
            </p:sp>
          </p:grpSp>
        </p:grpSp>
        <p:sp>
          <p:nvSpPr>
            <p:cNvPr id="23" name="Rectangle 22"/>
            <p:cNvSpPr/>
            <p:nvPr/>
          </p:nvSpPr>
          <p:spPr>
            <a:xfrm>
              <a:off x="3682433" y="1933278"/>
              <a:ext cx="20571712" cy="9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gn="ctr" fontAlgn="base">
                <a:buClr>
                  <a:srgbClr val="0000FF"/>
                </a:buClr>
                <a:tabLst>
                  <a:tab pos="1259903" algn="l"/>
                </a:tabLst>
              </a:pPr>
              <a:endParaRPr lang="en-US" sz="6000" dirty="0">
                <a:latin typeface="+mj-lt"/>
                <a:ea typeface="Times New Roman" panose="02020603050405020304" pitchFamily="18" charset="0"/>
              </a:endParaRPr>
            </a:p>
          </p:txBody>
        </p:sp>
      </p:grpSp>
      <p:grpSp>
        <p:nvGrpSpPr>
          <p:cNvPr id="3" name="Group 2"/>
          <p:cNvGrpSpPr/>
          <p:nvPr/>
        </p:nvGrpSpPr>
        <p:grpSpPr>
          <a:xfrm>
            <a:off x="494427" y="2907182"/>
            <a:ext cx="23679365" cy="1924310"/>
            <a:chOff x="247181" y="1453591"/>
            <a:chExt cx="11838141" cy="962155"/>
          </a:xfrm>
        </p:grpSpPr>
        <p:grpSp>
          <p:nvGrpSpPr>
            <p:cNvPr id="51" name="Group 50"/>
            <p:cNvGrpSpPr/>
            <p:nvPr/>
          </p:nvGrpSpPr>
          <p:grpSpPr>
            <a:xfrm>
              <a:off x="247181" y="1453591"/>
              <a:ext cx="3090381" cy="962149"/>
              <a:chOff x="5537206" y="1513602"/>
              <a:chExt cx="3079904" cy="894454"/>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060666" y="1513602"/>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m:t>
                              </m:r>
                            </m:num>
                            <m:den>
                              <m:r>
                                <a:rPr lang="en-US" sz="6000" b="0" i="1" smtClean="0">
                                  <a:latin typeface="Cambria Math" panose="02040503050406030204" pitchFamily="18" charset="0"/>
                                </a:rPr>
                                <m:t>3</m:t>
                              </m:r>
                            </m:den>
                          </m:f>
                          <m:r>
                            <m:rPr>
                              <m:nor/>
                            </m:rPr>
                            <a:rPr lang="vi-VN" sz="6000" dirty="0"/>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060666" y="1513602"/>
                    <a:ext cx="2280848" cy="84921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488660"/>
              <a:ext cx="3090381" cy="927084"/>
              <a:chOff x="5537206" y="1546201"/>
              <a:chExt cx="3079904" cy="861855"/>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021433" y="1546201"/>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i="1" smtClean="0">
                                  <a:latin typeface="Cambria Math" panose="02040503050406030204" pitchFamily="18" charset="0"/>
                                </a:rPr>
                                <m:t>3</m:t>
                              </m:r>
                            </m:num>
                            <m:den>
                              <m:r>
                                <a:rPr lang="en-US" sz="6000" b="0" i="1" smtClean="0">
                                  <a:latin typeface="Cambria Math" panose="02040503050406030204" pitchFamily="18" charset="0"/>
                                </a:rPr>
                                <m:t>32</m:t>
                              </m:r>
                            </m:den>
                          </m:f>
                          <m:r>
                            <m:rPr>
                              <m:nor/>
                            </m:rPr>
                            <a:rPr lang="vi-VN" sz="6000" dirty="0"/>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021433" y="1546201"/>
                    <a:ext cx="2280848" cy="84921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473178"/>
              <a:ext cx="3090381" cy="942568"/>
              <a:chOff x="5537206" y="1531808"/>
              <a:chExt cx="3079904" cy="876248"/>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42579" y="1531808"/>
                    <a:ext cx="2280848" cy="846412"/>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i="1" smtClean="0">
                                  <a:latin typeface="Cambria Math" panose="02040503050406030204" pitchFamily="18" charset="0"/>
                                </a:rPr>
                                <m:t>1</m:t>
                              </m:r>
                            </m:num>
                            <m:den>
                              <m:r>
                                <a:rPr lang="en-US" sz="6000" b="0" i="1" smtClean="0">
                                  <a:latin typeface="Cambria Math" panose="02040503050406030204" pitchFamily="18" charset="0"/>
                                </a:rPr>
                                <m:t>2</m:t>
                              </m:r>
                            </m:den>
                          </m:f>
                          <m:r>
                            <m:rPr>
                              <m:nor/>
                            </m:rPr>
                            <a:rPr lang="vi-VN" sz="6000" dirty="0"/>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42579" y="1531808"/>
                    <a:ext cx="2280848" cy="846412"/>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74623"/>
              <a:ext cx="3090381" cy="941116"/>
              <a:chOff x="5537206" y="1533151"/>
              <a:chExt cx="3079904" cy="874900"/>
            </a:xfrm>
          </p:grpSpPr>
          <p:sp>
            <p:nvSpPr>
              <p:cNvPr id="60" name="Rectangle 59"/>
              <p:cNvSpPr/>
              <p:nvPr/>
            </p:nvSpPr>
            <p:spPr>
              <a:xfrm>
                <a:off x="5827750" y="1557988"/>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979329" y="1533151"/>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dirty="0" smtClean="0">
                                  <a:latin typeface="Cambria Math"/>
                                </a:rPr>
                              </m:ctrlPr>
                            </m:fPr>
                            <m:num>
                              <m:r>
                                <a:rPr lang="en-US" sz="6000" b="0" i="1" dirty="0" smtClean="0">
                                  <a:latin typeface="Cambria Math" panose="02040503050406030204" pitchFamily="18" charset="0"/>
                                </a:rPr>
                                <m:t>1</m:t>
                              </m:r>
                            </m:num>
                            <m:den>
                              <m:r>
                                <a:rPr lang="en-US" sz="6000" b="0" i="0" dirty="0" smtClean="0">
                                  <a:latin typeface="Cambria Math" panose="02040503050406030204" pitchFamily="18" charset="0"/>
                                </a:rPr>
                                <m:t>8</m:t>
                              </m:r>
                            </m:den>
                          </m:f>
                          <m:r>
                            <m:rPr>
                              <m:nor/>
                            </m:rPr>
                            <a:rPr lang="vi-VN" sz="6000" dirty="0"/>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979329" y="1533151"/>
                    <a:ext cx="2493487" cy="849215"/>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194035B5-2FE6-44A0-8B78-F173C7143CE7}"/>
                  </a:ext>
                </a:extLst>
              </p:cNvPr>
              <p:cNvSpPr/>
              <p:nvPr/>
            </p:nvSpPr>
            <p:spPr>
              <a:xfrm>
                <a:off x="1353348" y="6759871"/>
                <a:ext cx="21447025" cy="1209818"/>
              </a:xfrm>
              <a:prstGeom prst="rect">
                <a:avLst/>
              </a:prstGeom>
            </p:spPr>
            <p:txBody>
              <a:bodyPr wrap="none">
                <a:spAutoFit/>
              </a:bodyPr>
              <a:lstStyle/>
              <a:p>
                <a:r>
                  <a:rPr lang="en-US" sz="7200" smtClean="0">
                    <a:latin typeface="Times New Roman" panose="02020603050405020304" pitchFamily="18" charset="0"/>
                    <a:cs typeface="Times New Roman" panose="02020603050405020304" pitchFamily="18" charset="0"/>
                  </a:rPr>
                  <a:t>Số phần tử của không gian mẫu: </a:t>
                </a:r>
                <a14:m>
                  <m:oMath xmlns:m="http://schemas.openxmlformats.org/officeDocument/2006/math">
                    <m:r>
                      <a:rPr lang="en-US" sz="7200" b="0" i="1" smtClean="0">
                        <a:latin typeface="Cambria Math" panose="02040503050406030204" pitchFamily="18" charset="0"/>
                      </a:rPr>
                      <m:t>𝑛</m:t>
                    </m:r>
                    <m:d>
                      <m:dPr>
                        <m:ctrlPr>
                          <a:rPr lang="en-US" sz="7200" b="0" i="1" smtClean="0">
                            <a:latin typeface="Cambria Math"/>
                          </a:rPr>
                        </m:ctrlPr>
                      </m:dPr>
                      <m:e>
                        <m:r>
                          <m:rPr>
                            <m:sty m:val="p"/>
                          </m:rPr>
                          <a:rPr lang="el-GR" sz="7200" b="0" i="1" smtClean="0">
                            <a:latin typeface="Cambria Math" panose="02040503050406030204" pitchFamily="18" charset="0"/>
                            <a:ea typeface="Cambria Math" panose="02040503050406030204" pitchFamily="18" charset="0"/>
                          </a:rPr>
                          <m:t>Ω</m:t>
                        </m:r>
                      </m:e>
                    </m:d>
                    <m:r>
                      <a:rPr lang="en-US" sz="7200" b="0" i="1" smtClean="0">
                        <a:latin typeface="Cambria Math" panose="02040503050406030204" pitchFamily="18" charset="0"/>
                      </a:rPr>
                      <m:t>=</m:t>
                    </m:r>
                    <m:sSubSup>
                      <m:sSubSupPr>
                        <m:ctrlPr>
                          <a:rPr lang="en-US" sz="7200" b="0" i="1" smtClean="0">
                            <a:latin typeface="Cambria Math"/>
                          </a:rPr>
                        </m:ctrlPr>
                      </m:sSubSupPr>
                      <m:e>
                        <m:r>
                          <a:rPr lang="en-US" sz="7200" b="0" i="1" smtClean="0">
                            <a:latin typeface="Cambria Math" panose="02040503050406030204" pitchFamily="18" charset="0"/>
                          </a:rPr>
                          <m:t>𝐶</m:t>
                        </m:r>
                      </m:e>
                      <m:sub>
                        <m:r>
                          <a:rPr lang="en-US" sz="7200" b="0" i="1" smtClean="0">
                            <a:latin typeface="Cambria Math" panose="02040503050406030204" pitchFamily="18" charset="0"/>
                          </a:rPr>
                          <m:t>4</m:t>
                        </m:r>
                      </m:sub>
                      <m:sup>
                        <m:r>
                          <a:rPr lang="en-US" sz="7200" b="0" i="1" smtClean="0">
                            <a:latin typeface="Cambria Math" panose="02040503050406030204" pitchFamily="18" charset="0"/>
                          </a:rPr>
                          <m:t>1</m:t>
                        </m:r>
                      </m:sup>
                    </m:sSubSup>
                    <m:r>
                      <a:rPr lang="en-US" sz="7200" b="0" i="1" smtClean="0">
                        <a:latin typeface="Cambria Math" panose="02040503050406030204" pitchFamily="18" charset="0"/>
                      </a:rPr>
                      <m:t>.</m:t>
                    </m:r>
                    <m:sSubSup>
                      <m:sSubSupPr>
                        <m:ctrlPr>
                          <a:rPr lang="en-US" sz="7200" b="0" i="1" smtClean="0">
                            <a:latin typeface="Cambria Math"/>
                          </a:rPr>
                        </m:ctrlPr>
                      </m:sSubSupPr>
                      <m:e>
                        <m:r>
                          <a:rPr lang="en-US" sz="7200" b="0" i="1" smtClean="0">
                            <a:latin typeface="Cambria Math" panose="02040503050406030204" pitchFamily="18" charset="0"/>
                          </a:rPr>
                          <m:t>𝐶</m:t>
                        </m:r>
                      </m:e>
                      <m:sub>
                        <m:r>
                          <a:rPr lang="en-US" sz="7200" b="0" i="1" smtClean="0">
                            <a:latin typeface="Cambria Math" panose="02040503050406030204" pitchFamily="18" charset="0"/>
                          </a:rPr>
                          <m:t>4</m:t>
                        </m:r>
                      </m:sub>
                      <m:sup>
                        <m:r>
                          <a:rPr lang="en-US" sz="7200" b="0" i="1" smtClean="0">
                            <a:latin typeface="Cambria Math" panose="02040503050406030204" pitchFamily="18" charset="0"/>
                          </a:rPr>
                          <m:t>1</m:t>
                        </m:r>
                      </m:sup>
                    </m:sSubSup>
                    <m:r>
                      <a:rPr lang="en-US" sz="7200" b="0" i="1" smtClean="0">
                        <a:latin typeface="Cambria Math" panose="02040503050406030204" pitchFamily="18" charset="0"/>
                      </a:rPr>
                      <m:t>.</m:t>
                    </m:r>
                    <m:sSubSup>
                      <m:sSubSupPr>
                        <m:ctrlPr>
                          <a:rPr lang="en-US" sz="7200" b="0" i="1" smtClean="0">
                            <a:latin typeface="Cambria Math"/>
                          </a:rPr>
                        </m:ctrlPr>
                      </m:sSubSupPr>
                      <m:e>
                        <m:r>
                          <a:rPr lang="en-US" sz="7200" b="0" i="1" smtClean="0">
                            <a:latin typeface="Cambria Math" panose="02040503050406030204" pitchFamily="18" charset="0"/>
                          </a:rPr>
                          <m:t>𝐶</m:t>
                        </m:r>
                      </m:e>
                      <m:sub>
                        <m:r>
                          <a:rPr lang="en-US" sz="7200" b="0" i="1" smtClean="0">
                            <a:latin typeface="Cambria Math" panose="02040503050406030204" pitchFamily="18" charset="0"/>
                          </a:rPr>
                          <m:t>4</m:t>
                        </m:r>
                      </m:sub>
                      <m:sup>
                        <m:r>
                          <a:rPr lang="en-US" sz="7200" b="0" i="1" smtClean="0">
                            <a:latin typeface="Cambria Math" panose="02040503050406030204" pitchFamily="18" charset="0"/>
                          </a:rPr>
                          <m:t>1</m:t>
                        </m:r>
                      </m:sup>
                    </m:sSubSup>
                    <m:r>
                      <a:rPr lang="en-US" sz="7200" b="0" i="1" smtClean="0">
                        <a:latin typeface="Cambria Math" panose="02040503050406030204" pitchFamily="18" charset="0"/>
                      </a:rPr>
                      <m:t>=64</m:t>
                    </m:r>
                  </m:oMath>
                </a14:m>
                <a:endParaRPr lang="en-US" sz="7200" dirty="0">
                  <a:latin typeface="Times New Roman" panose="02020603050405020304" pitchFamily="18" charset="0"/>
                  <a:cs typeface="Times New Roman" panose="02020603050405020304" pitchFamily="18" charset="0"/>
                </a:endParaRPr>
              </a:p>
            </p:txBody>
          </p:sp>
        </mc:Choice>
        <mc:Fallback xmlns="">
          <p:sp>
            <p:nvSpPr>
              <p:cNvPr id="11" name="Rectangle 10">
                <a:extLst>
                  <a:ext uri="{FF2B5EF4-FFF2-40B4-BE49-F238E27FC236}">
                    <a16:creationId xmlns="" xmlns:a16="http://schemas.microsoft.com/office/drawing/2014/main" xmlns:a14="http://schemas.microsoft.com/office/drawing/2010/main" id="{194035B5-2FE6-44A0-8B78-F173C7143CE7}"/>
                  </a:ext>
                </a:extLst>
              </p:cNvPr>
              <p:cNvSpPr>
                <a:spLocks noRot="1" noChangeAspect="1" noMove="1" noResize="1" noEditPoints="1" noAdjustHandles="1" noChangeArrowheads="1" noChangeShapeType="1" noTextEdit="1"/>
              </p:cNvSpPr>
              <p:nvPr/>
            </p:nvSpPr>
            <p:spPr>
              <a:xfrm>
                <a:off x="1353348" y="6759871"/>
                <a:ext cx="21447025" cy="1209818"/>
              </a:xfrm>
              <a:prstGeom prst="rect">
                <a:avLst/>
              </a:prstGeom>
              <a:blipFill rotWithShape="0">
                <a:blip r:embed="rId7"/>
                <a:stretch>
                  <a:fillRect l="-2132" t="-18182" b="-414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xmlns="" id="{A1B764E0-5021-4089-8BFA-85DCAAF516D6}"/>
                  </a:ext>
                </a:extLst>
              </p:cNvPr>
              <p:cNvSpPr/>
              <p:nvPr/>
            </p:nvSpPr>
            <p:spPr>
              <a:xfrm>
                <a:off x="1405941" y="8366872"/>
                <a:ext cx="17028444" cy="3894656"/>
              </a:xfrm>
              <a:prstGeom prst="rect">
                <a:avLst/>
              </a:prstGeom>
            </p:spPr>
            <p:txBody>
              <a:bodyPr wrap="none">
                <a:spAutoFit/>
              </a:bodyPr>
              <a:lstStyle/>
              <a:p>
                <a:r>
                  <a:rPr lang="en-US" sz="7200" smtClean="0">
                    <a:latin typeface="Times New Roman" panose="02020603050405020304" pitchFamily="18" charset="0"/>
                    <a:cs typeface="Times New Roman" panose="02020603050405020304" pitchFamily="18" charset="0"/>
                  </a:rPr>
                  <a:t>Gọi </a:t>
                </a:r>
                <a14:m>
                  <m:oMath xmlns:m="http://schemas.openxmlformats.org/officeDocument/2006/math">
                    <m:r>
                      <a:rPr lang="en-US" sz="7200" b="0" i="1" smtClean="0">
                        <a:latin typeface="Cambria Math" panose="02040503050406030204" pitchFamily="18" charset="0"/>
                      </a:rPr>
                      <m:t>𝐴</m:t>
                    </m:r>
                  </m:oMath>
                </a14:m>
                <a:r>
                  <a:rPr lang="en-US" sz="7200" smtClean="0">
                    <a:latin typeface="Times New Roman" panose="02020603050405020304" pitchFamily="18" charset="0"/>
                    <a:cs typeface="Times New Roman" panose="02020603050405020304" pitchFamily="18" charset="0"/>
                  </a:rPr>
                  <a:t> là biến cố lấy được 3 thẻ mang số chẵn</a:t>
                </a:r>
              </a:p>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cs typeface="Times New Roman" panose="02020603050405020304" pitchFamily="18" charset="0"/>
                        </a:rPr>
                        <m:t>𝑛</m:t>
                      </m:r>
                      <m:d>
                        <m:dPr>
                          <m:ctrlPr>
                            <a:rPr lang="en-US" sz="7200" b="0" i="1" smtClean="0">
                              <a:latin typeface="Cambria Math"/>
                              <a:cs typeface="Times New Roman" panose="02020603050405020304" pitchFamily="18" charset="0"/>
                            </a:rPr>
                          </m:ctrlPr>
                        </m:dPr>
                        <m:e>
                          <m:r>
                            <a:rPr lang="en-US" sz="7200" b="0" i="1" smtClean="0">
                              <a:latin typeface="Cambria Math" panose="02040503050406030204" pitchFamily="18" charset="0"/>
                              <a:cs typeface="Times New Roman" panose="02020603050405020304" pitchFamily="18" charset="0"/>
                            </a:rPr>
                            <m:t>𝐴</m:t>
                          </m:r>
                        </m:e>
                      </m:d>
                      <m:r>
                        <a:rPr lang="en-US" sz="7200" b="0" i="1" smtClean="0">
                          <a:latin typeface="Cambria Math" panose="02040503050406030204" pitchFamily="18" charset="0"/>
                          <a:cs typeface="Times New Roman" panose="02020603050405020304" pitchFamily="18" charset="0"/>
                        </a:rPr>
                        <m:t>=</m:t>
                      </m:r>
                      <m:sSubSup>
                        <m:sSubSupPr>
                          <m:ctrlPr>
                            <a:rPr lang="en-US" sz="7200" b="0" i="1" smtClean="0">
                              <a:latin typeface="Cambria Math"/>
                              <a:cs typeface="Times New Roman" panose="02020603050405020304" pitchFamily="18" charset="0"/>
                            </a:rPr>
                          </m:ctrlPr>
                        </m:sSubSupPr>
                        <m:e>
                          <m:r>
                            <a:rPr lang="en-US" sz="7200" b="0" i="1" smtClean="0">
                              <a:latin typeface="Cambria Math" panose="02040503050406030204" pitchFamily="18" charset="0"/>
                              <a:cs typeface="Times New Roman" panose="02020603050405020304" pitchFamily="18" charset="0"/>
                            </a:rPr>
                            <m:t>𝐶</m:t>
                          </m:r>
                        </m:e>
                        <m:sub>
                          <m:r>
                            <a:rPr lang="en-US" sz="7200" b="0" i="1" smtClean="0">
                              <a:latin typeface="Cambria Math" panose="02040503050406030204" pitchFamily="18" charset="0"/>
                              <a:cs typeface="Times New Roman" panose="02020603050405020304" pitchFamily="18" charset="0"/>
                            </a:rPr>
                            <m:t>2</m:t>
                          </m:r>
                        </m:sub>
                        <m:sup>
                          <m:r>
                            <a:rPr lang="en-US" sz="7200" b="0" i="1" smtClean="0">
                              <a:latin typeface="Cambria Math" panose="02040503050406030204" pitchFamily="18" charset="0"/>
                              <a:cs typeface="Times New Roman" panose="02020603050405020304" pitchFamily="18" charset="0"/>
                            </a:rPr>
                            <m:t>1</m:t>
                          </m:r>
                        </m:sup>
                      </m:sSubSup>
                      <m:r>
                        <a:rPr lang="en-US" sz="7200" b="0" i="1" smtClean="0">
                          <a:latin typeface="Cambria Math" panose="02040503050406030204" pitchFamily="18" charset="0"/>
                          <a:cs typeface="Times New Roman" panose="02020603050405020304" pitchFamily="18" charset="0"/>
                        </a:rPr>
                        <m:t>.</m:t>
                      </m:r>
                      <m:sSubSup>
                        <m:sSubSupPr>
                          <m:ctrlPr>
                            <a:rPr lang="en-US" sz="7200" b="0" i="1" smtClean="0">
                              <a:latin typeface="Cambria Math"/>
                              <a:cs typeface="Times New Roman" panose="02020603050405020304" pitchFamily="18" charset="0"/>
                            </a:rPr>
                          </m:ctrlPr>
                        </m:sSubSupPr>
                        <m:e>
                          <m:r>
                            <a:rPr lang="en-US" sz="7200" b="0" i="1" smtClean="0">
                              <a:latin typeface="Cambria Math" panose="02040503050406030204" pitchFamily="18" charset="0"/>
                              <a:cs typeface="Times New Roman" panose="02020603050405020304" pitchFamily="18" charset="0"/>
                            </a:rPr>
                            <m:t>𝐶</m:t>
                          </m:r>
                        </m:e>
                        <m:sub>
                          <m:r>
                            <a:rPr lang="en-US" sz="7200" b="0" i="1" smtClean="0">
                              <a:latin typeface="Cambria Math" panose="02040503050406030204" pitchFamily="18" charset="0"/>
                              <a:cs typeface="Times New Roman" panose="02020603050405020304" pitchFamily="18" charset="0"/>
                            </a:rPr>
                            <m:t>2</m:t>
                          </m:r>
                        </m:sub>
                        <m:sup>
                          <m:r>
                            <a:rPr lang="en-US" sz="7200" b="0" i="1" smtClean="0">
                              <a:latin typeface="Cambria Math" panose="02040503050406030204" pitchFamily="18" charset="0"/>
                              <a:cs typeface="Times New Roman" panose="02020603050405020304" pitchFamily="18" charset="0"/>
                            </a:rPr>
                            <m:t>1</m:t>
                          </m:r>
                        </m:sup>
                      </m:sSubSup>
                      <m:r>
                        <a:rPr lang="en-US" sz="7200" b="0" i="1" smtClean="0">
                          <a:latin typeface="Cambria Math" panose="02040503050406030204" pitchFamily="18" charset="0"/>
                          <a:cs typeface="Times New Roman" panose="02020603050405020304" pitchFamily="18" charset="0"/>
                        </a:rPr>
                        <m:t>.</m:t>
                      </m:r>
                      <m:sSubSup>
                        <m:sSubSupPr>
                          <m:ctrlPr>
                            <a:rPr lang="en-US" sz="7200" b="0" i="1" smtClean="0">
                              <a:latin typeface="Cambria Math"/>
                              <a:cs typeface="Times New Roman" panose="02020603050405020304" pitchFamily="18" charset="0"/>
                            </a:rPr>
                          </m:ctrlPr>
                        </m:sSubSupPr>
                        <m:e>
                          <m:r>
                            <a:rPr lang="en-US" sz="7200" b="0" i="1" smtClean="0">
                              <a:latin typeface="Cambria Math" panose="02040503050406030204" pitchFamily="18" charset="0"/>
                              <a:cs typeface="Times New Roman" panose="02020603050405020304" pitchFamily="18" charset="0"/>
                            </a:rPr>
                            <m:t>𝐶</m:t>
                          </m:r>
                        </m:e>
                        <m:sub>
                          <m:r>
                            <a:rPr lang="en-US" sz="7200" b="0" i="1" smtClean="0">
                              <a:latin typeface="Cambria Math" panose="02040503050406030204" pitchFamily="18" charset="0"/>
                              <a:cs typeface="Times New Roman" panose="02020603050405020304" pitchFamily="18" charset="0"/>
                            </a:rPr>
                            <m:t>2</m:t>
                          </m:r>
                        </m:sub>
                        <m:sup>
                          <m:r>
                            <a:rPr lang="en-US" sz="7200" b="0" i="1" smtClean="0">
                              <a:latin typeface="Cambria Math" panose="02040503050406030204" pitchFamily="18" charset="0"/>
                              <a:cs typeface="Times New Roman" panose="02020603050405020304" pitchFamily="18" charset="0"/>
                            </a:rPr>
                            <m:t>1</m:t>
                          </m:r>
                        </m:sup>
                      </m:sSubSup>
                      <m:r>
                        <a:rPr lang="en-US" sz="7200" b="0" i="1" smtClean="0">
                          <a:latin typeface="Cambria Math" panose="02040503050406030204" pitchFamily="18" charset="0"/>
                          <a:cs typeface="Times New Roman" panose="02020603050405020304" pitchFamily="18" charset="0"/>
                        </a:rPr>
                        <m:t>=8.</m:t>
                      </m:r>
                    </m:oMath>
                  </m:oMathPara>
                </a14:m>
                <a:endParaRPr lang="en-US" sz="7200" b="0" smtClean="0">
                  <a:latin typeface="Times New Roman" panose="02020603050405020304" pitchFamily="18" charset="0"/>
                  <a:cs typeface="Times New Roman" panose="02020603050405020304" pitchFamily="18" charset="0"/>
                </a:endParaRPr>
              </a:p>
              <a:p>
                <a:r>
                  <a:rPr lang="en-US" sz="7200" smtClean="0">
                    <a:latin typeface="Times New Roman" panose="02020603050405020304" pitchFamily="18" charset="0"/>
                    <a:cs typeface="Times New Roman" panose="02020603050405020304" pitchFamily="18" charset="0"/>
                  </a:rPr>
                  <a:t>Xác suất của biến cố </a:t>
                </a:r>
                <a14:m>
                  <m:oMath xmlns:m="http://schemas.openxmlformats.org/officeDocument/2006/math">
                    <m:r>
                      <a:rPr lang="en-US" sz="7200" b="0" i="1" smtClean="0">
                        <a:latin typeface="Cambria Math" panose="02040503050406030204" pitchFamily="18" charset="0"/>
                        <a:cs typeface="Times New Roman" panose="02020603050405020304" pitchFamily="18" charset="0"/>
                      </a:rPr>
                      <m:t>𝐴</m:t>
                    </m:r>
                    <m:r>
                      <a:rPr lang="en-US" sz="7200" b="0" i="1" smtClean="0">
                        <a:latin typeface="Cambria Math" panose="02040503050406030204" pitchFamily="18" charset="0"/>
                        <a:cs typeface="Times New Roman" panose="02020603050405020304" pitchFamily="18" charset="0"/>
                      </a:rPr>
                      <m:t>:</m:t>
                    </m:r>
                    <m:r>
                      <a:rPr lang="en-US" sz="7200" b="0" i="1" smtClean="0">
                        <a:latin typeface="Cambria Math" panose="02040503050406030204" pitchFamily="18" charset="0"/>
                        <a:cs typeface="Times New Roman" panose="02020603050405020304" pitchFamily="18" charset="0"/>
                      </a:rPr>
                      <m:t>𝑃</m:t>
                    </m:r>
                    <m:d>
                      <m:dPr>
                        <m:ctrlPr>
                          <a:rPr lang="en-US" sz="7200" b="0" i="1" smtClean="0">
                            <a:latin typeface="Cambria Math"/>
                            <a:cs typeface="Times New Roman" panose="02020603050405020304" pitchFamily="18" charset="0"/>
                          </a:rPr>
                        </m:ctrlPr>
                      </m:dPr>
                      <m:e>
                        <m:r>
                          <a:rPr lang="en-US" sz="7200" b="0" i="1" smtClean="0">
                            <a:latin typeface="Cambria Math" panose="02040503050406030204" pitchFamily="18" charset="0"/>
                            <a:cs typeface="Times New Roman" panose="02020603050405020304" pitchFamily="18" charset="0"/>
                          </a:rPr>
                          <m:t>𝐴</m:t>
                        </m:r>
                      </m:e>
                    </m:d>
                    <m:r>
                      <a:rPr lang="en-US" sz="7200" b="0" i="1" smtClean="0">
                        <a:latin typeface="Cambria Math" panose="02040503050406030204" pitchFamily="18" charset="0"/>
                        <a:cs typeface="Times New Roman" panose="02020603050405020304" pitchFamily="18" charset="0"/>
                      </a:rPr>
                      <m:t>=</m:t>
                    </m:r>
                    <m:f>
                      <m:fPr>
                        <m:ctrlPr>
                          <a:rPr lang="en-US" sz="7200" b="0" i="1" smtClean="0">
                            <a:latin typeface="Cambria Math"/>
                            <a:cs typeface="Times New Roman" panose="02020603050405020304" pitchFamily="18" charset="0"/>
                          </a:rPr>
                        </m:ctrlPr>
                      </m:fPr>
                      <m:num>
                        <m:r>
                          <a:rPr lang="en-US" sz="7200" b="0" i="1" smtClean="0">
                            <a:latin typeface="Cambria Math" panose="02040503050406030204" pitchFamily="18" charset="0"/>
                            <a:cs typeface="Times New Roman" panose="02020603050405020304" pitchFamily="18" charset="0"/>
                          </a:rPr>
                          <m:t>8</m:t>
                        </m:r>
                      </m:num>
                      <m:den>
                        <m:r>
                          <a:rPr lang="en-US" sz="7200" b="0" i="1" smtClean="0">
                            <a:latin typeface="Cambria Math" panose="02040503050406030204" pitchFamily="18" charset="0"/>
                            <a:cs typeface="Times New Roman" panose="02020603050405020304" pitchFamily="18" charset="0"/>
                          </a:rPr>
                          <m:t>64</m:t>
                        </m:r>
                      </m:den>
                    </m:f>
                    <m:r>
                      <a:rPr lang="en-US" sz="7200" b="0" i="1" smtClean="0">
                        <a:latin typeface="Cambria Math" panose="02040503050406030204" pitchFamily="18" charset="0"/>
                        <a:cs typeface="Times New Roman" panose="02020603050405020304" pitchFamily="18" charset="0"/>
                      </a:rPr>
                      <m:t>=</m:t>
                    </m:r>
                    <m:f>
                      <m:fPr>
                        <m:ctrlPr>
                          <a:rPr lang="en-US" sz="7200" b="0" i="1" smtClean="0">
                            <a:latin typeface="Cambria Math"/>
                            <a:cs typeface="Times New Roman" panose="02020603050405020304" pitchFamily="18" charset="0"/>
                          </a:rPr>
                        </m:ctrlPr>
                      </m:fPr>
                      <m:num>
                        <m:r>
                          <a:rPr lang="en-US" sz="7200" b="0" i="1" smtClean="0">
                            <a:latin typeface="Cambria Math" panose="02040503050406030204" pitchFamily="18" charset="0"/>
                            <a:cs typeface="Times New Roman" panose="02020603050405020304" pitchFamily="18" charset="0"/>
                          </a:rPr>
                          <m:t>1</m:t>
                        </m:r>
                      </m:num>
                      <m:den>
                        <m:r>
                          <a:rPr lang="en-US" sz="7200" b="0" i="1" smtClean="0">
                            <a:latin typeface="Cambria Math" panose="02040503050406030204" pitchFamily="18" charset="0"/>
                            <a:cs typeface="Times New Roman" panose="02020603050405020304" pitchFamily="18" charset="0"/>
                          </a:rPr>
                          <m:t>8</m:t>
                        </m:r>
                      </m:den>
                    </m:f>
                    <m:r>
                      <a:rPr lang="en-US" sz="7200" b="0" i="1" smtClean="0">
                        <a:latin typeface="Cambria Math" panose="02040503050406030204" pitchFamily="18" charset="0"/>
                        <a:cs typeface="Times New Roman" panose="02020603050405020304" pitchFamily="18" charset="0"/>
                      </a:rPr>
                      <m:t>.</m:t>
                    </m:r>
                  </m:oMath>
                </a14:m>
                <a:r>
                  <a:rPr lang="en-US" sz="7200" smtClean="0">
                    <a:latin typeface="Times New Roman" panose="02020603050405020304" pitchFamily="18" charset="0"/>
                    <a:cs typeface="Times New Roman" panose="02020603050405020304" pitchFamily="18" charset="0"/>
                  </a:rPr>
                  <a:t> </a:t>
                </a:r>
                <a:endParaRPr lang="en-US" sz="7200" dirty="0">
                  <a:latin typeface="Times New Roman" panose="02020603050405020304" pitchFamily="18" charset="0"/>
                  <a:cs typeface="Times New Roman" panose="02020603050405020304" pitchFamily="18" charset="0"/>
                </a:endParaRPr>
              </a:p>
            </p:txBody>
          </p:sp>
        </mc:Choice>
        <mc:Fallback xmlns="">
          <p:sp>
            <p:nvSpPr>
              <p:cNvPr id="14" name="Rectangle 13">
                <a:extLst>
                  <a:ext uri="{FF2B5EF4-FFF2-40B4-BE49-F238E27FC236}">
                    <a16:creationId xmlns="" xmlns:a16="http://schemas.microsoft.com/office/drawing/2014/main" xmlns:a14="http://schemas.microsoft.com/office/drawing/2010/main" id="{A1B764E0-5021-4089-8BFA-85DCAAF516D6}"/>
                  </a:ext>
                </a:extLst>
              </p:cNvPr>
              <p:cNvSpPr>
                <a:spLocks noRot="1" noChangeAspect="1" noMove="1" noResize="1" noEditPoints="1" noAdjustHandles="1" noChangeArrowheads="1" noChangeShapeType="1" noTextEdit="1"/>
              </p:cNvSpPr>
              <p:nvPr/>
            </p:nvSpPr>
            <p:spPr>
              <a:xfrm>
                <a:off x="1405941" y="8366872"/>
                <a:ext cx="17028444" cy="3894656"/>
              </a:xfrm>
              <a:prstGeom prst="rect">
                <a:avLst/>
              </a:prstGeom>
              <a:blipFill rotWithShape="0">
                <a:blip r:embed="rId8"/>
                <a:stretch>
                  <a:fillRect l="-2721" t="-5956" r="-1790" b="-5643"/>
                </a:stretch>
              </a:blipFill>
            </p:spPr>
            <p:txBody>
              <a:bodyPr/>
              <a:lstStyle/>
              <a:p>
                <a:r>
                  <a:rPr lang="en-US">
                    <a:noFill/>
                  </a:rPr>
                  <a:t> </a:t>
                </a:r>
              </a:p>
            </p:txBody>
          </p:sp>
        </mc:Fallback>
      </mc:AlternateContent>
      <p:sp>
        <p:nvSpPr>
          <p:cNvPr id="64" name="Oval 63">
            <a:extLst>
              <a:ext uri="{FF2B5EF4-FFF2-40B4-BE49-F238E27FC236}">
                <a16:creationId xmlns:a16="http://schemas.microsoft.com/office/drawing/2014/main" xmlns="" id="{8DC7244E-9D17-468D-8A63-338C70E97D67}"/>
              </a:ext>
            </a:extLst>
          </p:cNvPr>
          <p:cNvSpPr/>
          <p:nvPr/>
        </p:nvSpPr>
        <p:spPr>
          <a:xfrm>
            <a:off x="17984787" y="3581400"/>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p:sp>
        <p:nvSpPr>
          <p:cNvPr id="2" name="Rectangle 1"/>
          <p:cNvSpPr/>
          <p:nvPr/>
        </p:nvSpPr>
        <p:spPr>
          <a:xfrm>
            <a:off x="970156" y="207376"/>
            <a:ext cx="22542672" cy="2862322"/>
          </a:xfrm>
          <a:prstGeom prst="rect">
            <a:avLst/>
          </a:prstGeom>
        </p:spPr>
        <p:txBody>
          <a:bodyPr wrap="square">
            <a:spAutoFit/>
          </a:bodyPr>
          <a:lstStyle/>
          <a:p>
            <a:pPr lvl="0" defTabSz="457200"/>
            <a:r>
              <a:rPr lang="en-US" sz="5400" smtClean="0">
                <a:solidFill>
                  <a:prstClr val="black"/>
                </a:solidFill>
                <a:latin typeface="Times New Roman" panose="02020603050405020304" pitchFamily="18" charset="0"/>
                <a:cs typeface="Times New Roman" panose="02020603050405020304" pitchFamily="18" charset="0"/>
              </a:rPr>
              <a:t>                  </a:t>
            </a:r>
            <a:r>
              <a:rPr lang="vi-VN" sz="6000" smtClean="0">
                <a:solidFill>
                  <a:prstClr val="black"/>
                </a:solidFill>
                <a:latin typeface="Times New Roman" panose="02020603050405020304" pitchFamily="18" charset="0"/>
                <a:cs typeface="Times New Roman" panose="02020603050405020304" pitchFamily="18" charset="0"/>
              </a:rPr>
              <a:t>Có </a:t>
            </a:r>
            <a:r>
              <a:rPr lang="vi-VN" sz="6000">
                <a:solidFill>
                  <a:prstClr val="black"/>
                </a:solidFill>
                <a:latin typeface="Times New Roman" panose="02020603050405020304" pitchFamily="18" charset="0"/>
                <a:cs typeface="Times New Roman" panose="02020603050405020304" pitchFamily="18" charset="0"/>
              </a:rPr>
              <a:t>3 chiếc hộp. Mỗi hộp chứa 4 tấm thẻ được đánh số từ 1 đến 4. Lấy ngẫu nhiên từ mỗi hộp một thẻ. Tính xác suất để 3 thẻ được lấy ra đều mang số chẵn.</a:t>
            </a:r>
            <a:endParaRPr lang="en-US" sz="60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58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1" grpId="0"/>
      <p:bldP spid="14" grpId="0"/>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399388" y="4979164"/>
            <a:ext cx="23589949" cy="8432036"/>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3952313" cy="2688296"/>
            <a:chOff x="534987" y="1869705"/>
            <a:chExt cx="23474549" cy="2254377"/>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9</a:t>
                  </a:r>
                </a:p>
              </p:txBody>
            </p:sp>
          </p:grpSp>
        </p:grpSp>
        <p:sp>
          <p:nvSpPr>
            <p:cNvPr id="23" name="Rectangle 22"/>
            <p:cNvSpPr/>
            <p:nvPr/>
          </p:nvSpPr>
          <p:spPr>
            <a:xfrm>
              <a:off x="1142377" y="1974229"/>
              <a:ext cx="22867159" cy="211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indent="-457200">
                <a:lnSpc>
                  <a:spcPct val="115000"/>
                </a:lnSpc>
              </a:pPr>
              <a:r>
                <a:rPr lang="nl-NL" sz="6000" smtClean="0">
                  <a:latin typeface="Times New Roman"/>
                  <a:ea typeface="Calibri"/>
                  <a:cs typeface="Times New Roman"/>
                </a:rPr>
                <a:t>               </a:t>
              </a:r>
              <a:r>
                <a:rPr lang="nl-NL" sz="6600" smtClean="0">
                  <a:latin typeface="Times New Roman"/>
                  <a:ea typeface="Calibri"/>
                  <a:cs typeface="Times New Roman"/>
                </a:rPr>
                <a:t>Gieo </a:t>
              </a:r>
              <a:r>
                <a:rPr lang="nl-NL" sz="6600">
                  <a:latin typeface="Times New Roman"/>
                  <a:ea typeface="Calibri"/>
                  <a:cs typeface="Times New Roman"/>
                </a:rPr>
                <a:t>một con súc sắc cân đối và đồng chất hai lần. Xác suất để hai lần gieo đều xuất hiện mặt chẵn</a:t>
              </a:r>
              <a:r>
                <a:rPr lang="en-GB" sz="6600">
                  <a:latin typeface="Times New Roman"/>
                  <a:ea typeface="Calibri"/>
                  <a:cs typeface="Times New Roman"/>
                </a:rPr>
                <a:t> là:</a:t>
              </a:r>
              <a:endParaRPr lang="vi-VN" sz="6600">
                <a:latin typeface="Calibri"/>
                <a:ea typeface="Calibri"/>
                <a:cs typeface="Times New Roman"/>
              </a:endParaRPr>
            </a:p>
          </p:txBody>
        </p:sp>
      </p:grpSp>
      <p:grpSp>
        <p:nvGrpSpPr>
          <p:cNvPr id="3" name="Group 2"/>
          <p:cNvGrpSpPr/>
          <p:nvPr/>
        </p:nvGrpSpPr>
        <p:grpSpPr>
          <a:xfrm>
            <a:off x="401422" y="2895966"/>
            <a:ext cx="23679365" cy="1960168"/>
            <a:chOff x="247181" y="1447983"/>
            <a:chExt cx="11838141" cy="980084"/>
          </a:xfrm>
        </p:grpSpPr>
        <p:grpSp>
          <p:nvGrpSpPr>
            <p:cNvPr id="51" name="Group 50"/>
            <p:cNvGrpSpPr/>
            <p:nvPr/>
          </p:nvGrpSpPr>
          <p:grpSpPr>
            <a:xfrm>
              <a:off x="247181" y="1501339"/>
              <a:ext cx="3090381" cy="926728"/>
              <a:chOff x="5537206" y="1557991"/>
              <a:chExt cx="3079904" cy="86152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204213" y="1573102"/>
                    <a:ext cx="2280848" cy="8464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204213" y="1573102"/>
                    <a:ext cx="2280848" cy="846414"/>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467951"/>
              <a:ext cx="3090381" cy="947792"/>
              <a:chOff x="5537206" y="1526950"/>
              <a:chExt cx="3079904" cy="881106"/>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66724" y="1526950"/>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3</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5966724" y="1526950"/>
                    <a:ext cx="2280848" cy="84921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447983"/>
              <a:ext cx="3090381" cy="967763"/>
              <a:chOff x="5537206" y="1508386"/>
              <a:chExt cx="3079904" cy="899670"/>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1932" y="1508386"/>
                    <a:ext cx="2280848" cy="846412"/>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4</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1932" y="1508386"/>
                    <a:ext cx="2280848" cy="846412"/>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97581"/>
              <a:ext cx="3090381" cy="918164"/>
              <a:chOff x="5537206" y="1554493"/>
              <a:chExt cx="3079904" cy="853562"/>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05258" y="1554493"/>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6</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005258" y="1554493"/>
                    <a:ext cx="2493487" cy="849215"/>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AB6B5CAF-C479-4738-AB30-355C98DFA210}"/>
                  </a:ext>
                </a:extLst>
              </p:cNvPr>
              <p:cNvSpPr/>
              <p:nvPr/>
            </p:nvSpPr>
            <p:spPr>
              <a:xfrm>
                <a:off x="576578" y="6343848"/>
                <a:ext cx="23678020" cy="1107996"/>
              </a:xfrm>
              <a:prstGeom prst="rect">
                <a:avLst/>
              </a:prstGeom>
            </p:spPr>
            <p:txBody>
              <a:bodyPr wrap="none">
                <a:spAutoFit/>
              </a:bodyPr>
              <a:lstStyle/>
              <a:p>
                <a:r>
                  <a:rPr lang="en-US" sz="6600" smtClean="0">
                    <a:latin typeface="Times New Roman" panose="02020603050405020304" pitchFamily="18" charset="0"/>
                    <a:cs typeface="Times New Roman" panose="02020603050405020304" pitchFamily="18" charset="0"/>
                  </a:rPr>
                  <a:t>Không gian mẫu </a:t>
                </a:r>
                <a14:m>
                  <m:oMath xmlns:m="http://schemas.openxmlformats.org/officeDocument/2006/math">
                    <m:r>
                      <m:rPr>
                        <m:sty m:val="p"/>
                      </m:rPr>
                      <a:rPr lang="el-GR" sz="6600" i="1" smtClean="0">
                        <a:latin typeface="Cambria Math" panose="02040503050406030204" pitchFamily="18" charset="0"/>
                        <a:ea typeface="Cambria Math" panose="02040503050406030204" pitchFamily="18" charset="0"/>
                      </a:rPr>
                      <m:t>Ω</m:t>
                    </m:r>
                    <m:r>
                      <a:rPr lang="en-US" sz="6600" b="0" i="1" smtClean="0">
                        <a:latin typeface="Cambria Math" panose="02040503050406030204" pitchFamily="18" charset="0"/>
                        <a:ea typeface="Cambria Math" panose="02040503050406030204" pitchFamily="18" charset="0"/>
                      </a:rPr>
                      <m:t>=</m:t>
                    </m:r>
                    <m:d>
                      <m:dPr>
                        <m:begChr m:val="{"/>
                        <m:endChr m:val="}"/>
                        <m:ctrlPr>
                          <a:rPr lang="en-US" sz="6600" b="0" i="1" smtClean="0">
                            <a:latin typeface="Cambria Math"/>
                            <a:ea typeface="Cambria Math" panose="02040503050406030204" pitchFamily="18" charset="0"/>
                          </a:rPr>
                        </m:ctrlPr>
                      </m:dPr>
                      <m:e>
                        <m:d>
                          <m:dPr>
                            <m:ctrlPr>
                              <a:rPr lang="en-US" sz="6600" b="0" i="1" smtClean="0">
                                <a:latin typeface="Cambria Math"/>
                                <a:ea typeface="Cambria Math" panose="02040503050406030204" pitchFamily="18" charset="0"/>
                              </a:rPr>
                            </m:ctrlPr>
                          </m:dPr>
                          <m:e>
                            <m:r>
                              <a:rPr lang="en-US" sz="6600" b="0" i="1" smtClean="0">
                                <a:latin typeface="Cambria Math" panose="02040503050406030204" pitchFamily="18" charset="0"/>
                                <a:ea typeface="Cambria Math" panose="02040503050406030204" pitchFamily="18" charset="0"/>
                              </a:rPr>
                              <m:t>𝑖</m:t>
                            </m:r>
                            <m:r>
                              <a:rPr lang="en-US" sz="6600" b="0" i="1" smtClean="0">
                                <a:latin typeface="Cambria Math" panose="02040503050406030204" pitchFamily="18" charset="0"/>
                                <a:ea typeface="Cambria Math" panose="02040503050406030204" pitchFamily="18" charset="0"/>
                              </a:rPr>
                              <m:t>,</m:t>
                            </m:r>
                            <m:r>
                              <a:rPr lang="en-US" sz="6600" b="0" i="1" smtClean="0">
                                <a:latin typeface="Cambria Math" panose="02040503050406030204" pitchFamily="18" charset="0"/>
                                <a:ea typeface="Cambria Math" panose="02040503050406030204" pitchFamily="18" charset="0"/>
                              </a:rPr>
                              <m:t>𝑗</m:t>
                            </m:r>
                          </m:e>
                        </m:d>
                      </m:e>
                      <m:e>
                        <m:r>
                          <a:rPr lang="en-US" sz="6600" b="0" i="1" smtClean="0">
                            <a:latin typeface="Cambria Math" panose="02040503050406030204" pitchFamily="18" charset="0"/>
                            <a:ea typeface="Cambria Math" panose="02040503050406030204" pitchFamily="18" charset="0"/>
                          </a:rPr>
                          <m:t>𝑖</m:t>
                        </m:r>
                        <m:r>
                          <a:rPr lang="en-US" sz="6600" b="0" i="1" smtClean="0">
                            <a:latin typeface="Cambria Math" panose="02040503050406030204" pitchFamily="18" charset="0"/>
                            <a:ea typeface="Cambria Math" panose="02040503050406030204" pitchFamily="18" charset="0"/>
                          </a:rPr>
                          <m:t>,</m:t>
                        </m:r>
                        <m:r>
                          <a:rPr lang="en-US" sz="6600" b="0" i="1" smtClean="0">
                            <a:latin typeface="Cambria Math" panose="02040503050406030204" pitchFamily="18" charset="0"/>
                            <a:ea typeface="Cambria Math" panose="02040503050406030204" pitchFamily="18" charset="0"/>
                          </a:rPr>
                          <m:t>𝑗</m:t>
                        </m:r>
                        <m:r>
                          <a:rPr lang="en-US" sz="6600" b="0" i="1" smtClean="0">
                            <a:latin typeface="Cambria Math" panose="02040503050406030204" pitchFamily="18" charset="0"/>
                            <a:ea typeface="Cambria Math" panose="02040503050406030204" pitchFamily="18" charset="0"/>
                          </a:rPr>
                          <m:t>∈</m:t>
                        </m:r>
                        <m:d>
                          <m:dPr>
                            <m:begChr m:val="{"/>
                            <m:endChr m:val="}"/>
                            <m:ctrlPr>
                              <a:rPr lang="en-US" sz="6600" b="0" i="1" smtClean="0">
                                <a:latin typeface="Cambria Math"/>
                                <a:ea typeface="Cambria Math" panose="02040503050406030204" pitchFamily="18" charset="0"/>
                              </a:rPr>
                            </m:ctrlPr>
                          </m:dPr>
                          <m:e>
                            <m:r>
                              <a:rPr lang="en-US" sz="6600" b="0" i="1" smtClean="0">
                                <a:latin typeface="Cambria Math" panose="02040503050406030204" pitchFamily="18" charset="0"/>
                                <a:ea typeface="Cambria Math" panose="02040503050406030204" pitchFamily="18" charset="0"/>
                              </a:rPr>
                              <m:t>1,2,3,4,5,6</m:t>
                            </m:r>
                          </m:e>
                        </m:d>
                      </m:e>
                    </m:d>
                    <m:r>
                      <a:rPr lang="en-US" sz="6600" b="0" i="1" smtClean="0">
                        <a:latin typeface="Cambria Math" panose="02040503050406030204" pitchFamily="18" charset="0"/>
                        <a:ea typeface="Cambria Math" panose="02040503050406030204" pitchFamily="18" charset="0"/>
                      </a:rPr>
                      <m:t>⇒</m:t>
                    </m:r>
                    <m:r>
                      <a:rPr lang="en-US" sz="6600" b="0" i="1" smtClean="0">
                        <a:latin typeface="Cambria Math" panose="02040503050406030204" pitchFamily="18" charset="0"/>
                        <a:ea typeface="Cambria Math" panose="02040503050406030204" pitchFamily="18" charset="0"/>
                      </a:rPr>
                      <m:t>𝑛</m:t>
                    </m:r>
                    <m:d>
                      <m:dPr>
                        <m:ctrlPr>
                          <a:rPr lang="en-US" sz="6600" b="0" i="1" smtClean="0">
                            <a:latin typeface="Cambria Math"/>
                            <a:ea typeface="Cambria Math" panose="02040503050406030204" pitchFamily="18" charset="0"/>
                          </a:rPr>
                        </m:ctrlPr>
                      </m:dPr>
                      <m:e>
                        <m:r>
                          <m:rPr>
                            <m:sty m:val="p"/>
                          </m:rPr>
                          <a:rPr lang="el-GR" sz="6600" b="0" i="1" smtClean="0">
                            <a:latin typeface="Cambria Math" panose="02040503050406030204" pitchFamily="18" charset="0"/>
                            <a:ea typeface="Cambria Math" panose="02040503050406030204" pitchFamily="18" charset="0"/>
                          </a:rPr>
                          <m:t>Ω</m:t>
                        </m:r>
                      </m:e>
                    </m:d>
                    <m:r>
                      <a:rPr lang="en-US" sz="6600" b="0" i="1" smtClean="0">
                        <a:latin typeface="Cambria Math" panose="02040503050406030204" pitchFamily="18" charset="0"/>
                        <a:ea typeface="Cambria Math" panose="02040503050406030204" pitchFamily="18" charset="0"/>
                      </a:rPr>
                      <m:t>=</m:t>
                    </m:r>
                    <m:sSup>
                      <m:sSupPr>
                        <m:ctrlPr>
                          <a:rPr lang="en-US" sz="6600" b="0" i="1" smtClean="0">
                            <a:latin typeface="Cambria Math"/>
                            <a:ea typeface="Cambria Math" panose="02040503050406030204" pitchFamily="18" charset="0"/>
                          </a:rPr>
                        </m:ctrlPr>
                      </m:sSupPr>
                      <m:e>
                        <m:r>
                          <a:rPr lang="en-US" sz="6600" b="0" i="1" smtClean="0">
                            <a:latin typeface="Cambria Math" panose="02040503050406030204" pitchFamily="18" charset="0"/>
                            <a:ea typeface="Cambria Math" panose="02040503050406030204" pitchFamily="18" charset="0"/>
                          </a:rPr>
                          <m:t>6</m:t>
                        </m:r>
                      </m:e>
                      <m:sup>
                        <m:r>
                          <a:rPr lang="en-US" sz="6600" b="0" i="1" smtClean="0">
                            <a:latin typeface="Cambria Math" panose="02040503050406030204" pitchFamily="18" charset="0"/>
                            <a:ea typeface="Cambria Math" panose="02040503050406030204" pitchFamily="18" charset="0"/>
                          </a:rPr>
                          <m:t>2</m:t>
                        </m:r>
                      </m:sup>
                    </m:sSup>
                    <m:r>
                      <a:rPr lang="en-US" sz="6600" b="0" i="1" smtClean="0">
                        <a:latin typeface="Cambria Math" panose="02040503050406030204" pitchFamily="18" charset="0"/>
                        <a:ea typeface="Cambria Math" panose="02040503050406030204" pitchFamily="18" charset="0"/>
                      </a:rPr>
                      <m:t>=36.</m:t>
                    </m:r>
                  </m:oMath>
                </a14:m>
                <a:endParaRPr lang="en-US" sz="6600" dirty="0">
                  <a:latin typeface="Times New Roman" panose="02020603050405020304" pitchFamily="18" charset="0"/>
                  <a:cs typeface="Times New Roman" panose="02020603050405020304" pitchFamily="18" charset="0"/>
                </a:endParaRPr>
              </a:p>
            </p:txBody>
          </p:sp>
        </mc:Choice>
        <mc:Fallback xmlns="">
          <p:sp>
            <p:nvSpPr>
              <p:cNvPr id="13" name="Rectangle 12">
                <a:extLst>
                  <a:ext uri="{FF2B5EF4-FFF2-40B4-BE49-F238E27FC236}">
                    <a16:creationId xmlns="" xmlns:a16="http://schemas.microsoft.com/office/drawing/2014/main" xmlns:a14="http://schemas.microsoft.com/office/drawing/2010/main" id="{AB6B5CAF-C479-4738-AB30-355C98DFA210}"/>
                  </a:ext>
                </a:extLst>
              </p:cNvPr>
              <p:cNvSpPr>
                <a:spLocks noRot="1" noChangeAspect="1" noMove="1" noResize="1" noEditPoints="1" noAdjustHandles="1" noChangeArrowheads="1" noChangeShapeType="1" noTextEdit="1"/>
              </p:cNvSpPr>
              <p:nvPr/>
            </p:nvSpPr>
            <p:spPr>
              <a:xfrm>
                <a:off x="576578" y="6343848"/>
                <a:ext cx="23678020" cy="1107996"/>
              </a:xfrm>
              <a:prstGeom prst="rect">
                <a:avLst/>
              </a:prstGeom>
              <a:blipFill rotWithShape="0">
                <a:blip r:embed="rId7"/>
                <a:stretch>
                  <a:fillRect l="-1777" t="-19337" b="-41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xmlns="" id="{7349CB4C-17F2-4281-B4AA-832D4FBE5071}"/>
                  </a:ext>
                </a:extLst>
              </p:cNvPr>
              <p:cNvSpPr/>
              <p:nvPr/>
            </p:nvSpPr>
            <p:spPr>
              <a:xfrm>
                <a:off x="576578" y="7808225"/>
                <a:ext cx="21862963" cy="2123658"/>
              </a:xfrm>
              <a:prstGeom prst="rect">
                <a:avLst/>
              </a:prstGeom>
            </p:spPr>
            <p:txBody>
              <a:bodyPr wrap="square">
                <a:spAutoFit/>
              </a:bodyPr>
              <a:lstStyle/>
              <a:p>
                <a:r>
                  <a:rPr lang="en-US" sz="6600" smtClean="0">
                    <a:latin typeface="Times New Roman" panose="02020603050405020304" pitchFamily="18" charset="0"/>
                    <a:cs typeface="Times New Roman" panose="02020603050405020304" pitchFamily="18" charset="0"/>
                  </a:rPr>
                  <a:t>Biến cố: “hai lần gieo đều xuất hiện mặt chẵn”</a:t>
                </a:r>
              </a:p>
              <a:p>
                <a14:m>
                  <m:oMath xmlns:m="http://schemas.openxmlformats.org/officeDocument/2006/math">
                    <m:r>
                      <a:rPr lang="en-US" sz="6600" b="0" i="1" smtClean="0">
                        <a:latin typeface="Cambria Math" panose="02040503050406030204" pitchFamily="18" charset="0"/>
                      </a:rPr>
                      <m:t>𝐴</m:t>
                    </m:r>
                    <m:r>
                      <a:rPr lang="en-US" sz="6600" b="0" i="1" smtClean="0">
                        <a:latin typeface="Cambria Math" panose="02040503050406030204" pitchFamily="18" charset="0"/>
                      </a:rPr>
                      <m:t>=</m:t>
                    </m:r>
                    <m:d>
                      <m:dPr>
                        <m:begChr m:val="{"/>
                        <m:endChr m:val="}"/>
                        <m:ctrlPr>
                          <a:rPr lang="en-US" sz="6600" b="0" i="1" smtClean="0">
                            <a:latin typeface="Cambria Math"/>
                          </a:rPr>
                        </m:ctrlPr>
                      </m:dPr>
                      <m:e>
                        <m:d>
                          <m:dPr>
                            <m:ctrlPr>
                              <a:rPr lang="en-US" sz="6600" b="0" i="1" smtClean="0">
                                <a:latin typeface="Cambria Math"/>
                              </a:rPr>
                            </m:ctrlPr>
                          </m:dPr>
                          <m:e>
                            <m:r>
                              <a:rPr lang="en-US" sz="6600" b="0" i="1" smtClean="0">
                                <a:latin typeface="Cambria Math" panose="02040503050406030204" pitchFamily="18" charset="0"/>
                              </a:rPr>
                              <m:t>𝑖</m:t>
                            </m:r>
                            <m:r>
                              <a:rPr lang="en-US" sz="6600" b="0" i="1" smtClean="0">
                                <a:latin typeface="Cambria Math" panose="02040503050406030204" pitchFamily="18" charset="0"/>
                              </a:rPr>
                              <m:t>,</m:t>
                            </m:r>
                            <m:r>
                              <a:rPr lang="en-US" sz="6600" b="0" i="1" smtClean="0">
                                <a:latin typeface="Cambria Math" panose="02040503050406030204" pitchFamily="18" charset="0"/>
                              </a:rPr>
                              <m:t>𝑗</m:t>
                            </m:r>
                          </m:e>
                        </m:d>
                      </m:e>
                      <m:e>
                        <m:r>
                          <a:rPr lang="en-US" sz="6600" b="0" i="1" smtClean="0">
                            <a:latin typeface="Cambria Math" panose="02040503050406030204" pitchFamily="18" charset="0"/>
                          </a:rPr>
                          <m:t>𝑖</m:t>
                        </m:r>
                        <m:r>
                          <a:rPr lang="en-US" sz="6600" b="0" i="1" smtClean="0">
                            <a:latin typeface="Cambria Math" panose="02040503050406030204" pitchFamily="18" charset="0"/>
                          </a:rPr>
                          <m:t>,</m:t>
                        </m:r>
                        <m:r>
                          <a:rPr lang="en-US" sz="6600" b="0" i="1" smtClean="0">
                            <a:latin typeface="Cambria Math" panose="02040503050406030204" pitchFamily="18" charset="0"/>
                          </a:rPr>
                          <m:t>𝑗</m:t>
                        </m:r>
                        <m:r>
                          <a:rPr lang="en-US" sz="6600" b="0" i="1" smtClean="0">
                            <a:latin typeface="Cambria Math" panose="02040503050406030204" pitchFamily="18" charset="0"/>
                          </a:rPr>
                          <m:t>∈</m:t>
                        </m:r>
                        <m:d>
                          <m:dPr>
                            <m:begChr m:val="{"/>
                            <m:endChr m:val="}"/>
                            <m:ctrlPr>
                              <a:rPr lang="en-US" sz="6600" b="0" i="1" smtClean="0">
                                <a:latin typeface="Cambria Math"/>
                              </a:rPr>
                            </m:ctrlPr>
                          </m:dPr>
                          <m:e>
                            <m:r>
                              <a:rPr lang="en-US" sz="6600" b="0" i="1" smtClean="0">
                                <a:latin typeface="Cambria Math" panose="02040503050406030204" pitchFamily="18" charset="0"/>
                              </a:rPr>
                              <m:t>2,4,6</m:t>
                            </m:r>
                          </m:e>
                        </m:d>
                      </m:e>
                    </m:d>
                    <m:r>
                      <a:rPr lang="en-US" sz="6600" b="0" i="1" smtClean="0">
                        <a:latin typeface="Cambria Math" panose="02040503050406030204" pitchFamily="18" charset="0"/>
                      </a:rPr>
                      <m:t>⇒</m:t>
                    </m:r>
                    <m:r>
                      <a:rPr lang="en-US" sz="6600" b="0" i="1" smtClean="0">
                        <a:latin typeface="Cambria Math" panose="02040503050406030204" pitchFamily="18" charset="0"/>
                      </a:rPr>
                      <m:t>𝑛</m:t>
                    </m:r>
                    <m:d>
                      <m:dPr>
                        <m:ctrlPr>
                          <a:rPr lang="en-US" sz="6600" b="0" i="1" smtClean="0">
                            <a:latin typeface="Cambria Math"/>
                          </a:rPr>
                        </m:ctrlPr>
                      </m:dPr>
                      <m:e>
                        <m:r>
                          <a:rPr lang="en-US" sz="6600" b="0" i="1" smtClean="0">
                            <a:latin typeface="Cambria Math" panose="02040503050406030204" pitchFamily="18" charset="0"/>
                          </a:rPr>
                          <m:t>𝐴</m:t>
                        </m:r>
                      </m:e>
                    </m:d>
                    <m:r>
                      <a:rPr lang="en-US" sz="6600" b="0" i="1" smtClean="0">
                        <a:latin typeface="Cambria Math" panose="02040503050406030204" pitchFamily="18" charset="0"/>
                      </a:rPr>
                      <m:t>=</m:t>
                    </m:r>
                    <m:sSup>
                      <m:sSupPr>
                        <m:ctrlPr>
                          <a:rPr lang="en-US" sz="6600" b="0" i="1" smtClean="0">
                            <a:latin typeface="Cambria Math"/>
                          </a:rPr>
                        </m:ctrlPr>
                      </m:sSupPr>
                      <m:e>
                        <m:r>
                          <a:rPr lang="en-US" sz="6600" b="0" i="1" smtClean="0">
                            <a:latin typeface="Cambria Math" panose="02040503050406030204" pitchFamily="18" charset="0"/>
                          </a:rPr>
                          <m:t>3</m:t>
                        </m:r>
                      </m:e>
                      <m:sup>
                        <m:r>
                          <a:rPr lang="en-US" sz="6600" b="0" i="1" smtClean="0">
                            <a:latin typeface="Cambria Math" panose="02040503050406030204" pitchFamily="18" charset="0"/>
                          </a:rPr>
                          <m:t>2</m:t>
                        </m:r>
                      </m:sup>
                    </m:sSup>
                    <m:r>
                      <a:rPr lang="en-US" sz="6600" b="0" i="1" smtClean="0">
                        <a:latin typeface="Cambria Math" panose="02040503050406030204" pitchFamily="18" charset="0"/>
                      </a:rPr>
                      <m:t>=9</m:t>
                    </m:r>
                  </m:oMath>
                </a14:m>
                <a:r>
                  <a:rPr lang="en-US" sz="6600" smtClean="0">
                    <a:latin typeface="Times New Roman" panose="02020603050405020304" pitchFamily="18" charset="0"/>
                    <a:cs typeface="Times New Roman" panose="02020603050405020304" pitchFamily="18" charset="0"/>
                  </a:rPr>
                  <a:t> </a:t>
                </a:r>
                <a:endParaRPr lang="en-US" sz="6600" dirty="0">
                  <a:latin typeface="Times New Roman" panose="02020603050405020304" pitchFamily="18" charset="0"/>
                  <a:cs typeface="Times New Roman" panose="02020603050405020304" pitchFamily="18" charset="0"/>
                </a:endParaRPr>
              </a:p>
            </p:txBody>
          </p:sp>
        </mc:Choice>
        <mc:Fallback xmlns="">
          <p:sp>
            <p:nvSpPr>
              <p:cNvPr id="14" name="Rectangle 13">
                <a:extLst>
                  <a:ext uri="{FF2B5EF4-FFF2-40B4-BE49-F238E27FC236}">
                    <a16:creationId xmlns="" xmlns:a16="http://schemas.microsoft.com/office/drawing/2014/main" xmlns:a14="http://schemas.microsoft.com/office/drawing/2010/main" id="{7349CB4C-17F2-4281-B4AA-832D4FBE5071}"/>
                  </a:ext>
                </a:extLst>
              </p:cNvPr>
              <p:cNvSpPr>
                <a:spLocks noRot="1" noChangeAspect="1" noMove="1" noResize="1" noEditPoints="1" noAdjustHandles="1" noChangeArrowheads="1" noChangeShapeType="1" noTextEdit="1"/>
              </p:cNvSpPr>
              <p:nvPr/>
            </p:nvSpPr>
            <p:spPr>
              <a:xfrm>
                <a:off x="576578" y="7808225"/>
                <a:ext cx="21862963" cy="2123658"/>
              </a:xfrm>
              <a:prstGeom prst="rect">
                <a:avLst/>
              </a:prstGeom>
              <a:blipFill rotWithShape="0">
                <a:blip r:embed="rId8"/>
                <a:stretch>
                  <a:fillRect l="-1924" t="-100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xmlns="" id="{480604F0-C7E3-4823-8459-4D87CF56B1EF}"/>
                  </a:ext>
                </a:extLst>
              </p:cNvPr>
              <p:cNvSpPr/>
              <p:nvPr/>
            </p:nvSpPr>
            <p:spPr>
              <a:xfrm>
                <a:off x="3259134" y="10361574"/>
                <a:ext cx="8772979" cy="20147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6000" smtClean="0">
                          <a:latin typeface="Cambria Math" panose="02040503050406030204" pitchFamily="18" charset="0"/>
                        </a:rPr>
                        <m:t>⇒</m:t>
                      </m:r>
                      <m:r>
                        <a:rPr lang="en-US" sz="600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m:t>
                          </m:r>
                        </m:e>
                      </m:d>
                      <m:r>
                        <a:rPr lang="en-US" sz="6000" b="0" i="1" smtClean="0">
                          <a:latin typeface="Cambria Math" panose="02040503050406030204" pitchFamily="18" charset="0"/>
                        </a:rPr>
                        <m:t>=</m:t>
                      </m:r>
                      <m:f>
                        <m:fPr>
                          <m:ctrlPr>
                            <a:rPr lang="en-US" sz="6000" b="0" i="1" smtClean="0">
                              <a:latin typeface="Cambria Math"/>
                            </a:rPr>
                          </m:ctrlPr>
                        </m:fPr>
                        <m:num>
                          <m:r>
                            <a:rPr lang="en-US" sz="6000" b="0" i="1" smtClean="0">
                              <a:latin typeface="Cambria Math" panose="02040503050406030204" pitchFamily="18" charset="0"/>
                            </a:rPr>
                            <m:t>𝑛</m:t>
                          </m:r>
                          <m:d>
                            <m:dPr>
                              <m:ctrlPr>
                                <a:rPr lang="en-US" sz="6000" b="0" i="1" smtClean="0">
                                  <a:latin typeface="Cambria Math"/>
                                </a:rPr>
                              </m:ctrlPr>
                            </m:dPr>
                            <m:e>
                              <m:r>
                                <a:rPr lang="en-US" sz="6000" b="0" i="1" smtClean="0">
                                  <a:latin typeface="Cambria Math" panose="02040503050406030204" pitchFamily="18" charset="0"/>
                                </a:rPr>
                                <m:t>𝐴</m:t>
                              </m:r>
                            </m:e>
                          </m:d>
                        </m:num>
                        <m:den>
                          <m:r>
                            <a:rPr lang="en-US" sz="6000" b="0" i="1" smtClean="0">
                              <a:latin typeface="Cambria Math" panose="02040503050406030204" pitchFamily="18" charset="0"/>
                            </a:rPr>
                            <m:t>𝑛</m:t>
                          </m:r>
                          <m:d>
                            <m:dPr>
                              <m:ctrlPr>
                                <a:rPr lang="en-US" sz="6000" b="0" i="1" smtClean="0">
                                  <a:latin typeface="Cambria Math"/>
                                </a:rPr>
                              </m:ctrlPr>
                            </m:dPr>
                            <m:e>
                              <m:r>
                                <m:rPr>
                                  <m:sty m:val="p"/>
                                </m:rPr>
                                <a:rPr lang="el-GR" sz="6000" b="0" i="1" smtClean="0">
                                  <a:latin typeface="Cambria Math" panose="02040503050406030204" pitchFamily="18" charset="0"/>
                                  <a:ea typeface="Cambria Math" panose="02040503050406030204" pitchFamily="18" charset="0"/>
                                </a:rPr>
                                <m:t>Ω</m:t>
                              </m:r>
                            </m:e>
                          </m:d>
                        </m:den>
                      </m:f>
                      <m:r>
                        <a:rPr lang="en-US" sz="6000" b="0" i="1" smtClean="0">
                          <a:latin typeface="Cambria Math" panose="02040503050406030204" pitchFamily="18" charset="0"/>
                          <a:ea typeface="Cambria Math" panose="02040503050406030204" pitchFamily="18" charset="0"/>
                        </a:rPr>
                        <m:t>=</m:t>
                      </m:r>
                      <m:f>
                        <m:fPr>
                          <m:ctrlPr>
                            <a:rPr lang="en-US" sz="6000" b="0" i="1" smtClean="0">
                              <a:latin typeface="Cambria Math"/>
                              <a:ea typeface="Cambria Math" panose="02040503050406030204" pitchFamily="18" charset="0"/>
                            </a:rPr>
                          </m:ctrlPr>
                        </m:fPr>
                        <m:num>
                          <m:r>
                            <a:rPr lang="en-US" sz="6000" b="0" i="1" smtClean="0">
                              <a:latin typeface="Cambria Math" panose="02040503050406030204" pitchFamily="18" charset="0"/>
                              <a:ea typeface="Cambria Math" panose="02040503050406030204" pitchFamily="18" charset="0"/>
                            </a:rPr>
                            <m:t>9</m:t>
                          </m:r>
                        </m:num>
                        <m:den>
                          <m:r>
                            <a:rPr lang="en-US" sz="6000" b="0" i="1" smtClean="0">
                              <a:latin typeface="Cambria Math" panose="02040503050406030204" pitchFamily="18" charset="0"/>
                              <a:ea typeface="Cambria Math" panose="02040503050406030204" pitchFamily="18" charset="0"/>
                            </a:rPr>
                            <m:t>36</m:t>
                          </m:r>
                        </m:den>
                      </m:f>
                      <m:r>
                        <a:rPr lang="en-US" sz="6000" b="0" i="1" smtClean="0">
                          <a:latin typeface="Cambria Math" panose="02040503050406030204" pitchFamily="18" charset="0"/>
                          <a:ea typeface="Cambria Math" panose="02040503050406030204" pitchFamily="18" charset="0"/>
                        </a:rPr>
                        <m:t>=</m:t>
                      </m:r>
                      <m:f>
                        <m:fPr>
                          <m:ctrlPr>
                            <a:rPr lang="en-US" sz="6000" b="0" i="1" smtClean="0">
                              <a:latin typeface="Cambria Math"/>
                              <a:ea typeface="Cambria Math" panose="02040503050406030204" pitchFamily="18" charset="0"/>
                            </a:rPr>
                          </m:ctrlPr>
                        </m:fPr>
                        <m:num>
                          <m:r>
                            <a:rPr lang="en-US" sz="6000" b="0" i="1" smtClean="0">
                              <a:latin typeface="Cambria Math" panose="02040503050406030204" pitchFamily="18" charset="0"/>
                              <a:ea typeface="Cambria Math" panose="02040503050406030204" pitchFamily="18" charset="0"/>
                            </a:rPr>
                            <m:t>1</m:t>
                          </m:r>
                        </m:num>
                        <m:den>
                          <m:r>
                            <a:rPr lang="en-US" sz="6000" b="0" i="1" smtClean="0">
                              <a:latin typeface="Cambria Math" panose="02040503050406030204" pitchFamily="18" charset="0"/>
                              <a:ea typeface="Cambria Math" panose="02040503050406030204" pitchFamily="18" charset="0"/>
                            </a:rPr>
                            <m:t>4</m:t>
                          </m:r>
                        </m:den>
                      </m:f>
                    </m:oMath>
                  </m:oMathPara>
                </a14:m>
                <a:endParaRPr lang="en-US" sz="6000" dirty="0"/>
              </a:p>
            </p:txBody>
          </p:sp>
        </mc:Choice>
        <mc:Fallback xmlns="">
          <p:sp>
            <p:nvSpPr>
              <p:cNvPr id="17" name="Rectangle 16">
                <a:extLst>
                  <a:ext uri="{FF2B5EF4-FFF2-40B4-BE49-F238E27FC236}">
                    <a16:creationId xmlns="" xmlns:a16="http://schemas.microsoft.com/office/drawing/2014/main" xmlns:a14="http://schemas.microsoft.com/office/drawing/2010/main" id="{480604F0-C7E3-4823-8459-4D87CF56B1EF}"/>
                  </a:ext>
                </a:extLst>
              </p:cNvPr>
              <p:cNvSpPr>
                <a:spLocks noRot="1" noChangeAspect="1" noMove="1" noResize="1" noEditPoints="1" noAdjustHandles="1" noChangeArrowheads="1" noChangeShapeType="1" noTextEdit="1"/>
              </p:cNvSpPr>
              <p:nvPr/>
            </p:nvSpPr>
            <p:spPr>
              <a:xfrm>
                <a:off x="3259134" y="10361574"/>
                <a:ext cx="8772979" cy="2014782"/>
              </a:xfrm>
              <a:prstGeom prst="rect">
                <a:avLst/>
              </a:prstGeom>
              <a:blipFill rotWithShape="0">
                <a:blip r:embed="rId9"/>
                <a:stretch>
                  <a:fillRect/>
                </a:stretch>
              </a:blipFill>
            </p:spPr>
            <p:txBody>
              <a:bodyPr/>
              <a:lstStyle/>
              <a:p>
                <a:r>
                  <a:rPr lang="en-US">
                    <a:noFill/>
                  </a:rPr>
                  <a:t> </a:t>
                </a:r>
              </a:p>
            </p:txBody>
          </p:sp>
        </mc:Fallback>
      </mc:AlternateContent>
      <p:sp>
        <p:nvSpPr>
          <p:cNvPr id="64" name="Oval 63">
            <a:extLst>
              <a:ext uri="{FF2B5EF4-FFF2-40B4-BE49-F238E27FC236}">
                <a16:creationId xmlns:a16="http://schemas.microsoft.com/office/drawing/2014/main" xmlns="" id="{DCE1AB2F-B005-4EA1-A9A3-CD72829BDA02}"/>
              </a:ext>
            </a:extLst>
          </p:cNvPr>
          <p:cNvSpPr/>
          <p:nvPr/>
        </p:nvSpPr>
        <p:spPr>
          <a:xfrm>
            <a:off x="12066621" y="3537492"/>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smtClean="0"/>
              <a:t>C</a:t>
            </a:r>
            <a:endParaRPr lang="en-US" sz="6400" b="1" dirty="0"/>
          </a:p>
        </p:txBody>
      </p:sp>
    </p:spTree>
    <p:extLst>
      <p:ext uri="{BB962C8B-B14F-4D97-AF65-F5344CB8AC3E}">
        <p14:creationId xmlns:p14="http://schemas.microsoft.com/office/powerpoint/2010/main" val="221932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3" grpId="0"/>
      <p:bldP spid="14" grpId="0"/>
      <p:bldP spid="17" grpId="0"/>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364245" y="5643989"/>
            <a:ext cx="23514406" cy="7614809"/>
            <a:chOff x="184495" y="3636275"/>
            <a:chExt cx="11834900" cy="2825205"/>
          </a:xfrm>
        </p:grpSpPr>
        <p:sp>
          <p:nvSpPr>
            <p:cNvPr id="5" name="Rounded Rectangle 4"/>
            <p:cNvSpPr/>
            <p:nvPr/>
          </p:nvSpPr>
          <p:spPr>
            <a:xfrm>
              <a:off x="184495" y="3865218"/>
              <a:ext cx="11834900" cy="2596262"/>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5"/>
              <a:ext cx="2342698" cy="507832"/>
              <a:chOff x="1275608" y="6239450"/>
              <a:chExt cx="4592537" cy="922706"/>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2" y="238104"/>
            <a:ext cx="23881225" cy="2809895"/>
            <a:chOff x="534987" y="1869705"/>
            <a:chExt cx="23404876" cy="2356356"/>
          </a:xfrm>
        </p:grpSpPr>
        <p:grpSp>
          <p:nvGrpSpPr>
            <p:cNvPr id="21" name="Group 20"/>
            <p:cNvGrpSpPr/>
            <p:nvPr/>
          </p:nvGrpSpPr>
          <p:grpSpPr>
            <a:xfrm>
              <a:off x="534987" y="1869705"/>
              <a:ext cx="23340848" cy="2356356"/>
              <a:chOff x="534987" y="1647866"/>
              <a:chExt cx="23340848" cy="2356356"/>
            </a:xfrm>
          </p:grpSpPr>
          <p:sp>
            <p:nvSpPr>
              <p:cNvPr id="25" name="Rounded Rectangle 24"/>
              <p:cNvSpPr/>
              <p:nvPr/>
            </p:nvSpPr>
            <p:spPr bwMode="auto">
              <a:xfrm>
                <a:off x="755649" y="1720891"/>
                <a:ext cx="23120186" cy="22833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5" y="1653394"/>
                  <a:ext cx="2509246"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10</a:t>
                  </a:r>
                </a:p>
              </p:txBody>
            </p:sp>
          </p:grpSp>
        </p:grpSp>
        <p:sp>
          <p:nvSpPr>
            <p:cNvPr id="23" name="Rectangle 22"/>
            <p:cNvSpPr/>
            <p:nvPr/>
          </p:nvSpPr>
          <p:spPr>
            <a:xfrm>
              <a:off x="1097420" y="1936625"/>
              <a:ext cx="22842443" cy="223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gn="just">
                <a:lnSpc>
                  <a:spcPct val="115000"/>
                </a:lnSpc>
                <a:spcAft>
                  <a:spcPts val="1000"/>
                </a:spcAft>
                <a:tabLst>
                  <a:tab pos="0" algn="l"/>
                </a:tabLst>
              </a:pPr>
              <a:r>
                <a:rPr lang="en-US" sz="6600" smtClean="0">
                  <a:solidFill>
                    <a:srgbClr val="000000"/>
                  </a:solidFill>
                  <a:latin typeface="Times New Roman"/>
                  <a:ea typeface="Times New Roman"/>
                  <a:cs typeface="Times New Roman"/>
                </a:rPr>
                <a:t>               </a:t>
              </a:r>
              <a:r>
                <a:rPr lang="vi-VN" sz="7000" smtClean="0">
                  <a:solidFill>
                    <a:srgbClr val="000000"/>
                  </a:solidFill>
                  <a:latin typeface="Times New Roman"/>
                  <a:ea typeface="Times New Roman"/>
                  <a:cs typeface="Times New Roman"/>
                </a:rPr>
                <a:t>Một </a:t>
              </a:r>
              <a:r>
                <a:rPr lang="vi-VN" sz="7000">
                  <a:solidFill>
                    <a:srgbClr val="000000"/>
                  </a:solidFill>
                  <a:latin typeface="Times New Roman"/>
                  <a:ea typeface="Times New Roman"/>
                  <a:cs typeface="Times New Roman"/>
                </a:rPr>
                <a:t>hội nghị có 15 nam và 6 nữ. Chọn ngẫu nhiên 3 người vào ban tổ chức. Xác suất để 3 người </a:t>
              </a:r>
              <a:r>
                <a:rPr lang="en-US" sz="7000" smtClean="0">
                  <a:solidFill>
                    <a:srgbClr val="000000"/>
                  </a:solidFill>
                  <a:latin typeface="Times New Roman"/>
                  <a:ea typeface="Times New Roman"/>
                  <a:cs typeface="Times New Roman"/>
                </a:rPr>
                <a:t>được chọn </a:t>
              </a:r>
              <a:r>
                <a:rPr lang="vi-VN" sz="7000" smtClean="0">
                  <a:solidFill>
                    <a:srgbClr val="000000"/>
                  </a:solidFill>
                  <a:latin typeface="Times New Roman"/>
                  <a:ea typeface="Times New Roman"/>
                  <a:cs typeface="Times New Roman"/>
                </a:rPr>
                <a:t>là </a:t>
              </a:r>
              <a:r>
                <a:rPr lang="vi-VN" sz="7000">
                  <a:solidFill>
                    <a:srgbClr val="000000"/>
                  </a:solidFill>
                  <a:latin typeface="Times New Roman"/>
                  <a:ea typeface="Times New Roman"/>
                  <a:cs typeface="Times New Roman"/>
                </a:rPr>
                <a:t>nam</a:t>
              </a:r>
              <a:r>
                <a:rPr lang="vi-VN" sz="7000" smtClean="0">
                  <a:solidFill>
                    <a:srgbClr val="000000"/>
                  </a:solidFill>
                  <a:latin typeface="Times New Roman"/>
                  <a:ea typeface="Times New Roman"/>
                  <a:cs typeface="Times New Roman"/>
                </a:rPr>
                <a:t>:</a:t>
              </a:r>
              <a:endParaRPr lang="en-US" sz="7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43" name="Action Button: Forward or Next 4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E7013C7E-1DF3-422C-8C0E-2C0759E5A468}"/>
                  </a:ext>
                </a:extLst>
              </p:cNvPr>
              <p:cNvSpPr/>
              <p:nvPr/>
            </p:nvSpPr>
            <p:spPr>
              <a:xfrm>
                <a:off x="1083802" y="6422174"/>
                <a:ext cx="18786938" cy="23287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rPr>
                        <m:t>𝑛</m:t>
                      </m:r>
                      <m:d>
                        <m:dPr>
                          <m:ctrlPr>
                            <a:rPr lang="en-US" sz="7200" b="0" i="1" smtClean="0">
                              <a:latin typeface="Cambria Math"/>
                            </a:rPr>
                          </m:ctrlPr>
                        </m:dPr>
                        <m:e>
                          <m:r>
                            <m:rPr>
                              <m:sty m:val="p"/>
                            </m:rPr>
                            <a:rPr lang="el-GR" sz="7200" b="0" i="1" smtClean="0">
                              <a:latin typeface="Cambria Math" panose="02040503050406030204" pitchFamily="18" charset="0"/>
                              <a:ea typeface="Cambria Math" panose="02040503050406030204" pitchFamily="18" charset="0"/>
                            </a:rPr>
                            <m:t>Ω</m:t>
                          </m:r>
                        </m:e>
                      </m:d>
                      <m:r>
                        <a:rPr lang="en-US" sz="7200" b="0" i="1" smtClean="0">
                          <a:latin typeface="Cambria Math" panose="02040503050406030204" pitchFamily="18" charset="0"/>
                        </a:rPr>
                        <m:t>=</m:t>
                      </m:r>
                      <m:sSubSup>
                        <m:sSubSupPr>
                          <m:ctrlPr>
                            <a:rPr lang="en-US" sz="7200" b="0" i="1" smtClean="0">
                              <a:latin typeface="Cambria Math"/>
                            </a:rPr>
                          </m:ctrlPr>
                        </m:sSubSupPr>
                        <m:e>
                          <m:r>
                            <a:rPr lang="en-US" sz="7200" b="0" i="1" smtClean="0">
                              <a:latin typeface="Cambria Math" panose="02040503050406030204" pitchFamily="18" charset="0"/>
                            </a:rPr>
                            <m:t>𝐶</m:t>
                          </m:r>
                        </m:e>
                        <m:sub>
                          <m:r>
                            <a:rPr lang="en-US" sz="7200" b="0" i="1" smtClean="0">
                              <a:latin typeface="Cambria Math" panose="02040503050406030204" pitchFamily="18" charset="0"/>
                            </a:rPr>
                            <m:t>21</m:t>
                          </m:r>
                        </m:sub>
                        <m:sup>
                          <m:r>
                            <a:rPr lang="en-US" sz="7200" b="0" i="1" smtClean="0">
                              <a:latin typeface="Cambria Math" panose="02040503050406030204" pitchFamily="18" charset="0"/>
                            </a:rPr>
                            <m:t>3</m:t>
                          </m:r>
                        </m:sup>
                      </m:sSubSup>
                      <m:r>
                        <a:rPr lang="en-US" sz="7200" b="0" i="1" smtClean="0">
                          <a:latin typeface="Cambria Math" panose="02040503050406030204" pitchFamily="18" charset="0"/>
                        </a:rPr>
                        <m:t>=1330. </m:t>
                      </m:r>
                    </m:oMath>
                  </m:oMathPara>
                </a14:m>
                <a:endParaRPr lang="en-US" sz="7200" b="0" smtClean="0">
                  <a:latin typeface="Times New Roman" panose="02020603050405020304" pitchFamily="18" charset="0"/>
                  <a:cs typeface="Times New Roman" panose="02020603050405020304" pitchFamily="18" charset="0"/>
                </a:endParaRPr>
              </a:p>
              <a:p>
                <a:r>
                  <a:rPr lang="en-US" sz="7200" smtClean="0">
                    <a:latin typeface="Times New Roman" panose="02020603050405020304" pitchFamily="18" charset="0"/>
                    <a:cs typeface="Times New Roman" panose="02020603050405020304" pitchFamily="18" charset="0"/>
                  </a:rPr>
                  <a:t>Gọi </a:t>
                </a:r>
                <a14:m>
                  <m:oMath xmlns:m="http://schemas.openxmlformats.org/officeDocument/2006/math">
                    <m:r>
                      <a:rPr lang="en-US" sz="7200" b="0" i="1" smtClean="0">
                        <a:latin typeface="Cambria Math" panose="02040503050406030204" pitchFamily="18" charset="0"/>
                      </a:rPr>
                      <m:t>𝐴</m:t>
                    </m:r>
                  </m:oMath>
                </a14:m>
                <a:r>
                  <a:rPr lang="en-US" sz="7200" dirty="0" smtClean="0">
                    <a:latin typeface="Times New Roman" panose="02020603050405020304" pitchFamily="18" charset="0"/>
                    <a:cs typeface="Times New Roman" panose="02020603050405020304" pitchFamily="18" charset="0"/>
                  </a:rPr>
                  <a:t> </a:t>
                </a:r>
                <a:r>
                  <a:rPr lang="en-US" sz="7200" smtClean="0">
                    <a:latin typeface="Times New Roman" panose="02020603050405020304" pitchFamily="18" charset="0"/>
                    <a:cs typeface="Times New Roman" panose="02020603050405020304" pitchFamily="18" charset="0"/>
                  </a:rPr>
                  <a:t>là biến cố: “3 người được chọn đều là nam”</a:t>
                </a:r>
                <a:endParaRPr lang="en-US" sz="7200" dirty="0">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 xmlns:a16="http://schemas.microsoft.com/office/drawing/2014/main" xmlns:a14="http://schemas.microsoft.com/office/drawing/2010/main" id="{E7013C7E-1DF3-422C-8C0E-2C0759E5A468}"/>
                  </a:ext>
                </a:extLst>
              </p:cNvPr>
              <p:cNvSpPr>
                <a:spLocks noRot="1" noChangeAspect="1" noMove="1" noResize="1" noEditPoints="1" noAdjustHandles="1" noChangeArrowheads="1" noChangeShapeType="1" noTextEdit="1"/>
              </p:cNvSpPr>
              <p:nvPr/>
            </p:nvSpPr>
            <p:spPr>
              <a:xfrm>
                <a:off x="1083802" y="6422174"/>
                <a:ext cx="18786938" cy="2328779"/>
              </a:xfrm>
              <a:prstGeom prst="rect">
                <a:avLst/>
              </a:prstGeom>
              <a:blipFill rotWithShape="0">
                <a:blip r:embed="rId3"/>
                <a:stretch>
                  <a:fillRect l="-2466" r="-1493" b="-20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B2A3326C-FC04-4E53-BE06-85BAE71A8CC1}"/>
                  </a:ext>
                </a:extLst>
              </p:cNvPr>
              <p:cNvSpPr/>
              <p:nvPr/>
            </p:nvSpPr>
            <p:spPr>
              <a:xfrm>
                <a:off x="1323058" y="9759930"/>
                <a:ext cx="12382236" cy="3071290"/>
              </a:xfrm>
              <a:prstGeom prst="rect">
                <a:avLst/>
              </a:prstGeom>
            </p:spPr>
            <p:txBody>
              <a:bodyPr wrap="none">
                <a:spAutoFit/>
              </a:bodyPr>
              <a:lstStyle/>
              <a:p>
                <a:r>
                  <a:rPr lang="vi-VN" sz="6000" smtClean="0">
                    <a:latin typeface="+mj-lt"/>
                    <a:ea typeface="Arial" panose="020B0604020202020204" pitchFamily="34" charset="0"/>
                    <a:cs typeface="Times New Roman" panose="02020603050405020304" pitchFamily="18" charset="0"/>
                  </a:rPr>
                  <a:t> </a:t>
                </a:r>
                <a:r>
                  <a:rPr lang="en-US" sz="7200" smtClean="0">
                    <a:latin typeface="Times New Roman" panose="02020603050405020304" pitchFamily="18" charset="0"/>
                    <a:ea typeface="Arial" panose="020B0604020202020204" pitchFamily="34" charset="0"/>
                    <a:cs typeface="Times New Roman" panose="02020603050405020304" pitchFamily="18" charset="0"/>
                  </a:rPr>
                  <a:t>Khi đó </a:t>
                </a:r>
                <a14:m>
                  <m:oMath xmlns:m="http://schemas.openxmlformats.org/officeDocument/2006/math">
                    <m:r>
                      <m:rPr>
                        <m:sty m:val="p"/>
                      </m:rPr>
                      <a:rPr lang="en-US" sz="7200" b="0" i="0" smtClean="0">
                        <a:effectLst/>
                        <a:latin typeface="Cambria Math" panose="02040503050406030204" pitchFamily="18" charset="0"/>
                        <a:ea typeface="Arial" panose="020B0604020202020204" pitchFamily="34" charset="0"/>
                        <a:cs typeface="Times New Roman" panose="02020603050405020304" pitchFamily="18" charset="0"/>
                      </a:rPr>
                      <m:t>n</m:t>
                    </m:r>
                    <m:d>
                      <m:dPr>
                        <m:ctrlPr>
                          <a:rPr lang="en-US" sz="7200" i="1" smtClean="0">
                            <a:effectLst/>
                            <a:latin typeface="Cambria Math"/>
                            <a:ea typeface="Arial" panose="020B0604020202020204" pitchFamily="34" charset="0"/>
                            <a:cs typeface="Times New Roman" panose="02020603050405020304" pitchFamily="18" charset="0"/>
                          </a:rPr>
                        </m:ctrlPr>
                      </m:dPr>
                      <m:e>
                        <m:r>
                          <m:rPr>
                            <m:sty m:val="p"/>
                          </m:rPr>
                          <a:rPr lang="en-US" sz="7200" b="0" i="0" smtClean="0">
                            <a:effectLst/>
                            <a:latin typeface="Cambria Math" panose="02040503050406030204" pitchFamily="18" charset="0"/>
                            <a:ea typeface="Arial" panose="020B0604020202020204" pitchFamily="34" charset="0"/>
                            <a:cs typeface="Times New Roman" panose="02020603050405020304" pitchFamily="18" charset="0"/>
                          </a:rPr>
                          <m:t>A</m:t>
                        </m:r>
                      </m:e>
                    </m:d>
                    <m:r>
                      <a:rPr lang="en-US" sz="7200" b="0" i="0" smtClean="0">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7200" i="1" smtClean="0">
                            <a:effectLst/>
                            <a:latin typeface="Cambria Math"/>
                            <a:ea typeface="Arial" panose="020B0604020202020204" pitchFamily="34" charset="0"/>
                            <a:cs typeface="Times New Roman" panose="02020603050405020304" pitchFamily="18" charset="0"/>
                          </a:rPr>
                        </m:ctrlPr>
                      </m:sSubSupPr>
                      <m:e>
                        <m:r>
                          <m:rPr>
                            <m:sty m:val="p"/>
                          </m:rPr>
                          <a:rPr lang="en-US" sz="7200" b="0" i="0" smtClean="0">
                            <a:effectLst/>
                            <a:latin typeface="Cambria Math" panose="02040503050406030204" pitchFamily="18" charset="0"/>
                            <a:ea typeface="Arial" panose="020B0604020202020204" pitchFamily="34" charset="0"/>
                            <a:cs typeface="Times New Roman" panose="02020603050405020304" pitchFamily="18" charset="0"/>
                          </a:rPr>
                          <m:t>C</m:t>
                        </m:r>
                      </m:e>
                      <m:sub>
                        <m:r>
                          <a:rPr lang="en-US" sz="7200" b="0" i="0" smtClean="0">
                            <a:effectLst/>
                            <a:latin typeface="Cambria Math" panose="02040503050406030204" pitchFamily="18" charset="0"/>
                            <a:ea typeface="Arial" panose="020B0604020202020204" pitchFamily="34" charset="0"/>
                            <a:cs typeface="Times New Roman" panose="02020603050405020304" pitchFamily="18" charset="0"/>
                          </a:rPr>
                          <m:t>15</m:t>
                        </m:r>
                      </m:sub>
                      <m:sup>
                        <m:r>
                          <a:rPr lang="en-US" sz="7200" b="0" i="0" smtClean="0">
                            <a:effectLst/>
                            <a:latin typeface="Cambria Math" panose="02040503050406030204" pitchFamily="18" charset="0"/>
                            <a:ea typeface="Arial" panose="020B0604020202020204" pitchFamily="34" charset="0"/>
                            <a:cs typeface="Times New Roman" panose="02020603050405020304" pitchFamily="18" charset="0"/>
                          </a:rPr>
                          <m:t>3</m:t>
                        </m:r>
                      </m:sup>
                    </m:sSubSup>
                    <m:r>
                      <a:rPr lang="en-US" sz="7200" b="0" i="1" smtClean="0">
                        <a:effectLst/>
                        <a:latin typeface="Cambria Math" panose="02040503050406030204" pitchFamily="18" charset="0"/>
                        <a:ea typeface="Arial" panose="020B0604020202020204" pitchFamily="34" charset="0"/>
                        <a:cs typeface="Times New Roman" panose="02020603050405020304" pitchFamily="18" charset="0"/>
                      </a:rPr>
                      <m:t>=455.</m:t>
                    </m:r>
                  </m:oMath>
                </a14:m>
                <a:endParaRPr lang="en-US" sz="7200" dirty="0" smtClean="0">
                  <a:latin typeface="Times New Roman" panose="02020603050405020304" pitchFamily="18" charset="0"/>
                  <a:cs typeface="Times New Roman" panose="02020603050405020304" pitchFamily="18" charset="0"/>
                </a:endParaRPr>
              </a:p>
              <a:p>
                <a:r>
                  <a:rPr lang="en-US" sz="7200" smtClean="0">
                    <a:latin typeface="Times New Roman" panose="02020603050405020304" pitchFamily="18" charset="0"/>
                    <a:cs typeface="Times New Roman" panose="02020603050405020304" pitchFamily="18" charset="0"/>
                  </a:rPr>
                  <a:t>Vậy xác suất </a:t>
                </a:r>
                <a14:m>
                  <m:oMath xmlns:m="http://schemas.openxmlformats.org/officeDocument/2006/math">
                    <m:r>
                      <a:rPr lang="en-US" sz="7200" b="0" i="1" smtClean="0">
                        <a:latin typeface="Cambria Math" panose="02040503050406030204" pitchFamily="18" charset="0"/>
                      </a:rPr>
                      <m:t>𝑃</m:t>
                    </m:r>
                    <m:d>
                      <m:dPr>
                        <m:ctrlPr>
                          <a:rPr lang="en-US" sz="7200" b="0" i="1" smtClean="0">
                            <a:latin typeface="Cambria Math"/>
                          </a:rPr>
                        </m:ctrlPr>
                      </m:dPr>
                      <m:e>
                        <m:r>
                          <a:rPr lang="en-US" sz="7200" b="0" i="1" smtClean="0">
                            <a:latin typeface="Cambria Math" panose="02040503050406030204" pitchFamily="18" charset="0"/>
                          </a:rPr>
                          <m:t>𝐴</m:t>
                        </m:r>
                      </m:e>
                    </m:d>
                    <m:r>
                      <a:rPr lang="en-US" sz="7200" b="0" i="1" smtClean="0">
                        <a:latin typeface="Cambria Math" panose="02040503050406030204" pitchFamily="18" charset="0"/>
                      </a:rPr>
                      <m:t>=</m:t>
                    </m:r>
                    <m:f>
                      <m:fPr>
                        <m:ctrlPr>
                          <a:rPr lang="en-US" sz="7200" b="0" i="1" smtClean="0">
                            <a:latin typeface="Cambria Math"/>
                          </a:rPr>
                        </m:ctrlPr>
                      </m:fPr>
                      <m:num>
                        <m:r>
                          <a:rPr lang="en-US" sz="7200" b="0" i="1" smtClean="0">
                            <a:latin typeface="Cambria Math" panose="02040503050406030204" pitchFamily="18" charset="0"/>
                          </a:rPr>
                          <m:t>𝑛</m:t>
                        </m:r>
                        <m:d>
                          <m:dPr>
                            <m:ctrlPr>
                              <a:rPr lang="en-US" sz="7200" b="0" i="1" smtClean="0">
                                <a:latin typeface="Cambria Math"/>
                              </a:rPr>
                            </m:ctrlPr>
                          </m:dPr>
                          <m:e>
                            <m:r>
                              <a:rPr lang="en-US" sz="7200" b="0" i="1" smtClean="0">
                                <a:latin typeface="Cambria Math" panose="02040503050406030204" pitchFamily="18" charset="0"/>
                              </a:rPr>
                              <m:t>𝐴</m:t>
                            </m:r>
                          </m:e>
                        </m:d>
                      </m:num>
                      <m:den>
                        <m:r>
                          <a:rPr lang="en-US" sz="7200" b="0" i="1" smtClean="0">
                            <a:latin typeface="Cambria Math" panose="02040503050406030204" pitchFamily="18" charset="0"/>
                          </a:rPr>
                          <m:t>𝑛</m:t>
                        </m:r>
                        <m:d>
                          <m:dPr>
                            <m:ctrlPr>
                              <a:rPr lang="en-US" sz="7200" b="0" i="1" smtClean="0">
                                <a:latin typeface="Cambria Math"/>
                              </a:rPr>
                            </m:ctrlPr>
                          </m:dPr>
                          <m:e>
                            <m:r>
                              <m:rPr>
                                <m:sty m:val="p"/>
                              </m:rPr>
                              <a:rPr lang="el-GR" sz="7200" b="0" i="1" smtClean="0">
                                <a:latin typeface="Cambria Math" panose="02040503050406030204" pitchFamily="18" charset="0"/>
                                <a:ea typeface="Cambria Math" panose="02040503050406030204" pitchFamily="18" charset="0"/>
                              </a:rPr>
                              <m:t>Ω</m:t>
                            </m:r>
                          </m:e>
                        </m:d>
                      </m:den>
                    </m:f>
                    <m:r>
                      <a:rPr lang="en-US" sz="7200" b="0" i="1" smtClean="0">
                        <a:latin typeface="Cambria Math" panose="02040503050406030204" pitchFamily="18" charset="0"/>
                      </a:rPr>
                      <m:t>=</m:t>
                    </m:r>
                    <m:f>
                      <m:fPr>
                        <m:ctrlPr>
                          <a:rPr lang="en-US" sz="7200" b="0" i="1" smtClean="0">
                            <a:latin typeface="Cambria Math"/>
                          </a:rPr>
                        </m:ctrlPr>
                      </m:fPr>
                      <m:num>
                        <m:r>
                          <a:rPr lang="en-US" sz="7200" b="0" i="1" smtClean="0">
                            <a:latin typeface="Cambria Math" panose="02040503050406030204" pitchFamily="18" charset="0"/>
                          </a:rPr>
                          <m:t>91</m:t>
                        </m:r>
                      </m:num>
                      <m:den>
                        <m:r>
                          <a:rPr lang="en-US" sz="7200" b="0" i="1" smtClean="0">
                            <a:latin typeface="Cambria Math" panose="02040503050406030204" pitchFamily="18" charset="0"/>
                          </a:rPr>
                          <m:t>266</m:t>
                        </m:r>
                      </m:den>
                    </m:f>
                    <m:r>
                      <a:rPr lang="en-US" sz="7200" b="0" i="1" smtClean="0">
                        <a:latin typeface="Cambria Math" panose="02040503050406030204" pitchFamily="18" charset="0"/>
                      </a:rPr>
                      <m:t>.</m:t>
                    </m:r>
                  </m:oMath>
                </a14:m>
                <a:endParaRPr lang="en-US" sz="7200" dirty="0">
                  <a:latin typeface="Times New Roman" panose="02020603050405020304" pitchFamily="18" charset="0"/>
                  <a:cs typeface="Times New Roman" panose="02020603050405020304" pitchFamily="18" charset="0"/>
                </a:endParaRPr>
              </a:p>
            </p:txBody>
          </p:sp>
        </mc:Choice>
        <mc:Fallback xmlns="">
          <p:sp>
            <p:nvSpPr>
              <p:cNvPr id="4" name="Rectangle 3">
                <a:extLst>
                  <a:ext uri="{FF2B5EF4-FFF2-40B4-BE49-F238E27FC236}">
                    <a16:creationId xmlns="" xmlns:a16="http://schemas.microsoft.com/office/drawing/2014/main" xmlns:a14="http://schemas.microsoft.com/office/drawing/2010/main" id="{B2A3326C-FC04-4E53-BE06-85BAE71A8CC1}"/>
                  </a:ext>
                </a:extLst>
              </p:cNvPr>
              <p:cNvSpPr>
                <a:spLocks noRot="1" noChangeAspect="1" noMove="1" noResize="1" noEditPoints="1" noAdjustHandles="1" noChangeArrowheads="1" noChangeShapeType="1" noTextEdit="1"/>
              </p:cNvSpPr>
              <p:nvPr/>
            </p:nvSpPr>
            <p:spPr>
              <a:xfrm>
                <a:off x="1323058" y="9759930"/>
                <a:ext cx="12382236" cy="3071290"/>
              </a:xfrm>
              <a:prstGeom prst="rect">
                <a:avLst/>
              </a:prstGeom>
              <a:blipFill rotWithShape="0">
                <a:blip r:embed="rId4"/>
                <a:stretch>
                  <a:fillRect l="-3693" t="-4167" b="-3571"/>
                </a:stretch>
              </a:blipFill>
            </p:spPr>
            <p:txBody>
              <a:bodyPr/>
              <a:lstStyle/>
              <a:p>
                <a:r>
                  <a:rPr lang="en-US">
                    <a:noFill/>
                  </a:rPr>
                  <a:t> </a:t>
                </a:r>
              </a:p>
            </p:txBody>
          </p:sp>
        </mc:Fallback>
      </mc:AlternateContent>
      <p:grpSp>
        <p:nvGrpSpPr>
          <p:cNvPr id="42" name="Group 41"/>
          <p:cNvGrpSpPr/>
          <p:nvPr/>
        </p:nvGrpSpPr>
        <p:grpSpPr>
          <a:xfrm>
            <a:off x="172791" y="3384759"/>
            <a:ext cx="23679365" cy="1924310"/>
            <a:chOff x="247181" y="1453591"/>
            <a:chExt cx="11838141" cy="962155"/>
          </a:xfrm>
        </p:grpSpPr>
        <p:grpSp>
          <p:nvGrpSpPr>
            <p:cNvPr id="51" name="Group 50"/>
            <p:cNvGrpSpPr/>
            <p:nvPr/>
          </p:nvGrpSpPr>
          <p:grpSpPr>
            <a:xfrm>
              <a:off x="247181" y="1453591"/>
              <a:ext cx="3090381" cy="962149"/>
              <a:chOff x="5537206" y="1513602"/>
              <a:chExt cx="3079904" cy="894454"/>
            </a:xfrm>
          </p:grpSpPr>
          <p:sp>
            <p:nvSpPr>
              <p:cNvPr id="69" name="Rectangle 68"/>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0" name="Oval 6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1" name="TextBox 70"/>
                  <p:cNvSpPr txBox="1"/>
                  <p:nvPr/>
                </p:nvSpPr>
                <p:spPr>
                  <a:xfrm>
                    <a:off x="6060666" y="1513602"/>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m:t>
                              </m:r>
                            </m:den>
                          </m:f>
                          <m:r>
                            <m:rPr>
                              <m:nor/>
                            </m:rPr>
                            <a:rPr lang="vi-VN" sz="6000" dirty="0"/>
                            <m:t>.</m:t>
                          </m:r>
                        </m:oMath>
                      </m:oMathPara>
                    </a14:m>
                    <a:endParaRPr lang="en-US" sz="6000" dirty="0"/>
                  </a:p>
                </p:txBody>
              </p:sp>
            </mc:Choice>
            <mc:Fallback xmlns="">
              <p:sp>
                <p:nvSpPr>
                  <p:cNvPr id="71" name="TextBox 70"/>
                  <p:cNvSpPr txBox="1">
                    <a:spLocks noRot="1" noChangeAspect="1" noMove="1" noResize="1" noEditPoints="1" noAdjustHandles="1" noChangeArrowheads="1" noChangeShapeType="1" noTextEdit="1"/>
                  </p:cNvSpPr>
                  <p:nvPr/>
                </p:nvSpPr>
                <p:spPr>
                  <a:xfrm>
                    <a:off x="6060666" y="1513602"/>
                    <a:ext cx="2280848" cy="849216"/>
                  </a:xfrm>
                  <a:prstGeom prst="rect">
                    <a:avLst/>
                  </a:prstGeom>
                  <a:blipFill rotWithShape="0">
                    <a:blip r:embed="rId5"/>
                    <a:stretch>
                      <a:fillRect/>
                    </a:stretch>
                  </a:blipFill>
                </p:spPr>
                <p:txBody>
                  <a:bodyPr/>
                  <a:lstStyle/>
                  <a:p>
                    <a:r>
                      <a:rPr lang="en-US">
                        <a:noFill/>
                      </a:rPr>
                      <a:t> </a:t>
                    </a:r>
                  </a:p>
                </p:txBody>
              </p:sp>
            </mc:Fallback>
          </mc:AlternateContent>
        </p:grpSp>
        <p:grpSp>
          <p:nvGrpSpPr>
            <p:cNvPr id="52" name="Group 51"/>
            <p:cNvGrpSpPr/>
            <p:nvPr/>
          </p:nvGrpSpPr>
          <p:grpSpPr>
            <a:xfrm>
              <a:off x="3163101" y="1488660"/>
              <a:ext cx="3090381" cy="927084"/>
              <a:chOff x="5537206" y="1546201"/>
              <a:chExt cx="3079904" cy="861855"/>
            </a:xfrm>
          </p:grpSpPr>
          <p:sp>
            <p:nvSpPr>
              <p:cNvPr id="61" name="Rectangle 60"/>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2" name="Oval 61"/>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67" name="TextBox 66"/>
                  <p:cNvSpPr txBox="1"/>
                  <p:nvPr/>
                </p:nvSpPr>
                <p:spPr>
                  <a:xfrm>
                    <a:off x="6021433" y="1546201"/>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11</m:t>
                              </m:r>
                            </m:den>
                          </m:f>
                          <m:r>
                            <m:rPr>
                              <m:nor/>
                            </m:rPr>
                            <a:rPr lang="vi-VN" sz="6000" dirty="0"/>
                            <m:t>.</m:t>
                          </m:r>
                        </m:oMath>
                      </m:oMathPara>
                    </a14:m>
                    <a:endParaRPr lang="en-US" sz="6000" dirty="0"/>
                  </a:p>
                </p:txBody>
              </p:sp>
            </mc:Choice>
            <mc:Fallback xmlns="">
              <p:sp>
                <p:nvSpPr>
                  <p:cNvPr id="67" name="TextBox 66"/>
                  <p:cNvSpPr txBox="1">
                    <a:spLocks noRot="1" noChangeAspect="1" noMove="1" noResize="1" noEditPoints="1" noAdjustHandles="1" noChangeArrowheads="1" noChangeShapeType="1" noTextEdit="1"/>
                  </p:cNvSpPr>
                  <p:nvPr/>
                </p:nvSpPr>
                <p:spPr>
                  <a:xfrm>
                    <a:off x="6021433" y="1546201"/>
                    <a:ext cx="2280848" cy="849215"/>
                  </a:xfrm>
                  <a:prstGeom prst="rect">
                    <a:avLst/>
                  </a:prstGeom>
                  <a:blipFill rotWithShape="0">
                    <a:blip r:embed="rId6"/>
                    <a:stretch>
                      <a:fillRect/>
                    </a:stretch>
                  </a:blipFill>
                </p:spPr>
                <p:txBody>
                  <a:bodyPr/>
                  <a:lstStyle/>
                  <a:p>
                    <a:r>
                      <a:rPr lang="en-US">
                        <a:noFill/>
                      </a:rPr>
                      <a:t> </a:t>
                    </a:r>
                  </a:p>
                </p:txBody>
              </p:sp>
            </mc:Fallback>
          </mc:AlternateContent>
        </p:grpSp>
        <p:grpSp>
          <p:nvGrpSpPr>
            <p:cNvPr id="53" name="Group 52"/>
            <p:cNvGrpSpPr/>
            <p:nvPr/>
          </p:nvGrpSpPr>
          <p:grpSpPr>
            <a:xfrm>
              <a:off x="6079021" y="1473178"/>
              <a:ext cx="3090381" cy="942568"/>
              <a:chOff x="5537206" y="1531808"/>
              <a:chExt cx="3079904" cy="876248"/>
            </a:xfrm>
          </p:grpSpPr>
          <p:sp>
            <p:nvSpPr>
              <p:cNvPr id="58" name="Rectangle 57"/>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9" name="Oval 58"/>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0" name="TextBox 59"/>
                  <p:cNvSpPr txBox="1"/>
                  <p:nvPr/>
                </p:nvSpPr>
                <p:spPr>
                  <a:xfrm>
                    <a:off x="6142579" y="1531808"/>
                    <a:ext cx="2280848" cy="844832"/>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m:t>
                              </m:r>
                            </m:num>
                            <m:den>
                              <m:r>
                                <a:rPr lang="en-US" sz="6000" b="0" i="1" smtClean="0">
                                  <a:latin typeface="Cambria Math" panose="02040503050406030204" pitchFamily="18" charset="0"/>
                                </a:rPr>
                                <m:t>33</m:t>
                              </m:r>
                            </m:den>
                          </m:f>
                          <m:r>
                            <m:rPr>
                              <m:nor/>
                            </m:rPr>
                            <a:rPr lang="vi-VN" sz="6000" dirty="0"/>
                            <m:t>.</m:t>
                          </m:r>
                        </m:oMath>
                      </m:oMathPara>
                    </a14:m>
                    <a:endParaRPr lang="en-US" sz="6000" dirty="0"/>
                  </a:p>
                </p:txBody>
              </p:sp>
            </mc:Choice>
            <mc:Fallback xmlns="">
              <p:sp>
                <p:nvSpPr>
                  <p:cNvPr id="60" name="TextBox 59"/>
                  <p:cNvSpPr txBox="1">
                    <a:spLocks noRot="1" noChangeAspect="1" noMove="1" noResize="1" noEditPoints="1" noAdjustHandles="1" noChangeArrowheads="1" noChangeShapeType="1" noTextEdit="1"/>
                  </p:cNvSpPr>
                  <p:nvPr/>
                </p:nvSpPr>
                <p:spPr>
                  <a:xfrm>
                    <a:off x="6142579" y="1531808"/>
                    <a:ext cx="2280848" cy="844832"/>
                  </a:xfrm>
                  <a:prstGeom prst="rect">
                    <a:avLst/>
                  </a:prstGeom>
                  <a:blipFill rotWithShape="0">
                    <a:blip r:embed="rId7"/>
                    <a:stretch>
                      <a:fillRect/>
                    </a:stretch>
                  </a:blipFill>
                </p:spPr>
                <p:txBody>
                  <a:bodyPr/>
                  <a:lstStyle/>
                  <a:p>
                    <a:r>
                      <a:rPr lang="en-US">
                        <a:noFill/>
                      </a:rPr>
                      <a:t> </a:t>
                    </a:r>
                  </a:p>
                </p:txBody>
              </p:sp>
            </mc:Fallback>
          </mc:AlternateContent>
        </p:grpSp>
        <p:grpSp>
          <p:nvGrpSpPr>
            <p:cNvPr id="54" name="Group 53"/>
            <p:cNvGrpSpPr/>
            <p:nvPr/>
          </p:nvGrpSpPr>
          <p:grpSpPr>
            <a:xfrm>
              <a:off x="8994941" y="1474623"/>
              <a:ext cx="3090381" cy="941116"/>
              <a:chOff x="5537206" y="1533151"/>
              <a:chExt cx="3079904" cy="874900"/>
            </a:xfrm>
          </p:grpSpPr>
          <p:sp>
            <p:nvSpPr>
              <p:cNvPr id="55" name="Rectangle 54"/>
              <p:cNvSpPr/>
              <p:nvPr/>
            </p:nvSpPr>
            <p:spPr>
              <a:xfrm>
                <a:off x="5827750" y="1557988"/>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6" name="Oval 55"/>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57" name="TextBox 56"/>
                  <p:cNvSpPr txBox="1"/>
                  <p:nvPr/>
                </p:nvSpPr>
                <p:spPr>
                  <a:xfrm>
                    <a:off x="5979329" y="1533151"/>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dirty="0" smtClean="0">
                                  <a:latin typeface="Cambria Math"/>
                                </a:rPr>
                              </m:ctrlPr>
                            </m:fPr>
                            <m:num>
                              <m:r>
                                <a:rPr lang="en-US" sz="6000" b="0" i="0" dirty="0" smtClean="0">
                                  <a:latin typeface="Cambria Math" panose="02040503050406030204" pitchFamily="18" charset="0"/>
                                </a:rPr>
                                <m:t>9</m:t>
                              </m:r>
                              <m:r>
                                <a:rPr lang="en-US" sz="6000" b="0" i="1" dirty="0" smtClean="0">
                                  <a:latin typeface="Cambria Math" panose="02040503050406030204" pitchFamily="18" charset="0"/>
                                </a:rPr>
                                <m:t>1</m:t>
                              </m:r>
                            </m:num>
                            <m:den>
                              <m:r>
                                <a:rPr lang="en-US" sz="6000" b="0" i="0" dirty="0" smtClean="0">
                                  <a:latin typeface="Cambria Math" panose="02040503050406030204" pitchFamily="18" charset="0"/>
                                </a:rPr>
                                <m:t>266</m:t>
                              </m:r>
                            </m:den>
                          </m:f>
                          <m:r>
                            <m:rPr>
                              <m:nor/>
                            </m:rPr>
                            <a:rPr lang="vi-VN" sz="6000" dirty="0"/>
                            <m:t>.</m:t>
                          </m:r>
                        </m:oMath>
                      </m:oMathPara>
                    </a14:m>
                    <a:endParaRPr lang="en-US" sz="6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5979329" y="1533151"/>
                    <a:ext cx="2493487" cy="849215"/>
                  </a:xfrm>
                  <a:prstGeom prst="rect">
                    <a:avLst/>
                  </a:prstGeom>
                  <a:blipFill rotWithShape="0">
                    <a:blip r:embed="rId8"/>
                    <a:stretch>
                      <a:fillRect/>
                    </a:stretch>
                  </a:blipFill>
                </p:spPr>
                <p:txBody>
                  <a:bodyPr/>
                  <a:lstStyle/>
                  <a:p>
                    <a:r>
                      <a:rPr lang="en-US">
                        <a:noFill/>
                      </a:rPr>
                      <a:t> </a:t>
                    </a:r>
                  </a:p>
                </p:txBody>
              </p:sp>
            </mc:Fallback>
          </mc:AlternateContent>
        </p:grpSp>
      </p:grpSp>
      <p:sp>
        <p:nvSpPr>
          <p:cNvPr id="50" name="Oval 49">
            <a:extLst>
              <a:ext uri="{FF2B5EF4-FFF2-40B4-BE49-F238E27FC236}">
                <a16:creationId xmlns:a16="http://schemas.microsoft.com/office/drawing/2014/main" xmlns="" id="{432E638B-F586-4599-B26E-BBF1E009BB5A}"/>
              </a:ext>
            </a:extLst>
          </p:cNvPr>
          <p:cNvSpPr/>
          <p:nvPr/>
        </p:nvSpPr>
        <p:spPr>
          <a:xfrm>
            <a:off x="17686388" y="4044242"/>
            <a:ext cx="1134683" cy="1000532"/>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latin typeface="+mj-lt"/>
              </a:rPr>
              <a:t>D</a:t>
            </a:r>
            <a:endParaRPr lang="en-US" sz="6000" b="1" dirty="0">
              <a:latin typeface="+mj-lt"/>
            </a:endParaRPr>
          </a:p>
        </p:txBody>
      </p:sp>
    </p:spTree>
    <p:extLst>
      <p:ext uri="{BB962C8B-B14F-4D97-AF65-F5344CB8AC3E}">
        <p14:creationId xmlns:p14="http://schemas.microsoft.com/office/powerpoint/2010/main" val="417592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 grpId="0"/>
      <p:bldP spid="4" grpId="0"/>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373787" y="5367685"/>
            <a:ext cx="23682954" cy="8355836"/>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69293"/>
            <a:ext cx="24680720" cy="4154995"/>
            <a:chOff x="534987" y="1852298"/>
            <a:chExt cx="24188426" cy="3484335"/>
          </a:xfrm>
        </p:grpSpPr>
        <p:grpSp>
          <p:nvGrpSpPr>
            <p:cNvPr id="21" name="Group 20"/>
            <p:cNvGrpSpPr/>
            <p:nvPr/>
          </p:nvGrpSpPr>
          <p:grpSpPr>
            <a:xfrm>
              <a:off x="534987" y="1869705"/>
              <a:ext cx="23340848" cy="2582335"/>
              <a:chOff x="534987" y="1647866"/>
              <a:chExt cx="23340848" cy="2582335"/>
            </a:xfrm>
          </p:grpSpPr>
          <p:sp>
            <p:nvSpPr>
              <p:cNvPr id="25" name="Rounded Rectangle 24"/>
              <p:cNvSpPr/>
              <p:nvPr/>
            </p:nvSpPr>
            <p:spPr bwMode="auto">
              <a:xfrm>
                <a:off x="755649" y="1720890"/>
                <a:ext cx="23120186" cy="250931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11</a:t>
                  </a:r>
                </a:p>
              </p:txBody>
            </p:sp>
          </p:grpSp>
        </p:grpSp>
        <mc:AlternateContent xmlns:mc="http://schemas.openxmlformats.org/markup-compatibility/2006" xmlns:a14="http://schemas.microsoft.com/office/drawing/2010/main">
          <mc:Choice Requires="a14">
            <p:sp>
              <p:nvSpPr>
                <p:cNvPr id="23" name="Rectangle 22"/>
                <p:cNvSpPr/>
                <p:nvPr/>
              </p:nvSpPr>
              <p:spPr>
                <a:xfrm>
                  <a:off x="1664942" y="1852298"/>
                  <a:ext cx="23058471" cy="34843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fontAlgn="base">
                    <a:buClr>
                      <a:srgbClr val="0000FF"/>
                    </a:buClr>
                    <a:tabLst>
                      <a:tab pos="1259903" algn="l"/>
                    </a:tabLst>
                  </a:pPr>
                  <a:r>
                    <a:rPr lang="en-US" sz="6000" smtClean="0">
                      <a:solidFill>
                        <a:srgbClr val="000000"/>
                      </a:solidFill>
                      <a:latin typeface="Times New Roman" pitchFamily="18" charset="0"/>
                      <a:ea typeface="Times New Roman"/>
                      <a:cs typeface="Times New Roman" pitchFamily="18" charset="0"/>
                    </a:rPr>
                    <a:t>               </a:t>
                  </a:r>
                  <a:r>
                    <a:rPr lang="vi-VN" sz="6600" smtClean="0">
                      <a:solidFill>
                        <a:srgbClr val="000000"/>
                      </a:solidFill>
                      <a:latin typeface="Times New Roman" pitchFamily="18" charset="0"/>
                      <a:ea typeface="Times New Roman"/>
                      <a:cs typeface="Times New Roman" pitchFamily="18" charset="0"/>
                    </a:rPr>
                    <a:t>Từ </a:t>
                  </a:r>
                  <a:r>
                    <a:rPr lang="vi-VN" sz="6600">
                      <a:solidFill>
                        <a:srgbClr val="000000"/>
                      </a:solidFill>
                      <a:latin typeface="Times New Roman" pitchFamily="18" charset="0"/>
                      <a:ea typeface="Times New Roman"/>
                      <a:cs typeface="Times New Roman" pitchFamily="18" charset="0"/>
                    </a:rPr>
                    <a:t>một hộp chứa </a:t>
                  </a:r>
                  <a14:m>
                    <m:oMath xmlns:m="http://schemas.openxmlformats.org/officeDocument/2006/math">
                      <m:r>
                        <a:rPr lang="pt-BR" sz="6600" i="1">
                          <a:latin typeface="Cambria Math"/>
                          <a:ea typeface="Times New Roman"/>
                          <a:cs typeface="Times New Roman"/>
                        </a:rPr>
                        <m:t>11</m:t>
                      </m:r>
                    </m:oMath>
                  </a14:m>
                  <a:r>
                    <a:rPr lang="vi-VN" sz="6600">
                      <a:solidFill>
                        <a:srgbClr val="000000"/>
                      </a:solidFill>
                      <a:latin typeface="Times New Roman" pitchFamily="18" charset="0"/>
                      <a:ea typeface="Times New Roman"/>
                      <a:cs typeface="Times New Roman" pitchFamily="18" charset="0"/>
                    </a:rPr>
                    <a:t> quả cầu màu đỏ và </a:t>
                  </a:r>
                  <a14:m>
                    <m:oMath xmlns:m="http://schemas.openxmlformats.org/officeDocument/2006/math">
                      <m:r>
                        <a:rPr lang="pt-BR" sz="6600" i="1">
                          <a:latin typeface="Cambria Math"/>
                          <a:ea typeface="Times New Roman"/>
                          <a:cs typeface="Times New Roman"/>
                        </a:rPr>
                        <m:t>4</m:t>
                      </m:r>
                    </m:oMath>
                  </a14:m>
                  <a:r>
                    <a:rPr lang="vi-VN" sz="6600">
                      <a:solidFill>
                        <a:srgbClr val="000000"/>
                      </a:solidFill>
                      <a:latin typeface="Times New Roman" pitchFamily="18" charset="0"/>
                      <a:ea typeface="Times New Roman"/>
                      <a:cs typeface="Times New Roman" pitchFamily="18" charset="0"/>
                    </a:rPr>
                    <a:t> quả cầu màu xanh, lấy ngẫu nhiên đồng thời </a:t>
                  </a:r>
                  <a14:m>
                    <m:oMath xmlns:m="http://schemas.openxmlformats.org/officeDocument/2006/math">
                      <m:r>
                        <a:rPr lang="pt-BR" sz="6600" i="1">
                          <a:latin typeface="Cambria Math"/>
                          <a:ea typeface="Times New Roman"/>
                          <a:cs typeface="Times New Roman"/>
                        </a:rPr>
                        <m:t>3</m:t>
                      </m:r>
                    </m:oMath>
                  </a14:m>
                  <a:r>
                    <a:rPr lang="vi-VN" sz="6600">
                      <a:solidFill>
                        <a:srgbClr val="000000"/>
                      </a:solidFill>
                      <a:latin typeface="Times New Roman" pitchFamily="18" charset="0"/>
                      <a:ea typeface="Times New Roman"/>
                      <a:cs typeface="Times New Roman" pitchFamily="18" charset="0"/>
                    </a:rPr>
                    <a:t> quả cầu. Xác suất để lấy được </a:t>
                  </a:r>
                  <a14:m>
                    <m:oMath xmlns:m="http://schemas.openxmlformats.org/officeDocument/2006/math">
                      <m:r>
                        <a:rPr lang="vi-VN" sz="6600" i="1">
                          <a:latin typeface="Cambria Math"/>
                          <a:ea typeface="Times New Roman"/>
                          <a:cs typeface="Times New Roman"/>
                        </a:rPr>
                        <m:t>3</m:t>
                      </m:r>
                    </m:oMath>
                  </a14:m>
                  <a:r>
                    <a:rPr lang="vi-VN" sz="6600">
                      <a:solidFill>
                        <a:srgbClr val="000000"/>
                      </a:solidFill>
                      <a:latin typeface="Times New Roman" pitchFamily="18" charset="0"/>
                      <a:ea typeface="Times New Roman"/>
                      <a:cs typeface="Times New Roman" pitchFamily="18" charset="0"/>
                    </a:rPr>
                    <a:t> quả cầu màu xanh bằng</a:t>
                  </a:r>
                  <a:r>
                    <a:rPr lang="vi-VN" sz="6000" dirty="0">
                      <a:latin typeface="Times New Roman" pitchFamily="18" charset="0"/>
                      <a:cs typeface="Times New Roman" pitchFamily="18" charset="0"/>
                    </a:rPr>
                    <a:t/>
                  </a:r>
                  <a:br>
                    <a:rPr lang="vi-VN" sz="6000" dirty="0">
                      <a:latin typeface="Times New Roman" pitchFamily="18" charset="0"/>
                      <a:cs typeface="Times New Roman" pitchFamily="18" charset="0"/>
                    </a:rPr>
                  </a:br>
                  <a:endParaRPr lang="en-US" sz="6000" dirty="0">
                    <a:solidFill>
                      <a:schemeClr val="tx1"/>
                    </a:solidFill>
                    <a:latin typeface="Times New Roman" panose="02020603050405020304" pitchFamily="18" charset="0"/>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664942" y="1852298"/>
                  <a:ext cx="23058471" cy="3484335"/>
                </a:xfrm>
                <a:prstGeom prst="rect">
                  <a:avLst/>
                </a:prstGeom>
                <a:blipFill rotWithShape="0">
                  <a:blip r:embed="rId3"/>
                  <a:stretch>
                    <a:fillRect l="-1373" t="-39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294153" y="3183354"/>
            <a:ext cx="23679365" cy="1924682"/>
            <a:chOff x="247181" y="1470895"/>
            <a:chExt cx="11838141" cy="962341"/>
          </a:xfrm>
        </p:grpSpPr>
        <p:grpSp>
          <p:nvGrpSpPr>
            <p:cNvPr id="51" name="Group 50"/>
            <p:cNvGrpSpPr/>
            <p:nvPr/>
          </p:nvGrpSpPr>
          <p:grpSpPr>
            <a:xfrm>
              <a:off x="247181" y="1470895"/>
              <a:ext cx="3090381" cy="944846"/>
              <a:chOff x="5537206" y="1529688"/>
              <a:chExt cx="3079904" cy="878368"/>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5878489" y="1529688"/>
                    <a:ext cx="2280848" cy="84763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m:t>
                              </m:r>
                            </m:num>
                            <m:den>
                              <m:r>
                                <a:rPr lang="en-US" sz="6000" b="0" i="1" smtClean="0">
                                  <a:latin typeface="Cambria Math" panose="02040503050406030204" pitchFamily="18" charset="0"/>
                                </a:rPr>
                                <m:t>455</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878489" y="1529688"/>
                    <a:ext cx="2280848" cy="847636"/>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92852"/>
              <a:ext cx="3090381" cy="922892"/>
              <a:chOff x="5537206" y="1550098"/>
              <a:chExt cx="3079904" cy="857958"/>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31260" y="1550098"/>
                    <a:ext cx="2280848" cy="8476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m:t>
                              </m:r>
                            </m:num>
                            <m:den>
                              <m:r>
                                <a:rPr lang="en-US" sz="6000" b="0" i="1" smtClean="0">
                                  <a:latin typeface="Cambria Math" panose="02040503050406030204" pitchFamily="18" charset="0"/>
                                </a:rPr>
                                <m:t>165</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5931260" y="1550098"/>
                    <a:ext cx="2280848" cy="847635"/>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501344"/>
              <a:ext cx="3090381" cy="931892"/>
              <a:chOff x="5537206" y="1557992"/>
              <a:chExt cx="3079904" cy="866323"/>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5984031" y="1575101"/>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33</m:t>
                              </m:r>
                            </m:num>
                            <m:den>
                              <m:r>
                                <a:rPr lang="en-US" sz="6000" b="0" i="1" smtClean="0">
                                  <a:latin typeface="Cambria Math" panose="02040503050406030204" pitchFamily="18" charset="0"/>
                                </a:rPr>
                                <m:t>91</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5984031" y="1575101"/>
                    <a:ext cx="2280848" cy="84921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1" y="1474746"/>
              <a:ext cx="3090381" cy="941000"/>
              <a:chOff x="5537206" y="1533264"/>
              <a:chExt cx="3079904" cy="874791"/>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956635" y="1533264"/>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24</m:t>
                              </m:r>
                            </m:num>
                            <m:den>
                              <m:r>
                                <a:rPr lang="en-US" sz="6000" b="0" i="1" smtClean="0">
                                  <a:latin typeface="Cambria Math" panose="02040503050406030204" pitchFamily="18" charset="0"/>
                                </a:rPr>
                                <m:t>455</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956635" y="1533264"/>
                    <a:ext cx="2493487" cy="849215"/>
                  </a:xfrm>
                  <a:prstGeom prst="rect">
                    <a:avLst/>
                  </a:prstGeom>
                  <a:blipFill rotWithShape="0">
                    <a:blip r:embed="rId7"/>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64" name="Oval 63">
            <a:extLst>
              <a:ext uri="{FF2B5EF4-FFF2-40B4-BE49-F238E27FC236}">
                <a16:creationId xmlns:a16="http://schemas.microsoft.com/office/drawing/2014/main" xmlns="" id="{DCE1AB2F-B005-4EA1-A9A3-CD72829BDA02}"/>
              </a:ext>
            </a:extLst>
          </p:cNvPr>
          <p:cNvSpPr/>
          <p:nvPr/>
        </p:nvSpPr>
        <p:spPr>
          <a:xfrm>
            <a:off x="360088" y="3822034"/>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53E6D634-3EDC-4247-8FBB-539B25B3364A}"/>
                  </a:ext>
                </a:extLst>
              </p:cNvPr>
              <p:cNvSpPr/>
              <p:nvPr/>
            </p:nvSpPr>
            <p:spPr>
              <a:xfrm>
                <a:off x="581093" y="6465722"/>
                <a:ext cx="20629750" cy="2602636"/>
              </a:xfrm>
              <a:prstGeom prst="rect">
                <a:avLst/>
              </a:prstGeom>
            </p:spPr>
            <p:txBody>
              <a:bodyPr wrap="none">
                <a:spAutoFit/>
              </a:bodyPr>
              <a:lstStyle/>
              <a:p>
                <a:r>
                  <a:rPr lang="en-US" sz="8000" smtClean="0">
                    <a:latin typeface="Times New Roman" panose="02020603050405020304" pitchFamily="18" charset="0"/>
                    <a:cs typeface="Times New Roman" panose="02020603050405020304" pitchFamily="18" charset="0"/>
                  </a:rPr>
                  <a:t>Ta có </a:t>
                </a:r>
                <a14:m>
                  <m:oMath xmlns:m="http://schemas.openxmlformats.org/officeDocument/2006/math">
                    <m:r>
                      <a:rPr lang="en-US" sz="8000" b="0" i="1" smtClean="0">
                        <a:latin typeface="Cambria Math" panose="02040503050406030204" pitchFamily="18" charset="0"/>
                      </a:rPr>
                      <m:t>𝑛</m:t>
                    </m:r>
                    <m:d>
                      <m:dPr>
                        <m:ctrlPr>
                          <a:rPr lang="en-US" sz="8000" b="0" i="1" smtClean="0">
                            <a:latin typeface="Cambria Math"/>
                          </a:rPr>
                        </m:ctrlPr>
                      </m:dPr>
                      <m:e>
                        <m:r>
                          <m:rPr>
                            <m:sty m:val="p"/>
                          </m:rPr>
                          <a:rPr lang="el-GR" sz="8000" b="0" i="1" smtClean="0">
                            <a:latin typeface="Cambria Math" panose="02040503050406030204" pitchFamily="18" charset="0"/>
                            <a:ea typeface="Cambria Math" panose="02040503050406030204" pitchFamily="18" charset="0"/>
                          </a:rPr>
                          <m:t>Ω</m:t>
                        </m:r>
                      </m:e>
                    </m:d>
                    <m:r>
                      <a:rPr lang="en-US" sz="8000" b="0" i="1" smtClean="0">
                        <a:latin typeface="Cambria Math" panose="02040503050406030204" pitchFamily="18" charset="0"/>
                      </a:rPr>
                      <m:t>=</m:t>
                    </m:r>
                    <m:sSubSup>
                      <m:sSubSupPr>
                        <m:ctrlPr>
                          <a:rPr lang="en-US" sz="8000" b="0" i="1" smtClean="0">
                            <a:latin typeface="Cambria Math"/>
                          </a:rPr>
                        </m:ctrlPr>
                      </m:sSubSupPr>
                      <m:e>
                        <m:r>
                          <a:rPr lang="en-US" sz="8000" b="0" i="1" smtClean="0">
                            <a:latin typeface="Cambria Math" panose="02040503050406030204" pitchFamily="18" charset="0"/>
                          </a:rPr>
                          <m:t>𝐶</m:t>
                        </m:r>
                      </m:e>
                      <m:sub>
                        <m:r>
                          <a:rPr lang="en-US" sz="8000" b="0" i="1" smtClean="0">
                            <a:latin typeface="Cambria Math" panose="02040503050406030204" pitchFamily="18" charset="0"/>
                          </a:rPr>
                          <m:t>15</m:t>
                        </m:r>
                      </m:sub>
                      <m:sup>
                        <m:r>
                          <a:rPr lang="en-US" sz="8000" b="0" i="1" smtClean="0">
                            <a:latin typeface="Cambria Math" panose="02040503050406030204" pitchFamily="18" charset="0"/>
                          </a:rPr>
                          <m:t>3</m:t>
                        </m:r>
                      </m:sup>
                    </m:sSubSup>
                    <m:r>
                      <a:rPr lang="en-US" sz="8000" b="0" i="1" smtClean="0">
                        <a:latin typeface="Cambria Math" panose="02040503050406030204" pitchFamily="18" charset="0"/>
                      </a:rPr>
                      <m:t>=455.</m:t>
                    </m:r>
                  </m:oMath>
                </a14:m>
                <a:endParaRPr lang="en-US" sz="8000" b="0" smtClean="0">
                  <a:latin typeface="Times New Roman" panose="02020603050405020304" pitchFamily="18" charset="0"/>
                  <a:cs typeface="Times New Roman" panose="02020603050405020304" pitchFamily="18" charset="0"/>
                </a:endParaRPr>
              </a:p>
              <a:p>
                <a:r>
                  <a:rPr lang="en-US" sz="8000" smtClean="0">
                    <a:latin typeface="Times New Roman" panose="02020603050405020304" pitchFamily="18" charset="0"/>
                    <a:cs typeface="Times New Roman" panose="02020603050405020304" pitchFamily="18" charset="0"/>
                  </a:rPr>
                  <a:t>Gọi </a:t>
                </a:r>
                <a14:m>
                  <m:oMath xmlns:m="http://schemas.openxmlformats.org/officeDocument/2006/math">
                    <m:r>
                      <a:rPr lang="en-US" sz="8000" b="0" i="1" smtClean="0">
                        <a:latin typeface="Cambria Math" panose="02040503050406030204" pitchFamily="18" charset="0"/>
                      </a:rPr>
                      <m:t>𝐴</m:t>
                    </m:r>
                  </m:oMath>
                </a14:m>
                <a:r>
                  <a:rPr lang="en-US" sz="8000" dirty="0" smtClean="0">
                    <a:latin typeface="Times New Roman" panose="02020603050405020304" pitchFamily="18" charset="0"/>
                    <a:cs typeface="Times New Roman" panose="02020603050405020304" pitchFamily="18" charset="0"/>
                  </a:rPr>
                  <a:t> </a:t>
                </a:r>
                <a:r>
                  <a:rPr lang="en-US" sz="8000" smtClean="0">
                    <a:latin typeface="Times New Roman" panose="02020603050405020304" pitchFamily="18" charset="0"/>
                    <a:cs typeface="Times New Roman" panose="02020603050405020304" pitchFamily="18" charset="0"/>
                  </a:rPr>
                  <a:t>là biến cố : “lấy được 3 quả cầu màu xanh”</a:t>
                </a:r>
                <a:endParaRPr lang="en-US" sz="8000" dirty="0">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xmlns:a14="http://schemas.microsoft.com/office/drawing/2010/main" id="{53E6D634-3EDC-4247-8FBB-539B25B3364A}"/>
                  </a:ext>
                </a:extLst>
              </p:cNvPr>
              <p:cNvSpPr>
                <a:spLocks noRot="1" noChangeAspect="1" noMove="1" noResize="1" noEditPoints="1" noAdjustHandles="1" noChangeArrowheads="1" noChangeShapeType="1" noTextEdit="1"/>
              </p:cNvSpPr>
              <p:nvPr/>
            </p:nvSpPr>
            <p:spPr>
              <a:xfrm>
                <a:off x="581093" y="6465722"/>
                <a:ext cx="20629750" cy="2602636"/>
              </a:xfrm>
              <a:prstGeom prst="rect">
                <a:avLst/>
              </a:prstGeom>
              <a:blipFill rotWithShape="0">
                <a:blip r:embed="rId8"/>
                <a:stretch>
                  <a:fillRect l="-2512" t="-8665" r="-1625" b="-20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B4CE4CF5-89B9-4AF4-AF08-179C4442018F}"/>
                  </a:ext>
                </a:extLst>
              </p:cNvPr>
              <p:cNvSpPr/>
              <p:nvPr/>
            </p:nvSpPr>
            <p:spPr>
              <a:xfrm>
                <a:off x="773765" y="9352887"/>
                <a:ext cx="21634374" cy="2010230"/>
              </a:xfrm>
              <a:prstGeom prst="rect">
                <a:avLst/>
              </a:prstGeom>
            </p:spPr>
            <p:txBody>
              <a:bodyPr wrap="square">
                <a:spAutoFit/>
              </a:bodyPr>
              <a:lstStyle/>
              <a:p>
                <a:r>
                  <a:rPr lang="en-US" sz="8800" smtClean="0">
                    <a:latin typeface="Times New Roman" panose="02020603050405020304" pitchFamily="18" charset="0"/>
                    <a:ea typeface="Arial" panose="020B0604020202020204" pitchFamily="34" charset="0"/>
                    <a:cs typeface="Times New Roman" panose="02020603050405020304" pitchFamily="18" charset="0"/>
                  </a:rPr>
                  <a:t>Khi đó </a:t>
                </a:r>
                <a14:m>
                  <m:oMath xmlns:m="http://schemas.openxmlformats.org/officeDocument/2006/math">
                    <m:r>
                      <a:rPr lang="en-US" sz="8800" b="0" i="1" smtClean="0">
                        <a:latin typeface="Cambria Math" panose="02040503050406030204" pitchFamily="18" charset="0"/>
                        <a:ea typeface="Arial" panose="020B0604020202020204" pitchFamily="34" charset="0"/>
                        <a:cs typeface="Times New Roman" panose="02020603050405020304" pitchFamily="18" charset="0"/>
                      </a:rPr>
                      <m:t>𝑛</m:t>
                    </m:r>
                    <m:d>
                      <m:dPr>
                        <m:ctrlPr>
                          <a:rPr lang="en-US" sz="8800" i="1" smtClean="0">
                            <a:latin typeface="Cambria Math"/>
                            <a:ea typeface="Arial" panose="020B0604020202020204" pitchFamily="34" charset="0"/>
                            <a:cs typeface="Times New Roman" panose="02020603050405020304" pitchFamily="18" charset="0"/>
                          </a:rPr>
                        </m:ctrlPr>
                      </m:dPr>
                      <m:e>
                        <m:r>
                          <a:rPr lang="en-US" sz="8800" b="0" i="1" smtClean="0">
                            <a:latin typeface="Cambria Math" panose="02040503050406030204" pitchFamily="18" charset="0"/>
                            <a:ea typeface="Arial" panose="020B0604020202020204" pitchFamily="34" charset="0"/>
                            <a:cs typeface="Times New Roman" panose="02020603050405020304" pitchFamily="18" charset="0"/>
                          </a:rPr>
                          <m:t>𝐴</m:t>
                        </m:r>
                      </m:e>
                    </m:d>
                    <m:r>
                      <a:rPr lang="en-US" sz="8800" b="0" i="1" smtClean="0">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8800" i="1" smtClean="0">
                            <a:latin typeface="Cambria Math"/>
                            <a:ea typeface="Arial" panose="020B0604020202020204" pitchFamily="34" charset="0"/>
                            <a:cs typeface="Times New Roman" panose="02020603050405020304" pitchFamily="18" charset="0"/>
                          </a:rPr>
                        </m:ctrlPr>
                      </m:sSubSupPr>
                      <m:e>
                        <m:r>
                          <a:rPr lang="en-US" sz="8800" b="0" i="1" smtClean="0">
                            <a:latin typeface="Cambria Math" panose="02040503050406030204" pitchFamily="18" charset="0"/>
                            <a:ea typeface="Arial" panose="020B0604020202020204" pitchFamily="34" charset="0"/>
                            <a:cs typeface="Times New Roman" panose="02020603050405020304" pitchFamily="18" charset="0"/>
                          </a:rPr>
                          <m:t>𝐶</m:t>
                        </m:r>
                      </m:e>
                      <m:sub>
                        <m:r>
                          <a:rPr lang="en-US" sz="8800" b="0" i="1" smtClean="0">
                            <a:latin typeface="Cambria Math" panose="02040503050406030204" pitchFamily="18" charset="0"/>
                            <a:ea typeface="Arial" panose="020B0604020202020204" pitchFamily="34" charset="0"/>
                            <a:cs typeface="Times New Roman" panose="02020603050405020304" pitchFamily="18" charset="0"/>
                          </a:rPr>
                          <m:t>4</m:t>
                        </m:r>
                      </m:sub>
                      <m:sup>
                        <m:r>
                          <a:rPr lang="en-US" sz="8800" b="0" i="1" smtClean="0">
                            <a:latin typeface="Cambria Math" panose="02040503050406030204" pitchFamily="18" charset="0"/>
                            <a:ea typeface="Arial" panose="020B0604020202020204" pitchFamily="34" charset="0"/>
                            <a:cs typeface="Times New Roman" panose="02020603050405020304" pitchFamily="18" charset="0"/>
                          </a:rPr>
                          <m:t>3</m:t>
                        </m:r>
                      </m:sup>
                    </m:sSubSup>
                    <m:r>
                      <a:rPr lang="en-US" sz="8800" b="0" i="1" smtClean="0">
                        <a:latin typeface="Cambria Math" panose="02040503050406030204" pitchFamily="18" charset="0"/>
                        <a:ea typeface="Arial" panose="020B0604020202020204" pitchFamily="34" charset="0"/>
                        <a:cs typeface="Times New Roman" panose="02020603050405020304" pitchFamily="18" charset="0"/>
                      </a:rPr>
                      <m:t>=4. </m:t>
                    </m:r>
                  </m:oMath>
                </a14:m>
                <a:r>
                  <a:rPr lang="en-US" sz="8800" smtClean="0">
                    <a:effectLst/>
                    <a:latin typeface="Times New Roman" panose="02020603050405020304" pitchFamily="18" charset="0"/>
                    <a:ea typeface="Arial" panose="020B0604020202020204" pitchFamily="34" charset="0"/>
                    <a:cs typeface="Times New Roman" panose="02020603050405020304" pitchFamily="18" charset="0"/>
                  </a:rPr>
                  <a:t>Vậy </a:t>
                </a:r>
                <a14:m>
                  <m:oMath xmlns:m="http://schemas.openxmlformats.org/officeDocument/2006/math">
                    <m:r>
                      <a:rPr lang="en-US" sz="8800" b="0" i="1" smtClean="0">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8800" i="1" smtClean="0">
                            <a:effectLst/>
                            <a:latin typeface="Cambria Math"/>
                            <a:ea typeface="Arial" panose="020B0604020202020204" pitchFamily="34" charset="0"/>
                            <a:cs typeface="Times New Roman" panose="02020603050405020304" pitchFamily="18" charset="0"/>
                          </a:rPr>
                        </m:ctrlPr>
                      </m:dPr>
                      <m:e>
                        <m:r>
                          <a:rPr lang="en-US" sz="8800" b="0" i="1" smtClean="0">
                            <a:effectLst/>
                            <a:latin typeface="Cambria Math" panose="02040503050406030204" pitchFamily="18" charset="0"/>
                            <a:ea typeface="Arial" panose="020B0604020202020204" pitchFamily="34" charset="0"/>
                            <a:cs typeface="Times New Roman" panose="02020603050405020304" pitchFamily="18" charset="0"/>
                          </a:rPr>
                          <m:t>𝐴</m:t>
                        </m:r>
                      </m:e>
                    </m:d>
                    <m:r>
                      <a:rPr lang="en-US" sz="88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8800" i="1" smtClean="0">
                            <a:effectLst/>
                            <a:latin typeface="Cambria Math"/>
                            <a:ea typeface="Arial" panose="020B0604020202020204" pitchFamily="34" charset="0"/>
                            <a:cs typeface="Times New Roman" panose="02020603050405020304" pitchFamily="18" charset="0"/>
                          </a:rPr>
                        </m:ctrlPr>
                      </m:fPr>
                      <m:num>
                        <m:r>
                          <a:rPr lang="en-US" sz="8800" b="0" i="1" smtClean="0">
                            <a:effectLst/>
                            <a:latin typeface="Cambria Math" panose="02040503050406030204" pitchFamily="18" charset="0"/>
                            <a:ea typeface="Arial" panose="020B0604020202020204" pitchFamily="34" charset="0"/>
                            <a:cs typeface="Times New Roman" panose="02020603050405020304" pitchFamily="18" charset="0"/>
                          </a:rPr>
                          <m:t>4</m:t>
                        </m:r>
                      </m:num>
                      <m:den>
                        <m:r>
                          <a:rPr lang="en-US" sz="8800" b="0" i="1" smtClean="0">
                            <a:effectLst/>
                            <a:latin typeface="Cambria Math" panose="02040503050406030204" pitchFamily="18" charset="0"/>
                            <a:ea typeface="Arial" panose="020B0604020202020204" pitchFamily="34" charset="0"/>
                            <a:cs typeface="Times New Roman" panose="02020603050405020304" pitchFamily="18" charset="0"/>
                          </a:rPr>
                          <m:t>455</m:t>
                        </m:r>
                      </m:den>
                    </m:f>
                    <m:r>
                      <a:rPr lang="en-US" sz="8800" b="0" i="1" smtClean="0">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8800" smtClean="0">
                    <a:effectLst/>
                    <a:latin typeface="Times New Roman" panose="02020603050405020304" pitchFamily="18" charset="0"/>
                    <a:ea typeface="Arial" panose="020B0604020202020204" pitchFamily="34" charset="0"/>
                    <a:cs typeface="Times New Roman" panose="02020603050405020304" pitchFamily="18" charset="0"/>
                  </a:rPr>
                  <a:t> </a:t>
                </a:r>
                <a:endParaRPr lang="en-US" sz="8800" dirty="0">
                  <a:latin typeface="Times New Roman" panose="02020603050405020304" pitchFamily="18" charset="0"/>
                  <a:cs typeface="Times New Roman" panose="02020603050405020304" pitchFamily="18" charset="0"/>
                </a:endParaRPr>
              </a:p>
            </p:txBody>
          </p:sp>
        </mc:Choice>
        <mc:Fallback xmlns="">
          <p:sp>
            <p:nvSpPr>
              <p:cNvPr id="11" name="Rectangle 10">
                <a:extLst>
                  <a:ext uri="{FF2B5EF4-FFF2-40B4-BE49-F238E27FC236}">
                    <a16:creationId xmlns="" xmlns:a16="http://schemas.microsoft.com/office/drawing/2014/main" xmlns:a14="http://schemas.microsoft.com/office/drawing/2010/main" id="{B4CE4CF5-89B9-4AF4-AF08-179C4442018F}"/>
                  </a:ext>
                </a:extLst>
              </p:cNvPr>
              <p:cNvSpPr>
                <a:spLocks noRot="1" noChangeAspect="1" noMove="1" noResize="1" noEditPoints="1" noAdjustHandles="1" noChangeArrowheads="1" noChangeShapeType="1" noTextEdit="1"/>
              </p:cNvSpPr>
              <p:nvPr/>
            </p:nvSpPr>
            <p:spPr>
              <a:xfrm>
                <a:off x="773765" y="9352887"/>
                <a:ext cx="21634374" cy="2010230"/>
              </a:xfrm>
              <a:prstGeom prst="rect">
                <a:avLst/>
              </a:prstGeom>
              <a:blipFill rotWithShape="0">
                <a:blip r:embed="rId9"/>
                <a:stretch>
                  <a:fillRect l="-2705" t="-2121" b="-14848"/>
                </a:stretch>
              </a:blipFill>
            </p:spPr>
            <p:txBody>
              <a:bodyPr/>
              <a:lstStyle/>
              <a:p>
                <a:r>
                  <a:rPr lang="en-US">
                    <a:noFill/>
                  </a:rPr>
                  <a:t> </a:t>
                </a:r>
              </a:p>
            </p:txBody>
          </p:sp>
        </mc:Fallback>
      </mc:AlternateContent>
    </p:spTree>
    <p:extLst>
      <p:ext uri="{BB962C8B-B14F-4D97-AF65-F5344CB8AC3E}">
        <p14:creationId xmlns:p14="http://schemas.microsoft.com/office/powerpoint/2010/main" val="396686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399388" y="4979164"/>
            <a:ext cx="23774404" cy="8399190"/>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201901" cy="2688297"/>
            <a:chOff x="534987" y="1869705"/>
            <a:chExt cx="23719158" cy="2254377"/>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6"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12</a:t>
                  </a:r>
                </a:p>
              </p:txBody>
            </p:sp>
          </p:grpSp>
        </p:grpSp>
        <p:sp>
          <p:nvSpPr>
            <p:cNvPr id="23" name="Rectangle 22"/>
            <p:cNvSpPr/>
            <p:nvPr/>
          </p:nvSpPr>
          <p:spPr>
            <a:xfrm>
              <a:off x="731266" y="1933278"/>
              <a:ext cx="23522879" cy="18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fontAlgn="base">
                <a:buClr>
                  <a:srgbClr val="0000FF"/>
                </a:buClr>
                <a:tabLst>
                  <a:tab pos="1259903" algn="l"/>
                </a:tabLst>
              </a:pPr>
              <a:r>
                <a:rPr lang="fr-FR" sz="6000" smtClean="0">
                  <a:latin typeface="Times New Roman"/>
                  <a:ea typeface="Calibri"/>
                  <a:cs typeface="Times New Roman"/>
                </a:rPr>
                <a:t>                  </a:t>
              </a:r>
              <a:r>
                <a:rPr lang="fr-FR" sz="6600" smtClean="0">
                  <a:latin typeface="Times New Roman"/>
                  <a:ea typeface="Calibri"/>
                  <a:cs typeface="Times New Roman"/>
                </a:rPr>
                <a:t>Một </a:t>
              </a:r>
              <a:r>
                <a:rPr lang="fr-FR" sz="6600">
                  <a:latin typeface="Times New Roman"/>
                  <a:ea typeface="Calibri"/>
                  <a:cs typeface="Times New Roman"/>
                </a:rPr>
                <a:t>nhóm học sinh gồm có 4 nam và 5 nữ, chọn ngẫu nhiên ra 2 bạn. Tính xác suất để 2 bạn được chọn có 1 nam và 1 nữ</a:t>
              </a:r>
              <a:r>
                <a:rPr lang="fr-FR" sz="6600" smtClean="0">
                  <a:latin typeface="Times New Roman"/>
                  <a:ea typeface="Calibri"/>
                  <a:cs typeface="Times New Roman"/>
                </a:rPr>
                <a:t>.</a:t>
              </a:r>
              <a:endParaRPr lang="en-US" sz="6000" dirty="0">
                <a:solidFill>
                  <a:schemeClr val="tx1"/>
                </a:solidFill>
                <a:latin typeface="Times New Roman" panose="02020603050405020304" pitchFamily="18" charset="0"/>
                <a:ea typeface="Times New Roman" panose="02020603050405020304" pitchFamily="18" charset="0"/>
              </a:endParaRPr>
            </a:p>
          </p:txBody>
        </p:sp>
      </p:grpSp>
      <p:grpSp>
        <p:nvGrpSpPr>
          <p:cNvPr id="3" name="Group 2"/>
          <p:cNvGrpSpPr/>
          <p:nvPr/>
        </p:nvGrpSpPr>
        <p:grpSpPr>
          <a:xfrm>
            <a:off x="494427" y="3002676"/>
            <a:ext cx="23679365" cy="1957224"/>
            <a:chOff x="247181" y="1501338"/>
            <a:chExt cx="11838141" cy="978612"/>
          </a:xfrm>
        </p:grpSpPr>
        <p:grpSp>
          <p:nvGrpSpPr>
            <p:cNvPr id="51" name="Group 50"/>
            <p:cNvGrpSpPr/>
            <p:nvPr/>
          </p:nvGrpSpPr>
          <p:grpSpPr>
            <a:xfrm>
              <a:off x="247181" y="1501338"/>
              <a:ext cx="3090381" cy="978612"/>
              <a:chOff x="5537206" y="1557991"/>
              <a:chExt cx="3079904" cy="909759"/>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070616" y="1620114"/>
                    <a:ext cx="2280848" cy="84763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m:t>
                              </m:r>
                            </m:num>
                            <m:den>
                              <m:r>
                                <a:rPr lang="en-US" sz="6000" b="0" i="1" smtClean="0">
                                  <a:latin typeface="Cambria Math" panose="02040503050406030204" pitchFamily="18" charset="0"/>
                                </a:rPr>
                                <m:t>9</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070616" y="1620114"/>
                    <a:ext cx="2280848" cy="84763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501338"/>
              <a:ext cx="3090381" cy="922881"/>
              <a:chOff x="5537206" y="1557986"/>
              <a:chExt cx="3079904" cy="857947"/>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054159" y="1557986"/>
                    <a:ext cx="2280848"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18</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054159" y="1557986"/>
                    <a:ext cx="2280848" cy="857947"/>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501343"/>
              <a:ext cx="3090381" cy="938276"/>
              <a:chOff x="5537206" y="1557992"/>
              <a:chExt cx="3079904" cy="872258"/>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1960" y="1572304"/>
                    <a:ext cx="2280848" cy="85794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9</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1960" y="1572304"/>
                    <a:ext cx="2280848" cy="857946"/>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501347"/>
              <a:ext cx="3090381" cy="932070"/>
              <a:chOff x="5537206" y="1557992"/>
              <a:chExt cx="3079904" cy="866489"/>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02547" y="1578068"/>
                    <a:ext cx="2493487" cy="84641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9</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02547" y="1578068"/>
                    <a:ext cx="2493487" cy="846413"/>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xmlns="" id="{5672556D-C795-444D-B00A-7DFA526DB04C}"/>
                  </a:ext>
                </a:extLst>
              </p:cNvPr>
              <p:cNvSpPr/>
              <p:nvPr/>
            </p:nvSpPr>
            <p:spPr>
              <a:xfrm>
                <a:off x="494427" y="6496611"/>
                <a:ext cx="23615617" cy="1390445"/>
              </a:xfrm>
              <a:prstGeom prst="rect">
                <a:avLst/>
              </a:prstGeom>
            </p:spPr>
            <p:txBody>
              <a:bodyPr wrap="square">
                <a:spAutoFit/>
              </a:bodyPr>
              <a:lstStyle/>
              <a:p>
                <a:pPr marL="20955"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nor/>
                        </m:rPr>
                        <a:rPr lang="nl-NL" sz="7200">
                          <a:latin typeface="Times New Roman"/>
                          <a:ea typeface="Calibri"/>
                          <a:cs typeface="Times New Roman"/>
                        </a:rPr>
                        <m:t>Ch</m:t>
                      </m:r>
                      <m:r>
                        <m:rPr>
                          <m:nor/>
                        </m:rPr>
                        <a:rPr lang="nl-NL" sz="7200">
                          <a:latin typeface="Times New Roman"/>
                          <a:ea typeface="Calibri"/>
                          <a:cs typeface="Times New Roman"/>
                        </a:rPr>
                        <m:t>ọ</m:t>
                      </m:r>
                      <m:r>
                        <m:rPr>
                          <m:nor/>
                        </m:rPr>
                        <a:rPr lang="nl-NL" sz="7200">
                          <a:latin typeface="Times New Roman"/>
                          <a:ea typeface="Calibri"/>
                          <a:cs typeface="Times New Roman"/>
                        </a:rPr>
                        <m:t>n</m:t>
                      </m:r>
                      <m:r>
                        <m:rPr>
                          <m:nor/>
                        </m:rPr>
                        <a:rPr lang="nl-NL" sz="7200">
                          <a:latin typeface="Times New Roman"/>
                          <a:ea typeface="Calibri"/>
                          <a:cs typeface="Times New Roman"/>
                        </a:rPr>
                        <m:t> </m:t>
                      </m:r>
                      <m:r>
                        <a:rPr lang="nl-NL" sz="7200" i="1">
                          <a:latin typeface="Cambria Math"/>
                          <a:ea typeface="Times New Roman"/>
                          <a:cs typeface="Times New Roman"/>
                        </a:rPr>
                        <m:t>2</m:t>
                      </m:r>
                      <m:r>
                        <m:rPr>
                          <m:nor/>
                        </m:rPr>
                        <a:rPr lang="nl-NL" sz="7200">
                          <a:latin typeface="Times New Roman"/>
                          <a:ea typeface="Calibri"/>
                          <a:cs typeface="Times New Roman"/>
                        </a:rPr>
                        <m:t> </m:t>
                      </m:r>
                      <m:r>
                        <m:rPr>
                          <m:nor/>
                        </m:rPr>
                        <a:rPr lang="nl-NL" sz="7200">
                          <a:latin typeface="Times New Roman"/>
                          <a:ea typeface="Calibri"/>
                          <a:cs typeface="Times New Roman"/>
                        </a:rPr>
                        <m:t>h</m:t>
                      </m:r>
                      <m:r>
                        <m:rPr>
                          <m:nor/>
                        </m:rPr>
                        <a:rPr lang="nl-NL" sz="7200">
                          <a:latin typeface="Times New Roman"/>
                          <a:ea typeface="Calibri"/>
                          <a:cs typeface="Times New Roman"/>
                        </a:rPr>
                        <m:t>ọ</m:t>
                      </m:r>
                      <m:r>
                        <m:rPr>
                          <m:nor/>
                        </m:rPr>
                        <a:rPr lang="nl-NL" sz="7200">
                          <a:latin typeface="Times New Roman"/>
                          <a:ea typeface="Calibri"/>
                          <a:cs typeface="Times New Roman"/>
                        </a:rPr>
                        <m:t>c</m:t>
                      </m:r>
                      <m:r>
                        <m:rPr>
                          <m:nor/>
                        </m:rPr>
                        <a:rPr lang="nl-NL" sz="7200">
                          <a:latin typeface="Times New Roman"/>
                          <a:ea typeface="Calibri"/>
                          <a:cs typeface="Times New Roman"/>
                        </a:rPr>
                        <m:t> </m:t>
                      </m:r>
                      <m:r>
                        <m:rPr>
                          <m:nor/>
                        </m:rPr>
                        <a:rPr lang="nl-NL" sz="7200">
                          <a:latin typeface="Times New Roman"/>
                          <a:ea typeface="Calibri"/>
                          <a:cs typeface="Times New Roman"/>
                        </a:rPr>
                        <m:t>sinh</m:t>
                      </m:r>
                      <m:r>
                        <m:rPr>
                          <m:nor/>
                        </m:rPr>
                        <a:rPr lang="nl-NL" sz="7200">
                          <a:latin typeface="Times New Roman"/>
                          <a:ea typeface="Calibri"/>
                          <a:cs typeface="Times New Roman"/>
                        </a:rPr>
                        <m:t> </m:t>
                      </m:r>
                      <m:r>
                        <m:rPr>
                          <m:nor/>
                        </m:rPr>
                        <a:rPr lang="nl-NL" sz="7200">
                          <a:latin typeface="Times New Roman"/>
                          <a:ea typeface="Calibri"/>
                          <a:cs typeface="Times New Roman"/>
                        </a:rPr>
                        <m:t>trong</m:t>
                      </m:r>
                      <m:r>
                        <m:rPr>
                          <m:nor/>
                        </m:rPr>
                        <a:rPr lang="nl-NL" sz="7200">
                          <a:latin typeface="Times New Roman"/>
                          <a:ea typeface="Calibri"/>
                          <a:cs typeface="Times New Roman"/>
                        </a:rPr>
                        <m:t> </m:t>
                      </m:r>
                      <m:r>
                        <a:rPr lang="nl-NL" sz="7200" i="1">
                          <a:latin typeface="Cambria Math"/>
                          <a:ea typeface="Times New Roman"/>
                          <a:cs typeface="Times New Roman"/>
                        </a:rPr>
                        <m:t>9</m:t>
                      </m:r>
                      <m:r>
                        <m:rPr>
                          <m:nor/>
                        </m:rPr>
                        <a:rPr lang="nl-NL" sz="7200">
                          <a:latin typeface="Times New Roman"/>
                          <a:ea typeface="Calibri"/>
                          <a:cs typeface="Times New Roman"/>
                        </a:rPr>
                        <m:t> </m:t>
                      </m:r>
                      <m:r>
                        <m:rPr>
                          <m:nor/>
                        </m:rPr>
                        <a:rPr lang="nl-NL" sz="7200">
                          <a:latin typeface="Times New Roman"/>
                          <a:ea typeface="Calibri"/>
                          <a:cs typeface="Times New Roman"/>
                        </a:rPr>
                        <m:t>h</m:t>
                      </m:r>
                      <m:r>
                        <m:rPr>
                          <m:nor/>
                        </m:rPr>
                        <a:rPr lang="nl-NL" sz="7200">
                          <a:latin typeface="Times New Roman"/>
                          <a:ea typeface="Calibri"/>
                          <a:cs typeface="Times New Roman"/>
                        </a:rPr>
                        <m:t>ọ</m:t>
                      </m:r>
                      <m:r>
                        <m:rPr>
                          <m:nor/>
                        </m:rPr>
                        <a:rPr lang="nl-NL" sz="7200">
                          <a:latin typeface="Times New Roman"/>
                          <a:ea typeface="Calibri"/>
                          <a:cs typeface="Times New Roman"/>
                        </a:rPr>
                        <m:t>c</m:t>
                      </m:r>
                      <m:r>
                        <m:rPr>
                          <m:nor/>
                        </m:rPr>
                        <a:rPr lang="nl-NL" sz="7200">
                          <a:latin typeface="Times New Roman"/>
                          <a:ea typeface="Calibri"/>
                          <a:cs typeface="Times New Roman"/>
                        </a:rPr>
                        <m:t> </m:t>
                      </m:r>
                      <m:r>
                        <m:rPr>
                          <m:nor/>
                        </m:rPr>
                        <a:rPr lang="nl-NL" sz="7200">
                          <a:latin typeface="Times New Roman"/>
                          <a:ea typeface="Calibri"/>
                          <a:cs typeface="Times New Roman"/>
                        </a:rPr>
                        <m:t>sinh</m:t>
                      </m:r>
                      <m:r>
                        <m:rPr>
                          <m:nor/>
                        </m:rPr>
                        <a:rPr lang="nl-NL" sz="7200">
                          <a:latin typeface="Times New Roman"/>
                          <a:ea typeface="Calibri"/>
                          <a:cs typeface="Times New Roman"/>
                        </a:rPr>
                        <m:t> </m:t>
                      </m:r>
                      <m:r>
                        <m:rPr>
                          <m:nor/>
                        </m:rPr>
                        <a:rPr lang="nl-NL" sz="7200">
                          <a:latin typeface="Times New Roman"/>
                          <a:ea typeface="Calibri"/>
                          <a:cs typeface="Times New Roman"/>
                        </a:rPr>
                        <m:t>c</m:t>
                      </m:r>
                      <m:r>
                        <m:rPr>
                          <m:nor/>
                        </m:rPr>
                        <a:rPr lang="nl-NL" sz="7200">
                          <a:latin typeface="Times New Roman"/>
                          <a:ea typeface="Calibri"/>
                          <a:cs typeface="Times New Roman"/>
                        </a:rPr>
                        <m:t>ó </m:t>
                      </m:r>
                      <m:sSubSup>
                        <m:sSubSupPr>
                          <m:ctrlPr>
                            <a:rPr lang="vi-VN" sz="7200" i="1">
                              <a:latin typeface="Cambria Math"/>
                              <a:ea typeface="Times New Roman"/>
                              <a:cs typeface="Times New Roman"/>
                            </a:rPr>
                          </m:ctrlPr>
                        </m:sSubSupPr>
                        <m:e>
                          <m:r>
                            <a:rPr lang="en-US" sz="7200" i="1">
                              <a:latin typeface="Cambria Math"/>
                              <a:ea typeface="Times New Roman"/>
                              <a:cs typeface="Times New Roman"/>
                            </a:rPr>
                            <m:t>𝐶</m:t>
                          </m:r>
                        </m:e>
                        <m:sub>
                          <m:r>
                            <a:rPr lang="nl-NL" sz="7200" i="1">
                              <a:latin typeface="Cambria Math"/>
                              <a:ea typeface="Times New Roman"/>
                              <a:cs typeface="Times New Roman"/>
                            </a:rPr>
                            <m:t>9</m:t>
                          </m:r>
                        </m:sub>
                        <m:sup>
                          <m:r>
                            <a:rPr lang="nl-NL" sz="7200" i="1">
                              <a:latin typeface="Cambria Math"/>
                              <a:ea typeface="Times New Roman"/>
                              <a:cs typeface="Times New Roman"/>
                            </a:rPr>
                            <m:t>2</m:t>
                          </m:r>
                        </m:sup>
                      </m:sSubSup>
                      <m:r>
                        <m:rPr>
                          <m:nor/>
                        </m:rPr>
                        <a:rPr lang="nl-NL" sz="7200">
                          <a:latin typeface="Times New Roman"/>
                          <a:ea typeface="Calibri"/>
                          <a:cs typeface="Times New Roman"/>
                        </a:rPr>
                        <m:t> </m:t>
                      </m:r>
                      <m:r>
                        <m:rPr>
                          <m:nor/>
                        </m:rPr>
                        <a:rPr lang="nl-NL" sz="7200">
                          <a:latin typeface="Times New Roman"/>
                          <a:ea typeface="Calibri"/>
                          <a:cs typeface="Times New Roman"/>
                        </a:rPr>
                        <m:t>c</m:t>
                      </m:r>
                      <m:r>
                        <m:rPr>
                          <m:nor/>
                        </m:rPr>
                        <a:rPr lang="nl-NL" sz="7200">
                          <a:latin typeface="Times New Roman"/>
                          <a:ea typeface="Calibri"/>
                          <a:cs typeface="Times New Roman"/>
                        </a:rPr>
                        <m:t>á</m:t>
                      </m:r>
                      <m:r>
                        <m:rPr>
                          <m:nor/>
                        </m:rPr>
                        <a:rPr lang="nl-NL" sz="7200">
                          <a:latin typeface="Times New Roman"/>
                          <a:ea typeface="Calibri"/>
                          <a:cs typeface="Times New Roman"/>
                        </a:rPr>
                        <m:t>ch</m:t>
                      </m:r>
                      <m:r>
                        <a:rPr lang="nl-NL" sz="7200" i="1">
                          <a:latin typeface="Cambria Math"/>
                          <a:ea typeface="Times New Roman"/>
                          <a:cs typeface="Times New Roman"/>
                        </a:rPr>
                        <m:t>⇒</m:t>
                      </m:r>
                      <m:r>
                        <a:rPr lang="en-US" sz="7200" i="1">
                          <a:latin typeface="Cambria Math"/>
                          <a:ea typeface="Times New Roman"/>
                          <a:cs typeface="Times New Roman"/>
                        </a:rPr>
                        <m:t>𝑛</m:t>
                      </m:r>
                      <m:d>
                        <m:dPr>
                          <m:ctrlPr>
                            <a:rPr lang="vi-VN" sz="7200" i="1">
                              <a:latin typeface="Cambria Math"/>
                              <a:ea typeface="Times New Roman"/>
                              <a:cs typeface="Times New Roman"/>
                            </a:rPr>
                          </m:ctrlPr>
                        </m:dPr>
                        <m:e>
                          <m:r>
                            <a:rPr lang="en-US" sz="7200" i="1">
                              <a:latin typeface="Cambria Math"/>
                              <a:ea typeface="Times New Roman"/>
                              <a:cs typeface="Times New Roman"/>
                            </a:rPr>
                            <m:t>𝛺</m:t>
                          </m:r>
                        </m:e>
                      </m:d>
                      <m:r>
                        <a:rPr lang="nl-NL" sz="7200" i="1">
                          <a:latin typeface="Cambria Math"/>
                          <a:ea typeface="Times New Roman"/>
                          <a:cs typeface="Times New Roman"/>
                        </a:rPr>
                        <m:t>=</m:t>
                      </m:r>
                      <m:sSubSup>
                        <m:sSubSupPr>
                          <m:ctrlPr>
                            <a:rPr lang="vi-VN" sz="7200" i="1">
                              <a:latin typeface="Cambria Math"/>
                              <a:ea typeface="Times New Roman"/>
                              <a:cs typeface="Times New Roman"/>
                            </a:rPr>
                          </m:ctrlPr>
                        </m:sSubSupPr>
                        <m:e>
                          <m:r>
                            <a:rPr lang="en-US" sz="7200" i="1">
                              <a:latin typeface="Cambria Math"/>
                              <a:ea typeface="Times New Roman"/>
                              <a:cs typeface="Times New Roman"/>
                            </a:rPr>
                            <m:t>𝐶</m:t>
                          </m:r>
                        </m:e>
                        <m:sub>
                          <m:r>
                            <a:rPr lang="nl-NL" sz="7200" i="1">
                              <a:latin typeface="Cambria Math"/>
                              <a:ea typeface="Times New Roman"/>
                              <a:cs typeface="Times New Roman"/>
                            </a:rPr>
                            <m:t>9</m:t>
                          </m:r>
                        </m:sub>
                        <m:sup>
                          <m:r>
                            <a:rPr lang="nl-NL" sz="7200" i="1">
                              <a:latin typeface="Cambria Math"/>
                              <a:ea typeface="Times New Roman"/>
                              <a:cs typeface="Times New Roman"/>
                            </a:rPr>
                            <m:t>2</m:t>
                          </m:r>
                        </m:sup>
                      </m:sSubSup>
                      <m:r>
                        <m:rPr>
                          <m:nor/>
                        </m:rPr>
                        <a:rPr lang="nl-NL" sz="7200">
                          <a:latin typeface="Times New Roman"/>
                          <a:ea typeface="Calibri"/>
                          <a:cs typeface="Times New Roman"/>
                        </a:rPr>
                        <m:t>.</m:t>
                      </m:r>
                    </m:oMath>
                  </m:oMathPara>
                </a14:m>
                <a:endParaRPr lang="vi-VN" sz="7200">
                  <a:latin typeface="Times New Roman"/>
                  <a:ea typeface="Calibri"/>
                  <a:cs typeface="Times New Roman"/>
                </a:endParaRPr>
              </a:p>
            </p:txBody>
          </p:sp>
        </mc:Choice>
        <mc:Fallback xmlns="">
          <p:sp>
            <p:nvSpPr>
              <p:cNvPr id="12" name="Rectangle 11">
                <a:extLst>
                  <a:ext uri="{FF2B5EF4-FFF2-40B4-BE49-F238E27FC236}">
                    <a16:creationId xmlns="" xmlns:a16="http://schemas.microsoft.com/office/drawing/2014/main" xmlns:a14="http://schemas.microsoft.com/office/drawing/2010/main" id="{5672556D-C795-444D-B00A-7DFA526DB04C}"/>
                  </a:ext>
                </a:extLst>
              </p:cNvPr>
              <p:cNvSpPr>
                <a:spLocks noRot="1" noChangeAspect="1" noMove="1" noResize="1" noEditPoints="1" noAdjustHandles="1" noChangeArrowheads="1" noChangeShapeType="1" noTextEdit="1"/>
              </p:cNvSpPr>
              <p:nvPr/>
            </p:nvSpPr>
            <p:spPr>
              <a:xfrm>
                <a:off x="494427" y="6496611"/>
                <a:ext cx="23615617" cy="139044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9DA9C349-6E77-4FBD-9B81-2F8314B9B148}"/>
                  </a:ext>
                </a:extLst>
              </p:cNvPr>
              <p:cNvSpPr/>
              <p:nvPr/>
            </p:nvSpPr>
            <p:spPr>
              <a:xfrm>
                <a:off x="1077568" y="8064747"/>
                <a:ext cx="22341694" cy="2744726"/>
              </a:xfrm>
              <a:prstGeom prst="rect">
                <a:avLst/>
              </a:prstGeom>
            </p:spPr>
            <p:txBody>
              <a:bodyPr wrap="none">
                <a:spAutoFit/>
              </a:bodyPr>
              <a:lstStyle/>
              <a:p>
                <a:pPr marL="20955"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nor/>
                        </m:rPr>
                        <a:rPr lang="nl-NL" sz="7200">
                          <a:latin typeface="Times New Roman"/>
                          <a:ea typeface="Calibri"/>
                          <a:cs typeface="Times New Roman"/>
                        </a:rPr>
                        <m:t>G</m:t>
                      </m:r>
                      <m:r>
                        <m:rPr>
                          <m:nor/>
                        </m:rPr>
                        <a:rPr lang="nl-NL" sz="7200">
                          <a:latin typeface="Times New Roman"/>
                          <a:ea typeface="Calibri"/>
                          <a:cs typeface="Times New Roman"/>
                        </a:rPr>
                        <m:t>ọ</m:t>
                      </m:r>
                      <m:r>
                        <m:rPr>
                          <m:nor/>
                        </m:rPr>
                        <a:rPr lang="nl-NL" sz="7200">
                          <a:latin typeface="Times New Roman"/>
                          <a:ea typeface="Calibri"/>
                          <a:cs typeface="Times New Roman"/>
                        </a:rPr>
                        <m:t>i</m:t>
                      </m:r>
                      <m:r>
                        <m:rPr>
                          <m:nor/>
                        </m:rPr>
                        <a:rPr lang="nl-NL" sz="7200">
                          <a:latin typeface="Times New Roman"/>
                          <a:ea typeface="Calibri"/>
                          <a:cs typeface="Times New Roman"/>
                        </a:rPr>
                        <m:t> </m:t>
                      </m:r>
                      <m:r>
                        <m:rPr>
                          <m:nor/>
                        </m:rPr>
                        <a:rPr lang="nl-NL" sz="7200">
                          <a:latin typeface="Times New Roman"/>
                          <a:ea typeface="Calibri"/>
                          <a:cs typeface="Times New Roman"/>
                        </a:rPr>
                        <m:t>A</m:t>
                      </m:r>
                      <m:r>
                        <m:rPr>
                          <m:nor/>
                        </m:rPr>
                        <a:rPr lang="nl-NL" sz="7200">
                          <a:latin typeface="Times New Roman"/>
                          <a:ea typeface="Calibri"/>
                          <a:cs typeface="Times New Roman"/>
                        </a:rPr>
                        <m:t> </m:t>
                      </m:r>
                      <m:r>
                        <m:rPr>
                          <m:nor/>
                        </m:rPr>
                        <a:rPr lang="nl-NL" sz="7200">
                          <a:latin typeface="Times New Roman"/>
                          <a:ea typeface="Calibri"/>
                          <a:cs typeface="Times New Roman"/>
                        </a:rPr>
                        <m:t>l</m:t>
                      </m:r>
                      <m:r>
                        <m:rPr>
                          <m:nor/>
                        </m:rPr>
                        <a:rPr lang="nl-NL" sz="7200">
                          <a:latin typeface="Times New Roman"/>
                          <a:ea typeface="Calibri"/>
                          <a:cs typeface="Times New Roman"/>
                        </a:rPr>
                        <m:t>à </m:t>
                      </m:r>
                      <m:r>
                        <m:rPr>
                          <m:nor/>
                        </m:rPr>
                        <a:rPr lang="nl-NL" sz="7200">
                          <a:latin typeface="Times New Roman"/>
                          <a:ea typeface="Calibri"/>
                          <a:cs typeface="Times New Roman"/>
                        </a:rPr>
                        <m:t>bi</m:t>
                      </m:r>
                      <m:r>
                        <m:rPr>
                          <m:nor/>
                        </m:rPr>
                        <a:rPr lang="nl-NL" sz="7200">
                          <a:latin typeface="Times New Roman"/>
                          <a:ea typeface="Calibri"/>
                          <a:cs typeface="Times New Roman"/>
                        </a:rPr>
                        <m:t>ế</m:t>
                      </m:r>
                      <m:r>
                        <m:rPr>
                          <m:nor/>
                        </m:rPr>
                        <a:rPr lang="nl-NL" sz="7200">
                          <a:latin typeface="Times New Roman"/>
                          <a:ea typeface="Calibri"/>
                          <a:cs typeface="Times New Roman"/>
                        </a:rPr>
                        <m:t>n</m:t>
                      </m:r>
                      <m:r>
                        <m:rPr>
                          <m:nor/>
                        </m:rPr>
                        <a:rPr lang="nl-NL" sz="7200">
                          <a:latin typeface="Times New Roman"/>
                          <a:ea typeface="Calibri"/>
                          <a:cs typeface="Times New Roman"/>
                        </a:rPr>
                        <m:t> </m:t>
                      </m:r>
                      <m:r>
                        <m:rPr>
                          <m:nor/>
                        </m:rPr>
                        <a:rPr lang="nl-NL" sz="7200">
                          <a:latin typeface="Times New Roman"/>
                          <a:ea typeface="Calibri"/>
                          <a:cs typeface="Times New Roman"/>
                        </a:rPr>
                        <m:t>c</m:t>
                      </m:r>
                      <m:r>
                        <m:rPr>
                          <m:nor/>
                        </m:rPr>
                        <a:rPr lang="nl-NL" sz="7200">
                          <a:latin typeface="Times New Roman"/>
                          <a:ea typeface="Calibri"/>
                          <a:cs typeface="Times New Roman"/>
                        </a:rPr>
                        <m:t>ố “2 </m:t>
                      </m:r>
                      <m:r>
                        <m:rPr>
                          <m:nor/>
                        </m:rPr>
                        <a:rPr lang="nl-NL" sz="7200">
                          <a:latin typeface="Times New Roman"/>
                          <a:ea typeface="Calibri"/>
                          <a:cs typeface="Times New Roman"/>
                        </a:rPr>
                        <m:t>h</m:t>
                      </m:r>
                      <m:r>
                        <m:rPr>
                          <m:nor/>
                        </m:rPr>
                        <a:rPr lang="nl-NL" sz="7200">
                          <a:latin typeface="Times New Roman"/>
                          <a:ea typeface="Calibri"/>
                          <a:cs typeface="Times New Roman"/>
                        </a:rPr>
                        <m:t>ọ</m:t>
                      </m:r>
                      <m:r>
                        <m:rPr>
                          <m:nor/>
                        </m:rPr>
                        <a:rPr lang="nl-NL" sz="7200">
                          <a:latin typeface="Times New Roman"/>
                          <a:ea typeface="Calibri"/>
                          <a:cs typeface="Times New Roman"/>
                        </a:rPr>
                        <m:t>c</m:t>
                      </m:r>
                      <m:r>
                        <m:rPr>
                          <m:nor/>
                        </m:rPr>
                        <a:rPr lang="nl-NL" sz="7200">
                          <a:latin typeface="Times New Roman"/>
                          <a:ea typeface="Calibri"/>
                          <a:cs typeface="Times New Roman"/>
                        </a:rPr>
                        <m:t> </m:t>
                      </m:r>
                      <m:r>
                        <m:rPr>
                          <m:nor/>
                        </m:rPr>
                        <a:rPr lang="nl-NL" sz="7200">
                          <a:latin typeface="Times New Roman"/>
                          <a:ea typeface="Calibri"/>
                          <a:cs typeface="Times New Roman"/>
                        </a:rPr>
                        <m:t>sinh</m:t>
                      </m:r>
                      <m:r>
                        <m:rPr>
                          <m:nor/>
                        </m:rPr>
                        <a:rPr lang="nl-NL" sz="7200">
                          <a:latin typeface="Times New Roman"/>
                          <a:ea typeface="Calibri"/>
                          <a:cs typeface="Times New Roman"/>
                        </a:rPr>
                        <m:t> đượ</m:t>
                      </m:r>
                      <m:r>
                        <m:rPr>
                          <m:nor/>
                        </m:rPr>
                        <a:rPr lang="nl-NL" sz="7200">
                          <a:latin typeface="Times New Roman"/>
                          <a:ea typeface="Calibri"/>
                          <a:cs typeface="Times New Roman"/>
                        </a:rPr>
                        <m:t>c</m:t>
                      </m:r>
                      <m:r>
                        <m:rPr>
                          <m:nor/>
                        </m:rPr>
                        <a:rPr lang="nl-NL" sz="7200">
                          <a:latin typeface="Times New Roman"/>
                          <a:ea typeface="Calibri"/>
                          <a:cs typeface="Times New Roman"/>
                        </a:rPr>
                        <m:t> </m:t>
                      </m:r>
                      <m:r>
                        <m:rPr>
                          <m:nor/>
                        </m:rPr>
                        <a:rPr lang="nl-NL" sz="7200">
                          <a:latin typeface="Times New Roman"/>
                          <a:ea typeface="Calibri"/>
                          <a:cs typeface="Times New Roman"/>
                        </a:rPr>
                        <m:t>ch</m:t>
                      </m:r>
                      <m:r>
                        <m:rPr>
                          <m:nor/>
                        </m:rPr>
                        <a:rPr lang="nl-NL" sz="7200">
                          <a:latin typeface="Times New Roman"/>
                          <a:ea typeface="Calibri"/>
                          <a:cs typeface="Times New Roman"/>
                        </a:rPr>
                        <m:t>ọ</m:t>
                      </m:r>
                      <m:r>
                        <m:rPr>
                          <m:nor/>
                        </m:rPr>
                        <a:rPr lang="nl-NL" sz="7200">
                          <a:latin typeface="Times New Roman"/>
                          <a:ea typeface="Calibri"/>
                          <a:cs typeface="Times New Roman"/>
                        </a:rPr>
                        <m:t>n</m:t>
                      </m:r>
                      <m:r>
                        <m:rPr>
                          <m:nor/>
                        </m:rPr>
                        <a:rPr lang="nl-NL" sz="7200">
                          <a:latin typeface="Times New Roman"/>
                          <a:ea typeface="Calibri"/>
                          <a:cs typeface="Times New Roman"/>
                        </a:rPr>
                        <m:t> </m:t>
                      </m:r>
                      <m:r>
                        <m:rPr>
                          <m:nor/>
                        </m:rPr>
                        <a:rPr lang="nl-NL" sz="7200">
                          <a:latin typeface="Times New Roman"/>
                          <a:ea typeface="Calibri"/>
                          <a:cs typeface="Times New Roman"/>
                        </a:rPr>
                        <m:t>c</m:t>
                      </m:r>
                      <m:r>
                        <m:rPr>
                          <m:nor/>
                        </m:rPr>
                        <a:rPr lang="nl-NL" sz="7200">
                          <a:latin typeface="Times New Roman"/>
                          <a:ea typeface="Calibri"/>
                          <a:cs typeface="Times New Roman"/>
                        </a:rPr>
                        <m:t>ó 1 </m:t>
                      </m:r>
                      <m:r>
                        <m:rPr>
                          <m:nor/>
                        </m:rPr>
                        <a:rPr lang="nl-NL" sz="7200">
                          <a:latin typeface="Times New Roman"/>
                          <a:ea typeface="Calibri"/>
                          <a:cs typeface="Times New Roman"/>
                        </a:rPr>
                        <m:t>nam</m:t>
                      </m:r>
                      <m:r>
                        <m:rPr>
                          <m:nor/>
                        </m:rPr>
                        <a:rPr lang="nl-NL" sz="7200">
                          <a:latin typeface="Times New Roman"/>
                          <a:ea typeface="Calibri"/>
                          <a:cs typeface="Times New Roman"/>
                        </a:rPr>
                        <m:t> </m:t>
                      </m:r>
                      <m:r>
                        <m:rPr>
                          <m:nor/>
                        </m:rPr>
                        <a:rPr lang="nl-NL" sz="7200">
                          <a:latin typeface="Times New Roman"/>
                          <a:ea typeface="Calibri"/>
                          <a:cs typeface="Times New Roman"/>
                        </a:rPr>
                        <m:t>v</m:t>
                      </m:r>
                      <m:r>
                        <m:rPr>
                          <m:nor/>
                        </m:rPr>
                        <a:rPr lang="nl-NL" sz="7200">
                          <a:latin typeface="Times New Roman"/>
                          <a:ea typeface="Calibri"/>
                          <a:cs typeface="Times New Roman"/>
                        </a:rPr>
                        <m:t>à 1 </m:t>
                      </m:r>
                      <m:r>
                        <m:rPr>
                          <m:nor/>
                        </m:rPr>
                        <a:rPr lang="nl-NL" sz="7200">
                          <a:latin typeface="Times New Roman"/>
                          <a:ea typeface="Calibri"/>
                          <a:cs typeface="Times New Roman"/>
                        </a:rPr>
                        <m:t>n</m:t>
                      </m:r>
                      <m:r>
                        <m:rPr>
                          <m:nor/>
                        </m:rPr>
                        <a:rPr lang="nl-NL" sz="7200">
                          <a:latin typeface="Times New Roman"/>
                          <a:ea typeface="Calibri"/>
                          <a:cs typeface="Times New Roman"/>
                        </a:rPr>
                        <m:t>ữ”.</m:t>
                      </m:r>
                    </m:oMath>
                  </m:oMathPara>
                </a14:m>
                <a:endParaRPr lang="vi-VN" sz="7200">
                  <a:latin typeface="Times New Roman"/>
                  <a:ea typeface="Calibri"/>
                  <a:cs typeface="Times New Roman"/>
                </a:endParaRPr>
              </a:p>
              <a:p>
                <a:pPr marL="20955"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fr-FR" sz="7200" i="1">
                          <a:latin typeface="Cambria Math"/>
                          <a:ea typeface="Times New Roman"/>
                          <a:cs typeface="Times New Roman"/>
                        </a:rPr>
                        <m:t>⇒</m:t>
                      </m:r>
                      <m:r>
                        <a:rPr lang="en-US" sz="7200" i="1">
                          <a:latin typeface="Cambria Math"/>
                          <a:ea typeface="Times New Roman"/>
                          <a:cs typeface="Times New Roman"/>
                        </a:rPr>
                        <m:t>𝑛</m:t>
                      </m:r>
                      <m:d>
                        <m:dPr>
                          <m:ctrlPr>
                            <a:rPr lang="vi-VN" sz="7200" i="1">
                              <a:latin typeface="Cambria Math"/>
                              <a:ea typeface="Times New Roman"/>
                              <a:cs typeface="Times New Roman"/>
                            </a:rPr>
                          </m:ctrlPr>
                        </m:dPr>
                        <m:e>
                          <m:r>
                            <a:rPr lang="en-US" sz="7200" i="1">
                              <a:latin typeface="Cambria Math"/>
                              <a:ea typeface="Times New Roman"/>
                              <a:cs typeface="Times New Roman"/>
                            </a:rPr>
                            <m:t>𝐴</m:t>
                          </m:r>
                        </m:e>
                      </m:d>
                      <m:r>
                        <a:rPr lang="fr-FR" sz="7200" i="1">
                          <a:latin typeface="Cambria Math"/>
                          <a:ea typeface="Times New Roman"/>
                          <a:cs typeface="Times New Roman"/>
                        </a:rPr>
                        <m:t>=</m:t>
                      </m:r>
                      <m:sSubSup>
                        <m:sSubSupPr>
                          <m:ctrlPr>
                            <a:rPr lang="vi-VN" sz="7200" i="1">
                              <a:latin typeface="Cambria Math"/>
                              <a:ea typeface="Times New Roman"/>
                              <a:cs typeface="Times New Roman"/>
                            </a:rPr>
                          </m:ctrlPr>
                        </m:sSubSupPr>
                        <m:e>
                          <m:r>
                            <a:rPr lang="en-US" sz="7200" i="1">
                              <a:latin typeface="Cambria Math"/>
                              <a:ea typeface="Times New Roman"/>
                              <a:cs typeface="Times New Roman"/>
                            </a:rPr>
                            <m:t>𝐶</m:t>
                          </m:r>
                        </m:e>
                        <m:sub>
                          <m:r>
                            <a:rPr lang="fr-FR" sz="7200" i="1">
                              <a:latin typeface="Cambria Math"/>
                              <a:ea typeface="Times New Roman"/>
                              <a:cs typeface="Times New Roman"/>
                            </a:rPr>
                            <m:t>4</m:t>
                          </m:r>
                        </m:sub>
                        <m:sup>
                          <m:r>
                            <a:rPr lang="fr-FR" sz="7200" i="1">
                              <a:latin typeface="Cambria Math"/>
                              <a:ea typeface="Times New Roman"/>
                              <a:cs typeface="Times New Roman"/>
                            </a:rPr>
                            <m:t>1</m:t>
                          </m:r>
                        </m:sup>
                      </m:sSubSup>
                      <m:r>
                        <a:rPr lang="fr-FR" sz="7200" i="1">
                          <a:latin typeface="Cambria Math"/>
                          <a:ea typeface="Times New Roman"/>
                          <a:cs typeface="Times New Roman"/>
                        </a:rPr>
                        <m:t>.</m:t>
                      </m:r>
                      <m:sSubSup>
                        <m:sSubSupPr>
                          <m:ctrlPr>
                            <a:rPr lang="vi-VN" sz="7200" i="1">
                              <a:latin typeface="Cambria Math"/>
                              <a:ea typeface="Times New Roman"/>
                              <a:cs typeface="Times New Roman"/>
                            </a:rPr>
                          </m:ctrlPr>
                        </m:sSubSupPr>
                        <m:e>
                          <m:r>
                            <a:rPr lang="en-US" sz="7200" i="1">
                              <a:latin typeface="Cambria Math"/>
                              <a:ea typeface="Times New Roman"/>
                              <a:cs typeface="Times New Roman"/>
                            </a:rPr>
                            <m:t>𝐶</m:t>
                          </m:r>
                        </m:e>
                        <m:sub>
                          <m:r>
                            <a:rPr lang="fr-FR" sz="7200" i="1">
                              <a:latin typeface="Cambria Math"/>
                              <a:ea typeface="Times New Roman"/>
                              <a:cs typeface="Times New Roman"/>
                            </a:rPr>
                            <m:t>5</m:t>
                          </m:r>
                        </m:sub>
                        <m:sup>
                          <m:r>
                            <a:rPr lang="fr-FR" sz="7200" i="1">
                              <a:latin typeface="Cambria Math"/>
                              <a:ea typeface="Times New Roman"/>
                              <a:cs typeface="Times New Roman"/>
                            </a:rPr>
                            <m:t>1</m:t>
                          </m:r>
                        </m:sup>
                      </m:sSubSup>
                      <m:r>
                        <m:rPr>
                          <m:nor/>
                        </m:rPr>
                        <a:rPr lang="fr-FR" sz="7200">
                          <a:latin typeface="Times New Roman"/>
                          <a:ea typeface="Calibri"/>
                          <a:cs typeface="Times New Roman"/>
                        </a:rPr>
                        <m:t>.</m:t>
                      </m:r>
                    </m:oMath>
                  </m:oMathPara>
                </a14:m>
                <a:endParaRPr lang="vi-VN" sz="7200">
                  <a:latin typeface="Times New Roman"/>
                  <a:ea typeface="Calibri"/>
                  <a:cs typeface="Times New Roman"/>
                </a:endParaRPr>
              </a:p>
            </p:txBody>
          </p:sp>
        </mc:Choice>
        <mc:Fallback xmlns="">
          <p:sp>
            <p:nvSpPr>
              <p:cNvPr id="13" name="Rectangle 12">
                <a:extLst>
                  <a:ext uri="{FF2B5EF4-FFF2-40B4-BE49-F238E27FC236}">
                    <a16:creationId xmlns="" xmlns:a16="http://schemas.microsoft.com/office/drawing/2014/main" xmlns:a14="http://schemas.microsoft.com/office/drawing/2010/main" id="{9DA9C349-6E77-4FBD-9B81-2F8314B9B148}"/>
                  </a:ext>
                </a:extLst>
              </p:cNvPr>
              <p:cNvSpPr>
                <a:spLocks noRot="1" noChangeAspect="1" noMove="1" noResize="1" noEditPoints="1" noAdjustHandles="1" noChangeArrowheads="1" noChangeShapeType="1" noTextEdit="1"/>
              </p:cNvSpPr>
              <p:nvPr/>
            </p:nvSpPr>
            <p:spPr>
              <a:xfrm>
                <a:off x="1077568" y="8064747"/>
                <a:ext cx="22341694" cy="2744726"/>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xmlns="" id="{BDC44E53-04F1-4E1F-830C-0E229A6AA44E}"/>
                  </a:ext>
                </a:extLst>
              </p:cNvPr>
              <p:cNvSpPr/>
              <p:nvPr/>
            </p:nvSpPr>
            <p:spPr>
              <a:xfrm>
                <a:off x="846092" y="10288294"/>
                <a:ext cx="15372798" cy="2988254"/>
              </a:xfrm>
              <a:prstGeom prst="rect">
                <a:avLst/>
              </a:prstGeom>
            </p:spPr>
            <p:txBody>
              <a:bodyPr wrap="none">
                <a:spAutoFit/>
              </a:bodyPr>
              <a:lstStyle/>
              <a:p>
                <a:pPr marL="20955"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nor/>
                        </m:rPr>
                        <a:rPr lang="fr-FR" sz="7200">
                          <a:latin typeface="Times New Roman"/>
                          <a:ea typeface="Calibri"/>
                          <a:cs typeface="Times New Roman"/>
                        </a:rPr>
                        <m:t>X</m:t>
                      </m:r>
                      <m:r>
                        <m:rPr>
                          <m:nor/>
                        </m:rPr>
                        <a:rPr lang="fr-FR" sz="7200">
                          <a:latin typeface="Times New Roman"/>
                          <a:ea typeface="Calibri"/>
                          <a:cs typeface="Times New Roman"/>
                        </a:rPr>
                        <m:t>á</m:t>
                      </m:r>
                      <m:r>
                        <m:rPr>
                          <m:nor/>
                        </m:rPr>
                        <a:rPr lang="fr-FR" sz="7200">
                          <a:latin typeface="Times New Roman"/>
                          <a:ea typeface="Calibri"/>
                          <a:cs typeface="Times New Roman"/>
                        </a:rPr>
                        <m:t>c</m:t>
                      </m:r>
                      <m:r>
                        <m:rPr>
                          <m:nor/>
                        </m:rPr>
                        <a:rPr lang="fr-FR" sz="7200">
                          <a:latin typeface="Times New Roman"/>
                          <a:ea typeface="Calibri"/>
                          <a:cs typeface="Times New Roman"/>
                        </a:rPr>
                        <m:t> </m:t>
                      </m:r>
                      <m:r>
                        <m:rPr>
                          <m:nor/>
                        </m:rPr>
                        <a:rPr lang="fr-FR" sz="7200">
                          <a:latin typeface="Times New Roman"/>
                          <a:ea typeface="Calibri"/>
                          <a:cs typeface="Times New Roman"/>
                        </a:rPr>
                        <m:t>su</m:t>
                      </m:r>
                      <m:r>
                        <m:rPr>
                          <m:nor/>
                        </m:rPr>
                        <a:rPr lang="fr-FR" sz="7200">
                          <a:latin typeface="Times New Roman"/>
                          <a:ea typeface="Calibri"/>
                          <a:cs typeface="Times New Roman"/>
                        </a:rPr>
                        <m:t>ấ</m:t>
                      </m:r>
                      <m:r>
                        <m:rPr>
                          <m:nor/>
                        </m:rPr>
                        <a:rPr lang="fr-FR" sz="7200">
                          <a:latin typeface="Times New Roman"/>
                          <a:ea typeface="Calibri"/>
                          <a:cs typeface="Times New Roman"/>
                        </a:rPr>
                        <m:t>t</m:t>
                      </m:r>
                      <m:r>
                        <m:rPr>
                          <m:nor/>
                        </m:rPr>
                        <a:rPr lang="fr-FR" sz="7200">
                          <a:latin typeface="Times New Roman"/>
                          <a:ea typeface="Calibri"/>
                          <a:cs typeface="Times New Roman"/>
                        </a:rPr>
                        <m:t> </m:t>
                      </m:r>
                      <m:r>
                        <m:rPr>
                          <m:nor/>
                        </m:rPr>
                        <a:rPr lang="fr-FR" sz="7200">
                          <a:latin typeface="Times New Roman"/>
                          <a:ea typeface="Calibri"/>
                          <a:cs typeface="Times New Roman"/>
                        </a:rPr>
                        <m:t>c</m:t>
                      </m:r>
                      <m:r>
                        <m:rPr>
                          <m:nor/>
                        </m:rPr>
                        <a:rPr lang="fr-FR" sz="7200">
                          <a:latin typeface="Times New Roman"/>
                          <a:ea typeface="Calibri"/>
                          <a:cs typeface="Times New Roman"/>
                        </a:rPr>
                        <m:t>ầ</m:t>
                      </m:r>
                      <m:r>
                        <m:rPr>
                          <m:nor/>
                        </m:rPr>
                        <a:rPr lang="fr-FR" sz="7200">
                          <a:latin typeface="Times New Roman"/>
                          <a:ea typeface="Calibri"/>
                          <a:cs typeface="Times New Roman"/>
                        </a:rPr>
                        <m:t>n</m:t>
                      </m:r>
                      <m:r>
                        <m:rPr>
                          <m:nor/>
                        </m:rPr>
                        <a:rPr lang="fr-FR" sz="7200">
                          <a:latin typeface="Times New Roman"/>
                          <a:ea typeface="Calibri"/>
                          <a:cs typeface="Times New Roman"/>
                        </a:rPr>
                        <m:t> </m:t>
                      </m:r>
                      <m:r>
                        <m:rPr>
                          <m:nor/>
                        </m:rPr>
                        <a:rPr lang="fr-FR" sz="7200">
                          <a:latin typeface="Times New Roman"/>
                          <a:ea typeface="Calibri"/>
                          <a:cs typeface="Times New Roman"/>
                        </a:rPr>
                        <m:t>t</m:t>
                      </m:r>
                      <m:r>
                        <m:rPr>
                          <m:nor/>
                        </m:rPr>
                        <a:rPr lang="fr-FR" sz="7200">
                          <a:latin typeface="Times New Roman"/>
                          <a:ea typeface="Calibri"/>
                          <a:cs typeface="Times New Roman"/>
                        </a:rPr>
                        <m:t>ì</m:t>
                      </m:r>
                      <m:r>
                        <m:rPr>
                          <m:nor/>
                        </m:rPr>
                        <a:rPr lang="fr-FR" sz="7200">
                          <a:latin typeface="Times New Roman"/>
                          <a:ea typeface="Calibri"/>
                          <a:cs typeface="Times New Roman"/>
                        </a:rPr>
                        <m:t>m</m:t>
                      </m:r>
                      <m:r>
                        <m:rPr>
                          <m:nor/>
                        </m:rPr>
                        <a:rPr lang="fr-FR" sz="7200">
                          <a:latin typeface="Times New Roman"/>
                          <a:ea typeface="Calibri"/>
                          <a:cs typeface="Times New Roman"/>
                        </a:rPr>
                        <m:t> </m:t>
                      </m:r>
                      <m:r>
                        <m:rPr>
                          <m:nor/>
                        </m:rPr>
                        <a:rPr lang="fr-FR" sz="7200">
                          <a:latin typeface="Times New Roman"/>
                          <a:ea typeface="Calibri"/>
                          <a:cs typeface="Times New Roman"/>
                        </a:rPr>
                        <m:t>l</m:t>
                      </m:r>
                      <m:r>
                        <m:rPr>
                          <m:nor/>
                        </m:rPr>
                        <a:rPr lang="fr-FR" sz="7200">
                          <a:latin typeface="Times New Roman"/>
                          <a:ea typeface="Calibri"/>
                          <a:cs typeface="Times New Roman"/>
                        </a:rPr>
                        <m:t>à </m:t>
                      </m:r>
                      <m:r>
                        <a:rPr lang="en-US" sz="7200" i="1">
                          <a:latin typeface="Cambria Math"/>
                          <a:ea typeface="Times New Roman"/>
                          <a:cs typeface="Times New Roman"/>
                        </a:rPr>
                        <m:t>𝑃</m:t>
                      </m:r>
                      <m:d>
                        <m:dPr>
                          <m:ctrlPr>
                            <a:rPr lang="vi-VN" sz="7200" i="1">
                              <a:latin typeface="Cambria Math"/>
                              <a:ea typeface="Times New Roman"/>
                              <a:cs typeface="Times New Roman"/>
                            </a:rPr>
                          </m:ctrlPr>
                        </m:dPr>
                        <m:e>
                          <m:r>
                            <a:rPr lang="en-US" sz="7200" i="1">
                              <a:latin typeface="Cambria Math"/>
                              <a:ea typeface="Times New Roman"/>
                              <a:cs typeface="Times New Roman"/>
                            </a:rPr>
                            <m:t>𝐴</m:t>
                          </m:r>
                        </m:e>
                      </m:d>
                      <m:r>
                        <a:rPr lang="fr-FR" sz="7200" i="1">
                          <a:latin typeface="Cambria Math"/>
                          <a:ea typeface="Times New Roman"/>
                          <a:cs typeface="Times New Roman"/>
                        </a:rPr>
                        <m:t>=</m:t>
                      </m:r>
                      <m:f>
                        <m:fPr>
                          <m:ctrlPr>
                            <a:rPr lang="vi-VN" sz="7200" i="1">
                              <a:latin typeface="Cambria Math"/>
                              <a:ea typeface="Times New Roman"/>
                              <a:cs typeface="Times New Roman"/>
                            </a:rPr>
                          </m:ctrlPr>
                        </m:fPr>
                        <m:num>
                          <m:sSubSup>
                            <m:sSubSupPr>
                              <m:ctrlPr>
                                <a:rPr lang="vi-VN" sz="7200" i="1">
                                  <a:latin typeface="Cambria Math"/>
                                  <a:ea typeface="Times New Roman"/>
                                  <a:cs typeface="Times New Roman"/>
                                </a:rPr>
                              </m:ctrlPr>
                            </m:sSubSupPr>
                            <m:e>
                              <m:r>
                                <a:rPr lang="en-US" sz="7200" i="1">
                                  <a:latin typeface="Cambria Math"/>
                                  <a:ea typeface="Times New Roman"/>
                                  <a:cs typeface="Times New Roman"/>
                                </a:rPr>
                                <m:t>𝐶</m:t>
                              </m:r>
                            </m:e>
                            <m:sub>
                              <m:r>
                                <a:rPr lang="fr-FR" sz="7200" i="1">
                                  <a:latin typeface="Cambria Math"/>
                                  <a:ea typeface="Times New Roman"/>
                                  <a:cs typeface="Times New Roman"/>
                                </a:rPr>
                                <m:t>4</m:t>
                              </m:r>
                            </m:sub>
                            <m:sup>
                              <m:r>
                                <a:rPr lang="fr-FR" sz="7200" i="1">
                                  <a:latin typeface="Cambria Math"/>
                                  <a:ea typeface="Times New Roman"/>
                                  <a:cs typeface="Times New Roman"/>
                                </a:rPr>
                                <m:t>1</m:t>
                              </m:r>
                            </m:sup>
                          </m:sSubSup>
                          <m:r>
                            <a:rPr lang="fr-FR" sz="7200" i="1">
                              <a:latin typeface="Cambria Math"/>
                              <a:ea typeface="Times New Roman"/>
                              <a:cs typeface="Times New Roman"/>
                            </a:rPr>
                            <m:t>.</m:t>
                          </m:r>
                          <m:sSubSup>
                            <m:sSubSupPr>
                              <m:ctrlPr>
                                <a:rPr lang="vi-VN" sz="7200" i="1">
                                  <a:latin typeface="Cambria Math"/>
                                  <a:ea typeface="Times New Roman"/>
                                  <a:cs typeface="Times New Roman"/>
                                </a:rPr>
                              </m:ctrlPr>
                            </m:sSubSupPr>
                            <m:e>
                              <m:r>
                                <a:rPr lang="en-US" sz="7200" i="1">
                                  <a:latin typeface="Cambria Math"/>
                                  <a:ea typeface="Times New Roman"/>
                                  <a:cs typeface="Times New Roman"/>
                                </a:rPr>
                                <m:t>𝐶</m:t>
                              </m:r>
                            </m:e>
                            <m:sub>
                              <m:r>
                                <a:rPr lang="fr-FR" sz="7200" i="1">
                                  <a:latin typeface="Cambria Math"/>
                                  <a:ea typeface="Times New Roman"/>
                                  <a:cs typeface="Times New Roman"/>
                                </a:rPr>
                                <m:t>5</m:t>
                              </m:r>
                            </m:sub>
                            <m:sup>
                              <m:r>
                                <a:rPr lang="fr-FR" sz="7200" i="1">
                                  <a:latin typeface="Cambria Math"/>
                                  <a:ea typeface="Times New Roman"/>
                                  <a:cs typeface="Times New Roman"/>
                                </a:rPr>
                                <m:t>1</m:t>
                              </m:r>
                            </m:sup>
                          </m:sSubSup>
                        </m:num>
                        <m:den>
                          <m:sSubSup>
                            <m:sSubSupPr>
                              <m:ctrlPr>
                                <a:rPr lang="vi-VN" sz="7200" i="1">
                                  <a:latin typeface="Cambria Math"/>
                                  <a:ea typeface="Times New Roman"/>
                                  <a:cs typeface="Times New Roman"/>
                                </a:rPr>
                              </m:ctrlPr>
                            </m:sSubSupPr>
                            <m:e>
                              <m:r>
                                <a:rPr lang="en-US" sz="7200" i="1">
                                  <a:latin typeface="Cambria Math"/>
                                  <a:ea typeface="Times New Roman"/>
                                  <a:cs typeface="Times New Roman"/>
                                </a:rPr>
                                <m:t>𝐶</m:t>
                              </m:r>
                            </m:e>
                            <m:sub>
                              <m:r>
                                <a:rPr lang="fr-FR" sz="7200" i="1">
                                  <a:latin typeface="Cambria Math"/>
                                  <a:ea typeface="Times New Roman"/>
                                  <a:cs typeface="Times New Roman"/>
                                </a:rPr>
                                <m:t>9</m:t>
                              </m:r>
                            </m:sub>
                            <m:sup>
                              <m:r>
                                <a:rPr lang="fr-FR" sz="7200" i="1">
                                  <a:latin typeface="Cambria Math"/>
                                  <a:ea typeface="Times New Roman"/>
                                  <a:cs typeface="Times New Roman"/>
                                </a:rPr>
                                <m:t>2</m:t>
                              </m:r>
                            </m:sup>
                          </m:sSubSup>
                        </m:den>
                      </m:f>
                      <m:r>
                        <a:rPr lang="fr-FR" sz="7200" i="1">
                          <a:latin typeface="Cambria Math"/>
                          <a:ea typeface="Times New Roman"/>
                          <a:cs typeface="Times New Roman"/>
                        </a:rPr>
                        <m:t>=</m:t>
                      </m:r>
                      <m:f>
                        <m:fPr>
                          <m:ctrlPr>
                            <a:rPr lang="vi-VN" sz="7200" i="1">
                              <a:latin typeface="Cambria Math"/>
                              <a:ea typeface="Times New Roman"/>
                              <a:cs typeface="Times New Roman"/>
                            </a:rPr>
                          </m:ctrlPr>
                        </m:fPr>
                        <m:num>
                          <m:r>
                            <a:rPr lang="fr-FR" sz="7200" i="1">
                              <a:latin typeface="Cambria Math"/>
                              <a:ea typeface="Times New Roman"/>
                              <a:cs typeface="Times New Roman"/>
                            </a:rPr>
                            <m:t>5</m:t>
                          </m:r>
                        </m:num>
                        <m:den>
                          <m:r>
                            <a:rPr lang="fr-FR" sz="7200" i="1">
                              <a:latin typeface="Cambria Math"/>
                              <a:ea typeface="Times New Roman"/>
                              <a:cs typeface="Times New Roman"/>
                            </a:rPr>
                            <m:t>9</m:t>
                          </m:r>
                        </m:den>
                      </m:f>
                      <m:r>
                        <m:rPr>
                          <m:nor/>
                        </m:rPr>
                        <a:rPr lang="fr-FR" sz="7200">
                          <a:latin typeface="Times New Roman"/>
                          <a:ea typeface="Calibri"/>
                          <a:cs typeface="Times New Roman"/>
                        </a:rPr>
                        <m:t>.</m:t>
                      </m:r>
                    </m:oMath>
                  </m:oMathPara>
                </a14:m>
                <a:endParaRPr lang="vi-VN" sz="7200">
                  <a:latin typeface="Times New Roman"/>
                  <a:ea typeface="Calibri"/>
                  <a:cs typeface="Times New Roman"/>
                </a:endParaRPr>
              </a:p>
            </p:txBody>
          </p:sp>
        </mc:Choice>
        <mc:Fallback xmlns="">
          <p:sp>
            <p:nvSpPr>
              <p:cNvPr id="14" name="Rectangle 13">
                <a:extLst>
                  <a:ext uri="{FF2B5EF4-FFF2-40B4-BE49-F238E27FC236}">
                    <a16:creationId xmlns="" xmlns:a16="http://schemas.microsoft.com/office/drawing/2014/main" xmlns:a14="http://schemas.microsoft.com/office/drawing/2010/main" id="{BDC44E53-04F1-4E1F-830C-0E229A6AA44E}"/>
                  </a:ext>
                </a:extLst>
              </p:cNvPr>
              <p:cNvSpPr>
                <a:spLocks noRot="1" noChangeAspect="1" noMove="1" noResize="1" noEditPoints="1" noAdjustHandles="1" noChangeArrowheads="1" noChangeShapeType="1" noTextEdit="1"/>
              </p:cNvSpPr>
              <p:nvPr/>
            </p:nvSpPr>
            <p:spPr>
              <a:xfrm>
                <a:off x="846092" y="10288294"/>
                <a:ext cx="15372798" cy="2988254"/>
              </a:xfrm>
              <a:prstGeom prst="rect">
                <a:avLst/>
              </a:prstGeom>
              <a:blipFill rotWithShape="0">
                <a:blip r:embed="rId9"/>
                <a:stretch>
                  <a:fillRect/>
                </a:stretch>
              </a:blipFill>
            </p:spPr>
            <p:txBody>
              <a:bodyPr/>
              <a:lstStyle/>
              <a:p>
                <a:r>
                  <a:rPr lang="en-US">
                    <a:noFill/>
                  </a:rPr>
                  <a:t> </a:t>
                </a:r>
              </a:p>
            </p:txBody>
          </p:sp>
        </mc:Fallback>
      </mc:AlternateContent>
      <p:sp>
        <p:nvSpPr>
          <p:cNvPr id="50" name="Oval 49">
            <a:extLst>
              <a:ext uri="{FF2B5EF4-FFF2-40B4-BE49-F238E27FC236}">
                <a16:creationId xmlns:a16="http://schemas.microsoft.com/office/drawing/2014/main" xmlns="" id="{1F8F3140-7878-49DC-B7DD-BFB9E1975DBD}"/>
              </a:ext>
            </a:extLst>
          </p:cNvPr>
          <p:cNvSpPr/>
          <p:nvPr/>
        </p:nvSpPr>
        <p:spPr>
          <a:xfrm>
            <a:off x="12193587" y="3581400"/>
            <a:ext cx="1092375" cy="1076258"/>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p:spTree>
    <p:extLst>
      <p:ext uri="{BB962C8B-B14F-4D97-AF65-F5344CB8AC3E}">
        <p14:creationId xmlns:p14="http://schemas.microsoft.com/office/powerpoint/2010/main" val="40873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2" grpId="0"/>
      <p:bldP spid="13" grpId="0"/>
      <p:bldP spid="14" grpId="0"/>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19210" y="5262759"/>
            <a:ext cx="23672882" cy="8255773"/>
            <a:chOff x="184495" y="3636275"/>
            <a:chExt cx="11834900" cy="4268744"/>
          </a:xfrm>
        </p:grpSpPr>
        <p:sp>
          <p:nvSpPr>
            <p:cNvPr id="5" name="Rounded Rectangle 4"/>
            <p:cNvSpPr/>
            <p:nvPr/>
          </p:nvSpPr>
          <p:spPr>
            <a:xfrm>
              <a:off x="184495" y="3865218"/>
              <a:ext cx="11834900" cy="4039801"/>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5"/>
              <a:ext cx="2342698" cy="507832"/>
              <a:chOff x="1275608" y="6239450"/>
              <a:chExt cx="4592537" cy="922706"/>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2" y="238104"/>
            <a:ext cx="23881225" cy="2809896"/>
            <a:chOff x="534987" y="1869705"/>
            <a:chExt cx="23404876" cy="2356356"/>
          </a:xfrm>
        </p:grpSpPr>
        <p:grpSp>
          <p:nvGrpSpPr>
            <p:cNvPr id="21" name="Group 20"/>
            <p:cNvGrpSpPr/>
            <p:nvPr/>
          </p:nvGrpSpPr>
          <p:grpSpPr>
            <a:xfrm>
              <a:off x="534987" y="1869705"/>
              <a:ext cx="23340848" cy="2356356"/>
              <a:chOff x="534987" y="1647866"/>
              <a:chExt cx="23340848" cy="2356356"/>
            </a:xfrm>
          </p:grpSpPr>
          <p:sp>
            <p:nvSpPr>
              <p:cNvPr id="25" name="Rounded Rectangle 24"/>
              <p:cNvSpPr/>
              <p:nvPr/>
            </p:nvSpPr>
            <p:spPr bwMode="auto">
              <a:xfrm>
                <a:off x="755649" y="1720891"/>
                <a:ext cx="23120186" cy="22833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5" y="1653394"/>
                  <a:ext cx="2509246"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a:solidFill>
                        <a:schemeClr val="bg1"/>
                      </a:solidFill>
                      <a:latin typeface="Tahoma" pitchFamily="34" charset="0"/>
                      <a:cs typeface="Tahoma" pitchFamily="34" charset="0"/>
                    </a:rPr>
                    <a:t>Câu 13</a:t>
                  </a:r>
                </a:p>
              </p:txBody>
            </p:sp>
          </p:grpSp>
        </p:grpSp>
        <p:sp>
          <p:nvSpPr>
            <p:cNvPr id="23" name="Rectangle 22"/>
            <p:cNvSpPr/>
            <p:nvPr/>
          </p:nvSpPr>
          <p:spPr>
            <a:xfrm>
              <a:off x="999895" y="1936625"/>
              <a:ext cx="22939968" cy="211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gn="just">
                <a:lnSpc>
                  <a:spcPct val="115000"/>
                </a:lnSpc>
                <a:spcBef>
                  <a:spcPts val="1200"/>
                </a:spcBef>
                <a:buClr>
                  <a:srgbClr val="0000FF"/>
                </a:buClr>
                <a:tabLst>
                  <a:tab pos="1259903" algn="l"/>
                </a:tabLst>
              </a:pPr>
              <a:r>
                <a:rPr lang="fr-FR" sz="6600" smtClean="0">
                  <a:latin typeface="Times New Roman" pitchFamily="18" charset="0"/>
                  <a:ea typeface="Times New Roman"/>
                  <a:cs typeface="Times New Roman" pitchFamily="18" charset="0"/>
                </a:rPr>
                <a:t>              Một </a:t>
              </a:r>
              <a:r>
                <a:rPr lang="fr-FR" sz="6600">
                  <a:latin typeface="Times New Roman" pitchFamily="18" charset="0"/>
                  <a:ea typeface="Times New Roman"/>
                  <a:cs typeface="Times New Roman" pitchFamily="18" charset="0"/>
                </a:rPr>
                <a:t>nhóm học sinh gồm có 5 nam và 5 nữ, chọn ngẫu nhiên ra 2 bạn. Tính xác suất để 2 bạn được chọn có 1 nam và 1 nữ</a:t>
              </a:r>
              <a:r>
                <a:rPr lang="fr-FR" sz="6600" smtClean="0">
                  <a:latin typeface="Times New Roman" pitchFamily="18" charset="0"/>
                  <a:ea typeface="Times New Roman"/>
                  <a:cs typeface="Times New Roman" pitchFamily="18" charset="0"/>
                </a:rPr>
                <a:t>.</a:t>
              </a:r>
              <a:endParaRPr lang="en-US" sz="64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43" name="Action Button: Forward or Next 4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652185" y="6626180"/>
                <a:ext cx="23321332" cy="12221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nl-NL" sz="7200">
                          <a:latin typeface="Times New Roman"/>
                          <a:ea typeface="Times New Roman"/>
                          <a:cs typeface="Times New Roman"/>
                        </a:rPr>
                        <m:t>Ch</m:t>
                      </m:r>
                      <m:r>
                        <m:rPr>
                          <m:nor/>
                        </m:rPr>
                        <a:rPr lang="nl-NL" sz="7200">
                          <a:latin typeface="Times New Roman"/>
                          <a:ea typeface="Times New Roman"/>
                          <a:cs typeface="Times New Roman"/>
                        </a:rPr>
                        <m:t>ọ</m:t>
                      </m:r>
                      <m:r>
                        <m:rPr>
                          <m:nor/>
                        </m:rPr>
                        <a:rPr lang="nl-NL" sz="7200">
                          <a:latin typeface="Times New Roman"/>
                          <a:ea typeface="Times New Roman"/>
                          <a:cs typeface="Times New Roman"/>
                        </a:rPr>
                        <m:t>n</m:t>
                      </m:r>
                      <m:r>
                        <m:rPr>
                          <m:nor/>
                        </m:rPr>
                        <a:rPr lang="nl-NL" sz="7200">
                          <a:latin typeface="Times New Roman"/>
                          <a:ea typeface="Times New Roman"/>
                          <a:cs typeface="Times New Roman"/>
                        </a:rPr>
                        <m:t> </m:t>
                      </m:r>
                      <m:r>
                        <a:rPr lang="nl-NL" sz="7200" i="1">
                          <a:latin typeface="Cambria Math"/>
                          <a:ea typeface="Times New Roman"/>
                          <a:cs typeface="Times New Roman"/>
                        </a:rPr>
                        <m:t>2</m:t>
                      </m:r>
                      <m:r>
                        <m:rPr>
                          <m:nor/>
                        </m:rPr>
                        <a:rPr lang="nl-NL" sz="7200">
                          <a:latin typeface="Times New Roman"/>
                          <a:ea typeface="Times New Roman"/>
                          <a:cs typeface="Times New Roman"/>
                        </a:rPr>
                        <m:t> </m:t>
                      </m:r>
                      <m:r>
                        <m:rPr>
                          <m:nor/>
                        </m:rPr>
                        <a:rPr lang="nl-NL" sz="7200">
                          <a:latin typeface="Times New Roman"/>
                          <a:ea typeface="Times New Roman"/>
                          <a:cs typeface="Times New Roman"/>
                        </a:rPr>
                        <m:t>h</m:t>
                      </m:r>
                      <m:r>
                        <m:rPr>
                          <m:nor/>
                        </m:rPr>
                        <a:rPr lang="nl-NL" sz="7200">
                          <a:latin typeface="Times New Roman"/>
                          <a:ea typeface="Times New Roman"/>
                          <a:cs typeface="Times New Roman"/>
                        </a:rPr>
                        <m:t>ọ</m:t>
                      </m:r>
                      <m:r>
                        <m:rPr>
                          <m:nor/>
                        </m:rPr>
                        <a:rPr lang="nl-NL" sz="7200">
                          <a:latin typeface="Times New Roman"/>
                          <a:ea typeface="Times New Roman"/>
                          <a:cs typeface="Times New Roman"/>
                        </a:rPr>
                        <m:t>c</m:t>
                      </m:r>
                      <m:r>
                        <m:rPr>
                          <m:nor/>
                        </m:rPr>
                        <a:rPr lang="nl-NL" sz="7200">
                          <a:latin typeface="Times New Roman"/>
                          <a:ea typeface="Times New Roman"/>
                          <a:cs typeface="Times New Roman"/>
                        </a:rPr>
                        <m:t> </m:t>
                      </m:r>
                      <m:r>
                        <m:rPr>
                          <m:nor/>
                        </m:rPr>
                        <a:rPr lang="nl-NL" sz="7200">
                          <a:latin typeface="Times New Roman"/>
                          <a:ea typeface="Times New Roman"/>
                          <a:cs typeface="Times New Roman"/>
                        </a:rPr>
                        <m:t>sinh</m:t>
                      </m:r>
                      <m:r>
                        <m:rPr>
                          <m:nor/>
                        </m:rPr>
                        <a:rPr lang="nl-NL" sz="7200">
                          <a:latin typeface="Times New Roman"/>
                          <a:ea typeface="Times New Roman"/>
                          <a:cs typeface="Times New Roman"/>
                        </a:rPr>
                        <m:t> </m:t>
                      </m:r>
                      <m:r>
                        <m:rPr>
                          <m:nor/>
                        </m:rPr>
                        <a:rPr lang="nl-NL" sz="7200">
                          <a:latin typeface="Times New Roman"/>
                          <a:ea typeface="Times New Roman"/>
                          <a:cs typeface="Times New Roman"/>
                        </a:rPr>
                        <m:t>trong</m:t>
                      </m:r>
                      <m:r>
                        <m:rPr>
                          <m:nor/>
                        </m:rPr>
                        <a:rPr lang="nl-NL" sz="7200">
                          <a:latin typeface="Times New Roman"/>
                          <a:ea typeface="Times New Roman"/>
                          <a:cs typeface="Times New Roman"/>
                        </a:rPr>
                        <m:t> 10 </m:t>
                      </m:r>
                      <m:r>
                        <m:rPr>
                          <m:nor/>
                        </m:rPr>
                        <a:rPr lang="nl-NL" sz="7200">
                          <a:latin typeface="Times New Roman"/>
                          <a:ea typeface="Times New Roman"/>
                          <a:cs typeface="Times New Roman"/>
                        </a:rPr>
                        <m:t>h</m:t>
                      </m:r>
                      <m:r>
                        <m:rPr>
                          <m:nor/>
                        </m:rPr>
                        <a:rPr lang="nl-NL" sz="7200">
                          <a:latin typeface="Times New Roman"/>
                          <a:ea typeface="Times New Roman"/>
                          <a:cs typeface="Times New Roman"/>
                        </a:rPr>
                        <m:t>ọ</m:t>
                      </m:r>
                      <m:r>
                        <m:rPr>
                          <m:nor/>
                        </m:rPr>
                        <a:rPr lang="nl-NL" sz="7200">
                          <a:latin typeface="Times New Roman"/>
                          <a:ea typeface="Times New Roman"/>
                          <a:cs typeface="Times New Roman"/>
                        </a:rPr>
                        <m:t>c</m:t>
                      </m:r>
                      <m:r>
                        <m:rPr>
                          <m:nor/>
                        </m:rPr>
                        <a:rPr lang="nl-NL" sz="7200">
                          <a:latin typeface="Times New Roman"/>
                          <a:ea typeface="Times New Roman"/>
                          <a:cs typeface="Times New Roman"/>
                        </a:rPr>
                        <m:t> </m:t>
                      </m:r>
                      <m:r>
                        <m:rPr>
                          <m:nor/>
                        </m:rPr>
                        <a:rPr lang="nl-NL" sz="7200">
                          <a:latin typeface="Times New Roman"/>
                          <a:ea typeface="Times New Roman"/>
                          <a:cs typeface="Times New Roman"/>
                        </a:rPr>
                        <m:t>sinh</m:t>
                      </m:r>
                      <m:r>
                        <m:rPr>
                          <m:nor/>
                        </m:rPr>
                        <a:rPr lang="nl-NL" sz="7200">
                          <a:latin typeface="Times New Roman"/>
                          <a:ea typeface="Times New Roman"/>
                          <a:cs typeface="Times New Roman"/>
                        </a:rPr>
                        <m:t> </m:t>
                      </m:r>
                      <m:r>
                        <m:rPr>
                          <m:nor/>
                        </m:rPr>
                        <a:rPr lang="nl-NL" sz="7200">
                          <a:latin typeface="Times New Roman"/>
                          <a:ea typeface="Times New Roman"/>
                          <a:cs typeface="Times New Roman"/>
                        </a:rPr>
                        <m:t>c</m:t>
                      </m:r>
                      <m:r>
                        <m:rPr>
                          <m:nor/>
                        </m:rPr>
                        <a:rPr lang="nl-NL" sz="7200">
                          <a:latin typeface="Times New Roman"/>
                          <a:ea typeface="Times New Roman"/>
                          <a:cs typeface="Times New Roman"/>
                        </a:rPr>
                        <m:t>ó </m:t>
                      </m:r>
                      <m:sSubSup>
                        <m:sSubSupPr>
                          <m:ctrlPr>
                            <a:rPr lang="vi-VN" sz="7200" i="1">
                              <a:latin typeface="Cambria Math"/>
                              <a:ea typeface="Times New Roman"/>
                              <a:cs typeface="Times New Roman"/>
                            </a:rPr>
                          </m:ctrlPr>
                        </m:sSubSupPr>
                        <m:e>
                          <m:r>
                            <a:rPr lang="vi-VN" sz="7200" i="1">
                              <a:latin typeface="Cambria Math"/>
                              <a:ea typeface="Times New Roman"/>
                              <a:cs typeface="Times New Roman"/>
                            </a:rPr>
                            <m:t>𝐶</m:t>
                          </m:r>
                        </m:e>
                        <m:sub>
                          <m:r>
                            <a:rPr lang="en-US" sz="7200" i="1">
                              <a:latin typeface="Cambria Math"/>
                              <a:ea typeface="Times New Roman"/>
                              <a:cs typeface="Times New Roman"/>
                            </a:rPr>
                            <m:t>10</m:t>
                          </m:r>
                        </m:sub>
                        <m:sup>
                          <m:r>
                            <a:rPr lang="nl-NL" sz="7200" i="1">
                              <a:latin typeface="Cambria Math"/>
                              <a:ea typeface="Times New Roman"/>
                              <a:cs typeface="Times New Roman"/>
                            </a:rPr>
                            <m:t>2</m:t>
                          </m:r>
                        </m:sup>
                      </m:sSubSup>
                      <m:r>
                        <m:rPr>
                          <m:nor/>
                        </m:rPr>
                        <a:rPr lang="nl-NL" sz="7200">
                          <a:latin typeface="Times New Roman"/>
                          <a:ea typeface="Times New Roman"/>
                          <a:cs typeface="Times New Roman"/>
                        </a:rPr>
                        <m:t> </m:t>
                      </m:r>
                      <m:r>
                        <m:rPr>
                          <m:nor/>
                        </m:rPr>
                        <a:rPr lang="nl-NL" sz="7200">
                          <a:latin typeface="Times New Roman"/>
                          <a:ea typeface="Times New Roman"/>
                          <a:cs typeface="Times New Roman"/>
                        </a:rPr>
                        <m:t>c</m:t>
                      </m:r>
                      <m:r>
                        <m:rPr>
                          <m:nor/>
                        </m:rPr>
                        <a:rPr lang="nl-NL" sz="7200">
                          <a:latin typeface="Times New Roman"/>
                          <a:ea typeface="Times New Roman"/>
                          <a:cs typeface="Times New Roman"/>
                        </a:rPr>
                        <m:t>á</m:t>
                      </m:r>
                      <m:r>
                        <m:rPr>
                          <m:nor/>
                        </m:rPr>
                        <a:rPr lang="nl-NL" sz="7200">
                          <a:latin typeface="Times New Roman"/>
                          <a:ea typeface="Times New Roman"/>
                          <a:cs typeface="Times New Roman"/>
                        </a:rPr>
                        <m:t>ch</m:t>
                      </m:r>
                      <m:r>
                        <a:rPr lang="nl-NL" sz="7200" i="1">
                          <a:latin typeface="Cambria Math"/>
                          <a:ea typeface="Times New Roman"/>
                          <a:cs typeface="Times New Roman"/>
                        </a:rPr>
                        <m:t>⇒</m:t>
                      </m:r>
                      <m:r>
                        <a:rPr lang="vi-VN" sz="7200" i="1">
                          <a:latin typeface="Cambria Math"/>
                          <a:ea typeface="Times New Roman"/>
                          <a:cs typeface="Times New Roman"/>
                        </a:rPr>
                        <m:t>𝑛</m:t>
                      </m:r>
                      <m:d>
                        <m:dPr>
                          <m:ctrlPr>
                            <a:rPr lang="vi-VN" sz="7200" i="1">
                              <a:latin typeface="Cambria Math"/>
                              <a:ea typeface="Times New Roman"/>
                              <a:cs typeface="Times New Roman"/>
                            </a:rPr>
                          </m:ctrlPr>
                        </m:dPr>
                        <m:e>
                          <m:r>
                            <a:rPr lang="vi-VN" sz="7200" i="1">
                              <a:latin typeface="Cambria Math"/>
                              <a:ea typeface="Times New Roman"/>
                              <a:cs typeface="Times New Roman"/>
                            </a:rPr>
                            <m:t>𝛺</m:t>
                          </m:r>
                        </m:e>
                      </m:d>
                      <m:r>
                        <a:rPr lang="nl-NL" sz="7200" i="1">
                          <a:latin typeface="Cambria Math"/>
                          <a:ea typeface="Times New Roman"/>
                          <a:cs typeface="Times New Roman"/>
                        </a:rPr>
                        <m:t>=</m:t>
                      </m:r>
                      <m:sSubSup>
                        <m:sSubSupPr>
                          <m:ctrlPr>
                            <a:rPr lang="vi-VN" sz="7200" i="1">
                              <a:latin typeface="Cambria Math"/>
                              <a:ea typeface="Times New Roman"/>
                              <a:cs typeface="Times New Roman"/>
                            </a:rPr>
                          </m:ctrlPr>
                        </m:sSubSupPr>
                        <m:e>
                          <m:r>
                            <a:rPr lang="vi-VN" sz="7200" i="1">
                              <a:latin typeface="Cambria Math"/>
                              <a:ea typeface="Times New Roman"/>
                              <a:cs typeface="Times New Roman"/>
                            </a:rPr>
                            <m:t>𝐶</m:t>
                          </m:r>
                        </m:e>
                        <m:sub>
                          <m:r>
                            <a:rPr lang="en-US" sz="7200" i="1">
                              <a:latin typeface="Cambria Math"/>
                              <a:ea typeface="Times New Roman"/>
                              <a:cs typeface="Times New Roman"/>
                            </a:rPr>
                            <m:t>10</m:t>
                          </m:r>
                        </m:sub>
                        <m:sup>
                          <m:r>
                            <a:rPr lang="nl-NL" sz="7200" i="1">
                              <a:latin typeface="Cambria Math"/>
                              <a:ea typeface="Times New Roman"/>
                              <a:cs typeface="Times New Roman"/>
                            </a:rPr>
                            <m:t>2</m:t>
                          </m:r>
                        </m:sup>
                      </m:sSubSup>
                      <m:r>
                        <m:rPr>
                          <m:nor/>
                        </m:rPr>
                        <a:rPr lang="nl-NL" sz="7200">
                          <a:latin typeface="Times New Roman"/>
                          <a:ea typeface="Times New Roman"/>
                          <a:cs typeface="Times New Roman"/>
                        </a:rPr>
                        <m:t>.</m:t>
                      </m:r>
                    </m:oMath>
                  </m:oMathPara>
                </a14:m>
                <a:endParaRPr lang="vi-VN" sz="7200">
                  <a:latin typeface="Calibri"/>
                  <a:ea typeface="Times New Roman"/>
                  <a:cs typeface="Times New Roman"/>
                </a:endParaRPr>
              </a:p>
            </p:txBody>
          </p:sp>
        </mc:Choice>
        <mc:Fallback xmlns="">
          <p:sp>
            <p:nvSpPr>
              <p:cNvPr id="12" name="Rectangle 11"/>
              <p:cNvSpPr>
                <a:spLocks noRot="1" noChangeAspect="1" noMove="1" noResize="1" noEditPoints="1" noAdjustHandles="1" noChangeArrowheads="1" noChangeShapeType="1" noTextEdit="1"/>
              </p:cNvSpPr>
              <p:nvPr/>
            </p:nvSpPr>
            <p:spPr>
              <a:xfrm>
                <a:off x="652185" y="6626180"/>
                <a:ext cx="23321332" cy="122212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9661" y="7884447"/>
                <a:ext cx="23557384" cy="3001206"/>
              </a:xfrm>
              <a:prstGeom prst="rect">
                <a:avLst/>
              </a:prstGeom>
            </p:spPr>
            <p:txBody>
              <a:bodyPr wrap="square">
                <a:sp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r>
                        <m:rPr>
                          <m:nor/>
                        </m:rPr>
                        <a:rPr lang="nl-NL" sz="7200">
                          <a:latin typeface="Times New Roman"/>
                          <a:ea typeface="Times New Roman"/>
                          <a:cs typeface="Times New Roman"/>
                        </a:rPr>
                        <m:t>G</m:t>
                      </m:r>
                      <m:r>
                        <m:rPr>
                          <m:nor/>
                        </m:rPr>
                        <a:rPr lang="nl-NL" sz="7200">
                          <a:latin typeface="Times New Roman"/>
                          <a:ea typeface="Times New Roman"/>
                          <a:cs typeface="Times New Roman"/>
                        </a:rPr>
                        <m:t>ọ</m:t>
                      </m:r>
                      <m:r>
                        <m:rPr>
                          <m:nor/>
                        </m:rPr>
                        <a:rPr lang="nl-NL" sz="7200">
                          <a:latin typeface="Times New Roman"/>
                          <a:ea typeface="Times New Roman"/>
                          <a:cs typeface="Times New Roman"/>
                        </a:rPr>
                        <m:t>i</m:t>
                      </m:r>
                      <m:r>
                        <m:rPr>
                          <m:nor/>
                        </m:rPr>
                        <a:rPr lang="nl-NL" sz="7200">
                          <a:latin typeface="Times New Roman"/>
                          <a:ea typeface="Times New Roman"/>
                          <a:cs typeface="Times New Roman"/>
                        </a:rPr>
                        <m:t> </m:t>
                      </m:r>
                      <m:r>
                        <m:rPr>
                          <m:nor/>
                        </m:rPr>
                        <a:rPr lang="nl-NL" sz="7200">
                          <a:latin typeface="Times New Roman"/>
                          <a:ea typeface="Times New Roman"/>
                          <a:cs typeface="Times New Roman"/>
                        </a:rPr>
                        <m:t>A</m:t>
                      </m:r>
                      <m:r>
                        <m:rPr>
                          <m:nor/>
                        </m:rPr>
                        <a:rPr lang="nl-NL" sz="7200">
                          <a:latin typeface="Times New Roman"/>
                          <a:ea typeface="Times New Roman"/>
                          <a:cs typeface="Times New Roman"/>
                        </a:rPr>
                        <m:t> </m:t>
                      </m:r>
                      <m:r>
                        <m:rPr>
                          <m:nor/>
                        </m:rPr>
                        <a:rPr lang="nl-NL" sz="7200">
                          <a:latin typeface="Times New Roman"/>
                          <a:ea typeface="Times New Roman"/>
                          <a:cs typeface="Times New Roman"/>
                        </a:rPr>
                        <m:t>l</m:t>
                      </m:r>
                      <m:r>
                        <m:rPr>
                          <m:nor/>
                        </m:rPr>
                        <a:rPr lang="nl-NL" sz="7200">
                          <a:latin typeface="Times New Roman"/>
                          <a:ea typeface="Times New Roman"/>
                          <a:cs typeface="Times New Roman"/>
                        </a:rPr>
                        <m:t>à </m:t>
                      </m:r>
                      <m:r>
                        <m:rPr>
                          <m:nor/>
                        </m:rPr>
                        <a:rPr lang="nl-NL" sz="7200">
                          <a:latin typeface="Times New Roman"/>
                          <a:ea typeface="Times New Roman"/>
                          <a:cs typeface="Times New Roman"/>
                        </a:rPr>
                        <m:t>bi</m:t>
                      </m:r>
                      <m:r>
                        <m:rPr>
                          <m:nor/>
                        </m:rPr>
                        <a:rPr lang="nl-NL" sz="7200">
                          <a:latin typeface="Times New Roman"/>
                          <a:ea typeface="Times New Roman"/>
                          <a:cs typeface="Times New Roman"/>
                        </a:rPr>
                        <m:t>ế</m:t>
                      </m:r>
                      <m:r>
                        <m:rPr>
                          <m:nor/>
                        </m:rPr>
                        <a:rPr lang="nl-NL" sz="7200">
                          <a:latin typeface="Times New Roman"/>
                          <a:ea typeface="Times New Roman"/>
                          <a:cs typeface="Times New Roman"/>
                        </a:rPr>
                        <m:t>n</m:t>
                      </m:r>
                      <m:r>
                        <m:rPr>
                          <m:nor/>
                        </m:rPr>
                        <a:rPr lang="nl-NL" sz="7200">
                          <a:latin typeface="Times New Roman"/>
                          <a:ea typeface="Times New Roman"/>
                          <a:cs typeface="Times New Roman"/>
                        </a:rPr>
                        <m:t> </m:t>
                      </m:r>
                      <m:r>
                        <m:rPr>
                          <m:nor/>
                        </m:rPr>
                        <a:rPr lang="nl-NL" sz="7200">
                          <a:latin typeface="Times New Roman"/>
                          <a:ea typeface="Times New Roman"/>
                          <a:cs typeface="Times New Roman"/>
                        </a:rPr>
                        <m:t>c</m:t>
                      </m:r>
                      <m:r>
                        <m:rPr>
                          <m:nor/>
                        </m:rPr>
                        <a:rPr lang="nl-NL" sz="7200">
                          <a:latin typeface="Times New Roman"/>
                          <a:ea typeface="Times New Roman"/>
                          <a:cs typeface="Times New Roman"/>
                        </a:rPr>
                        <m:t>ố “2 </m:t>
                      </m:r>
                      <m:r>
                        <m:rPr>
                          <m:nor/>
                        </m:rPr>
                        <a:rPr lang="nl-NL" sz="7200">
                          <a:latin typeface="Times New Roman"/>
                          <a:ea typeface="Times New Roman"/>
                          <a:cs typeface="Times New Roman"/>
                        </a:rPr>
                        <m:t>h</m:t>
                      </m:r>
                      <m:r>
                        <m:rPr>
                          <m:nor/>
                        </m:rPr>
                        <a:rPr lang="nl-NL" sz="7200">
                          <a:latin typeface="Times New Roman"/>
                          <a:ea typeface="Times New Roman"/>
                          <a:cs typeface="Times New Roman"/>
                        </a:rPr>
                        <m:t>ọ</m:t>
                      </m:r>
                      <m:r>
                        <m:rPr>
                          <m:nor/>
                        </m:rPr>
                        <a:rPr lang="nl-NL" sz="7200">
                          <a:latin typeface="Times New Roman"/>
                          <a:ea typeface="Times New Roman"/>
                          <a:cs typeface="Times New Roman"/>
                        </a:rPr>
                        <m:t>c</m:t>
                      </m:r>
                      <m:r>
                        <m:rPr>
                          <m:nor/>
                        </m:rPr>
                        <a:rPr lang="nl-NL" sz="7200">
                          <a:latin typeface="Times New Roman"/>
                          <a:ea typeface="Times New Roman"/>
                          <a:cs typeface="Times New Roman"/>
                        </a:rPr>
                        <m:t> </m:t>
                      </m:r>
                      <m:r>
                        <m:rPr>
                          <m:nor/>
                        </m:rPr>
                        <a:rPr lang="nl-NL" sz="7200">
                          <a:latin typeface="Times New Roman"/>
                          <a:ea typeface="Times New Roman"/>
                          <a:cs typeface="Times New Roman"/>
                        </a:rPr>
                        <m:t>sinh</m:t>
                      </m:r>
                      <m:r>
                        <m:rPr>
                          <m:nor/>
                        </m:rPr>
                        <a:rPr lang="nl-NL" sz="7200">
                          <a:latin typeface="Times New Roman"/>
                          <a:ea typeface="Times New Roman"/>
                          <a:cs typeface="Times New Roman"/>
                        </a:rPr>
                        <m:t> đượ</m:t>
                      </m:r>
                      <m:r>
                        <m:rPr>
                          <m:nor/>
                        </m:rPr>
                        <a:rPr lang="nl-NL" sz="7200">
                          <a:latin typeface="Times New Roman"/>
                          <a:ea typeface="Times New Roman"/>
                          <a:cs typeface="Times New Roman"/>
                        </a:rPr>
                        <m:t>c</m:t>
                      </m:r>
                      <m:r>
                        <m:rPr>
                          <m:nor/>
                        </m:rPr>
                        <a:rPr lang="nl-NL" sz="7200">
                          <a:latin typeface="Times New Roman"/>
                          <a:ea typeface="Times New Roman"/>
                          <a:cs typeface="Times New Roman"/>
                        </a:rPr>
                        <m:t> </m:t>
                      </m:r>
                      <m:r>
                        <m:rPr>
                          <m:nor/>
                        </m:rPr>
                        <a:rPr lang="nl-NL" sz="7200">
                          <a:latin typeface="Times New Roman"/>
                          <a:ea typeface="Times New Roman"/>
                          <a:cs typeface="Times New Roman"/>
                        </a:rPr>
                        <m:t>ch</m:t>
                      </m:r>
                      <m:r>
                        <m:rPr>
                          <m:nor/>
                        </m:rPr>
                        <a:rPr lang="nl-NL" sz="7200">
                          <a:latin typeface="Times New Roman"/>
                          <a:ea typeface="Times New Roman"/>
                          <a:cs typeface="Times New Roman"/>
                        </a:rPr>
                        <m:t>ọ</m:t>
                      </m:r>
                      <m:r>
                        <m:rPr>
                          <m:nor/>
                        </m:rPr>
                        <a:rPr lang="nl-NL" sz="7200">
                          <a:latin typeface="Times New Roman"/>
                          <a:ea typeface="Times New Roman"/>
                          <a:cs typeface="Times New Roman"/>
                        </a:rPr>
                        <m:t>n</m:t>
                      </m:r>
                      <m:r>
                        <m:rPr>
                          <m:nor/>
                        </m:rPr>
                        <a:rPr lang="nl-NL" sz="7200">
                          <a:latin typeface="Times New Roman"/>
                          <a:ea typeface="Times New Roman"/>
                          <a:cs typeface="Times New Roman"/>
                        </a:rPr>
                        <m:t> </m:t>
                      </m:r>
                      <m:r>
                        <m:rPr>
                          <m:nor/>
                        </m:rPr>
                        <a:rPr lang="nl-NL" sz="7200">
                          <a:latin typeface="Times New Roman"/>
                          <a:ea typeface="Times New Roman"/>
                          <a:cs typeface="Times New Roman"/>
                        </a:rPr>
                        <m:t>c</m:t>
                      </m:r>
                      <m:r>
                        <m:rPr>
                          <m:nor/>
                        </m:rPr>
                        <a:rPr lang="nl-NL" sz="7200">
                          <a:latin typeface="Times New Roman"/>
                          <a:ea typeface="Times New Roman"/>
                          <a:cs typeface="Times New Roman"/>
                        </a:rPr>
                        <m:t>ó 1 </m:t>
                      </m:r>
                      <m:r>
                        <m:rPr>
                          <m:nor/>
                        </m:rPr>
                        <a:rPr lang="nl-NL" sz="7200">
                          <a:latin typeface="Times New Roman"/>
                          <a:ea typeface="Times New Roman"/>
                          <a:cs typeface="Times New Roman"/>
                        </a:rPr>
                        <m:t>nam</m:t>
                      </m:r>
                      <m:r>
                        <m:rPr>
                          <m:nor/>
                        </m:rPr>
                        <a:rPr lang="nl-NL" sz="7200">
                          <a:latin typeface="Times New Roman"/>
                          <a:ea typeface="Times New Roman"/>
                          <a:cs typeface="Times New Roman"/>
                        </a:rPr>
                        <m:t> </m:t>
                      </m:r>
                      <m:r>
                        <m:rPr>
                          <m:nor/>
                        </m:rPr>
                        <a:rPr lang="nl-NL" sz="7200">
                          <a:latin typeface="Times New Roman"/>
                          <a:ea typeface="Times New Roman"/>
                          <a:cs typeface="Times New Roman"/>
                        </a:rPr>
                        <m:t>v</m:t>
                      </m:r>
                      <m:r>
                        <m:rPr>
                          <m:nor/>
                        </m:rPr>
                        <a:rPr lang="nl-NL" sz="7200">
                          <a:latin typeface="Times New Roman"/>
                          <a:ea typeface="Times New Roman"/>
                          <a:cs typeface="Times New Roman"/>
                        </a:rPr>
                        <m:t>à 1 </m:t>
                      </m:r>
                      <m:r>
                        <m:rPr>
                          <m:nor/>
                        </m:rPr>
                        <a:rPr lang="nl-NL" sz="7200">
                          <a:latin typeface="Times New Roman"/>
                          <a:ea typeface="Times New Roman"/>
                          <a:cs typeface="Times New Roman"/>
                        </a:rPr>
                        <m:t>n</m:t>
                      </m:r>
                      <m:r>
                        <m:rPr>
                          <m:nor/>
                        </m:rPr>
                        <a:rPr lang="nl-NL" sz="7200">
                          <a:latin typeface="Times New Roman"/>
                          <a:ea typeface="Times New Roman"/>
                          <a:cs typeface="Times New Roman"/>
                        </a:rPr>
                        <m:t>ữ”.</m:t>
                      </m:r>
                    </m:oMath>
                  </m:oMathPara>
                </a14:m>
                <a:endParaRPr lang="vi-VN" sz="7200">
                  <a:latin typeface="Calibri"/>
                  <a:ea typeface="Times New Roman"/>
                  <a:cs typeface="Times New Roman"/>
                </a:endParaRPr>
              </a:p>
              <a:p>
                <a:pPr>
                  <a:lnSpc>
                    <a:spcPct val="115000"/>
                  </a:lnSpc>
                  <a:spcAft>
                    <a:spcPts val="1000"/>
                  </a:spcAft>
                </a:pPr>
                <a14:m>
                  <m:oMathPara xmlns:m="http://schemas.openxmlformats.org/officeDocument/2006/math">
                    <m:oMathParaPr>
                      <m:jc m:val="centerGroup"/>
                    </m:oMathParaPr>
                    <m:oMath xmlns:m="http://schemas.openxmlformats.org/officeDocument/2006/math">
                      <m:r>
                        <a:rPr lang="fr-FR" sz="7200" i="1">
                          <a:latin typeface="Cambria Math"/>
                          <a:ea typeface="Times New Roman"/>
                          <a:cs typeface="Times New Roman"/>
                        </a:rPr>
                        <m:t>⇒</m:t>
                      </m:r>
                      <m:r>
                        <a:rPr lang="vi-VN" sz="7200" i="1">
                          <a:latin typeface="Cambria Math"/>
                          <a:ea typeface="Times New Roman"/>
                          <a:cs typeface="Times New Roman"/>
                        </a:rPr>
                        <m:t>𝑛</m:t>
                      </m:r>
                      <m:d>
                        <m:dPr>
                          <m:ctrlPr>
                            <a:rPr lang="vi-VN" sz="7200" i="1">
                              <a:latin typeface="Cambria Math"/>
                              <a:ea typeface="Times New Roman"/>
                              <a:cs typeface="Times New Roman"/>
                            </a:rPr>
                          </m:ctrlPr>
                        </m:dPr>
                        <m:e>
                          <m:r>
                            <a:rPr lang="vi-VN" sz="7200" i="1">
                              <a:latin typeface="Cambria Math"/>
                              <a:ea typeface="Times New Roman"/>
                              <a:cs typeface="Times New Roman"/>
                            </a:rPr>
                            <m:t>𝐴</m:t>
                          </m:r>
                        </m:e>
                      </m:d>
                      <m:r>
                        <a:rPr lang="fr-FR" sz="7200" i="1">
                          <a:latin typeface="Cambria Math"/>
                          <a:ea typeface="Times New Roman"/>
                          <a:cs typeface="Times New Roman"/>
                        </a:rPr>
                        <m:t>=</m:t>
                      </m:r>
                      <m:sSubSup>
                        <m:sSubSupPr>
                          <m:ctrlPr>
                            <a:rPr lang="vi-VN" sz="7200" i="1">
                              <a:latin typeface="Cambria Math"/>
                              <a:ea typeface="Times New Roman"/>
                              <a:cs typeface="Times New Roman"/>
                            </a:rPr>
                          </m:ctrlPr>
                        </m:sSubSupPr>
                        <m:e>
                          <m:r>
                            <a:rPr lang="vi-VN" sz="7200" i="1">
                              <a:latin typeface="Cambria Math"/>
                              <a:ea typeface="Times New Roman"/>
                              <a:cs typeface="Times New Roman"/>
                            </a:rPr>
                            <m:t>𝐶</m:t>
                          </m:r>
                        </m:e>
                        <m:sub>
                          <m:r>
                            <a:rPr lang="en-US" sz="7200" i="1">
                              <a:latin typeface="Cambria Math"/>
                              <a:ea typeface="Times New Roman"/>
                              <a:cs typeface="Times New Roman"/>
                            </a:rPr>
                            <m:t>5</m:t>
                          </m:r>
                        </m:sub>
                        <m:sup>
                          <m:r>
                            <a:rPr lang="fr-FR" sz="7200" i="1">
                              <a:latin typeface="Cambria Math"/>
                              <a:ea typeface="Times New Roman"/>
                              <a:cs typeface="Times New Roman"/>
                            </a:rPr>
                            <m:t>1</m:t>
                          </m:r>
                        </m:sup>
                      </m:sSubSup>
                      <m:r>
                        <a:rPr lang="fr-FR" sz="7200" i="1">
                          <a:latin typeface="Cambria Math"/>
                          <a:ea typeface="Times New Roman"/>
                          <a:cs typeface="Times New Roman"/>
                        </a:rPr>
                        <m:t>.</m:t>
                      </m:r>
                      <m:sSubSup>
                        <m:sSubSupPr>
                          <m:ctrlPr>
                            <a:rPr lang="vi-VN" sz="7200" i="1">
                              <a:latin typeface="Cambria Math"/>
                              <a:ea typeface="Times New Roman"/>
                              <a:cs typeface="Times New Roman"/>
                            </a:rPr>
                          </m:ctrlPr>
                        </m:sSubSupPr>
                        <m:e>
                          <m:r>
                            <a:rPr lang="vi-VN" sz="7200" i="1">
                              <a:latin typeface="Cambria Math"/>
                              <a:ea typeface="Times New Roman"/>
                              <a:cs typeface="Times New Roman"/>
                            </a:rPr>
                            <m:t>𝐶</m:t>
                          </m:r>
                        </m:e>
                        <m:sub>
                          <m:r>
                            <a:rPr lang="fr-FR" sz="7200" i="1">
                              <a:latin typeface="Cambria Math"/>
                              <a:ea typeface="Times New Roman"/>
                              <a:cs typeface="Times New Roman"/>
                            </a:rPr>
                            <m:t>5</m:t>
                          </m:r>
                        </m:sub>
                        <m:sup>
                          <m:r>
                            <a:rPr lang="fr-FR" sz="7200" i="1">
                              <a:latin typeface="Cambria Math"/>
                              <a:ea typeface="Times New Roman"/>
                              <a:cs typeface="Times New Roman"/>
                            </a:rPr>
                            <m:t>1</m:t>
                          </m:r>
                        </m:sup>
                      </m:sSubSup>
                      <m:r>
                        <m:rPr>
                          <m:nor/>
                        </m:rPr>
                        <a:rPr lang="fr-FR" sz="7200">
                          <a:latin typeface="Times New Roman"/>
                          <a:ea typeface="Times New Roman"/>
                          <a:cs typeface="Times New Roman"/>
                        </a:rPr>
                        <m:t>.</m:t>
                      </m:r>
                    </m:oMath>
                  </m:oMathPara>
                </a14:m>
                <a:endParaRPr lang="vi-VN" sz="7200">
                  <a:latin typeface="Calibri"/>
                  <a:ea typeface="Times New Roman"/>
                  <a:cs typeface="Times New Roman"/>
                </a:endParaRPr>
              </a:p>
            </p:txBody>
          </p:sp>
        </mc:Choice>
        <mc:Fallback xmlns="">
          <p:sp>
            <p:nvSpPr>
              <p:cNvPr id="14" name="Rectangle 13"/>
              <p:cNvSpPr>
                <a:spLocks noRot="1" noChangeAspect="1" noMove="1" noResize="1" noEditPoints="1" noAdjustHandles="1" noChangeArrowheads="1" noChangeShapeType="1" noTextEdit="1"/>
              </p:cNvSpPr>
              <p:nvPr/>
            </p:nvSpPr>
            <p:spPr>
              <a:xfrm>
                <a:off x="29661" y="7884447"/>
                <a:ext cx="23557384" cy="3001206"/>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016314" y="10400883"/>
                <a:ext cx="15329196" cy="3117648"/>
              </a:xfrm>
              <a:prstGeom prst="rect">
                <a:avLst/>
              </a:prstGeom>
            </p:spPr>
            <p:txBody>
              <a:bodyPr wrap="none">
                <a:sp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r>
                        <m:rPr>
                          <m:nor/>
                        </m:rPr>
                        <a:rPr lang="fr-FR" sz="7200">
                          <a:latin typeface="Times New Roman"/>
                          <a:ea typeface="Times New Roman"/>
                          <a:cs typeface="Times New Roman"/>
                        </a:rPr>
                        <m:t>X</m:t>
                      </m:r>
                      <m:r>
                        <m:rPr>
                          <m:nor/>
                        </m:rPr>
                        <a:rPr lang="fr-FR" sz="7200">
                          <a:latin typeface="Times New Roman"/>
                          <a:ea typeface="Times New Roman"/>
                          <a:cs typeface="Times New Roman"/>
                        </a:rPr>
                        <m:t>á</m:t>
                      </m:r>
                      <m:r>
                        <m:rPr>
                          <m:nor/>
                        </m:rPr>
                        <a:rPr lang="fr-FR" sz="7200">
                          <a:latin typeface="Times New Roman"/>
                          <a:ea typeface="Times New Roman"/>
                          <a:cs typeface="Times New Roman"/>
                        </a:rPr>
                        <m:t>c</m:t>
                      </m:r>
                      <m:r>
                        <m:rPr>
                          <m:nor/>
                        </m:rPr>
                        <a:rPr lang="fr-FR" sz="7200">
                          <a:latin typeface="Times New Roman"/>
                          <a:ea typeface="Times New Roman"/>
                          <a:cs typeface="Times New Roman"/>
                        </a:rPr>
                        <m:t> </m:t>
                      </m:r>
                      <m:r>
                        <m:rPr>
                          <m:nor/>
                        </m:rPr>
                        <a:rPr lang="fr-FR" sz="7200">
                          <a:latin typeface="Times New Roman"/>
                          <a:ea typeface="Times New Roman"/>
                          <a:cs typeface="Times New Roman"/>
                        </a:rPr>
                        <m:t>su</m:t>
                      </m:r>
                      <m:r>
                        <m:rPr>
                          <m:nor/>
                        </m:rPr>
                        <a:rPr lang="fr-FR" sz="7200">
                          <a:latin typeface="Times New Roman"/>
                          <a:ea typeface="Times New Roman"/>
                          <a:cs typeface="Times New Roman"/>
                        </a:rPr>
                        <m:t>ấ</m:t>
                      </m:r>
                      <m:r>
                        <m:rPr>
                          <m:nor/>
                        </m:rPr>
                        <a:rPr lang="fr-FR" sz="7200">
                          <a:latin typeface="Times New Roman"/>
                          <a:ea typeface="Times New Roman"/>
                          <a:cs typeface="Times New Roman"/>
                        </a:rPr>
                        <m:t>t</m:t>
                      </m:r>
                      <m:r>
                        <m:rPr>
                          <m:nor/>
                        </m:rPr>
                        <a:rPr lang="fr-FR" sz="7200">
                          <a:latin typeface="Times New Roman"/>
                          <a:ea typeface="Times New Roman"/>
                          <a:cs typeface="Times New Roman"/>
                        </a:rPr>
                        <m:t> </m:t>
                      </m:r>
                      <m:r>
                        <m:rPr>
                          <m:nor/>
                        </m:rPr>
                        <a:rPr lang="fr-FR" sz="7200">
                          <a:latin typeface="Times New Roman"/>
                          <a:ea typeface="Times New Roman"/>
                          <a:cs typeface="Times New Roman"/>
                        </a:rPr>
                        <m:t>c</m:t>
                      </m:r>
                      <m:r>
                        <m:rPr>
                          <m:nor/>
                        </m:rPr>
                        <a:rPr lang="fr-FR" sz="7200">
                          <a:latin typeface="Times New Roman"/>
                          <a:ea typeface="Times New Roman"/>
                          <a:cs typeface="Times New Roman"/>
                        </a:rPr>
                        <m:t>ầ</m:t>
                      </m:r>
                      <m:r>
                        <m:rPr>
                          <m:nor/>
                        </m:rPr>
                        <a:rPr lang="fr-FR" sz="7200">
                          <a:latin typeface="Times New Roman"/>
                          <a:ea typeface="Times New Roman"/>
                          <a:cs typeface="Times New Roman"/>
                        </a:rPr>
                        <m:t>n</m:t>
                      </m:r>
                      <m:r>
                        <m:rPr>
                          <m:nor/>
                        </m:rPr>
                        <a:rPr lang="fr-FR" sz="7200">
                          <a:latin typeface="Times New Roman"/>
                          <a:ea typeface="Times New Roman"/>
                          <a:cs typeface="Times New Roman"/>
                        </a:rPr>
                        <m:t> </m:t>
                      </m:r>
                      <m:r>
                        <m:rPr>
                          <m:nor/>
                        </m:rPr>
                        <a:rPr lang="fr-FR" sz="7200">
                          <a:latin typeface="Times New Roman"/>
                          <a:ea typeface="Times New Roman"/>
                          <a:cs typeface="Times New Roman"/>
                        </a:rPr>
                        <m:t>t</m:t>
                      </m:r>
                      <m:r>
                        <m:rPr>
                          <m:nor/>
                        </m:rPr>
                        <a:rPr lang="fr-FR" sz="7200">
                          <a:latin typeface="Times New Roman"/>
                          <a:ea typeface="Times New Roman"/>
                          <a:cs typeface="Times New Roman"/>
                        </a:rPr>
                        <m:t>ì</m:t>
                      </m:r>
                      <m:r>
                        <m:rPr>
                          <m:nor/>
                        </m:rPr>
                        <a:rPr lang="fr-FR" sz="7200">
                          <a:latin typeface="Times New Roman"/>
                          <a:ea typeface="Times New Roman"/>
                          <a:cs typeface="Times New Roman"/>
                        </a:rPr>
                        <m:t>m</m:t>
                      </m:r>
                      <m:r>
                        <m:rPr>
                          <m:nor/>
                        </m:rPr>
                        <a:rPr lang="fr-FR" sz="7200">
                          <a:latin typeface="Times New Roman"/>
                          <a:ea typeface="Times New Roman"/>
                          <a:cs typeface="Times New Roman"/>
                        </a:rPr>
                        <m:t> </m:t>
                      </m:r>
                      <m:r>
                        <m:rPr>
                          <m:nor/>
                        </m:rPr>
                        <a:rPr lang="fr-FR" sz="7200">
                          <a:latin typeface="Times New Roman"/>
                          <a:ea typeface="Times New Roman"/>
                          <a:cs typeface="Times New Roman"/>
                        </a:rPr>
                        <m:t>l</m:t>
                      </m:r>
                      <m:r>
                        <m:rPr>
                          <m:nor/>
                        </m:rPr>
                        <a:rPr lang="fr-FR" sz="7200">
                          <a:latin typeface="Times New Roman"/>
                          <a:ea typeface="Times New Roman"/>
                          <a:cs typeface="Times New Roman"/>
                        </a:rPr>
                        <m:t>à </m:t>
                      </m:r>
                      <m:r>
                        <a:rPr lang="vi-VN" sz="7200" i="1">
                          <a:latin typeface="Cambria Math"/>
                          <a:ea typeface="Times New Roman"/>
                          <a:cs typeface="Times New Roman"/>
                        </a:rPr>
                        <m:t>𝑃</m:t>
                      </m:r>
                      <m:d>
                        <m:dPr>
                          <m:ctrlPr>
                            <a:rPr lang="vi-VN" sz="7200" i="1">
                              <a:latin typeface="Cambria Math"/>
                              <a:ea typeface="Times New Roman"/>
                              <a:cs typeface="Times New Roman"/>
                            </a:rPr>
                          </m:ctrlPr>
                        </m:dPr>
                        <m:e>
                          <m:r>
                            <a:rPr lang="vi-VN" sz="7200" i="1">
                              <a:latin typeface="Cambria Math"/>
                              <a:ea typeface="Times New Roman"/>
                              <a:cs typeface="Times New Roman"/>
                            </a:rPr>
                            <m:t>𝐴</m:t>
                          </m:r>
                        </m:e>
                      </m:d>
                      <m:r>
                        <a:rPr lang="fr-FR" sz="7200" i="1">
                          <a:latin typeface="Cambria Math"/>
                          <a:ea typeface="Times New Roman"/>
                          <a:cs typeface="Times New Roman"/>
                        </a:rPr>
                        <m:t>=</m:t>
                      </m:r>
                      <m:f>
                        <m:fPr>
                          <m:ctrlPr>
                            <a:rPr lang="vi-VN" sz="7200" i="1">
                              <a:latin typeface="Cambria Math"/>
                              <a:ea typeface="Times New Roman"/>
                              <a:cs typeface="Times New Roman"/>
                            </a:rPr>
                          </m:ctrlPr>
                        </m:fPr>
                        <m:num>
                          <m:sSubSup>
                            <m:sSubSupPr>
                              <m:ctrlPr>
                                <a:rPr lang="vi-VN" sz="7200" i="1">
                                  <a:latin typeface="Cambria Math"/>
                                  <a:ea typeface="Times New Roman"/>
                                  <a:cs typeface="Times New Roman"/>
                                </a:rPr>
                              </m:ctrlPr>
                            </m:sSubSupPr>
                            <m:e>
                              <m:r>
                                <a:rPr lang="vi-VN" sz="7200" i="1">
                                  <a:latin typeface="Cambria Math"/>
                                  <a:ea typeface="Times New Roman"/>
                                  <a:cs typeface="Times New Roman"/>
                                </a:rPr>
                                <m:t>𝐶</m:t>
                              </m:r>
                            </m:e>
                            <m:sub>
                              <m:r>
                                <a:rPr lang="en-US" sz="7200" i="1">
                                  <a:latin typeface="Cambria Math"/>
                                  <a:ea typeface="Times New Roman"/>
                                  <a:cs typeface="Times New Roman"/>
                                </a:rPr>
                                <m:t>5</m:t>
                              </m:r>
                            </m:sub>
                            <m:sup>
                              <m:r>
                                <a:rPr lang="fr-FR" sz="7200" i="1">
                                  <a:latin typeface="Cambria Math"/>
                                  <a:ea typeface="Times New Roman"/>
                                  <a:cs typeface="Times New Roman"/>
                                </a:rPr>
                                <m:t>1</m:t>
                              </m:r>
                            </m:sup>
                          </m:sSubSup>
                          <m:r>
                            <a:rPr lang="fr-FR" sz="7200" i="1">
                              <a:latin typeface="Cambria Math"/>
                              <a:ea typeface="Times New Roman"/>
                              <a:cs typeface="Times New Roman"/>
                            </a:rPr>
                            <m:t>.</m:t>
                          </m:r>
                          <m:sSubSup>
                            <m:sSubSupPr>
                              <m:ctrlPr>
                                <a:rPr lang="vi-VN" sz="7200" i="1">
                                  <a:latin typeface="Cambria Math"/>
                                  <a:ea typeface="Times New Roman"/>
                                  <a:cs typeface="Times New Roman"/>
                                </a:rPr>
                              </m:ctrlPr>
                            </m:sSubSupPr>
                            <m:e>
                              <m:r>
                                <a:rPr lang="vi-VN" sz="7200" i="1">
                                  <a:latin typeface="Cambria Math"/>
                                  <a:ea typeface="Times New Roman"/>
                                  <a:cs typeface="Times New Roman"/>
                                </a:rPr>
                                <m:t>𝐶</m:t>
                              </m:r>
                            </m:e>
                            <m:sub>
                              <m:r>
                                <a:rPr lang="fr-FR" sz="7200" i="1">
                                  <a:latin typeface="Cambria Math"/>
                                  <a:ea typeface="Times New Roman"/>
                                  <a:cs typeface="Times New Roman"/>
                                </a:rPr>
                                <m:t>5</m:t>
                              </m:r>
                            </m:sub>
                            <m:sup>
                              <m:r>
                                <a:rPr lang="fr-FR" sz="7200" i="1">
                                  <a:latin typeface="Cambria Math"/>
                                  <a:ea typeface="Times New Roman"/>
                                  <a:cs typeface="Times New Roman"/>
                                </a:rPr>
                                <m:t>1</m:t>
                              </m:r>
                            </m:sup>
                          </m:sSubSup>
                        </m:num>
                        <m:den>
                          <m:sSubSup>
                            <m:sSubSupPr>
                              <m:ctrlPr>
                                <a:rPr lang="vi-VN" sz="7200" i="1">
                                  <a:latin typeface="Cambria Math"/>
                                  <a:ea typeface="Times New Roman"/>
                                  <a:cs typeface="Times New Roman"/>
                                </a:rPr>
                              </m:ctrlPr>
                            </m:sSubSupPr>
                            <m:e>
                              <m:r>
                                <a:rPr lang="vi-VN" sz="7200" i="1">
                                  <a:latin typeface="Cambria Math"/>
                                  <a:ea typeface="Times New Roman"/>
                                  <a:cs typeface="Times New Roman"/>
                                </a:rPr>
                                <m:t>𝐶</m:t>
                              </m:r>
                            </m:e>
                            <m:sub>
                              <m:r>
                                <a:rPr lang="en-US" sz="7200" i="1">
                                  <a:latin typeface="Cambria Math"/>
                                  <a:ea typeface="Times New Roman"/>
                                  <a:cs typeface="Times New Roman"/>
                                </a:rPr>
                                <m:t>10</m:t>
                              </m:r>
                            </m:sub>
                            <m:sup>
                              <m:r>
                                <a:rPr lang="fr-FR" sz="7200" i="1">
                                  <a:latin typeface="Cambria Math"/>
                                  <a:ea typeface="Times New Roman"/>
                                  <a:cs typeface="Times New Roman"/>
                                </a:rPr>
                                <m:t>2</m:t>
                              </m:r>
                            </m:sup>
                          </m:sSubSup>
                        </m:den>
                      </m:f>
                      <m:r>
                        <a:rPr lang="fr-FR" sz="7200" i="1">
                          <a:latin typeface="Cambria Math"/>
                          <a:ea typeface="Times New Roman"/>
                          <a:cs typeface="Times New Roman"/>
                        </a:rPr>
                        <m:t>=</m:t>
                      </m:r>
                      <m:f>
                        <m:fPr>
                          <m:ctrlPr>
                            <a:rPr lang="vi-VN" sz="7200" i="1">
                              <a:latin typeface="Cambria Math"/>
                              <a:ea typeface="Times New Roman"/>
                              <a:cs typeface="Times New Roman"/>
                            </a:rPr>
                          </m:ctrlPr>
                        </m:fPr>
                        <m:num>
                          <m:r>
                            <a:rPr lang="fr-FR" sz="7200" i="1">
                              <a:latin typeface="Cambria Math"/>
                              <a:ea typeface="Times New Roman"/>
                              <a:cs typeface="Times New Roman"/>
                            </a:rPr>
                            <m:t>5</m:t>
                          </m:r>
                        </m:num>
                        <m:den>
                          <m:r>
                            <a:rPr lang="fr-FR" sz="7200" i="1">
                              <a:latin typeface="Cambria Math"/>
                              <a:ea typeface="Times New Roman"/>
                              <a:cs typeface="Times New Roman"/>
                            </a:rPr>
                            <m:t>9</m:t>
                          </m:r>
                        </m:den>
                      </m:f>
                      <m:r>
                        <m:rPr>
                          <m:nor/>
                        </m:rPr>
                        <a:rPr lang="fr-FR" sz="7200">
                          <a:latin typeface="Times New Roman"/>
                          <a:ea typeface="Times New Roman"/>
                          <a:cs typeface="Times New Roman"/>
                        </a:rPr>
                        <m:t>.</m:t>
                      </m:r>
                    </m:oMath>
                  </m:oMathPara>
                </a14:m>
                <a:endParaRPr lang="vi-VN" sz="7200">
                  <a:latin typeface="Calibri"/>
                  <a:ea typeface="Times New Roman"/>
                  <a:cs typeface="Times New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1016314" y="10400883"/>
                <a:ext cx="15329196" cy="3117648"/>
              </a:xfrm>
              <a:prstGeom prst="rect">
                <a:avLst/>
              </a:prstGeom>
              <a:blipFill rotWithShape="0">
                <a:blip r:embed="rId5"/>
                <a:stretch>
                  <a:fillRect/>
                </a:stretch>
              </a:blipFill>
            </p:spPr>
            <p:txBody>
              <a:bodyPr/>
              <a:lstStyle/>
              <a:p>
                <a:r>
                  <a:rPr lang="en-US">
                    <a:noFill/>
                  </a:rPr>
                  <a:t> </a:t>
                </a:r>
              </a:p>
            </p:txBody>
          </p:sp>
        </mc:Fallback>
      </mc:AlternateContent>
      <p:grpSp>
        <p:nvGrpSpPr>
          <p:cNvPr id="50" name="Group 49"/>
          <p:cNvGrpSpPr/>
          <p:nvPr/>
        </p:nvGrpSpPr>
        <p:grpSpPr>
          <a:xfrm>
            <a:off x="294152" y="3287979"/>
            <a:ext cx="23679365" cy="1957224"/>
            <a:chOff x="247181" y="1501338"/>
            <a:chExt cx="11838141" cy="978612"/>
          </a:xfrm>
        </p:grpSpPr>
        <p:grpSp>
          <p:nvGrpSpPr>
            <p:cNvPr id="51" name="Group 50"/>
            <p:cNvGrpSpPr/>
            <p:nvPr/>
          </p:nvGrpSpPr>
          <p:grpSpPr>
            <a:xfrm>
              <a:off x="247181" y="1501338"/>
              <a:ext cx="3090381" cy="978612"/>
              <a:chOff x="5537206" y="1557991"/>
              <a:chExt cx="3079904" cy="909759"/>
            </a:xfrm>
          </p:grpSpPr>
          <p:sp>
            <p:nvSpPr>
              <p:cNvPr id="69" name="Rectangle 68"/>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0" name="Oval 6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1" name="TextBox 70"/>
                  <p:cNvSpPr txBox="1"/>
                  <p:nvPr/>
                </p:nvSpPr>
                <p:spPr>
                  <a:xfrm>
                    <a:off x="6070616" y="1620114"/>
                    <a:ext cx="2280848" cy="84763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m:t>
                              </m:r>
                            </m:num>
                            <m:den>
                              <m:r>
                                <a:rPr lang="en-US" sz="6000" b="0" i="1" smtClean="0">
                                  <a:latin typeface="Cambria Math" panose="02040503050406030204" pitchFamily="18" charset="0"/>
                                </a:rPr>
                                <m:t>9</m:t>
                              </m:r>
                            </m:den>
                          </m:f>
                          <m:r>
                            <a:rPr lang="en-US" sz="6000" b="0" i="1" smtClean="0">
                              <a:latin typeface="Cambria Math" panose="02040503050406030204" pitchFamily="18" charset="0"/>
                            </a:rPr>
                            <m:t>.</m:t>
                          </m:r>
                        </m:oMath>
                      </m:oMathPara>
                    </a14:m>
                    <a:endParaRPr lang="en-US" sz="6000" dirty="0"/>
                  </a:p>
                </p:txBody>
              </p:sp>
            </mc:Choice>
            <mc:Fallback xmlns="">
              <p:sp>
                <p:nvSpPr>
                  <p:cNvPr id="71" name="TextBox 70"/>
                  <p:cNvSpPr txBox="1">
                    <a:spLocks noRot="1" noChangeAspect="1" noMove="1" noResize="1" noEditPoints="1" noAdjustHandles="1" noChangeArrowheads="1" noChangeShapeType="1" noTextEdit="1"/>
                  </p:cNvSpPr>
                  <p:nvPr/>
                </p:nvSpPr>
                <p:spPr>
                  <a:xfrm>
                    <a:off x="6070616" y="1620114"/>
                    <a:ext cx="2280848" cy="847636"/>
                  </a:xfrm>
                  <a:prstGeom prst="rect">
                    <a:avLst/>
                  </a:prstGeom>
                  <a:blipFill rotWithShape="0">
                    <a:blip r:embed="rId6"/>
                    <a:stretch>
                      <a:fillRect/>
                    </a:stretch>
                  </a:blipFill>
                </p:spPr>
                <p:txBody>
                  <a:bodyPr/>
                  <a:lstStyle/>
                  <a:p>
                    <a:r>
                      <a:rPr lang="en-US">
                        <a:noFill/>
                      </a:rPr>
                      <a:t> </a:t>
                    </a:r>
                  </a:p>
                </p:txBody>
              </p:sp>
            </mc:Fallback>
          </mc:AlternateContent>
        </p:grpSp>
        <p:grpSp>
          <p:nvGrpSpPr>
            <p:cNvPr id="52" name="Group 51"/>
            <p:cNvGrpSpPr/>
            <p:nvPr/>
          </p:nvGrpSpPr>
          <p:grpSpPr>
            <a:xfrm>
              <a:off x="3163101" y="1501338"/>
              <a:ext cx="3090381" cy="922881"/>
              <a:chOff x="5537206" y="1557986"/>
              <a:chExt cx="3079904" cy="857947"/>
            </a:xfrm>
          </p:grpSpPr>
          <p:sp>
            <p:nvSpPr>
              <p:cNvPr id="61" name="Rectangle 60"/>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2" name="Oval 61"/>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67" name="TextBox 66"/>
                  <p:cNvSpPr txBox="1"/>
                  <p:nvPr/>
                </p:nvSpPr>
                <p:spPr>
                  <a:xfrm>
                    <a:off x="6054159" y="1557986"/>
                    <a:ext cx="2280848"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18</m:t>
                              </m:r>
                            </m:den>
                          </m:f>
                          <m:r>
                            <a:rPr lang="en-US" sz="6000" b="0" i="1" smtClean="0">
                              <a:latin typeface="Cambria Math" panose="02040503050406030204" pitchFamily="18" charset="0"/>
                            </a:rPr>
                            <m:t>.</m:t>
                          </m:r>
                        </m:oMath>
                      </m:oMathPara>
                    </a14:m>
                    <a:endParaRPr lang="en-US" sz="6000" dirty="0"/>
                  </a:p>
                </p:txBody>
              </p:sp>
            </mc:Choice>
            <mc:Fallback xmlns="">
              <p:sp>
                <p:nvSpPr>
                  <p:cNvPr id="67" name="TextBox 66"/>
                  <p:cNvSpPr txBox="1">
                    <a:spLocks noRot="1" noChangeAspect="1" noMove="1" noResize="1" noEditPoints="1" noAdjustHandles="1" noChangeArrowheads="1" noChangeShapeType="1" noTextEdit="1"/>
                  </p:cNvSpPr>
                  <p:nvPr/>
                </p:nvSpPr>
                <p:spPr>
                  <a:xfrm>
                    <a:off x="6054159" y="1557986"/>
                    <a:ext cx="2280848" cy="857947"/>
                  </a:xfrm>
                  <a:prstGeom prst="rect">
                    <a:avLst/>
                  </a:prstGeom>
                  <a:blipFill rotWithShape="0">
                    <a:blip r:embed="rId7"/>
                    <a:stretch>
                      <a:fillRect/>
                    </a:stretch>
                  </a:blipFill>
                </p:spPr>
                <p:txBody>
                  <a:bodyPr/>
                  <a:lstStyle/>
                  <a:p>
                    <a:r>
                      <a:rPr lang="en-US">
                        <a:noFill/>
                      </a:rPr>
                      <a:t> </a:t>
                    </a:r>
                  </a:p>
                </p:txBody>
              </p:sp>
            </mc:Fallback>
          </mc:AlternateContent>
        </p:grpSp>
        <p:grpSp>
          <p:nvGrpSpPr>
            <p:cNvPr id="53" name="Group 52"/>
            <p:cNvGrpSpPr/>
            <p:nvPr/>
          </p:nvGrpSpPr>
          <p:grpSpPr>
            <a:xfrm>
              <a:off x="6079021" y="1501343"/>
              <a:ext cx="3090381" cy="938276"/>
              <a:chOff x="5537206" y="1557992"/>
              <a:chExt cx="3079904" cy="872258"/>
            </a:xfrm>
          </p:grpSpPr>
          <p:sp>
            <p:nvSpPr>
              <p:cNvPr id="58" name="Rectangle 57"/>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9" name="Oval 58"/>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0" name="TextBox 59"/>
                  <p:cNvSpPr txBox="1"/>
                  <p:nvPr/>
                </p:nvSpPr>
                <p:spPr>
                  <a:xfrm>
                    <a:off x="6121960" y="1572304"/>
                    <a:ext cx="2280848" cy="85794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9</m:t>
                              </m:r>
                            </m:den>
                          </m:f>
                          <m:r>
                            <a:rPr lang="en-US" sz="6000" b="0" i="1" smtClean="0">
                              <a:latin typeface="Cambria Math" panose="02040503050406030204" pitchFamily="18" charset="0"/>
                            </a:rPr>
                            <m:t>.</m:t>
                          </m:r>
                        </m:oMath>
                      </m:oMathPara>
                    </a14:m>
                    <a:endParaRPr lang="en-US" sz="6000" dirty="0"/>
                  </a:p>
                </p:txBody>
              </p:sp>
            </mc:Choice>
            <mc:Fallback xmlns="">
              <p:sp>
                <p:nvSpPr>
                  <p:cNvPr id="60" name="TextBox 59"/>
                  <p:cNvSpPr txBox="1">
                    <a:spLocks noRot="1" noChangeAspect="1" noMove="1" noResize="1" noEditPoints="1" noAdjustHandles="1" noChangeArrowheads="1" noChangeShapeType="1" noTextEdit="1"/>
                  </p:cNvSpPr>
                  <p:nvPr/>
                </p:nvSpPr>
                <p:spPr>
                  <a:xfrm>
                    <a:off x="6121960" y="1572304"/>
                    <a:ext cx="2280848" cy="857946"/>
                  </a:xfrm>
                  <a:prstGeom prst="rect">
                    <a:avLst/>
                  </a:prstGeom>
                  <a:blipFill rotWithShape="0">
                    <a:blip r:embed="rId8"/>
                    <a:stretch>
                      <a:fillRect/>
                    </a:stretch>
                  </a:blipFill>
                </p:spPr>
                <p:txBody>
                  <a:bodyPr/>
                  <a:lstStyle/>
                  <a:p>
                    <a:r>
                      <a:rPr lang="en-US">
                        <a:noFill/>
                      </a:rPr>
                      <a:t> </a:t>
                    </a:r>
                  </a:p>
                </p:txBody>
              </p:sp>
            </mc:Fallback>
          </mc:AlternateContent>
        </p:grpSp>
        <p:grpSp>
          <p:nvGrpSpPr>
            <p:cNvPr id="54" name="Group 53"/>
            <p:cNvGrpSpPr/>
            <p:nvPr/>
          </p:nvGrpSpPr>
          <p:grpSpPr>
            <a:xfrm>
              <a:off x="8994941" y="1501347"/>
              <a:ext cx="3090381" cy="932070"/>
              <a:chOff x="5537206" y="1557992"/>
              <a:chExt cx="3079904" cy="866489"/>
            </a:xfrm>
          </p:grpSpPr>
          <p:sp>
            <p:nvSpPr>
              <p:cNvPr id="55" name="Rectangle 54"/>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6" name="Oval 55"/>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57" name="TextBox 56"/>
                  <p:cNvSpPr txBox="1"/>
                  <p:nvPr/>
                </p:nvSpPr>
                <p:spPr>
                  <a:xfrm>
                    <a:off x="6102547" y="1578068"/>
                    <a:ext cx="2493487" cy="84641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9</m:t>
                              </m:r>
                            </m:den>
                          </m:f>
                          <m:r>
                            <a:rPr lang="en-US" sz="6000" b="0" i="1" smtClean="0">
                              <a:latin typeface="Cambria Math" panose="02040503050406030204" pitchFamily="18" charset="0"/>
                            </a:rPr>
                            <m:t>.</m:t>
                          </m:r>
                        </m:oMath>
                      </m:oMathPara>
                    </a14:m>
                    <a:endParaRPr lang="en-US" sz="6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6102547" y="1578068"/>
                    <a:ext cx="2493487" cy="846413"/>
                  </a:xfrm>
                  <a:prstGeom prst="rect">
                    <a:avLst/>
                  </a:prstGeom>
                  <a:blipFill rotWithShape="0">
                    <a:blip r:embed="rId9"/>
                    <a:stretch>
                      <a:fillRect/>
                    </a:stretch>
                  </a:blipFill>
                </p:spPr>
                <p:txBody>
                  <a:bodyPr/>
                  <a:lstStyle/>
                  <a:p>
                    <a:r>
                      <a:rPr lang="en-US">
                        <a:noFill/>
                      </a:rPr>
                      <a:t> </a:t>
                    </a:r>
                  </a:p>
                </p:txBody>
              </p:sp>
            </mc:Fallback>
          </mc:AlternateContent>
        </p:grpSp>
      </p:grpSp>
      <p:sp>
        <p:nvSpPr>
          <p:cNvPr id="42" name="Oval 41">
            <a:extLst>
              <a:ext uri="{FF2B5EF4-FFF2-40B4-BE49-F238E27FC236}">
                <a16:creationId xmlns:a16="http://schemas.microsoft.com/office/drawing/2014/main" xmlns="" id="{17C2C013-2C1D-4DEE-A68B-FF23256FE92A}"/>
              </a:ext>
            </a:extLst>
          </p:cNvPr>
          <p:cNvSpPr/>
          <p:nvPr/>
        </p:nvSpPr>
        <p:spPr>
          <a:xfrm>
            <a:off x="11976292" y="3847704"/>
            <a:ext cx="1020616" cy="1061261"/>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latin typeface="+mj-lt"/>
              </a:rPr>
              <a:t>C</a:t>
            </a:r>
            <a:endParaRPr lang="en-US" sz="6000" b="1" dirty="0">
              <a:latin typeface="+mj-lt"/>
            </a:endParaRPr>
          </a:p>
        </p:txBody>
      </p:sp>
    </p:spTree>
    <p:extLst>
      <p:ext uri="{BB962C8B-B14F-4D97-AF65-F5344CB8AC3E}">
        <p14:creationId xmlns:p14="http://schemas.microsoft.com/office/powerpoint/2010/main" val="10017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left)">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wipe(left)">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left)">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2" grpId="0"/>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94152" y="5307062"/>
            <a:ext cx="23815891" cy="8406214"/>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201902" cy="2688296"/>
            <a:chOff x="534987" y="1869705"/>
            <a:chExt cx="23719159" cy="2254377"/>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14</a:t>
                  </a:r>
                </a:p>
              </p:txBody>
            </p:sp>
          </p:grpSp>
        </p:grpSp>
        <p:sp>
          <p:nvSpPr>
            <p:cNvPr id="23" name="Rectangle 22"/>
            <p:cNvSpPr/>
            <p:nvPr/>
          </p:nvSpPr>
          <p:spPr>
            <a:xfrm>
              <a:off x="955702" y="1933278"/>
              <a:ext cx="23298444" cy="202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indent="-457200">
                <a:lnSpc>
                  <a:spcPct val="115000"/>
                </a:lnSpc>
                <a:spcBef>
                  <a:spcPts val="240"/>
                </a:spcBef>
                <a:spcAft>
                  <a:spcPts val="240"/>
                </a:spcAft>
              </a:pPr>
              <a:r>
                <a:rPr lang="en-US" sz="6600" b="1">
                  <a:solidFill>
                    <a:srgbClr val="0000FF"/>
                  </a:solidFill>
                  <a:latin typeface="Times New Roman"/>
                  <a:ea typeface="Times New Roman"/>
                  <a:cs typeface="Times New Roman"/>
                </a:rPr>
                <a:t>. </a:t>
              </a:r>
              <a:r>
                <a:rPr lang="en-US" sz="6600" b="1" smtClean="0">
                  <a:solidFill>
                    <a:srgbClr val="0000FF"/>
                  </a:solidFill>
                  <a:latin typeface="Times New Roman"/>
                  <a:ea typeface="Times New Roman"/>
                  <a:cs typeface="Times New Roman"/>
                </a:rPr>
                <a:t>               </a:t>
              </a:r>
              <a:r>
                <a:rPr lang="en-US" sz="6000" smtClean="0">
                  <a:latin typeface="Times New Roman"/>
                  <a:ea typeface="Calibri"/>
                  <a:cs typeface="Times New Roman"/>
                </a:rPr>
                <a:t>Có </a:t>
              </a:r>
              <a:r>
                <a:rPr lang="en-US" sz="6000">
                  <a:latin typeface="Times New Roman"/>
                  <a:ea typeface="Calibri"/>
                  <a:cs typeface="Times New Roman"/>
                </a:rPr>
                <a:t>9 tấm thẻ ghi số thứ tự 1,2,3,…,9. Chọn ngẫu nhiên đồng thời  2 thẻ. Xác suất để tích 2 số ghi trên 2 thẻ được chọn là một số chẵn là </a:t>
              </a:r>
              <a:endParaRPr lang="vi-VN" sz="6000">
                <a:latin typeface="Calibri"/>
                <a:ea typeface="Calibri"/>
                <a:cs typeface="Times New Roman"/>
              </a:endParaRPr>
            </a:p>
          </p:txBody>
        </p:sp>
      </p:grpSp>
      <p:grpSp>
        <p:nvGrpSpPr>
          <p:cNvPr id="3" name="Group 2"/>
          <p:cNvGrpSpPr/>
          <p:nvPr/>
        </p:nvGrpSpPr>
        <p:grpSpPr>
          <a:xfrm>
            <a:off x="494427" y="2950892"/>
            <a:ext cx="23679365" cy="1880600"/>
            <a:chOff x="247181" y="1475446"/>
            <a:chExt cx="11838141" cy="940300"/>
          </a:xfrm>
        </p:grpSpPr>
        <p:grpSp>
          <p:nvGrpSpPr>
            <p:cNvPr id="51" name="Group 50"/>
            <p:cNvGrpSpPr/>
            <p:nvPr/>
          </p:nvGrpSpPr>
          <p:grpSpPr>
            <a:xfrm>
              <a:off x="247181" y="1475446"/>
              <a:ext cx="3090381" cy="940295"/>
              <a:chOff x="5537206" y="1533919"/>
              <a:chExt cx="3079904" cy="874137"/>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086847" y="1533919"/>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m:t>
                              </m:r>
                            </m:num>
                            <m:den>
                              <m:r>
                                <a:rPr lang="en-US" sz="6000" b="0" i="1" smtClean="0">
                                  <a:latin typeface="Cambria Math" panose="02040503050406030204" pitchFamily="18" charset="0"/>
                                </a:rPr>
                                <m:t>5</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086847" y="1533919"/>
                    <a:ext cx="2280848" cy="84921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488844"/>
              <a:ext cx="3090381" cy="926902"/>
              <a:chOff x="5537206" y="1546371"/>
              <a:chExt cx="3079904" cy="861685"/>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123623" y="1546371"/>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11</m:t>
                              </m:r>
                            </m:num>
                            <m:den>
                              <m:r>
                                <a:rPr lang="en-US" sz="6000" b="0" i="1" smtClean="0">
                                  <a:latin typeface="Cambria Math" panose="02040503050406030204" pitchFamily="18" charset="0"/>
                                </a:rPr>
                                <m:t>36</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123623" y="1546371"/>
                    <a:ext cx="2280848" cy="84921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475446"/>
              <a:ext cx="3090381" cy="940299"/>
              <a:chOff x="5537206" y="1533917"/>
              <a:chExt cx="3079904" cy="874139"/>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099053" y="1533917"/>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13</m:t>
                              </m:r>
                            </m:num>
                            <m:den>
                              <m:r>
                                <a:rPr lang="en-US" sz="6000" b="0" i="1" smtClean="0">
                                  <a:latin typeface="Cambria Math" panose="02040503050406030204" pitchFamily="18" charset="0"/>
                                </a:rPr>
                                <m:t>36</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099053" y="1533917"/>
                    <a:ext cx="2280848" cy="849214"/>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98993"/>
              <a:ext cx="3090381" cy="916753"/>
              <a:chOff x="5537206" y="1555805"/>
              <a:chExt cx="3079904" cy="852250"/>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81471" y="1555805"/>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26</m:t>
                              </m:r>
                            </m:num>
                            <m:den>
                              <m:r>
                                <a:rPr lang="en-US" sz="6000" b="0" i="1" smtClean="0">
                                  <a:latin typeface="Cambria Math" panose="02040503050406030204" pitchFamily="18" charset="0"/>
                                </a:rPr>
                                <m:t>36</m:t>
                              </m:r>
                            </m:den>
                          </m:f>
                          <m:r>
                            <m:rPr>
                              <m:nor/>
                            </m:rPr>
                            <a:rPr lang="vi-VN" sz="6000" dirty="0">
                              <a:latin typeface="Times New Roman" panose="02020603050405020304" pitchFamily="18" charset="0"/>
                              <a:cs typeface="Times New Roman" panose="020206030504050203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081471" y="1555805"/>
                    <a:ext cx="2493487" cy="849215"/>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xmlns="" id="{9DB9582E-C7BB-46D5-A1D8-2D6370D80AC3}"/>
                  </a:ext>
                </a:extLst>
              </p:cNvPr>
              <p:cNvSpPr/>
              <p:nvPr/>
            </p:nvSpPr>
            <p:spPr>
              <a:xfrm>
                <a:off x="291728" y="6772083"/>
                <a:ext cx="24061715" cy="2576411"/>
              </a:xfrm>
              <a:prstGeom prst="rect">
                <a:avLst/>
              </a:prstGeom>
            </p:spPr>
            <p:txBody>
              <a:bodyPr wrap="none">
                <a:spAutoFit/>
              </a:bodyPr>
              <a:lstStyle/>
              <a:p>
                <a:pPr lvl="0">
                  <a:lnSpc>
                    <a:spcPct val="115000"/>
                  </a:lnSpc>
                  <a:spcBef>
                    <a:spcPts val="240"/>
                  </a:spcBef>
                  <a:spcAft>
                    <a:spcPts val="240"/>
                  </a:spcAft>
                </a:pPr>
                <a14:m>
                  <m:oMathPara xmlns:m="http://schemas.openxmlformats.org/officeDocument/2006/math">
                    <m:oMathParaPr>
                      <m:jc m:val="left"/>
                    </m:oMathParaPr>
                    <m:oMath xmlns:m="http://schemas.openxmlformats.org/officeDocument/2006/math">
                      <m:r>
                        <m:rPr>
                          <m:nor/>
                        </m:rPr>
                        <a:rPr lang="en-US" sz="6600">
                          <a:solidFill>
                            <a:prstClr val="black"/>
                          </a:solidFill>
                          <a:latin typeface="Times New Roman"/>
                          <a:ea typeface="Calibri"/>
                          <a:cs typeface="Times New Roman"/>
                        </a:rPr>
                        <m:t>T</m:t>
                      </m:r>
                      <m:r>
                        <m:rPr>
                          <m:nor/>
                        </m:rPr>
                        <a:rPr lang="en-US" sz="6600">
                          <a:solidFill>
                            <a:prstClr val="black"/>
                          </a:solidFill>
                          <a:latin typeface="Times New Roman"/>
                          <a:ea typeface="Calibri"/>
                          <a:cs typeface="Times New Roman"/>
                        </a:rPr>
                        <m:t>ừ 9 </m:t>
                      </m:r>
                      <m:r>
                        <m:rPr>
                          <m:nor/>
                        </m:rPr>
                        <a:rPr lang="en-US" sz="6600">
                          <a:solidFill>
                            <a:prstClr val="black"/>
                          </a:solidFill>
                          <a:latin typeface="Times New Roman"/>
                          <a:ea typeface="Calibri"/>
                          <a:cs typeface="Times New Roman"/>
                        </a:rPr>
                        <m:t>th</m:t>
                      </m:r>
                      <m:r>
                        <m:rPr>
                          <m:nor/>
                        </m:rPr>
                        <a:rPr lang="en-US" sz="6600">
                          <a:solidFill>
                            <a:prstClr val="black"/>
                          </a:solidFill>
                          <a:latin typeface="Times New Roman"/>
                          <a:ea typeface="Calibri"/>
                          <a:cs typeface="Times New Roman"/>
                        </a:rPr>
                        <m:t>ẻ </m:t>
                      </m:r>
                      <m:r>
                        <m:rPr>
                          <m:nor/>
                        </m:rPr>
                        <a:rPr lang="en-US" sz="6600">
                          <a:solidFill>
                            <a:prstClr val="black"/>
                          </a:solidFill>
                          <a:latin typeface="Times New Roman"/>
                          <a:ea typeface="Calibri"/>
                          <a:cs typeface="Times New Roman"/>
                        </a:rPr>
                        <m:t>ch</m:t>
                      </m:r>
                      <m:r>
                        <m:rPr>
                          <m:nor/>
                        </m:rPr>
                        <a:rPr lang="en-US" sz="6600">
                          <a:solidFill>
                            <a:prstClr val="black"/>
                          </a:solidFill>
                          <a:latin typeface="Times New Roman"/>
                          <a:ea typeface="Calibri"/>
                          <a:cs typeface="Times New Roman"/>
                        </a:rPr>
                        <m:t>ọ</m:t>
                      </m:r>
                      <m:r>
                        <m:rPr>
                          <m:nor/>
                        </m:rPr>
                        <a:rPr lang="en-US" sz="6600">
                          <a:solidFill>
                            <a:prstClr val="black"/>
                          </a:solidFill>
                          <a:latin typeface="Times New Roman"/>
                          <a:ea typeface="Calibri"/>
                          <a:cs typeface="Times New Roman"/>
                        </a:rPr>
                        <m:t>n</m:t>
                      </m:r>
                      <m:r>
                        <m:rPr>
                          <m:nor/>
                        </m:rPr>
                        <a:rPr lang="en-US" sz="6600">
                          <a:solidFill>
                            <a:prstClr val="black"/>
                          </a:solidFill>
                          <a:latin typeface="Times New Roman"/>
                          <a:ea typeface="Calibri"/>
                          <a:cs typeface="Times New Roman"/>
                        </a:rPr>
                        <m:t> </m:t>
                      </m:r>
                      <m:r>
                        <m:rPr>
                          <m:nor/>
                        </m:rPr>
                        <a:rPr lang="en-US" sz="6600">
                          <a:solidFill>
                            <a:prstClr val="black"/>
                          </a:solidFill>
                          <a:latin typeface="Times New Roman"/>
                          <a:ea typeface="Calibri"/>
                          <a:cs typeface="Times New Roman"/>
                        </a:rPr>
                        <m:t>ra</m:t>
                      </m:r>
                      <m:r>
                        <m:rPr>
                          <m:nor/>
                        </m:rPr>
                        <a:rPr lang="en-US" sz="6600">
                          <a:solidFill>
                            <a:prstClr val="black"/>
                          </a:solidFill>
                          <a:latin typeface="Times New Roman"/>
                          <a:ea typeface="Calibri"/>
                          <a:cs typeface="Times New Roman"/>
                        </a:rPr>
                        <m:t> 2 </m:t>
                      </m:r>
                      <m:r>
                        <m:rPr>
                          <m:nor/>
                        </m:rPr>
                        <a:rPr lang="en-US" sz="6600">
                          <a:solidFill>
                            <a:prstClr val="black"/>
                          </a:solidFill>
                          <a:latin typeface="Times New Roman"/>
                          <a:ea typeface="Calibri"/>
                          <a:cs typeface="Times New Roman"/>
                        </a:rPr>
                        <m:t>th</m:t>
                      </m:r>
                      <m:r>
                        <m:rPr>
                          <m:nor/>
                        </m:rPr>
                        <a:rPr lang="en-US" sz="6600">
                          <a:solidFill>
                            <a:prstClr val="black"/>
                          </a:solidFill>
                          <a:latin typeface="Times New Roman"/>
                          <a:ea typeface="Calibri"/>
                          <a:cs typeface="Times New Roman"/>
                        </a:rPr>
                        <m:t>ẻ  </m:t>
                      </m:r>
                      <m:r>
                        <m:rPr>
                          <m:nor/>
                        </m:rPr>
                        <a:rPr lang="en-US" sz="6600">
                          <a:solidFill>
                            <a:prstClr val="black"/>
                          </a:solidFill>
                          <a:latin typeface="Times New Roman"/>
                          <a:ea typeface="Calibri"/>
                          <a:cs typeface="Times New Roman"/>
                        </a:rPr>
                        <m:t>th</m:t>
                      </m:r>
                      <m:r>
                        <m:rPr>
                          <m:nor/>
                        </m:rPr>
                        <a:rPr lang="en-US" sz="6600">
                          <a:solidFill>
                            <a:prstClr val="black"/>
                          </a:solidFill>
                          <a:latin typeface="Times New Roman"/>
                          <a:ea typeface="Calibri"/>
                          <a:cs typeface="Times New Roman"/>
                        </a:rPr>
                        <m:t>ì </m:t>
                      </m:r>
                      <m:r>
                        <m:rPr>
                          <m:nor/>
                        </m:rPr>
                        <a:rPr lang="en-US" sz="6600">
                          <a:solidFill>
                            <a:prstClr val="black"/>
                          </a:solidFill>
                          <a:latin typeface="Times New Roman"/>
                          <a:ea typeface="Calibri"/>
                          <a:cs typeface="Times New Roman"/>
                        </a:rPr>
                        <m:t>c</m:t>
                      </m:r>
                      <m:r>
                        <m:rPr>
                          <m:nor/>
                        </m:rPr>
                        <a:rPr lang="en-US" sz="6600">
                          <a:solidFill>
                            <a:prstClr val="black"/>
                          </a:solidFill>
                          <a:latin typeface="Times New Roman"/>
                          <a:ea typeface="Calibri"/>
                          <a:cs typeface="Times New Roman"/>
                        </a:rPr>
                        <m:t>ó </m:t>
                      </m:r>
                      <m:sSubSup>
                        <m:sSubSupPr>
                          <m:ctrlPr>
                            <a:rPr lang="vi-VN" sz="6600" i="1">
                              <a:solidFill>
                                <a:prstClr val="black"/>
                              </a:solidFill>
                              <a:latin typeface="Cambria Math"/>
                              <a:ea typeface="Calibri"/>
                              <a:cs typeface="Times New Roman"/>
                            </a:rPr>
                          </m:ctrlPr>
                        </m:sSubSupPr>
                        <m:e>
                          <m:r>
                            <a:rPr lang="en-US" sz="6600" i="1">
                              <a:solidFill>
                                <a:prstClr val="black"/>
                              </a:solidFill>
                              <a:latin typeface="Cambria Math"/>
                              <a:ea typeface="Calibri"/>
                              <a:cs typeface="Times New Roman"/>
                            </a:rPr>
                            <m:t>𝐶</m:t>
                          </m:r>
                        </m:e>
                        <m:sub>
                          <m:r>
                            <a:rPr lang="en-US" sz="6600" i="1">
                              <a:solidFill>
                                <a:prstClr val="black"/>
                              </a:solidFill>
                              <a:latin typeface="Cambria Math"/>
                              <a:ea typeface="Calibri"/>
                              <a:cs typeface="Times New Roman"/>
                            </a:rPr>
                            <m:t>9</m:t>
                          </m:r>
                        </m:sub>
                        <m:sup>
                          <m:r>
                            <a:rPr lang="en-US" sz="6600" i="1">
                              <a:solidFill>
                                <a:prstClr val="black"/>
                              </a:solidFill>
                              <a:latin typeface="Cambria Math"/>
                              <a:ea typeface="Calibri"/>
                              <a:cs typeface="Times New Roman"/>
                            </a:rPr>
                            <m:t>2</m:t>
                          </m:r>
                        </m:sup>
                      </m:sSubSup>
                      <m:r>
                        <a:rPr lang="en-US" sz="6600" i="1">
                          <a:solidFill>
                            <a:prstClr val="black"/>
                          </a:solidFill>
                          <a:latin typeface="Cambria Math"/>
                          <a:ea typeface="Calibri"/>
                          <a:cs typeface="Times New Roman"/>
                        </a:rPr>
                        <m:t>=36 </m:t>
                      </m:r>
                      <m:r>
                        <m:rPr>
                          <m:nor/>
                        </m:rPr>
                        <a:rPr lang="en-US" sz="6600">
                          <a:solidFill>
                            <a:prstClr val="black"/>
                          </a:solidFill>
                          <a:latin typeface="Times New Roman"/>
                          <a:ea typeface="Calibri"/>
                          <a:cs typeface="Times New Roman"/>
                        </a:rPr>
                        <m:t>c</m:t>
                      </m:r>
                      <m:r>
                        <m:rPr>
                          <m:nor/>
                        </m:rPr>
                        <a:rPr lang="en-US" sz="6600">
                          <a:solidFill>
                            <a:prstClr val="black"/>
                          </a:solidFill>
                          <a:latin typeface="Times New Roman"/>
                          <a:ea typeface="Calibri"/>
                          <a:cs typeface="Times New Roman"/>
                        </a:rPr>
                        <m:t>á</m:t>
                      </m:r>
                      <m:r>
                        <m:rPr>
                          <m:nor/>
                        </m:rPr>
                        <a:rPr lang="en-US" sz="6600">
                          <a:solidFill>
                            <a:prstClr val="black"/>
                          </a:solidFill>
                          <a:latin typeface="Times New Roman"/>
                          <a:ea typeface="Calibri"/>
                          <a:cs typeface="Times New Roman"/>
                        </a:rPr>
                        <m:t>ch</m:t>
                      </m:r>
                    </m:oMath>
                  </m:oMathPara>
                </a14:m>
                <a:endParaRPr lang="vi-VN" sz="6600">
                  <a:solidFill>
                    <a:prstClr val="black"/>
                  </a:solidFill>
                  <a:latin typeface="Calibri"/>
                  <a:ea typeface="Calibri"/>
                  <a:cs typeface="Times New Roman"/>
                </a:endParaRPr>
              </a:p>
              <a:p>
                <a:pPr lvl="0">
                  <a:lnSpc>
                    <a:spcPct val="115000"/>
                  </a:lnSpc>
                  <a:spcBef>
                    <a:spcPts val="240"/>
                  </a:spcBef>
                  <a:spcAft>
                    <a:spcPts val="240"/>
                  </a:spcAft>
                </a:pPr>
                <a14:m>
                  <m:oMathPara xmlns:m="http://schemas.openxmlformats.org/officeDocument/2006/math">
                    <m:oMathParaPr>
                      <m:jc m:val="centerGroup"/>
                    </m:oMathParaPr>
                    <m:oMath xmlns:m="http://schemas.openxmlformats.org/officeDocument/2006/math">
                      <m:r>
                        <m:rPr>
                          <m:nor/>
                        </m:rPr>
                        <a:rPr lang="en-US" sz="6600">
                          <a:solidFill>
                            <a:prstClr val="black"/>
                          </a:solidFill>
                          <a:latin typeface="Times New Roman"/>
                          <a:ea typeface="Calibri"/>
                          <a:cs typeface="Times New Roman"/>
                        </a:rPr>
                        <m:t>C</m:t>
                      </m:r>
                      <m:r>
                        <m:rPr>
                          <m:nor/>
                        </m:rPr>
                        <a:rPr lang="en-US" sz="6600">
                          <a:solidFill>
                            <a:prstClr val="black"/>
                          </a:solidFill>
                          <a:latin typeface="Times New Roman"/>
                          <a:ea typeface="Calibri"/>
                          <a:cs typeface="Times New Roman"/>
                        </a:rPr>
                        <m:t>ó 5 </m:t>
                      </m:r>
                      <m:r>
                        <m:rPr>
                          <m:nor/>
                        </m:rPr>
                        <a:rPr lang="en-US" sz="6600">
                          <a:solidFill>
                            <a:prstClr val="black"/>
                          </a:solidFill>
                          <a:latin typeface="Times New Roman"/>
                          <a:ea typeface="Calibri"/>
                          <a:cs typeface="Times New Roman"/>
                        </a:rPr>
                        <m:t>s</m:t>
                      </m:r>
                      <m:r>
                        <m:rPr>
                          <m:nor/>
                        </m:rPr>
                        <a:rPr lang="en-US" sz="6600">
                          <a:solidFill>
                            <a:prstClr val="black"/>
                          </a:solidFill>
                          <a:latin typeface="Times New Roman"/>
                          <a:ea typeface="Calibri"/>
                          <a:cs typeface="Times New Roman"/>
                        </a:rPr>
                        <m:t>ố </m:t>
                      </m:r>
                      <m:r>
                        <m:rPr>
                          <m:nor/>
                        </m:rPr>
                        <a:rPr lang="en-US" sz="6600">
                          <a:solidFill>
                            <a:prstClr val="black"/>
                          </a:solidFill>
                          <a:latin typeface="Times New Roman"/>
                          <a:ea typeface="Calibri"/>
                          <a:cs typeface="Times New Roman"/>
                        </a:rPr>
                        <m:t>l</m:t>
                      </m:r>
                      <m:r>
                        <m:rPr>
                          <m:nor/>
                        </m:rPr>
                        <a:rPr lang="en-US" sz="6600">
                          <a:solidFill>
                            <a:prstClr val="black"/>
                          </a:solidFill>
                          <a:latin typeface="Times New Roman"/>
                          <a:ea typeface="Calibri"/>
                          <a:cs typeface="Times New Roman"/>
                        </a:rPr>
                        <m:t>ẻ 1,3,5,7,9 </m:t>
                      </m:r>
                      <m:r>
                        <m:rPr>
                          <m:nor/>
                        </m:rPr>
                        <a:rPr lang="en-US" sz="6600">
                          <a:solidFill>
                            <a:prstClr val="black"/>
                          </a:solidFill>
                          <a:latin typeface="Times New Roman"/>
                          <a:ea typeface="Calibri"/>
                          <a:cs typeface="Times New Roman"/>
                        </a:rPr>
                        <m:t>n</m:t>
                      </m:r>
                      <m:r>
                        <m:rPr>
                          <m:nor/>
                        </m:rPr>
                        <a:rPr lang="en-US" sz="6600">
                          <a:solidFill>
                            <a:prstClr val="black"/>
                          </a:solidFill>
                          <a:latin typeface="Times New Roman"/>
                          <a:ea typeface="Calibri"/>
                          <a:cs typeface="Times New Roman"/>
                        </a:rPr>
                        <m:t>ê</m:t>
                      </m:r>
                      <m:r>
                        <m:rPr>
                          <m:nor/>
                        </m:rPr>
                        <a:rPr lang="en-US" sz="6600">
                          <a:solidFill>
                            <a:prstClr val="black"/>
                          </a:solidFill>
                          <a:latin typeface="Times New Roman"/>
                          <a:ea typeface="Calibri"/>
                          <a:cs typeface="Times New Roman"/>
                        </a:rPr>
                        <m:t>n</m:t>
                      </m:r>
                      <m:r>
                        <m:rPr>
                          <m:nor/>
                        </m:rPr>
                        <a:rPr lang="en-US" sz="6600">
                          <a:solidFill>
                            <a:prstClr val="black"/>
                          </a:solidFill>
                          <a:latin typeface="Times New Roman"/>
                          <a:ea typeface="Calibri"/>
                          <a:cs typeface="Times New Roman"/>
                        </a:rPr>
                        <m:t> </m:t>
                      </m:r>
                      <m:r>
                        <m:rPr>
                          <m:nor/>
                        </m:rPr>
                        <a:rPr lang="en-US" sz="6600">
                          <a:solidFill>
                            <a:prstClr val="black"/>
                          </a:solidFill>
                          <a:latin typeface="Times New Roman"/>
                          <a:ea typeface="Calibri"/>
                          <a:cs typeface="Times New Roman"/>
                        </a:rPr>
                        <m:t>c</m:t>
                      </m:r>
                      <m:r>
                        <m:rPr>
                          <m:nor/>
                        </m:rPr>
                        <a:rPr lang="en-US" sz="6600">
                          <a:solidFill>
                            <a:prstClr val="black"/>
                          </a:solidFill>
                          <a:latin typeface="Times New Roman"/>
                          <a:ea typeface="Calibri"/>
                          <a:cs typeface="Times New Roman"/>
                        </a:rPr>
                        <m:t>ó </m:t>
                      </m:r>
                      <m:sSubSup>
                        <m:sSubSupPr>
                          <m:ctrlPr>
                            <a:rPr lang="vi-VN" sz="6600" i="1">
                              <a:solidFill>
                                <a:prstClr val="black"/>
                              </a:solidFill>
                              <a:latin typeface="Cambria Math"/>
                              <a:ea typeface="Calibri"/>
                              <a:cs typeface="Times New Roman"/>
                            </a:rPr>
                          </m:ctrlPr>
                        </m:sSubSupPr>
                        <m:e>
                          <m:r>
                            <a:rPr lang="en-US" sz="6600" i="1">
                              <a:solidFill>
                                <a:prstClr val="black"/>
                              </a:solidFill>
                              <a:latin typeface="Cambria Math"/>
                              <a:ea typeface="Calibri"/>
                              <a:cs typeface="Times New Roman"/>
                            </a:rPr>
                            <m:t>𝐶</m:t>
                          </m:r>
                        </m:e>
                        <m:sub>
                          <m:r>
                            <a:rPr lang="en-US" sz="6600" i="1">
                              <a:solidFill>
                                <a:prstClr val="black"/>
                              </a:solidFill>
                              <a:latin typeface="Cambria Math"/>
                              <a:ea typeface="Calibri"/>
                              <a:cs typeface="Times New Roman"/>
                            </a:rPr>
                            <m:t>5</m:t>
                          </m:r>
                        </m:sub>
                        <m:sup>
                          <m:r>
                            <a:rPr lang="en-US" sz="6600" i="1">
                              <a:solidFill>
                                <a:prstClr val="black"/>
                              </a:solidFill>
                              <a:latin typeface="Cambria Math"/>
                              <a:ea typeface="Calibri"/>
                              <a:cs typeface="Times New Roman"/>
                            </a:rPr>
                            <m:t>2</m:t>
                          </m:r>
                        </m:sup>
                      </m:sSubSup>
                      <m:r>
                        <a:rPr lang="en-US" sz="6600" i="1">
                          <a:solidFill>
                            <a:prstClr val="black"/>
                          </a:solidFill>
                          <a:latin typeface="Cambria Math"/>
                          <a:ea typeface="Calibri"/>
                          <a:cs typeface="Times New Roman"/>
                        </a:rPr>
                        <m:t>=10</m:t>
                      </m:r>
                      <m:r>
                        <m:rPr>
                          <m:nor/>
                        </m:rPr>
                        <a:rPr lang="en-US" sz="6600">
                          <a:solidFill>
                            <a:prstClr val="black"/>
                          </a:solidFill>
                          <a:latin typeface="Times New Roman"/>
                          <a:ea typeface="Calibri"/>
                          <a:cs typeface="Times New Roman"/>
                        </a:rPr>
                        <m:t>c</m:t>
                      </m:r>
                      <m:r>
                        <m:rPr>
                          <m:nor/>
                        </m:rPr>
                        <a:rPr lang="en-US" sz="6600">
                          <a:solidFill>
                            <a:prstClr val="black"/>
                          </a:solidFill>
                          <a:latin typeface="Times New Roman"/>
                          <a:ea typeface="Calibri"/>
                          <a:cs typeface="Times New Roman"/>
                        </a:rPr>
                        <m:t>á</m:t>
                      </m:r>
                      <m:r>
                        <m:rPr>
                          <m:nor/>
                        </m:rPr>
                        <a:rPr lang="en-US" sz="6600">
                          <a:solidFill>
                            <a:prstClr val="black"/>
                          </a:solidFill>
                          <a:latin typeface="Times New Roman"/>
                          <a:ea typeface="Calibri"/>
                          <a:cs typeface="Times New Roman"/>
                        </a:rPr>
                        <m:t>ch</m:t>
                      </m:r>
                      <m:r>
                        <m:rPr>
                          <m:nor/>
                        </m:rPr>
                        <a:rPr lang="en-US" sz="6600">
                          <a:solidFill>
                            <a:prstClr val="black"/>
                          </a:solidFill>
                          <a:latin typeface="Times New Roman"/>
                          <a:ea typeface="Calibri"/>
                          <a:cs typeface="Times New Roman"/>
                        </a:rPr>
                        <m:t> </m:t>
                      </m:r>
                      <m:r>
                        <m:rPr>
                          <m:nor/>
                        </m:rPr>
                        <a:rPr lang="en-US" sz="6600">
                          <a:solidFill>
                            <a:prstClr val="black"/>
                          </a:solidFill>
                          <a:latin typeface="Times New Roman"/>
                          <a:ea typeface="Calibri"/>
                          <a:cs typeface="Times New Roman"/>
                        </a:rPr>
                        <m:t>ch</m:t>
                      </m:r>
                      <m:r>
                        <m:rPr>
                          <m:nor/>
                        </m:rPr>
                        <a:rPr lang="en-US" sz="6600">
                          <a:solidFill>
                            <a:prstClr val="black"/>
                          </a:solidFill>
                          <a:latin typeface="Times New Roman"/>
                          <a:ea typeface="Calibri"/>
                          <a:cs typeface="Times New Roman"/>
                        </a:rPr>
                        <m:t>ọ</m:t>
                      </m:r>
                      <m:r>
                        <m:rPr>
                          <m:nor/>
                        </m:rPr>
                        <a:rPr lang="en-US" sz="6600">
                          <a:solidFill>
                            <a:prstClr val="black"/>
                          </a:solidFill>
                          <a:latin typeface="Times New Roman"/>
                          <a:ea typeface="Calibri"/>
                          <a:cs typeface="Times New Roman"/>
                        </a:rPr>
                        <m:t>n</m:t>
                      </m:r>
                      <m:r>
                        <m:rPr>
                          <m:nor/>
                        </m:rPr>
                        <a:rPr lang="en-US" sz="6600">
                          <a:solidFill>
                            <a:prstClr val="black"/>
                          </a:solidFill>
                          <a:latin typeface="Times New Roman"/>
                          <a:ea typeface="Calibri"/>
                          <a:cs typeface="Times New Roman"/>
                        </a:rPr>
                        <m:t> </m:t>
                      </m:r>
                      <m:r>
                        <m:rPr>
                          <m:nor/>
                        </m:rPr>
                        <a:rPr lang="en-US" sz="6600">
                          <a:solidFill>
                            <a:prstClr val="black"/>
                          </a:solidFill>
                          <a:latin typeface="Times New Roman"/>
                          <a:ea typeface="Calibri"/>
                          <a:cs typeface="Times New Roman"/>
                        </a:rPr>
                        <m:t>ra</m:t>
                      </m:r>
                      <m:r>
                        <m:rPr>
                          <m:nor/>
                        </m:rPr>
                        <a:rPr lang="en-US" sz="6600">
                          <a:solidFill>
                            <a:prstClr val="black"/>
                          </a:solidFill>
                          <a:latin typeface="Times New Roman"/>
                          <a:ea typeface="Calibri"/>
                          <a:cs typeface="Times New Roman"/>
                        </a:rPr>
                        <m:t> 2 </m:t>
                      </m:r>
                      <m:r>
                        <m:rPr>
                          <m:nor/>
                        </m:rPr>
                        <a:rPr lang="en-US" sz="6600">
                          <a:solidFill>
                            <a:prstClr val="black"/>
                          </a:solidFill>
                          <a:latin typeface="Times New Roman"/>
                          <a:ea typeface="Calibri"/>
                          <a:cs typeface="Times New Roman"/>
                        </a:rPr>
                        <m:t>th</m:t>
                      </m:r>
                      <m:r>
                        <m:rPr>
                          <m:nor/>
                        </m:rPr>
                        <a:rPr lang="en-US" sz="6600">
                          <a:solidFill>
                            <a:prstClr val="black"/>
                          </a:solidFill>
                          <a:latin typeface="Times New Roman"/>
                          <a:ea typeface="Calibri"/>
                          <a:cs typeface="Times New Roman"/>
                        </a:rPr>
                        <m:t>ẻ </m:t>
                      </m:r>
                      <m:r>
                        <m:rPr>
                          <m:nor/>
                        </m:rPr>
                        <a:rPr lang="en-US" sz="6600">
                          <a:solidFill>
                            <a:prstClr val="black"/>
                          </a:solidFill>
                          <a:latin typeface="Times New Roman"/>
                          <a:ea typeface="Calibri"/>
                          <a:cs typeface="Times New Roman"/>
                        </a:rPr>
                        <m:t>c</m:t>
                      </m:r>
                      <m:r>
                        <m:rPr>
                          <m:nor/>
                        </m:rPr>
                        <a:rPr lang="en-US" sz="6600">
                          <a:solidFill>
                            <a:prstClr val="black"/>
                          </a:solidFill>
                          <a:latin typeface="Times New Roman"/>
                          <a:ea typeface="Calibri"/>
                          <a:cs typeface="Times New Roman"/>
                        </a:rPr>
                        <m:t>ó </m:t>
                      </m:r>
                      <m:r>
                        <m:rPr>
                          <m:nor/>
                        </m:rPr>
                        <a:rPr lang="en-US" sz="6600">
                          <a:solidFill>
                            <a:prstClr val="black"/>
                          </a:solidFill>
                          <a:latin typeface="Times New Roman"/>
                          <a:ea typeface="Calibri"/>
                          <a:cs typeface="Times New Roman"/>
                        </a:rPr>
                        <m:t>t</m:t>
                      </m:r>
                      <m:r>
                        <m:rPr>
                          <m:nor/>
                        </m:rPr>
                        <a:rPr lang="en-US" sz="6600">
                          <a:solidFill>
                            <a:prstClr val="black"/>
                          </a:solidFill>
                          <a:latin typeface="Times New Roman"/>
                          <a:ea typeface="Calibri"/>
                          <a:cs typeface="Times New Roman"/>
                        </a:rPr>
                        <m:t>í</m:t>
                      </m:r>
                      <m:r>
                        <m:rPr>
                          <m:nor/>
                        </m:rPr>
                        <a:rPr lang="en-US" sz="6600">
                          <a:solidFill>
                            <a:prstClr val="black"/>
                          </a:solidFill>
                          <a:latin typeface="Times New Roman"/>
                          <a:ea typeface="Calibri"/>
                          <a:cs typeface="Times New Roman"/>
                        </a:rPr>
                        <m:t>ch</m:t>
                      </m:r>
                      <m:r>
                        <m:rPr>
                          <m:nor/>
                        </m:rPr>
                        <a:rPr lang="en-US" sz="6600">
                          <a:solidFill>
                            <a:prstClr val="black"/>
                          </a:solidFill>
                          <a:latin typeface="Times New Roman"/>
                          <a:ea typeface="Calibri"/>
                          <a:cs typeface="Times New Roman"/>
                        </a:rPr>
                        <m:t> </m:t>
                      </m:r>
                      <m:r>
                        <m:rPr>
                          <m:nor/>
                        </m:rPr>
                        <a:rPr lang="en-US" sz="6600">
                          <a:solidFill>
                            <a:prstClr val="black"/>
                          </a:solidFill>
                          <a:latin typeface="Times New Roman"/>
                          <a:ea typeface="Calibri"/>
                          <a:cs typeface="Times New Roman"/>
                        </a:rPr>
                        <m:t>l</m:t>
                      </m:r>
                      <m:r>
                        <m:rPr>
                          <m:nor/>
                        </m:rPr>
                        <a:rPr lang="en-US" sz="6600">
                          <a:solidFill>
                            <a:prstClr val="black"/>
                          </a:solidFill>
                          <a:latin typeface="Times New Roman"/>
                          <a:ea typeface="Calibri"/>
                          <a:cs typeface="Times New Roman"/>
                        </a:rPr>
                        <m:t>à </m:t>
                      </m:r>
                      <m:r>
                        <m:rPr>
                          <m:nor/>
                        </m:rPr>
                        <a:rPr lang="en-US" sz="6600">
                          <a:solidFill>
                            <a:prstClr val="black"/>
                          </a:solidFill>
                          <a:latin typeface="Times New Roman"/>
                          <a:ea typeface="Calibri"/>
                          <a:cs typeface="Times New Roman"/>
                        </a:rPr>
                        <m:t>s</m:t>
                      </m:r>
                      <m:r>
                        <m:rPr>
                          <m:nor/>
                        </m:rPr>
                        <a:rPr lang="en-US" sz="6600">
                          <a:solidFill>
                            <a:prstClr val="black"/>
                          </a:solidFill>
                          <a:latin typeface="Times New Roman"/>
                          <a:ea typeface="Calibri"/>
                          <a:cs typeface="Times New Roman"/>
                        </a:rPr>
                        <m:t>ố </m:t>
                      </m:r>
                      <m:r>
                        <m:rPr>
                          <m:nor/>
                        </m:rPr>
                        <a:rPr lang="en-US" sz="6600">
                          <a:solidFill>
                            <a:prstClr val="black"/>
                          </a:solidFill>
                          <a:latin typeface="Times New Roman"/>
                          <a:ea typeface="Calibri"/>
                          <a:cs typeface="Times New Roman"/>
                        </a:rPr>
                        <m:t>l</m:t>
                      </m:r>
                      <m:r>
                        <m:rPr>
                          <m:nor/>
                        </m:rPr>
                        <a:rPr lang="en-US" sz="6600">
                          <a:solidFill>
                            <a:prstClr val="black"/>
                          </a:solidFill>
                          <a:latin typeface="Times New Roman"/>
                          <a:ea typeface="Calibri"/>
                          <a:cs typeface="Times New Roman"/>
                        </a:rPr>
                        <m:t>ẻ.</m:t>
                      </m:r>
                    </m:oMath>
                  </m:oMathPara>
                </a14:m>
                <a:endParaRPr lang="vi-VN" sz="6600">
                  <a:solidFill>
                    <a:prstClr val="black"/>
                  </a:solidFill>
                  <a:latin typeface="Calibri"/>
                  <a:ea typeface="Calibri"/>
                  <a:cs typeface="Times New Roman"/>
                </a:endParaRPr>
              </a:p>
            </p:txBody>
          </p:sp>
        </mc:Choice>
        <mc:Fallback xmlns="">
          <p:sp>
            <p:nvSpPr>
              <p:cNvPr id="12" name="Rectangle 11">
                <a:extLst>
                  <a:ext uri="{FF2B5EF4-FFF2-40B4-BE49-F238E27FC236}">
                    <a16:creationId xmlns="" xmlns:a16="http://schemas.microsoft.com/office/drawing/2014/main" xmlns:a14="http://schemas.microsoft.com/office/drawing/2010/main" id="{9DB9582E-C7BB-46D5-A1D8-2D6370D80AC3}"/>
                  </a:ext>
                </a:extLst>
              </p:cNvPr>
              <p:cNvSpPr>
                <a:spLocks noRot="1" noChangeAspect="1" noMove="1" noResize="1" noEditPoints="1" noAdjustHandles="1" noChangeArrowheads="1" noChangeShapeType="1" noTextEdit="1"/>
              </p:cNvSpPr>
              <p:nvPr/>
            </p:nvSpPr>
            <p:spPr>
              <a:xfrm>
                <a:off x="291728" y="6772083"/>
                <a:ext cx="24061715" cy="257641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2BA214E5-0324-41D4-BD94-623B10E7B911}"/>
                  </a:ext>
                </a:extLst>
              </p:cNvPr>
              <p:cNvSpPr/>
              <p:nvPr/>
            </p:nvSpPr>
            <p:spPr>
              <a:xfrm>
                <a:off x="723431" y="9661262"/>
                <a:ext cx="22790174" cy="4176656"/>
              </a:xfrm>
              <a:prstGeom prst="rect">
                <a:avLst/>
              </a:prstGeom>
            </p:spPr>
            <p:txBody>
              <a:bodyPr wrap="square">
                <a:spAutoFit/>
              </a:bodyPr>
              <a:lstStyle/>
              <a:p>
                <a:pPr lvl="0">
                  <a:lnSpc>
                    <a:spcPct val="115000"/>
                  </a:lnSpc>
                  <a:spcBef>
                    <a:spcPts val="240"/>
                  </a:spcBef>
                  <a:spcAft>
                    <a:spcPts val="240"/>
                  </a:spcAft>
                </a:pPr>
                <a:r>
                  <a:rPr lang="en-US" sz="7200">
                    <a:solidFill>
                      <a:prstClr val="black"/>
                    </a:solidFill>
                    <a:latin typeface="Times New Roman"/>
                    <a:ea typeface="Calibri"/>
                    <a:cs typeface="Times New Roman"/>
                  </a:rPr>
                  <a:t>Gọi A là biến cố chọn ra 2 thẻ có tích là số chẵn thì</a:t>
                </a:r>
              </a:p>
              <a:p>
                <a:pPr lvl="0">
                  <a:lnSpc>
                    <a:spcPct val="115000"/>
                  </a:lnSpc>
                  <a:spcBef>
                    <a:spcPts val="240"/>
                  </a:spcBef>
                  <a:spcAft>
                    <a:spcPts val="240"/>
                  </a:spcAft>
                </a:pPr>
                <a:r>
                  <a:rPr lang="en-US" sz="7200">
                    <a:solidFill>
                      <a:prstClr val="black"/>
                    </a:solidFill>
                    <a:latin typeface="Times New Roman"/>
                    <a:ea typeface="Calibri"/>
                    <a:cs typeface="Times New Roman"/>
                  </a:rPr>
                  <a:t>                    </a:t>
                </a:r>
                <a14:m>
                  <m:oMath xmlns:m="http://schemas.openxmlformats.org/officeDocument/2006/math">
                    <m:r>
                      <a:rPr lang="en-US" sz="7200" i="1">
                        <a:solidFill>
                          <a:prstClr val="black"/>
                        </a:solidFill>
                        <a:latin typeface="Cambria Math"/>
                        <a:ea typeface="Calibri"/>
                        <a:cs typeface="Times New Roman"/>
                      </a:rPr>
                      <m:t>𝑃</m:t>
                    </m:r>
                    <m:d>
                      <m:dPr>
                        <m:ctrlPr>
                          <a:rPr lang="vi-VN" sz="7200" i="1">
                            <a:solidFill>
                              <a:prstClr val="black"/>
                            </a:solidFill>
                            <a:latin typeface="Cambria Math"/>
                            <a:ea typeface="Calibri"/>
                            <a:cs typeface="Times New Roman"/>
                          </a:rPr>
                        </m:ctrlPr>
                      </m:dPr>
                      <m:e>
                        <m:r>
                          <a:rPr lang="en-US" sz="7200" i="1">
                            <a:solidFill>
                              <a:prstClr val="black"/>
                            </a:solidFill>
                            <a:latin typeface="Cambria Math"/>
                            <a:ea typeface="Calibri"/>
                            <a:cs typeface="Times New Roman"/>
                          </a:rPr>
                          <m:t>𝐴</m:t>
                        </m:r>
                      </m:e>
                    </m:d>
                    <m:r>
                      <a:rPr lang="en-US" sz="7200" i="1">
                        <a:solidFill>
                          <a:prstClr val="black"/>
                        </a:solidFill>
                        <a:latin typeface="Cambria Math"/>
                        <a:ea typeface="Calibri"/>
                        <a:cs typeface="Times New Roman"/>
                      </a:rPr>
                      <m:t>=1−</m:t>
                    </m:r>
                    <m:r>
                      <a:rPr lang="en-US" sz="7200" i="1">
                        <a:solidFill>
                          <a:prstClr val="black"/>
                        </a:solidFill>
                        <a:latin typeface="Cambria Math"/>
                        <a:ea typeface="Calibri"/>
                        <a:cs typeface="Times New Roman"/>
                      </a:rPr>
                      <m:t>𝑃</m:t>
                    </m:r>
                    <m:d>
                      <m:dPr>
                        <m:ctrlPr>
                          <a:rPr lang="vi-VN" sz="7200" i="1">
                            <a:solidFill>
                              <a:prstClr val="black"/>
                            </a:solidFill>
                            <a:latin typeface="Cambria Math"/>
                            <a:ea typeface="Calibri"/>
                            <a:cs typeface="Times New Roman"/>
                          </a:rPr>
                        </m:ctrlPr>
                      </m:dPr>
                      <m:e>
                        <m:bar>
                          <m:barPr>
                            <m:pos m:val="top"/>
                            <m:ctrlPr>
                              <a:rPr lang="vi-VN" sz="7200" i="1">
                                <a:solidFill>
                                  <a:prstClr val="black"/>
                                </a:solidFill>
                                <a:latin typeface="Cambria Math"/>
                                <a:ea typeface="Calibri"/>
                                <a:cs typeface="Times New Roman"/>
                              </a:rPr>
                            </m:ctrlPr>
                          </m:barPr>
                          <m:e>
                            <m:r>
                              <a:rPr lang="en-US" sz="7200" i="1">
                                <a:solidFill>
                                  <a:prstClr val="black"/>
                                </a:solidFill>
                                <a:latin typeface="Cambria Math"/>
                                <a:ea typeface="Calibri"/>
                                <a:cs typeface="Times New Roman"/>
                              </a:rPr>
                              <m:t>𝐴</m:t>
                            </m:r>
                          </m:e>
                        </m:bar>
                      </m:e>
                    </m:d>
                    <m:r>
                      <a:rPr lang="en-US" sz="7200" i="1">
                        <a:solidFill>
                          <a:prstClr val="black"/>
                        </a:solidFill>
                        <a:latin typeface="Cambria Math"/>
                        <a:ea typeface="Calibri"/>
                        <a:cs typeface="Times New Roman"/>
                      </a:rPr>
                      <m:t>=1−</m:t>
                    </m:r>
                    <m:f>
                      <m:fPr>
                        <m:ctrlPr>
                          <a:rPr lang="vi-VN" sz="7200" i="1">
                            <a:solidFill>
                              <a:prstClr val="black"/>
                            </a:solidFill>
                            <a:latin typeface="Cambria Math"/>
                            <a:ea typeface="Calibri"/>
                            <a:cs typeface="Times New Roman"/>
                          </a:rPr>
                        </m:ctrlPr>
                      </m:fPr>
                      <m:num>
                        <m:r>
                          <a:rPr lang="en-US" sz="7200" i="1">
                            <a:solidFill>
                              <a:prstClr val="black"/>
                            </a:solidFill>
                            <a:latin typeface="Cambria Math"/>
                            <a:ea typeface="Calibri"/>
                            <a:cs typeface="Times New Roman"/>
                          </a:rPr>
                          <m:t>10</m:t>
                        </m:r>
                      </m:num>
                      <m:den>
                        <m:r>
                          <a:rPr lang="en-US" sz="7200" i="1">
                            <a:solidFill>
                              <a:prstClr val="black"/>
                            </a:solidFill>
                            <a:latin typeface="Cambria Math"/>
                            <a:ea typeface="Calibri"/>
                            <a:cs typeface="Times New Roman"/>
                          </a:rPr>
                          <m:t>36</m:t>
                        </m:r>
                      </m:den>
                    </m:f>
                    <m:r>
                      <a:rPr lang="en-US" sz="7200" i="1">
                        <a:solidFill>
                          <a:prstClr val="black"/>
                        </a:solidFill>
                        <a:latin typeface="Cambria Math"/>
                        <a:ea typeface="Calibri"/>
                        <a:cs typeface="Times New Roman"/>
                      </a:rPr>
                      <m:t>=</m:t>
                    </m:r>
                    <m:f>
                      <m:fPr>
                        <m:ctrlPr>
                          <a:rPr lang="vi-VN" sz="7200" i="1">
                            <a:solidFill>
                              <a:prstClr val="black"/>
                            </a:solidFill>
                            <a:latin typeface="Cambria Math"/>
                            <a:ea typeface="Calibri"/>
                            <a:cs typeface="Times New Roman"/>
                          </a:rPr>
                        </m:ctrlPr>
                      </m:fPr>
                      <m:num>
                        <m:r>
                          <a:rPr lang="en-US" sz="7200" i="1">
                            <a:solidFill>
                              <a:prstClr val="black"/>
                            </a:solidFill>
                            <a:latin typeface="Cambria Math"/>
                            <a:ea typeface="Calibri"/>
                            <a:cs typeface="Times New Roman"/>
                          </a:rPr>
                          <m:t>26</m:t>
                        </m:r>
                      </m:num>
                      <m:den>
                        <m:r>
                          <a:rPr lang="en-US" sz="7200" i="1">
                            <a:solidFill>
                              <a:prstClr val="black"/>
                            </a:solidFill>
                            <a:latin typeface="Cambria Math"/>
                            <a:ea typeface="Calibri"/>
                            <a:cs typeface="Times New Roman"/>
                          </a:rPr>
                          <m:t>36</m:t>
                        </m:r>
                      </m:den>
                    </m:f>
                  </m:oMath>
                </a14:m>
                <a:r>
                  <a:rPr lang="en-US" sz="7200">
                    <a:solidFill>
                      <a:prstClr val="black"/>
                    </a:solidFill>
                    <a:latin typeface="Times New Roman"/>
                    <a:ea typeface="Calibri"/>
                    <a:cs typeface="Times New Roman"/>
                  </a:rPr>
                  <a:t> </a:t>
                </a:r>
                <a:endParaRPr lang="vi-VN" sz="7200">
                  <a:solidFill>
                    <a:prstClr val="black"/>
                  </a:solidFill>
                  <a:latin typeface="Calibri"/>
                  <a:ea typeface="Calibri"/>
                  <a:cs typeface="Times New Roman"/>
                </a:endParaRPr>
              </a:p>
              <a:p>
                <a:endParaRPr lang="en-US" sz="6000" dirty="0">
                  <a:latin typeface="Times New Roman" panose="02020603050405020304" pitchFamily="18" charset="0"/>
                  <a:cs typeface="Times New Roman" panose="02020603050405020304" pitchFamily="18" charset="0"/>
                </a:endParaRPr>
              </a:p>
            </p:txBody>
          </p:sp>
        </mc:Choice>
        <mc:Fallback xmlns="">
          <p:sp>
            <p:nvSpPr>
              <p:cNvPr id="13" name="Rectangle 12">
                <a:extLst>
                  <a:ext uri="{FF2B5EF4-FFF2-40B4-BE49-F238E27FC236}">
                    <a16:creationId xmlns="" xmlns:a16="http://schemas.microsoft.com/office/drawing/2014/main" xmlns:a14="http://schemas.microsoft.com/office/drawing/2010/main" id="{2BA214E5-0324-41D4-BD94-623B10E7B911}"/>
                  </a:ext>
                </a:extLst>
              </p:cNvPr>
              <p:cNvSpPr>
                <a:spLocks noRot="1" noChangeAspect="1" noMove="1" noResize="1" noEditPoints="1" noAdjustHandles="1" noChangeArrowheads="1" noChangeShapeType="1" noTextEdit="1"/>
              </p:cNvSpPr>
              <p:nvPr/>
            </p:nvSpPr>
            <p:spPr>
              <a:xfrm>
                <a:off x="723431" y="9661262"/>
                <a:ext cx="22790174" cy="4176656"/>
              </a:xfrm>
              <a:prstGeom prst="rect">
                <a:avLst/>
              </a:prstGeom>
              <a:blipFill rotWithShape="0">
                <a:blip r:embed="rId8"/>
                <a:stretch>
                  <a:fillRect l="-2033" t="-4088"/>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xmlns="" id="{DCCD7337-E62B-4BB9-9150-09547255781B}"/>
              </a:ext>
            </a:extLst>
          </p:cNvPr>
          <p:cNvSpPr/>
          <p:nvPr/>
        </p:nvSpPr>
        <p:spPr>
          <a:xfrm>
            <a:off x="18051275" y="3521584"/>
            <a:ext cx="1092375" cy="1076256"/>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p:spTree>
    <p:extLst>
      <p:ext uri="{BB962C8B-B14F-4D97-AF65-F5344CB8AC3E}">
        <p14:creationId xmlns:p14="http://schemas.microsoft.com/office/powerpoint/2010/main" val="37131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2" grpId="0"/>
      <p:bldP spid="13" grpId="0"/>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0" y="7630395"/>
            <a:ext cx="24432265" cy="6085300"/>
            <a:chOff x="184495" y="3526101"/>
            <a:chExt cx="12155335" cy="4252615"/>
          </a:xfrm>
        </p:grpSpPr>
        <p:sp>
          <p:nvSpPr>
            <p:cNvPr id="5" name="Rounded Rectangle 4"/>
            <p:cNvSpPr/>
            <p:nvPr/>
          </p:nvSpPr>
          <p:spPr>
            <a:xfrm>
              <a:off x="184495" y="3526101"/>
              <a:ext cx="12155335"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138113" cy="5681675"/>
            <a:chOff x="534987" y="1869705"/>
            <a:chExt cx="23656643" cy="4764594"/>
          </a:xfrm>
        </p:grpSpPr>
        <p:grpSp>
          <p:nvGrpSpPr>
            <p:cNvPr id="21" name="Group 20"/>
            <p:cNvGrpSpPr/>
            <p:nvPr/>
          </p:nvGrpSpPr>
          <p:grpSpPr>
            <a:xfrm>
              <a:off x="534987" y="1869705"/>
              <a:ext cx="23340848" cy="4579674"/>
              <a:chOff x="534987" y="1647866"/>
              <a:chExt cx="23340848" cy="4579674"/>
            </a:xfrm>
          </p:grpSpPr>
          <p:sp>
            <p:nvSpPr>
              <p:cNvPr id="25" name="Rounded Rectangle 24"/>
              <p:cNvSpPr/>
              <p:nvPr/>
            </p:nvSpPr>
            <p:spPr bwMode="auto">
              <a:xfrm>
                <a:off x="755649" y="1720890"/>
                <a:ext cx="23120186" cy="4506650"/>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15</a:t>
                  </a:r>
                </a:p>
              </p:txBody>
            </p:sp>
          </p:grpSp>
        </p:grpSp>
        <mc:AlternateContent xmlns:mc="http://schemas.openxmlformats.org/markup-compatibility/2006" xmlns:a14="http://schemas.microsoft.com/office/drawing/2010/main">
          <mc:Choice Requires="a14">
            <p:sp>
              <p:nvSpPr>
                <p:cNvPr id="23" name="Rectangle 22"/>
                <p:cNvSpPr/>
                <p:nvPr/>
              </p:nvSpPr>
              <p:spPr>
                <a:xfrm>
                  <a:off x="948632" y="1950991"/>
                  <a:ext cx="23242998" cy="46833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indent="-457200" algn="just">
                    <a:lnSpc>
                      <a:spcPct val="115000"/>
                    </a:lnSpc>
                    <a:spcBef>
                      <a:spcPts val="240"/>
                    </a:spcBef>
                    <a:spcAft>
                      <a:spcPts val="240"/>
                    </a:spcAft>
                    <a:tabLst>
                      <a:tab pos="228600" algn="l"/>
                      <a:tab pos="457200" algn="l"/>
                      <a:tab pos="685800" algn="l"/>
                      <a:tab pos="914400" algn="l"/>
                    </a:tabLst>
                  </a:pPr>
                  <a:r>
                    <a:rPr lang="en-US" sz="6000" smtClean="0">
                      <a:latin typeface="Times New Roman"/>
                      <a:ea typeface="Times New Roman"/>
                      <a:cs typeface="Times New Roman"/>
                    </a:rPr>
                    <a:t>                 Trong </a:t>
                  </a:r>
                  <a:r>
                    <a:rPr lang="en-US" sz="6000">
                      <a:latin typeface="Times New Roman"/>
                      <a:ea typeface="Times New Roman"/>
                      <a:cs typeface="Times New Roman"/>
                    </a:rPr>
                    <a:t>mặt phẳng tọa độ </a:t>
                  </a:r>
                  <a14:m>
                    <m:oMath xmlns:m="http://schemas.openxmlformats.org/officeDocument/2006/math">
                      <m:r>
                        <a:rPr lang="en-US" sz="6000" i="1">
                          <a:latin typeface="Cambria Math"/>
                          <a:ea typeface="Times New Roman"/>
                          <a:cs typeface="Times New Roman"/>
                        </a:rPr>
                        <m:t>𝑂𝑥𝑦</m:t>
                      </m:r>
                    </m:oMath>
                  </a14:m>
                  <a:r>
                    <a:rPr lang="en-US" sz="6000">
                      <a:latin typeface="Times New Roman"/>
                      <a:ea typeface="Times New Roman"/>
                      <a:cs typeface="Times New Roman"/>
                    </a:rPr>
                    <a:t>. Ở góc phần tư thứ nhất ta lấy </a:t>
                  </a:r>
                  <a14:m>
                    <m:oMath xmlns:m="http://schemas.openxmlformats.org/officeDocument/2006/math">
                      <m:r>
                        <a:rPr lang="en-US" sz="6000" i="1">
                          <a:latin typeface="Cambria Math"/>
                          <a:ea typeface="Times New Roman"/>
                          <a:cs typeface="Times New Roman"/>
                        </a:rPr>
                        <m:t>2</m:t>
                      </m:r>
                    </m:oMath>
                  </a14:m>
                  <a:r>
                    <a:rPr lang="en-US" sz="6000">
                      <a:latin typeface="Times New Roman"/>
                      <a:ea typeface="Times New Roman"/>
                      <a:cs typeface="Times New Roman"/>
                    </a:rPr>
                    <a:t> điểm phân biệt; cứ thế ở các góc phần tư thứ hai, thứ ba, thứ tư ta lần lượt lấy  </a:t>
                  </a:r>
                  <a14:m>
                    <m:oMath xmlns:m="http://schemas.openxmlformats.org/officeDocument/2006/math">
                      <m:r>
                        <a:rPr lang="en-US" sz="6000" b="0" i="1" smtClean="0">
                          <a:latin typeface="Cambria Math" panose="02040503050406030204" pitchFamily="18" charset="0"/>
                          <a:ea typeface="Times New Roman"/>
                          <a:cs typeface="Times New Roman"/>
                        </a:rPr>
                        <m:t>3, 4, 5</m:t>
                      </m:r>
                    </m:oMath>
                  </a14:m>
                  <a:r>
                    <a:rPr lang="en-US" sz="6000">
                      <a:latin typeface="Times New Roman"/>
                      <a:ea typeface="Times New Roman"/>
                      <a:cs typeface="Times New Roman"/>
                    </a:rPr>
                    <a:t> điểm phân biệt (các điểm không nằm trên các trục tọa độ). Trong </a:t>
                  </a:r>
                  <a14:m>
                    <m:oMath xmlns:m="http://schemas.openxmlformats.org/officeDocument/2006/math">
                      <m:r>
                        <a:rPr lang="en-US" sz="6000" i="1">
                          <a:latin typeface="Cambria Math"/>
                          <a:ea typeface="Times New Roman"/>
                          <a:cs typeface="Times New Roman"/>
                        </a:rPr>
                        <m:t>14</m:t>
                      </m:r>
                    </m:oMath>
                  </a14:m>
                  <a:r>
                    <a:rPr lang="en-US" sz="6000">
                      <a:latin typeface="Times New Roman"/>
                      <a:ea typeface="Times New Roman"/>
                      <a:cs typeface="Times New Roman"/>
                    </a:rPr>
                    <a:t> điểm đó ta lấy </a:t>
                  </a:r>
                  <a14:m>
                    <m:oMath xmlns:m="http://schemas.openxmlformats.org/officeDocument/2006/math">
                      <m:r>
                        <a:rPr lang="en-US" sz="6000" i="1">
                          <a:latin typeface="Cambria Math"/>
                          <a:ea typeface="Times New Roman"/>
                          <a:cs typeface="Times New Roman"/>
                        </a:rPr>
                        <m:t>2</m:t>
                      </m:r>
                    </m:oMath>
                  </a14:m>
                  <a:r>
                    <a:rPr lang="en-US" sz="6000">
                      <a:latin typeface="Times New Roman"/>
                      <a:ea typeface="Times New Roman"/>
                      <a:cs typeface="Times New Roman"/>
                    </a:rPr>
                    <a:t> điểm bất kỳ. Tính xác suất để đoạn thẳng nối hai điểm đó cắt cả hai trục tọa độ.</a:t>
                  </a:r>
                  <a:endParaRPr lang="vi-VN" sz="6000">
                    <a:latin typeface="Calibri"/>
                    <a:ea typeface="Calibri"/>
                    <a:cs typeface="Times New Roman"/>
                  </a:endParaRPr>
                </a:p>
              </p:txBody>
            </p:sp>
          </mc:Choice>
          <mc:Fallback xmlns="">
            <p:sp>
              <p:nvSpPr>
                <p:cNvPr id="23" name="Rectangle 22"/>
                <p:cNvSpPr>
                  <a:spLocks noRot="1" noChangeAspect="1" noMove="1" noResize="1" noEditPoints="1" noAdjustHandles="1" noChangeArrowheads="1" noChangeShapeType="1" noTextEdit="1"/>
                </p:cNvSpPr>
                <p:nvPr/>
              </p:nvSpPr>
              <p:spPr>
                <a:xfrm>
                  <a:off x="948632" y="1950991"/>
                  <a:ext cx="23242998" cy="4683308"/>
                </a:xfrm>
                <a:prstGeom prst="rect">
                  <a:avLst/>
                </a:prstGeom>
                <a:blipFill rotWithShape="0">
                  <a:blip r:embed="rId3"/>
                  <a:stretch>
                    <a:fillRect l="-1157" t="-1638" r="-1157" b="-24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394150" y="5545313"/>
            <a:ext cx="23679365" cy="1993830"/>
            <a:chOff x="247181" y="1424597"/>
            <a:chExt cx="11838141" cy="996915"/>
          </a:xfrm>
        </p:grpSpPr>
        <p:grpSp>
          <p:nvGrpSpPr>
            <p:cNvPr id="51" name="Group 50"/>
            <p:cNvGrpSpPr/>
            <p:nvPr/>
          </p:nvGrpSpPr>
          <p:grpSpPr>
            <a:xfrm>
              <a:off x="247181" y="1424597"/>
              <a:ext cx="3090381" cy="991143"/>
              <a:chOff x="5537206" y="1486648"/>
              <a:chExt cx="3079904" cy="921408"/>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5989632" y="1486648"/>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33</m:t>
                              </m:r>
                            </m:num>
                            <m:den>
                              <m:r>
                                <a:rPr lang="en-US" sz="6000" b="0" i="1" smtClean="0">
                                  <a:latin typeface="Cambria Math" panose="02040503050406030204" pitchFamily="18" charset="0"/>
                                  <a:cs typeface="Times New Roman" panose="02020603050405020304" pitchFamily="18" charset="0"/>
                                </a:rPr>
                                <m:t>45</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5989632" y="1486648"/>
                    <a:ext cx="2280848" cy="849216"/>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39583"/>
              <a:ext cx="3090381" cy="976163"/>
              <a:chOff x="5537206" y="1500576"/>
              <a:chExt cx="3079904" cy="907480"/>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883836" y="1500576"/>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17</m:t>
                              </m:r>
                            </m:num>
                            <m:den>
                              <m:r>
                                <a:rPr lang="en-US" sz="6000" b="0" i="1" smtClean="0">
                                  <a:latin typeface="Cambria Math" panose="02040503050406030204" pitchFamily="18" charset="0"/>
                                </a:rPr>
                                <m:t>91</m:t>
                              </m:r>
                            </m:den>
                          </m:f>
                          <m:r>
                            <a:rPr lang="en-US" sz="6000" b="0" i="1" smtClean="0">
                              <a:latin typeface="Cambria Math" panose="020405030504060302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883836" y="1500576"/>
                    <a:ext cx="2280848" cy="849215"/>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46140"/>
              <a:ext cx="3090381" cy="969605"/>
              <a:chOff x="5537206" y="1506673"/>
              <a:chExt cx="3079904" cy="901383"/>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005400" y="1506673"/>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23</m:t>
                              </m:r>
                            </m:num>
                            <m:den>
                              <m:r>
                                <a:rPr lang="en-US" sz="6000" b="0" i="1" smtClean="0">
                                  <a:latin typeface="Cambria Math" panose="02040503050406030204" pitchFamily="18" charset="0"/>
                                </a:rPr>
                                <m:t>91</m:t>
                              </m:r>
                            </m:den>
                          </m:f>
                          <m:r>
                            <a:rPr lang="en-US" sz="6000" b="0" i="1" smtClean="0">
                              <a:latin typeface="Cambria Math" panose="020405030504060302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005400" y="1506673"/>
                    <a:ext cx="2280848" cy="84921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1" y="1498631"/>
              <a:ext cx="3090381" cy="922881"/>
              <a:chOff x="5537206" y="1555468"/>
              <a:chExt cx="3079904" cy="857947"/>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53418" y="1555468"/>
                    <a:ext cx="2493487"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15</m:t>
                              </m:r>
                            </m:num>
                            <m:den>
                              <m:r>
                                <a:rPr lang="en-US" sz="6000" b="0" i="1" smtClean="0">
                                  <a:latin typeface="Cambria Math" panose="02040503050406030204" pitchFamily="18" charset="0"/>
                                  <a:cs typeface="Times New Roman" panose="02020603050405020304" pitchFamily="18" charset="0"/>
                                </a:rPr>
                                <m:t>46</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053418" y="1555468"/>
                    <a:ext cx="2493487" cy="857947"/>
                  </a:xfrm>
                  <a:prstGeom prst="rect">
                    <a:avLst/>
                  </a:prstGeom>
                  <a:blipFill rotWithShape="0">
                    <a:blip r:embed="rId7"/>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BD5CF7C7-7C15-40FC-922D-8CD55B694D43}"/>
                  </a:ext>
                </a:extLst>
              </p:cNvPr>
              <p:cNvSpPr/>
              <p:nvPr/>
            </p:nvSpPr>
            <p:spPr>
              <a:xfrm>
                <a:off x="-358751" y="7409607"/>
                <a:ext cx="26344538" cy="6600653"/>
              </a:xfrm>
              <a:prstGeom prst="rect">
                <a:avLst/>
              </a:prstGeom>
            </p:spPr>
            <p:txBody>
              <a:bodyPr wrap="square">
                <a:spAutoFit/>
              </a:bodyPr>
              <a:lstStyle/>
              <a:p>
                <a:pPr lvl="0">
                  <a:lnSpc>
                    <a:spcPct val="115000"/>
                  </a:lnSpc>
                  <a:spcAft>
                    <a:spcPts val="1000"/>
                  </a:spcAft>
                  <a:tabLst>
                    <a:tab pos="0" algn="l"/>
                    <a:tab pos="2160270" algn="l"/>
                    <a:tab pos="3599815" algn="l"/>
                    <a:tab pos="5039995" algn="l"/>
                  </a:tabLst>
                </a:pPr>
                <a14:m>
                  <m:oMathPara xmlns:m="http://schemas.openxmlformats.org/officeDocument/2006/math">
                    <m:oMathParaPr>
                      <m:jc m:val="centerGroup"/>
                    </m:oMathParaPr>
                    <m:oMath xmlns:m="http://schemas.openxmlformats.org/officeDocument/2006/math">
                      <m:r>
                        <m:rPr>
                          <m:nor/>
                        </m:rPr>
                        <a:rPr lang="en-US" sz="4800">
                          <a:solidFill>
                            <a:prstClr val="black"/>
                          </a:solidFill>
                          <a:latin typeface="Times New Roman"/>
                          <a:ea typeface="Times New Roman"/>
                          <a:cs typeface="Times New Roman"/>
                        </a:rPr>
                        <m:t>S</m:t>
                      </m:r>
                      <m:r>
                        <m:rPr>
                          <m:nor/>
                        </m:rPr>
                        <a:rPr lang="en-US" sz="4800">
                          <a:solidFill>
                            <a:prstClr val="black"/>
                          </a:solidFill>
                          <a:latin typeface="Times New Roman"/>
                          <a:ea typeface="Times New Roman"/>
                          <a:cs typeface="Times New Roman"/>
                        </a:rPr>
                        <m:t>ố </m:t>
                      </m:r>
                      <m:r>
                        <m:rPr>
                          <m:nor/>
                        </m:rPr>
                        <a:rPr lang="en-US" sz="4800">
                          <a:solidFill>
                            <a:prstClr val="black"/>
                          </a:solidFill>
                          <a:latin typeface="Times New Roman"/>
                          <a:ea typeface="Times New Roman"/>
                          <a:cs typeface="Times New Roman"/>
                        </a:rPr>
                        <m:t>ph</m:t>
                      </m:r>
                      <m:r>
                        <m:rPr>
                          <m:nor/>
                        </m:rPr>
                        <a:rPr lang="en-US" sz="4800">
                          <a:solidFill>
                            <a:prstClr val="black"/>
                          </a:solidFill>
                          <a:latin typeface="Times New Roman"/>
                          <a:ea typeface="Times New Roman"/>
                          <a:cs typeface="Times New Roman"/>
                        </a:rPr>
                        <m:t>ầ</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m:t>
                      </m:r>
                      <m:r>
                        <m:rPr>
                          <m:nor/>
                        </m:rPr>
                        <a:rPr lang="en-US" sz="4800">
                          <a:solidFill>
                            <a:prstClr val="black"/>
                          </a:solidFill>
                          <a:latin typeface="Times New Roman"/>
                          <a:ea typeface="Times New Roman"/>
                          <a:cs typeface="Times New Roman"/>
                        </a:rPr>
                        <m:t>ử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ủ</m:t>
                      </m:r>
                      <m:r>
                        <m:rPr>
                          <m:nor/>
                        </m:rPr>
                        <a:rPr lang="en-US" sz="4800">
                          <a:solidFill>
                            <a:prstClr val="black"/>
                          </a:solidFill>
                          <a:latin typeface="Times New Roman"/>
                          <a:ea typeface="Times New Roman"/>
                          <a:cs typeface="Times New Roman"/>
                        </a:rPr>
                        <m:t>a</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kh</m:t>
                      </m:r>
                      <m:r>
                        <m:rPr>
                          <m:nor/>
                        </m:rPr>
                        <a:rPr lang="en-US" sz="4800">
                          <a:solidFill>
                            <a:prstClr val="black"/>
                          </a:solidFill>
                          <a:latin typeface="Times New Roman"/>
                          <a:ea typeface="Times New Roman"/>
                          <a:cs typeface="Times New Roman"/>
                        </a:rPr>
                        <m:t>ô</m:t>
                      </m:r>
                      <m:r>
                        <m:rPr>
                          <m:nor/>
                        </m:rPr>
                        <a:rPr lang="en-US" sz="4800">
                          <a:solidFill>
                            <a:prstClr val="black"/>
                          </a:solidFill>
                          <a:latin typeface="Times New Roman"/>
                          <a:ea typeface="Times New Roman"/>
                          <a:cs typeface="Times New Roman"/>
                        </a:rPr>
                        <m:t>ng</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gian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m</m:t>
                      </m:r>
                      <m:r>
                        <m:rPr>
                          <m:nor/>
                        </m:rPr>
                        <a:rPr lang="en-US" sz="4800">
                          <a:solidFill>
                            <a:prstClr val="black"/>
                          </a:solidFill>
                          <a:latin typeface="Times New Roman"/>
                          <a:ea typeface="Times New Roman"/>
                          <a:cs typeface="Times New Roman"/>
                        </a:rPr>
                        <m:t>ẫ</m:t>
                      </m:r>
                      <m:r>
                        <m:rPr>
                          <m:nor/>
                        </m:rPr>
                        <a:rPr lang="en-US" sz="4800">
                          <a:solidFill>
                            <a:prstClr val="black"/>
                          </a:solidFill>
                          <a:latin typeface="Times New Roman"/>
                          <a:ea typeface="Times New Roman"/>
                          <a:cs typeface="Times New Roman"/>
                        </a:rPr>
                        <m:t>u</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l</m:t>
                      </m:r>
                      <m:r>
                        <m:rPr>
                          <m:nor/>
                        </m:rPr>
                        <a:rPr lang="en-US" sz="4800">
                          <a:solidFill>
                            <a:prstClr val="black"/>
                          </a:solidFill>
                          <a:latin typeface="Times New Roman"/>
                          <a:ea typeface="Times New Roman"/>
                          <a:cs typeface="Times New Roman"/>
                        </a:rPr>
                        <m:t>à </m:t>
                      </m:r>
                      <m:r>
                        <a:rPr lang="en-US" sz="4800" i="1">
                          <a:solidFill>
                            <a:prstClr val="black"/>
                          </a:solidFill>
                          <a:latin typeface="Cambria Math"/>
                          <a:ea typeface="Times New Roman"/>
                          <a:cs typeface="Times New Roman"/>
                        </a:rPr>
                        <m:t>𝑛</m:t>
                      </m:r>
                      <m:r>
                        <a:rPr lang="en-US" sz="4800" i="1">
                          <a:solidFill>
                            <a:prstClr val="black"/>
                          </a:solidFill>
                          <a:latin typeface="Cambria Math"/>
                          <a:ea typeface="Times New Roman"/>
                          <a:cs typeface="Times New Roman"/>
                        </a:rPr>
                        <m:t>(</m:t>
                      </m:r>
                      <m:r>
                        <a:rPr lang="en-US" sz="4800" i="1">
                          <a:solidFill>
                            <a:prstClr val="black"/>
                          </a:solidFill>
                          <a:latin typeface="Cambria Math"/>
                          <a:ea typeface="Times New Roman"/>
                          <a:cs typeface="Times New Roman"/>
                        </a:rPr>
                        <m:t>𝛺</m:t>
                      </m:r>
                      <m:r>
                        <a:rPr lang="en-US" sz="4800" i="1">
                          <a:solidFill>
                            <a:prstClr val="black"/>
                          </a:solidFill>
                          <a:latin typeface="Cambria Math"/>
                          <a:ea typeface="Times New Roman"/>
                          <a:cs typeface="Times New Roman"/>
                        </a:rPr>
                        <m:t>)=</m:t>
                      </m:r>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14</m:t>
                          </m:r>
                        </m:sub>
                        <m:sup>
                          <m:r>
                            <a:rPr lang="en-US" sz="4800" i="1">
                              <a:solidFill>
                                <a:prstClr val="black"/>
                              </a:solidFill>
                              <a:latin typeface="Cambria Math"/>
                              <a:ea typeface="Times New Roman"/>
                              <a:cs typeface="Times New Roman"/>
                            </a:rPr>
                            <m:t>2</m:t>
                          </m:r>
                        </m:sup>
                      </m:sSubSup>
                      <m:r>
                        <a:rPr lang="en-US" sz="4800" i="1">
                          <a:solidFill>
                            <a:prstClr val="black"/>
                          </a:solidFill>
                          <a:latin typeface="Cambria Math"/>
                          <a:ea typeface="Times New Roman"/>
                          <a:cs typeface="Times New Roman"/>
                        </a:rPr>
                        <m:t>=91</m:t>
                      </m:r>
                      <m:r>
                        <m:rPr>
                          <m:nor/>
                        </m:rPr>
                        <a:rPr lang="en-US" sz="4800">
                          <a:solidFill>
                            <a:prstClr val="black"/>
                          </a:solidFill>
                          <a:latin typeface="Times New Roman"/>
                          <a:ea typeface="Times New Roman"/>
                          <a:cs typeface="Times New Roman"/>
                        </a:rPr>
                        <m:t>.</m:t>
                      </m:r>
                    </m:oMath>
                  </m:oMathPara>
                </a14:m>
                <a:endParaRPr lang="vi-VN" sz="4800">
                  <a:solidFill>
                    <a:prstClr val="black"/>
                  </a:solidFill>
                  <a:latin typeface="Calibri"/>
                  <a:ea typeface="Calibri"/>
                  <a:cs typeface="Times New Roman"/>
                </a:endParaRPr>
              </a:p>
              <a:p>
                <a:pPr lvl="0">
                  <a:lnSpc>
                    <a:spcPct val="115000"/>
                  </a:lnSpc>
                  <a:spcBef>
                    <a:spcPts val="240"/>
                  </a:spcBef>
                  <a:spcAft>
                    <a:spcPts val="240"/>
                  </a:spcAft>
                  <a:tabLst>
                    <a:tab pos="0" algn="l"/>
                  </a:tabLst>
                </a:pPr>
                <a14:m>
                  <m:oMathPara xmlns:m="http://schemas.openxmlformats.org/officeDocument/2006/math">
                    <m:oMathParaPr>
                      <m:jc m:val="centerGroup"/>
                    </m:oMathParaPr>
                    <m:oMath xmlns:m="http://schemas.openxmlformats.org/officeDocument/2006/math">
                      <m:r>
                        <m:rPr>
                          <m:nor/>
                        </m:rPr>
                        <a:rPr lang="en-US" sz="4800">
                          <a:solidFill>
                            <a:prstClr val="black"/>
                          </a:solidFill>
                          <a:latin typeface="Times New Roman"/>
                          <a:ea typeface="Times New Roman"/>
                          <a:cs typeface="Times New Roman"/>
                        </a:rPr>
                        <m:t>G</m:t>
                      </m:r>
                      <m:r>
                        <m:rPr>
                          <m:nor/>
                        </m:rPr>
                        <a:rPr lang="en-US" sz="4800">
                          <a:solidFill>
                            <a:prstClr val="black"/>
                          </a:solidFill>
                          <a:latin typeface="Times New Roman"/>
                          <a:ea typeface="Times New Roman"/>
                          <a:cs typeface="Times New Roman"/>
                        </a:rPr>
                        <m:t>ọ</m:t>
                      </m:r>
                      <m:r>
                        <m:rPr>
                          <m:nor/>
                        </m:rPr>
                        <a:rPr lang="en-US" sz="4800">
                          <a:solidFill>
                            <a:prstClr val="black"/>
                          </a:solidFill>
                          <a:latin typeface="Times New Roman"/>
                          <a:ea typeface="Times New Roman"/>
                          <a:cs typeface="Times New Roman"/>
                        </a:rPr>
                        <m:t>i</m:t>
                      </m:r>
                      <m:r>
                        <m:rPr>
                          <m:nor/>
                        </m:rPr>
                        <a:rPr lang="en-US" sz="4800">
                          <a:solidFill>
                            <a:prstClr val="black"/>
                          </a:solidFill>
                          <a:latin typeface="Times New Roman"/>
                          <a:ea typeface="Times New Roman"/>
                          <a:cs typeface="Times New Roman"/>
                        </a:rPr>
                        <m:t> </m:t>
                      </m:r>
                      <m:r>
                        <a:rPr lang="en-US" sz="4800" i="1">
                          <a:solidFill>
                            <a:prstClr val="black"/>
                          </a:solidFill>
                          <a:latin typeface="Cambria Math"/>
                          <a:ea typeface="Times New Roman"/>
                          <a:cs typeface="Times New Roman"/>
                        </a:rPr>
                        <m:t>𝐴</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l</m:t>
                      </m:r>
                      <m:r>
                        <m:rPr>
                          <m:nor/>
                        </m:rPr>
                        <a:rPr lang="en-US" sz="4800">
                          <a:solidFill>
                            <a:prstClr val="black"/>
                          </a:solidFill>
                          <a:latin typeface="Times New Roman"/>
                          <a:ea typeface="Times New Roman"/>
                          <a:cs typeface="Times New Roman"/>
                        </a:rPr>
                        <m:t>à </m:t>
                      </m:r>
                      <m:r>
                        <m:rPr>
                          <m:nor/>
                        </m:rPr>
                        <a:rPr lang="en-US" sz="4800">
                          <a:solidFill>
                            <a:prstClr val="black"/>
                          </a:solidFill>
                          <a:latin typeface="Times New Roman"/>
                          <a:ea typeface="Times New Roman"/>
                          <a:cs typeface="Times New Roman"/>
                        </a:rPr>
                        <m:t>bi</m:t>
                      </m:r>
                      <m:r>
                        <m:rPr>
                          <m:nor/>
                        </m:rPr>
                        <a:rPr lang="en-US" sz="4800">
                          <a:solidFill>
                            <a:prstClr val="black"/>
                          </a:solidFill>
                          <a:latin typeface="Times New Roman"/>
                          <a:ea typeface="Times New Roman"/>
                          <a:cs typeface="Times New Roman"/>
                        </a:rPr>
                        <m:t>ế</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ố </m:t>
                      </m:r>
                      <m:r>
                        <a:rPr lang="en-US" sz="4800" i="1">
                          <a:solidFill>
                            <a:prstClr val="black"/>
                          </a:solidFill>
                          <a:latin typeface="Cambria Math"/>
                          <a:ea typeface="Times New Roman"/>
                          <a:cs typeface="Times New Roman"/>
                        </a:rPr>
                        <m:t>′′</m:t>
                      </m:r>
                      <m:r>
                        <m:rPr>
                          <m:nor/>
                        </m:rPr>
                        <a:rPr lang="en-US" sz="4800">
                          <a:solidFill>
                            <a:prstClr val="black"/>
                          </a:solidFill>
                          <a:latin typeface="Times New Roman"/>
                          <a:ea typeface="Times New Roman"/>
                          <a:cs typeface="Times New Roman"/>
                        </a:rPr>
                        <m:t>Đ</m:t>
                      </m:r>
                      <m:r>
                        <m:rPr>
                          <m:nor/>
                        </m:rPr>
                        <a:rPr lang="en-US" sz="4800">
                          <a:solidFill>
                            <a:prstClr val="black"/>
                          </a:solidFill>
                          <a:latin typeface="Times New Roman"/>
                          <a:ea typeface="Times New Roman"/>
                          <a:cs typeface="Times New Roman"/>
                        </a:rPr>
                        <m:t>o</m:t>
                      </m:r>
                      <m:r>
                        <m:rPr>
                          <m:nor/>
                        </m:rPr>
                        <a:rPr lang="en-US" sz="4800">
                          <a:solidFill>
                            <a:prstClr val="black"/>
                          </a:solidFill>
                          <a:latin typeface="Times New Roman"/>
                          <a:ea typeface="Times New Roman"/>
                          <a:cs typeface="Times New Roman"/>
                        </a:rPr>
                        <m:t>ạ</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th</m:t>
                      </m:r>
                      <m:r>
                        <m:rPr>
                          <m:nor/>
                        </m:rPr>
                        <a:rPr lang="en-US" sz="4800">
                          <a:solidFill>
                            <a:prstClr val="black"/>
                          </a:solidFill>
                          <a:latin typeface="Times New Roman"/>
                          <a:ea typeface="Times New Roman"/>
                          <a:cs typeface="Times New Roman"/>
                        </a:rPr>
                        <m:t>ẳ</m:t>
                      </m:r>
                      <m:r>
                        <m:rPr>
                          <m:nor/>
                        </m:rPr>
                        <a:rPr lang="en-US" sz="4800">
                          <a:solidFill>
                            <a:prstClr val="black"/>
                          </a:solidFill>
                          <a:latin typeface="Times New Roman"/>
                          <a:ea typeface="Times New Roman"/>
                          <a:cs typeface="Times New Roman"/>
                        </a:rPr>
                        <m:t>ng</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ố</m:t>
                      </m:r>
                      <m:r>
                        <m:rPr>
                          <m:nor/>
                        </m:rPr>
                        <a:rPr lang="en-US" sz="4800">
                          <a:solidFill>
                            <a:prstClr val="black"/>
                          </a:solidFill>
                          <a:latin typeface="Times New Roman"/>
                          <a:ea typeface="Times New Roman"/>
                          <a:cs typeface="Times New Roman"/>
                        </a:rPr>
                        <m:t>i</m:t>
                      </m:r>
                      <m:r>
                        <m:rPr>
                          <m:nor/>
                        </m:rPr>
                        <a:rPr lang="en-US" sz="4800">
                          <a:solidFill>
                            <a:prstClr val="black"/>
                          </a:solidFill>
                          <a:latin typeface="Times New Roman"/>
                          <a:ea typeface="Times New Roman"/>
                          <a:cs typeface="Times New Roman"/>
                        </a:rPr>
                        <m:t> </m:t>
                      </m:r>
                      <m:r>
                        <a:rPr lang="en-US" sz="4800" i="1">
                          <a:solidFill>
                            <a:prstClr val="black"/>
                          </a:solidFill>
                          <a:latin typeface="Cambria Math"/>
                          <a:ea typeface="Times New Roman"/>
                          <a:cs typeface="Times New Roman"/>
                        </a:rPr>
                        <m:t>2</m:t>
                      </m:r>
                      <m:r>
                        <m:rPr>
                          <m:nor/>
                        </m:rPr>
                        <a:rPr lang="en-US" sz="4800">
                          <a:solidFill>
                            <a:prstClr val="black"/>
                          </a:solidFill>
                          <a:latin typeface="Times New Roman"/>
                          <a:ea typeface="Times New Roman"/>
                          <a:cs typeface="Times New Roman"/>
                        </a:rPr>
                        <m:t> đ</m:t>
                      </m:r>
                      <m:r>
                        <m:rPr>
                          <m:nor/>
                        </m:rPr>
                        <a:rPr lang="en-US" sz="4800">
                          <a:solidFill>
                            <a:prstClr val="black"/>
                          </a:solidFill>
                          <a:latin typeface="Times New Roman"/>
                          <a:ea typeface="Times New Roman"/>
                          <a:cs typeface="Times New Roman"/>
                        </a:rPr>
                        <m:t>i</m:t>
                      </m:r>
                      <m:r>
                        <m:rPr>
                          <m:nor/>
                        </m:rPr>
                        <a:rPr lang="en-US" sz="4800">
                          <a:solidFill>
                            <a:prstClr val="black"/>
                          </a:solidFill>
                          <a:latin typeface="Times New Roman"/>
                          <a:ea typeface="Times New Roman"/>
                          <a:cs typeface="Times New Roman"/>
                        </a:rPr>
                        <m:t>ể</m:t>
                      </m:r>
                      <m:r>
                        <m:rPr>
                          <m:nor/>
                        </m:rPr>
                        <a:rPr lang="en-US" sz="4800">
                          <a:solidFill>
                            <a:prstClr val="black"/>
                          </a:solidFill>
                          <a:latin typeface="Times New Roman"/>
                          <a:ea typeface="Times New Roman"/>
                          <a:cs typeface="Times New Roman"/>
                        </a:rPr>
                        <m:t>m</m:t>
                      </m:r>
                      <m:r>
                        <m:rPr>
                          <m:nor/>
                        </m:rPr>
                        <a:rPr lang="en-US" sz="4800">
                          <a:solidFill>
                            <a:prstClr val="black"/>
                          </a:solidFill>
                          <a:latin typeface="Times New Roman"/>
                          <a:ea typeface="Times New Roman"/>
                          <a:cs typeface="Times New Roman"/>
                        </a:rPr>
                        <m:t> đượ</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ch</m:t>
                      </m:r>
                      <m:r>
                        <m:rPr>
                          <m:nor/>
                        </m:rPr>
                        <a:rPr lang="en-US" sz="4800">
                          <a:solidFill>
                            <a:prstClr val="black"/>
                          </a:solidFill>
                          <a:latin typeface="Times New Roman"/>
                          <a:ea typeface="Times New Roman"/>
                          <a:cs typeface="Times New Roman"/>
                        </a:rPr>
                        <m:t>ọ</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ắ</m:t>
                      </m:r>
                      <m:r>
                        <m:rPr>
                          <m:nor/>
                        </m:rPr>
                        <a:rPr lang="en-US" sz="4800">
                          <a:solidFill>
                            <a:prstClr val="black"/>
                          </a:solidFill>
                          <a:latin typeface="Times New Roman"/>
                          <a:ea typeface="Times New Roman"/>
                          <a:cs typeface="Times New Roman"/>
                        </a:rPr>
                        <m:t>t</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ả </m:t>
                      </m:r>
                      <m:r>
                        <m:rPr>
                          <m:nor/>
                        </m:rPr>
                        <a:rPr lang="en-US" sz="4800">
                          <a:solidFill>
                            <a:prstClr val="black"/>
                          </a:solidFill>
                          <a:latin typeface="Times New Roman"/>
                          <a:ea typeface="Times New Roman"/>
                          <a:cs typeface="Times New Roman"/>
                        </a:rPr>
                        <m:t>hai</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tr</m:t>
                      </m:r>
                      <m:r>
                        <m:rPr>
                          <m:nor/>
                        </m:rPr>
                        <a:rPr lang="en-US" sz="4800">
                          <a:solidFill>
                            <a:prstClr val="black"/>
                          </a:solidFill>
                          <a:latin typeface="Times New Roman"/>
                          <a:ea typeface="Times New Roman"/>
                          <a:cs typeface="Times New Roman"/>
                        </a:rPr>
                        <m:t>ụ</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m:t>
                      </m:r>
                      <m:r>
                        <m:rPr>
                          <m:nor/>
                        </m:rPr>
                        <a:rPr lang="en-US" sz="4800">
                          <a:solidFill>
                            <a:prstClr val="black"/>
                          </a:solidFill>
                          <a:latin typeface="Times New Roman"/>
                          <a:ea typeface="Times New Roman"/>
                          <a:cs typeface="Times New Roman"/>
                        </a:rPr>
                        <m:t>ọ</m:t>
                      </m:r>
                      <m:r>
                        <m:rPr>
                          <m:nor/>
                        </m:rPr>
                        <a:rPr lang="en-US" sz="4800">
                          <a:solidFill>
                            <a:prstClr val="black"/>
                          </a:solidFill>
                          <a:latin typeface="Times New Roman"/>
                          <a:ea typeface="Times New Roman"/>
                          <a:cs typeface="Times New Roman"/>
                        </a:rPr>
                        <m:t>a</m:t>
                      </m:r>
                      <m:r>
                        <m:rPr>
                          <m:nor/>
                        </m:rPr>
                        <a:rPr lang="en-US" sz="4800">
                          <a:solidFill>
                            <a:prstClr val="black"/>
                          </a:solidFill>
                          <a:latin typeface="Times New Roman"/>
                          <a:ea typeface="Times New Roman"/>
                          <a:cs typeface="Times New Roman"/>
                        </a:rPr>
                        <m:t> độ</m:t>
                      </m:r>
                      <m:r>
                        <a:rPr lang="en-US" sz="4800" i="1">
                          <a:solidFill>
                            <a:prstClr val="black"/>
                          </a:solidFill>
                          <a:latin typeface="Cambria Math"/>
                          <a:ea typeface="Times New Roman"/>
                          <a:cs typeface="Times New Roman"/>
                        </a:rPr>
                        <m:t>′′</m:t>
                      </m:r>
                      <m:r>
                        <m:rPr>
                          <m:nor/>
                        </m:rPr>
                        <a:rPr lang="en-US" sz="4800">
                          <a:solidFill>
                            <a:prstClr val="black"/>
                          </a:solidFill>
                          <a:latin typeface="Times New Roman"/>
                          <a:ea typeface="Times New Roman"/>
                          <a:cs typeface="Times New Roman"/>
                        </a:rPr>
                        <m:t>. </m:t>
                      </m:r>
                    </m:oMath>
                  </m:oMathPara>
                </a14:m>
                <a:endParaRPr lang="vi-VN" sz="4800">
                  <a:solidFill>
                    <a:prstClr val="black"/>
                  </a:solidFill>
                  <a:latin typeface="Calibri"/>
                  <a:ea typeface="Calibri"/>
                  <a:cs typeface="Times New Roman"/>
                </a:endParaRPr>
              </a:p>
              <a:p>
                <a:pPr lvl="0">
                  <a:lnSpc>
                    <a:spcPct val="115000"/>
                  </a:lnSpc>
                  <a:spcBef>
                    <a:spcPts val="240"/>
                  </a:spcBef>
                  <a:spcAft>
                    <a:spcPts val="240"/>
                  </a:spcAft>
                  <a:tabLst>
                    <a:tab pos="0" algn="l"/>
                  </a:tabLst>
                </a:pPr>
                <a14:m>
                  <m:oMathPara xmlns:m="http://schemas.openxmlformats.org/officeDocument/2006/math">
                    <m:oMathParaPr>
                      <m:jc m:val="centerGroup"/>
                    </m:oMathParaPr>
                    <m:oMath xmlns:m="http://schemas.openxmlformats.org/officeDocument/2006/math">
                      <m:r>
                        <m:rPr>
                          <m:nor/>
                        </m:rPr>
                        <a:rPr lang="en-US" sz="4800">
                          <a:solidFill>
                            <a:prstClr val="black"/>
                          </a:solidFill>
                          <a:latin typeface="Times New Roman"/>
                          <a:ea typeface="Times New Roman"/>
                          <a:cs typeface="Times New Roman"/>
                        </a:rPr>
                        <m:t>Hai</m:t>
                      </m:r>
                      <m:r>
                        <m:rPr>
                          <m:nor/>
                        </m:rPr>
                        <a:rPr lang="en-US" sz="4800">
                          <a:solidFill>
                            <a:prstClr val="black"/>
                          </a:solidFill>
                          <a:latin typeface="Times New Roman"/>
                          <a:ea typeface="Times New Roman"/>
                          <a:cs typeface="Times New Roman"/>
                        </a:rPr>
                        <m:t> đầ</m:t>
                      </m:r>
                      <m:r>
                        <m:rPr>
                          <m:nor/>
                        </m:rPr>
                        <a:rPr lang="en-US" sz="4800">
                          <a:solidFill>
                            <a:prstClr val="black"/>
                          </a:solidFill>
                          <a:latin typeface="Times New Roman"/>
                          <a:ea typeface="Times New Roman"/>
                          <a:cs typeface="Times New Roman"/>
                        </a:rPr>
                        <m:t>u</m:t>
                      </m:r>
                      <m:r>
                        <m:rPr>
                          <m:nor/>
                        </m:rPr>
                        <a:rPr lang="en-US" sz="4800">
                          <a:solidFill>
                            <a:prstClr val="black"/>
                          </a:solidFill>
                          <a:latin typeface="Times New Roman"/>
                          <a:ea typeface="Times New Roman"/>
                          <a:cs typeface="Times New Roman"/>
                        </a:rPr>
                        <m:t> đ</m:t>
                      </m:r>
                      <m:r>
                        <m:rPr>
                          <m:nor/>
                        </m:rPr>
                        <a:rPr lang="en-US" sz="4800">
                          <a:solidFill>
                            <a:prstClr val="black"/>
                          </a:solidFill>
                          <a:latin typeface="Times New Roman"/>
                          <a:ea typeface="Times New Roman"/>
                          <a:cs typeface="Times New Roman"/>
                        </a:rPr>
                        <m:t>o</m:t>
                      </m:r>
                      <m:r>
                        <m:rPr>
                          <m:nor/>
                        </m:rPr>
                        <a:rPr lang="en-US" sz="4800">
                          <a:solidFill>
                            <a:prstClr val="black"/>
                          </a:solidFill>
                          <a:latin typeface="Times New Roman"/>
                          <a:ea typeface="Times New Roman"/>
                          <a:cs typeface="Times New Roman"/>
                        </a:rPr>
                        <m:t>ạ</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th</m:t>
                      </m:r>
                      <m:r>
                        <m:rPr>
                          <m:nor/>
                        </m:rPr>
                        <a:rPr lang="en-US" sz="4800">
                          <a:solidFill>
                            <a:prstClr val="black"/>
                          </a:solidFill>
                          <a:latin typeface="Times New Roman"/>
                          <a:ea typeface="Times New Roman"/>
                          <a:cs typeface="Times New Roman"/>
                        </a:rPr>
                        <m:t>ẳ</m:t>
                      </m:r>
                      <m:r>
                        <m:rPr>
                          <m:nor/>
                        </m:rPr>
                        <a:rPr lang="en-US" sz="4800">
                          <a:solidFill>
                            <a:prstClr val="black"/>
                          </a:solidFill>
                          <a:latin typeface="Times New Roman"/>
                          <a:ea typeface="Times New Roman"/>
                          <a:cs typeface="Times New Roman"/>
                        </a:rPr>
                        <m:t>ng</m:t>
                      </m:r>
                      <m:r>
                        <m:rPr>
                          <m:nor/>
                        </m:rPr>
                        <a:rPr lang="en-US" sz="4800">
                          <a:solidFill>
                            <a:prstClr val="black"/>
                          </a:solidFill>
                          <a:latin typeface="Times New Roman"/>
                          <a:ea typeface="Times New Roman"/>
                          <a:cs typeface="Times New Roman"/>
                        </a:rPr>
                        <m:t> ở </m:t>
                      </m:r>
                      <m:r>
                        <m:rPr>
                          <m:nor/>
                        </m:rPr>
                        <a:rPr lang="en-US" sz="4800">
                          <a:solidFill>
                            <a:prstClr val="black"/>
                          </a:solidFill>
                          <a:latin typeface="Times New Roman"/>
                          <a:ea typeface="Times New Roman"/>
                          <a:cs typeface="Times New Roman"/>
                        </a:rPr>
                        <m:t>g</m:t>
                      </m:r>
                      <m:r>
                        <m:rPr>
                          <m:nor/>
                        </m:rPr>
                        <a:rPr lang="en-US" sz="4800">
                          <a:solidFill>
                            <a:prstClr val="black"/>
                          </a:solidFill>
                          <a:latin typeface="Times New Roman"/>
                          <a:ea typeface="Times New Roman"/>
                          <a:cs typeface="Times New Roman"/>
                        </a:rPr>
                        <m:t>ó</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ph</m:t>
                      </m:r>
                      <m:r>
                        <m:rPr>
                          <m:nor/>
                        </m:rPr>
                        <a:rPr lang="en-US" sz="4800">
                          <a:solidFill>
                            <a:prstClr val="black"/>
                          </a:solidFill>
                          <a:latin typeface="Times New Roman"/>
                          <a:ea typeface="Times New Roman"/>
                          <a:cs typeface="Times New Roman"/>
                        </a:rPr>
                        <m:t>ầ</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m:t>
                      </m:r>
                      <m:r>
                        <m:rPr>
                          <m:nor/>
                        </m:rPr>
                        <a:rPr lang="en-US" sz="4800">
                          <a:solidFill>
                            <a:prstClr val="black"/>
                          </a:solidFill>
                          <a:latin typeface="Times New Roman"/>
                          <a:ea typeface="Times New Roman"/>
                          <a:cs typeface="Times New Roman"/>
                        </a:rPr>
                        <m:t>ư </m:t>
                      </m:r>
                      <m:r>
                        <m:rPr>
                          <m:nor/>
                        </m:rPr>
                        <a:rPr lang="en-US" sz="4800">
                          <a:solidFill>
                            <a:prstClr val="black"/>
                          </a:solidFill>
                          <a:latin typeface="Times New Roman"/>
                          <a:ea typeface="Times New Roman"/>
                          <a:cs typeface="Times New Roman"/>
                        </a:rPr>
                        <m:t>th</m:t>
                      </m:r>
                      <m:r>
                        <m:rPr>
                          <m:nor/>
                        </m:rPr>
                        <a:rPr lang="en-US" sz="4800">
                          <a:solidFill>
                            <a:prstClr val="black"/>
                          </a:solidFill>
                          <a:latin typeface="Times New Roman"/>
                          <a:ea typeface="Times New Roman"/>
                          <a:cs typeface="Times New Roman"/>
                        </a:rPr>
                        <m:t>ứ </m:t>
                      </m:r>
                      <m:r>
                        <m:rPr>
                          <m:nor/>
                        </m:rPr>
                        <a:rPr lang="en-US" sz="4800">
                          <a:solidFill>
                            <a:prstClr val="black"/>
                          </a:solidFill>
                          <a:latin typeface="Times New Roman"/>
                          <a:ea typeface="Times New Roman"/>
                          <a:cs typeface="Times New Roman"/>
                        </a:rPr>
                        <m:t>nh</m:t>
                      </m:r>
                      <m:r>
                        <m:rPr>
                          <m:nor/>
                        </m:rPr>
                        <a:rPr lang="en-US" sz="4800">
                          <a:solidFill>
                            <a:prstClr val="black"/>
                          </a:solidFill>
                          <a:latin typeface="Times New Roman"/>
                          <a:ea typeface="Times New Roman"/>
                          <a:cs typeface="Times New Roman"/>
                        </a:rPr>
                        <m:t>ấ</m:t>
                      </m:r>
                      <m:r>
                        <m:rPr>
                          <m:nor/>
                        </m:rPr>
                        <a:rPr lang="en-US" sz="4800">
                          <a:solidFill>
                            <a:prstClr val="black"/>
                          </a:solidFill>
                          <a:latin typeface="Times New Roman"/>
                          <a:ea typeface="Times New Roman"/>
                          <a:cs typeface="Times New Roman"/>
                        </a:rPr>
                        <m:t>t</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v</m:t>
                      </m:r>
                      <m:r>
                        <m:rPr>
                          <m:nor/>
                        </m:rPr>
                        <a:rPr lang="en-US" sz="4800">
                          <a:solidFill>
                            <a:prstClr val="black"/>
                          </a:solidFill>
                          <a:latin typeface="Times New Roman"/>
                          <a:ea typeface="Times New Roman"/>
                          <a:cs typeface="Times New Roman"/>
                        </a:rPr>
                        <m:t>à </m:t>
                      </m:r>
                      <m:r>
                        <m:rPr>
                          <m:nor/>
                        </m:rPr>
                        <a:rPr lang="en-US" sz="4800">
                          <a:solidFill>
                            <a:prstClr val="black"/>
                          </a:solidFill>
                          <a:latin typeface="Times New Roman"/>
                          <a:ea typeface="Times New Roman"/>
                          <a:cs typeface="Times New Roman"/>
                        </a:rPr>
                        <m:t>th</m:t>
                      </m:r>
                      <m:r>
                        <m:rPr>
                          <m:nor/>
                        </m:rPr>
                        <a:rPr lang="en-US" sz="4800">
                          <a:solidFill>
                            <a:prstClr val="black"/>
                          </a:solidFill>
                          <a:latin typeface="Times New Roman"/>
                          <a:ea typeface="Times New Roman"/>
                          <a:cs typeface="Times New Roman"/>
                        </a:rPr>
                        <m:t>ứ </m:t>
                      </m:r>
                      <m:r>
                        <m:rPr>
                          <m:nor/>
                        </m:rPr>
                        <a:rPr lang="en-US" sz="4800">
                          <a:solidFill>
                            <a:prstClr val="black"/>
                          </a:solidFill>
                          <a:latin typeface="Times New Roman"/>
                          <a:ea typeface="Times New Roman"/>
                          <a:cs typeface="Times New Roman"/>
                        </a:rPr>
                        <m:t>ba</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ó </m:t>
                      </m:r>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2</m:t>
                          </m:r>
                        </m:sub>
                        <m:sup>
                          <m:r>
                            <a:rPr lang="en-US" sz="4800" i="1">
                              <a:solidFill>
                                <a:prstClr val="black"/>
                              </a:solidFill>
                              <a:latin typeface="Cambria Math"/>
                              <a:ea typeface="Times New Roman"/>
                              <a:cs typeface="Times New Roman"/>
                            </a:rPr>
                            <m:t>1</m:t>
                          </m:r>
                        </m:sup>
                      </m:sSubSup>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4</m:t>
                          </m:r>
                        </m:sub>
                        <m:sup>
                          <m:r>
                            <a:rPr lang="en-US" sz="4800" i="1">
                              <a:solidFill>
                                <a:prstClr val="black"/>
                              </a:solidFill>
                              <a:latin typeface="Cambria Math"/>
                              <a:ea typeface="Times New Roman"/>
                              <a:cs typeface="Times New Roman"/>
                            </a:rPr>
                            <m:t>1</m:t>
                          </m:r>
                        </m:sup>
                      </m:sSubSup>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á</m:t>
                      </m:r>
                      <m:r>
                        <m:rPr>
                          <m:nor/>
                        </m:rPr>
                        <a:rPr lang="en-US" sz="4800">
                          <a:solidFill>
                            <a:prstClr val="black"/>
                          </a:solidFill>
                          <a:latin typeface="Times New Roman"/>
                          <a:ea typeface="Times New Roman"/>
                          <a:cs typeface="Times New Roman"/>
                        </a:rPr>
                        <m:t>ch</m:t>
                      </m:r>
                      <m:r>
                        <m:rPr>
                          <m:nor/>
                        </m:rPr>
                        <a:rPr lang="en-US" sz="4800">
                          <a:solidFill>
                            <a:prstClr val="black"/>
                          </a:solidFill>
                          <a:latin typeface="Times New Roman"/>
                          <a:ea typeface="Times New Roman"/>
                          <a:cs typeface="Times New Roman"/>
                        </a:rPr>
                        <m:t>.</m:t>
                      </m:r>
                    </m:oMath>
                  </m:oMathPara>
                </a14:m>
                <a:endParaRPr lang="vi-VN" sz="4800">
                  <a:solidFill>
                    <a:prstClr val="black"/>
                  </a:solidFill>
                  <a:latin typeface="Calibri"/>
                  <a:ea typeface="Calibri"/>
                  <a:cs typeface="Times New Roman"/>
                </a:endParaRPr>
              </a:p>
              <a:p>
                <a:pPr lvl="0">
                  <a:lnSpc>
                    <a:spcPct val="115000"/>
                  </a:lnSpc>
                  <a:spcBef>
                    <a:spcPts val="240"/>
                  </a:spcBef>
                  <a:spcAft>
                    <a:spcPts val="240"/>
                  </a:spcAft>
                  <a:tabLst>
                    <a:tab pos="0" algn="l"/>
                  </a:tabLst>
                </a:pPr>
                <a14:m>
                  <m:oMathPara xmlns:m="http://schemas.openxmlformats.org/officeDocument/2006/math">
                    <m:oMathParaPr>
                      <m:jc m:val="centerGroup"/>
                    </m:oMathParaPr>
                    <m:oMath xmlns:m="http://schemas.openxmlformats.org/officeDocument/2006/math">
                      <m:r>
                        <m:rPr>
                          <m:nor/>
                        </m:rPr>
                        <a:rPr lang="en-US" sz="4800">
                          <a:solidFill>
                            <a:prstClr val="black"/>
                          </a:solidFill>
                          <a:latin typeface="Times New Roman"/>
                          <a:ea typeface="Times New Roman"/>
                          <a:cs typeface="Times New Roman"/>
                        </a:rPr>
                        <m:t>Hai</m:t>
                      </m:r>
                      <m:r>
                        <m:rPr>
                          <m:nor/>
                        </m:rPr>
                        <a:rPr lang="en-US" sz="4800">
                          <a:solidFill>
                            <a:prstClr val="black"/>
                          </a:solidFill>
                          <a:latin typeface="Times New Roman"/>
                          <a:ea typeface="Times New Roman"/>
                          <a:cs typeface="Times New Roman"/>
                        </a:rPr>
                        <m:t> đầ</m:t>
                      </m:r>
                      <m:r>
                        <m:rPr>
                          <m:nor/>
                        </m:rPr>
                        <a:rPr lang="en-US" sz="4800">
                          <a:solidFill>
                            <a:prstClr val="black"/>
                          </a:solidFill>
                          <a:latin typeface="Times New Roman"/>
                          <a:ea typeface="Times New Roman"/>
                          <a:cs typeface="Times New Roman"/>
                        </a:rPr>
                        <m:t>u</m:t>
                      </m:r>
                      <m:r>
                        <m:rPr>
                          <m:nor/>
                        </m:rPr>
                        <a:rPr lang="en-US" sz="4800">
                          <a:solidFill>
                            <a:prstClr val="black"/>
                          </a:solidFill>
                          <a:latin typeface="Times New Roman"/>
                          <a:ea typeface="Times New Roman"/>
                          <a:cs typeface="Times New Roman"/>
                        </a:rPr>
                        <m:t> đ</m:t>
                      </m:r>
                      <m:r>
                        <m:rPr>
                          <m:nor/>
                        </m:rPr>
                        <a:rPr lang="en-US" sz="4800">
                          <a:solidFill>
                            <a:prstClr val="black"/>
                          </a:solidFill>
                          <a:latin typeface="Times New Roman"/>
                          <a:ea typeface="Times New Roman"/>
                          <a:cs typeface="Times New Roman"/>
                        </a:rPr>
                        <m:t>o</m:t>
                      </m:r>
                      <m:r>
                        <m:rPr>
                          <m:nor/>
                        </m:rPr>
                        <a:rPr lang="en-US" sz="4800">
                          <a:solidFill>
                            <a:prstClr val="black"/>
                          </a:solidFill>
                          <a:latin typeface="Times New Roman"/>
                          <a:ea typeface="Times New Roman"/>
                          <a:cs typeface="Times New Roman"/>
                        </a:rPr>
                        <m:t>ạ</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th</m:t>
                      </m:r>
                      <m:r>
                        <m:rPr>
                          <m:nor/>
                        </m:rPr>
                        <a:rPr lang="en-US" sz="4800">
                          <a:solidFill>
                            <a:prstClr val="black"/>
                          </a:solidFill>
                          <a:latin typeface="Times New Roman"/>
                          <a:ea typeface="Times New Roman"/>
                          <a:cs typeface="Times New Roman"/>
                        </a:rPr>
                        <m:t>ẳ</m:t>
                      </m:r>
                      <m:r>
                        <m:rPr>
                          <m:nor/>
                        </m:rPr>
                        <a:rPr lang="en-US" sz="4800">
                          <a:solidFill>
                            <a:prstClr val="black"/>
                          </a:solidFill>
                          <a:latin typeface="Times New Roman"/>
                          <a:ea typeface="Times New Roman"/>
                          <a:cs typeface="Times New Roman"/>
                        </a:rPr>
                        <m:t>ng</m:t>
                      </m:r>
                      <m:r>
                        <m:rPr>
                          <m:nor/>
                        </m:rPr>
                        <a:rPr lang="en-US" sz="4800">
                          <a:solidFill>
                            <a:prstClr val="black"/>
                          </a:solidFill>
                          <a:latin typeface="Times New Roman"/>
                          <a:ea typeface="Times New Roman"/>
                          <a:cs typeface="Times New Roman"/>
                        </a:rPr>
                        <m:t> ở </m:t>
                      </m:r>
                      <m:r>
                        <m:rPr>
                          <m:nor/>
                        </m:rPr>
                        <a:rPr lang="en-US" sz="4800">
                          <a:solidFill>
                            <a:prstClr val="black"/>
                          </a:solidFill>
                          <a:latin typeface="Times New Roman"/>
                          <a:ea typeface="Times New Roman"/>
                          <a:cs typeface="Times New Roman"/>
                        </a:rPr>
                        <m:t>g</m:t>
                      </m:r>
                      <m:r>
                        <m:rPr>
                          <m:nor/>
                        </m:rPr>
                        <a:rPr lang="en-US" sz="4800">
                          <a:solidFill>
                            <a:prstClr val="black"/>
                          </a:solidFill>
                          <a:latin typeface="Times New Roman"/>
                          <a:ea typeface="Times New Roman"/>
                          <a:cs typeface="Times New Roman"/>
                        </a:rPr>
                        <m:t>ó</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ph</m:t>
                      </m:r>
                      <m:r>
                        <m:rPr>
                          <m:nor/>
                        </m:rPr>
                        <a:rPr lang="en-US" sz="4800">
                          <a:solidFill>
                            <a:prstClr val="black"/>
                          </a:solidFill>
                          <a:latin typeface="Times New Roman"/>
                          <a:ea typeface="Times New Roman"/>
                          <a:cs typeface="Times New Roman"/>
                        </a:rPr>
                        <m:t>ầ</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m:t>
                      </m:r>
                      <m:r>
                        <m:rPr>
                          <m:nor/>
                        </m:rPr>
                        <a:rPr lang="en-US" sz="4800">
                          <a:solidFill>
                            <a:prstClr val="black"/>
                          </a:solidFill>
                          <a:latin typeface="Times New Roman"/>
                          <a:ea typeface="Times New Roman"/>
                          <a:cs typeface="Times New Roman"/>
                        </a:rPr>
                        <m:t>ư </m:t>
                      </m:r>
                      <m:r>
                        <m:rPr>
                          <m:nor/>
                        </m:rPr>
                        <a:rPr lang="en-US" sz="4800">
                          <a:solidFill>
                            <a:prstClr val="black"/>
                          </a:solidFill>
                          <a:latin typeface="Times New Roman"/>
                          <a:ea typeface="Times New Roman"/>
                          <a:cs typeface="Times New Roman"/>
                        </a:rPr>
                        <m:t>th</m:t>
                      </m:r>
                      <m:r>
                        <m:rPr>
                          <m:nor/>
                        </m:rPr>
                        <a:rPr lang="en-US" sz="4800">
                          <a:solidFill>
                            <a:prstClr val="black"/>
                          </a:solidFill>
                          <a:latin typeface="Times New Roman"/>
                          <a:ea typeface="Times New Roman"/>
                          <a:cs typeface="Times New Roman"/>
                        </a:rPr>
                        <m:t>ứ </m:t>
                      </m:r>
                      <m:r>
                        <m:rPr>
                          <m:nor/>
                        </m:rPr>
                        <a:rPr lang="en-US" sz="4800">
                          <a:solidFill>
                            <a:prstClr val="black"/>
                          </a:solidFill>
                          <a:latin typeface="Times New Roman"/>
                          <a:ea typeface="Times New Roman"/>
                          <a:cs typeface="Times New Roman"/>
                        </a:rPr>
                        <m:t>hai</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v</m:t>
                      </m:r>
                      <m:r>
                        <m:rPr>
                          <m:nor/>
                        </m:rPr>
                        <a:rPr lang="en-US" sz="4800">
                          <a:solidFill>
                            <a:prstClr val="black"/>
                          </a:solidFill>
                          <a:latin typeface="Times New Roman"/>
                          <a:ea typeface="Times New Roman"/>
                          <a:cs typeface="Times New Roman"/>
                        </a:rPr>
                        <m:t>à </m:t>
                      </m:r>
                      <m:r>
                        <m:rPr>
                          <m:nor/>
                        </m:rPr>
                        <a:rPr lang="en-US" sz="4800">
                          <a:solidFill>
                            <a:prstClr val="black"/>
                          </a:solidFill>
                          <a:latin typeface="Times New Roman"/>
                          <a:ea typeface="Times New Roman"/>
                          <a:cs typeface="Times New Roman"/>
                        </a:rPr>
                        <m:t>th</m:t>
                      </m:r>
                      <m:r>
                        <m:rPr>
                          <m:nor/>
                        </m:rPr>
                        <a:rPr lang="en-US" sz="4800">
                          <a:solidFill>
                            <a:prstClr val="black"/>
                          </a:solidFill>
                          <a:latin typeface="Times New Roman"/>
                          <a:ea typeface="Times New Roman"/>
                          <a:cs typeface="Times New Roman"/>
                        </a:rPr>
                        <m:t>ứ </m:t>
                      </m:r>
                      <m:r>
                        <m:rPr>
                          <m:nor/>
                        </m:rPr>
                        <a:rPr lang="en-US" sz="4800">
                          <a:solidFill>
                            <a:prstClr val="black"/>
                          </a:solidFill>
                          <a:latin typeface="Times New Roman"/>
                          <a:ea typeface="Times New Roman"/>
                          <a:cs typeface="Times New Roman"/>
                        </a:rPr>
                        <m:t>t</m:t>
                      </m:r>
                      <m:r>
                        <m:rPr>
                          <m:nor/>
                        </m:rPr>
                        <a:rPr lang="en-US" sz="4800">
                          <a:solidFill>
                            <a:prstClr val="black"/>
                          </a:solidFill>
                          <a:latin typeface="Times New Roman"/>
                          <a:ea typeface="Times New Roman"/>
                          <a:cs typeface="Times New Roman"/>
                        </a:rPr>
                        <m:t>ư,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ó </m:t>
                      </m:r>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3</m:t>
                          </m:r>
                        </m:sub>
                        <m:sup>
                          <m:r>
                            <a:rPr lang="en-US" sz="4800" i="1">
                              <a:solidFill>
                                <a:prstClr val="black"/>
                              </a:solidFill>
                              <a:latin typeface="Cambria Math"/>
                              <a:ea typeface="Times New Roman"/>
                              <a:cs typeface="Times New Roman"/>
                            </a:rPr>
                            <m:t>1</m:t>
                          </m:r>
                        </m:sup>
                      </m:sSubSup>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5</m:t>
                          </m:r>
                        </m:sub>
                        <m:sup>
                          <m:r>
                            <a:rPr lang="en-US" sz="4800" i="1">
                              <a:solidFill>
                                <a:prstClr val="black"/>
                              </a:solidFill>
                              <a:latin typeface="Cambria Math"/>
                              <a:ea typeface="Times New Roman"/>
                              <a:cs typeface="Times New Roman"/>
                            </a:rPr>
                            <m:t>1</m:t>
                          </m:r>
                        </m:sup>
                      </m:sSubSup>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á</m:t>
                      </m:r>
                      <m:r>
                        <m:rPr>
                          <m:nor/>
                        </m:rPr>
                        <a:rPr lang="en-US" sz="4800">
                          <a:solidFill>
                            <a:prstClr val="black"/>
                          </a:solidFill>
                          <a:latin typeface="Times New Roman"/>
                          <a:ea typeface="Times New Roman"/>
                          <a:cs typeface="Times New Roman"/>
                        </a:rPr>
                        <m:t>ch</m:t>
                      </m:r>
                      <m:r>
                        <m:rPr>
                          <m:nor/>
                        </m:rPr>
                        <a:rPr lang="en-US" sz="4800">
                          <a:solidFill>
                            <a:prstClr val="black"/>
                          </a:solidFill>
                          <a:latin typeface="Times New Roman"/>
                          <a:ea typeface="Times New Roman"/>
                          <a:cs typeface="Times New Roman"/>
                        </a:rPr>
                        <m:t>.</m:t>
                      </m:r>
                    </m:oMath>
                  </m:oMathPara>
                </a14:m>
                <a:endParaRPr lang="vi-VN" sz="4800">
                  <a:solidFill>
                    <a:prstClr val="black"/>
                  </a:solidFill>
                  <a:latin typeface="Calibri"/>
                  <a:ea typeface="Calibri"/>
                  <a:cs typeface="Times New Roman"/>
                </a:endParaRPr>
              </a:p>
              <a:p>
                <a:pPr lvl="0">
                  <a:lnSpc>
                    <a:spcPct val="115000"/>
                  </a:lnSpc>
                  <a:spcBef>
                    <a:spcPts val="240"/>
                  </a:spcBef>
                  <a:spcAft>
                    <a:spcPts val="240"/>
                  </a:spcAft>
                  <a:tabLst>
                    <a:tab pos="0" algn="l"/>
                  </a:tabLst>
                </a:pPr>
                <a14:m>
                  <m:oMathPara xmlns:m="http://schemas.openxmlformats.org/officeDocument/2006/math">
                    <m:oMathParaPr>
                      <m:jc m:val="centerGroup"/>
                    </m:oMathParaPr>
                    <m:oMath xmlns:m="http://schemas.openxmlformats.org/officeDocument/2006/math">
                      <m:r>
                        <m:rPr>
                          <m:nor/>
                        </m:rPr>
                        <a:rPr lang="en-US" sz="4800">
                          <a:solidFill>
                            <a:prstClr val="black"/>
                          </a:solidFill>
                          <a:latin typeface="Times New Roman"/>
                          <a:ea typeface="Times New Roman"/>
                          <a:cs typeface="Times New Roman"/>
                        </a:rPr>
                        <m:t>Suy</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ra</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s</m:t>
                      </m:r>
                      <m:r>
                        <m:rPr>
                          <m:nor/>
                        </m:rPr>
                        <a:rPr lang="en-US" sz="4800">
                          <a:solidFill>
                            <a:prstClr val="black"/>
                          </a:solidFill>
                          <a:latin typeface="Times New Roman"/>
                          <a:ea typeface="Times New Roman"/>
                          <a:cs typeface="Times New Roman"/>
                        </a:rPr>
                        <m:t>ố </m:t>
                      </m:r>
                      <m:r>
                        <m:rPr>
                          <m:nor/>
                        </m:rPr>
                        <a:rPr lang="en-US" sz="4800">
                          <a:solidFill>
                            <a:prstClr val="black"/>
                          </a:solidFill>
                          <a:latin typeface="Times New Roman"/>
                          <a:ea typeface="Times New Roman"/>
                          <a:cs typeface="Times New Roman"/>
                        </a:rPr>
                        <m:t>ph</m:t>
                      </m:r>
                      <m:r>
                        <m:rPr>
                          <m:nor/>
                        </m:rPr>
                        <a:rPr lang="en-US" sz="4800">
                          <a:solidFill>
                            <a:prstClr val="black"/>
                          </a:solidFill>
                          <a:latin typeface="Times New Roman"/>
                          <a:ea typeface="Times New Roman"/>
                          <a:cs typeface="Times New Roman"/>
                        </a:rPr>
                        <m:t>ầ</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t</m:t>
                      </m:r>
                      <m:r>
                        <m:rPr>
                          <m:nor/>
                        </m:rPr>
                        <a:rPr lang="en-US" sz="4800">
                          <a:solidFill>
                            <a:prstClr val="black"/>
                          </a:solidFill>
                          <a:latin typeface="Times New Roman"/>
                          <a:ea typeface="Times New Roman"/>
                          <a:cs typeface="Times New Roman"/>
                        </a:rPr>
                        <m:t>ử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ủ</m:t>
                      </m:r>
                      <m:r>
                        <m:rPr>
                          <m:nor/>
                        </m:rPr>
                        <a:rPr lang="en-US" sz="4800">
                          <a:solidFill>
                            <a:prstClr val="black"/>
                          </a:solidFill>
                          <a:latin typeface="Times New Roman"/>
                          <a:ea typeface="Times New Roman"/>
                          <a:cs typeface="Times New Roman"/>
                        </a:rPr>
                        <m:t>a</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bi</m:t>
                      </m:r>
                      <m:r>
                        <m:rPr>
                          <m:nor/>
                        </m:rPr>
                        <a:rPr lang="en-US" sz="4800">
                          <a:solidFill>
                            <a:prstClr val="black"/>
                          </a:solidFill>
                          <a:latin typeface="Times New Roman"/>
                          <a:ea typeface="Times New Roman"/>
                          <a:cs typeface="Times New Roman"/>
                        </a:rPr>
                        <m:t>ế</m:t>
                      </m:r>
                      <m:r>
                        <m:rPr>
                          <m:nor/>
                        </m:rPr>
                        <a:rPr lang="en-US" sz="4800">
                          <a:solidFill>
                            <a:prstClr val="black"/>
                          </a:solidFill>
                          <a:latin typeface="Times New Roman"/>
                          <a:ea typeface="Times New Roman"/>
                          <a:cs typeface="Times New Roman"/>
                        </a:rPr>
                        <m:t>n</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c</m:t>
                      </m:r>
                      <m:r>
                        <m:rPr>
                          <m:nor/>
                        </m:rPr>
                        <a:rPr lang="en-US" sz="4800">
                          <a:solidFill>
                            <a:prstClr val="black"/>
                          </a:solidFill>
                          <a:latin typeface="Times New Roman"/>
                          <a:ea typeface="Times New Roman"/>
                          <a:cs typeface="Times New Roman"/>
                        </a:rPr>
                        <m:t>ố </m:t>
                      </m:r>
                      <m:r>
                        <a:rPr lang="en-US" sz="4800" i="1">
                          <a:solidFill>
                            <a:prstClr val="black"/>
                          </a:solidFill>
                          <a:latin typeface="Cambria Math"/>
                          <a:ea typeface="Times New Roman"/>
                          <a:cs typeface="Times New Roman"/>
                        </a:rPr>
                        <m:t>𝐴</m:t>
                      </m:r>
                      <m:r>
                        <m:rPr>
                          <m:nor/>
                        </m:rPr>
                        <a:rPr lang="en-US" sz="4800">
                          <a:solidFill>
                            <a:prstClr val="black"/>
                          </a:solidFill>
                          <a:latin typeface="Times New Roman"/>
                          <a:ea typeface="Times New Roman"/>
                          <a:cs typeface="Times New Roman"/>
                        </a:rPr>
                        <m:t> </m:t>
                      </m:r>
                      <m:r>
                        <m:rPr>
                          <m:nor/>
                        </m:rPr>
                        <a:rPr lang="en-US" sz="4800">
                          <a:solidFill>
                            <a:prstClr val="black"/>
                          </a:solidFill>
                          <a:latin typeface="Times New Roman"/>
                          <a:ea typeface="Times New Roman"/>
                          <a:cs typeface="Times New Roman"/>
                        </a:rPr>
                        <m:t>l</m:t>
                      </m:r>
                      <m:r>
                        <m:rPr>
                          <m:nor/>
                        </m:rPr>
                        <a:rPr lang="en-US" sz="4800">
                          <a:solidFill>
                            <a:prstClr val="black"/>
                          </a:solidFill>
                          <a:latin typeface="Times New Roman"/>
                          <a:ea typeface="Times New Roman"/>
                          <a:cs typeface="Times New Roman"/>
                        </a:rPr>
                        <m:t>à </m:t>
                      </m:r>
                      <m:r>
                        <a:rPr lang="en-US" sz="4800" i="1">
                          <a:solidFill>
                            <a:prstClr val="black"/>
                          </a:solidFill>
                          <a:latin typeface="Cambria Math"/>
                          <a:ea typeface="Times New Roman"/>
                          <a:cs typeface="Times New Roman"/>
                        </a:rPr>
                        <m:t>𝑛</m:t>
                      </m:r>
                      <m:r>
                        <a:rPr lang="en-US" sz="4800" i="1">
                          <a:solidFill>
                            <a:prstClr val="black"/>
                          </a:solidFill>
                          <a:latin typeface="Cambria Math"/>
                          <a:ea typeface="Times New Roman"/>
                          <a:cs typeface="Times New Roman"/>
                        </a:rPr>
                        <m:t>(</m:t>
                      </m:r>
                      <m:r>
                        <a:rPr lang="en-US" sz="4800" i="1">
                          <a:solidFill>
                            <a:prstClr val="black"/>
                          </a:solidFill>
                          <a:latin typeface="Cambria Math"/>
                          <a:ea typeface="Times New Roman"/>
                          <a:cs typeface="Times New Roman"/>
                        </a:rPr>
                        <m:t>𝐴</m:t>
                      </m:r>
                      <m:r>
                        <a:rPr lang="en-US" sz="4800" i="1">
                          <a:solidFill>
                            <a:prstClr val="black"/>
                          </a:solidFill>
                          <a:latin typeface="Cambria Math"/>
                          <a:ea typeface="Times New Roman"/>
                          <a:cs typeface="Times New Roman"/>
                        </a:rPr>
                        <m:t>)=</m:t>
                      </m:r>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2</m:t>
                          </m:r>
                        </m:sub>
                        <m:sup>
                          <m:r>
                            <a:rPr lang="en-US" sz="4800" i="1">
                              <a:solidFill>
                                <a:prstClr val="black"/>
                              </a:solidFill>
                              <a:latin typeface="Cambria Math"/>
                              <a:ea typeface="Times New Roman"/>
                              <a:cs typeface="Times New Roman"/>
                            </a:rPr>
                            <m:t>1</m:t>
                          </m:r>
                        </m:sup>
                      </m:sSubSup>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4</m:t>
                          </m:r>
                        </m:sub>
                        <m:sup>
                          <m:r>
                            <a:rPr lang="en-US" sz="4800" i="1">
                              <a:solidFill>
                                <a:prstClr val="black"/>
                              </a:solidFill>
                              <a:latin typeface="Cambria Math"/>
                              <a:ea typeface="Times New Roman"/>
                              <a:cs typeface="Times New Roman"/>
                            </a:rPr>
                            <m:t>1</m:t>
                          </m:r>
                        </m:sup>
                      </m:sSubSup>
                      <m:r>
                        <a:rPr lang="en-US" sz="4800" i="1">
                          <a:solidFill>
                            <a:prstClr val="black"/>
                          </a:solidFill>
                          <a:latin typeface="Cambria Math"/>
                          <a:ea typeface="Times New Roman"/>
                          <a:cs typeface="Times New Roman"/>
                        </a:rPr>
                        <m:t>+</m:t>
                      </m:r>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3</m:t>
                          </m:r>
                        </m:sub>
                        <m:sup>
                          <m:r>
                            <a:rPr lang="en-US" sz="4800" i="1">
                              <a:solidFill>
                                <a:prstClr val="black"/>
                              </a:solidFill>
                              <a:latin typeface="Cambria Math"/>
                              <a:ea typeface="Times New Roman"/>
                              <a:cs typeface="Times New Roman"/>
                            </a:rPr>
                            <m:t>1</m:t>
                          </m:r>
                        </m:sup>
                      </m:sSubSup>
                      <m:sSubSup>
                        <m:sSubSupPr>
                          <m:ctrlPr>
                            <a:rPr lang="vi-VN" sz="4800" i="1">
                              <a:solidFill>
                                <a:prstClr val="black"/>
                              </a:solidFill>
                              <a:latin typeface="Cambria Math"/>
                              <a:ea typeface="Times New Roman"/>
                              <a:cs typeface="Times New Roman"/>
                            </a:rPr>
                          </m:ctrlPr>
                        </m:sSubSupPr>
                        <m:e>
                          <m:r>
                            <a:rPr lang="en-US" sz="4800" i="1">
                              <a:solidFill>
                                <a:prstClr val="black"/>
                              </a:solidFill>
                              <a:latin typeface="Cambria Math"/>
                              <a:ea typeface="Times New Roman"/>
                              <a:cs typeface="Times New Roman"/>
                            </a:rPr>
                            <m:t>𝐶</m:t>
                          </m:r>
                        </m:e>
                        <m:sub>
                          <m:r>
                            <a:rPr lang="en-US" sz="4800" i="1">
                              <a:solidFill>
                                <a:prstClr val="black"/>
                              </a:solidFill>
                              <a:latin typeface="Cambria Math"/>
                              <a:ea typeface="Times New Roman"/>
                              <a:cs typeface="Times New Roman"/>
                            </a:rPr>
                            <m:t>5</m:t>
                          </m:r>
                        </m:sub>
                        <m:sup>
                          <m:r>
                            <a:rPr lang="en-US" sz="4800" i="1">
                              <a:solidFill>
                                <a:prstClr val="black"/>
                              </a:solidFill>
                              <a:latin typeface="Cambria Math"/>
                              <a:ea typeface="Times New Roman"/>
                              <a:cs typeface="Times New Roman"/>
                            </a:rPr>
                            <m:t>1</m:t>
                          </m:r>
                        </m:sup>
                      </m:sSubSup>
                      <m:r>
                        <a:rPr lang="en-US" sz="4800" i="1">
                          <a:solidFill>
                            <a:prstClr val="black"/>
                          </a:solidFill>
                          <a:latin typeface="Cambria Math"/>
                          <a:ea typeface="Times New Roman"/>
                          <a:cs typeface="Times New Roman"/>
                        </a:rPr>
                        <m:t>=23</m:t>
                      </m:r>
                      <m:r>
                        <m:rPr>
                          <m:nor/>
                        </m:rPr>
                        <a:rPr lang="en-US" sz="4800">
                          <a:solidFill>
                            <a:prstClr val="black"/>
                          </a:solidFill>
                          <a:latin typeface="Times New Roman"/>
                          <a:ea typeface="Times New Roman"/>
                          <a:cs typeface="Times New Roman"/>
                        </a:rPr>
                        <m:t>.</m:t>
                      </m:r>
                    </m:oMath>
                  </m:oMathPara>
                </a14:m>
                <a:endParaRPr lang="vi-VN" sz="4800">
                  <a:solidFill>
                    <a:prstClr val="black"/>
                  </a:solidFill>
                  <a:latin typeface="Calibri"/>
                  <a:ea typeface="Calibri"/>
                  <a:cs typeface="Times New Roman"/>
                </a:endParaRPr>
              </a:p>
              <a:p>
                <a:pPr lvl="0">
                  <a:lnSpc>
                    <a:spcPct val="115000"/>
                  </a:lnSpc>
                  <a:spcBef>
                    <a:spcPts val="240"/>
                  </a:spcBef>
                  <a:spcAft>
                    <a:spcPts val="240"/>
                  </a:spcAft>
                  <a:tabLst>
                    <a:tab pos="0" algn="l"/>
                  </a:tabLst>
                </a:pPr>
                <a14:m>
                  <m:oMathPara xmlns:m="http://schemas.openxmlformats.org/officeDocument/2006/math">
                    <m:oMathParaPr>
                      <m:jc m:val="centerGroup"/>
                    </m:oMathParaPr>
                    <m:oMath xmlns:m="http://schemas.openxmlformats.org/officeDocument/2006/math">
                      <m:r>
                        <m:rPr>
                          <m:nor/>
                        </m:rPr>
                        <a:rPr lang="en-US" sz="4400">
                          <a:solidFill>
                            <a:prstClr val="black"/>
                          </a:solidFill>
                          <a:latin typeface="Times New Roman"/>
                          <a:ea typeface="Times New Roman"/>
                          <a:cs typeface="Times New Roman"/>
                        </a:rPr>
                        <m:t>V</m:t>
                      </m:r>
                      <m:r>
                        <m:rPr>
                          <m:nor/>
                        </m:rPr>
                        <a:rPr lang="en-US" sz="4400">
                          <a:solidFill>
                            <a:prstClr val="black"/>
                          </a:solidFill>
                          <a:latin typeface="Times New Roman"/>
                          <a:ea typeface="Times New Roman"/>
                          <a:cs typeface="Times New Roman"/>
                        </a:rPr>
                        <m:t>ậ</m:t>
                      </m:r>
                      <m:r>
                        <m:rPr>
                          <m:nor/>
                        </m:rPr>
                        <a:rPr lang="en-US" sz="4400">
                          <a:solidFill>
                            <a:prstClr val="black"/>
                          </a:solidFill>
                          <a:latin typeface="Times New Roman"/>
                          <a:ea typeface="Times New Roman"/>
                          <a:cs typeface="Times New Roman"/>
                        </a:rPr>
                        <m:t>y</m:t>
                      </m:r>
                      <m:r>
                        <m:rPr>
                          <m:nor/>
                        </m:rPr>
                        <a:rPr lang="en-US" sz="4400">
                          <a:solidFill>
                            <a:prstClr val="black"/>
                          </a:solidFill>
                          <a:latin typeface="Times New Roman"/>
                          <a:ea typeface="Times New Roman"/>
                          <a:cs typeface="Times New Roman"/>
                        </a:rPr>
                        <m:t> </m:t>
                      </m:r>
                      <m:r>
                        <m:rPr>
                          <m:nor/>
                        </m:rPr>
                        <a:rPr lang="en-US" sz="4400">
                          <a:solidFill>
                            <a:prstClr val="black"/>
                          </a:solidFill>
                          <a:latin typeface="Times New Roman"/>
                          <a:ea typeface="Times New Roman"/>
                          <a:cs typeface="Times New Roman"/>
                        </a:rPr>
                        <m:t>x</m:t>
                      </m:r>
                      <m:r>
                        <m:rPr>
                          <m:nor/>
                        </m:rPr>
                        <a:rPr lang="en-US" sz="4400">
                          <a:solidFill>
                            <a:prstClr val="black"/>
                          </a:solidFill>
                          <a:latin typeface="Times New Roman"/>
                          <a:ea typeface="Times New Roman"/>
                          <a:cs typeface="Times New Roman"/>
                        </a:rPr>
                        <m:t>á</m:t>
                      </m:r>
                      <m:r>
                        <m:rPr>
                          <m:nor/>
                        </m:rPr>
                        <a:rPr lang="en-US" sz="4400">
                          <a:solidFill>
                            <a:prstClr val="black"/>
                          </a:solidFill>
                          <a:latin typeface="Times New Roman"/>
                          <a:ea typeface="Times New Roman"/>
                          <a:cs typeface="Times New Roman"/>
                        </a:rPr>
                        <m:t>c</m:t>
                      </m:r>
                      <m:r>
                        <m:rPr>
                          <m:nor/>
                        </m:rPr>
                        <a:rPr lang="en-US" sz="4400">
                          <a:solidFill>
                            <a:prstClr val="black"/>
                          </a:solidFill>
                          <a:latin typeface="Times New Roman"/>
                          <a:ea typeface="Times New Roman"/>
                          <a:cs typeface="Times New Roman"/>
                        </a:rPr>
                        <m:t> </m:t>
                      </m:r>
                      <m:r>
                        <m:rPr>
                          <m:nor/>
                        </m:rPr>
                        <a:rPr lang="en-US" sz="4400">
                          <a:solidFill>
                            <a:prstClr val="black"/>
                          </a:solidFill>
                          <a:latin typeface="Times New Roman"/>
                          <a:ea typeface="Times New Roman"/>
                          <a:cs typeface="Times New Roman"/>
                        </a:rPr>
                        <m:t>su</m:t>
                      </m:r>
                      <m:r>
                        <m:rPr>
                          <m:nor/>
                        </m:rPr>
                        <a:rPr lang="en-US" sz="4400">
                          <a:solidFill>
                            <a:prstClr val="black"/>
                          </a:solidFill>
                          <a:latin typeface="Times New Roman"/>
                          <a:ea typeface="Times New Roman"/>
                          <a:cs typeface="Times New Roman"/>
                        </a:rPr>
                        <m:t>ấ</m:t>
                      </m:r>
                      <m:r>
                        <m:rPr>
                          <m:nor/>
                        </m:rPr>
                        <a:rPr lang="en-US" sz="4400">
                          <a:solidFill>
                            <a:prstClr val="black"/>
                          </a:solidFill>
                          <a:latin typeface="Times New Roman"/>
                          <a:ea typeface="Times New Roman"/>
                          <a:cs typeface="Times New Roman"/>
                        </a:rPr>
                        <m:t>t</m:t>
                      </m:r>
                      <m:r>
                        <m:rPr>
                          <m:nor/>
                        </m:rPr>
                        <a:rPr lang="en-US" sz="4400">
                          <a:solidFill>
                            <a:prstClr val="black"/>
                          </a:solidFill>
                          <a:latin typeface="Times New Roman"/>
                          <a:ea typeface="Times New Roman"/>
                          <a:cs typeface="Times New Roman"/>
                        </a:rPr>
                        <m:t> </m:t>
                      </m:r>
                      <m:r>
                        <m:rPr>
                          <m:nor/>
                        </m:rPr>
                        <a:rPr lang="en-US" sz="4400">
                          <a:solidFill>
                            <a:prstClr val="black"/>
                          </a:solidFill>
                          <a:latin typeface="Times New Roman"/>
                          <a:ea typeface="Times New Roman"/>
                          <a:cs typeface="Times New Roman"/>
                        </a:rPr>
                        <m:t>c</m:t>
                      </m:r>
                      <m:r>
                        <m:rPr>
                          <m:nor/>
                        </m:rPr>
                        <a:rPr lang="en-US" sz="4400">
                          <a:solidFill>
                            <a:prstClr val="black"/>
                          </a:solidFill>
                          <a:latin typeface="Times New Roman"/>
                          <a:ea typeface="Times New Roman"/>
                          <a:cs typeface="Times New Roman"/>
                        </a:rPr>
                        <m:t>ầ</m:t>
                      </m:r>
                      <m:r>
                        <m:rPr>
                          <m:nor/>
                        </m:rPr>
                        <a:rPr lang="en-US" sz="4400">
                          <a:solidFill>
                            <a:prstClr val="black"/>
                          </a:solidFill>
                          <a:latin typeface="Times New Roman"/>
                          <a:ea typeface="Times New Roman"/>
                          <a:cs typeface="Times New Roman"/>
                        </a:rPr>
                        <m:t>n</m:t>
                      </m:r>
                      <m:r>
                        <m:rPr>
                          <m:nor/>
                        </m:rPr>
                        <a:rPr lang="en-US" sz="4400">
                          <a:solidFill>
                            <a:prstClr val="black"/>
                          </a:solidFill>
                          <a:latin typeface="Times New Roman"/>
                          <a:ea typeface="Times New Roman"/>
                          <a:cs typeface="Times New Roman"/>
                        </a:rPr>
                        <m:t> </m:t>
                      </m:r>
                      <m:r>
                        <m:rPr>
                          <m:nor/>
                        </m:rPr>
                        <a:rPr lang="en-US" sz="4400">
                          <a:solidFill>
                            <a:prstClr val="black"/>
                          </a:solidFill>
                          <a:latin typeface="Times New Roman"/>
                          <a:ea typeface="Times New Roman"/>
                          <a:cs typeface="Times New Roman"/>
                        </a:rPr>
                        <m:t>t</m:t>
                      </m:r>
                      <m:r>
                        <m:rPr>
                          <m:nor/>
                        </m:rPr>
                        <a:rPr lang="en-US" sz="4400">
                          <a:solidFill>
                            <a:prstClr val="black"/>
                          </a:solidFill>
                          <a:latin typeface="Times New Roman"/>
                          <a:ea typeface="Times New Roman"/>
                          <a:cs typeface="Times New Roman"/>
                        </a:rPr>
                        <m:t>í</m:t>
                      </m:r>
                      <m:r>
                        <m:rPr>
                          <m:nor/>
                        </m:rPr>
                        <a:rPr lang="en-US" sz="4400">
                          <a:solidFill>
                            <a:prstClr val="black"/>
                          </a:solidFill>
                          <a:latin typeface="Times New Roman"/>
                          <a:ea typeface="Times New Roman"/>
                          <a:cs typeface="Times New Roman"/>
                        </a:rPr>
                        <m:t>nh</m:t>
                      </m:r>
                      <m:r>
                        <m:rPr>
                          <m:nor/>
                        </m:rPr>
                        <a:rPr lang="en-US" sz="4400">
                          <a:solidFill>
                            <a:prstClr val="black"/>
                          </a:solidFill>
                          <a:latin typeface="Times New Roman"/>
                          <a:ea typeface="Times New Roman"/>
                          <a:cs typeface="Times New Roman"/>
                        </a:rPr>
                        <m:t> </m:t>
                      </m:r>
                      <m:r>
                        <a:rPr lang="en-US" sz="4400" i="1">
                          <a:solidFill>
                            <a:prstClr val="black"/>
                          </a:solidFill>
                          <a:latin typeface="Cambria Math"/>
                          <a:ea typeface="Times New Roman"/>
                          <a:cs typeface="Times New Roman"/>
                        </a:rPr>
                        <m:t>𝑃</m:t>
                      </m:r>
                      <m:d>
                        <m:dPr>
                          <m:ctrlPr>
                            <a:rPr lang="vi-VN" sz="4400" i="1">
                              <a:solidFill>
                                <a:prstClr val="black"/>
                              </a:solidFill>
                              <a:latin typeface="Cambria Math"/>
                              <a:ea typeface="Times New Roman"/>
                              <a:cs typeface="Times New Roman"/>
                            </a:rPr>
                          </m:ctrlPr>
                        </m:dPr>
                        <m:e>
                          <m:r>
                            <a:rPr lang="en-US" sz="4400" i="1">
                              <a:solidFill>
                                <a:prstClr val="black"/>
                              </a:solidFill>
                              <a:latin typeface="Cambria Math"/>
                              <a:ea typeface="Times New Roman"/>
                              <a:cs typeface="Times New Roman"/>
                            </a:rPr>
                            <m:t>𝐴</m:t>
                          </m:r>
                        </m:e>
                      </m:d>
                      <m:r>
                        <a:rPr lang="en-US" sz="4400" i="1">
                          <a:solidFill>
                            <a:prstClr val="black"/>
                          </a:solidFill>
                          <a:latin typeface="Cambria Math"/>
                          <a:ea typeface="Times New Roman"/>
                          <a:cs typeface="Times New Roman"/>
                        </a:rPr>
                        <m:t>=</m:t>
                      </m:r>
                      <m:f>
                        <m:fPr>
                          <m:ctrlPr>
                            <a:rPr lang="vi-VN" sz="4400" i="1">
                              <a:solidFill>
                                <a:prstClr val="black"/>
                              </a:solidFill>
                              <a:latin typeface="Cambria Math"/>
                              <a:ea typeface="Times New Roman"/>
                              <a:cs typeface="Times New Roman"/>
                            </a:rPr>
                          </m:ctrlPr>
                        </m:fPr>
                        <m:num>
                          <m:r>
                            <a:rPr lang="en-US" sz="4400" i="1">
                              <a:solidFill>
                                <a:prstClr val="black"/>
                              </a:solidFill>
                              <a:latin typeface="Cambria Math"/>
                              <a:ea typeface="Times New Roman"/>
                              <a:cs typeface="Times New Roman"/>
                            </a:rPr>
                            <m:t>𝑛</m:t>
                          </m:r>
                          <m:r>
                            <a:rPr lang="en-US" sz="4400" i="1">
                              <a:solidFill>
                                <a:prstClr val="black"/>
                              </a:solidFill>
                              <a:latin typeface="Cambria Math"/>
                              <a:ea typeface="Times New Roman"/>
                              <a:cs typeface="Times New Roman"/>
                            </a:rPr>
                            <m:t>(</m:t>
                          </m:r>
                          <m:r>
                            <a:rPr lang="en-US" sz="4400" i="1">
                              <a:solidFill>
                                <a:prstClr val="black"/>
                              </a:solidFill>
                              <a:latin typeface="Cambria Math"/>
                              <a:ea typeface="Times New Roman"/>
                              <a:cs typeface="Times New Roman"/>
                            </a:rPr>
                            <m:t>𝐴</m:t>
                          </m:r>
                          <m:r>
                            <a:rPr lang="en-US" sz="4400" i="1">
                              <a:solidFill>
                                <a:prstClr val="black"/>
                              </a:solidFill>
                              <a:latin typeface="Cambria Math"/>
                              <a:ea typeface="Times New Roman"/>
                              <a:cs typeface="Times New Roman"/>
                            </a:rPr>
                            <m:t>)</m:t>
                          </m:r>
                        </m:num>
                        <m:den>
                          <m:r>
                            <a:rPr lang="en-US" sz="4400" i="1">
                              <a:solidFill>
                                <a:prstClr val="black"/>
                              </a:solidFill>
                              <a:latin typeface="Cambria Math"/>
                              <a:ea typeface="Times New Roman"/>
                              <a:cs typeface="Times New Roman"/>
                            </a:rPr>
                            <m:t>𝑛</m:t>
                          </m:r>
                          <m:r>
                            <a:rPr lang="en-US" sz="4400" i="1">
                              <a:solidFill>
                                <a:prstClr val="black"/>
                              </a:solidFill>
                              <a:latin typeface="Cambria Math"/>
                              <a:ea typeface="Times New Roman"/>
                              <a:cs typeface="Times New Roman"/>
                            </a:rPr>
                            <m:t>(</m:t>
                          </m:r>
                          <m:r>
                            <a:rPr lang="en-US" sz="4400" i="1">
                              <a:solidFill>
                                <a:prstClr val="black"/>
                              </a:solidFill>
                              <a:latin typeface="Cambria Math"/>
                              <a:ea typeface="Times New Roman"/>
                              <a:cs typeface="Times New Roman"/>
                            </a:rPr>
                            <m:t>𝛺</m:t>
                          </m:r>
                          <m:r>
                            <a:rPr lang="en-US" sz="4400" i="1">
                              <a:solidFill>
                                <a:prstClr val="black"/>
                              </a:solidFill>
                              <a:latin typeface="Cambria Math"/>
                              <a:ea typeface="Times New Roman"/>
                              <a:cs typeface="Times New Roman"/>
                            </a:rPr>
                            <m:t>)</m:t>
                          </m:r>
                        </m:den>
                      </m:f>
                      <m:r>
                        <a:rPr lang="en-US" sz="4400" i="1">
                          <a:solidFill>
                            <a:prstClr val="black"/>
                          </a:solidFill>
                          <a:latin typeface="Cambria Math"/>
                          <a:ea typeface="Times New Roman"/>
                          <a:cs typeface="Times New Roman"/>
                        </a:rPr>
                        <m:t>=</m:t>
                      </m:r>
                      <m:f>
                        <m:fPr>
                          <m:ctrlPr>
                            <a:rPr lang="vi-VN" sz="4400" i="1">
                              <a:solidFill>
                                <a:prstClr val="black"/>
                              </a:solidFill>
                              <a:latin typeface="Cambria Math"/>
                              <a:ea typeface="Times New Roman"/>
                              <a:cs typeface="Times New Roman"/>
                            </a:rPr>
                          </m:ctrlPr>
                        </m:fPr>
                        <m:num>
                          <m:r>
                            <a:rPr lang="en-US" sz="4400" i="1">
                              <a:solidFill>
                                <a:prstClr val="black"/>
                              </a:solidFill>
                              <a:latin typeface="Cambria Math"/>
                              <a:ea typeface="Times New Roman"/>
                              <a:cs typeface="Times New Roman"/>
                            </a:rPr>
                            <m:t>23</m:t>
                          </m:r>
                        </m:num>
                        <m:den>
                          <m:r>
                            <a:rPr lang="en-US" sz="4400" i="1">
                              <a:solidFill>
                                <a:prstClr val="black"/>
                              </a:solidFill>
                              <a:latin typeface="Cambria Math"/>
                              <a:ea typeface="Times New Roman"/>
                              <a:cs typeface="Times New Roman"/>
                            </a:rPr>
                            <m:t>91</m:t>
                          </m:r>
                        </m:den>
                      </m:f>
                      <m:r>
                        <a:rPr lang="en-US" sz="4400" i="1">
                          <a:solidFill>
                            <a:prstClr val="black"/>
                          </a:solidFill>
                          <a:latin typeface="Cambria Math"/>
                          <a:ea typeface="Times New Roman"/>
                          <a:cs typeface="Times New Roman"/>
                        </a:rPr>
                        <m:t>.</m:t>
                      </m:r>
                    </m:oMath>
                  </m:oMathPara>
                </a14:m>
                <a:endParaRPr lang="vi-VN" sz="4400">
                  <a:solidFill>
                    <a:prstClr val="black"/>
                  </a:solidFill>
                  <a:latin typeface="Calibri"/>
                  <a:ea typeface="Calibri"/>
                  <a:cs typeface="Times New Roman"/>
                </a:endParaRPr>
              </a:p>
            </p:txBody>
          </p:sp>
        </mc:Choice>
        <mc:Fallback xmlns="">
          <p:sp>
            <p:nvSpPr>
              <p:cNvPr id="2" name="Rectangle 1">
                <a:extLst>
                  <a:ext uri="{FF2B5EF4-FFF2-40B4-BE49-F238E27FC236}">
                    <a16:creationId xmlns:a16="http://schemas.microsoft.com/office/drawing/2014/main" xmlns="" xmlns:a14="http://schemas.microsoft.com/office/drawing/2010/main" id="{BD5CF7C7-7C15-40FC-922D-8CD55B694D43}"/>
                  </a:ext>
                </a:extLst>
              </p:cNvPr>
              <p:cNvSpPr>
                <a:spLocks noRot="1" noChangeAspect="1" noMove="1" noResize="1" noEditPoints="1" noAdjustHandles="1" noChangeArrowheads="1" noChangeShapeType="1" noTextEdit="1"/>
              </p:cNvSpPr>
              <p:nvPr/>
            </p:nvSpPr>
            <p:spPr>
              <a:xfrm>
                <a:off x="-358751" y="7409607"/>
                <a:ext cx="26344538" cy="6600653"/>
              </a:xfrm>
              <a:prstGeom prst="rect">
                <a:avLst/>
              </a:prstGeom>
              <a:blipFill rotWithShape="0">
                <a:blip r:embed="rId8"/>
                <a:stretch>
                  <a:fillRect/>
                </a:stretch>
              </a:blipFill>
            </p:spPr>
            <p:txBody>
              <a:bodyPr/>
              <a:lstStyle/>
              <a:p>
                <a:r>
                  <a:rPr lang="en-US">
                    <a:noFill/>
                  </a:rPr>
                  <a:t> </a:t>
                </a:r>
              </a:p>
            </p:txBody>
          </p:sp>
        </mc:Fallback>
      </mc:AlternateContent>
      <p:sp>
        <p:nvSpPr>
          <p:cNvPr id="49" name="Oval 48">
            <a:extLst>
              <a:ext uri="{FF2B5EF4-FFF2-40B4-BE49-F238E27FC236}">
                <a16:creationId xmlns:a16="http://schemas.microsoft.com/office/drawing/2014/main" xmlns="" id="{EDF9CBDE-0D16-40FA-80A9-A7DD17F2B68C}"/>
              </a:ext>
            </a:extLst>
          </p:cNvPr>
          <p:cNvSpPr/>
          <p:nvPr/>
        </p:nvSpPr>
        <p:spPr>
          <a:xfrm>
            <a:off x="12037689" y="6248120"/>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smtClean="0"/>
              <a:t>C</a:t>
            </a:r>
            <a:endParaRPr lang="en-US" sz="6400" b="1" dirty="0"/>
          </a:p>
        </p:txBody>
      </p:sp>
    </p:spTree>
    <p:extLst>
      <p:ext uri="{BB962C8B-B14F-4D97-AF65-F5344CB8AC3E}">
        <p14:creationId xmlns:p14="http://schemas.microsoft.com/office/powerpoint/2010/main" val="335187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down)">
                                      <p:cBhvr>
                                        <p:cTn id="37" dur="500"/>
                                        <p:tgtEl>
                                          <p:spTgt spid="2">
                                            <p:txEl>
                                              <p:pRg st="4" end="4"/>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wipe(down)">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left)">
                                      <p:cBhvr>
                                        <p:cTn id="45" dur="500"/>
                                        <p:tgtEl>
                                          <p:spTgt spid="4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left)">
                                      <p:cBhvr>
                                        <p:cTn id="4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211387" y="3904843"/>
            <a:ext cx="18267906" cy="9257680"/>
          </a:xfrm>
          <a:prstGeom prst="roundRect">
            <a:avLst>
              <a:gd name="adj" fmla="val 4570"/>
            </a:avLst>
          </a:prstGeom>
          <a:noFill/>
          <a:ln>
            <a:solidFill>
              <a:srgbClr val="135F82"/>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a:p>
        </p:txBody>
      </p:sp>
      <p:sp>
        <p:nvSpPr>
          <p:cNvPr id="21" name="TextBox 20"/>
          <p:cNvSpPr txBox="1"/>
          <p:nvPr/>
        </p:nvSpPr>
        <p:spPr>
          <a:xfrm>
            <a:off x="10366944" y="1907684"/>
            <a:ext cx="3820216" cy="83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10" tIns="45705" rIns="91410" bIns="45705" rtlCol="0">
            <a:spAutoFit/>
          </a:bodyPr>
          <a:lstStyle/>
          <a:p>
            <a:pPr algn="ctr"/>
            <a:r>
              <a:rPr lang="en-US" sz="4800" b="1" smtClean="0">
                <a:solidFill>
                  <a:srgbClr val="135F82"/>
                </a:solidFill>
                <a:latin typeface="Tahoma" pitchFamily="34" charset="0"/>
                <a:ea typeface="Tahoma" pitchFamily="34" charset="0"/>
                <a:cs typeface="Tahoma" pitchFamily="34" charset="0"/>
              </a:rPr>
              <a:t>CHUYÊN ĐỀ</a:t>
            </a:r>
            <a:endParaRPr lang="en-US" sz="4800" b="1" dirty="0">
              <a:solidFill>
                <a:srgbClr val="135F82"/>
              </a:solidFill>
              <a:latin typeface="Tahoma" pitchFamily="34" charset="0"/>
              <a:ea typeface="Tahoma" pitchFamily="34" charset="0"/>
              <a:cs typeface="Tahoma" pitchFamily="34" charset="0"/>
            </a:endParaRPr>
          </a:p>
        </p:txBody>
      </p:sp>
      <p:grpSp>
        <p:nvGrpSpPr>
          <p:cNvPr id="10" name="Group 9"/>
          <p:cNvGrpSpPr/>
          <p:nvPr/>
        </p:nvGrpSpPr>
        <p:grpSpPr>
          <a:xfrm>
            <a:off x="9412786" y="2796877"/>
            <a:ext cx="5920150" cy="1524580"/>
            <a:chOff x="9630675" y="3777889"/>
            <a:chExt cx="5920150" cy="1524580"/>
          </a:xfrm>
        </p:grpSpPr>
        <p:sp>
          <p:nvSpPr>
            <p:cNvPr id="17" name="Rectangle 16"/>
            <p:cNvSpPr/>
            <p:nvPr/>
          </p:nvSpPr>
          <p:spPr>
            <a:xfrm>
              <a:off x="9820500" y="4469240"/>
              <a:ext cx="5486401" cy="833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a:p>
          </p:txBody>
        </p:sp>
        <p:sp>
          <p:nvSpPr>
            <p:cNvPr id="23" name="TextBox 22"/>
            <p:cNvSpPr txBox="1"/>
            <p:nvPr/>
          </p:nvSpPr>
          <p:spPr>
            <a:xfrm>
              <a:off x="9630675" y="3777889"/>
              <a:ext cx="5920150" cy="1446520"/>
            </a:xfrm>
            <a:prstGeom prst="rect">
              <a:avLst/>
            </a:prstGeom>
            <a:noFill/>
          </p:spPr>
          <p:txBody>
            <a:bodyPr wrap="none" lIns="91410" tIns="45705" rIns="91410" bIns="45705" rtlCol="0">
              <a:spAutoFit/>
            </a:bodyPr>
            <a:lstStyle/>
            <a:p>
              <a:pPr algn="ctr"/>
              <a:r>
                <a:rPr lang="en-US" sz="8800" b="1" smtClean="0">
                  <a:solidFill>
                    <a:srgbClr val="FF0000"/>
                  </a:solidFill>
                  <a:latin typeface="AvantGarde-Demi" pitchFamily="18" charset="0"/>
                  <a:ea typeface="AvantGarde-Demi" pitchFamily="18" charset="0"/>
                  <a:cs typeface="AvantGarde-Demi" pitchFamily="18" charset="0"/>
                </a:rPr>
                <a:t>XÁC SUẤT</a:t>
              </a:r>
              <a:endParaRPr lang="en-US" sz="8800" b="1" dirty="0">
                <a:solidFill>
                  <a:srgbClr val="FF0000"/>
                </a:solidFill>
                <a:latin typeface="AvantGarde-Demi" pitchFamily="18" charset="0"/>
                <a:ea typeface="AvantGarde-Demi" pitchFamily="18" charset="0"/>
                <a:cs typeface="AvantGarde-Demi" pitchFamily="18" charset="0"/>
              </a:endParaRPr>
            </a:p>
          </p:txBody>
        </p:sp>
      </p:grpSp>
      <p:grpSp>
        <p:nvGrpSpPr>
          <p:cNvPr id="2" name="Group 26"/>
          <p:cNvGrpSpPr/>
          <p:nvPr/>
        </p:nvGrpSpPr>
        <p:grpSpPr>
          <a:xfrm>
            <a:off x="3424603" y="11603947"/>
            <a:ext cx="14646001" cy="907199"/>
            <a:chOff x="7483861" y="7543801"/>
            <a:chExt cx="14646001" cy="907200"/>
          </a:xfrm>
        </p:grpSpPr>
        <p:sp>
          <p:nvSpPr>
            <p:cNvPr id="44" name="TextBox 43"/>
            <p:cNvSpPr txBox="1"/>
            <p:nvPr/>
          </p:nvSpPr>
          <p:spPr>
            <a:xfrm>
              <a:off x="8993187" y="7620003"/>
              <a:ext cx="13136675" cy="830998"/>
            </a:xfrm>
            <a:prstGeom prst="rect">
              <a:avLst/>
            </a:prstGeom>
            <a:noFill/>
          </p:spPr>
          <p:txBody>
            <a:bodyPr wrap="square" rtlCol="0">
              <a:spAutoFit/>
            </a:bodyPr>
            <a:lstStyle/>
            <a:p>
              <a:r>
                <a:rPr lang="en-US" sz="4800" b="1" smtClean="0">
                  <a:solidFill>
                    <a:srgbClr val="135F82"/>
                  </a:solidFill>
                  <a:latin typeface="Tahoma" pitchFamily="34" charset="0"/>
                  <a:ea typeface="Tahoma" pitchFamily="34" charset="0"/>
                  <a:cs typeface="Tahoma" pitchFamily="34" charset="0"/>
                </a:rPr>
                <a:t>BÀI TẬP TỰ LUYỆN</a:t>
              </a:r>
              <a:endParaRPr lang="en-US" sz="4800" b="1">
                <a:solidFill>
                  <a:srgbClr val="135F82"/>
                </a:solidFill>
                <a:latin typeface="Tahoma" pitchFamily="34" charset="0"/>
                <a:ea typeface="Tahoma" pitchFamily="34" charset="0"/>
                <a:cs typeface="Tahoma" pitchFamily="34" charset="0"/>
              </a:endParaRPr>
            </a:p>
          </p:txBody>
        </p:sp>
        <p:grpSp>
          <p:nvGrpSpPr>
            <p:cNvPr id="3" name="Group 27"/>
            <p:cNvGrpSpPr/>
            <p:nvPr/>
          </p:nvGrpSpPr>
          <p:grpSpPr>
            <a:xfrm>
              <a:off x="7483861" y="7543801"/>
              <a:ext cx="1381118" cy="872846"/>
              <a:chOff x="7483860" y="7543801"/>
              <a:chExt cx="1381118" cy="872846"/>
            </a:xfrm>
          </p:grpSpPr>
          <p:sp>
            <p:nvSpPr>
              <p:cNvPr id="46" name="Isosceles Triangle 44"/>
              <p:cNvSpPr/>
              <p:nvPr/>
            </p:nvSpPr>
            <p:spPr>
              <a:xfrm rot="16200000">
                <a:off x="7494127" y="7533534"/>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9"/>
              <p:cNvGrpSpPr/>
              <p:nvPr/>
            </p:nvGrpSpPr>
            <p:grpSpPr>
              <a:xfrm>
                <a:off x="7493378" y="7646473"/>
                <a:ext cx="1371600" cy="770174"/>
                <a:chOff x="7493378" y="7646473"/>
                <a:chExt cx="1371600" cy="770174"/>
              </a:xfrm>
            </p:grpSpPr>
            <p:sp>
              <p:nvSpPr>
                <p:cNvPr id="48" name="Round Same Side Corner Rectangle 47"/>
                <p:cNvSpPr/>
                <p:nvPr/>
              </p:nvSpPr>
              <p:spPr>
                <a:xfrm rot="5400000">
                  <a:off x="7813418" y="7365087"/>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952977" y="7646473"/>
                  <a:ext cx="553357" cy="754054"/>
                </a:xfrm>
                <a:prstGeom prst="rect">
                  <a:avLst/>
                </a:prstGeom>
                <a:noFill/>
              </p:spPr>
              <p:txBody>
                <a:bodyPr wrap="none" rtlCol="0">
                  <a:spAutoFit/>
                </a:bodyPr>
                <a:lstStyle/>
                <a:p>
                  <a:pPr algn="ctr"/>
                  <a:r>
                    <a:rPr lang="en-US" b="1">
                      <a:solidFill>
                        <a:schemeClr val="bg1"/>
                      </a:solidFill>
                      <a:latin typeface="Tahoma" pitchFamily="34" charset="0"/>
                      <a:ea typeface="Tahoma" pitchFamily="34" charset="0"/>
                      <a:cs typeface="Tahoma" pitchFamily="34" charset="0"/>
                    </a:rPr>
                    <a:t>C</a:t>
                  </a:r>
                </a:p>
              </p:txBody>
            </p:sp>
          </p:grpSp>
        </p:grpSp>
      </p:grpSp>
      <p:grpSp>
        <p:nvGrpSpPr>
          <p:cNvPr id="6" name="Group 26"/>
          <p:cNvGrpSpPr/>
          <p:nvPr/>
        </p:nvGrpSpPr>
        <p:grpSpPr>
          <a:xfrm>
            <a:off x="3584711" y="4766565"/>
            <a:ext cx="14834371" cy="907202"/>
            <a:chOff x="7459670" y="7543799"/>
            <a:chExt cx="14834371" cy="907203"/>
          </a:xfrm>
        </p:grpSpPr>
        <p:sp>
          <p:nvSpPr>
            <p:cNvPr id="28" name="TextBox 27"/>
            <p:cNvSpPr txBox="1"/>
            <p:nvPr/>
          </p:nvSpPr>
          <p:spPr>
            <a:xfrm>
              <a:off x="8976486" y="7620004"/>
              <a:ext cx="13317555" cy="830998"/>
            </a:xfrm>
            <a:prstGeom prst="rect">
              <a:avLst/>
            </a:prstGeom>
            <a:noFill/>
          </p:spPr>
          <p:txBody>
            <a:bodyPr wrap="square" rtlCol="0">
              <a:spAutoFit/>
            </a:bodyPr>
            <a:lstStyle/>
            <a:p>
              <a:r>
                <a:rPr lang="en-US" sz="4800" b="1" smtClean="0">
                  <a:solidFill>
                    <a:srgbClr val="135F82"/>
                  </a:solidFill>
                  <a:latin typeface="Tahoma" pitchFamily="34" charset="0"/>
                  <a:ea typeface="Tahoma" pitchFamily="34" charset="0"/>
                  <a:cs typeface="Tahoma" pitchFamily="34" charset="0"/>
                </a:rPr>
                <a:t>LÝ THUYẾT</a:t>
              </a:r>
              <a:endParaRPr lang="en-US" sz="4800" b="1">
                <a:solidFill>
                  <a:srgbClr val="135F82"/>
                </a:solidFill>
                <a:latin typeface="Tahoma" pitchFamily="34" charset="0"/>
                <a:ea typeface="Tahoma" pitchFamily="34" charset="0"/>
                <a:cs typeface="Tahoma" pitchFamily="34" charset="0"/>
              </a:endParaRPr>
            </a:p>
          </p:txBody>
        </p:sp>
        <p:grpSp>
          <p:nvGrpSpPr>
            <p:cNvPr id="7" name="Group 27"/>
            <p:cNvGrpSpPr/>
            <p:nvPr/>
          </p:nvGrpSpPr>
          <p:grpSpPr>
            <a:xfrm>
              <a:off x="7459670" y="7543799"/>
              <a:ext cx="1381118" cy="872846"/>
              <a:chOff x="7459669" y="7543800"/>
              <a:chExt cx="1381118" cy="872846"/>
            </a:xfrm>
          </p:grpSpPr>
          <p:sp>
            <p:nvSpPr>
              <p:cNvPr id="30"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9"/>
              <p:cNvGrpSpPr/>
              <p:nvPr/>
            </p:nvGrpSpPr>
            <p:grpSpPr>
              <a:xfrm>
                <a:off x="7469187" y="7640053"/>
                <a:ext cx="1371600" cy="776593"/>
                <a:chOff x="7469187" y="7640053"/>
                <a:chExt cx="1371600" cy="776593"/>
              </a:xfrm>
            </p:grpSpPr>
            <p:sp>
              <p:nvSpPr>
                <p:cNvPr id="32" name="Round Same Side Corner Rectangle 31"/>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882524" y="7640053"/>
                  <a:ext cx="561372" cy="754054"/>
                </a:xfrm>
                <a:prstGeom prst="rect">
                  <a:avLst/>
                </a:prstGeom>
                <a:noFill/>
              </p:spPr>
              <p:txBody>
                <a:bodyPr wrap="none" rtlCol="0">
                  <a:spAutoFit/>
                </a:bodyPr>
                <a:lstStyle/>
                <a:p>
                  <a:pPr algn="ctr"/>
                  <a:r>
                    <a:rPr lang="en-US" b="1" smtClean="0">
                      <a:solidFill>
                        <a:schemeClr val="bg1"/>
                      </a:solidFill>
                      <a:latin typeface="Tahoma" pitchFamily="34" charset="0"/>
                      <a:ea typeface="Tahoma" pitchFamily="34" charset="0"/>
                      <a:cs typeface="Tahoma" pitchFamily="34" charset="0"/>
                    </a:rPr>
                    <a:t>A</a:t>
                  </a:r>
                  <a:endParaRPr lang="en-US" b="1">
                    <a:solidFill>
                      <a:schemeClr val="bg1"/>
                    </a:solidFill>
                    <a:latin typeface="Tahoma" pitchFamily="34" charset="0"/>
                    <a:ea typeface="Tahoma" pitchFamily="34" charset="0"/>
                    <a:cs typeface="Tahoma" pitchFamily="34" charset="0"/>
                  </a:endParaRPr>
                </a:p>
              </p:txBody>
            </p:sp>
          </p:grpSp>
        </p:grpSp>
      </p:grpSp>
      <p:grpSp>
        <p:nvGrpSpPr>
          <p:cNvPr id="36" name="Group 35"/>
          <p:cNvGrpSpPr/>
          <p:nvPr/>
        </p:nvGrpSpPr>
        <p:grpSpPr>
          <a:xfrm>
            <a:off x="4959944" y="7135387"/>
            <a:ext cx="10253661" cy="861774"/>
            <a:chOff x="644526" y="2766774"/>
            <a:chExt cx="10253661" cy="861774"/>
          </a:xfrm>
        </p:grpSpPr>
        <p:sp>
          <p:nvSpPr>
            <p:cNvPr id="37" name="TextBox 36"/>
            <p:cNvSpPr txBox="1"/>
            <p:nvPr/>
          </p:nvSpPr>
          <p:spPr>
            <a:xfrm>
              <a:off x="1906587" y="2766774"/>
              <a:ext cx="8991600" cy="830997"/>
            </a:xfrm>
            <a:prstGeom prst="rect">
              <a:avLst/>
            </a:prstGeom>
            <a:noFill/>
          </p:spPr>
          <p:txBody>
            <a:bodyPr wrap="square" rtlCol="0">
              <a:spAutoFit/>
            </a:bodyPr>
            <a:lstStyle/>
            <a:p>
              <a:r>
                <a:rPr lang="en-US" sz="4800" b="1" smtClean="0">
                  <a:solidFill>
                    <a:srgbClr val="FF0000"/>
                  </a:solidFill>
                  <a:latin typeface="Times New Roman" pitchFamily="18" charset="0"/>
                  <a:cs typeface="Times New Roman" pitchFamily="18" charset="0"/>
                </a:rPr>
                <a:t> </a:t>
              </a:r>
              <a:r>
                <a:rPr lang="en-US" sz="4800" b="1" i="1" smtClean="0">
                  <a:solidFill>
                    <a:srgbClr val="145F82"/>
                  </a:solidFill>
                  <a:latin typeface="Tahoma" pitchFamily="34" charset="0"/>
                  <a:ea typeface="Tahoma" pitchFamily="34" charset="0"/>
                  <a:cs typeface="Tahoma" pitchFamily="34" charset="0"/>
                </a:rPr>
                <a:t>Nhận biết</a:t>
              </a:r>
              <a:endParaRPr lang="en-US" sz="4800" b="1" i="1" dirty="0">
                <a:solidFill>
                  <a:srgbClr val="145F82"/>
                </a:solidFill>
                <a:latin typeface="Tahoma" pitchFamily="34" charset="0"/>
                <a:ea typeface="Tahoma" pitchFamily="34" charset="0"/>
                <a:cs typeface="Tahoma" pitchFamily="34" charset="0"/>
              </a:endParaRPr>
            </a:p>
          </p:txBody>
        </p:sp>
        <p:sp>
          <p:nvSpPr>
            <p:cNvPr id="38" name="Rounded Rectangle 37"/>
            <p:cNvSpPr/>
            <p:nvPr/>
          </p:nvSpPr>
          <p:spPr>
            <a:xfrm>
              <a:off x="644526" y="2823876"/>
              <a:ext cx="1269206"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992187" y="2795826"/>
              <a:ext cx="543740" cy="769441"/>
            </a:xfrm>
            <a:prstGeom prst="rect">
              <a:avLst/>
            </a:prstGeom>
            <a:noFill/>
          </p:spPr>
          <p:txBody>
            <a:bodyPr wrap="none" rtlCol="0">
              <a:spAutoFit/>
            </a:bodyPr>
            <a:lstStyle/>
            <a:p>
              <a:pPr algn="ctr"/>
              <a:r>
                <a:rPr lang="en-US" sz="4400" b="1">
                  <a:solidFill>
                    <a:schemeClr val="bg1"/>
                  </a:solidFill>
                  <a:latin typeface="Tahoma" pitchFamily="34" charset="0"/>
                  <a:ea typeface="Tahoma" pitchFamily="34" charset="0"/>
                  <a:cs typeface="Tahoma" pitchFamily="34" charset="0"/>
                </a:rPr>
                <a:t>1</a:t>
              </a:r>
            </a:p>
          </p:txBody>
        </p:sp>
      </p:grpSp>
      <p:grpSp>
        <p:nvGrpSpPr>
          <p:cNvPr id="40" name="Group 39"/>
          <p:cNvGrpSpPr/>
          <p:nvPr/>
        </p:nvGrpSpPr>
        <p:grpSpPr>
          <a:xfrm>
            <a:off x="4959944" y="8222002"/>
            <a:ext cx="10253661" cy="861774"/>
            <a:chOff x="644526" y="2766774"/>
            <a:chExt cx="10253661" cy="861774"/>
          </a:xfrm>
        </p:grpSpPr>
        <p:sp>
          <p:nvSpPr>
            <p:cNvPr id="41" name="TextBox 40"/>
            <p:cNvSpPr txBox="1"/>
            <p:nvPr/>
          </p:nvSpPr>
          <p:spPr>
            <a:xfrm>
              <a:off x="1906587" y="2766774"/>
              <a:ext cx="8991600" cy="830997"/>
            </a:xfrm>
            <a:prstGeom prst="rect">
              <a:avLst/>
            </a:prstGeom>
            <a:noFill/>
          </p:spPr>
          <p:txBody>
            <a:bodyPr wrap="square" rtlCol="0">
              <a:spAutoFit/>
            </a:bodyPr>
            <a:lstStyle/>
            <a:p>
              <a:r>
                <a:rPr lang="en-US" sz="4800" b="1" smtClean="0">
                  <a:solidFill>
                    <a:srgbClr val="FF0000"/>
                  </a:solidFill>
                  <a:latin typeface="Times New Roman" pitchFamily="18" charset="0"/>
                  <a:cs typeface="Times New Roman" pitchFamily="18" charset="0"/>
                </a:rPr>
                <a:t> </a:t>
              </a:r>
              <a:r>
                <a:rPr lang="en-US" sz="4800" b="1" i="1" smtClean="0">
                  <a:solidFill>
                    <a:srgbClr val="145F82"/>
                  </a:solidFill>
                  <a:latin typeface="Tahoma" pitchFamily="34" charset="0"/>
                  <a:ea typeface="Tahoma" pitchFamily="34" charset="0"/>
                  <a:cs typeface="Tahoma" pitchFamily="34" charset="0"/>
                </a:rPr>
                <a:t>Thông hiểu</a:t>
              </a:r>
              <a:endParaRPr lang="en-US" sz="4800" b="1" i="1" dirty="0">
                <a:solidFill>
                  <a:srgbClr val="145F82"/>
                </a:solidFill>
                <a:latin typeface="Tahoma" pitchFamily="34" charset="0"/>
                <a:ea typeface="Tahoma" pitchFamily="34" charset="0"/>
                <a:cs typeface="Tahoma" pitchFamily="34" charset="0"/>
              </a:endParaRPr>
            </a:p>
          </p:txBody>
        </p:sp>
        <p:sp>
          <p:nvSpPr>
            <p:cNvPr id="42" name="Rounded Rectangle 41"/>
            <p:cNvSpPr/>
            <p:nvPr/>
          </p:nvSpPr>
          <p:spPr>
            <a:xfrm>
              <a:off x="644526" y="2823876"/>
              <a:ext cx="1269206"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992187" y="2795826"/>
              <a:ext cx="543740" cy="769441"/>
            </a:xfrm>
            <a:prstGeom prst="rect">
              <a:avLst/>
            </a:prstGeom>
            <a:noFill/>
          </p:spPr>
          <p:txBody>
            <a:bodyPr wrap="none" rtlCol="0">
              <a:spAutoFit/>
            </a:bodyPr>
            <a:lstStyle/>
            <a:p>
              <a:pPr algn="ctr"/>
              <a:r>
                <a:rPr lang="vi-VN" sz="4400" b="1" dirty="0" smtClean="0">
                  <a:solidFill>
                    <a:schemeClr val="bg1"/>
                  </a:solidFill>
                  <a:latin typeface="Tahoma" pitchFamily="34" charset="0"/>
                  <a:ea typeface="Tahoma" pitchFamily="34" charset="0"/>
                  <a:cs typeface="Tahoma" pitchFamily="34" charset="0"/>
                </a:rPr>
                <a:t>2</a:t>
              </a:r>
              <a:endParaRPr lang="en-US" sz="4400" b="1" dirty="0">
                <a:solidFill>
                  <a:schemeClr val="bg1"/>
                </a:solidFill>
                <a:latin typeface="Tahoma" pitchFamily="34" charset="0"/>
                <a:ea typeface="Tahoma" pitchFamily="34" charset="0"/>
                <a:cs typeface="Tahoma" pitchFamily="34" charset="0"/>
              </a:endParaRPr>
            </a:p>
          </p:txBody>
        </p:sp>
      </p:grpSp>
      <p:grpSp>
        <p:nvGrpSpPr>
          <p:cNvPr id="52" name="Group 51"/>
          <p:cNvGrpSpPr/>
          <p:nvPr/>
        </p:nvGrpSpPr>
        <p:grpSpPr>
          <a:xfrm>
            <a:off x="4989743" y="9369667"/>
            <a:ext cx="10253661" cy="861774"/>
            <a:chOff x="644526" y="2766774"/>
            <a:chExt cx="10253661" cy="861774"/>
          </a:xfrm>
        </p:grpSpPr>
        <p:sp>
          <p:nvSpPr>
            <p:cNvPr id="53" name="TextBox 52"/>
            <p:cNvSpPr txBox="1"/>
            <p:nvPr/>
          </p:nvSpPr>
          <p:spPr>
            <a:xfrm>
              <a:off x="1906587" y="2766774"/>
              <a:ext cx="8991600" cy="830997"/>
            </a:xfrm>
            <a:prstGeom prst="rect">
              <a:avLst/>
            </a:prstGeom>
            <a:noFill/>
          </p:spPr>
          <p:txBody>
            <a:bodyPr wrap="square" rtlCol="0">
              <a:spAutoFit/>
            </a:bodyPr>
            <a:lstStyle/>
            <a:p>
              <a:r>
                <a:rPr lang="en-US" sz="4800" b="1" smtClean="0">
                  <a:solidFill>
                    <a:srgbClr val="FF0000"/>
                  </a:solidFill>
                  <a:latin typeface="Times New Roman" pitchFamily="18" charset="0"/>
                  <a:cs typeface="Times New Roman" pitchFamily="18" charset="0"/>
                </a:rPr>
                <a:t> </a:t>
              </a:r>
              <a:r>
                <a:rPr lang="en-US" sz="4800" b="1" i="1" smtClean="0">
                  <a:solidFill>
                    <a:srgbClr val="145F82"/>
                  </a:solidFill>
                  <a:latin typeface="Tahoma" pitchFamily="34" charset="0"/>
                  <a:ea typeface="Tahoma" pitchFamily="34" charset="0"/>
                  <a:cs typeface="Tahoma" pitchFamily="34" charset="0"/>
                </a:rPr>
                <a:t>Vận dụng thấp</a:t>
              </a:r>
              <a:endParaRPr lang="en-US" sz="4800" b="1" i="1" dirty="0">
                <a:solidFill>
                  <a:srgbClr val="145F82"/>
                </a:solidFill>
                <a:latin typeface="Tahoma" pitchFamily="34" charset="0"/>
                <a:ea typeface="Tahoma" pitchFamily="34" charset="0"/>
                <a:cs typeface="Tahoma" pitchFamily="34" charset="0"/>
              </a:endParaRPr>
            </a:p>
          </p:txBody>
        </p:sp>
        <p:sp>
          <p:nvSpPr>
            <p:cNvPr id="54" name="Rounded Rectangle 53"/>
            <p:cNvSpPr/>
            <p:nvPr/>
          </p:nvSpPr>
          <p:spPr>
            <a:xfrm>
              <a:off x="644526" y="2823876"/>
              <a:ext cx="1269206"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992187" y="2795826"/>
              <a:ext cx="543740" cy="769441"/>
            </a:xfrm>
            <a:prstGeom prst="rect">
              <a:avLst/>
            </a:prstGeom>
            <a:noFill/>
          </p:spPr>
          <p:txBody>
            <a:bodyPr wrap="none" rtlCol="0">
              <a:spAutoFit/>
            </a:bodyPr>
            <a:lstStyle/>
            <a:p>
              <a:pPr algn="ctr"/>
              <a:r>
                <a:rPr lang="en-US" sz="4400" b="1">
                  <a:solidFill>
                    <a:schemeClr val="bg1"/>
                  </a:solidFill>
                  <a:latin typeface="Tahoma" pitchFamily="34" charset="0"/>
                  <a:ea typeface="Tahoma" pitchFamily="34" charset="0"/>
                  <a:cs typeface="Tahoma" pitchFamily="34" charset="0"/>
                </a:rPr>
                <a:t>3</a:t>
              </a:r>
            </a:p>
          </p:txBody>
        </p:sp>
      </p:grpSp>
      <p:grpSp>
        <p:nvGrpSpPr>
          <p:cNvPr id="71" name="Group 70"/>
          <p:cNvGrpSpPr/>
          <p:nvPr/>
        </p:nvGrpSpPr>
        <p:grpSpPr>
          <a:xfrm>
            <a:off x="4959944" y="10464164"/>
            <a:ext cx="12587076" cy="861774"/>
            <a:chOff x="644526" y="2766774"/>
            <a:chExt cx="10253661" cy="861774"/>
          </a:xfrm>
        </p:grpSpPr>
        <p:sp>
          <p:nvSpPr>
            <p:cNvPr id="72" name="TextBox 71"/>
            <p:cNvSpPr txBox="1"/>
            <p:nvPr/>
          </p:nvSpPr>
          <p:spPr>
            <a:xfrm>
              <a:off x="1906587" y="2766774"/>
              <a:ext cx="8991600" cy="830997"/>
            </a:xfrm>
            <a:prstGeom prst="rect">
              <a:avLst/>
            </a:prstGeom>
            <a:noFill/>
          </p:spPr>
          <p:txBody>
            <a:bodyPr wrap="square" rtlCol="0">
              <a:spAutoFit/>
            </a:bodyPr>
            <a:lstStyle/>
            <a:p>
              <a:r>
                <a:rPr lang="en-US" sz="4800" b="1" i="1">
                  <a:solidFill>
                    <a:srgbClr val="145F82"/>
                  </a:solidFill>
                  <a:latin typeface="Tahoma" pitchFamily="34" charset="0"/>
                  <a:ea typeface="Tahoma" pitchFamily="34" charset="0"/>
                  <a:cs typeface="Tahoma" pitchFamily="34" charset="0"/>
                </a:rPr>
                <a:t> </a:t>
              </a:r>
              <a:r>
                <a:rPr lang="en-US" sz="4800" b="1" i="1" smtClean="0">
                  <a:solidFill>
                    <a:srgbClr val="145F82"/>
                  </a:solidFill>
                  <a:latin typeface="Tahoma" pitchFamily="34" charset="0"/>
                  <a:ea typeface="Tahoma" pitchFamily="34" charset="0"/>
                  <a:cs typeface="Tahoma" pitchFamily="34" charset="0"/>
                </a:rPr>
                <a:t>Vận dụng cao</a:t>
              </a:r>
              <a:endParaRPr lang="en-US" sz="4800" b="1" i="1" dirty="0">
                <a:solidFill>
                  <a:srgbClr val="145F82"/>
                </a:solidFill>
                <a:latin typeface="Tahoma" pitchFamily="34" charset="0"/>
                <a:ea typeface="Tahoma" pitchFamily="34" charset="0"/>
                <a:cs typeface="Tahoma" pitchFamily="34" charset="0"/>
              </a:endParaRPr>
            </a:p>
          </p:txBody>
        </p:sp>
        <p:sp>
          <p:nvSpPr>
            <p:cNvPr id="73" name="Rounded Rectangle 72"/>
            <p:cNvSpPr/>
            <p:nvPr/>
          </p:nvSpPr>
          <p:spPr>
            <a:xfrm>
              <a:off x="644526" y="2823876"/>
              <a:ext cx="1269206"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1042586" y="2795826"/>
              <a:ext cx="442940" cy="769441"/>
            </a:xfrm>
            <a:prstGeom prst="rect">
              <a:avLst/>
            </a:prstGeom>
            <a:noFill/>
          </p:spPr>
          <p:txBody>
            <a:bodyPr wrap="none" rtlCol="0">
              <a:spAutoFit/>
            </a:bodyPr>
            <a:lstStyle/>
            <a:p>
              <a:pPr algn="ctr"/>
              <a:r>
                <a:rPr lang="en-US" sz="4400" b="1" smtClean="0">
                  <a:solidFill>
                    <a:schemeClr val="bg1"/>
                  </a:solidFill>
                  <a:latin typeface="Tahoma" pitchFamily="34" charset="0"/>
                  <a:ea typeface="Tahoma" pitchFamily="34" charset="0"/>
                  <a:cs typeface="Tahoma" pitchFamily="34" charset="0"/>
                </a:rPr>
                <a:t>4</a:t>
              </a:r>
              <a:endParaRPr lang="en-US" sz="4400" b="1">
                <a:solidFill>
                  <a:schemeClr val="bg1"/>
                </a:solidFill>
                <a:latin typeface="Tahoma" pitchFamily="34" charset="0"/>
                <a:ea typeface="Tahoma" pitchFamily="34" charset="0"/>
                <a:cs typeface="Tahoma" pitchFamily="34" charset="0"/>
              </a:endParaRPr>
            </a:p>
          </p:txBody>
        </p:sp>
      </p:grpSp>
      <p:grpSp>
        <p:nvGrpSpPr>
          <p:cNvPr id="45" name="Group 26"/>
          <p:cNvGrpSpPr/>
          <p:nvPr/>
        </p:nvGrpSpPr>
        <p:grpSpPr>
          <a:xfrm>
            <a:off x="3592504" y="5932181"/>
            <a:ext cx="14834371" cy="907202"/>
            <a:chOff x="7459670" y="7543799"/>
            <a:chExt cx="14834371" cy="907203"/>
          </a:xfrm>
        </p:grpSpPr>
        <p:sp>
          <p:nvSpPr>
            <p:cNvPr id="47" name="TextBox 46"/>
            <p:cNvSpPr txBox="1"/>
            <p:nvPr/>
          </p:nvSpPr>
          <p:spPr>
            <a:xfrm>
              <a:off x="8976486" y="7620004"/>
              <a:ext cx="13317555" cy="830998"/>
            </a:xfrm>
            <a:prstGeom prst="rect">
              <a:avLst/>
            </a:prstGeom>
            <a:noFill/>
          </p:spPr>
          <p:txBody>
            <a:bodyPr wrap="square" rtlCol="0">
              <a:spAutoFit/>
            </a:bodyPr>
            <a:lstStyle/>
            <a:p>
              <a:r>
                <a:rPr lang="en-US" sz="4800" b="1" smtClean="0">
                  <a:solidFill>
                    <a:srgbClr val="135F82"/>
                  </a:solidFill>
                  <a:latin typeface="Tahoma" pitchFamily="34" charset="0"/>
                  <a:ea typeface="Tahoma" pitchFamily="34" charset="0"/>
                  <a:cs typeface="Tahoma" pitchFamily="34" charset="0"/>
                </a:rPr>
                <a:t>VÍ DỤ MINH HỌA</a:t>
              </a:r>
              <a:endParaRPr lang="en-US" sz="4800" b="1">
                <a:solidFill>
                  <a:srgbClr val="135F82"/>
                </a:solidFill>
                <a:latin typeface="Tahoma" pitchFamily="34" charset="0"/>
                <a:ea typeface="Tahoma" pitchFamily="34" charset="0"/>
                <a:cs typeface="Tahoma" pitchFamily="34" charset="0"/>
              </a:endParaRPr>
            </a:p>
          </p:txBody>
        </p:sp>
        <p:grpSp>
          <p:nvGrpSpPr>
            <p:cNvPr id="50" name="Group 27"/>
            <p:cNvGrpSpPr/>
            <p:nvPr/>
          </p:nvGrpSpPr>
          <p:grpSpPr>
            <a:xfrm>
              <a:off x="7459670" y="7543799"/>
              <a:ext cx="1381118" cy="872846"/>
              <a:chOff x="7459669" y="7543800"/>
              <a:chExt cx="1381118" cy="872846"/>
            </a:xfrm>
          </p:grpSpPr>
          <p:sp>
            <p:nvSpPr>
              <p:cNvPr id="51"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29"/>
              <p:cNvGrpSpPr/>
              <p:nvPr/>
            </p:nvGrpSpPr>
            <p:grpSpPr>
              <a:xfrm>
                <a:off x="7469187" y="7640053"/>
                <a:ext cx="1371600" cy="776593"/>
                <a:chOff x="7469187" y="7640053"/>
                <a:chExt cx="1371600" cy="776593"/>
              </a:xfrm>
            </p:grpSpPr>
            <p:sp>
              <p:nvSpPr>
                <p:cNvPr id="61" name="Round Same Side Corner Rectangle 60"/>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881722" y="7640053"/>
                  <a:ext cx="562976" cy="754054"/>
                </a:xfrm>
                <a:prstGeom prst="rect">
                  <a:avLst/>
                </a:prstGeom>
                <a:noFill/>
              </p:spPr>
              <p:txBody>
                <a:bodyPr wrap="none" rtlCol="0">
                  <a:spAutoFit/>
                </a:bodyPr>
                <a:lstStyle/>
                <a:p>
                  <a:pPr algn="ctr"/>
                  <a:r>
                    <a:rPr lang="en-US" b="1">
                      <a:solidFill>
                        <a:schemeClr val="bg1"/>
                      </a:solidFill>
                      <a:latin typeface="Tahoma" pitchFamily="34" charset="0"/>
                      <a:ea typeface="Tahoma" pitchFamily="34" charset="0"/>
                      <a:cs typeface="Tahoma" pitchFamily="34" charset="0"/>
                    </a:rPr>
                    <a:t>B</a:t>
                  </a:r>
                </a:p>
              </p:txBody>
            </p:sp>
          </p:grpSp>
        </p:grpSp>
      </p:grpSp>
      <p:sp>
        <p:nvSpPr>
          <p:cNvPr id="5" name="Rectangle 4"/>
          <p:cNvSpPr/>
          <p:nvPr/>
        </p:nvSpPr>
        <p:spPr>
          <a:xfrm>
            <a:off x="0" y="0"/>
            <a:ext cx="24387175"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9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left)">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left)">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0">
            <a:extLst>
              <a:ext uri="{FF2B5EF4-FFF2-40B4-BE49-F238E27FC236}">
                <a16:creationId xmlns:a16="http://schemas.microsoft.com/office/drawing/2014/main" xmlns="" id="{43C051DC-C7D1-4F76-A0E4-E9725AEA5753}"/>
              </a:ext>
            </a:extLst>
          </p:cNvPr>
          <p:cNvSpPr>
            <a:spLocks noChangeArrowheads="1"/>
          </p:cNvSpPr>
          <p:nvPr/>
        </p:nvSpPr>
        <p:spPr bwMode="gray">
          <a:xfrm>
            <a:off x="4610258" y="2048141"/>
            <a:ext cx="13742832" cy="1219200"/>
          </a:xfrm>
          <a:prstGeom prst="roundRect">
            <a:avLst>
              <a:gd name="adj" fmla="val 50000"/>
            </a:avLst>
          </a:prstGeom>
          <a:solidFill>
            <a:schemeClr val="bg1"/>
          </a:solidFill>
          <a:ln w="28575" algn="ctr">
            <a:solidFill>
              <a:srgbClr val="0000CC"/>
            </a:solid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defRPr/>
            </a:pP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Phần</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2.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Thông</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hiểu</a:t>
            </a:r>
            <a:endPar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endParaRPr>
          </a:p>
        </p:txBody>
      </p:sp>
      <p:sp>
        <p:nvSpPr>
          <p:cNvPr id="20" name="TextBox 19">
            <a:hlinkClick r:id="rId2" action="ppaction://hlinksldjump"/>
          </p:cNvPr>
          <p:cNvSpPr txBox="1"/>
          <p:nvPr/>
        </p:nvSpPr>
        <p:spPr>
          <a:xfrm>
            <a:off x="6307138"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12.B</a:t>
            </a:r>
          </a:p>
        </p:txBody>
      </p:sp>
      <p:sp>
        <p:nvSpPr>
          <p:cNvPr id="21" name="TextBox 20">
            <a:hlinkClick r:id="rId3" action="ppaction://hlinksldjump"/>
          </p:cNvPr>
          <p:cNvSpPr txBox="1"/>
          <p:nvPr/>
        </p:nvSpPr>
        <p:spPr>
          <a:xfrm>
            <a:off x="10440986" y="8991599"/>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13.A</a:t>
            </a:r>
          </a:p>
        </p:txBody>
      </p:sp>
      <p:sp>
        <p:nvSpPr>
          <p:cNvPr id="22" name="TextBox 21">
            <a:hlinkClick r:id="rId4" action="ppaction://hlinksldjump"/>
          </p:cNvPr>
          <p:cNvSpPr txBox="1"/>
          <p:nvPr/>
        </p:nvSpPr>
        <p:spPr>
          <a:xfrm>
            <a:off x="14327188"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14.C</a:t>
            </a:r>
          </a:p>
        </p:txBody>
      </p:sp>
      <p:sp>
        <p:nvSpPr>
          <p:cNvPr id="23" name="TextBox 22">
            <a:hlinkClick r:id="rId5" action="ppaction://hlinksldjump"/>
          </p:cNvPr>
          <p:cNvSpPr txBox="1"/>
          <p:nvPr/>
        </p:nvSpPr>
        <p:spPr>
          <a:xfrm>
            <a:off x="18353090"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15.D</a:t>
            </a:r>
          </a:p>
        </p:txBody>
      </p:sp>
      <p:sp>
        <p:nvSpPr>
          <p:cNvPr id="24" name="TextBox 23">
            <a:hlinkClick r:id="rId6" action="ppaction://hlinksldjump"/>
          </p:cNvPr>
          <p:cNvSpPr txBox="1"/>
          <p:nvPr/>
        </p:nvSpPr>
        <p:spPr>
          <a:xfrm>
            <a:off x="6307138" y="7012123"/>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7.C</a:t>
            </a:r>
          </a:p>
        </p:txBody>
      </p:sp>
      <p:sp>
        <p:nvSpPr>
          <p:cNvPr id="25" name="TextBox 24">
            <a:hlinkClick r:id="rId7" action="ppaction://hlinksldjump"/>
          </p:cNvPr>
          <p:cNvSpPr txBox="1"/>
          <p:nvPr/>
        </p:nvSpPr>
        <p:spPr>
          <a:xfrm>
            <a:off x="10440986" y="7012125"/>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8.A</a:t>
            </a:r>
          </a:p>
        </p:txBody>
      </p:sp>
      <p:sp>
        <p:nvSpPr>
          <p:cNvPr id="26" name="TextBox 25">
            <a:hlinkClick r:id="rId8" action="ppaction://hlinksldjump"/>
          </p:cNvPr>
          <p:cNvSpPr txBox="1"/>
          <p:nvPr/>
        </p:nvSpPr>
        <p:spPr>
          <a:xfrm>
            <a:off x="14327188" y="70750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9.B</a:t>
            </a:r>
          </a:p>
        </p:txBody>
      </p:sp>
      <p:sp>
        <p:nvSpPr>
          <p:cNvPr id="27" name="TextBox 26">
            <a:hlinkClick r:id="rId9" action="ppaction://hlinksldjump"/>
          </p:cNvPr>
          <p:cNvSpPr txBox="1"/>
          <p:nvPr/>
        </p:nvSpPr>
        <p:spPr>
          <a:xfrm>
            <a:off x="18353090" y="70750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10.B</a:t>
            </a:r>
          </a:p>
        </p:txBody>
      </p:sp>
      <p:sp>
        <p:nvSpPr>
          <p:cNvPr id="28" name="TextBox 27">
            <a:hlinkClick r:id="rId10" action="ppaction://hlinksldjump"/>
          </p:cNvPr>
          <p:cNvSpPr txBox="1"/>
          <p:nvPr/>
        </p:nvSpPr>
        <p:spPr>
          <a:xfrm>
            <a:off x="18353090"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5.D</a:t>
            </a:r>
          </a:p>
        </p:txBody>
      </p:sp>
      <p:sp>
        <p:nvSpPr>
          <p:cNvPr id="29" name="TextBox 28">
            <a:hlinkClick r:id="rId11" action="ppaction://hlinksldjump"/>
          </p:cNvPr>
          <p:cNvSpPr txBox="1"/>
          <p:nvPr/>
        </p:nvSpPr>
        <p:spPr>
          <a:xfrm>
            <a:off x="14327188"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4.B</a:t>
            </a:r>
          </a:p>
        </p:txBody>
      </p:sp>
      <p:sp>
        <p:nvSpPr>
          <p:cNvPr id="30" name="TextBox 29">
            <a:hlinkClick r:id="rId12" action="ppaction://hlinksldjump"/>
          </p:cNvPr>
          <p:cNvSpPr txBox="1"/>
          <p:nvPr/>
        </p:nvSpPr>
        <p:spPr>
          <a:xfrm>
            <a:off x="10440986"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3.A</a:t>
            </a:r>
          </a:p>
        </p:txBody>
      </p:sp>
      <p:sp>
        <p:nvSpPr>
          <p:cNvPr id="31" name="TextBox 30">
            <a:hlinkClick r:id="rId11" action="ppaction://hlinksldjump"/>
          </p:cNvPr>
          <p:cNvSpPr txBox="1"/>
          <p:nvPr/>
        </p:nvSpPr>
        <p:spPr>
          <a:xfrm>
            <a:off x="6307138" y="50176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2.A</a:t>
            </a:r>
          </a:p>
        </p:txBody>
      </p:sp>
      <p:sp>
        <p:nvSpPr>
          <p:cNvPr id="32" name="TextBox 31">
            <a:hlinkClick r:id="rId13" action="ppaction://hlinksldjump"/>
          </p:cNvPr>
          <p:cNvSpPr txBox="1"/>
          <p:nvPr/>
        </p:nvSpPr>
        <p:spPr>
          <a:xfrm>
            <a:off x="2192338" y="90297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11.D</a:t>
            </a:r>
          </a:p>
        </p:txBody>
      </p:sp>
      <p:sp>
        <p:nvSpPr>
          <p:cNvPr id="33" name="TextBox 32">
            <a:hlinkClick r:id="rId14" action="ppaction://hlinksldjump"/>
          </p:cNvPr>
          <p:cNvSpPr txBox="1"/>
          <p:nvPr/>
        </p:nvSpPr>
        <p:spPr>
          <a:xfrm>
            <a:off x="2192338" y="7050223"/>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6.D</a:t>
            </a:r>
          </a:p>
        </p:txBody>
      </p:sp>
      <p:sp>
        <p:nvSpPr>
          <p:cNvPr id="34" name="TextBox 33">
            <a:hlinkClick r:id="rId15" action="ppaction://hlinksldjump"/>
          </p:cNvPr>
          <p:cNvSpPr txBox="1"/>
          <p:nvPr/>
        </p:nvSpPr>
        <p:spPr>
          <a:xfrm>
            <a:off x="2192338" y="50557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1.C</a:t>
            </a:r>
          </a:p>
        </p:txBody>
      </p:sp>
      <p:sp>
        <p:nvSpPr>
          <p:cNvPr id="35" name="Action Button: Back or Previous 34">
            <a:hlinkClick r:id="rId3" action="ppaction://hlinksldjump" highlightClick="1"/>
          </p:cNvPr>
          <p:cNvSpPr/>
          <p:nvPr/>
        </p:nvSpPr>
        <p:spPr>
          <a:xfrm>
            <a:off x="22168859" y="12302841"/>
            <a:ext cx="905164" cy="858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36" name="Action Button: Forward or Next 35">
            <a:hlinkClick r:id="" action="ppaction://hlinkshowjump?jump=nextslide" highlightClick="1"/>
          </p:cNvPr>
          <p:cNvSpPr/>
          <p:nvPr/>
        </p:nvSpPr>
        <p:spPr>
          <a:xfrm>
            <a:off x="23129448" y="12321313"/>
            <a:ext cx="965854" cy="84051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37" name="Rectangle 4">
            <a:extLst>
              <a:ext uri="{FF2B5EF4-FFF2-40B4-BE49-F238E27FC236}">
                <a16:creationId xmlns:a16="http://schemas.microsoft.com/office/drawing/2014/main" xmlns="" id="{C747A885-F2D1-409F-9DDA-9CB0AA9B9FF6}"/>
              </a:ext>
            </a:extLst>
          </p:cNvPr>
          <p:cNvSpPr>
            <a:spLocks noChangeArrowheads="1"/>
          </p:cNvSpPr>
          <p:nvPr/>
        </p:nvSpPr>
        <p:spPr bwMode="auto">
          <a:xfrm>
            <a:off x="636590" y="152400"/>
            <a:ext cx="23367997" cy="1554070"/>
          </a:xfrm>
          <a:prstGeom prst="rect">
            <a:avLst/>
          </a:prstGeom>
          <a:solidFill>
            <a:srgbClr val="FFFFC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vert="horz" wrap="square" lIns="182880" tIns="91440" rIns="182880" bIns="91440" numCol="1" anchor="ctr" anchorCtr="0" compatLnSpc="1">
            <a:prstTxWarp prst="textNoShape">
              <a:avLst/>
            </a:prstTxWarp>
            <a:spAutoFit/>
          </a:bodyPr>
          <a:lstStyle/>
          <a:p>
            <a:pPr algn="ctr" defTabSz="1828800" eaLnBrk="0" fontAlgn="base" hangingPunct="0">
              <a:spcBef>
                <a:spcPct val="0"/>
              </a:spcBef>
              <a:spcAft>
                <a:spcPct val="0"/>
              </a:spcAft>
            </a:pPr>
            <a:endParaRPr lang="en-US" altLang="en-US" sz="6400" b="1" dirty="0">
              <a:solidFill>
                <a:srgbClr val="0000CC"/>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611188" y="457200"/>
            <a:ext cx="22100150" cy="1077218"/>
          </a:xfrm>
          <a:prstGeom prst="rect">
            <a:avLst/>
          </a:prstGeom>
          <a:noFill/>
        </p:spPr>
        <p:txBody>
          <a:bodyPr wrap="square" rtlCol="0">
            <a:spAutoFit/>
          </a:bodyPr>
          <a:lstStyle/>
          <a:p>
            <a:pPr algn="ctr"/>
            <a:r>
              <a:rPr lang="en-US" sz="6400" b="1" smtClean="0">
                <a:solidFill>
                  <a:srgbClr val="FF0000"/>
                </a:solidFill>
                <a:latin typeface="Times New Roman" panose="02020603050405020304" pitchFamily="18" charset="0"/>
                <a:cs typeface="Times New Roman" panose="02020603050405020304" pitchFamily="18" charset="0"/>
              </a:rPr>
              <a:t>CĐ_XÁC SUẤT</a:t>
            </a:r>
            <a:endParaRPr lang="en-US" sz="6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5665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46026" y="5307062"/>
            <a:ext cx="23788189" cy="8180338"/>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106376"/>
            <a:ext cx="24269809" cy="2884722"/>
            <a:chOff x="534987" y="1704984"/>
            <a:chExt cx="23722215" cy="2419098"/>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a:t>
                  </a:r>
                </a:p>
              </p:txBody>
            </p:sp>
          </p:grpSp>
        </p:grpSp>
        <p:sp>
          <p:nvSpPr>
            <p:cNvPr id="23" name="Rectangle 22"/>
            <p:cNvSpPr/>
            <p:nvPr/>
          </p:nvSpPr>
          <p:spPr>
            <a:xfrm>
              <a:off x="755650" y="1704984"/>
              <a:ext cx="23501552" cy="208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lvl="0" defTabSz="457200">
                <a:lnSpc>
                  <a:spcPct val="130000"/>
                </a:lnSpc>
              </a:pPr>
              <a:r>
                <a:rPr lang="en-US" sz="60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Trong </a:t>
              </a:r>
              <a:r>
                <a:rPr lang="en-US" sz="6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 hộp chứa 10 cái thẻ được đánh số từ số 1 đến số </a:t>
              </a:r>
              <a:r>
                <a:rPr lang="en-US" sz="60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10. Chọn </a:t>
              </a:r>
              <a:r>
                <a:rPr lang="en-US" sz="6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ngẫu nhiên 2 thẻ. Tính xác suất sao cho 2 thẻ chọn ra có tích là số lẻ</a:t>
              </a:r>
              <a:r>
                <a:rPr lang="en-US" sz="60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mj-lt"/>
                <a:ea typeface="Times New Roman" panose="02020603050405020304" pitchFamily="18" charset="0"/>
              </a:endParaRPr>
            </a:p>
          </p:txBody>
        </p:sp>
      </p:grpSp>
      <p:grpSp>
        <p:nvGrpSpPr>
          <p:cNvPr id="3" name="Group 2"/>
          <p:cNvGrpSpPr/>
          <p:nvPr/>
        </p:nvGrpSpPr>
        <p:grpSpPr>
          <a:xfrm>
            <a:off x="494427" y="2933868"/>
            <a:ext cx="23679365" cy="1905178"/>
            <a:chOff x="247181" y="1466934"/>
            <a:chExt cx="11838141" cy="952589"/>
          </a:xfrm>
        </p:grpSpPr>
        <p:grpSp>
          <p:nvGrpSpPr>
            <p:cNvPr id="51" name="Group 50"/>
            <p:cNvGrpSpPr/>
            <p:nvPr/>
          </p:nvGrpSpPr>
          <p:grpSpPr>
            <a:xfrm>
              <a:off x="247181" y="1477072"/>
              <a:ext cx="3090381" cy="938668"/>
              <a:chOff x="5537206" y="1535431"/>
              <a:chExt cx="3079904" cy="87262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03242" y="1535431"/>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2</m:t>
                              </m:r>
                            </m:num>
                            <m:den>
                              <m:r>
                                <a:rPr lang="en-US" sz="6000" b="0" i="1" smtClean="0">
                                  <a:latin typeface="Cambria Math" panose="02040503050406030204" pitchFamily="18" charset="0"/>
                                  <a:cs typeface="Times New Roman" panose="02020603050405020304" pitchFamily="18" charset="0"/>
                                </a:rPr>
                                <m:t>9</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103242" y="1535431"/>
                    <a:ext cx="2280848" cy="84921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466934"/>
              <a:ext cx="3090381" cy="948810"/>
              <a:chOff x="5537206" y="1526004"/>
              <a:chExt cx="3079904" cy="882052"/>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86568" y="1526004"/>
                    <a:ext cx="2280848" cy="847635"/>
                  </a:xfrm>
                  <a:prstGeom prst="rect">
                    <a:avLst/>
                  </a:prstGeom>
                  <a:noFill/>
                </p:spPr>
                <p:txBody>
                  <a:bodyPr wrap="square" rtlCol="0">
                    <a:spAutoFit/>
                  </a:bodyPr>
                  <a:lstStyle>
                    <a:defPPr>
                      <a:defRPr lang="vi-VN"/>
                    </a:defPPr>
                    <a:lvl1pPr>
                      <a:defRPr sz="3200" i="1">
                        <a:solidFill>
                          <a:schemeClr val="bg1"/>
                        </a:solidFill>
                      </a:defRPr>
                    </a:lvl1pPr>
                  </a:lstStyle>
                  <a:p>
                    <a:pPr algn="ct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4</m:t>
                              </m:r>
                            </m:num>
                            <m:den>
                              <m:r>
                                <a:rPr lang="en-US" sz="6000" b="0" i="1" smtClean="0">
                                  <a:latin typeface="Cambria Math" panose="02040503050406030204" pitchFamily="18" charset="0"/>
                                  <a:cs typeface="Times New Roman" panose="02020603050405020304" pitchFamily="18" charset="0"/>
                                </a:rPr>
                                <m:t>9</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986568" y="1526004"/>
                    <a:ext cx="2280848" cy="84763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501339"/>
              <a:ext cx="3090381" cy="914405"/>
              <a:chOff x="5537206" y="1557989"/>
              <a:chExt cx="3079904" cy="850067"/>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092258" y="1557989"/>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lgn="ct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3</m:t>
                              </m:r>
                            </m:num>
                            <m:den>
                              <m:r>
                                <a:rPr lang="en-US" sz="6000" b="0" i="1" smtClean="0">
                                  <a:latin typeface="Cambria Math" panose="02040503050406030204" pitchFamily="18" charset="0"/>
                                  <a:cs typeface="Times New Roman" panose="02020603050405020304" pitchFamily="18" charset="0"/>
                                </a:rPr>
                                <m:t>9</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092258" y="1557989"/>
                    <a:ext cx="2280848" cy="849214"/>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96642"/>
              <a:ext cx="3090381" cy="922881"/>
              <a:chOff x="5537206" y="1553619"/>
              <a:chExt cx="3079904" cy="857947"/>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77863" y="1553619"/>
                    <a:ext cx="2493487"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5</m:t>
                              </m:r>
                            </m:num>
                            <m:den>
                              <m:r>
                                <a:rPr lang="en-US" sz="6000" b="0" i="1" smtClean="0">
                                  <a:latin typeface="Cambria Math" panose="02040503050406030204" pitchFamily="18" charset="0"/>
                                  <a:cs typeface="Times New Roman" panose="02020603050405020304" pitchFamily="18" charset="0"/>
                                </a:rPr>
                                <m:t>9</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077863" y="1553619"/>
                    <a:ext cx="2493487" cy="857947"/>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4DF6BDC0-6428-4CE0-BC27-46AA227F7389}"/>
                  </a:ext>
                </a:extLst>
              </p:cNvPr>
              <p:cNvSpPr/>
              <p:nvPr/>
            </p:nvSpPr>
            <p:spPr>
              <a:xfrm>
                <a:off x="176258" y="6235857"/>
                <a:ext cx="23760479" cy="126316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7200" kern="0">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7200" kern="0">
                          <a:latin typeface="Times New Roman" panose="02020603050405020304" pitchFamily="18" charset="0"/>
                          <a:ea typeface="Times New Roman" panose="02020603050405020304" pitchFamily="18" charset="0"/>
                          <a:cs typeface="Times New Roman" panose="02020603050405020304" pitchFamily="18" charset="0"/>
                        </a:rPr>
                        <m:t>ố </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á</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ch</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ch</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ọ</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n</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 2 </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th</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ẻ </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trong</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ộ</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p</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ch</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ứ</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 10 </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th</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ẻ </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l</m:t>
                      </m:r>
                      <m:r>
                        <m:rPr>
                          <m:nor/>
                        </m:rPr>
                        <a:rPr lang="en-US" sz="7200" kern="0" dirty="0">
                          <a:latin typeface="Times New Roman" panose="02020603050405020304" pitchFamily="18" charset="0"/>
                          <a:ea typeface="Times New Roman" panose="02020603050405020304" pitchFamily="18" charset="0"/>
                          <a:cs typeface="Times New Roman" panose="02020603050405020304" pitchFamily="18" charset="0"/>
                        </a:rPr>
                        <m:t>à: </m:t>
                      </m:r>
                      <m:r>
                        <a:rPr lang="en-US" sz="7200" i="1" kern="0">
                          <a:latin typeface="Cambria Math" panose="02040503050406030204" pitchFamily="18" charset="0"/>
                          <a:ea typeface="Times New Roman" panose="02020603050405020304" pitchFamily="18" charset="0"/>
                          <a:cs typeface="Times New Roman" panose="02020603050405020304" pitchFamily="18" charset="0"/>
                        </a:rPr>
                        <m:t>𝑛</m:t>
                      </m:r>
                      <m:d>
                        <m:dPr>
                          <m:ctrlPr>
                            <a:rPr lang="en-US" sz="7200" i="1" kern="0">
                              <a:latin typeface="Cambria Math"/>
                              <a:ea typeface="Times New Roman" panose="02020603050405020304" pitchFamily="18" charset="0"/>
                              <a:cs typeface="Times New Roman" panose="02020603050405020304" pitchFamily="18" charset="0"/>
                            </a:rPr>
                          </m:ctrlPr>
                        </m:dPr>
                        <m:e>
                          <m:r>
                            <a:rPr lang="en-US" sz="7200" i="1" kern="0">
                              <a:latin typeface="Cambria Math" panose="02040503050406030204" pitchFamily="18" charset="0"/>
                              <a:ea typeface="Times New Roman" panose="02020603050405020304" pitchFamily="18" charset="0"/>
                              <a:cs typeface="Times New Roman" panose="02020603050405020304" pitchFamily="18" charset="0"/>
                            </a:rPr>
                            <m:t>𝛺</m:t>
                          </m:r>
                        </m:e>
                      </m:d>
                      <m:r>
                        <a:rPr lang="en-US" sz="7200" i="1" kern="0">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7200" i="1" kern="0">
                              <a:latin typeface="Cambria Math"/>
                              <a:ea typeface="Times New Roman" panose="02020603050405020304" pitchFamily="18" charset="0"/>
                              <a:cs typeface="Times New Roman" panose="02020603050405020304" pitchFamily="18" charset="0"/>
                            </a:rPr>
                          </m:ctrlPr>
                        </m:sSubSupPr>
                        <m:e>
                          <m:r>
                            <a:rPr lang="en-US" sz="7200" i="1" kern="0">
                              <a:latin typeface="Cambria Math" panose="02040503050406030204" pitchFamily="18" charset="0"/>
                              <a:ea typeface="Times New Roman" panose="02020603050405020304" pitchFamily="18" charset="0"/>
                              <a:cs typeface="Times New Roman" panose="02020603050405020304" pitchFamily="18" charset="0"/>
                            </a:rPr>
                            <m:t>𝐶</m:t>
                          </m:r>
                        </m:e>
                        <m:sub>
                          <m:r>
                            <a:rPr lang="en-US" sz="7200" i="1" kern="0">
                              <a:latin typeface="Cambria Math" panose="02040503050406030204" pitchFamily="18" charset="0"/>
                              <a:ea typeface="Times New Roman" panose="02020603050405020304" pitchFamily="18" charset="0"/>
                              <a:cs typeface="Times New Roman" panose="02020603050405020304" pitchFamily="18" charset="0"/>
                            </a:rPr>
                            <m:t>10</m:t>
                          </m:r>
                        </m:sub>
                        <m:sup>
                          <m:r>
                            <a:rPr lang="en-US" sz="7200" i="1" kern="0">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7200" i="1" kern="0">
                          <a:latin typeface="Cambria Math" panose="02040503050406030204" pitchFamily="18" charset="0"/>
                          <a:ea typeface="Times New Roman" panose="02020603050405020304" pitchFamily="18" charset="0"/>
                          <a:cs typeface="Times New Roman" panose="02020603050405020304" pitchFamily="18" charset="0"/>
                        </a:rPr>
                        <m:t>=45</m:t>
                      </m:r>
                    </m:oMath>
                  </m:oMathPara>
                </a14:m>
                <a:endParaRPr lang="en-US" sz="7200" dirty="0"/>
              </a:p>
            </p:txBody>
          </p:sp>
        </mc:Choice>
        <mc:Fallback xmlns="">
          <p:sp>
            <p:nvSpPr>
              <p:cNvPr id="11" name="Rectangle 10">
                <a:extLst>
                  <a:ext uri="{FF2B5EF4-FFF2-40B4-BE49-F238E27FC236}">
                    <a16:creationId xmlns:a16="http://schemas.microsoft.com/office/drawing/2014/main" xmlns="" xmlns:a14="http://schemas.microsoft.com/office/drawing/2010/main" id="{4DF6BDC0-6428-4CE0-BC27-46AA227F7389}"/>
                  </a:ext>
                </a:extLst>
              </p:cNvPr>
              <p:cNvSpPr>
                <a:spLocks noRot="1" noChangeAspect="1" noMove="1" noResize="1" noEditPoints="1" noAdjustHandles="1" noChangeArrowheads="1" noChangeShapeType="1" noTextEdit="1"/>
              </p:cNvSpPr>
              <p:nvPr/>
            </p:nvSpPr>
            <p:spPr>
              <a:xfrm>
                <a:off x="176258" y="6235857"/>
                <a:ext cx="23760479" cy="126316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xmlns="" id="{D62F3339-5611-40A3-8DFC-9C0400D545CD}"/>
                  </a:ext>
                </a:extLst>
              </p:cNvPr>
              <p:cNvSpPr/>
              <p:nvPr/>
            </p:nvSpPr>
            <p:spPr>
              <a:xfrm>
                <a:off x="315690" y="7074859"/>
                <a:ext cx="23587839" cy="7533794"/>
              </a:xfrm>
              <a:prstGeom prst="rect">
                <a:avLst/>
              </a:prstGeom>
            </p:spPr>
            <p:txBody>
              <a:bodyPr wrap="square">
                <a:spAutoFit/>
              </a:bodyPr>
              <a:lstStyle/>
              <a:p>
                <a:pPr lvl="0" defTabSz="457200">
                  <a:lnSpc>
                    <a:spcPct val="130000"/>
                  </a:lnSpc>
                  <a:defRPr/>
                </a:pPr>
                <a:r>
                  <a:rPr lang="fr-FR" sz="7200" kern="0" smtClean="0">
                    <a:latin typeface="Times New Roman" panose="02020603050405020304" pitchFamily="18" charset="0"/>
                    <a:ea typeface="Times New Roman" panose="02020603050405020304" pitchFamily="18" charset="0"/>
                    <a:cs typeface="Times New Roman" panose="02020603050405020304" pitchFamily="18" charset="0"/>
                  </a:rPr>
                  <a:t>+Các số lẻ là: 1, 3, 5, 7, 9(có 5 số).</a:t>
                </a:r>
              </a:p>
              <a:p>
                <a:pPr lvl="0" defTabSz="457200">
                  <a:defRPr/>
                </a:pPr>
                <a:r>
                  <a:rPr lang="fr-FR" sz="7200" kern="0">
                    <a:latin typeface="Times New Roman" panose="02020603050405020304" pitchFamily="18" charset="0"/>
                    <a:ea typeface="Times New Roman" panose="02020603050405020304" pitchFamily="18" charset="0"/>
                    <a:cs typeface="Times New Roman" panose="02020603050405020304" pitchFamily="18" charset="0"/>
                  </a:rPr>
                  <a:t>Hai thẻ chọn ra có tích là số lẻ nên cả hai thẻ đều là số lẻ có: </a:t>
                </a:r>
                <a:endParaRPr lang="en-US" sz="7200" kern="0"/>
              </a:p>
              <a:p>
                <a:pPr lvl="0" defTabSz="457200">
                  <a:lnSpc>
                    <a:spcPct val="130000"/>
                  </a:lnSpc>
                  <a:defRPr/>
                </a:pPr>
                <a14:m>
                  <m:oMath xmlns:m="http://schemas.openxmlformats.org/officeDocument/2006/math">
                    <m:sSubSup>
                      <m:sSubSupPr>
                        <m:ctrlPr>
                          <a:rPr lang="en-US" sz="7200" i="1" kern="0">
                            <a:latin typeface="Cambria Math"/>
                            <a:ea typeface="Calibri" panose="020F0502020204030204" pitchFamily="34" charset="0"/>
                            <a:cs typeface="Times New Roman" panose="02020603050405020304" pitchFamily="18" charset="0"/>
                          </a:rPr>
                        </m:ctrlPr>
                      </m:sSubSupPr>
                      <m:e>
                        <m:r>
                          <a:rPr lang="en-US" sz="7200" i="1" kern="0">
                            <a:latin typeface="Cambria Math" panose="02040503050406030204" pitchFamily="18" charset="0"/>
                            <a:ea typeface="Calibri" panose="020F0502020204030204" pitchFamily="34" charset="0"/>
                            <a:cs typeface="Times New Roman" panose="02020603050405020304" pitchFamily="18" charset="0"/>
                          </a:rPr>
                          <m:t>𝐶</m:t>
                        </m:r>
                      </m:e>
                      <m:sub>
                        <m:r>
                          <a:rPr lang="en-US" sz="7200" i="1" kern="0">
                            <a:latin typeface="Cambria Math" panose="02040503050406030204" pitchFamily="18" charset="0"/>
                            <a:ea typeface="Calibri" panose="020F0502020204030204" pitchFamily="34" charset="0"/>
                            <a:cs typeface="Times New Roman" panose="02020603050405020304" pitchFamily="18" charset="0"/>
                          </a:rPr>
                          <m:t>5</m:t>
                        </m:r>
                      </m:sub>
                      <m:sup>
                        <m:r>
                          <a:rPr lang="en-US" sz="7200" i="1" kern="0">
                            <a:latin typeface="Cambria Math" panose="02040503050406030204" pitchFamily="18" charset="0"/>
                            <a:ea typeface="Calibri" panose="020F0502020204030204" pitchFamily="34" charset="0"/>
                            <a:cs typeface="Times New Roman" panose="02020603050405020304" pitchFamily="18" charset="0"/>
                          </a:rPr>
                          <m:t>2</m:t>
                        </m:r>
                      </m:sup>
                    </m:sSubSup>
                    <m:r>
                      <a:rPr lang="en-US" sz="7200" i="1" kern="0">
                        <a:latin typeface="Cambria Math" panose="02040503050406030204" pitchFamily="18" charset="0"/>
                        <a:ea typeface="Calibri" panose="020F0502020204030204" pitchFamily="34" charset="0"/>
                        <a:cs typeface="Times New Roman" panose="02020603050405020304" pitchFamily="18" charset="0"/>
                      </a:rPr>
                      <m:t>=10</m:t>
                    </m:r>
                  </m:oMath>
                </a14:m>
                <a:r>
                  <a:rPr lang="fr-FR" sz="7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fr-FR" sz="7200" kern="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fr-FR" sz="7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fr-FR" sz="7200" kern="0" err="1">
                    <a:latin typeface="Times New Roman" panose="02020603050405020304" pitchFamily="18" charset="0"/>
                    <a:ea typeface="Times New Roman" panose="02020603050405020304" pitchFamily="18" charset="0"/>
                    <a:cs typeface="Times New Roman" panose="02020603050405020304" pitchFamily="18" charset="0"/>
                  </a:rPr>
                  <a:t>chọn</a:t>
                </a:r>
                <a:r>
                  <a:rPr lang="fr-FR" sz="7200" kern="0" smtClean="0">
                    <a:latin typeface="Times New Roman" panose="02020603050405020304" pitchFamily="18" charset="0"/>
                    <a:ea typeface="Times New Roman" panose="02020603050405020304" pitchFamily="18" charset="0"/>
                    <a:cs typeface="Times New Roman" panose="02020603050405020304" pitchFamily="18" charset="0"/>
                  </a:rPr>
                  <a:t>.  Suy ra</a:t>
                </a:r>
              </a:p>
              <a:p>
                <a:pPr lvl="0" defTabSz="457200">
                  <a:lnSpc>
                    <a:spcPct val="130000"/>
                  </a:lnSpc>
                  <a:defRPr/>
                </a:pPr>
                <a14:m>
                  <m:oMathPara xmlns:m="http://schemas.openxmlformats.org/officeDocument/2006/math">
                    <m:oMathParaPr>
                      <m:jc m:val="centerGroup"/>
                    </m:oMathParaPr>
                    <m:oMath xmlns:m="http://schemas.openxmlformats.org/officeDocument/2006/math">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6600" b="0" i="1" kern="0" smtClean="0">
                              <a:latin typeface="Cambria Math"/>
                              <a:ea typeface="Calibri" panose="020F0502020204030204" pitchFamily="34" charset="0"/>
                              <a:cs typeface="Times New Roman" panose="02020603050405020304" pitchFamily="18" charset="0"/>
                            </a:rPr>
                          </m:ctrlPr>
                        </m:dPr>
                        <m:e>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𝐴</m:t>
                          </m:r>
                        </m:e>
                      </m:d>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6600" b="0" i="1" kern="0" smtClean="0">
                              <a:latin typeface="Cambria Math"/>
                              <a:ea typeface="Calibri" panose="020F0502020204030204" pitchFamily="34" charset="0"/>
                              <a:cs typeface="Times New Roman" panose="02020603050405020304" pitchFamily="18" charset="0"/>
                            </a:rPr>
                          </m:ctrlPr>
                        </m:fPr>
                        <m:num>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10</m:t>
                          </m:r>
                        </m:num>
                        <m:den>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45</m:t>
                          </m:r>
                        </m:den>
                      </m:f>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6600" b="0" i="1" kern="0" smtClean="0">
                              <a:latin typeface="Cambria Math"/>
                              <a:ea typeface="Calibri" panose="020F0502020204030204" pitchFamily="34" charset="0"/>
                              <a:cs typeface="Times New Roman" panose="02020603050405020304" pitchFamily="18" charset="0"/>
                            </a:rPr>
                          </m:ctrlPr>
                        </m:fPr>
                        <m:num>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2</m:t>
                          </m:r>
                        </m:num>
                        <m:den>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9</m:t>
                          </m:r>
                        </m:den>
                      </m:f>
                      <m:r>
                        <a:rPr lang="en-US" sz="6600" b="0" i="1" kern="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6600" kern="0">
                  <a:latin typeface="Times New Roman" panose="02020603050405020304" pitchFamily="18" charset="0"/>
                  <a:ea typeface="Calibri" panose="020F0502020204030204" pitchFamily="34" charset="0"/>
                  <a:cs typeface="Times New Roman" panose="02020603050405020304" pitchFamily="18" charset="0"/>
                </a:endParaRPr>
              </a:p>
              <a:p>
                <a:endParaRPr lang="en-US" sz="6000" dirty="0"/>
              </a:p>
            </p:txBody>
          </p:sp>
        </mc:Choice>
        <mc:Fallback xmlns="">
          <p:sp>
            <p:nvSpPr>
              <p:cNvPr id="12" name="Rectangle 11">
                <a:extLst>
                  <a:ext uri="{FF2B5EF4-FFF2-40B4-BE49-F238E27FC236}">
                    <a16:creationId xmlns:a16="http://schemas.microsoft.com/office/drawing/2014/main" xmlns="" xmlns:a14="http://schemas.microsoft.com/office/drawing/2010/main" id="{D62F3339-5611-40A3-8DFC-9C0400D545CD}"/>
                  </a:ext>
                </a:extLst>
              </p:cNvPr>
              <p:cNvSpPr>
                <a:spLocks noRot="1" noChangeAspect="1" noMove="1" noResize="1" noEditPoints="1" noAdjustHandles="1" noChangeArrowheads="1" noChangeShapeType="1" noTextEdit="1"/>
              </p:cNvSpPr>
              <p:nvPr/>
            </p:nvSpPr>
            <p:spPr>
              <a:xfrm>
                <a:off x="315690" y="7074859"/>
                <a:ext cx="23587839" cy="7533794"/>
              </a:xfrm>
              <a:prstGeom prst="rect">
                <a:avLst/>
              </a:prstGeom>
              <a:blipFill rotWithShape="0">
                <a:blip r:embed="rId8"/>
                <a:stretch>
                  <a:fillRect l="-1964" t="-567"/>
                </a:stretch>
              </a:blipFill>
            </p:spPr>
            <p:txBody>
              <a:bodyPr/>
              <a:lstStyle/>
              <a:p>
                <a:r>
                  <a:rPr lang="en-US">
                    <a:noFill/>
                  </a:rPr>
                  <a:t> </a:t>
                </a:r>
              </a:p>
            </p:txBody>
          </p:sp>
        </mc:Fallback>
      </mc:AlternateContent>
      <p:sp>
        <p:nvSpPr>
          <p:cNvPr id="50" name="Oval 49">
            <a:extLst>
              <a:ext uri="{FF2B5EF4-FFF2-40B4-BE49-F238E27FC236}">
                <a16:creationId xmlns:a16="http://schemas.microsoft.com/office/drawing/2014/main" xmlns="" id="{F3BAC448-3F8F-4C2D-A67F-49A7A01DC838}"/>
              </a:ext>
            </a:extLst>
          </p:cNvPr>
          <p:cNvSpPr/>
          <p:nvPr/>
        </p:nvSpPr>
        <p:spPr>
          <a:xfrm>
            <a:off x="402584" y="3576584"/>
            <a:ext cx="1092375" cy="1076258"/>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p:spTree>
    <p:extLst>
      <p:ext uri="{BB962C8B-B14F-4D97-AF65-F5344CB8AC3E}">
        <p14:creationId xmlns:p14="http://schemas.microsoft.com/office/powerpoint/2010/main" val="13531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1" grpId="0"/>
      <p:bldP spid="12" grpId="0"/>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8724" y="5540239"/>
            <a:ext cx="24415899" cy="8027938"/>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0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000"/>
              </a:p>
            </p:txBody>
          </p:sp>
        </p:grpSp>
      </p:grpSp>
      <p:grpSp>
        <p:nvGrpSpPr>
          <p:cNvPr id="20" name="Group 19"/>
          <p:cNvGrpSpPr/>
          <p:nvPr/>
        </p:nvGrpSpPr>
        <p:grpSpPr>
          <a:xfrm>
            <a:off x="0" y="-76895"/>
            <a:ext cx="24387175" cy="4708993"/>
            <a:chOff x="534987" y="1680206"/>
            <a:chExt cx="23340848" cy="3948912"/>
          </a:xfrm>
        </p:grpSpPr>
        <p:grpSp>
          <p:nvGrpSpPr>
            <p:cNvPr id="21" name="Group 20"/>
            <p:cNvGrpSpPr/>
            <p:nvPr/>
          </p:nvGrpSpPr>
          <p:grpSpPr>
            <a:xfrm>
              <a:off x="534987" y="1869705"/>
              <a:ext cx="23340848" cy="2736435"/>
              <a:chOff x="534987" y="1647866"/>
              <a:chExt cx="23340848" cy="2736435"/>
            </a:xfrm>
          </p:grpSpPr>
          <p:sp>
            <p:nvSpPr>
              <p:cNvPr id="25" name="Rounded Rectangle 24"/>
              <p:cNvSpPr/>
              <p:nvPr/>
            </p:nvSpPr>
            <p:spPr bwMode="auto">
              <a:xfrm>
                <a:off x="755649" y="1720890"/>
                <a:ext cx="23120186" cy="266341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2</a:t>
                  </a:r>
                </a:p>
              </p:txBody>
            </p:sp>
          </p:grpSp>
        </p:grpSp>
        <p:sp>
          <p:nvSpPr>
            <p:cNvPr id="23" name="Rectangle 22"/>
            <p:cNvSpPr/>
            <p:nvPr/>
          </p:nvSpPr>
          <p:spPr>
            <a:xfrm>
              <a:off x="893606" y="1680206"/>
              <a:ext cx="22461597" cy="394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lvl="0" defTabSz="457200">
                <a:lnSpc>
                  <a:spcPct val="130000"/>
                </a:lnSpc>
              </a:pPr>
              <a:r>
                <a:rPr lang="en-US" sz="60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Trong </a:t>
              </a:r>
              <a:r>
                <a:rPr lang="en-US" sz="6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 hộp chứa 20 cái thẻ được đánh số từ số 1 đến số 20.</a:t>
              </a:r>
              <a:endParaRPr lang="en-US" sz="6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defTabSz="457200">
                <a:lnSpc>
                  <a:spcPct val="130000"/>
                </a:lnSpc>
              </a:pPr>
              <a:r>
                <a:rPr lang="en-US" sz="6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Chọn ngẫu nhiên 2 thẻ. Tính xác suất sao cho 2 thẻ chọn ra có tích </a:t>
              </a:r>
              <a:r>
                <a:rPr lang="en-US" sz="6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chia hết</a:t>
              </a:r>
              <a:r>
                <a:rPr lang="en-US" sz="6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cho 3.</a:t>
              </a:r>
              <a:endParaRPr lang="en-US" sz="6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fontAlgn="base">
                <a:buClr>
                  <a:srgbClr val="0000FF"/>
                </a:buClr>
                <a:tabLst>
                  <a:tab pos="1259903" algn="l"/>
                </a:tabLst>
              </a:pPr>
              <a:r>
                <a:rPr lang="vi-VN" sz="6000" smtClean="0">
                  <a:latin typeface="Times New Roman" pitchFamily="18" charset="0"/>
                  <a:cs typeface="Times New Roman" pitchFamily="18" charset="0"/>
                </a:rPr>
                <a:t>.</a:t>
              </a:r>
              <a:endParaRPr lang="en-US" sz="6000" dirty="0">
                <a:latin typeface="+mj-lt"/>
                <a:ea typeface="Times New Roman" panose="02020603050405020304" pitchFamily="18" charset="0"/>
              </a:endParaRPr>
            </a:p>
          </p:txBody>
        </p:sp>
      </p:grpSp>
      <p:grpSp>
        <p:nvGrpSpPr>
          <p:cNvPr id="3" name="Group 2"/>
          <p:cNvGrpSpPr/>
          <p:nvPr/>
        </p:nvGrpSpPr>
        <p:grpSpPr>
          <a:xfrm>
            <a:off x="0" y="3499297"/>
            <a:ext cx="23679365" cy="2013260"/>
            <a:chOff x="247181" y="1475971"/>
            <a:chExt cx="11838141" cy="1006630"/>
          </a:xfrm>
        </p:grpSpPr>
        <p:grpSp>
          <p:nvGrpSpPr>
            <p:cNvPr id="51" name="Group 50"/>
            <p:cNvGrpSpPr/>
            <p:nvPr/>
          </p:nvGrpSpPr>
          <p:grpSpPr>
            <a:xfrm>
              <a:off x="247181" y="1475971"/>
              <a:ext cx="3090381" cy="939770"/>
              <a:chOff x="5537206" y="1534407"/>
              <a:chExt cx="3079904" cy="873649"/>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10464" y="1534407"/>
                    <a:ext cx="2280848" cy="857948"/>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15</m:t>
                              </m:r>
                            </m:num>
                            <m:den>
                              <m:r>
                                <a:rPr lang="en-US" sz="6000" b="0" i="1" smtClean="0">
                                  <a:latin typeface="Cambria Math" panose="02040503050406030204" pitchFamily="18" charset="0"/>
                                  <a:cs typeface="Times New Roman" panose="02020603050405020304" pitchFamily="18" charset="0"/>
                                </a:rPr>
                                <m:t>190</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110464" y="1534407"/>
                    <a:ext cx="2280848" cy="857948"/>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482454"/>
              <a:ext cx="3090381" cy="933290"/>
              <a:chOff x="5537206" y="1540432"/>
              <a:chExt cx="3079904" cy="867624"/>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75948" y="1540432"/>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lgn="ct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84</m:t>
                              </m:r>
                            </m:num>
                            <m:den>
                              <m:r>
                                <a:rPr lang="en-US" sz="6000" b="0" i="1" smtClean="0">
                                  <a:latin typeface="Cambria Math" panose="02040503050406030204" pitchFamily="18" charset="0"/>
                                  <a:cs typeface="Times New Roman" panose="02020603050405020304" pitchFamily="18" charset="0"/>
                                </a:rPr>
                                <m:t>190</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975948" y="1540432"/>
                    <a:ext cx="2280848" cy="84921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501342"/>
              <a:ext cx="3090381" cy="943671"/>
              <a:chOff x="5537206" y="1557992"/>
              <a:chExt cx="3079904" cy="877274"/>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092623" y="1579555"/>
                    <a:ext cx="2280848" cy="855711"/>
                  </a:xfrm>
                  <a:prstGeom prst="rect">
                    <a:avLst/>
                  </a:prstGeom>
                  <a:noFill/>
                </p:spPr>
                <p:txBody>
                  <a:bodyPr wrap="square" rtlCol="0">
                    <a:spAutoFit/>
                  </a:bodyPr>
                  <a:lstStyle>
                    <a:defPPr>
                      <a:defRPr lang="vi-VN"/>
                    </a:defPPr>
                    <a:lvl1pPr>
                      <a:defRPr sz="3200" i="1">
                        <a:solidFill>
                          <a:schemeClr val="bg1"/>
                        </a:solidFill>
                      </a:defRPr>
                    </a:lvl1pPr>
                  </a:lstStyle>
                  <a:p>
                    <a:pPr algn="ctr"/>
                    <a14:m>
                      <m:oMath xmlns:m="http://schemas.openxmlformats.org/officeDocument/2006/math">
                        <m:f>
                          <m:fPr>
                            <m:ctrlPr>
                              <a:rPr lang="en-US" sz="8000" b="0" i="1" smtClean="0">
                                <a:latin typeface="Cambria Math"/>
                              </a:rPr>
                            </m:ctrlPr>
                          </m:fPr>
                          <m:num>
                            <m:r>
                              <a:rPr lang="en-US" sz="8000" i="1" smtClean="0">
                                <a:latin typeface="Cambria Math" panose="02040503050406030204" pitchFamily="18" charset="0"/>
                              </a:rPr>
                              <m:t>1</m:t>
                            </m:r>
                            <m:r>
                              <a:rPr lang="en-US" sz="8000" b="0" i="1" smtClean="0">
                                <a:latin typeface="Cambria Math" panose="02040503050406030204" pitchFamily="18" charset="0"/>
                              </a:rPr>
                              <m:t>2</m:t>
                            </m:r>
                          </m:num>
                          <m:den>
                            <m:r>
                              <a:rPr lang="en-US" sz="8000" b="0" i="1" smtClean="0">
                                <a:latin typeface="Cambria Math" panose="02040503050406030204" pitchFamily="18" charset="0"/>
                              </a:rPr>
                              <m:t>36</m:t>
                            </m:r>
                          </m:den>
                        </m:f>
                        <m:r>
                          <a:rPr lang="en-US" sz="8000" b="0" i="1" smtClean="0">
                            <a:latin typeface="Cambria Math" panose="02040503050406030204" pitchFamily="18" charset="0"/>
                          </a:rPr>
                          <m:t>. </m:t>
                        </m:r>
                      </m:oMath>
                    </a14:m>
                    <a:r>
                      <a:rPr lang="vi-VN" sz="6000" dirty="0"/>
                      <a:t>	</a:t>
                    </a:r>
                    <a:endParaRPr lang="en-US" sz="6000" dirty="0">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092623" y="1579555"/>
                    <a:ext cx="2280848" cy="855711"/>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501345"/>
              <a:ext cx="3090381" cy="981256"/>
              <a:chOff x="5537206" y="1557992"/>
              <a:chExt cx="3079904" cy="912215"/>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81471" y="1620992"/>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99</m:t>
                              </m:r>
                            </m:num>
                            <m:den>
                              <m:r>
                                <a:rPr lang="en-US" sz="6000" b="0" i="1" smtClean="0">
                                  <a:latin typeface="Cambria Math" panose="02040503050406030204" pitchFamily="18" charset="0"/>
                                  <a:cs typeface="Times New Roman" panose="02020603050405020304" pitchFamily="18" charset="0"/>
                                </a:rPr>
                                <m:t>190</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081471" y="1620992"/>
                    <a:ext cx="2493487" cy="849215"/>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0476D86A-C9CF-449E-BE1E-8EAD1B64884C}"/>
                  </a:ext>
                </a:extLst>
              </p:cNvPr>
              <p:cNvSpPr/>
              <p:nvPr/>
            </p:nvSpPr>
            <p:spPr>
              <a:xfrm>
                <a:off x="801759" y="5785920"/>
                <a:ext cx="23514205" cy="2602764"/>
              </a:xfrm>
              <a:prstGeom prst="rect">
                <a:avLst/>
              </a:prstGeom>
            </p:spPr>
            <p:txBody>
              <a:bodyPr wrap="square">
                <a:spAutoFit/>
              </a:bodyPr>
              <a:lstStyle/>
              <a:p>
                <a:pPr lvl="0" algn="just">
                  <a:lnSpc>
                    <a:spcPct val="115000"/>
                  </a:lnSpc>
                  <a:spcAft>
                    <a:spcPts val="1000"/>
                  </a:spcAft>
                  <a:tabLst>
                    <a:tab pos="0" algn="l"/>
                    <a:tab pos="2160270" algn="l"/>
                    <a:tab pos="3599815" algn="l"/>
                    <a:tab pos="5039995" algn="l"/>
                  </a:tabLst>
                </a:pPr>
                <a:r>
                  <a:rPr lang="en-US" sz="6000" kern="0" smtClean="0">
                    <a:ea typeface="Times New Roman" panose="02020603050405020304" pitchFamily="18" charset="0"/>
                    <a:cs typeface="Times New Roman" panose="02020603050405020304" pitchFamily="18" charset="0"/>
                  </a:rPr>
                  <a:t>                          </a:t>
                </a:r>
                <a14:m>
                  <m:oMath xmlns:m="http://schemas.openxmlformats.org/officeDocument/2006/math">
                    <m:r>
                      <m:rPr>
                        <m:nor/>
                      </m:rPr>
                      <a:rPr lang="en-US" sz="6000" kern="0">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6000" kern="0">
                        <a:latin typeface="Times New Roman" panose="02020603050405020304" pitchFamily="18" charset="0"/>
                        <a:ea typeface="Times New Roman" panose="02020603050405020304" pitchFamily="18" charset="0"/>
                        <a:cs typeface="Times New Roman" panose="02020603050405020304" pitchFamily="18" charset="0"/>
                      </a:rPr>
                      <m:t>ố </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á</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ch</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ch</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ọ</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n</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 2 </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th</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ẻ </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t</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ừ 20 </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th</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ẻ </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l</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à: </m:t>
                    </m:r>
                    <m:r>
                      <a:rPr lang="en-US" sz="6000" i="1" kern="0">
                        <a:latin typeface="Cambria Math" panose="02040503050406030204" pitchFamily="18" charset="0"/>
                        <a:ea typeface="Times New Roman" panose="02020603050405020304" pitchFamily="18" charset="0"/>
                        <a:cs typeface="Times New Roman" panose="02020603050405020304" pitchFamily="18" charset="0"/>
                      </a:rPr>
                      <m:t>𝑛</m:t>
                    </m:r>
                    <m:d>
                      <m:dPr>
                        <m:ctrlPr>
                          <a:rPr lang="en-US" sz="6000" i="1" kern="0">
                            <a:latin typeface="Cambria Math"/>
                            <a:ea typeface="Times New Roman" panose="02020603050405020304" pitchFamily="18" charset="0"/>
                            <a:cs typeface="Times New Roman" panose="02020603050405020304" pitchFamily="18" charset="0"/>
                          </a:rPr>
                        </m:ctrlPr>
                      </m:dPr>
                      <m:e>
                        <m:r>
                          <a:rPr lang="en-US" sz="6000" i="1" kern="0">
                            <a:latin typeface="Cambria Math" panose="02040503050406030204" pitchFamily="18" charset="0"/>
                            <a:ea typeface="Times New Roman" panose="02020603050405020304" pitchFamily="18" charset="0"/>
                            <a:cs typeface="Times New Roman" panose="02020603050405020304" pitchFamily="18" charset="0"/>
                          </a:rPr>
                          <m:t>𝛺</m:t>
                        </m:r>
                      </m:e>
                    </m:d>
                    <m:r>
                      <a:rPr lang="en-US" sz="6000" i="1" kern="0">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6000" i="1" kern="0">
                            <a:latin typeface="Cambria Math"/>
                            <a:ea typeface="Times New Roman" panose="02020603050405020304" pitchFamily="18" charset="0"/>
                            <a:cs typeface="Times New Roman" panose="02020603050405020304" pitchFamily="18" charset="0"/>
                          </a:rPr>
                        </m:ctrlPr>
                      </m:sSubSupPr>
                      <m:e>
                        <m:r>
                          <a:rPr lang="en-US" sz="6000" i="1" kern="0">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kern="0">
                            <a:latin typeface="Cambria Math" panose="02040503050406030204" pitchFamily="18" charset="0"/>
                            <a:ea typeface="Times New Roman" panose="02020603050405020304" pitchFamily="18" charset="0"/>
                            <a:cs typeface="Times New Roman" panose="02020603050405020304" pitchFamily="18" charset="0"/>
                          </a:rPr>
                          <m:t>20</m:t>
                        </m:r>
                      </m:sub>
                      <m:sup>
                        <m:r>
                          <a:rPr lang="en-US" sz="6000" i="1" kern="0">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6000" i="1" kern="0">
                        <a:latin typeface="Cambria Math" panose="02040503050406030204" pitchFamily="18" charset="0"/>
                        <a:ea typeface="Times New Roman" panose="02020603050405020304" pitchFamily="18" charset="0"/>
                        <a:cs typeface="Times New Roman" panose="02020603050405020304" pitchFamily="18" charset="0"/>
                      </a:rPr>
                      <m:t>=190</m:t>
                    </m:r>
                    <m:r>
                      <m:rPr>
                        <m:nor/>
                      </m:rPr>
                      <a:rPr lang="en-US" sz="6000" kern="0" dirty="0">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6000" kern="0" dirty="0">
                  <a:latin typeface="Times New Roman" panose="02020603050405020304" pitchFamily="18" charset="0"/>
                  <a:ea typeface="Calibri" panose="020F0502020204030204" pitchFamily="34" charset="0"/>
                  <a:cs typeface="Times New Roman" panose="02020603050405020304" pitchFamily="18" charset="0"/>
                </a:endParaRPr>
              </a:p>
              <a:p>
                <a:pPr lvl="0" defTabSz="457200">
                  <a:lnSpc>
                    <a:spcPct val="130000"/>
                  </a:lnSpc>
                </a:pPr>
                <a14:m>
                  <m:oMathPara xmlns:m="http://schemas.openxmlformats.org/officeDocument/2006/math">
                    <m:oMathParaPr>
                      <m:jc m:val="centerGroup"/>
                    </m:oMathParaPr>
                    <m:oMath xmlns:m="http://schemas.openxmlformats.org/officeDocument/2006/math">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á</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ố </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chia</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ế</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t</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cho</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3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ó 6 </m:t>
                      </m:r>
                      <m:r>
                        <m:rPr>
                          <m:nor/>
                        </m:rPr>
                        <a:rPr lang="en-US" sz="6000" err="1">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6000" err="1">
                          <a:latin typeface="Times New Roman" panose="02020603050405020304" pitchFamily="18" charset="0"/>
                          <a:ea typeface="Times New Roman" panose="02020603050405020304" pitchFamily="18" charset="0"/>
                          <a:cs typeface="Times New Roman" panose="02020603050405020304" pitchFamily="18" charset="0"/>
                        </a:rPr>
                        <m:t>ố.   +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á</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ố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kh</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ô</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ng</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chia</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ế</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t</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cho</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3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ó 14 </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6000" dirty="0" err="1">
                          <a:latin typeface="Times New Roman" panose="02020603050405020304" pitchFamily="18" charset="0"/>
                          <a:ea typeface="Times New Roman" panose="02020603050405020304" pitchFamily="18" charset="0"/>
                          <a:cs typeface="Times New Roman" panose="02020603050405020304" pitchFamily="18" charset="0"/>
                        </a:rPr>
                        <m:t>ố.</m:t>
                      </m:r>
                    </m:oMath>
                  </m:oMathPara>
                </a14:m>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xmlns="" xmlns:a14="http://schemas.microsoft.com/office/drawing/2010/main" id="{0476D86A-C9CF-449E-BE1E-8EAD1B64884C}"/>
                  </a:ext>
                </a:extLst>
              </p:cNvPr>
              <p:cNvSpPr>
                <a:spLocks noRot="1" noChangeAspect="1" noMove="1" noResize="1" noEditPoints="1" noAdjustHandles="1" noChangeArrowheads="1" noChangeShapeType="1" noTextEdit="1"/>
              </p:cNvSpPr>
              <p:nvPr/>
            </p:nvSpPr>
            <p:spPr>
              <a:xfrm>
                <a:off x="801759" y="5785920"/>
                <a:ext cx="23514205" cy="260276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9488A64C-2136-4C1D-BB8B-073BD81EE8CB}"/>
                  </a:ext>
                </a:extLst>
              </p:cNvPr>
              <p:cNvSpPr/>
              <p:nvPr/>
            </p:nvSpPr>
            <p:spPr>
              <a:xfrm>
                <a:off x="1301124" y="8388874"/>
                <a:ext cx="20842565" cy="4661469"/>
              </a:xfrm>
              <a:prstGeom prst="rect">
                <a:avLst/>
              </a:prstGeom>
            </p:spPr>
            <p:txBody>
              <a:bodyPr wrap="none">
                <a:spAutoFit/>
              </a:bodyPr>
              <a:lstStyle/>
              <a:p>
                <a:pPr lvl="0" defTabSz="457200">
                  <a:lnSpc>
                    <a:spcPct val="130000"/>
                  </a:lnSpc>
                </a:pPr>
                <a:r>
                  <a:rPr lang="en-US" sz="6000" b="1" dirty="0">
                    <a:latin typeface="Times New Roman" panose="02020603050405020304" pitchFamily="18" charset="0"/>
                    <a:ea typeface="Times New Roman" panose="02020603050405020304" pitchFamily="18" charset="0"/>
                    <a:cs typeface="Times New Roman" panose="02020603050405020304" pitchFamily="18" charset="0"/>
                  </a:rPr>
                  <a:t>TH 1.</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Hai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thẻ</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Sup>
                      <m:sSubSupPr>
                        <m:ctrlPr>
                          <a:rPr lang="en-US" sz="6000" i="1">
                            <a:latin typeface="Cambria Math"/>
                            <a:ea typeface="Calibri" panose="020F0502020204030204" pitchFamily="34" charset="0"/>
                            <a:cs typeface="Times New Roman" panose="02020603050405020304" pitchFamily="18" charset="0"/>
                          </a:rPr>
                        </m:ctrlPr>
                      </m:sSubSupPr>
                      <m:e>
                        <m:r>
                          <a:rPr lang="en-US" sz="6000" i="1">
                            <a:latin typeface="Cambria Math" panose="02040503050406030204" pitchFamily="18" charset="0"/>
                            <a:ea typeface="Calibri" panose="020F0502020204030204" pitchFamily="34" charset="0"/>
                            <a:cs typeface="Times New Roman" panose="02020603050405020304" pitchFamily="18" charset="0"/>
                          </a:rPr>
                          <m:t>𝐶</m:t>
                        </m:r>
                      </m:e>
                      <m:sub>
                        <m:r>
                          <a:rPr lang="en-US" sz="6000" i="1">
                            <a:latin typeface="Cambria Math" panose="02040503050406030204" pitchFamily="18" charset="0"/>
                            <a:ea typeface="Calibri" panose="020F0502020204030204" pitchFamily="34" charset="0"/>
                            <a:cs typeface="Times New Roman" panose="02020603050405020304" pitchFamily="18" charset="0"/>
                          </a:rPr>
                          <m:t>6</m:t>
                        </m:r>
                      </m:sub>
                      <m:sup>
                        <m:r>
                          <a:rPr lang="en-US" sz="6000" i="1">
                            <a:latin typeface="Cambria Math" panose="02040503050406030204" pitchFamily="18" charset="0"/>
                            <a:ea typeface="Calibri" panose="020F0502020204030204" pitchFamily="34" charset="0"/>
                            <a:cs typeface="Times New Roman" panose="02020603050405020304" pitchFamily="18" charset="0"/>
                          </a:rPr>
                          <m:t>2</m:t>
                        </m:r>
                      </m:sup>
                    </m:sSubSup>
                    <m:r>
                      <a:rPr lang="en-US" sz="6000" i="1">
                        <a:latin typeface="Cambria Math" panose="02040503050406030204" pitchFamily="18" charset="0"/>
                        <a:ea typeface="Calibri" panose="020F0502020204030204" pitchFamily="34" charset="0"/>
                        <a:cs typeface="Times New Roman" panose="02020603050405020304" pitchFamily="18" charset="0"/>
                      </a:rPr>
                      <m:t>=15</m:t>
                    </m:r>
                  </m:oMath>
                </a14:m>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lvl="0" defTabSz="457200">
                  <a:lnSpc>
                    <a:spcPct val="130000"/>
                  </a:lnSpc>
                </a:pPr>
                <a:r>
                  <a:rPr lang="en-US" sz="6000" b="1" dirty="0">
                    <a:latin typeface="Times New Roman" panose="02020603050405020304" pitchFamily="18" charset="0"/>
                    <a:ea typeface="Times New Roman" panose="02020603050405020304" pitchFamily="18" charset="0"/>
                    <a:cs typeface="Times New Roman" panose="02020603050405020304" pitchFamily="18" charset="0"/>
                  </a:rPr>
                  <a:t>TH 2.</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6000" i="1">
                  <a:latin typeface="Cambria Math"/>
                  <a:ea typeface="Calibri" panose="020F0502020204030204" pitchFamily="34" charset="0"/>
                  <a:cs typeface="Times New Roman" panose="02020603050405020304" pitchFamily="18" charset="0"/>
                </a:endParaRPr>
              </a:p>
              <a:p>
                <a:pPr lvl="0" defTabSz="457200">
                  <a:lnSpc>
                    <a:spcPct val="130000"/>
                  </a:lnSpc>
                </a:pPr>
                <a14:m>
                  <m:oMathPara xmlns:m="http://schemas.openxmlformats.org/officeDocument/2006/math">
                    <m:oMathParaPr>
                      <m:jc m:val="centerGroup"/>
                    </m:oMathParaPr>
                    <m:oMath xmlns:m="http://schemas.openxmlformats.org/officeDocument/2006/math">
                      <m:sSubSup>
                        <m:sSubSupPr>
                          <m:ctrlPr>
                            <a:rPr lang="en-US" sz="6000" i="1">
                              <a:latin typeface="Cambria Math"/>
                              <a:ea typeface="Calibri" panose="020F0502020204030204" pitchFamily="34" charset="0"/>
                              <a:cs typeface="Times New Roman" panose="02020603050405020304" pitchFamily="18" charset="0"/>
                            </a:rPr>
                          </m:ctrlPr>
                        </m:sSubSupPr>
                        <m:e>
                          <m:r>
                            <a:rPr lang="en-US" sz="6000" i="1">
                              <a:latin typeface="Cambria Math" panose="02040503050406030204" pitchFamily="18" charset="0"/>
                              <a:ea typeface="Calibri" panose="020F0502020204030204" pitchFamily="34" charset="0"/>
                              <a:cs typeface="Times New Roman" panose="02020603050405020304" pitchFamily="18" charset="0"/>
                            </a:rPr>
                            <m:t>𝐶</m:t>
                          </m:r>
                        </m:e>
                        <m:sub>
                          <m:r>
                            <a:rPr lang="en-US" sz="6000" i="1">
                              <a:latin typeface="Cambria Math" panose="02040503050406030204" pitchFamily="18" charset="0"/>
                              <a:ea typeface="Calibri" panose="020F0502020204030204" pitchFamily="34" charset="0"/>
                              <a:cs typeface="Times New Roman" panose="02020603050405020304" pitchFamily="18" charset="0"/>
                            </a:rPr>
                            <m:t>6</m:t>
                          </m:r>
                        </m:sub>
                        <m:sup>
                          <m:r>
                            <a:rPr lang="en-US" sz="6000" i="1">
                              <a:latin typeface="Cambria Math" panose="02040503050406030204" pitchFamily="18" charset="0"/>
                              <a:ea typeface="Calibri" panose="020F0502020204030204" pitchFamily="34" charset="0"/>
                              <a:cs typeface="Times New Roman" panose="02020603050405020304" pitchFamily="18" charset="0"/>
                            </a:rPr>
                            <m:t>1</m:t>
                          </m:r>
                        </m:sup>
                      </m:sSubSup>
                      <m:r>
                        <a:rPr lang="en-US" sz="6000" i="1">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6000" i="1">
                              <a:latin typeface="Cambria Math"/>
                              <a:ea typeface="Calibri" panose="020F0502020204030204" pitchFamily="34" charset="0"/>
                              <a:cs typeface="Times New Roman" panose="02020603050405020304" pitchFamily="18" charset="0"/>
                            </a:rPr>
                          </m:ctrlPr>
                        </m:sSubSupPr>
                        <m:e>
                          <m:r>
                            <a:rPr lang="en-US" sz="6000" i="1">
                              <a:latin typeface="Cambria Math" panose="02040503050406030204" pitchFamily="18" charset="0"/>
                              <a:ea typeface="Calibri" panose="020F0502020204030204" pitchFamily="34" charset="0"/>
                              <a:cs typeface="Times New Roman" panose="02020603050405020304" pitchFamily="18" charset="0"/>
                            </a:rPr>
                            <m:t>𝐶</m:t>
                          </m:r>
                        </m:e>
                        <m:sub>
                          <m:r>
                            <a:rPr lang="en-US" sz="6000" i="1">
                              <a:latin typeface="Cambria Math" panose="02040503050406030204" pitchFamily="18" charset="0"/>
                              <a:ea typeface="Calibri" panose="020F0502020204030204" pitchFamily="34" charset="0"/>
                              <a:cs typeface="Times New Roman" panose="02020603050405020304" pitchFamily="18" charset="0"/>
                            </a:rPr>
                            <m:t>14</m:t>
                          </m:r>
                        </m:sub>
                        <m:sup>
                          <m:r>
                            <a:rPr lang="en-US" sz="6000" i="1">
                              <a:latin typeface="Cambria Math" panose="02040503050406030204" pitchFamily="18" charset="0"/>
                              <a:ea typeface="Calibri" panose="020F0502020204030204" pitchFamily="34" charset="0"/>
                              <a:cs typeface="Times New Roman" panose="02020603050405020304" pitchFamily="18" charset="0"/>
                            </a:rPr>
                            <m:t>1</m:t>
                          </m:r>
                        </m:sup>
                      </m:sSubSup>
                      <m:r>
                        <a:rPr lang="en-US" sz="6000" i="1">
                          <a:latin typeface="Cambria Math" panose="02040503050406030204" pitchFamily="18" charset="0"/>
                          <a:ea typeface="Calibri" panose="020F0502020204030204" pitchFamily="34" charset="0"/>
                          <a:cs typeface="Times New Roman" panose="02020603050405020304" pitchFamily="18" charset="0"/>
                        </a:rPr>
                        <m:t>=6.14=84</m:t>
                      </m:r>
                    </m:oMath>
                  </m:oMathPara>
                </a14:m>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6000" dirty="0"/>
              </a:p>
            </p:txBody>
          </p:sp>
        </mc:Choice>
        <mc:Fallback xmlns="">
          <p:sp>
            <p:nvSpPr>
              <p:cNvPr id="13" name="Rectangle 12">
                <a:extLst>
                  <a:ext uri="{FF2B5EF4-FFF2-40B4-BE49-F238E27FC236}">
                    <a16:creationId xmlns:a16="http://schemas.microsoft.com/office/drawing/2014/main" xmlns="" xmlns:a14="http://schemas.microsoft.com/office/drawing/2010/main" id="{9488A64C-2136-4C1D-BB8B-073BD81EE8CB}"/>
                  </a:ext>
                </a:extLst>
              </p:cNvPr>
              <p:cNvSpPr>
                <a:spLocks noRot="1" noChangeAspect="1" noMove="1" noResize="1" noEditPoints="1" noAdjustHandles="1" noChangeArrowheads="1" noChangeShapeType="1" noTextEdit="1"/>
              </p:cNvSpPr>
              <p:nvPr/>
            </p:nvSpPr>
            <p:spPr>
              <a:xfrm>
                <a:off x="1301124" y="8388874"/>
                <a:ext cx="20842565" cy="4661469"/>
              </a:xfrm>
              <a:prstGeom prst="rect">
                <a:avLst/>
              </a:prstGeom>
              <a:blipFill rotWithShape="0">
                <a:blip r:embed="rId8"/>
                <a:stretch>
                  <a:fillRect l="-1755" t="-261" r="-8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xmlns="" id="{2B57B039-92F8-471E-9AE2-BFF293D49FD3}"/>
                  </a:ext>
                </a:extLst>
              </p:cNvPr>
              <p:cNvSpPr/>
              <p:nvPr/>
            </p:nvSpPr>
            <p:spPr>
              <a:xfrm>
                <a:off x="3740654" y="12040808"/>
                <a:ext cx="15885439" cy="1403782"/>
              </a:xfrm>
              <a:prstGeom prst="rect">
                <a:avLst/>
              </a:prstGeom>
            </p:spPr>
            <p:txBody>
              <a:bodyPr wrap="none">
                <a:spAutoFit/>
              </a:bodyPr>
              <a:lstStyle/>
              <a:p>
                <a:pPr lvl="0"/>
                <a:r>
                  <a:rPr lang="en-US" sz="6000" dirty="0">
                    <a:latin typeface="Times New Roman" panose="02020603050405020304" pitchFamily="18" charset="0"/>
                    <a:ea typeface="Times New Roman" panose="02020603050405020304" pitchFamily="18" charset="0"/>
                    <a:cs typeface="Times New Roman" panose="02020603050405020304" pitchFamily="18" charset="0"/>
                  </a:rPr>
                  <a:t>Suy ra: </a:t>
                </a:r>
                <a14:m>
                  <m:oMath xmlns:m="http://schemas.openxmlformats.org/officeDocument/2006/math">
                    <m:r>
                      <a:rPr lang="en-US" sz="6000">
                        <a:latin typeface="Cambria Math"/>
                        <a:ea typeface="Times New Roman" panose="02020603050405020304" pitchFamily="18" charset="0"/>
                        <a:cs typeface="Times New Roman" panose="02020603050405020304" pitchFamily="18" charset="0"/>
                      </a:rPr>
                      <m:t>        </m:t>
                    </m:r>
                    <m:r>
                      <a:rPr lang="en-US" sz="6000" i="1">
                        <a:latin typeface="Cambria Math" panose="02040503050406030204" pitchFamily="18" charset="0"/>
                        <a:ea typeface="Times New Roman" panose="02020603050405020304" pitchFamily="18" charset="0"/>
                        <a:cs typeface="Times New Roman" panose="02020603050405020304" pitchFamily="18" charset="0"/>
                      </a:rPr>
                      <m:t>𝑛</m:t>
                    </m:r>
                    <m:d>
                      <m:dPr>
                        <m:ctrlPr>
                          <a:rPr lang="en-US" sz="6000" i="1">
                            <a:latin typeface="Cambria Math"/>
                            <a:ea typeface="Times New Roman" panose="02020603050405020304" pitchFamily="18" charset="0"/>
                            <a:cs typeface="Times New Roman" panose="02020603050405020304" pitchFamily="18" charset="0"/>
                          </a:rPr>
                        </m:ctrlPr>
                      </m:dPr>
                      <m:e>
                        <m:r>
                          <a:rPr lang="en-US" sz="6000" i="1">
                            <a:latin typeface="Cambria Math" panose="02040503050406030204" pitchFamily="18" charset="0"/>
                            <a:ea typeface="Times New Roman" panose="02020603050405020304" pitchFamily="18" charset="0"/>
                            <a:cs typeface="Times New Roman" panose="02020603050405020304" pitchFamily="18" charset="0"/>
                          </a:rPr>
                          <m:t>𝐴</m:t>
                        </m:r>
                      </m:e>
                    </m:d>
                    <m:r>
                      <a:rPr lang="en-US" sz="6000" i="1">
                        <a:latin typeface="Cambria Math" panose="02040503050406030204" pitchFamily="18" charset="0"/>
                        <a:ea typeface="Times New Roman" panose="02020603050405020304" pitchFamily="18" charset="0"/>
                        <a:cs typeface="Times New Roman" panose="02020603050405020304" pitchFamily="18" charset="0"/>
                      </a:rPr>
                      <m:t>=15+84=99</m:t>
                    </m:r>
                    <m:r>
                      <a:rPr lang="en-US" sz="6000" i="1">
                        <a:latin typeface="Cambria Math" panose="02040503050406030204" pitchFamily="18" charset="0"/>
                        <a:ea typeface="Times New Roman" panose="02020603050405020304" pitchFamily="18" charset="0"/>
                        <a:cs typeface="Cambria Math" panose="02040503050406030204" pitchFamily="18" charset="0"/>
                      </a:rPr>
                      <m:t>⇒</m:t>
                    </m:r>
                    <m:r>
                      <a:rPr lang="en-US" sz="6000" i="1">
                        <a:latin typeface="Cambria Math" panose="02040503050406030204" pitchFamily="18" charset="0"/>
                        <a:ea typeface="Times New Roman" panose="02020603050405020304" pitchFamily="18" charset="0"/>
                        <a:cs typeface="Times New Roman" panose="02020603050405020304" pitchFamily="18" charset="0"/>
                      </a:rPr>
                      <m:t>𝑃</m:t>
                    </m:r>
                    <m:r>
                      <a:rPr lang="en-US" sz="6000" i="1">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6000" i="1">
                            <a:latin typeface="Cambria Math"/>
                            <a:ea typeface="Times New Roman" panose="02020603050405020304" pitchFamily="18" charset="0"/>
                            <a:cs typeface="Times New Roman" panose="02020603050405020304" pitchFamily="18" charset="0"/>
                          </a:rPr>
                        </m:ctrlPr>
                      </m:funcPr>
                      <m:fName>
                        <m:r>
                          <a:rPr lang="en-US" sz="6000" i="1">
                            <a:latin typeface="Cambria Math" panose="02040503050406030204" pitchFamily="18" charset="0"/>
                            <a:ea typeface="Times New Roman" panose="02020603050405020304" pitchFamily="18" charset="0"/>
                            <a:cs typeface="Times New Roman" panose="02020603050405020304" pitchFamily="18" charset="0"/>
                          </a:rPr>
                          <m:t>𝐴</m:t>
                        </m:r>
                      </m:fName>
                      <m:e>
                        <m:r>
                          <a:rPr lang="en-US" sz="6000" i="1">
                            <a:latin typeface="Cambria Math" panose="02040503050406030204" pitchFamily="18" charset="0"/>
                            <a:ea typeface="Times New Roman" panose="02020603050405020304" pitchFamily="18" charset="0"/>
                            <a:cs typeface="Times New Roman" panose="02020603050405020304" pitchFamily="18" charset="0"/>
                          </a:rPr>
                          <m:t>)</m:t>
                        </m:r>
                      </m:e>
                    </m:func>
                    <m:r>
                      <a:rPr lang="en-US" sz="6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6000" i="1">
                            <a:latin typeface="Cambria Math"/>
                            <a:ea typeface="Times New Roman" panose="02020603050405020304" pitchFamily="18" charset="0"/>
                            <a:cs typeface="Times New Roman" panose="02020603050405020304" pitchFamily="18" charset="0"/>
                          </a:rPr>
                        </m:ctrlPr>
                      </m:fPr>
                      <m:num>
                        <m:r>
                          <a:rPr lang="en-US" sz="6000" i="1">
                            <a:latin typeface="Cambria Math" panose="02040503050406030204" pitchFamily="18" charset="0"/>
                            <a:ea typeface="Times New Roman" panose="02020603050405020304" pitchFamily="18" charset="0"/>
                            <a:cs typeface="Times New Roman" panose="02020603050405020304" pitchFamily="18" charset="0"/>
                          </a:rPr>
                          <m:t>99</m:t>
                        </m:r>
                      </m:num>
                      <m:den>
                        <m:r>
                          <a:rPr lang="en-US" sz="6000" i="1">
                            <a:latin typeface="Cambria Math" panose="02040503050406030204" pitchFamily="18" charset="0"/>
                            <a:ea typeface="Times New Roman" panose="02020603050405020304" pitchFamily="18" charset="0"/>
                            <a:cs typeface="Times New Roman" panose="02020603050405020304" pitchFamily="18" charset="0"/>
                          </a:rPr>
                          <m:t>190</m:t>
                        </m:r>
                      </m:den>
                    </m:f>
                  </m:oMath>
                </a14:m>
                <a:r>
                  <a:rPr lang="en-US" sz="60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Rectangle 13">
                <a:extLst>
                  <a:ext uri="{FF2B5EF4-FFF2-40B4-BE49-F238E27FC236}">
                    <a16:creationId xmlns:a16="http://schemas.microsoft.com/office/drawing/2014/main" xmlns="" xmlns:a14="http://schemas.microsoft.com/office/drawing/2010/main" id="{2B57B039-92F8-471E-9AE2-BFF293D49FD3}"/>
                  </a:ext>
                </a:extLst>
              </p:cNvPr>
              <p:cNvSpPr>
                <a:spLocks noRot="1" noChangeAspect="1" noMove="1" noResize="1" noEditPoints="1" noAdjustHandles="1" noChangeArrowheads="1" noChangeShapeType="1" noTextEdit="1"/>
              </p:cNvSpPr>
              <p:nvPr/>
            </p:nvSpPr>
            <p:spPr>
              <a:xfrm>
                <a:off x="3740654" y="12040808"/>
                <a:ext cx="15885439" cy="1403782"/>
              </a:xfrm>
              <a:prstGeom prst="rect">
                <a:avLst/>
              </a:prstGeom>
              <a:blipFill rotWithShape="0">
                <a:blip r:embed="rId9"/>
                <a:stretch>
                  <a:fillRect l="-2341" t="-870" r="-1343" b="-13478"/>
                </a:stretch>
              </a:blipFill>
            </p:spPr>
            <p:txBody>
              <a:bodyPr/>
              <a:lstStyle/>
              <a:p>
                <a:r>
                  <a:rPr lang="en-US">
                    <a:noFill/>
                  </a:rPr>
                  <a:t> </a:t>
                </a:r>
              </a:p>
            </p:txBody>
          </p:sp>
        </mc:Fallback>
      </mc:AlternateContent>
      <p:sp>
        <p:nvSpPr>
          <p:cNvPr id="64" name="Oval 63">
            <a:extLst>
              <a:ext uri="{FF2B5EF4-FFF2-40B4-BE49-F238E27FC236}">
                <a16:creationId xmlns:a16="http://schemas.microsoft.com/office/drawing/2014/main" xmlns="" id="{A92D05B2-BF2B-4980-A2B9-8A943408495C}"/>
              </a:ext>
            </a:extLst>
          </p:cNvPr>
          <p:cNvSpPr/>
          <p:nvPr/>
        </p:nvSpPr>
        <p:spPr>
          <a:xfrm>
            <a:off x="17543523" y="4129448"/>
            <a:ext cx="1092375" cy="1076256"/>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p:spTree>
    <p:extLst>
      <p:ext uri="{BB962C8B-B14F-4D97-AF65-F5344CB8AC3E}">
        <p14:creationId xmlns:p14="http://schemas.microsoft.com/office/powerpoint/2010/main" val="237152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p:bldP spid="13" grpId="0"/>
      <p:bldP spid="14" grpId="0"/>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3858" y="5827457"/>
            <a:ext cx="23672882" cy="7331159"/>
            <a:chOff x="189938" y="3682143"/>
            <a:chExt cx="11834900" cy="2283817"/>
          </a:xfrm>
        </p:grpSpPr>
        <p:sp>
          <p:nvSpPr>
            <p:cNvPr id="5" name="Rounded Rectangle 4"/>
            <p:cNvSpPr/>
            <p:nvPr/>
          </p:nvSpPr>
          <p:spPr>
            <a:xfrm>
              <a:off x="189938" y="3835720"/>
              <a:ext cx="11834900" cy="2130240"/>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82143"/>
              <a:ext cx="2342697" cy="556578"/>
              <a:chOff x="1275608" y="6322796"/>
              <a:chExt cx="4592536" cy="1011276"/>
            </a:xfrm>
          </p:grpSpPr>
          <p:sp>
            <p:nvSpPr>
              <p:cNvPr id="7" name="Freeform 20"/>
              <p:cNvSpPr>
                <a:spLocks/>
              </p:cNvSpPr>
              <p:nvPr/>
            </p:nvSpPr>
            <p:spPr bwMode="auto">
              <a:xfrm rot="16200000" flipV="1">
                <a:off x="3561312" y="4557737"/>
                <a:ext cx="541774"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5855" y="6411366"/>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5"/>
                <a:ext cx="852450" cy="541774"/>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75475" y="155285"/>
            <a:ext cx="24311700" cy="3467286"/>
            <a:chOff x="320672" y="1800253"/>
            <a:chExt cx="23826764" cy="2907638"/>
          </a:xfrm>
        </p:grpSpPr>
        <p:grpSp>
          <p:nvGrpSpPr>
            <p:cNvPr id="21" name="Group 20"/>
            <p:cNvGrpSpPr/>
            <p:nvPr/>
          </p:nvGrpSpPr>
          <p:grpSpPr>
            <a:xfrm>
              <a:off x="320672" y="1839731"/>
              <a:ext cx="23826764" cy="2868160"/>
              <a:chOff x="320672" y="1617892"/>
              <a:chExt cx="23826764" cy="2868160"/>
            </a:xfrm>
          </p:grpSpPr>
          <p:sp>
            <p:nvSpPr>
              <p:cNvPr id="25" name="Rounded Rectangle 24"/>
              <p:cNvSpPr/>
              <p:nvPr/>
            </p:nvSpPr>
            <p:spPr bwMode="auto">
              <a:xfrm>
                <a:off x="320672" y="1617892"/>
                <a:ext cx="23826764" cy="2868160"/>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600" y="1653394"/>
                  <a:ext cx="2097638"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3</a:t>
                  </a:r>
                </a:p>
              </p:txBody>
            </p:sp>
          </p:grpSp>
        </p:grpSp>
        <mc:AlternateContent xmlns:mc="http://schemas.openxmlformats.org/markup-compatibility/2006" xmlns:a14="http://schemas.microsoft.com/office/drawing/2010/main">
          <mc:Choice Requires="a14">
            <p:sp>
              <p:nvSpPr>
                <p:cNvPr id="23" name="Rectangle 22"/>
                <p:cNvSpPr/>
                <p:nvPr/>
              </p:nvSpPr>
              <p:spPr>
                <a:xfrm>
                  <a:off x="908561" y="1800253"/>
                  <a:ext cx="22970619" cy="28261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lvl="0" algn="just" defTabSz="457200">
                    <a:lnSpc>
                      <a:spcPct val="115000"/>
                    </a:lnSpc>
                    <a:spcAft>
                      <a:spcPts val="1000"/>
                    </a:spcAft>
                    <a:tabLst>
                      <a:tab pos="1440180" algn="l"/>
                    </a:tabLst>
                    <a:defRPr/>
                  </a:pPr>
                  <a:r>
                    <a:rPr lang="nl-NL" sz="6000" kern="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Hộp </a:t>
                  </a:r>
                  <a14:m>
                    <m:oMath xmlns:m="http://schemas.openxmlformats.org/officeDocument/2006/math">
                      <m:r>
                        <a:rPr lang="en-US" sz="60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oMath>
                  </a14:m>
                  <a:r>
                    <a:rPr lang="nl-NL"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có </a:t>
                  </a:r>
                  <a14:m>
                    <m:oMath xmlns:m="http://schemas.openxmlformats.org/officeDocument/2006/math">
                      <m:r>
                        <a:rPr lang="nl-NL" sz="60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nl-NL"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viên bi trắng, </a:t>
                  </a:r>
                  <a14:m>
                    <m:oMath xmlns:m="http://schemas.openxmlformats.org/officeDocument/2006/math">
                      <m:r>
                        <a:rPr lang="nl-NL" sz="60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oMath>
                  </a14:m>
                  <a:r>
                    <a:rPr lang="nl-NL"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viên bi đỏ và </a:t>
                  </a:r>
                  <a14:m>
                    <m:oMath xmlns:m="http://schemas.openxmlformats.org/officeDocument/2006/math">
                      <m:r>
                        <a:rPr lang="nl-NL" sz="60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oMath>
                  </a14:m>
                  <a:r>
                    <a:rPr lang="nl-NL"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viên bi xanh. Hộp </a:t>
                  </a:r>
                  <a14:m>
                    <m:oMath xmlns:m="http://schemas.openxmlformats.org/officeDocument/2006/math">
                      <m:r>
                        <a:rPr lang="en-US" sz="60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oMath>
                  </a14:m>
                  <a:r>
                    <a:rPr lang="nl-NL"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có </a:t>
                  </a:r>
                  <a14:m>
                    <m:oMath xmlns:m="http://schemas.openxmlformats.org/officeDocument/2006/math">
                      <m:r>
                        <a:rPr lang="nl-NL" sz="60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oMath>
                  </a14:m>
                  <a:r>
                    <a:rPr lang="nl-NL"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viên bi trắng, </a:t>
                  </a:r>
                  <a14:m>
                    <m:oMath xmlns:m="http://schemas.openxmlformats.org/officeDocument/2006/math">
                      <m:r>
                        <a:rPr lang="nl-NL" sz="60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oMath>
                  </a14:m>
                  <a:r>
                    <a:rPr lang="nl-NL"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viên bi đỏ và </a:t>
                  </a:r>
                  <a14:m>
                    <m:oMath xmlns:m="http://schemas.openxmlformats.org/officeDocument/2006/math">
                      <m:r>
                        <a:rPr lang="nl-NL" sz="60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oMath>
                  </a14:m>
                  <a:r>
                    <a:rPr lang="nl-NL"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viên bi xanh. Lấy ngẫu nhiên mỗi hộp một viên bi, tính xác suất để hai viên bi được lấy ra có cùng màu.</a:t>
                  </a:r>
                  <a:endParaRPr lang="en-US" sz="60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908561" y="1800253"/>
                  <a:ext cx="22970619" cy="2826192"/>
                </a:xfrm>
                <a:prstGeom prst="rect">
                  <a:avLst/>
                </a:prstGeom>
                <a:blipFill rotWithShape="0">
                  <a:blip r:embed="rId3"/>
                  <a:stretch>
                    <a:fillRect l="-1196" t="-2712" r="-1170" b="-741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43" name="Action Button: Forward or Next 4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B880C930-1FB8-4D6E-B676-53FD6739CA97}"/>
                  </a:ext>
                </a:extLst>
              </p:cNvPr>
              <p:cNvSpPr/>
              <p:nvPr/>
            </p:nvSpPr>
            <p:spPr>
              <a:xfrm>
                <a:off x="203127" y="6710554"/>
                <a:ext cx="23310478" cy="1188018"/>
              </a:xfrm>
              <a:prstGeom prst="rect">
                <a:avLst/>
              </a:prstGeom>
            </p:spPr>
            <p:txBody>
              <a:bodyPr wrap="square">
                <a:spAutoFit/>
              </a:bodyPr>
              <a:lstStyle/>
              <a:p>
                <a:pPr algn="just">
                  <a:lnSpc>
                    <a:spcPct val="115000"/>
                  </a:lnSpc>
                  <a:spcBef>
                    <a:spcPts val="0"/>
                  </a:spcBef>
                  <a:spcAft>
                    <a:spcPts val="1000"/>
                  </a:spcAft>
                  <a:tabLst>
                    <a:tab pos="0" algn="l"/>
                    <a:tab pos="2160270" algn="l"/>
                    <a:tab pos="3599815" algn="l"/>
                    <a:tab pos="5039995" algn="l"/>
                  </a:tabLst>
                </a:pPr>
                <a:r>
                  <a:rPr lang="nl-NL" sz="6000">
                    <a:latin typeface="Times New Roman" panose="02020603050405020304" pitchFamily="18" charset="0"/>
                    <a:ea typeface="Calibri" panose="020F0502020204030204" pitchFamily="34" charset="0"/>
                    <a:cs typeface="Times New Roman" panose="02020603050405020304" pitchFamily="18" charset="0"/>
                  </a:rPr>
                  <a:t>Số </a:t>
                </a:r>
                <a:r>
                  <a:rPr lang="nl-NL" sz="6000" dirty="0">
                    <a:latin typeface="Times New Roman" panose="02020603050405020304" pitchFamily="18" charset="0"/>
                    <a:ea typeface="Calibri" panose="020F0502020204030204" pitchFamily="34" charset="0"/>
                    <a:cs typeface="Times New Roman" panose="02020603050405020304" pitchFamily="18" charset="0"/>
                  </a:rPr>
                  <a:t>phần tử của không gian </a:t>
                </a:r>
                <a:r>
                  <a:rPr lang="nl-NL" sz="6000">
                    <a:latin typeface="Times New Roman" panose="02020603050405020304" pitchFamily="18" charset="0"/>
                    <a:ea typeface="Calibri" panose="020F0502020204030204" pitchFamily="34" charset="0"/>
                    <a:cs typeface="Times New Roman" panose="02020603050405020304" pitchFamily="18" charset="0"/>
                  </a:rPr>
                  <a:t>mẫu: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𝑛</m:t>
                    </m:r>
                    <m:d>
                      <m:dPr>
                        <m:ctrlPr>
                          <a:rPr lang="en-US" sz="6000" i="1">
                            <a:latin typeface="Cambria Math"/>
                            <a:ea typeface="Times New Roman" panose="02020603050405020304" pitchFamily="18" charset="0"/>
                            <a:cs typeface="Times New Roman" panose="02020603050405020304" pitchFamily="18" charset="0"/>
                          </a:rPr>
                        </m:ctrlPr>
                      </m:dPr>
                      <m:e>
                        <m:r>
                          <a:rPr lang="en-US" sz="6000" i="1">
                            <a:latin typeface="Cambria Math" panose="02040503050406030204" pitchFamily="18" charset="0"/>
                            <a:ea typeface="Times New Roman" panose="02020603050405020304" pitchFamily="18" charset="0"/>
                            <a:cs typeface="Times New Roman" panose="02020603050405020304" pitchFamily="18" charset="0"/>
                          </a:rPr>
                          <m:t>𝛺</m:t>
                        </m:r>
                      </m:e>
                    </m:d>
                    <m:r>
                      <a:rPr lang="en-US" sz="6000" i="1">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6000" i="1">
                            <a:latin typeface="Cambria Math"/>
                            <a:ea typeface="Times New Roman" panose="02020603050405020304" pitchFamily="18" charset="0"/>
                            <a:cs typeface="Times New Roman" panose="02020603050405020304" pitchFamily="18" charset="0"/>
                          </a:rPr>
                        </m:ctrlPr>
                      </m:sSubSupPr>
                      <m:e>
                        <m:r>
                          <a:rPr lang="en-US" sz="6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a:latin typeface="Cambria Math" panose="02040503050406030204" pitchFamily="18" charset="0"/>
                            <a:ea typeface="Times New Roman" panose="02020603050405020304" pitchFamily="18" charset="0"/>
                            <a:cs typeface="Times New Roman" panose="02020603050405020304" pitchFamily="18" charset="0"/>
                          </a:rPr>
                          <m:t>15</m:t>
                        </m:r>
                      </m:sub>
                      <m:sup>
                        <m:r>
                          <a:rPr lang="en-US" sz="6000" i="1">
                            <a:latin typeface="Cambria Math" panose="02040503050406030204" pitchFamily="18" charset="0"/>
                            <a:ea typeface="Times New Roman" panose="02020603050405020304" pitchFamily="18" charset="0"/>
                            <a:cs typeface="Times New Roman" panose="02020603050405020304" pitchFamily="18" charset="0"/>
                          </a:rPr>
                          <m:t>1</m:t>
                        </m:r>
                      </m:sup>
                    </m:sSubSup>
                    <m:func>
                      <m:funcPr>
                        <m:ctrlPr>
                          <a:rPr lang="en-US" sz="6000" i="1">
                            <a:latin typeface="Cambria Math"/>
                            <a:ea typeface="Times New Roman" panose="02020603050405020304" pitchFamily="18" charset="0"/>
                            <a:cs typeface="Times New Roman" panose="02020603050405020304" pitchFamily="18" charset="0"/>
                          </a:rPr>
                        </m:ctrlPr>
                      </m:funcPr>
                      <m:fName>
                        <m:sSubSup>
                          <m:sSubSupPr>
                            <m:ctrlPr>
                              <a:rPr lang="en-US" sz="6000" i="1">
                                <a:latin typeface="Cambria Math"/>
                                <a:ea typeface="Times New Roman" panose="02020603050405020304" pitchFamily="18" charset="0"/>
                                <a:cs typeface="Times New Roman" panose="02020603050405020304" pitchFamily="18" charset="0"/>
                              </a:rPr>
                            </m:ctrlPr>
                          </m:sSubSupPr>
                          <m:e>
                            <m:r>
                              <a:rPr lang="en-US" sz="6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a:latin typeface="Cambria Math" panose="02040503050406030204" pitchFamily="18" charset="0"/>
                                <a:ea typeface="Times New Roman" panose="02020603050405020304" pitchFamily="18" charset="0"/>
                                <a:cs typeface="Times New Roman" panose="02020603050405020304" pitchFamily="18" charset="0"/>
                              </a:rPr>
                              <m:t>18</m:t>
                            </m:r>
                          </m:sub>
                          <m:sup>
                            <m:r>
                              <a:rPr lang="en-US" sz="6000" i="1">
                                <a:latin typeface="Cambria Math" panose="02040503050406030204" pitchFamily="18" charset="0"/>
                                <a:ea typeface="Times New Roman" panose="02020603050405020304" pitchFamily="18" charset="0"/>
                                <a:cs typeface="Times New Roman" panose="02020603050405020304" pitchFamily="18" charset="0"/>
                              </a:rPr>
                              <m:t>1</m:t>
                            </m:r>
                          </m:sup>
                        </m:sSubSup>
                      </m:fName>
                      <m:e>
                        <m:r>
                          <a:rPr lang="en-US" sz="6000" i="1">
                            <a:latin typeface="Cambria Math" panose="02040503050406030204" pitchFamily="18" charset="0"/>
                            <a:ea typeface="Times New Roman" panose="02020603050405020304" pitchFamily="18" charset="0"/>
                            <a:cs typeface="Times New Roman" panose="02020603050405020304" pitchFamily="18" charset="0"/>
                          </a:rPr>
                          <m:t>=</m:t>
                        </m:r>
                      </m:e>
                    </m:func>
                    <m:r>
                      <a:rPr lang="en-US" sz="6000" i="1">
                        <a:latin typeface="Cambria Math" panose="02040503050406030204" pitchFamily="18" charset="0"/>
                        <a:ea typeface="Times New Roman" panose="02020603050405020304" pitchFamily="18" charset="0"/>
                        <a:cs typeface="Times New Roman" panose="02020603050405020304" pitchFamily="18" charset="0"/>
                      </a:rPr>
                      <m:t>15.18=270</m:t>
                    </m:r>
                  </m:oMath>
                </a14:m>
                <a:r>
                  <a:rPr lang="nl-NL"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xmlns="" xmlns:a14="http://schemas.microsoft.com/office/drawing/2010/main" id="{B880C930-1FB8-4D6E-B676-53FD6739CA97}"/>
                  </a:ext>
                </a:extLst>
              </p:cNvPr>
              <p:cNvSpPr>
                <a:spLocks noRot="1" noChangeAspect="1" noMove="1" noResize="1" noEditPoints="1" noAdjustHandles="1" noChangeArrowheads="1" noChangeShapeType="1" noTextEdit="1"/>
              </p:cNvSpPr>
              <p:nvPr/>
            </p:nvSpPr>
            <p:spPr>
              <a:xfrm>
                <a:off x="203127" y="6710554"/>
                <a:ext cx="23310478" cy="1188018"/>
              </a:xfrm>
              <a:prstGeom prst="rect">
                <a:avLst/>
              </a:prstGeom>
              <a:blipFill rotWithShape="0">
                <a:blip r:embed="rId4"/>
                <a:stretch>
                  <a:fillRect l="-1569" t="-9231" b="-2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xmlns="" id="{9389615A-6544-4D95-A873-5E55030D6CEF}"/>
                  </a:ext>
                </a:extLst>
              </p:cNvPr>
              <p:cNvSpPr/>
              <p:nvPr/>
            </p:nvSpPr>
            <p:spPr>
              <a:xfrm>
                <a:off x="150896" y="7934634"/>
                <a:ext cx="20842885" cy="3429657"/>
              </a:xfrm>
              <a:prstGeom prst="rect">
                <a:avLst/>
              </a:prstGeom>
            </p:spPr>
            <p:txBody>
              <a:bodyPr wrap="none">
                <a:spAutoFit/>
              </a:bodyPr>
              <a:lstStyle/>
              <a:p>
                <a:pPr marL="20955">
                  <a:lnSpc>
                    <a:spcPct val="115000"/>
                  </a:lnSpc>
                  <a:spcBef>
                    <a:spcPts val="0"/>
                  </a:spcBef>
                  <a:spcAft>
                    <a:spcPts val="1000"/>
                  </a:spcAft>
                  <a:tabLst>
                    <a:tab pos="1440180" algn="l"/>
                  </a:tabLst>
                </a:pPr>
                <a:r>
                  <a:rPr lang="nl-NL" sz="6000" dirty="0">
                    <a:latin typeface="Times New Roman" panose="02020603050405020304" pitchFamily="18" charset="0"/>
                    <a:ea typeface="Calibri" panose="020F0502020204030204" pitchFamily="34" charset="0"/>
                    <a:cs typeface="Times New Roman" panose="02020603050405020304" pitchFamily="18" charset="0"/>
                  </a:rPr>
                  <a:t>Số cách chọn từ mỗi hộp 1 viên bi để được  2 viên bi cùng màu là: </a:t>
                </a:r>
                <a:endParaRPr lang="en-US" sz="6000" i="1" dirty="0">
                  <a:latin typeface="Cambria Math" panose="02040503050406030204" pitchFamily="18" charset="0"/>
                  <a:ea typeface="Times New Roman" panose="02020603050405020304" pitchFamily="18" charset="0"/>
                  <a:cs typeface="Times New Roman" panose="02020603050405020304" pitchFamily="18" charset="0"/>
                </a:endParaRPr>
              </a:p>
              <a:p>
                <a:pPr marL="20955">
                  <a:lnSpc>
                    <a:spcPct val="115000"/>
                  </a:lnSpc>
                  <a:spcBef>
                    <a:spcPts val="0"/>
                  </a:spcBef>
                  <a:spcAft>
                    <a:spcPts val="1000"/>
                  </a:spcAft>
                  <a:tabLst>
                    <a:tab pos="1440180" algn="l"/>
                  </a:tabLst>
                </a:pPr>
                <a14:m>
                  <m:oMathPara xmlns:m="http://schemas.openxmlformats.org/officeDocument/2006/math">
                    <m:oMathParaPr>
                      <m:jc m:val="centerGroup"/>
                    </m:oMathParaPr>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𝑛</m:t>
                      </m:r>
                      <m:d>
                        <m:dPr>
                          <m:ctrlPr>
                            <a:rPr lang="en-US" sz="6000" i="1">
                              <a:latin typeface="Cambria Math"/>
                              <a:ea typeface="Times New Roman" panose="02020603050405020304" pitchFamily="18" charset="0"/>
                              <a:cs typeface="Times New Roman" panose="02020603050405020304" pitchFamily="18" charset="0"/>
                            </a:rPr>
                          </m:ctrlPr>
                        </m:dPr>
                        <m:e>
                          <m:r>
                            <a:rPr lang="en-US" sz="6000" i="1">
                              <a:latin typeface="Cambria Math" panose="02040503050406030204" pitchFamily="18" charset="0"/>
                              <a:ea typeface="Times New Roman" panose="02020603050405020304" pitchFamily="18" charset="0"/>
                              <a:cs typeface="Times New Roman" panose="02020603050405020304" pitchFamily="18" charset="0"/>
                            </a:rPr>
                            <m:t>𝐴</m:t>
                          </m:r>
                        </m:e>
                      </m:d>
                      <m:r>
                        <a:rPr lang="en-US" sz="6000" i="1">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6000" i="1">
                              <a:latin typeface="Cambria Math"/>
                              <a:ea typeface="Times New Roman" panose="02020603050405020304" pitchFamily="18" charset="0"/>
                              <a:cs typeface="Times New Roman" panose="02020603050405020304" pitchFamily="18" charset="0"/>
                            </a:rPr>
                          </m:ctrlPr>
                        </m:sSubSupPr>
                        <m:e>
                          <m:r>
                            <a:rPr lang="en-US" sz="6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a:latin typeface="Cambria Math" panose="02040503050406030204" pitchFamily="18" charset="0"/>
                              <a:ea typeface="Times New Roman" panose="02020603050405020304" pitchFamily="18" charset="0"/>
                              <a:cs typeface="Times New Roman" panose="02020603050405020304" pitchFamily="18" charset="0"/>
                            </a:rPr>
                            <m:t>4</m:t>
                          </m:r>
                        </m:sub>
                        <m:sup>
                          <m:r>
                            <a:rPr lang="en-US" sz="6000" i="1">
                              <a:latin typeface="Cambria Math" panose="02040503050406030204" pitchFamily="18" charset="0"/>
                              <a:ea typeface="Times New Roman" panose="02020603050405020304" pitchFamily="18" charset="0"/>
                              <a:cs typeface="Times New Roman" panose="02020603050405020304" pitchFamily="18" charset="0"/>
                            </a:rPr>
                            <m:t>1</m:t>
                          </m:r>
                        </m:sup>
                      </m:sSubSup>
                      <m:r>
                        <a:rPr lang="en-US" sz="6000" i="1">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6000" i="1">
                              <a:latin typeface="Cambria Math"/>
                              <a:ea typeface="Times New Roman" panose="02020603050405020304" pitchFamily="18" charset="0"/>
                              <a:cs typeface="Times New Roman" panose="02020603050405020304" pitchFamily="18" charset="0"/>
                            </a:rPr>
                          </m:ctrlPr>
                        </m:sSubSupPr>
                        <m:e>
                          <m:r>
                            <a:rPr lang="en-US" sz="6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a:latin typeface="Cambria Math" panose="02040503050406030204" pitchFamily="18" charset="0"/>
                              <a:ea typeface="Times New Roman" panose="02020603050405020304" pitchFamily="18" charset="0"/>
                              <a:cs typeface="Times New Roman" panose="02020603050405020304" pitchFamily="18" charset="0"/>
                            </a:rPr>
                            <m:t>7</m:t>
                          </m:r>
                        </m:sub>
                        <m:sup>
                          <m:r>
                            <a:rPr lang="en-US" sz="6000" i="1">
                              <a:latin typeface="Cambria Math" panose="02040503050406030204" pitchFamily="18" charset="0"/>
                              <a:ea typeface="Times New Roman" panose="02020603050405020304" pitchFamily="18" charset="0"/>
                              <a:cs typeface="Times New Roman" panose="02020603050405020304" pitchFamily="18" charset="0"/>
                            </a:rPr>
                            <m:t>1</m:t>
                          </m:r>
                        </m:sup>
                      </m:sSubSup>
                      <m:r>
                        <a:rPr lang="en-US" sz="6000" i="1">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6000" i="1">
                              <a:latin typeface="Cambria Math"/>
                              <a:ea typeface="Times New Roman" panose="02020603050405020304" pitchFamily="18" charset="0"/>
                              <a:cs typeface="Times New Roman" panose="02020603050405020304" pitchFamily="18" charset="0"/>
                            </a:rPr>
                          </m:ctrlPr>
                        </m:sSubSupPr>
                        <m:e>
                          <m:r>
                            <a:rPr lang="en-US" sz="6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a:latin typeface="Cambria Math" panose="02040503050406030204" pitchFamily="18" charset="0"/>
                              <a:ea typeface="Times New Roman" panose="02020603050405020304" pitchFamily="18" charset="0"/>
                              <a:cs typeface="Times New Roman" panose="02020603050405020304" pitchFamily="18" charset="0"/>
                            </a:rPr>
                            <m:t>5</m:t>
                          </m:r>
                        </m:sub>
                        <m:sup>
                          <m:r>
                            <a:rPr lang="en-US" sz="6000" i="1">
                              <a:latin typeface="Cambria Math" panose="02040503050406030204" pitchFamily="18" charset="0"/>
                              <a:ea typeface="Times New Roman" panose="02020603050405020304" pitchFamily="18" charset="0"/>
                              <a:cs typeface="Times New Roman" panose="02020603050405020304" pitchFamily="18" charset="0"/>
                            </a:rPr>
                            <m:t>1</m:t>
                          </m:r>
                        </m:sup>
                      </m:sSubSup>
                      <m:sSubSup>
                        <m:sSubSupPr>
                          <m:ctrlPr>
                            <a:rPr lang="en-US" sz="6000" i="1">
                              <a:latin typeface="Cambria Math"/>
                              <a:ea typeface="Times New Roman" panose="02020603050405020304" pitchFamily="18" charset="0"/>
                              <a:cs typeface="Times New Roman" panose="02020603050405020304" pitchFamily="18" charset="0"/>
                            </a:rPr>
                          </m:ctrlPr>
                        </m:sSubSupPr>
                        <m:e>
                          <m:r>
                            <a:rPr lang="en-US" sz="6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a:latin typeface="Cambria Math" panose="02040503050406030204" pitchFamily="18" charset="0"/>
                              <a:ea typeface="Times New Roman" panose="02020603050405020304" pitchFamily="18" charset="0"/>
                              <a:cs typeface="Times New Roman" panose="02020603050405020304" pitchFamily="18" charset="0"/>
                            </a:rPr>
                            <m:t>6</m:t>
                          </m:r>
                        </m:sub>
                        <m:sup>
                          <m:r>
                            <a:rPr lang="en-US" sz="6000" i="1">
                              <a:latin typeface="Cambria Math" panose="02040503050406030204" pitchFamily="18" charset="0"/>
                              <a:ea typeface="Times New Roman" panose="02020603050405020304" pitchFamily="18" charset="0"/>
                              <a:cs typeface="Times New Roman" panose="02020603050405020304" pitchFamily="18" charset="0"/>
                            </a:rPr>
                            <m:t>1</m:t>
                          </m:r>
                        </m:sup>
                      </m:sSubSup>
                      <m:r>
                        <a:rPr lang="en-US" sz="6000" i="1">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6000" i="1">
                              <a:latin typeface="Cambria Math"/>
                              <a:ea typeface="Times New Roman" panose="02020603050405020304" pitchFamily="18" charset="0"/>
                              <a:cs typeface="Times New Roman" panose="02020603050405020304" pitchFamily="18" charset="0"/>
                            </a:rPr>
                          </m:ctrlPr>
                        </m:sSubSupPr>
                        <m:e>
                          <m:r>
                            <a:rPr lang="en-US" sz="6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a:latin typeface="Cambria Math" panose="02040503050406030204" pitchFamily="18" charset="0"/>
                              <a:ea typeface="Times New Roman" panose="02020603050405020304" pitchFamily="18" charset="0"/>
                              <a:cs typeface="Times New Roman" panose="02020603050405020304" pitchFamily="18" charset="0"/>
                            </a:rPr>
                            <m:t>6</m:t>
                          </m:r>
                        </m:sub>
                        <m:sup>
                          <m:r>
                            <a:rPr lang="en-US" sz="6000" i="1">
                              <a:latin typeface="Cambria Math" panose="02040503050406030204" pitchFamily="18" charset="0"/>
                              <a:ea typeface="Times New Roman" panose="02020603050405020304" pitchFamily="18" charset="0"/>
                              <a:cs typeface="Times New Roman" panose="02020603050405020304" pitchFamily="18" charset="0"/>
                            </a:rPr>
                            <m:t>1</m:t>
                          </m:r>
                        </m:sup>
                      </m:sSubSup>
                      <m:sSubSup>
                        <m:sSubSupPr>
                          <m:ctrlPr>
                            <a:rPr lang="en-US" sz="6000" i="1">
                              <a:latin typeface="Cambria Math"/>
                              <a:ea typeface="Times New Roman" panose="02020603050405020304" pitchFamily="18" charset="0"/>
                              <a:cs typeface="Times New Roman" panose="02020603050405020304" pitchFamily="18" charset="0"/>
                            </a:rPr>
                          </m:ctrlPr>
                        </m:sSubSupPr>
                        <m:e>
                          <m:r>
                            <a:rPr lang="en-US" sz="6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6000" i="1">
                              <a:latin typeface="Cambria Math" panose="02040503050406030204" pitchFamily="18" charset="0"/>
                              <a:ea typeface="Times New Roman" panose="02020603050405020304" pitchFamily="18" charset="0"/>
                              <a:cs typeface="Times New Roman" panose="02020603050405020304" pitchFamily="18" charset="0"/>
                            </a:rPr>
                            <m:t>5</m:t>
                          </m:r>
                        </m:sub>
                        <m:sup>
                          <m:r>
                            <a:rPr lang="en-US" sz="6000" i="1">
                              <a:latin typeface="Cambria Math" panose="02040503050406030204" pitchFamily="18" charset="0"/>
                              <a:ea typeface="Times New Roman" panose="02020603050405020304" pitchFamily="18" charset="0"/>
                              <a:cs typeface="Times New Roman" panose="02020603050405020304" pitchFamily="18" charset="0"/>
                            </a:rPr>
                            <m:t>1</m:t>
                          </m:r>
                        </m:sup>
                      </m:sSubSup>
                      <m:r>
                        <a:rPr lang="en-US" sz="6000" i="1">
                          <a:latin typeface="Cambria Math" panose="02040503050406030204" pitchFamily="18" charset="0"/>
                          <a:ea typeface="Calibri" panose="020F0502020204030204" pitchFamily="34" charset="0"/>
                          <a:cs typeface="Times New Roman" panose="02020603050405020304" pitchFamily="18" charset="0"/>
                        </a:rPr>
                        <m:t>=4.7+5.6+6.5=88</m:t>
                      </m:r>
                    </m:oMath>
                  </m:oMathPara>
                </a14:m>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p:txBody>
          </p:sp>
        </mc:Choice>
        <mc:Fallback xmlns="">
          <p:sp>
            <p:nvSpPr>
              <p:cNvPr id="72" name="Rectangle 71">
                <a:extLst>
                  <a:ext uri="{FF2B5EF4-FFF2-40B4-BE49-F238E27FC236}">
                    <a16:creationId xmlns:a16="http://schemas.microsoft.com/office/drawing/2014/main" xmlns="" xmlns:a14="http://schemas.microsoft.com/office/drawing/2010/main" id="{9389615A-6544-4D95-A873-5E55030D6CEF}"/>
                  </a:ext>
                </a:extLst>
              </p:cNvPr>
              <p:cNvSpPr>
                <a:spLocks noRot="1" noChangeAspect="1" noMove="1" noResize="1" noEditPoints="1" noAdjustHandles="1" noChangeArrowheads="1" noChangeShapeType="1" noTextEdit="1"/>
              </p:cNvSpPr>
              <p:nvPr/>
            </p:nvSpPr>
            <p:spPr>
              <a:xfrm>
                <a:off x="150896" y="7934634"/>
                <a:ext cx="20842885" cy="3429657"/>
              </a:xfrm>
              <a:prstGeom prst="rect">
                <a:avLst/>
              </a:prstGeom>
              <a:blipFill rotWithShape="0">
                <a:blip r:embed="rId5"/>
                <a:stretch>
                  <a:fillRect l="-1696" t="-4093" r="-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xmlns="" id="{3EB93B20-1FF1-4A17-905F-EB5BA383E475}"/>
                  </a:ext>
                </a:extLst>
              </p:cNvPr>
              <p:cNvSpPr/>
              <p:nvPr/>
            </p:nvSpPr>
            <p:spPr>
              <a:xfrm>
                <a:off x="269536" y="10904199"/>
                <a:ext cx="12124858" cy="2327112"/>
              </a:xfrm>
              <a:prstGeom prst="rect">
                <a:avLst/>
              </a:prstGeom>
            </p:spPr>
            <p:txBody>
              <a:bodyPr wrap="none">
                <a:spAutoFit/>
              </a:bodyPr>
              <a:lstStyle/>
              <a:p>
                <a:r>
                  <a:rPr lang="nl-NL" sz="6000" dirty="0">
                    <a:latin typeface="Times New Roman" panose="02020603050405020304" pitchFamily="18" charset="0"/>
                    <a:ea typeface="Calibri" panose="020F0502020204030204" pitchFamily="34" charset="0"/>
                    <a:cs typeface="Times New Roman" panose="02020603050405020304" pitchFamily="18" charset="0"/>
                  </a:rPr>
                  <a:t>Vậy xác suất cần tìm là: </a:t>
                </a:r>
                <a14:m>
                  <m:oMath xmlns:m="http://schemas.openxmlformats.org/officeDocument/2006/math">
                    <m:r>
                      <a:rPr lang="en-US" sz="6000">
                        <a:latin typeface="Cambria Math"/>
                        <a:ea typeface="Times New Roman" panose="02020603050405020304" pitchFamily="18" charset="0"/>
                        <a:cs typeface="Times New Roman" panose="02020603050405020304" pitchFamily="18" charset="0"/>
                      </a:rPr>
                      <m:t>       </m:t>
                    </m:r>
                    <m:f>
                      <m:fPr>
                        <m:ctrlPr>
                          <a:rPr lang="en-US" sz="6000" i="1">
                            <a:latin typeface="Cambria Math"/>
                            <a:ea typeface="Times New Roman" panose="02020603050405020304" pitchFamily="18" charset="0"/>
                            <a:cs typeface="Times New Roman" panose="02020603050405020304" pitchFamily="18" charset="0"/>
                          </a:rPr>
                        </m:ctrlPr>
                      </m:fPr>
                      <m:num>
                        <m:r>
                          <a:rPr lang="en-US" sz="6000" i="1">
                            <a:latin typeface="Cambria Math" panose="02040503050406030204" pitchFamily="18" charset="0"/>
                            <a:ea typeface="Times New Roman" panose="02020603050405020304" pitchFamily="18" charset="0"/>
                            <a:cs typeface="Times New Roman" panose="02020603050405020304" pitchFamily="18" charset="0"/>
                          </a:rPr>
                          <m:t>88</m:t>
                        </m:r>
                      </m:num>
                      <m:den>
                        <m:r>
                          <a:rPr lang="en-US" sz="6000" i="1">
                            <a:latin typeface="Cambria Math" panose="02040503050406030204" pitchFamily="18" charset="0"/>
                            <a:ea typeface="Times New Roman" panose="02020603050405020304" pitchFamily="18" charset="0"/>
                            <a:cs typeface="Times New Roman" panose="02020603050405020304" pitchFamily="18" charset="0"/>
                          </a:rPr>
                          <m:t>270</m:t>
                        </m:r>
                      </m:den>
                    </m:f>
                    <m:r>
                      <a:rPr lang="en-US" sz="6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6000" i="1">
                            <a:latin typeface="Cambria Math"/>
                            <a:ea typeface="Times New Roman" panose="02020603050405020304" pitchFamily="18" charset="0"/>
                            <a:cs typeface="Times New Roman" panose="02020603050405020304" pitchFamily="18" charset="0"/>
                          </a:rPr>
                        </m:ctrlPr>
                      </m:fPr>
                      <m:num>
                        <m:r>
                          <a:rPr lang="en-US" sz="6000" i="1">
                            <a:latin typeface="Cambria Math" panose="02040503050406030204" pitchFamily="18" charset="0"/>
                            <a:ea typeface="Times New Roman" panose="02020603050405020304" pitchFamily="18" charset="0"/>
                            <a:cs typeface="Times New Roman" panose="02020603050405020304" pitchFamily="18" charset="0"/>
                          </a:rPr>
                          <m:t>44</m:t>
                        </m:r>
                      </m:num>
                      <m:den>
                        <m:r>
                          <a:rPr lang="en-US" sz="6000" i="1">
                            <a:latin typeface="Cambria Math" panose="02040503050406030204" pitchFamily="18" charset="0"/>
                            <a:ea typeface="Times New Roman" panose="02020603050405020304" pitchFamily="18" charset="0"/>
                            <a:cs typeface="Times New Roman" panose="02020603050405020304" pitchFamily="18" charset="0"/>
                          </a:rPr>
                          <m:t>135</m:t>
                        </m:r>
                      </m:den>
                    </m:f>
                  </m:oMath>
                </a14:m>
                <a:r>
                  <a:rPr lang="nl-NL"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p:txBody>
          </p:sp>
        </mc:Choice>
        <mc:Fallback xmlns="">
          <p:sp>
            <p:nvSpPr>
              <p:cNvPr id="101" name="Rectangle 100">
                <a:extLst>
                  <a:ext uri="{FF2B5EF4-FFF2-40B4-BE49-F238E27FC236}">
                    <a16:creationId xmlns:a16="http://schemas.microsoft.com/office/drawing/2014/main" xmlns="" xmlns:a14="http://schemas.microsoft.com/office/drawing/2010/main" id="{3EB93B20-1FF1-4A17-905F-EB5BA383E475}"/>
                  </a:ext>
                </a:extLst>
              </p:cNvPr>
              <p:cNvSpPr>
                <a:spLocks noRot="1" noChangeAspect="1" noMove="1" noResize="1" noEditPoints="1" noAdjustHandles="1" noChangeArrowheads="1" noChangeShapeType="1" noTextEdit="1"/>
              </p:cNvSpPr>
              <p:nvPr/>
            </p:nvSpPr>
            <p:spPr>
              <a:xfrm>
                <a:off x="269536" y="10904199"/>
                <a:ext cx="12124858" cy="2327112"/>
              </a:xfrm>
              <a:prstGeom prst="rect">
                <a:avLst/>
              </a:prstGeom>
              <a:blipFill rotWithShape="0">
                <a:blip r:embed="rId6"/>
                <a:stretch>
                  <a:fillRect l="-3017" t="-787" r="-2061"/>
                </a:stretch>
              </a:blipFill>
            </p:spPr>
            <p:txBody>
              <a:bodyPr/>
              <a:lstStyle/>
              <a:p>
                <a:r>
                  <a:rPr lang="en-US">
                    <a:noFill/>
                  </a:rPr>
                  <a:t> </a:t>
                </a:r>
              </a:p>
            </p:txBody>
          </p:sp>
        </mc:Fallback>
      </mc:AlternateContent>
      <p:grpSp>
        <p:nvGrpSpPr>
          <p:cNvPr id="50" name="Group 49"/>
          <p:cNvGrpSpPr/>
          <p:nvPr/>
        </p:nvGrpSpPr>
        <p:grpSpPr>
          <a:xfrm>
            <a:off x="203127" y="3503935"/>
            <a:ext cx="23679365" cy="1938084"/>
            <a:chOff x="247181" y="1475971"/>
            <a:chExt cx="11838141" cy="969042"/>
          </a:xfrm>
        </p:grpSpPr>
        <p:grpSp>
          <p:nvGrpSpPr>
            <p:cNvPr id="51" name="Group 50"/>
            <p:cNvGrpSpPr/>
            <p:nvPr/>
          </p:nvGrpSpPr>
          <p:grpSpPr>
            <a:xfrm>
              <a:off x="247181" y="1475971"/>
              <a:ext cx="3090381" cy="939770"/>
              <a:chOff x="5537206" y="1534407"/>
              <a:chExt cx="3079904" cy="873649"/>
            </a:xfrm>
          </p:grpSpPr>
          <p:sp>
            <p:nvSpPr>
              <p:cNvPr id="69" name="Rectangle 68"/>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0" name="Oval 6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1" name="TextBox 70"/>
                  <p:cNvSpPr txBox="1"/>
                  <p:nvPr/>
                </p:nvSpPr>
                <p:spPr>
                  <a:xfrm>
                    <a:off x="6110464" y="1534407"/>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91</m:t>
                              </m:r>
                            </m:num>
                            <m:den>
                              <m:r>
                                <a:rPr lang="en-US" sz="6000" b="0" i="1" smtClean="0">
                                  <a:latin typeface="Cambria Math" panose="02040503050406030204" pitchFamily="18" charset="0"/>
                                  <a:cs typeface="Times New Roman" panose="02020603050405020304" pitchFamily="18" charset="0"/>
                                </a:rPr>
                                <m:t>135</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6110464" y="1534407"/>
                    <a:ext cx="2280848" cy="849216"/>
                  </a:xfrm>
                  <a:prstGeom prst="rect">
                    <a:avLst/>
                  </a:prstGeom>
                  <a:blipFill rotWithShape="0">
                    <a:blip r:embed="rId7"/>
                    <a:stretch>
                      <a:fillRect/>
                    </a:stretch>
                  </a:blipFill>
                </p:spPr>
                <p:txBody>
                  <a:bodyPr/>
                  <a:lstStyle/>
                  <a:p>
                    <a:r>
                      <a:rPr lang="en-US">
                        <a:noFill/>
                      </a:rPr>
                      <a:t> </a:t>
                    </a:r>
                  </a:p>
                </p:txBody>
              </p:sp>
            </mc:Fallback>
          </mc:AlternateContent>
        </p:grpSp>
        <p:grpSp>
          <p:nvGrpSpPr>
            <p:cNvPr id="52" name="Group 51"/>
            <p:cNvGrpSpPr/>
            <p:nvPr/>
          </p:nvGrpSpPr>
          <p:grpSpPr>
            <a:xfrm>
              <a:off x="3163101" y="1482454"/>
              <a:ext cx="3090381" cy="933290"/>
              <a:chOff x="5537206" y="1540432"/>
              <a:chExt cx="3079904" cy="867624"/>
            </a:xfrm>
          </p:grpSpPr>
          <p:sp>
            <p:nvSpPr>
              <p:cNvPr id="61" name="Rectangle 60"/>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2" name="Oval 61"/>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67" name="TextBox 66"/>
                  <p:cNvSpPr txBox="1"/>
                  <p:nvPr/>
                </p:nvSpPr>
                <p:spPr>
                  <a:xfrm>
                    <a:off x="5975948" y="1540432"/>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lgn="ct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44</m:t>
                              </m:r>
                            </m:num>
                            <m:den>
                              <m:r>
                                <a:rPr lang="en-US" sz="6000" b="0" i="1" smtClean="0">
                                  <a:latin typeface="Cambria Math" panose="02040503050406030204" pitchFamily="18" charset="0"/>
                                  <a:cs typeface="Times New Roman" panose="02020603050405020304" pitchFamily="18" charset="0"/>
                                </a:rPr>
                                <m:t>135</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5975948" y="1540432"/>
                    <a:ext cx="2280848" cy="849215"/>
                  </a:xfrm>
                  <a:prstGeom prst="rect">
                    <a:avLst/>
                  </a:prstGeom>
                  <a:blipFill rotWithShape="0">
                    <a:blip r:embed="rId8"/>
                    <a:stretch>
                      <a:fillRect/>
                    </a:stretch>
                  </a:blipFill>
                </p:spPr>
                <p:txBody>
                  <a:bodyPr/>
                  <a:lstStyle/>
                  <a:p>
                    <a:r>
                      <a:rPr lang="en-US">
                        <a:noFill/>
                      </a:rPr>
                      <a:t> </a:t>
                    </a:r>
                  </a:p>
                </p:txBody>
              </p:sp>
            </mc:Fallback>
          </mc:AlternateContent>
        </p:grpSp>
        <p:grpSp>
          <p:nvGrpSpPr>
            <p:cNvPr id="53" name="Group 52"/>
            <p:cNvGrpSpPr/>
            <p:nvPr/>
          </p:nvGrpSpPr>
          <p:grpSpPr>
            <a:xfrm>
              <a:off x="6079021" y="1501342"/>
              <a:ext cx="3090381" cy="943671"/>
              <a:chOff x="5537206" y="1557992"/>
              <a:chExt cx="3079904" cy="877274"/>
            </a:xfrm>
          </p:grpSpPr>
          <p:sp>
            <p:nvSpPr>
              <p:cNvPr id="58" name="Rectangle 57"/>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9" name="Oval 58"/>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0" name="TextBox 59"/>
                  <p:cNvSpPr txBox="1"/>
                  <p:nvPr/>
                </p:nvSpPr>
                <p:spPr>
                  <a:xfrm>
                    <a:off x="6092623" y="1579555"/>
                    <a:ext cx="2280848" cy="855711"/>
                  </a:xfrm>
                  <a:prstGeom prst="rect">
                    <a:avLst/>
                  </a:prstGeom>
                  <a:noFill/>
                </p:spPr>
                <p:txBody>
                  <a:bodyPr wrap="square" rtlCol="0">
                    <a:spAutoFit/>
                  </a:bodyPr>
                  <a:lstStyle>
                    <a:defPPr>
                      <a:defRPr lang="vi-VN"/>
                    </a:defPPr>
                    <a:lvl1pPr>
                      <a:defRPr sz="3200" i="1">
                        <a:solidFill>
                          <a:schemeClr val="bg1"/>
                        </a:solidFill>
                      </a:defRPr>
                    </a:lvl1pPr>
                  </a:lstStyle>
                  <a:p>
                    <a:pPr algn="ctr"/>
                    <a14:m>
                      <m:oMath xmlns:m="http://schemas.openxmlformats.org/officeDocument/2006/math">
                        <m:f>
                          <m:fPr>
                            <m:ctrlPr>
                              <a:rPr lang="en-US" sz="8000" b="0" i="1" smtClean="0">
                                <a:latin typeface="Cambria Math"/>
                              </a:rPr>
                            </m:ctrlPr>
                          </m:fPr>
                          <m:num>
                            <m:r>
                              <a:rPr lang="en-US" sz="8000" b="0" i="1" smtClean="0">
                                <a:latin typeface="Cambria Math" panose="02040503050406030204" pitchFamily="18" charset="0"/>
                              </a:rPr>
                              <m:t>88</m:t>
                            </m:r>
                          </m:num>
                          <m:den>
                            <m:r>
                              <a:rPr lang="en-US" sz="8000" b="0" i="1" smtClean="0">
                                <a:latin typeface="Cambria Math" panose="02040503050406030204" pitchFamily="18" charset="0"/>
                              </a:rPr>
                              <m:t>135</m:t>
                            </m:r>
                          </m:den>
                        </m:f>
                        <m:r>
                          <a:rPr lang="en-US" sz="8000" b="0" i="1" smtClean="0">
                            <a:latin typeface="Cambria Math" panose="02040503050406030204" pitchFamily="18" charset="0"/>
                          </a:rPr>
                          <m:t>. </m:t>
                        </m:r>
                      </m:oMath>
                    </a14:m>
                    <a:r>
                      <a:rPr lang="vi-VN" sz="6000" dirty="0"/>
                      <a:t>	</a:t>
                    </a:r>
                    <a:endParaRPr lang="en-US" sz="6000" dirty="0">
                      <a:latin typeface="Times New Roman" panose="02020603050405020304" pitchFamily="18" charset="0"/>
                      <a:cs typeface="Times New Roman" panose="02020603050405020304" pitchFamily="18"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092623" y="1579555"/>
                    <a:ext cx="2280848" cy="855711"/>
                  </a:xfrm>
                  <a:prstGeom prst="rect">
                    <a:avLst/>
                  </a:prstGeom>
                  <a:blipFill rotWithShape="0">
                    <a:blip r:embed="rId9"/>
                    <a:stretch>
                      <a:fillRect/>
                    </a:stretch>
                  </a:blipFill>
                </p:spPr>
                <p:txBody>
                  <a:bodyPr/>
                  <a:lstStyle/>
                  <a:p>
                    <a:r>
                      <a:rPr lang="en-US">
                        <a:noFill/>
                      </a:rPr>
                      <a:t> </a:t>
                    </a:r>
                  </a:p>
                </p:txBody>
              </p:sp>
            </mc:Fallback>
          </mc:AlternateContent>
        </p:grpSp>
        <p:grpSp>
          <p:nvGrpSpPr>
            <p:cNvPr id="54" name="Group 53"/>
            <p:cNvGrpSpPr/>
            <p:nvPr/>
          </p:nvGrpSpPr>
          <p:grpSpPr>
            <a:xfrm>
              <a:off x="8994941" y="1477758"/>
              <a:ext cx="3090381" cy="937988"/>
              <a:chOff x="5537206" y="1536064"/>
              <a:chExt cx="3079904" cy="871991"/>
            </a:xfrm>
          </p:grpSpPr>
          <p:sp>
            <p:nvSpPr>
              <p:cNvPr id="55" name="Rectangle 54"/>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6" name="Oval 55"/>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57" name="TextBox 56"/>
                  <p:cNvSpPr txBox="1"/>
                  <p:nvPr/>
                </p:nvSpPr>
                <p:spPr>
                  <a:xfrm>
                    <a:off x="5975949" y="1536064"/>
                    <a:ext cx="2493487"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45</m:t>
                              </m:r>
                            </m:num>
                            <m:den>
                              <m:r>
                                <a:rPr lang="en-US" sz="6000" b="0" i="1" smtClean="0">
                                  <a:latin typeface="Cambria Math" panose="02040503050406030204" pitchFamily="18" charset="0"/>
                                  <a:cs typeface="Times New Roman" panose="02020603050405020304" pitchFamily="18" charset="0"/>
                                </a:rPr>
                                <m:t>88</m:t>
                              </m:r>
                            </m:den>
                          </m:f>
                          <m:r>
                            <a:rPr lang="en-US" sz="6000" b="0" i="1" smtClean="0">
                              <a:latin typeface="Cambria Math" panose="02040503050406030204" pitchFamily="18" charset="0"/>
                              <a:cs typeface="Times New Roman" panose="02020603050405020304" pitchFamily="18" charset="0"/>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5975949" y="1536064"/>
                    <a:ext cx="2493487" cy="857947"/>
                  </a:xfrm>
                  <a:prstGeom prst="rect">
                    <a:avLst/>
                  </a:prstGeom>
                  <a:blipFill rotWithShape="0">
                    <a:blip r:embed="rId10"/>
                    <a:stretch>
                      <a:fillRect/>
                    </a:stretch>
                  </a:blipFill>
                </p:spPr>
                <p:txBody>
                  <a:bodyPr/>
                  <a:lstStyle/>
                  <a:p>
                    <a:r>
                      <a:rPr lang="en-US">
                        <a:noFill/>
                      </a:rPr>
                      <a:t> </a:t>
                    </a:r>
                  </a:p>
                </p:txBody>
              </p:sp>
            </mc:Fallback>
          </mc:AlternateContent>
        </p:grpSp>
      </p:grpSp>
      <p:sp>
        <p:nvSpPr>
          <p:cNvPr id="102" name="Oval 101">
            <a:extLst>
              <a:ext uri="{FF2B5EF4-FFF2-40B4-BE49-F238E27FC236}">
                <a16:creationId xmlns:a16="http://schemas.microsoft.com/office/drawing/2014/main" xmlns="" id="{7A697E60-858D-46B8-AE96-B9A77F9DBF7E}"/>
              </a:ext>
            </a:extLst>
          </p:cNvPr>
          <p:cNvSpPr/>
          <p:nvPr/>
        </p:nvSpPr>
        <p:spPr>
          <a:xfrm>
            <a:off x="6096738" y="4144333"/>
            <a:ext cx="900958" cy="1060446"/>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mj-lt"/>
                <a:ea typeface="Tahoma" pitchFamily="34" charset="0"/>
                <a:cs typeface="Tahoma" pitchFamily="34" charset="0"/>
              </a:rPr>
              <a:t>B</a:t>
            </a:r>
            <a:endParaRPr lang="en-US" sz="6000" dirty="0">
              <a:latin typeface="+mj-lt"/>
            </a:endParaRPr>
          </a:p>
        </p:txBody>
      </p:sp>
    </p:spTree>
    <p:extLst>
      <p:ext uri="{BB962C8B-B14F-4D97-AF65-F5344CB8AC3E}">
        <p14:creationId xmlns:p14="http://schemas.microsoft.com/office/powerpoint/2010/main" val="1089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left)">
                                      <p:cBhvr>
                                        <p:cTn id="17" dur="500"/>
                                        <p:tgtEl>
                                          <p:spTgt spid="7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wipe(left)">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left)">
                                      <p:cBhvr>
                                        <p:cTn id="25" dur="500"/>
                                        <p:tgtEl>
                                          <p:spTgt spid="10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 grpId="0"/>
      <p:bldP spid="72" grpId="0"/>
      <p:bldP spid="101" grpId="0"/>
      <p:bldP spid="10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94153" y="4876800"/>
            <a:ext cx="23672882" cy="8012768"/>
            <a:chOff x="184495" y="3636270"/>
            <a:chExt cx="11834900" cy="4110152"/>
          </a:xfrm>
        </p:grpSpPr>
        <p:sp>
          <p:nvSpPr>
            <p:cNvPr id="5" name="Rounded Rectangle 4"/>
            <p:cNvSpPr/>
            <p:nvPr/>
          </p:nvSpPr>
          <p:spPr>
            <a:xfrm>
              <a:off x="184495" y="3997343"/>
              <a:ext cx="11834900" cy="3749079"/>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201901" cy="2688296"/>
            <a:chOff x="534987" y="1869705"/>
            <a:chExt cx="23719158" cy="2254377"/>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a:solidFill>
                        <a:schemeClr val="bg1"/>
                      </a:solidFill>
                      <a:latin typeface="Tahoma" pitchFamily="34" charset="0"/>
                      <a:cs typeface="Tahoma" pitchFamily="34" charset="0"/>
                    </a:rPr>
                    <a:t>Câu 4</a:t>
                  </a:r>
                </a:p>
              </p:txBody>
            </p:sp>
          </p:grpSp>
        </p:grpSp>
        <mc:AlternateContent xmlns:mc="http://schemas.openxmlformats.org/markup-compatibility/2006" xmlns:a14="http://schemas.microsoft.com/office/drawing/2010/main">
          <mc:Choice Requires="a14">
            <p:sp>
              <p:nvSpPr>
                <p:cNvPr id="23" name="Rectangle 22"/>
                <p:cNvSpPr/>
                <p:nvPr/>
              </p:nvSpPr>
              <p:spPr>
                <a:xfrm>
                  <a:off x="776262" y="1933278"/>
                  <a:ext cx="23477883" cy="19357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lvl="0" defTabSz="457200">
                    <a:lnSpc>
                      <a:spcPct val="115000"/>
                    </a:lnSpc>
                    <a:spcBef>
                      <a:spcPts val="600"/>
                    </a:spcBef>
                    <a:spcAft>
                      <a:spcPts val="1000"/>
                    </a:spcAft>
                    <a:tabLst>
                      <a:tab pos="0" algn="l"/>
                    </a:tabLst>
                  </a:pPr>
                  <a:r>
                    <a:rPr lang="en-US" sz="60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6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tổ</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oMath>
                  </a14:m>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nam</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nữ</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Chọn</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ngẫu</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Xác</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suất</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chọn</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luôn</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nữ</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6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776262" y="1933278"/>
                  <a:ext cx="23477883" cy="1935745"/>
                </a:xfrm>
                <a:prstGeom prst="rect">
                  <a:avLst/>
                </a:prstGeom>
                <a:blipFill rotWithShape="0">
                  <a:blip r:embed="rId3"/>
                  <a:stretch>
                    <a:fillRect l="-1171" t="-3958" b="-113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494427" y="2843576"/>
            <a:ext cx="23679365" cy="1987916"/>
            <a:chOff x="247181" y="1421788"/>
            <a:chExt cx="11838141" cy="993958"/>
          </a:xfrm>
        </p:grpSpPr>
        <p:grpSp>
          <p:nvGrpSpPr>
            <p:cNvPr id="51" name="Group 50"/>
            <p:cNvGrpSpPr/>
            <p:nvPr/>
          </p:nvGrpSpPr>
          <p:grpSpPr>
            <a:xfrm>
              <a:off x="247181" y="1476101"/>
              <a:ext cx="3090381" cy="939637"/>
              <a:chOff x="5537206" y="1534530"/>
              <a:chExt cx="3079904" cy="873526"/>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080634" y="1534530"/>
                    <a:ext cx="2280848" cy="8464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14</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080634" y="1534530"/>
                    <a:ext cx="2280848" cy="846414"/>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21788"/>
              <a:ext cx="3090381" cy="993955"/>
              <a:chOff x="5537206" y="1484035"/>
              <a:chExt cx="3079904" cy="924021"/>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91744" y="1484035"/>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210</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5991744" y="1484035"/>
                    <a:ext cx="2280848" cy="849215"/>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95353"/>
              <a:ext cx="3090381" cy="920393"/>
              <a:chOff x="5537206" y="1552423"/>
              <a:chExt cx="3079904" cy="855633"/>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045717" y="1552423"/>
                    <a:ext cx="2280848" cy="846412"/>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13</m:t>
                              </m:r>
                            </m:num>
                            <m:den>
                              <m:r>
                                <a:rPr lang="en-US" sz="6000" b="0" i="1" smtClean="0">
                                  <a:latin typeface="Cambria Math" panose="02040503050406030204" pitchFamily="18" charset="0"/>
                                </a:rPr>
                                <m:t>14</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045717" y="1552423"/>
                    <a:ext cx="2280848" cy="846412"/>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1" y="1495354"/>
              <a:ext cx="3090381" cy="920392"/>
              <a:chOff x="5537206" y="1552422"/>
              <a:chExt cx="3079904" cy="855633"/>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975687" y="1552422"/>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209</m:t>
                              </m:r>
                            </m:num>
                            <m:den>
                              <m:r>
                                <a:rPr lang="en-US" sz="6000" b="0" i="1" smtClean="0">
                                  <a:latin typeface="Cambria Math" panose="02040503050406030204" pitchFamily="18" charset="0"/>
                                </a:rPr>
                                <m:t>210</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975687" y="1552422"/>
                    <a:ext cx="2493487" cy="849215"/>
                  </a:xfrm>
                  <a:prstGeom prst="rect">
                    <a:avLst/>
                  </a:prstGeom>
                  <a:blipFill rotWithShape="0">
                    <a:blip r:embed="rId7"/>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4" name="Rectangle 13"/>
              <p:cNvSpPr/>
              <p:nvPr/>
            </p:nvSpPr>
            <p:spPr>
              <a:xfrm>
                <a:off x="7239313" y="5675236"/>
                <a:ext cx="6989414" cy="1123834"/>
              </a:xfrm>
              <a:prstGeom prst="rect">
                <a:avLst/>
              </a:prstGeom>
            </p:spPr>
            <p:txBody>
              <a:bodyPr wrap="none">
                <a:spAutoFit/>
              </a:bodyPr>
              <a:lstStyle/>
              <a:p>
                <a:pPr lvl="0"/>
                <a14:m>
                  <m:oMath xmlns:m="http://schemas.openxmlformats.org/officeDocument/2006/math">
                    <m:r>
                      <a:rPr lang="en-US" sz="6600" i="1">
                        <a:solidFill>
                          <a:prstClr val="black"/>
                        </a:solidFill>
                        <a:latin typeface="Cambria Math" panose="02040503050406030204" pitchFamily="18" charset="0"/>
                        <a:cs typeface="Times New Roman" panose="02020603050405020304" pitchFamily="18" charset="0"/>
                      </a:rPr>
                      <m:t>𝑛</m:t>
                    </m:r>
                    <m:d>
                      <m:dPr>
                        <m:ctrlPr>
                          <a:rPr lang="en-US" sz="6600" i="1">
                            <a:solidFill>
                              <a:prstClr val="black"/>
                            </a:solidFill>
                            <a:latin typeface="Cambria Math"/>
                            <a:cs typeface="Times New Roman" panose="02020603050405020304" pitchFamily="18" charset="0"/>
                          </a:rPr>
                        </m:ctrlPr>
                      </m:dPr>
                      <m:e>
                        <m:r>
                          <a:rPr lang="en-US" sz="6600" i="1">
                            <a:solidFill>
                              <a:prstClr val="black"/>
                            </a:solidFill>
                            <a:latin typeface="Cambria Math" panose="02040503050406030204" pitchFamily="18" charset="0"/>
                            <a:cs typeface="Times New Roman" panose="02020603050405020304" pitchFamily="18" charset="0"/>
                          </a:rPr>
                          <m:t>𝛺</m:t>
                        </m:r>
                      </m:e>
                    </m:d>
                    <m:r>
                      <a:rPr lang="en-US" sz="6600" i="1">
                        <a:solidFill>
                          <a:prstClr val="black"/>
                        </a:solidFill>
                        <a:latin typeface="Cambria Math" panose="02040503050406030204" pitchFamily="18" charset="0"/>
                        <a:cs typeface="Times New Roman" panose="02020603050405020304" pitchFamily="18" charset="0"/>
                      </a:rPr>
                      <m:t>=</m:t>
                    </m:r>
                    <m:sSubSup>
                      <m:sSubSupPr>
                        <m:ctrlPr>
                          <a:rPr lang="en-US" sz="6600" i="1">
                            <a:solidFill>
                              <a:prstClr val="black"/>
                            </a:solidFill>
                            <a:latin typeface="Cambria Math"/>
                            <a:cs typeface="Times New Roman" panose="02020603050405020304" pitchFamily="18" charset="0"/>
                          </a:rPr>
                        </m:ctrlPr>
                      </m:sSubSupPr>
                      <m:e>
                        <m:r>
                          <a:rPr lang="en-US" sz="6600" i="1">
                            <a:solidFill>
                              <a:prstClr val="black"/>
                            </a:solidFill>
                            <a:latin typeface="Cambria Math" panose="02040503050406030204" pitchFamily="18" charset="0"/>
                            <a:cs typeface="Times New Roman" panose="02020603050405020304" pitchFamily="18" charset="0"/>
                          </a:rPr>
                          <m:t>𝐶</m:t>
                        </m:r>
                      </m:e>
                      <m:sub>
                        <m:r>
                          <a:rPr lang="en-US" sz="6600" i="1">
                            <a:solidFill>
                              <a:prstClr val="black"/>
                            </a:solidFill>
                            <a:latin typeface="Cambria Math" panose="02040503050406030204" pitchFamily="18" charset="0"/>
                            <a:cs typeface="Times New Roman" panose="02020603050405020304" pitchFamily="18" charset="0"/>
                          </a:rPr>
                          <m:t>10</m:t>
                        </m:r>
                      </m:sub>
                      <m:sup>
                        <m:r>
                          <a:rPr lang="en-US" sz="6600" i="1">
                            <a:solidFill>
                              <a:prstClr val="black"/>
                            </a:solidFill>
                            <a:latin typeface="Cambria Math" panose="02040503050406030204" pitchFamily="18" charset="0"/>
                            <a:cs typeface="Times New Roman" panose="02020603050405020304" pitchFamily="18" charset="0"/>
                          </a:rPr>
                          <m:t>4</m:t>
                        </m:r>
                      </m:sup>
                    </m:sSubSup>
                    <m:r>
                      <a:rPr lang="en-US" sz="6600" i="1">
                        <a:solidFill>
                          <a:prstClr val="black"/>
                        </a:solidFill>
                        <a:latin typeface="Cambria Math" panose="02040503050406030204" pitchFamily="18" charset="0"/>
                        <a:cs typeface="Times New Roman" panose="02020603050405020304" pitchFamily="18" charset="0"/>
                      </a:rPr>
                      <m:t>=210</m:t>
                    </m:r>
                  </m:oMath>
                </a14:m>
                <a:r>
                  <a:rPr lang="en-US" sz="6600" dirty="0" smtClean="0">
                    <a:solidFill>
                      <a:prstClr val="black"/>
                    </a:solidFill>
                    <a:latin typeface="Times New Roman" panose="02020603050405020304" pitchFamily="18" charset="0"/>
                    <a:cs typeface="Times New Roman" panose="02020603050405020304" pitchFamily="18" charset="0"/>
                  </a:rPr>
                  <a:t>.</a:t>
                </a:r>
                <a:endParaRPr lang="vi-VN" sz="6600" dirty="0">
                  <a:latin typeface="+mj-lt"/>
                </a:endParaRPr>
              </a:p>
            </p:txBody>
          </p:sp>
        </mc:Choice>
        <mc:Fallback xmlns="">
          <p:sp>
            <p:nvSpPr>
              <p:cNvPr id="14" name="Rectangle 13"/>
              <p:cNvSpPr>
                <a:spLocks noRot="1" noChangeAspect="1" noMove="1" noResize="1" noEditPoints="1" noAdjustHandles="1" noChangeArrowheads="1" noChangeShapeType="1" noTextEdit="1"/>
              </p:cNvSpPr>
              <p:nvPr/>
            </p:nvSpPr>
            <p:spPr>
              <a:xfrm>
                <a:off x="7239313" y="5675236"/>
                <a:ext cx="6989414" cy="1123834"/>
              </a:xfrm>
              <a:prstGeom prst="rect">
                <a:avLst/>
              </a:prstGeom>
              <a:blipFill rotWithShape="0">
                <a:blip r:embed="rId8"/>
                <a:stretch>
                  <a:fillRect t="-17935" r="-5061" b="-40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32154" y="6944025"/>
                <a:ext cx="23187385" cy="2190151"/>
              </a:xfrm>
              <a:prstGeom prst="rect">
                <a:avLst/>
              </a:prstGeom>
            </p:spPr>
            <p:txBody>
              <a:bodyPr wrap="square">
                <a:spAutoFit/>
              </a:bodyPr>
              <a:lstStyle/>
              <a:p>
                <a:pPr lvl="0" defTabSz="457200">
                  <a:tabLst>
                    <a:tab pos="-69215" algn="l"/>
                    <a:tab pos="2160270" algn="l"/>
                    <a:tab pos="3599815" algn="l"/>
                    <a:tab pos="5039995" algn="l"/>
                  </a:tabLst>
                </a:pPr>
                <a14:m>
                  <m:oMathPara xmlns:m="http://schemas.openxmlformats.org/officeDocument/2006/math">
                    <m:oMathParaPr>
                      <m:jc m:val="centerGroup"/>
                    </m:oMathParaPr>
                    <m:oMath xmlns:m="http://schemas.openxmlformats.org/officeDocument/2006/math">
                      <m:r>
                        <m:rPr>
                          <m:nor/>
                        </m:rPr>
                        <a:rPr lang="en-US" sz="6600" dirty="0">
                          <a:solidFill>
                            <a:prstClr val="black"/>
                          </a:solidFill>
                          <a:latin typeface="Times New Roman" panose="02020603050405020304" pitchFamily="18" charset="0"/>
                          <a:cs typeface="Times New Roman" panose="02020603050405020304" pitchFamily="18" charset="0"/>
                        </a:rPr>
                        <m:t>G</m:t>
                      </m:r>
                      <m:r>
                        <m:rPr>
                          <m:nor/>
                        </m:rPr>
                        <a:rPr lang="en-US" sz="6600" dirty="0">
                          <a:solidFill>
                            <a:prstClr val="black"/>
                          </a:solidFill>
                          <a:latin typeface="Times New Roman" panose="02020603050405020304" pitchFamily="18" charset="0"/>
                          <a:cs typeface="Times New Roman" panose="02020603050405020304" pitchFamily="18" charset="0"/>
                        </a:rPr>
                        <m:t>ọ</m:t>
                      </m:r>
                      <m:r>
                        <m:rPr>
                          <m:nor/>
                        </m:rPr>
                        <a:rPr lang="en-US" sz="6600" dirty="0">
                          <a:solidFill>
                            <a:prstClr val="black"/>
                          </a:solidFill>
                          <a:latin typeface="Times New Roman" panose="02020603050405020304" pitchFamily="18" charset="0"/>
                          <a:cs typeface="Times New Roman" panose="02020603050405020304" pitchFamily="18" charset="0"/>
                        </a:rPr>
                        <m:t>i</m:t>
                      </m:r>
                      <m:r>
                        <m:rPr>
                          <m:nor/>
                        </m:rPr>
                        <a:rPr lang="en-US" sz="6600" dirty="0">
                          <a:solidFill>
                            <a:prstClr val="black"/>
                          </a:solidFill>
                          <a:latin typeface="Times New Roman" panose="02020603050405020304" pitchFamily="18" charset="0"/>
                          <a:cs typeface="Times New Roman" panose="02020603050405020304" pitchFamily="18" charset="0"/>
                        </a:rPr>
                        <m:t> </m:t>
                      </m:r>
                      <m:r>
                        <a:rPr lang="en-US" sz="6600" i="1">
                          <a:solidFill>
                            <a:prstClr val="black"/>
                          </a:solidFill>
                          <a:latin typeface="Cambria Math" panose="02040503050406030204" pitchFamily="18" charset="0"/>
                          <a:cs typeface="Times New Roman" panose="02020603050405020304" pitchFamily="18" charset="0"/>
                        </a:rPr>
                        <m:t>𝐴</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l</m:t>
                      </m:r>
                      <m:r>
                        <m:rPr>
                          <m:nor/>
                        </m:rPr>
                        <a:rPr lang="en-US" sz="6600" dirty="0" err="1">
                          <a:solidFill>
                            <a:prstClr val="black"/>
                          </a:solidFill>
                          <a:latin typeface="Times New Roman" panose="02020603050405020304" pitchFamily="18" charset="0"/>
                          <a:cs typeface="Times New Roman" panose="02020603050405020304" pitchFamily="18" charset="0"/>
                        </a:rPr>
                        <m:t>à </m:t>
                      </m:r>
                      <m:r>
                        <m:rPr>
                          <m:nor/>
                        </m:rPr>
                        <a:rPr lang="en-US" sz="6600" dirty="0" err="1">
                          <a:solidFill>
                            <a:prstClr val="black"/>
                          </a:solidFill>
                          <a:latin typeface="Times New Roman" panose="02020603050405020304" pitchFamily="18" charset="0"/>
                          <a:cs typeface="Times New Roman" panose="02020603050405020304" pitchFamily="18" charset="0"/>
                        </a:rPr>
                        <m:t>bi</m:t>
                      </m:r>
                      <m:r>
                        <m:rPr>
                          <m:nor/>
                        </m:rPr>
                        <a:rPr lang="en-US" sz="6600" dirty="0" err="1">
                          <a:solidFill>
                            <a:prstClr val="black"/>
                          </a:solidFill>
                          <a:latin typeface="Times New Roman" panose="02020603050405020304" pitchFamily="18" charset="0"/>
                          <a:cs typeface="Times New Roman" panose="02020603050405020304" pitchFamily="18" charset="0"/>
                        </a:rPr>
                        <m:t>ế</m:t>
                      </m:r>
                      <m:r>
                        <m:rPr>
                          <m:nor/>
                        </m:rPr>
                        <a:rPr lang="en-US" sz="6600" dirty="0" err="1">
                          <a:solidFill>
                            <a:prstClr val="black"/>
                          </a:solidFill>
                          <a:latin typeface="Times New Roman" panose="02020603050405020304" pitchFamily="18" charset="0"/>
                          <a:cs typeface="Times New Roman" panose="02020603050405020304" pitchFamily="18" charset="0"/>
                        </a:rPr>
                        <m:t>n</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c</m:t>
                      </m:r>
                      <m:r>
                        <m:rPr>
                          <m:nor/>
                        </m:rPr>
                        <a:rPr lang="en-US" sz="6600" dirty="0" err="1">
                          <a:solidFill>
                            <a:prstClr val="black"/>
                          </a:solidFill>
                          <a:latin typeface="Times New Roman" panose="02020603050405020304" pitchFamily="18" charset="0"/>
                          <a:cs typeface="Times New Roman" panose="02020603050405020304" pitchFamily="18" charset="0"/>
                        </a:rPr>
                        <m:t>ố: “</m:t>
                      </m:r>
                      <m:r>
                        <m:rPr>
                          <m:nor/>
                        </m:rPr>
                        <a:rPr lang="en-US" sz="6600" dirty="0" err="1">
                          <a:solidFill>
                            <a:prstClr val="black"/>
                          </a:solidFill>
                          <a:latin typeface="Times New Roman" panose="02020603050405020304" pitchFamily="18" charset="0"/>
                          <a:cs typeface="Times New Roman" panose="02020603050405020304" pitchFamily="18" charset="0"/>
                        </a:rPr>
                        <m:t>trong</m:t>
                      </m:r>
                      <m:r>
                        <m:rPr>
                          <m:nor/>
                        </m:rPr>
                        <a:rPr lang="en-US" sz="6600" dirty="0">
                          <a:solidFill>
                            <a:prstClr val="black"/>
                          </a:solidFill>
                          <a:latin typeface="Times New Roman" panose="02020603050405020304" pitchFamily="18" charset="0"/>
                          <a:cs typeface="Times New Roman" panose="02020603050405020304" pitchFamily="18" charset="0"/>
                        </a:rPr>
                        <m:t> </m:t>
                      </m:r>
                      <m:r>
                        <a:rPr lang="en-US" sz="6600" i="1">
                          <a:solidFill>
                            <a:prstClr val="black"/>
                          </a:solidFill>
                          <a:latin typeface="Cambria Math" panose="02040503050406030204" pitchFamily="18" charset="0"/>
                          <a:cs typeface="Times New Roman" panose="02020603050405020304" pitchFamily="18" charset="0"/>
                        </a:rPr>
                        <m:t>4</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h</m:t>
                      </m:r>
                      <m:r>
                        <m:rPr>
                          <m:nor/>
                        </m:rPr>
                        <a:rPr lang="en-US" sz="6600" dirty="0" err="1">
                          <a:solidFill>
                            <a:prstClr val="black"/>
                          </a:solidFill>
                          <a:latin typeface="Times New Roman" panose="02020603050405020304" pitchFamily="18" charset="0"/>
                          <a:cs typeface="Times New Roman" panose="02020603050405020304" pitchFamily="18" charset="0"/>
                        </a:rPr>
                        <m:t>ọ</m:t>
                      </m:r>
                      <m:r>
                        <m:rPr>
                          <m:nor/>
                        </m:rPr>
                        <a:rPr lang="en-US" sz="6600" dirty="0" err="1">
                          <a:solidFill>
                            <a:prstClr val="black"/>
                          </a:solidFill>
                          <a:latin typeface="Times New Roman" panose="02020603050405020304" pitchFamily="18" charset="0"/>
                          <a:cs typeface="Times New Roman" panose="02020603050405020304" pitchFamily="18" charset="0"/>
                        </a:rPr>
                        <m:t>c</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sinh</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đượ</m:t>
                      </m:r>
                      <m:r>
                        <m:rPr>
                          <m:nor/>
                        </m:rPr>
                        <a:rPr lang="en-US" sz="6600" dirty="0" err="1">
                          <a:solidFill>
                            <a:prstClr val="black"/>
                          </a:solidFill>
                          <a:latin typeface="Times New Roman" panose="02020603050405020304" pitchFamily="18" charset="0"/>
                          <a:cs typeface="Times New Roman" panose="02020603050405020304" pitchFamily="18" charset="0"/>
                        </a:rPr>
                        <m:t>c</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ch</m:t>
                      </m:r>
                      <m:r>
                        <m:rPr>
                          <m:nor/>
                        </m:rPr>
                        <a:rPr lang="en-US" sz="6600" dirty="0" err="1">
                          <a:solidFill>
                            <a:prstClr val="black"/>
                          </a:solidFill>
                          <a:latin typeface="Times New Roman" panose="02020603050405020304" pitchFamily="18" charset="0"/>
                          <a:cs typeface="Times New Roman" panose="02020603050405020304" pitchFamily="18" charset="0"/>
                        </a:rPr>
                        <m:t>ọ</m:t>
                      </m:r>
                      <m:r>
                        <m:rPr>
                          <m:nor/>
                        </m:rPr>
                        <a:rPr lang="en-US" sz="6600" dirty="0" err="1">
                          <a:solidFill>
                            <a:prstClr val="black"/>
                          </a:solidFill>
                          <a:latin typeface="Times New Roman" panose="02020603050405020304" pitchFamily="18" charset="0"/>
                          <a:cs typeface="Times New Roman" panose="02020603050405020304" pitchFamily="18" charset="0"/>
                        </a:rPr>
                        <m:t>n</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lu</m:t>
                      </m:r>
                      <m:r>
                        <m:rPr>
                          <m:nor/>
                        </m:rPr>
                        <a:rPr lang="en-US" sz="6600" dirty="0" err="1">
                          <a:solidFill>
                            <a:prstClr val="black"/>
                          </a:solidFill>
                          <a:latin typeface="Times New Roman" panose="02020603050405020304" pitchFamily="18" charset="0"/>
                          <a:cs typeface="Times New Roman" panose="02020603050405020304" pitchFamily="18" charset="0"/>
                        </a:rPr>
                        <m:t>ô</m:t>
                      </m:r>
                      <m:r>
                        <m:rPr>
                          <m:nor/>
                        </m:rPr>
                        <a:rPr lang="en-US" sz="6600" dirty="0" err="1">
                          <a:solidFill>
                            <a:prstClr val="black"/>
                          </a:solidFill>
                          <a:latin typeface="Times New Roman" panose="02020603050405020304" pitchFamily="18" charset="0"/>
                          <a:cs typeface="Times New Roman" panose="02020603050405020304" pitchFamily="18" charset="0"/>
                        </a:rPr>
                        <m:t>n</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c</m:t>
                      </m:r>
                      <m:r>
                        <m:rPr>
                          <m:nor/>
                        </m:rPr>
                        <a:rPr lang="en-US" sz="6600" dirty="0" err="1">
                          <a:solidFill>
                            <a:prstClr val="black"/>
                          </a:solidFill>
                          <a:latin typeface="Times New Roman" panose="02020603050405020304" pitchFamily="18" charset="0"/>
                          <a:cs typeface="Times New Roman" panose="02020603050405020304" pitchFamily="18" charset="0"/>
                        </a:rPr>
                        <m:t>ó </m:t>
                      </m:r>
                      <m:r>
                        <m:rPr>
                          <m:nor/>
                        </m:rPr>
                        <a:rPr lang="en-US" sz="6600" dirty="0" err="1">
                          <a:solidFill>
                            <a:prstClr val="black"/>
                          </a:solidFill>
                          <a:latin typeface="Times New Roman" panose="02020603050405020304" pitchFamily="18" charset="0"/>
                          <a:cs typeface="Times New Roman" panose="02020603050405020304" pitchFamily="18" charset="0"/>
                        </a:rPr>
                        <m:t>h</m:t>
                      </m:r>
                      <m:r>
                        <m:rPr>
                          <m:nor/>
                        </m:rPr>
                        <a:rPr lang="en-US" sz="6600" dirty="0" err="1">
                          <a:solidFill>
                            <a:prstClr val="black"/>
                          </a:solidFill>
                          <a:latin typeface="Times New Roman" panose="02020603050405020304" pitchFamily="18" charset="0"/>
                          <a:cs typeface="Times New Roman" panose="02020603050405020304" pitchFamily="18" charset="0"/>
                        </a:rPr>
                        <m:t>ọ</m:t>
                      </m:r>
                      <m:r>
                        <m:rPr>
                          <m:nor/>
                        </m:rPr>
                        <a:rPr lang="en-US" sz="6600" dirty="0" err="1">
                          <a:solidFill>
                            <a:prstClr val="black"/>
                          </a:solidFill>
                          <a:latin typeface="Times New Roman" panose="02020603050405020304" pitchFamily="18" charset="0"/>
                          <a:cs typeface="Times New Roman" panose="02020603050405020304" pitchFamily="18" charset="0"/>
                        </a:rPr>
                        <m:t>c</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sinh</m:t>
                      </m:r>
                      <m:r>
                        <m:rPr>
                          <m:nor/>
                        </m:rPr>
                        <a:rPr lang="en-US" sz="6600" dirty="0">
                          <a:solidFill>
                            <a:prstClr val="black"/>
                          </a:solidFill>
                          <a:latin typeface="Times New Roman" panose="02020603050405020304" pitchFamily="18" charset="0"/>
                          <a:cs typeface="Times New Roman" panose="02020603050405020304" pitchFamily="18" charset="0"/>
                        </a:rPr>
                        <m:t> </m:t>
                      </m:r>
                      <m:r>
                        <m:rPr>
                          <m:nor/>
                        </m:rPr>
                        <a:rPr lang="en-US" sz="6600" dirty="0" err="1">
                          <a:solidFill>
                            <a:prstClr val="black"/>
                          </a:solidFill>
                          <a:latin typeface="Times New Roman" panose="02020603050405020304" pitchFamily="18" charset="0"/>
                          <a:cs typeface="Times New Roman" panose="02020603050405020304" pitchFamily="18" charset="0"/>
                        </a:rPr>
                        <m:t>n</m:t>
                      </m:r>
                      <m:r>
                        <m:rPr>
                          <m:nor/>
                        </m:rPr>
                        <a:rPr lang="en-US" sz="6600" dirty="0" err="1">
                          <a:solidFill>
                            <a:prstClr val="black"/>
                          </a:solidFill>
                          <a:latin typeface="Times New Roman" panose="02020603050405020304" pitchFamily="18" charset="0"/>
                          <a:cs typeface="Times New Roman" panose="02020603050405020304" pitchFamily="18" charset="0"/>
                        </a:rPr>
                        <m:t>ữ”         </m:t>
                      </m:r>
                      <m:r>
                        <m:rPr>
                          <m:nor/>
                        </m:rPr>
                        <a:rPr lang="en-US" sz="6600" dirty="0">
                          <a:solidFill>
                            <a:prstClr val="black"/>
                          </a:solidFill>
                          <a:latin typeface="Times New Roman" panose="02020603050405020304" pitchFamily="18" charset="0"/>
                          <a:cs typeface="Times New Roman" panose="02020603050405020304" pitchFamily="18" charset="0"/>
                        </a:rPr>
                        <m:t>        </m:t>
                      </m:r>
                      <m:r>
                        <a:rPr lang="en-US" sz="6600" i="1">
                          <a:solidFill>
                            <a:prstClr val="black"/>
                          </a:solidFill>
                          <a:latin typeface="Cambria Math" panose="02040503050406030204" pitchFamily="18" charset="0"/>
                          <a:cs typeface="Cambria Math" panose="02040503050406030204" pitchFamily="18" charset="0"/>
                        </a:rPr>
                        <m:t>⇒</m:t>
                      </m:r>
                      <m:r>
                        <a:rPr lang="en-US" sz="6600" i="1">
                          <a:solidFill>
                            <a:prstClr val="black"/>
                          </a:solidFill>
                          <a:latin typeface="Cambria Math" panose="02040503050406030204" pitchFamily="18" charset="0"/>
                          <a:cs typeface="Times New Roman" panose="02020603050405020304" pitchFamily="18" charset="0"/>
                        </a:rPr>
                        <m:t>𝑛</m:t>
                      </m:r>
                      <m:d>
                        <m:dPr>
                          <m:ctrlPr>
                            <a:rPr lang="en-US" sz="6600" i="1">
                              <a:solidFill>
                                <a:prstClr val="black"/>
                              </a:solidFill>
                              <a:latin typeface="Cambria Math"/>
                              <a:cs typeface="Times New Roman" panose="02020603050405020304" pitchFamily="18" charset="0"/>
                            </a:rPr>
                          </m:ctrlPr>
                        </m:dPr>
                        <m:e>
                          <m:r>
                            <a:rPr lang="en-US" sz="6600" i="1">
                              <a:solidFill>
                                <a:prstClr val="black"/>
                              </a:solidFill>
                              <a:latin typeface="Cambria Math" panose="02040503050406030204" pitchFamily="18" charset="0"/>
                              <a:cs typeface="Times New Roman" panose="02020603050405020304" pitchFamily="18" charset="0"/>
                            </a:rPr>
                            <m:t>𝐴</m:t>
                          </m:r>
                        </m:e>
                      </m:d>
                      <m:r>
                        <a:rPr lang="en-US" sz="6600" i="1">
                          <a:solidFill>
                            <a:prstClr val="black"/>
                          </a:solidFill>
                          <a:latin typeface="Cambria Math" panose="02040503050406030204" pitchFamily="18" charset="0"/>
                          <a:cs typeface="Times New Roman" panose="02020603050405020304" pitchFamily="18" charset="0"/>
                        </a:rPr>
                        <m:t>=</m:t>
                      </m:r>
                      <m:sSubSup>
                        <m:sSubSupPr>
                          <m:ctrlPr>
                            <a:rPr lang="en-US" sz="6600" i="1">
                              <a:solidFill>
                                <a:prstClr val="black"/>
                              </a:solidFill>
                              <a:latin typeface="Cambria Math"/>
                              <a:cs typeface="Times New Roman" panose="02020603050405020304" pitchFamily="18" charset="0"/>
                            </a:rPr>
                          </m:ctrlPr>
                        </m:sSubSupPr>
                        <m:e>
                          <m:r>
                            <a:rPr lang="en-US" sz="6600" i="1">
                              <a:solidFill>
                                <a:prstClr val="black"/>
                              </a:solidFill>
                              <a:latin typeface="Cambria Math" panose="02040503050406030204" pitchFamily="18" charset="0"/>
                              <a:cs typeface="Times New Roman" panose="02020603050405020304" pitchFamily="18" charset="0"/>
                            </a:rPr>
                            <m:t>𝐶</m:t>
                          </m:r>
                        </m:e>
                        <m:sub>
                          <m:r>
                            <a:rPr lang="en-US" sz="6600" i="1">
                              <a:solidFill>
                                <a:prstClr val="black"/>
                              </a:solidFill>
                              <a:latin typeface="Cambria Math" panose="02040503050406030204" pitchFamily="18" charset="0"/>
                              <a:cs typeface="Times New Roman" panose="02020603050405020304" pitchFamily="18" charset="0"/>
                            </a:rPr>
                            <m:t>10</m:t>
                          </m:r>
                        </m:sub>
                        <m:sup>
                          <m:r>
                            <a:rPr lang="en-US" sz="6600" i="1">
                              <a:solidFill>
                                <a:prstClr val="black"/>
                              </a:solidFill>
                              <a:latin typeface="Cambria Math" panose="02040503050406030204" pitchFamily="18" charset="0"/>
                              <a:cs typeface="Times New Roman" panose="02020603050405020304" pitchFamily="18" charset="0"/>
                            </a:rPr>
                            <m:t>4</m:t>
                          </m:r>
                        </m:sup>
                      </m:sSubSup>
                      <m:r>
                        <a:rPr lang="en-US" sz="6600" i="1">
                          <a:solidFill>
                            <a:prstClr val="black"/>
                          </a:solidFill>
                          <a:latin typeface="Cambria Math" panose="02040503050406030204" pitchFamily="18" charset="0"/>
                          <a:cs typeface="Times New Roman" panose="02020603050405020304" pitchFamily="18" charset="0"/>
                        </a:rPr>
                        <m:t>−</m:t>
                      </m:r>
                      <m:sSubSup>
                        <m:sSubSupPr>
                          <m:ctrlPr>
                            <a:rPr lang="en-US" sz="6600" i="1">
                              <a:solidFill>
                                <a:prstClr val="black"/>
                              </a:solidFill>
                              <a:latin typeface="Cambria Math"/>
                              <a:cs typeface="Times New Roman" panose="02020603050405020304" pitchFamily="18" charset="0"/>
                            </a:rPr>
                          </m:ctrlPr>
                        </m:sSubSupPr>
                        <m:e>
                          <m:r>
                            <a:rPr lang="en-US" sz="6600" i="1">
                              <a:solidFill>
                                <a:prstClr val="black"/>
                              </a:solidFill>
                              <a:latin typeface="Cambria Math" panose="02040503050406030204" pitchFamily="18" charset="0"/>
                              <a:cs typeface="Times New Roman" panose="02020603050405020304" pitchFamily="18" charset="0"/>
                            </a:rPr>
                            <m:t>𝐶</m:t>
                          </m:r>
                        </m:e>
                        <m:sub>
                          <m:r>
                            <a:rPr lang="en-US" sz="6600" i="1">
                              <a:solidFill>
                                <a:prstClr val="black"/>
                              </a:solidFill>
                              <a:latin typeface="Cambria Math" panose="02040503050406030204" pitchFamily="18" charset="0"/>
                              <a:cs typeface="Times New Roman" panose="02020603050405020304" pitchFamily="18" charset="0"/>
                            </a:rPr>
                            <m:t>6</m:t>
                          </m:r>
                        </m:sub>
                        <m:sup>
                          <m:r>
                            <a:rPr lang="en-US" sz="6600" i="1">
                              <a:solidFill>
                                <a:prstClr val="black"/>
                              </a:solidFill>
                              <a:latin typeface="Cambria Math" panose="02040503050406030204" pitchFamily="18" charset="0"/>
                              <a:cs typeface="Times New Roman" panose="02020603050405020304" pitchFamily="18" charset="0"/>
                            </a:rPr>
                            <m:t>4</m:t>
                          </m:r>
                        </m:sup>
                      </m:sSubSup>
                      <m:r>
                        <a:rPr lang="en-US" sz="6600" i="1">
                          <a:solidFill>
                            <a:prstClr val="black"/>
                          </a:solidFill>
                          <a:latin typeface="Cambria Math" panose="02040503050406030204" pitchFamily="18" charset="0"/>
                          <a:cs typeface="Times New Roman" panose="02020603050405020304" pitchFamily="18" charset="0"/>
                        </a:rPr>
                        <m:t>=195</m:t>
                      </m:r>
                    </m:oMath>
                  </m:oMathPara>
                </a14:m>
                <a:endParaRPr lang="en-US" sz="66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32154" y="6944025"/>
                <a:ext cx="23187385" cy="2190151"/>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19306" y="9805143"/>
                <a:ext cx="23146657" cy="3284554"/>
              </a:xfrm>
              <a:prstGeom prst="rect">
                <a:avLst/>
              </a:prstGeom>
            </p:spPr>
            <p:txBody>
              <a:bodyPr wrap="none">
                <a:spAutoFit/>
              </a:bodyPr>
              <a:lstStyle/>
              <a:p>
                <a:pPr lvl="0"/>
                <a:r>
                  <a:rPr lang="en-US" sz="8000" dirty="0">
                    <a:solidFill>
                      <a:prstClr val="black"/>
                    </a:solidFill>
                    <a:latin typeface="Times New Roman" panose="02020603050405020304" pitchFamily="18" charset="0"/>
                    <a:cs typeface="Times New Roman" panose="02020603050405020304" pitchFamily="18" charset="0"/>
                  </a:rPr>
                  <a:t>Vậy </a:t>
                </a:r>
                <a:r>
                  <a:rPr lang="en-US" sz="8000" dirty="0" err="1">
                    <a:solidFill>
                      <a:prstClr val="black"/>
                    </a:solidFill>
                    <a:latin typeface="Times New Roman" panose="02020603050405020304" pitchFamily="18" charset="0"/>
                    <a:cs typeface="Times New Roman" panose="02020603050405020304" pitchFamily="18" charset="0"/>
                  </a:rPr>
                  <a:t>xác</a:t>
                </a:r>
                <a:r>
                  <a:rPr lang="en-US" sz="8000" dirty="0">
                    <a:solidFill>
                      <a:prstClr val="black"/>
                    </a:solidFill>
                    <a:latin typeface="Times New Roman" panose="02020603050405020304" pitchFamily="18" charset="0"/>
                    <a:cs typeface="Times New Roman" panose="02020603050405020304" pitchFamily="18" charset="0"/>
                  </a:rPr>
                  <a:t> </a:t>
                </a:r>
                <a:r>
                  <a:rPr lang="en-US" sz="8000" dirty="0" err="1">
                    <a:solidFill>
                      <a:prstClr val="black"/>
                    </a:solidFill>
                    <a:latin typeface="Times New Roman" panose="02020603050405020304" pitchFamily="18" charset="0"/>
                    <a:cs typeface="Times New Roman" panose="02020603050405020304" pitchFamily="18" charset="0"/>
                  </a:rPr>
                  <a:t>suất</a:t>
                </a:r>
                <a:r>
                  <a:rPr lang="en-US" sz="8000" dirty="0">
                    <a:solidFill>
                      <a:prstClr val="black"/>
                    </a:solidFill>
                    <a:latin typeface="Times New Roman" panose="02020603050405020304" pitchFamily="18" charset="0"/>
                    <a:cs typeface="Times New Roman" panose="02020603050405020304" pitchFamily="18" charset="0"/>
                  </a:rPr>
                  <a:t> </a:t>
                </a:r>
                <a:r>
                  <a:rPr lang="en-US" sz="8000" dirty="0" err="1">
                    <a:solidFill>
                      <a:prstClr val="black"/>
                    </a:solidFill>
                    <a:latin typeface="Times New Roman" panose="02020603050405020304" pitchFamily="18" charset="0"/>
                    <a:cs typeface="Times New Roman" panose="02020603050405020304" pitchFamily="18" charset="0"/>
                  </a:rPr>
                  <a:t>của</a:t>
                </a:r>
                <a:r>
                  <a:rPr lang="en-US" sz="8000" dirty="0">
                    <a:solidFill>
                      <a:prstClr val="black"/>
                    </a:solidFill>
                    <a:latin typeface="Times New Roman" panose="02020603050405020304" pitchFamily="18" charset="0"/>
                    <a:cs typeface="Times New Roman" panose="02020603050405020304" pitchFamily="18" charset="0"/>
                  </a:rPr>
                  <a:t> </a:t>
                </a:r>
                <a:r>
                  <a:rPr lang="en-US" sz="8000" dirty="0" err="1">
                    <a:solidFill>
                      <a:prstClr val="black"/>
                    </a:solidFill>
                    <a:latin typeface="Times New Roman" panose="02020603050405020304" pitchFamily="18" charset="0"/>
                    <a:cs typeface="Times New Roman" panose="02020603050405020304" pitchFamily="18" charset="0"/>
                  </a:rPr>
                  <a:t>biến</a:t>
                </a:r>
                <a:r>
                  <a:rPr lang="en-US" sz="8000" dirty="0">
                    <a:solidFill>
                      <a:prstClr val="black"/>
                    </a:solidFill>
                    <a:latin typeface="Times New Roman" panose="02020603050405020304" pitchFamily="18" charset="0"/>
                    <a:cs typeface="Times New Roman" panose="02020603050405020304" pitchFamily="18" charset="0"/>
                  </a:rPr>
                  <a:t> </a:t>
                </a:r>
                <a:r>
                  <a:rPr lang="en-US" sz="8000" dirty="0" err="1">
                    <a:solidFill>
                      <a:prstClr val="black"/>
                    </a:solidFill>
                    <a:latin typeface="Times New Roman" panose="02020603050405020304" pitchFamily="18" charset="0"/>
                    <a:cs typeface="Times New Roman" panose="02020603050405020304" pitchFamily="18" charset="0"/>
                  </a:rPr>
                  <a:t>cố</a:t>
                </a:r>
                <a:r>
                  <a:rPr lang="en-US" sz="80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8000" i="1">
                        <a:solidFill>
                          <a:prstClr val="black"/>
                        </a:solidFill>
                        <a:latin typeface="Cambria Math" panose="02040503050406030204" pitchFamily="18" charset="0"/>
                        <a:cs typeface="Times New Roman" panose="02020603050405020304" pitchFamily="18" charset="0"/>
                      </a:rPr>
                      <m:t>𝐴</m:t>
                    </m:r>
                  </m:oMath>
                </a14:m>
                <a:r>
                  <a:rPr lang="en-US" sz="8000" dirty="0">
                    <a:solidFill>
                      <a:prstClr val="black"/>
                    </a:solidFill>
                    <a:latin typeface="Times New Roman" panose="02020603050405020304" pitchFamily="18" charset="0"/>
                    <a:cs typeface="Times New Roman" panose="02020603050405020304" pitchFamily="18" charset="0"/>
                  </a:rPr>
                  <a:t> là: </a:t>
                </a:r>
                <a14:m>
                  <m:oMath xmlns:m="http://schemas.openxmlformats.org/officeDocument/2006/math">
                    <m:r>
                      <a:rPr lang="en-US" sz="8000" i="1">
                        <a:solidFill>
                          <a:prstClr val="black"/>
                        </a:solidFill>
                        <a:latin typeface="Cambria Math" panose="02040503050406030204" pitchFamily="18" charset="0"/>
                        <a:cs typeface="Times New Roman" panose="02020603050405020304" pitchFamily="18" charset="0"/>
                      </a:rPr>
                      <m:t>𝑃</m:t>
                    </m:r>
                    <m:d>
                      <m:dPr>
                        <m:ctrlPr>
                          <a:rPr lang="en-US" sz="8000" i="1">
                            <a:solidFill>
                              <a:prstClr val="black"/>
                            </a:solidFill>
                            <a:latin typeface="Cambria Math"/>
                            <a:cs typeface="Times New Roman" panose="02020603050405020304" pitchFamily="18" charset="0"/>
                          </a:rPr>
                        </m:ctrlPr>
                      </m:dPr>
                      <m:e>
                        <m:r>
                          <a:rPr lang="en-US" sz="8000" i="1">
                            <a:solidFill>
                              <a:prstClr val="black"/>
                            </a:solidFill>
                            <a:latin typeface="Cambria Math" panose="02040503050406030204" pitchFamily="18" charset="0"/>
                            <a:cs typeface="Times New Roman" panose="02020603050405020304" pitchFamily="18" charset="0"/>
                          </a:rPr>
                          <m:t>𝐴</m:t>
                        </m:r>
                      </m:e>
                    </m:d>
                    <m:r>
                      <a:rPr lang="en-US" sz="8000" i="1">
                        <a:solidFill>
                          <a:prstClr val="black"/>
                        </a:solidFill>
                        <a:latin typeface="Cambria Math" panose="02040503050406030204" pitchFamily="18" charset="0"/>
                        <a:cs typeface="Times New Roman" panose="02020603050405020304" pitchFamily="18" charset="0"/>
                      </a:rPr>
                      <m:t>=</m:t>
                    </m:r>
                    <m:f>
                      <m:fPr>
                        <m:ctrlPr>
                          <a:rPr lang="en-US" sz="8000" i="1">
                            <a:solidFill>
                              <a:prstClr val="black"/>
                            </a:solidFill>
                            <a:latin typeface="Cambria Math"/>
                            <a:cs typeface="Times New Roman" panose="02020603050405020304" pitchFamily="18" charset="0"/>
                          </a:rPr>
                        </m:ctrlPr>
                      </m:fPr>
                      <m:num>
                        <m:r>
                          <a:rPr lang="en-US" sz="8000" i="1">
                            <a:solidFill>
                              <a:prstClr val="black"/>
                            </a:solidFill>
                            <a:latin typeface="Cambria Math" panose="02040503050406030204" pitchFamily="18" charset="0"/>
                            <a:cs typeface="Times New Roman" panose="02020603050405020304" pitchFamily="18" charset="0"/>
                          </a:rPr>
                          <m:t>𝑛</m:t>
                        </m:r>
                        <m:d>
                          <m:dPr>
                            <m:ctrlPr>
                              <a:rPr lang="en-US" sz="8000" i="1">
                                <a:solidFill>
                                  <a:prstClr val="black"/>
                                </a:solidFill>
                                <a:latin typeface="Cambria Math"/>
                                <a:cs typeface="Times New Roman" panose="02020603050405020304" pitchFamily="18" charset="0"/>
                              </a:rPr>
                            </m:ctrlPr>
                          </m:dPr>
                          <m:e>
                            <m:r>
                              <a:rPr lang="en-US" sz="8000" i="1">
                                <a:solidFill>
                                  <a:prstClr val="black"/>
                                </a:solidFill>
                                <a:latin typeface="Cambria Math" panose="02040503050406030204" pitchFamily="18" charset="0"/>
                                <a:cs typeface="Times New Roman" panose="02020603050405020304" pitchFamily="18" charset="0"/>
                              </a:rPr>
                              <m:t>𝐴</m:t>
                            </m:r>
                          </m:e>
                        </m:d>
                      </m:num>
                      <m:den>
                        <m:r>
                          <a:rPr lang="en-US" sz="8000" i="1">
                            <a:solidFill>
                              <a:prstClr val="black"/>
                            </a:solidFill>
                            <a:latin typeface="Cambria Math" panose="02040503050406030204" pitchFamily="18" charset="0"/>
                            <a:cs typeface="Times New Roman" panose="02020603050405020304" pitchFamily="18" charset="0"/>
                          </a:rPr>
                          <m:t>𝑛</m:t>
                        </m:r>
                        <m:d>
                          <m:dPr>
                            <m:ctrlPr>
                              <a:rPr lang="en-US" sz="8000" i="1">
                                <a:solidFill>
                                  <a:prstClr val="black"/>
                                </a:solidFill>
                                <a:latin typeface="Cambria Math"/>
                                <a:cs typeface="Times New Roman" panose="02020603050405020304" pitchFamily="18" charset="0"/>
                              </a:rPr>
                            </m:ctrlPr>
                          </m:dPr>
                          <m:e>
                            <m:r>
                              <a:rPr lang="en-US" sz="8000" i="1">
                                <a:solidFill>
                                  <a:prstClr val="black"/>
                                </a:solidFill>
                                <a:latin typeface="Cambria Math" panose="02040503050406030204" pitchFamily="18" charset="0"/>
                                <a:cs typeface="Times New Roman" panose="02020603050405020304" pitchFamily="18" charset="0"/>
                              </a:rPr>
                              <m:t>𝛺</m:t>
                            </m:r>
                          </m:e>
                        </m:d>
                      </m:den>
                    </m:f>
                    <m:r>
                      <a:rPr lang="en-US" sz="8000" i="1">
                        <a:solidFill>
                          <a:prstClr val="black"/>
                        </a:solidFill>
                        <a:latin typeface="Cambria Math" panose="02040503050406030204" pitchFamily="18" charset="0"/>
                        <a:cs typeface="Times New Roman" panose="02020603050405020304" pitchFamily="18" charset="0"/>
                      </a:rPr>
                      <m:t>=</m:t>
                    </m:r>
                    <m:f>
                      <m:fPr>
                        <m:ctrlPr>
                          <a:rPr lang="en-US" sz="8000" i="1">
                            <a:solidFill>
                              <a:prstClr val="black"/>
                            </a:solidFill>
                            <a:latin typeface="Cambria Math"/>
                            <a:cs typeface="Times New Roman" panose="02020603050405020304" pitchFamily="18" charset="0"/>
                          </a:rPr>
                        </m:ctrlPr>
                      </m:fPr>
                      <m:num>
                        <m:r>
                          <a:rPr lang="en-US" sz="8000" i="1">
                            <a:solidFill>
                              <a:prstClr val="black"/>
                            </a:solidFill>
                            <a:latin typeface="Cambria Math" panose="02040503050406030204" pitchFamily="18" charset="0"/>
                            <a:cs typeface="Times New Roman" panose="02020603050405020304" pitchFamily="18" charset="0"/>
                          </a:rPr>
                          <m:t>195</m:t>
                        </m:r>
                      </m:num>
                      <m:den>
                        <m:r>
                          <a:rPr lang="en-US" sz="8000" i="1">
                            <a:solidFill>
                              <a:prstClr val="black"/>
                            </a:solidFill>
                            <a:latin typeface="Cambria Math" panose="02040503050406030204" pitchFamily="18" charset="0"/>
                            <a:cs typeface="Times New Roman" panose="02020603050405020304" pitchFamily="18" charset="0"/>
                          </a:rPr>
                          <m:t>210</m:t>
                        </m:r>
                      </m:den>
                    </m:f>
                    <m:r>
                      <a:rPr lang="en-US" sz="8000" i="1">
                        <a:solidFill>
                          <a:prstClr val="black"/>
                        </a:solidFill>
                        <a:latin typeface="Cambria Math" panose="02040503050406030204" pitchFamily="18" charset="0"/>
                        <a:cs typeface="Times New Roman" panose="02020603050405020304" pitchFamily="18" charset="0"/>
                      </a:rPr>
                      <m:t>=</m:t>
                    </m:r>
                    <m:f>
                      <m:fPr>
                        <m:ctrlPr>
                          <a:rPr lang="en-US" sz="8000" i="1">
                            <a:solidFill>
                              <a:prstClr val="black"/>
                            </a:solidFill>
                            <a:latin typeface="Cambria Math"/>
                            <a:cs typeface="Times New Roman" panose="02020603050405020304" pitchFamily="18" charset="0"/>
                          </a:rPr>
                        </m:ctrlPr>
                      </m:fPr>
                      <m:num>
                        <m:r>
                          <a:rPr lang="en-US" sz="8000" i="1">
                            <a:solidFill>
                              <a:prstClr val="black"/>
                            </a:solidFill>
                            <a:latin typeface="Cambria Math" panose="02040503050406030204" pitchFamily="18" charset="0"/>
                            <a:cs typeface="Times New Roman" panose="02020603050405020304" pitchFamily="18" charset="0"/>
                          </a:rPr>
                          <m:t>13</m:t>
                        </m:r>
                      </m:num>
                      <m:den>
                        <m:r>
                          <a:rPr lang="en-US" sz="8000" i="1">
                            <a:solidFill>
                              <a:prstClr val="black"/>
                            </a:solidFill>
                            <a:latin typeface="Cambria Math" panose="02040503050406030204" pitchFamily="18" charset="0"/>
                            <a:cs typeface="Times New Roman" panose="02020603050405020304" pitchFamily="18" charset="0"/>
                          </a:rPr>
                          <m:t>14</m:t>
                        </m:r>
                      </m:den>
                    </m:f>
                  </m:oMath>
                </a14:m>
                <a:r>
                  <a:rPr lang="en-US" sz="8000" dirty="0">
                    <a:solidFill>
                      <a:prstClr val="black"/>
                    </a:solidFill>
                    <a:latin typeface="Times New Roman" panose="02020603050405020304" pitchFamily="18" charset="0"/>
                    <a:cs typeface="Times New Roman" panose="02020603050405020304" pitchFamily="18" charset="0"/>
                  </a:rPr>
                  <a:t>.</a:t>
                </a:r>
              </a:p>
              <a:p>
                <a:endParaRPr lang="vi-VN" sz="8000" dirty="0">
                  <a:latin typeface="+mj-lt"/>
                </a:endParaRPr>
              </a:p>
            </p:txBody>
          </p:sp>
        </mc:Choice>
        <mc:Fallback xmlns="">
          <p:sp>
            <p:nvSpPr>
              <p:cNvPr id="18" name="Rectangle 17"/>
              <p:cNvSpPr>
                <a:spLocks noRot="1" noChangeAspect="1" noMove="1" noResize="1" noEditPoints="1" noAdjustHandles="1" noChangeArrowheads="1" noChangeShapeType="1" noTextEdit="1"/>
              </p:cNvSpPr>
              <p:nvPr/>
            </p:nvSpPr>
            <p:spPr>
              <a:xfrm>
                <a:off x="519306" y="9805143"/>
                <a:ext cx="23146657" cy="3284554"/>
              </a:xfrm>
              <a:prstGeom prst="rect">
                <a:avLst/>
              </a:prstGeom>
              <a:blipFill rotWithShape="0">
                <a:blip r:embed="rId10"/>
                <a:stretch>
                  <a:fillRect l="-2239" r="-1317"/>
                </a:stretch>
              </a:blipFill>
            </p:spPr>
            <p:txBody>
              <a:bodyPr/>
              <a:lstStyle/>
              <a:p>
                <a:r>
                  <a:rPr lang="en-US">
                    <a:noFill/>
                  </a:rPr>
                  <a:t> </a:t>
                </a:r>
              </a:p>
            </p:txBody>
          </p:sp>
        </mc:Fallback>
      </mc:AlternateContent>
      <p:sp>
        <p:nvSpPr>
          <p:cNvPr id="64" name="Oval 63"/>
          <p:cNvSpPr/>
          <p:nvPr/>
        </p:nvSpPr>
        <p:spPr>
          <a:xfrm>
            <a:off x="12058963" y="3568799"/>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smtClean="0"/>
              <a:t>C</a:t>
            </a:r>
            <a:endParaRPr lang="en-US" sz="6400" b="1" dirty="0"/>
          </a:p>
        </p:txBody>
      </p:sp>
    </p:spTree>
    <p:extLst>
      <p:ext uri="{BB962C8B-B14F-4D97-AF65-F5344CB8AC3E}">
        <p14:creationId xmlns:p14="http://schemas.microsoft.com/office/powerpoint/2010/main" val="15507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4" grpId="0"/>
      <p:bldP spid="16" grpId="0"/>
      <p:bldP spid="18" grpId="0"/>
      <p:bldP spid="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469264" y="4506355"/>
            <a:ext cx="23672882" cy="9024276"/>
            <a:chOff x="189938" y="3636275"/>
            <a:chExt cx="11834900" cy="2811260"/>
          </a:xfrm>
        </p:grpSpPr>
        <p:sp>
          <p:nvSpPr>
            <p:cNvPr id="5" name="Rounded Rectangle 4"/>
            <p:cNvSpPr/>
            <p:nvPr/>
          </p:nvSpPr>
          <p:spPr>
            <a:xfrm>
              <a:off x="189938" y="3835720"/>
              <a:ext cx="11834900" cy="26118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03200" y="3636275"/>
              <a:ext cx="2342696" cy="483133"/>
              <a:chOff x="1275608" y="6239450"/>
              <a:chExt cx="4592535" cy="877829"/>
            </a:xfrm>
          </p:grpSpPr>
          <p:sp>
            <p:nvSpPr>
              <p:cNvPr id="7" name="Freeform 20"/>
              <p:cNvSpPr>
                <a:spLocks/>
              </p:cNvSpPr>
              <p:nvPr/>
            </p:nvSpPr>
            <p:spPr bwMode="auto">
              <a:xfrm rot="16200000" flipV="1">
                <a:off x="3561311" y="4557737"/>
                <a:ext cx="541773"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000">
                  <a:latin typeface="Times New Roman" panose="02020603050405020304" pitchFamily="18" charset="0"/>
                  <a:cs typeface="Times New Roman" panose="02020603050405020304" pitchFamily="18" charset="0"/>
                </a:endParaRPr>
              </a:p>
            </p:txBody>
          </p:sp>
          <p:sp>
            <p:nvSpPr>
              <p:cNvPr id="8" name="TextBox 7"/>
              <p:cNvSpPr txBox="1"/>
              <p:nvPr/>
            </p:nvSpPr>
            <p:spPr>
              <a:xfrm>
                <a:off x="2187353" y="6239450"/>
                <a:ext cx="2735477" cy="574886"/>
              </a:xfrm>
              <a:prstGeom prst="rect">
                <a:avLst/>
              </a:prstGeom>
              <a:noFill/>
            </p:spPr>
            <p:txBody>
              <a:bodyPr wrap="none" rtlCol="0">
                <a:spAutoFit/>
              </a:bodyPr>
              <a:lstStyle/>
              <a:p>
                <a:r>
                  <a:rPr lang="vi-VN" sz="6000" dirty="0">
                    <a:solidFill>
                      <a:srgbClr val="FF0000"/>
                    </a:solidFill>
                    <a:latin typeface="Times New Roman" panose="02020603050405020304" pitchFamily="18" charset="0"/>
                    <a:ea typeface="Tahoma" pitchFamily="34" charset="0"/>
                    <a:cs typeface="Times New Roman" panose="02020603050405020304" pitchFamily="18" charset="0"/>
                  </a:rPr>
                  <a:t>Lời Giải</a:t>
                </a:r>
                <a:endParaRPr lang="en-US" sz="6000" dirty="0">
                  <a:solidFill>
                    <a:srgbClr val="FF0000"/>
                  </a:solidFill>
                  <a:latin typeface="Times New Roman" panose="02020603050405020304" pitchFamily="18" charset="0"/>
                  <a:ea typeface="Tahoma" pitchFamily="34" charset="0"/>
                  <a:cs typeface="Times New Roman" panose="02020603050405020304" pitchFamily="18" charset="0"/>
                </a:endParaRPr>
              </a:p>
            </p:txBody>
          </p:sp>
          <p:sp>
            <p:nvSpPr>
              <p:cNvPr id="9" name="Round Diagonal Corner Rectangle 8"/>
              <p:cNvSpPr/>
              <p:nvPr/>
            </p:nvSpPr>
            <p:spPr>
              <a:xfrm flipV="1">
                <a:off x="1275608" y="6330945"/>
                <a:ext cx="852450" cy="541774"/>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Times New Roman" panose="02020603050405020304" pitchFamily="18" charset="0"/>
                  <a:cs typeface="Times New Roman" panose="02020603050405020304" pitchFamily="18" charset="0"/>
                </a:endParaRPr>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000">
                  <a:latin typeface="Times New Roman" panose="02020603050405020304" pitchFamily="18" charset="0"/>
                  <a:cs typeface="Times New Roman" panose="02020603050405020304" pitchFamily="18" charset="0"/>
                </a:endParaRPr>
              </a:p>
            </p:txBody>
          </p:sp>
        </p:grpSp>
      </p:grpSp>
      <p:grpSp>
        <p:nvGrpSpPr>
          <p:cNvPr id="20" name="Group 19"/>
          <p:cNvGrpSpPr/>
          <p:nvPr/>
        </p:nvGrpSpPr>
        <p:grpSpPr>
          <a:xfrm>
            <a:off x="-112177" y="-128380"/>
            <a:ext cx="24616216" cy="2809894"/>
            <a:chOff x="77858" y="1869705"/>
            <a:chExt cx="24125206" cy="2356355"/>
          </a:xfrm>
        </p:grpSpPr>
        <p:grpSp>
          <p:nvGrpSpPr>
            <p:cNvPr id="21" name="Group 20"/>
            <p:cNvGrpSpPr/>
            <p:nvPr/>
          </p:nvGrpSpPr>
          <p:grpSpPr>
            <a:xfrm>
              <a:off x="77858" y="1869705"/>
              <a:ext cx="24069578" cy="2356355"/>
              <a:chOff x="77858" y="1647866"/>
              <a:chExt cx="24069578" cy="2356355"/>
            </a:xfrm>
          </p:grpSpPr>
          <p:sp>
            <p:nvSpPr>
              <p:cNvPr id="25" name="Rounded Rectangle 24"/>
              <p:cNvSpPr/>
              <p:nvPr/>
            </p:nvSpPr>
            <p:spPr bwMode="auto">
              <a:xfrm>
                <a:off x="246703" y="1720890"/>
                <a:ext cx="23900733" cy="22833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77858" y="1647866"/>
                <a:ext cx="3723353" cy="1176337"/>
                <a:chOff x="77858" y="1647866"/>
                <a:chExt cx="3723353"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296011"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77858" y="1836907"/>
                  <a:ext cx="1188120" cy="537956"/>
                  <a:chOff x="6652175" y="3398551"/>
                  <a:chExt cx="1545329" cy="765175"/>
                </a:xfrm>
                <a:solidFill>
                  <a:schemeClr val="bg1">
                    <a:lumMod val="95000"/>
                  </a:schemeClr>
                </a:solidFill>
              </p:grpSpPr>
              <p:sp>
                <p:nvSpPr>
                  <p:cNvPr id="32" name="Freeform 31"/>
                  <p:cNvSpPr>
                    <a:spLocks noEditPoints="1"/>
                  </p:cNvSpPr>
                  <p:nvPr/>
                </p:nvSpPr>
                <p:spPr bwMode="auto">
                  <a:xfrm>
                    <a:off x="7051735"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6652175"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967415" y="1653394"/>
                  <a:ext cx="2097638"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5</a:t>
                  </a:r>
                </a:p>
              </p:txBody>
            </p:sp>
          </p:grpSp>
        </p:grpSp>
        <p:sp>
          <p:nvSpPr>
            <p:cNvPr id="23" name="Rectangle 22"/>
            <p:cNvSpPr/>
            <p:nvPr/>
          </p:nvSpPr>
          <p:spPr>
            <a:xfrm>
              <a:off x="790665" y="2036981"/>
              <a:ext cx="23412399" cy="211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gn="ctr">
                <a:lnSpc>
                  <a:spcPct val="115000"/>
                </a:lnSpc>
                <a:spcBef>
                  <a:spcPts val="1200"/>
                </a:spcBef>
                <a:buClr>
                  <a:srgbClr val="0000FF"/>
                </a:buClr>
                <a:tabLst>
                  <a:tab pos="1259903" algn="l"/>
                </a:tabLst>
              </a:pPr>
              <a:r>
                <a:rPr lang="en-US" sz="6000" smtClean="0">
                  <a:latin typeface="Times New Roman"/>
                  <a:ea typeface="Calibri"/>
                  <a:cs typeface="Times New Roman"/>
                </a:rPr>
                <a:t>              </a:t>
              </a:r>
              <a:r>
                <a:rPr lang="en-US" sz="6600" smtClean="0">
                  <a:latin typeface="Times New Roman"/>
                  <a:ea typeface="Calibri"/>
                  <a:cs typeface="Times New Roman"/>
                </a:rPr>
                <a:t>Một </a:t>
              </a:r>
              <a:r>
                <a:rPr lang="en-US" sz="6600">
                  <a:latin typeface="Times New Roman"/>
                  <a:ea typeface="Calibri"/>
                  <a:cs typeface="Times New Roman"/>
                </a:rPr>
                <a:t>hộp đèn có 12 bóng, trong đó có 4 bóng hỏng. Lấy ngẫu nhiên 3 bóng. Tính xác suất để trong 3 bóng có ít nhất 1 bóng hỏng</a:t>
              </a:r>
              <a:r>
                <a:rPr lang="en-US" sz="6600" smtClean="0">
                  <a:latin typeface="Times New Roman"/>
                  <a:ea typeface="Calibri"/>
                  <a:cs typeface="Times New Roman"/>
                </a:rPr>
                <a:t>.</a:t>
              </a:r>
              <a:endParaRPr lang="en-US" sz="6600" dirty="0">
                <a:latin typeface="+mj-lt"/>
                <a:ea typeface="Times New Roman" panose="02020603050405020304" pitchFamily="18" charset="0"/>
                <a:cs typeface="Times New Roman" panose="02020603050405020304" pitchFamily="18" charset="0"/>
              </a:endParaRPr>
            </a:p>
          </p:txBody>
        </p:sp>
      </p:grpSp>
      <p:sp>
        <p:nvSpPr>
          <p:cNvPr id="43" name="Action Button: Forward or Next 4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6E81807B-192F-4B93-BBF8-F8050A6F3D4B}"/>
                  </a:ext>
                </a:extLst>
              </p:cNvPr>
              <p:cNvSpPr/>
              <p:nvPr/>
            </p:nvSpPr>
            <p:spPr>
              <a:xfrm>
                <a:off x="469264" y="6109478"/>
                <a:ext cx="19178753" cy="3458383"/>
              </a:xfrm>
              <a:prstGeom prst="rect">
                <a:avLst/>
              </a:prstGeom>
            </p:spPr>
            <p:txBody>
              <a:bodyPr wrap="square">
                <a:spAutoFit/>
              </a:bodyPr>
              <a:lstStyle/>
              <a:p>
                <a:pPr marL="20955" lvl="0" algn="just" defTabSz="457200">
                  <a:lnSpc>
                    <a:spcPct val="115000"/>
                  </a:lnSpc>
                  <a:spcAft>
                    <a:spcPts val="1000"/>
                  </a:spcAft>
                  <a:tabLst>
                    <a:tab pos="20955" algn="l"/>
                    <a:tab pos="2160270" algn="l"/>
                    <a:tab pos="3599815" algn="l"/>
                    <a:tab pos="5039995" algn="l"/>
                  </a:tabLst>
                  <a:defRPr/>
                </a:pPr>
                <a14:m>
                  <m:oMathPara xmlns:m="http://schemas.openxmlformats.org/officeDocument/2006/math">
                    <m:oMathParaPr>
                      <m:jc m:val="left"/>
                    </m:oMathParaPr>
                    <m:oMath xmlns:m="http://schemas.openxmlformats.org/officeDocument/2006/math">
                      <m:r>
                        <m:rPr>
                          <m:nor/>
                        </m:rPr>
                        <a:rPr lang="en-US" sz="6000" kern="0">
                          <a:latin typeface="Times New Roman" panose="02020603050405020304" pitchFamily="18" charset="0"/>
                          <a:ea typeface="Calibri" panose="020F0502020204030204" pitchFamily="34" charset="0"/>
                          <a:cs typeface="Times New Roman" panose="02020603050405020304" pitchFamily="18" charset="0"/>
                        </a:rPr>
                        <m:t>G</m:t>
                      </m:r>
                      <m:r>
                        <m:rPr>
                          <m:nor/>
                        </m:rPr>
                        <a:rPr lang="en-US" sz="6000" kern="0">
                          <a:latin typeface="Times New Roman" panose="02020603050405020304" pitchFamily="18" charset="0"/>
                          <a:ea typeface="Calibri" panose="020F0502020204030204" pitchFamily="34" charset="0"/>
                          <a:cs typeface="Times New Roman" panose="02020603050405020304" pitchFamily="18" charset="0"/>
                        </a:rPr>
                        <m:t>ọ</m:t>
                      </m:r>
                      <m:r>
                        <m:rPr>
                          <m:nor/>
                        </m:rPr>
                        <a:rPr lang="en-US" sz="6000" kern="0">
                          <a:latin typeface="Times New Roman" panose="02020603050405020304" pitchFamily="18" charset="0"/>
                          <a:ea typeface="Calibri" panose="020F0502020204030204" pitchFamily="34" charset="0"/>
                          <a:cs typeface="Times New Roman" panose="02020603050405020304" pitchFamily="18" charset="0"/>
                        </a:rPr>
                        <m:t>i</m:t>
                      </m:r>
                      <m:r>
                        <m:rPr>
                          <m:nor/>
                        </m:rPr>
                        <a:rPr lang="en-US" sz="6000" kern="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i="1" kern="0" dirty="0">
                          <a:latin typeface="Times New Roman" panose="02020603050405020304" pitchFamily="18" charset="0"/>
                          <a:ea typeface="Calibri" panose="020F0502020204030204" pitchFamily="34" charset="0"/>
                          <a:cs typeface="Times New Roman" panose="02020603050405020304" pitchFamily="18" charset="0"/>
                        </a:rPr>
                        <m:t>B</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à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bi</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ế</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n</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ố “3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b</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ó</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ấ</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y</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ra</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đề</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u</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à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b</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ó</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t</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ố</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t</m:t>
                      </m:r>
                      <m:r>
                        <m:rPr>
                          <m:nor/>
                        </m:rPr>
                        <a:rPr lang="en-US" sz="6000" kern="0">
                          <a:latin typeface="Times New Roman" panose="02020603050405020304" pitchFamily="18" charset="0"/>
                          <a:ea typeface="Calibri" panose="020F0502020204030204" pitchFamily="34" charset="0"/>
                          <a:cs typeface="Times New Roman" panose="02020603050405020304" pitchFamily="18" charset="0"/>
                        </a:rPr>
                        <m:t>”. </m:t>
                      </m:r>
                    </m:oMath>
                  </m:oMathPara>
                </a14:m>
                <a:endParaRPr lang="en-US" sz="6000" kern="0">
                  <a:latin typeface="Times New Roman" panose="02020603050405020304" pitchFamily="18" charset="0"/>
                  <a:ea typeface="Calibri" panose="020F0502020204030204" pitchFamily="34" charset="0"/>
                  <a:cs typeface="Times New Roman" panose="02020603050405020304" pitchFamily="18" charset="0"/>
                </a:endParaRPr>
              </a:p>
              <a:p>
                <a:pPr marL="20955" lvl="0" algn="just" defTabSz="457200">
                  <a:lnSpc>
                    <a:spcPct val="115000"/>
                  </a:lnSpc>
                  <a:spcAft>
                    <a:spcPts val="1000"/>
                  </a:spcAft>
                  <a:tabLst>
                    <a:tab pos="20955" algn="l"/>
                    <a:tab pos="2160270" algn="l"/>
                    <a:tab pos="3599815" algn="l"/>
                    <a:tab pos="5039995" algn="l"/>
                  </a:tabLst>
                  <a:defRPr/>
                </a:pPr>
                <a14:m>
                  <m:oMathPara xmlns:m="http://schemas.openxmlformats.org/officeDocument/2006/math">
                    <m:oMathParaPr>
                      <m:jc m:val="left"/>
                    </m:oMathParaPr>
                    <m:oMath xmlns:m="http://schemas.openxmlformats.org/officeDocument/2006/math">
                      <m:r>
                        <m:rPr>
                          <m:nor/>
                        </m:rPr>
                        <a:rPr lang="en-US" sz="6000" kern="0">
                          <a:latin typeface="Times New Roman" panose="02020603050405020304" pitchFamily="18" charset="0"/>
                          <a:ea typeface="Calibri" panose="020F0502020204030204" pitchFamily="34" charset="0"/>
                          <a:cs typeface="Times New Roman" panose="02020603050405020304" pitchFamily="18" charset="0"/>
                        </a:rPr>
                        <m:t>Ta</m:t>
                      </m:r>
                      <m:r>
                        <m:rPr>
                          <m:nor/>
                        </m:rPr>
                        <a:rPr lang="en-US" sz="6000" kern="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kern="0" dirty="0" err="1">
                          <a:latin typeface="Times New Roman" panose="02020603050405020304" pitchFamily="18" charset="0"/>
                          <a:ea typeface="Calibri" panose="020F0502020204030204" pitchFamily="34" charset="0"/>
                          <a:cs typeface="Times New Roman" panose="02020603050405020304" pitchFamily="18" charset="0"/>
                        </a:rPr>
                        <m:t>ó: </m:t>
                      </m:r>
                      <m:r>
                        <a:rPr lang="en-US" sz="6000" i="1" kern="0">
                          <a:latin typeface="Cambria Math" panose="02040503050406030204" pitchFamily="18" charset="0"/>
                          <a:ea typeface="Calibri" panose="020F0502020204030204" pitchFamily="34" charset="0"/>
                          <a:cs typeface="Times New Roman" panose="02020603050405020304" pitchFamily="18" charset="0"/>
                        </a:rPr>
                        <m:t>𝑛</m:t>
                      </m:r>
                      <m:d>
                        <m:dPr>
                          <m:ctrlPr>
                            <a:rPr lang="en-US" sz="6000" i="1" kern="0">
                              <a:latin typeface="Cambria Math"/>
                              <a:ea typeface="Calibri" panose="020F0502020204030204" pitchFamily="34" charset="0"/>
                              <a:cs typeface="Times New Roman" panose="02020603050405020304" pitchFamily="18" charset="0"/>
                            </a:rPr>
                          </m:ctrlPr>
                        </m:dPr>
                        <m:e>
                          <m:r>
                            <a:rPr lang="en-US" sz="6000" i="1" kern="0">
                              <a:latin typeface="Cambria Math" panose="02040503050406030204" pitchFamily="18" charset="0"/>
                              <a:ea typeface="Calibri" panose="020F0502020204030204" pitchFamily="34" charset="0"/>
                              <a:cs typeface="Times New Roman" panose="02020603050405020304" pitchFamily="18" charset="0"/>
                            </a:rPr>
                            <m:t>𝐵</m:t>
                          </m:r>
                        </m:e>
                      </m:d>
                      <m:r>
                        <a:rPr lang="en-US" sz="6000" i="1" kern="0">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6000" i="1" kern="0">
                              <a:latin typeface="Cambria Math"/>
                              <a:ea typeface="Calibri" panose="020F0502020204030204" pitchFamily="34" charset="0"/>
                              <a:cs typeface="Times New Roman" panose="02020603050405020304" pitchFamily="18" charset="0"/>
                            </a:rPr>
                          </m:ctrlPr>
                        </m:sSubSupPr>
                        <m:e>
                          <m:r>
                            <a:rPr lang="en-US" sz="6000" i="1" kern="0">
                              <a:latin typeface="Cambria Math" panose="02040503050406030204" pitchFamily="18" charset="0"/>
                              <a:ea typeface="Calibri" panose="020F0502020204030204" pitchFamily="34" charset="0"/>
                              <a:cs typeface="Times New Roman" panose="02020603050405020304" pitchFamily="18" charset="0"/>
                            </a:rPr>
                            <m:t>𝐶</m:t>
                          </m:r>
                        </m:e>
                        <m:sub>
                          <m:r>
                            <a:rPr lang="en-US" sz="6000" i="1" kern="0">
                              <a:latin typeface="Cambria Math" panose="02040503050406030204" pitchFamily="18" charset="0"/>
                              <a:ea typeface="Calibri" panose="020F0502020204030204" pitchFamily="34" charset="0"/>
                              <a:cs typeface="Times New Roman" panose="02020603050405020304" pitchFamily="18" charset="0"/>
                            </a:rPr>
                            <m:t>8</m:t>
                          </m:r>
                        </m:sub>
                        <m:sup>
                          <m:r>
                            <a:rPr lang="en-US" sz="6000" i="1" kern="0">
                              <a:latin typeface="Cambria Math" panose="02040503050406030204" pitchFamily="18" charset="0"/>
                              <a:ea typeface="Calibri" panose="020F0502020204030204" pitchFamily="34" charset="0"/>
                              <a:cs typeface="Times New Roman" panose="02020603050405020304" pitchFamily="18" charset="0"/>
                            </a:rPr>
                            <m:t>3</m:t>
                          </m:r>
                        </m:sup>
                      </m:sSubSup>
                      <m:r>
                        <a:rPr lang="en-US" sz="6000" i="1" kern="0">
                          <a:latin typeface="Cambria Math" panose="02040503050406030204" pitchFamily="18" charset="0"/>
                          <a:ea typeface="Calibri" panose="020F0502020204030204" pitchFamily="34" charset="0"/>
                          <a:cs typeface="Times New Roman" panose="02020603050405020304" pitchFamily="18" charset="0"/>
                        </a:rPr>
                        <m:t>=</m:t>
                      </m:r>
                      <m:f>
                        <m:fPr>
                          <m:ctrlPr>
                            <a:rPr lang="en-US" sz="6000" i="1" kern="0">
                              <a:latin typeface="Cambria Math"/>
                              <a:ea typeface="Calibri" panose="020F0502020204030204" pitchFamily="34" charset="0"/>
                              <a:cs typeface="Times New Roman" panose="02020603050405020304" pitchFamily="18" charset="0"/>
                            </a:rPr>
                          </m:ctrlPr>
                        </m:fPr>
                        <m:num>
                          <m:r>
                            <a:rPr lang="en-US" sz="6000" i="1" kern="0">
                              <a:latin typeface="Cambria Math" panose="02040503050406030204" pitchFamily="18" charset="0"/>
                              <a:ea typeface="Calibri" panose="020F0502020204030204" pitchFamily="34" charset="0"/>
                              <a:cs typeface="Times New Roman" panose="02020603050405020304" pitchFamily="18" charset="0"/>
                            </a:rPr>
                            <m:t>8!</m:t>
                          </m:r>
                        </m:num>
                        <m:den>
                          <m:r>
                            <a:rPr lang="en-US" sz="6000" i="1" kern="0">
                              <a:latin typeface="Cambria Math" panose="02040503050406030204" pitchFamily="18" charset="0"/>
                              <a:ea typeface="Calibri" panose="020F0502020204030204" pitchFamily="34" charset="0"/>
                              <a:cs typeface="Times New Roman" panose="02020603050405020304" pitchFamily="18" charset="0"/>
                            </a:rPr>
                            <m:t>3!.5!</m:t>
                          </m:r>
                        </m:den>
                      </m:f>
                      <m:r>
                        <a:rPr lang="en-US" sz="6000" i="1" kern="0">
                          <a:latin typeface="Cambria Math" panose="02040503050406030204" pitchFamily="18" charset="0"/>
                          <a:ea typeface="Calibri" panose="020F0502020204030204" pitchFamily="34" charset="0"/>
                          <a:cs typeface="Times New Roman" panose="02020603050405020304" pitchFamily="18" charset="0"/>
                        </a:rPr>
                        <m:t>=56</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oMath>
                  </m:oMathPara>
                </a14:m>
                <a:endParaRPr lang="en-US" sz="6000" kern="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xmlns="" xmlns:a14="http://schemas.microsoft.com/office/drawing/2010/main" id="{6E81807B-192F-4B93-BBF8-F8050A6F3D4B}"/>
                  </a:ext>
                </a:extLst>
              </p:cNvPr>
              <p:cNvSpPr>
                <a:spLocks noRot="1" noChangeAspect="1" noMove="1" noResize="1" noEditPoints="1" noAdjustHandles="1" noChangeArrowheads="1" noChangeShapeType="1" noTextEdit="1"/>
              </p:cNvSpPr>
              <p:nvPr/>
            </p:nvSpPr>
            <p:spPr>
              <a:xfrm>
                <a:off x="469264" y="6109478"/>
                <a:ext cx="19178753" cy="3458383"/>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FFA23EFD-A483-4EA8-BDF9-5314E63BE06E}"/>
                  </a:ext>
                </a:extLst>
              </p:cNvPr>
              <p:cNvSpPr/>
              <p:nvPr/>
            </p:nvSpPr>
            <p:spPr>
              <a:xfrm>
                <a:off x="187804" y="9985193"/>
                <a:ext cx="24235802" cy="1400448"/>
              </a:xfrm>
              <a:prstGeom prst="rect">
                <a:avLst/>
              </a:prstGeom>
            </p:spPr>
            <p:txBody>
              <a:bodyPr wrap="none">
                <a:spAutoFit/>
              </a:bodyPr>
              <a:lstStyle/>
              <a:p>
                <a:pPr marL="20955" lvl="0" algn="just" defTabSz="457200">
                  <a:lnSpc>
                    <a:spcPct val="115000"/>
                  </a:lnSpc>
                  <a:spcAft>
                    <a:spcPts val="1000"/>
                  </a:spcAft>
                  <a:tabLst>
                    <a:tab pos="20955" algn="l"/>
                    <a:tab pos="2160270" algn="l"/>
                    <a:tab pos="3599815" algn="l"/>
                    <a:tab pos="5039995" algn="l"/>
                  </a:tabLst>
                  <a:defRPr/>
                </a:pPr>
                <a14:m>
                  <m:oMathPara xmlns:m="http://schemas.openxmlformats.org/officeDocument/2006/math">
                    <m:oMathParaPr>
                      <m:jc m:val="centerGroup"/>
                    </m:oMathParaPr>
                    <m:oMath xmlns:m="http://schemas.openxmlformats.org/officeDocument/2006/math">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G</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ọ</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i</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à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bi</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ế</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n</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ố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Trong</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3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b</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ó</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ấ</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y</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ra</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ó í</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t</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nh</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ấ</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t</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1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b</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ó</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h</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ỏ</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err="1">
                          <a:latin typeface="Times New Roman" panose="02020603050405020304" pitchFamily="18" charset="0"/>
                          <a:ea typeface="Calibri" panose="020F0502020204030204" pitchFamily="34" charset="0"/>
                          <a:cs typeface="Times New Roman" panose="02020603050405020304" pitchFamily="18" charset="0"/>
                        </a:rPr>
                        <m:t>khi</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kern="0" dirty="0" err="1">
                          <a:latin typeface="Times New Roman" panose="02020603050405020304" pitchFamily="18" charset="0"/>
                          <a:ea typeface="Calibri" panose="020F0502020204030204" pitchFamily="34" charset="0"/>
                          <a:cs typeface="Times New Roman" panose="02020603050405020304" pitchFamily="18" charset="0"/>
                        </a:rPr>
                        <m:t>đó</m:t>
                      </m: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 </m:t>
                      </m:r>
                      <m:r>
                        <a:rPr lang="en-US" sz="6000" i="1" kern="0">
                          <a:latin typeface="Cambria Math" panose="02040503050406030204" pitchFamily="18" charset="0"/>
                          <a:ea typeface="Calibri" panose="020F0502020204030204" pitchFamily="34" charset="0"/>
                          <a:cs typeface="Times New Roman" panose="02020603050405020304" pitchFamily="18" charset="0"/>
                        </a:rPr>
                        <m:t>𝐶</m:t>
                      </m:r>
                      <m:r>
                        <a:rPr lang="en-US" sz="6000" i="1" kern="0">
                          <a:latin typeface="Cambria Math" panose="02040503050406030204" pitchFamily="18" charset="0"/>
                          <a:ea typeface="Calibri" panose="020F0502020204030204" pitchFamily="34" charset="0"/>
                          <a:cs typeface="Times New Roman" panose="02020603050405020304" pitchFamily="18" charset="0"/>
                        </a:rPr>
                        <m:t>=</m:t>
                      </m:r>
                      <m:bar>
                        <m:barPr>
                          <m:pos m:val="top"/>
                          <m:ctrlPr>
                            <a:rPr lang="en-US" sz="6000" i="1" kern="0">
                              <a:latin typeface="Cambria Math"/>
                              <a:ea typeface="Calibri" panose="020F0502020204030204" pitchFamily="34" charset="0"/>
                              <a:cs typeface="Times New Roman" panose="02020603050405020304" pitchFamily="18" charset="0"/>
                            </a:rPr>
                          </m:ctrlPr>
                        </m:barPr>
                        <m:e>
                          <m:r>
                            <a:rPr lang="en-US" sz="6000" i="1" kern="0">
                              <a:latin typeface="Cambria Math" panose="02040503050406030204" pitchFamily="18" charset="0"/>
                              <a:ea typeface="Calibri" panose="020F0502020204030204" pitchFamily="34" charset="0"/>
                              <a:cs typeface="Times New Roman" panose="02020603050405020304" pitchFamily="18" charset="0"/>
                            </a:rPr>
                            <m:t>𝐵</m:t>
                          </m:r>
                        </m:e>
                      </m:bar>
                      <m:r>
                        <m:rPr>
                          <m:nor/>
                        </m:rPr>
                        <a:rPr lang="en-US" sz="6000" kern="0" dirty="0">
                          <a:latin typeface="Times New Roman" panose="02020603050405020304" pitchFamily="18" charset="0"/>
                          <a:ea typeface="Calibri" panose="020F0502020204030204" pitchFamily="34" charset="0"/>
                          <a:cs typeface="Times New Roman" panose="02020603050405020304" pitchFamily="18" charset="0"/>
                        </a:rPr>
                        <m:t>.</m:t>
                      </m:r>
                    </m:oMath>
                  </m:oMathPara>
                </a14:m>
                <a:endParaRPr lang="en-US" sz="6000" dirty="0"/>
              </a:p>
            </p:txBody>
          </p:sp>
        </mc:Choice>
        <mc:Fallback xmlns="">
          <p:sp>
            <p:nvSpPr>
              <p:cNvPr id="13" name="Rectangle 12">
                <a:extLst>
                  <a:ext uri="{FF2B5EF4-FFF2-40B4-BE49-F238E27FC236}">
                    <a16:creationId xmlns:a16="http://schemas.microsoft.com/office/drawing/2014/main" xmlns="" xmlns:a14="http://schemas.microsoft.com/office/drawing/2010/main" id="{FFA23EFD-A483-4EA8-BDF9-5314E63BE06E}"/>
                  </a:ext>
                </a:extLst>
              </p:cNvPr>
              <p:cNvSpPr>
                <a:spLocks noRot="1" noChangeAspect="1" noMove="1" noResize="1" noEditPoints="1" noAdjustHandles="1" noChangeArrowheads="1" noChangeShapeType="1" noTextEdit="1"/>
              </p:cNvSpPr>
              <p:nvPr/>
            </p:nvSpPr>
            <p:spPr>
              <a:xfrm>
                <a:off x="187804" y="9985193"/>
                <a:ext cx="24235802" cy="140044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xmlns="" id="{119FD4CB-25F1-47F5-90B1-713CFC1027B4}"/>
                  </a:ext>
                </a:extLst>
              </p:cNvPr>
              <p:cNvSpPr/>
              <p:nvPr/>
            </p:nvSpPr>
            <p:spPr>
              <a:xfrm>
                <a:off x="3094519" y="10980839"/>
                <a:ext cx="16063628" cy="2237023"/>
              </a:xfrm>
              <a:prstGeom prst="rect">
                <a:avLst/>
              </a:prstGeom>
            </p:spPr>
            <p:txBody>
              <a:bodyPr wrap="none">
                <a:spAutoFit/>
              </a:bodyPr>
              <a:lstStyle/>
              <a:p>
                <a:pPr marL="20955" lvl="0" algn="just" defTabSz="457200">
                  <a:lnSpc>
                    <a:spcPct val="115000"/>
                  </a:lnSpc>
                  <a:spcAft>
                    <a:spcPts val="1000"/>
                  </a:spcAft>
                  <a:tabLst>
                    <a:tab pos="20955" algn="l"/>
                    <a:tab pos="2160270" algn="l"/>
                    <a:tab pos="3599815" algn="l"/>
                    <a:tab pos="5039995" algn="l"/>
                  </a:tabLst>
                  <a:defRPr/>
                </a:pPr>
                <a14:m>
                  <m:oMathPara xmlns:m="http://schemas.openxmlformats.org/officeDocument/2006/math">
                    <m:oMathParaPr>
                      <m:jc m:val="centerGroup"/>
                    </m:oMathParaPr>
                    <m:oMath xmlns:m="http://schemas.openxmlformats.org/officeDocument/2006/math">
                      <m:r>
                        <a:rPr lang="en-US" sz="6000" kern="0">
                          <a:latin typeface="Cambria Math"/>
                          <a:ea typeface="Calibri" panose="020F0502020204030204" pitchFamily="34" charset="0"/>
                          <a:cs typeface="Times New Roman" panose="02020603050405020304" pitchFamily="18" charset="0"/>
                        </a:rPr>
                        <m:t>𝑉</m:t>
                      </m:r>
                      <m:r>
                        <a:rPr lang="en-US" sz="6000" kern="0">
                          <a:latin typeface="Cambria Math"/>
                          <a:ea typeface="Calibri" panose="020F0502020204030204" pitchFamily="34" charset="0"/>
                          <a:cs typeface="Times New Roman" panose="02020603050405020304" pitchFamily="18" charset="0"/>
                        </a:rPr>
                        <m:t>ậ</m:t>
                      </m:r>
                      <m:r>
                        <a:rPr lang="en-US" sz="6000" kern="0">
                          <a:latin typeface="Cambria Math"/>
                          <a:ea typeface="Calibri" panose="020F0502020204030204" pitchFamily="34" charset="0"/>
                          <a:cs typeface="Times New Roman" panose="02020603050405020304" pitchFamily="18" charset="0"/>
                        </a:rPr>
                        <m:t>𝑦</m:t>
                      </m:r>
                      <m:r>
                        <a:rPr lang="en-US" sz="6000" kern="0">
                          <a:latin typeface="Cambria Math"/>
                          <a:ea typeface="Calibri" panose="020F0502020204030204" pitchFamily="34" charset="0"/>
                          <a:cs typeface="Times New Roman" panose="02020603050405020304" pitchFamily="18" charset="0"/>
                        </a:rPr>
                        <m:t> </m:t>
                      </m:r>
                      <m:r>
                        <a:rPr lang="en-US" sz="6000" kern="0">
                          <a:latin typeface="Cambria Math"/>
                          <a:ea typeface="Calibri" panose="020F0502020204030204" pitchFamily="34" charset="0"/>
                          <a:cs typeface="Times New Roman" panose="02020603050405020304" pitchFamily="18" charset="0"/>
                        </a:rPr>
                        <m:t>𝑃</m:t>
                      </m:r>
                      <m:d>
                        <m:dPr>
                          <m:ctrlPr>
                            <a:rPr lang="en-US" sz="6000" i="1" kern="0">
                              <a:latin typeface="Cambria Math"/>
                              <a:ea typeface="Calibri" panose="020F0502020204030204" pitchFamily="34" charset="0"/>
                              <a:cs typeface="Times New Roman" panose="02020603050405020304" pitchFamily="18" charset="0"/>
                            </a:rPr>
                          </m:ctrlPr>
                        </m:dPr>
                        <m:e>
                          <m:r>
                            <a:rPr lang="en-US" sz="6000" kern="0">
                              <a:latin typeface="Cambria Math"/>
                              <a:ea typeface="Calibri" panose="020F0502020204030204" pitchFamily="34" charset="0"/>
                              <a:cs typeface="Times New Roman" panose="02020603050405020304" pitchFamily="18" charset="0"/>
                            </a:rPr>
                            <m:t>𝐶</m:t>
                          </m:r>
                        </m:e>
                      </m:d>
                      <m:r>
                        <a:rPr lang="en-US" sz="6000" kern="0">
                          <a:latin typeface="Cambria Math"/>
                          <a:ea typeface="Calibri" panose="020F0502020204030204" pitchFamily="34" charset="0"/>
                          <a:cs typeface="Times New Roman" panose="02020603050405020304" pitchFamily="18" charset="0"/>
                        </a:rPr>
                        <m:t>=</m:t>
                      </m:r>
                      <m:r>
                        <a:rPr lang="en-US" sz="6000" kern="0">
                          <a:latin typeface="Cambria Math"/>
                          <a:ea typeface="Calibri" panose="020F0502020204030204" pitchFamily="34" charset="0"/>
                          <a:cs typeface="Times New Roman" panose="02020603050405020304" pitchFamily="18" charset="0"/>
                        </a:rPr>
                        <m:t>𝑃</m:t>
                      </m:r>
                      <m:d>
                        <m:dPr>
                          <m:ctrlPr>
                            <a:rPr lang="en-US" sz="6000" i="1" kern="0">
                              <a:latin typeface="Cambria Math"/>
                              <a:ea typeface="Calibri" panose="020F0502020204030204" pitchFamily="34" charset="0"/>
                              <a:cs typeface="Times New Roman" panose="02020603050405020304" pitchFamily="18" charset="0"/>
                            </a:rPr>
                          </m:ctrlPr>
                        </m:dPr>
                        <m:e>
                          <m:bar>
                            <m:barPr>
                              <m:pos m:val="top"/>
                              <m:ctrlPr>
                                <a:rPr lang="en-US" sz="6000" i="1" kern="0">
                                  <a:latin typeface="Cambria Math"/>
                                  <a:ea typeface="Calibri" panose="020F0502020204030204" pitchFamily="34" charset="0"/>
                                  <a:cs typeface="Times New Roman" panose="02020603050405020304" pitchFamily="18" charset="0"/>
                                </a:rPr>
                              </m:ctrlPr>
                            </m:barPr>
                            <m:e>
                              <m:r>
                                <a:rPr lang="en-US" sz="6000" kern="0">
                                  <a:latin typeface="Cambria Math"/>
                                  <a:ea typeface="Calibri" panose="020F0502020204030204" pitchFamily="34" charset="0"/>
                                  <a:cs typeface="Times New Roman" panose="02020603050405020304" pitchFamily="18" charset="0"/>
                                </a:rPr>
                                <m:t>𝐵</m:t>
                              </m:r>
                            </m:e>
                          </m:bar>
                        </m:e>
                      </m:d>
                      <m:r>
                        <a:rPr lang="en-US" sz="6000" kern="0">
                          <a:latin typeface="Cambria Math"/>
                          <a:ea typeface="Calibri" panose="020F0502020204030204" pitchFamily="34" charset="0"/>
                          <a:cs typeface="Times New Roman" panose="02020603050405020304" pitchFamily="18" charset="0"/>
                        </a:rPr>
                        <m:t>=1−</m:t>
                      </m:r>
                      <m:r>
                        <a:rPr lang="en-US" sz="6000" kern="0">
                          <a:latin typeface="Cambria Math"/>
                          <a:ea typeface="Calibri" panose="020F0502020204030204" pitchFamily="34" charset="0"/>
                          <a:cs typeface="Times New Roman" panose="02020603050405020304" pitchFamily="18" charset="0"/>
                        </a:rPr>
                        <m:t>𝑃</m:t>
                      </m:r>
                      <m:d>
                        <m:dPr>
                          <m:ctrlPr>
                            <a:rPr lang="en-US" sz="6000" i="1" kern="0">
                              <a:latin typeface="Cambria Math"/>
                              <a:ea typeface="Calibri" panose="020F0502020204030204" pitchFamily="34" charset="0"/>
                              <a:cs typeface="Times New Roman" panose="02020603050405020304" pitchFamily="18" charset="0"/>
                            </a:rPr>
                          </m:ctrlPr>
                        </m:dPr>
                        <m:e>
                          <m:r>
                            <a:rPr lang="en-US" sz="6000" kern="0">
                              <a:latin typeface="Cambria Math"/>
                              <a:ea typeface="Calibri" panose="020F0502020204030204" pitchFamily="34" charset="0"/>
                              <a:cs typeface="Times New Roman" panose="02020603050405020304" pitchFamily="18" charset="0"/>
                            </a:rPr>
                            <m:t>𝐵</m:t>
                          </m:r>
                        </m:e>
                      </m:d>
                      <m:r>
                        <a:rPr lang="en-US" sz="6000" kern="0">
                          <a:latin typeface="Cambria Math"/>
                          <a:ea typeface="Calibri" panose="020F0502020204030204" pitchFamily="34" charset="0"/>
                          <a:cs typeface="Times New Roman" panose="02020603050405020304" pitchFamily="18" charset="0"/>
                        </a:rPr>
                        <m:t>=1−</m:t>
                      </m:r>
                      <m:f>
                        <m:fPr>
                          <m:ctrlPr>
                            <a:rPr lang="en-US" sz="6000" i="1" kern="0">
                              <a:latin typeface="Cambria Math"/>
                              <a:ea typeface="Calibri" panose="020F0502020204030204" pitchFamily="34" charset="0"/>
                              <a:cs typeface="Times New Roman" panose="02020603050405020304" pitchFamily="18" charset="0"/>
                            </a:rPr>
                          </m:ctrlPr>
                        </m:fPr>
                        <m:num>
                          <m:r>
                            <a:rPr lang="en-US" sz="6000" kern="0">
                              <a:latin typeface="Cambria Math"/>
                              <a:ea typeface="Calibri" panose="020F0502020204030204" pitchFamily="34" charset="0"/>
                              <a:cs typeface="Times New Roman" panose="02020603050405020304" pitchFamily="18" charset="0"/>
                            </a:rPr>
                            <m:t>56</m:t>
                          </m:r>
                        </m:num>
                        <m:den>
                          <m:r>
                            <a:rPr lang="en-US" sz="6000" kern="0">
                              <a:latin typeface="Cambria Math"/>
                              <a:ea typeface="Calibri" panose="020F0502020204030204" pitchFamily="34" charset="0"/>
                              <a:cs typeface="Times New Roman" panose="02020603050405020304" pitchFamily="18" charset="0"/>
                            </a:rPr>
                            <m:t>220</m:t>
                          </m:r>
                        </m:den>
                      </m:f>
                      <m:r>
                        <a:rPr lang="en-US" sz="6000" kern="0">
                          <a:latin typeface="Cambria Math"/>
                          <a:ea typeface="Calibri" panose="020F0502020204030204" pitchFamily="34" charset="0"/>
                          <a:cs typeface="Times New Roman" panose="02020603050405020304" pitchFamily="18" charset="0"/>
                        </a:rPr>
                        <m:t>=</m:t>
                      </m:r>
                      <m:f>
                        <m:fPr>
                          <m:ctrlPr>
                            <a:rPr lang="en-US" sz="6000" i="1" kern="0">
                              <a:latin typeface="Cambria Math"/>
                              <a:ea typeface="Calibri" panose="020F0502020204030204" pitchFamily="34" charset="0"/>
                              <a:cs typeface="Times New Roman" panose="02020603050405020304" pitchFamily="18" charset="0"/>
                            </a:rPr>
                          </m:ctrlPr>
                        </m:fPr>
                        <m:num>
                          <m:r>
                            <a:rPr lang="en-US" sz="6000" kern="0">
                              <a:latin typeface="Cambria Math"/>
                              <a:ea typeface="Calibri" panose="020F0502020204030204" pitchFamily="34" charset="0"/>
                              <a:cs typeface="Times New Roman" panose="02020603050405020304" pitchFamily="18" charset="0"/>
                            </a:rPr>
                            <m:t>41</m:t>
                          </m:r>
                        </m:num>
                        <m:den>
                          <m:r>
                            <a:rPr lang="en-US" sz="6000" kern="0">
                              <a:latin typeface="Cambria Math"/>
                              <a:ea typeface="Calibri" panose="020F0502020204030204" pitchFamily="34" charset="0"/>
                              <a:cs typeface="Times New Roman" panose="02020603050405020304" pitchFamily="18" charset="0"/>
                            </a:rPr>
                            <m:t>55</m:t>
                          </m:r>
                        </m:den>
                      </m:f>
                    </m:oMath>
                  </m:oMathPara>
                </a14:m>
                <a:endParaRPr lang="en-US" sz="6000" kern="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Rectangle 13">
                <a:extLst>
                  <a:ext uri="{FF2B5EF4-FFF2-40B4-BE49-F238E27FC236}">
                    <a16:creationId xmlns:a16="http://schemas.microsoft.com/office/drawing/2014/main" xmlns="" xmlns:a14="http://schemas.microsoft.com/office/drawing/2010/main" id="{119FD4CB-25F1-47F5-90B1-713CFC1027B4}"/>
                  </a:ext>
                </a:extLst>
              </p:cNvPr>
              <p:cNvSpPr>
                <a:spLocks noRot="1" noChangeAspect="1" noMove="1" noResize="1" noEditPoints="1" noAdjustHandles="1" noChangeArrowheads="1" noChangeShapeType="1" noTextEdit="1"/>
              </p:cNvSpPr>
              <p:nvPr/>
            </p:nvSpPr>
            <p:spPr>
              <a:xfrm>
                <a:off x="3094519" y="10980839"/>
                <a:ext cx="16063628" cy="2237023"/>
              </a:xfrm>
              <a:prstGeom prst="rect">
                <a:avLst/>
              </a:prstGeom>
              <a:blipFill rotWithShape="0">
                <a:blip r:embed="rId5"/>
                <a:stretch>
                  <a:fillRect/>
                </a:stretch>
              </a:blipFill>
            </p:spPr>
            <p:txBody>
              <a:bodyPr/>
              <a:lstStyle/>
              <a:p>
                <a:r>
                  <a:rPr lang="en-US">
                    <a:noFill/>
                  </a:rPr>
                  <a:t> </a:t>
                </a:r>
              </a:p>
            </p:txBody>
          </p:sp>
        </mc:Fallback>
      </mc:AlternateContent>
      <p:grpSp>
        <p:nvGrpSpPr>
          <p:cNvPr id="51" name="Group 50"/>
          <p:cNvGrpSpPr/>
          <p:nvPr/>
        </p:nvGrpSpPr>
        <p:grpSpPr>
          <a:xfrm>
            <a:off x="195057" y="2695911"/>
            <a:ext cx="23679365" cy="1930910"/>
            <a:chOff x="247181" y="1469418"/>
            <a:chExt cx="11838141" cy="965455"/>
          </a:xfrm>
        </p:grpSpPr>
        <p:grpSp>
          <p:nvGrpSpPr>
            <p:cNvPr id="52" name="Group 51"/>
            <p:cNvGrpSpPr/>
            <p:nvPr/>
          </p:nvGrpSpPr>
          <p:grpSpPr>
            <a:xfrm>
              <a:off x="247181" y="1501340"/>
              <a:ext cx="3090381" cy="918000"/>
              <a:chOff x="5537206" y="1557991"/>
              <a:chExt cx="3079904" cy="853411"/>
            </a:xfrm>
          </p:grpSpPr>
          <p:sp>
            <p:nvSpPr>
              <p:cNvPr id="70" name="Rectangle 69"/>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1" name="Oval 7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2" name="TextBox 71"/>
                  <p:cNvSpPr txBox="1"/>
                  <p:nvPr/>
                </p:nvSpPr>
                <p:spPr>
                  <a:xfrm>
                    <a:off x="6107942" y="1562186"/>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40</m:t>
                              </m:r>
                            </m:num>
                            <m:den>
                              <m:r>
                                <a:rPr lang="en-US" sz="6000" b="0" i="1" smtClean="0">
                                  <a:latin typeface="Cambria Math" panose="02040503050406030204" pitchFamily="18" charset="0"/>
                                </a:rPr>
                                <m:t>51</m:t>
                              </m:r>
                            </m:den>
                          </m:f>
                          <m:r>
                            <a:rPr lang="en-US" sz="6000" b="0" i="1" smtClean="0">
                              <a:latin typeface="Cambria Math" panose="02040503050406030204" pitchFamily="18" charset="0"/>
                            </a:rPr>
                            <m:t>.</m:t>
                          </m:r>
                        </m:oMath>
                      </m:oMathPara>
                    </a14:m>
                    <a:endParaRPr lang="en-US" sz="6000" dirty="0"/>
                  </a:p>
                </p:txBody>
              </p:sp>
            </mc:Choice>
            <mc:Fallback xmlns="">
              <p:sp>
                <p:nvSpPr>
                  <p:cNvPr id="72" name="TextBox 71"/>
                  <p:cNvSpPr txBox="1">
                    <a:spLocks noRot="1" noChangeAspect="1" noMove="1" noResize="1" noEditPoints="1" noAdjustHandles="1" noChangeArrowheads="1" noChangeShapeType="1" noTextEdit="1"/>
                  </p:cNvSpPr>
                  <p:nvPr/>
                </p:nvSpPr>
                <p:spPr>
                  <a:xfrm>
                    <a:off x="6107942" y="1562186"/>
                    <a:ext cx="2280848" cy="849216"/>
                  </a:xfrm>
                  <a:prstGeom prst="rect">
                    <a:avLst/>
                  </a:prstGeom>
                  <a:blipFill rotWithShape="0">
                    <a:blip r:embed="rId6"/>
                    <a:stretch>
                      <a:fillRect/>
                    </a:stretch>
                  </a:blipFill>
                </p:spPr>
                <p:txBody>
                  <a:bodyPr/>
                  <a:lstStyle/>
                  <a:p>
                    <a:r>
                      <a:rPr lang="en-US">
                        <a:noFill/>
                      </a:rPr>
                      <a:t> </a:t>
                    </a:r>
                  </a:p>
                </p:txBody>
              </p:sp>
            </mc:Fallback>
          </mc:AlternateContent>
        </p:grpSp>
        <p:grpSp>
          <p:nvGrpSpPr>
            <p:cNvPr id="53" name="Group 52"/>
            <p:cNvGrpSpPr/>
            <p:nvPr/>
          </p:nvGrpSpPr>
          <p:grpSpPr>
            <a:xfrm>
              <a:off x="3163101" y="1480325"/>
              <a:ext cx="3090381" cy="935418"/>
              <a:chOff x="5537206" y="1538454"/>
              <a:chExt cx="3079904" cy="869602"/>
            </a:xfrm>
          </p:grpSpPr>
          <p:sp>
            <p:nvSpPr>
              <p:cNvPr id="62" name="Rectangle 61"/>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7" name="Oval 6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69" name="TextBox 68"/>
                  <p:cNvSpPr txBox="1"/>
                  <p:nvPr/>
                </p:nvSpPr>
                <p:spPr>
                  <a:xfrm>
                    <a:off x="6224617" y="1538454"/>
                    <a:ext cx="2280848" cy="85514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55</m:t>
                              </m:r>
                            </m:num>
                            <m:den>
                              <m:r>
                                <a:rPr lang="en-US" sz="6000" b="0" i="1" smtClean="0">
                                  <a:latin typeface="Cambria Math" panose="02040503050406030204" pitchFamily="18" charset="0"/>
                                </a:rPr>
                                <m:t>112</m:t>
                              </m:r>
                            </m:den>
                          </m:f>
                          <m:r>
                            <a:rPr lang="en-US" sz="6000" b="0" i="1" smtClean="0">
                              <a:latin typeface="Cambria Math" panose="02040503050406030204" pitchFamily="18" charset="0"/>
                            </a:rPr>
                            <m:t>.</m:t>
                          </m:r>
                        </m:oMath>
                      </m:oMathPara>
                    </a14:m>
                    <a:endParaRPr lang="en-US" sz="6000" dirty="0"/>
                  </a:p>
                </p:txBody>
              </p:sp>
            </mc:Choice>
            <mc:Fallback xmlns="">
              <p:sp>
                <p:nvSpPr>
                  <p:cNvPr id="69" name="TextBox 68"/>
                  <p:cNvSpPr txBox="1">
                    <a:spLocks noRot="1" noChangeAspect="1" noMove="1" noResize="1" noEditPoints="1" noAdjustHandles="1" noChangeArrowheads="1" noChangeShapeType="1" noTextEdit="1"/>
                  </p:cNvSpPr>
                  <p:nvPr/>
                </p:nvSpPr>
                <p:spPr>
                  <a:xfrm>
                    <a:off x="6224617" y="1538454"/>
                    <a:ext cx="2280848" cy="855145"/>
                  </a:xfrm>
                  <a:prstGeom prst="rect">
                    <a:avLst/>
                  </a:prstGeom>
                  <a:blipFill rotWithShape="0">
                    <a:blip r:embed="rId7"/>
                    <a:stretch>
                      <a:fillRect/>
                    </a:stretch>
                  </a:blipFill>
                </p:spPr>
                <p:txBody>
                  <a:bodyPr/>
                  <a:lstStyle/>
                  <a:p>
                    <a:r>
                      <a:rPr lang="en-US">
                        <a:noFill/>
                      </a:rPr>
                      <a:t> </a:t>
                    </a:r>
                  </a:p>
                </p:txBody>
              </p:sp>
            </mc:Fallback>
          </mc:AlternateContent>
        </p:grpSp>
        <p:grpSp>
          <p:nvGrpSpPr>
            <p:cNvPr id="54" name="Group 53"/>
            <p:cNvGrpSpPr/>
            <p:nvPr/>
          </p:nvGrpSpPr>
          <p:grpSpPr>
            <a:xfrm>
              <a:off x="6079021" y="1469418"/>
              <a:ext cx="3090381" cy="946326"/>
              <a:chOff x="5537206" y="1528314"/>
              <a:chExt cx="3079904" cy="879742"/>
            </a:xfrm>
          </p:grpSpPr>
          <p:sp>
            <p:nvSpPr>
              <p:cNvPr id="59" name="Rectangle 58"/>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0" name="Oval 5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1" name="TextBox 60"/>
                  <p:cNvSpPr txBox="1"/>
                  <p:nvPr/>
                </p:nvSpPr>
                <p:spPr>
                  <a:xfrm>
                    <a:off x="6121932" y="1528314"/>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i="1" smtClean="0">
                                  <a:latin typeface="Cambria Math" panose="02040503050406030204" pitchFamily="18" charset="0"/>
                                </a:rPr>
                                <m:t>4</m:t>
                              </m:r>
                              <m:r>
                                <a:rPr lang="en-US" sz="6000" b="0" i="1" smtClean="0">
                                  <a:latin typeface="Cambria Math" panose="02040503050406030204" pitchFamily="18" charset="0"/>
                                </a:rPr>
                                <m:t>1</m:t>
                              </m:r>
                            </m:num>
                            <m:den>
                              <m:r>
                                <a:rPr lang="en-US" sz="6000" b="0" i="1" smtClean="0">
                                  <a:latin typeface="Cambria Math" panose="02040503050406030204" pitchFamily="18" charset="0"/>
                                </a:rPr>
                                <m:t>55</m:t>
                              </m:r>
                            </m:den>
                          </m:f>
                          <m:r>
                            <a:rPr lang="en-US" sz="6000" b="0" i="1" smtClean="0">
                              <a:latin typeface="Cambria Math" panose="02040503050406030204" pitchFamily="18" charset="0"/>
                            </a:rPr>
                            <m:t>.</m:t>
                          </m:r>
                        </m:oMath>
                      </m:oMathPara>
                    </a14:m>
                    <a:endParaRPr lang="en-US" sz="6000" dirty="0"/>
                  </a:p>
                </p:txBody>
              </p:sp>
            </mc:Choice>
            <mc:Fallback xmlns="">
              <p:sp>
                <p:nvSpPr>
                  <p:cNvPr id="61" name="TextBox 60"/>
                  <p:cNvSpPr txBox="1">
                    <a:spLocks noRot="1" noChangeAspect="1" noMove="1" noResize="1" noEditPoints="1" noAdjustHandles="1" noChangeArrowheads="1" noChangeShapeType="1" noTextEdit="1"/>
                  </p:cNvSpPr>
                  <p:nvPr/>
                </p:nvSpPr>
                <p:spPr>
                  <a:xfrm>
                    <a:off x="6121932" y="1528314"/>
                    <a:ext cx="2280848" cy="849214"/>
                  </a:xfrm>
                  <a:prstGeom prst="rect">
                    <a:avLst/>
                  </a:prstGeom>
                  <a:blipFill rotWithShape="0">
                    <a:blip r:embed="rId8"/>
                    <a:stretch>
                      <a:fillRect/>
                    </a:stretch>
                  </a:blipFill>
                </p:spPr>
                <p:txBody>
                  <a:bodyPr/>
                  <a:lstStyle/>
                  <a:p>
                    <a:r>
                      <a:rPr lang="en-US">
                        <a:noFill/>
                      </a:rPr>
                      <a:t> </a:t>
                    </a:r>
                  </a:p>
                </p:txBody>
              </p:sp>
            </mc:Fallback>
          </mc:AlternateContent>
        </p:grpSp>
        <p:grpSp>
          <p:nvGrpSpPr>
            <p:cNvPr id="55" name="Group 54"/>
            <p:cNvGrpSpPr/>
            <p:nvPr/>
          </p:nvGrpSpPr>
          <p:grpSpPr>
            <a:xfrm>
              <a:off x="8994941" y="1501346"/>
              <a:ext cx="3090381" cy="933527"/>
              <a:chOff x="5537206" y="1557992"/>
              <a:chExt cx="3079904" cy="867844"/>
            </a:xfrm>
          </p:grpSpPr>
          <p:sp>
            <p:nvSpPr>
              <p:cNvPr id="56" name="Rectangle 55"/>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019248" y="1578201"/>
                    <a:ext cx="2493487" cy="8476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m:t>
                              </m:r>
                            </m:num>
                            <m:den>
                              <m:r>
                                <a:rPr lang="en-US" sz="6000" b="0" i="1" smtClean="0">
                                  <a:latin typeface="Cambria Math" panose="02040503050406030204" pitchFamily="18" charset="0"/>
                                </a:rPr>
                                <m:t>7</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019248" y="1578201"/>
                    <a:ext cx="2493487" cy="847635"/>
                  </a:xfrm>
                  <a:prstGeom prst="rect">
                    <a:avLst/>
                  </a:prstGeom>
                  <a:blipFill rotWithShape="0">
                    <a:blip r:embed="rId9"/>
                    <a:stretch>
                      <a:fillRect/>
                    </a:stretch>
                  </a:blipFill>
                </p:spPr>
                <p:txBody>
                  <a:bodyPr/>
                  <a:lstStyle/>
                  <a:p>
                    <a:r>
                      <a:rPr lang="en-US">
                        <a:noFill/>
                      </a:rPr>
                      <a:t> </a:t>
                    </a:r>
                  </a:p>
                </p:txBody>
              </p:sp>
            </mc:Fallback>
          </mc:AlternateContent>
        </p:grpSp>
      </p:grpSp>
      <p:sp>
        <p:nvSpPr>
          <p:cNvPr id="50" name="Oval 49">
            <a:extLst>
              <a:ext uri="{FF2B5EF4-FFF2-40B4-BE49-F238E27FC236}">
                <a16:creationId xmlns:a16="http://schemas.microsoft.com/office/drawing/2014/main" xmlns="" id="{7A1FE18B-C8C5-48C4-8B1B-CCAC07DD4678}"/>
              </a:ext>
            </a:extLst>
          </p:cNvPr>
          <p:cNvSpPr/>
          <p:nvPr/>
        </p:nvSpPr>
        <p:spPr>
          <a:xfrm>
            <a:off x="11952610" y="3288945"/>
            <a:ext cx="1049378" cy="1143928"/>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latin typeface="+mj-lt"/>
              </a:rPr>
              <a:t>C</a:t>
            </a:r>
            <a:endParaRPr lang="en-US" sz="6000" b="1" dirty="0">
              <a:latin typeface="+mj-lt"/>
            </a:endParaRPr>
          </a:p>
        </p:txBody>
      </p:sp>
    </p:spTree>
    <p:extLst>
      <p:ext uri="{BB962C8B-B14F-4D97-AF65-F5344CB8AC3E}">
        <p14:creationId xmlns:p14="http://schemas.microsoft.com/office/powerpoint/2010/main" val="183588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13" grpId="0"/>
      <p:bldP spid="14" grpId="0"/>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644" y="5055820"/>
            <a:ext cx="23932140" cy="8657457"/>
            <a:chOff x="184495" y="3636270"/>
            <a:chExt cx="11834900" cy="4779060"/>
          </a:xfrm>
        </p:grpSpPr>
        <p:sp>
          <p:nvSpPr>
            <p:cNvPr id="5" name="Rounded Rectangle 4"/>
            <p:cNvSpPr/>
            <p:nvPr/>
          </p:nvSpPr>
          <p:spPr>
            <a:xfrm>
              <a:off x="184495" y="3865218"/>
              <a:ext cx="11834900" cy="4550112"/>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13332" y="63628"/>
            <a:ext cx="24320034" cy="3877995"/>
            <a:chOff x="456163" y="1847547"/>
            <a:chExt cx="23719158" cy="3252046"/>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a:solidFill>
                        <a:schemeClr val="bg1"/>
                      </a:solidFill>
                      <a:latin typeface="Tahoma" pitchFamily="34" charset="0"/>
                      <a:cs typeface="Tahoma" pitchFamily="34" charset="0"/>
                    </a:rPr>
                    <a:t>Câu 6</a:t>
                  </a:r>
                </a:p>
              </p:txBody>
            </p:sp>
          </p:grpSp>
        </p:grpSp>
        <mc:AlternateContent xmlns:mc="http://schemas.openxmlformats.org/markup-compatibility/2006" xmlns:a14="http://schemas.microsoft.com/office/drawing/2010/main">
          <mc:Choice Requires="a14">
            <p:sp>
              <p:nvSpPr>
                <p:cNvPr id="23" name="Rectangle 22"/>
                <p:cNvSpPr/>
                <p:nvPr/>
              </p:nvSpPr>
              <p:spPr>
                <a:xfrm>
                  <a:off x="456163" y="1847547"/>
                  <a:ext cx="23719158" cy="32520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lvl="0" algn="ctr" fontAlgn="base">
                    <a:buClr>
                      <a:srgbClr val="0000FF"/>
                    </a:buClr>
                    <a:tabLst>
                      <a:tab pos="1259903" algn="l"/>
                    </a:tabLst>
                  </a:pPr>
                  <a:r>
                    <a:rPr lang="en-US" sz="6000" smtClean="0">
                      <a:latin typeface="Times New Roman" panose="02020603050405020304" pitchFamily="18" charset="0"/>
                      <a:ea typeface="Calibri" panose="020F0502020204030204" pitchFamily="34" charset="0"/>
                      <a:cs typeface="Times New Roman" panose="02020603050405020304" pitchFamily="18" charset="0"/>
                    </a:rPr>
                    <a:t>                  Hộp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6000" dirty="0">
                      <a:latin typeface="Times New Roman" panose="02020603050405020304" pitchFamily="18" charset="0"/>
                      <a:ea typeface="Calibri" panose="020F0502020204030204" pitchFamily="34" charset="0"/>
                      <a:cs typeface="Times New Roman" panose="02020603050405020304" pitchFamily="18" charset="0"/>
                    </a:rPr>
                    <a:t> bi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trắng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6000" dirty="0">
                      <a:latin typeface="Times New Roman" panose="02020603050405020304" pitchFamily="18" charset="0"/>
                      <a:ea typeface="Calibri" panose="020F0502020204030204" pitchFamily="34" charset="0"/>
                      <a:cs typeface="Times New Roman" panose="02020603050405020304" pitchFamily="18" charset="0"/>
                    </a:rPr>
                    <a:t> bi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đỏ</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6</m:t>
                      </m:r>
                    </m:oMath>
                  </a14:m>
                  <a:r>
                    <a:rPr lang="en-US" sz="6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6000" dirty="0">
                      <a:latin typeface="Times New Roman" panose="02020603050405020304" pitchFamily="18" charset="0"/>
                      <a:ea typeface="Calibri" panose="020F0502020204030204" pitchFamily="34" charset="0"/>
                      <a:cs typeface="Times New Roman" panose="02020603050405020304" pitchFamily="18" charset="0"/>
                    </a:rPr>
                    <a:t> bi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𝐵</m:t>
                      </m:r>
                      <m:r>
                        <a:rPr lang="en-US" sz="6000" b="0" i="1"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6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7</m:t>
                      </m:r>
                    </m:oMath>
                  </a14:m>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6000" dirty="0">
                      <a:latin typeface="Times New Roman" panose="02020603050405020304" pitchFamily="18" charset="0"/>
                      <a:ea typeface="Calibri" panose="020F0502020204030204" pitchFamily="34" charset="0"/>
                      <a:cs typeface="Times New Roman" panose="02020603050405020304" pitchFamily="18" charset="0"/>
                    </a:rPr>
                    <a:t> bi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trắng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6</m:t>
                      </m:r>
                    </m:oMath>
                  </a14:m>
                  <a:r>
                    <a:rPr lang="en-US" sz="6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6000" dirty="0">
                      <a:latin typeface="Times New Roman" panose="02020603050405020304" pitchFamily="18" charset="0"/>
                      <a:ea typeface="Calibri" panose="020F0502020204030204" pitchFamily="34" charset="0"/>
                      <a:cs typeface="Times New Roman" panose="02020603050405020304" pitchFamily="18" charset="0"/>
                    </a:rPr>
                    <a:t> bi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đỏ</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6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6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6000" dirty="0">
                      <a:latin typeface="Times New Roman" panose="02020603050405020304" pitchFamily="18" charset="0"/>
                      <a:ea typeface="Calibri" panose="020F0502020204030204" pitchFamily="34" charset="0"/>
                      <a:cs typeface="Times New Roman" panose="02020603050405020304" pitchFamily="18" charset="0"/>
                    </a:rPr>
                    <a:t> bi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ngẫu</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6000" dirty="0">
                      <a:latin typeface="Times New Roman" panose="02020603050405020304" pitchFamily="18" charset="0"/>
                      <a:ea typeface="Calibri" panose="020F0502020204030204" pitchFamily="34" charset="0"/>
                      <a:cs typeface="Times New Roman" panose="02020603050405020304" pitchFamily="18" charset="0"/>
                    </a:rPr>
                    <a:t> bi,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6000" dirty="0">
                      <a:latin typeface="Times New Roman" panose="02020603050405020304" pitchFamily="18" charset="0"/>
                      <a:ea typeface="Calibri" panose="020F0502020204030204" pitchFamily="34" charset="0"/>
                      <a:cs typeface="Times New Roman" panose="02020603050405020304" pitchFamily="18" charset="0"/>
                    </a:rPr>
                    <a:t> bi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6000" dirty="0">
                      <a:latin typeface="Times New Roman" panose="02020603050405020304" pitchFamily="18" charset="0"/>
                      <a:ea typeface="Calibri" panose="020F0502020204030204" pitchFamily="34" charset="0"/>
                      <a:cs typeface="Times New Roman" panose="02020603050405020304" pitchFamily="18" charset="0"/>
                    </a:rPr>
                    <a:t> ra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6000" dirty="0">
                      <a:latin typeface="Times New Roman" panose="02020603050405020304" pitchFamily="18" charset="0"/>
                      <a:ea typeface="Calibri" panose="020F0502020204030204" pitchFamily="34" charset="0"/>
                      <a:cs typeface="Times New Roman" panose="02020603050405020304" pitchFamily="18" charset="0"/>
                    </a:rPr>
                    <a:t>.</a:t>
                  </a:r>
                  <a:endParaRPr lang="en-US" sz="6000" dirty="0">
                    <a:solidFill>
                      <a:srgbClr val="2A4F86"/>
                    </a:solidFill>
                    <a:latin typeface="Times New Roman" panose="02020603050405020304" pitchFamily="18" charset="0"/>
                    <a:ea typeface="Calibri" panose="020F0502020204030204" pitchFamily="34" charset="0"/>
                    <a:cs typeface="Times New Roman" panose="02020603050405020304" pitchFamily="18" charset="0"/>
                  </a:endParaRPr>
                </a:p>
                <a:p>
                  <a:pPr algn="ctr" fontAlgn="base">
                    <a:buClr>
                      <a:srgbClr val="0000FF"/>
                    </a:buClr>
                    <a:tabLst>
                      <a:tab pos="1259903" algn="l"/>
                    </a:tabLst>
                  </a:pPr>
                  <a:endParaRPr lang="en-US" sz="6000" dirty="0">
                    <a:latin typeface="+mj-lt"/>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56163" y="1847547"/>
                  <a:ext cx="23719158" cy="3252046"/>
                </a:xfrm>
                <a:prstGeom prst="rect">
                  <a:avLst/>
                </a:prstGeom>
                <a:blipFill rotWithShape="0">
                  <a:blip r:embed="rId3"/>
                  <a:stretch>
                    <a:fillRect t="-3611" r="-4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494427" y="2942318"/>
            <a:ext cx="23679365" cy="2795986"/>
            <a:chOff x="247181" y="1471159"/>
            <a:chExt cx="11838141" cy="1397993"/>
          </a:xfrm>
        </p:grpSpPr>
        <p:grpSp>
          <p:nvGrpSpPr>
            <p:cNvPr id="51" name="Group 50"/>
            <p:cNvGrpSpPr/>
            <p:nvPr/>
          </p:nvGrpSpPr>
          <p:grpSpPr>
            <a:xfrm>
              <a:off x="247181" y="1501341"/>
              <a:ext cx="3090381" cy="947428"/>
              <a:chOff x="5537206" y="1557991"/>
              <a:chExt cx="3079904" cy="880768"/>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55888" y="1589543"/>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91</m:t>
                              </m:r>
                            </m:num>
                            <m:den>
                              <m:r>
                                <a:rPr lang="en-US" sz="6000" b="0" i="1" smtClean="0">
                                  <a:latin typeface="Cambria Math" panose="02040503050406030204" pitchFamily="18" charset="0"/>
                                </a:rPr>
                                <m:t>135</m:t>
                              </m:r>
                            </m:den>
                          </m:f>
                          <m:r>
                            <a:rPr lang="en-US" sz="6000" b="0" i="1" smtClean="0">
                              <a:latin typeface="Cambria Math" panose="02040503050406030204" pitchFamily="18" charset="0"/>
                            </a:rPr>
                            <m:t>. </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55888" y="1589543"/>
                    <a:ext cx="2280848" cy="849216"/>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71159"/>
              <a:ext cx="3090381" cy="944584"/>
              <a:chOff x="5537206" y="1529932"/>
              <a:chExt cx="3079904" cy="878124"/>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105061" y="1529932"/>
                    <a:ext cx="2280848" cy="8476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44</m:t>
                              </m:r>
                            </m:num>
                            <m:den>
                              <m:r>
                                <a:rPr lang="en-US" sz="6000" b="0" i="1" smtClean="0">
                                  <a:latin typeface="Cambria Math" panose="02040503050406030204" pitchFamily="18" charset="0"/>
                                </a:rPr>
                                <m:t>135</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105061" y="1529932"/>
                    <a:ext cx="2280848" cy="847635"/>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501344"/>
              <a:ext cx="3090381" cy="947015"/>
              <a:chOff x="5537206" y="1557992"/>
              <a:chExt cx="3079904" cy="880382"/>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1932" y="1589160"/>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88</m:t>
                              </m:r>
                            </m:num>
                            <m:den>
                              <m:r>
                                <a:rPr lang="en-US" sz="6000" b="0" i="1" smtClean="0">
                                  <a:latin typeface="Cambria Math" panose="02040503050406030204" pitchFamily="18" charset="0"/>
                                </a:rPr>
                                <m:t>135</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1932" y="1589160"/>
                    <a:ext cx="2280848" cy="84921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1" y="1484606"/>
              <a:ext cx="3090381" cy="1384546"/>
              <a:chOff x="5537206" y="1542431"/>
              <a:chExt cx="3079904" cy="1287130"/>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02547" y="1542431"/>
                    <a:ext cx="2493487" cy="1287130"/>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45</m:t>
                              </m:r>
                            </m:num>
                            <m:den>
                              <m:r>
                                <a:rPr lang="en-US" sz="6000" b="0" i="1" smtClean="0">
                                  <a:latin typeface="Cambria Math" panose="02040503050406030204" pitchFamily="18" charset="0"/>
                                </a:rPr>
                                <m:t>88</m:t>
                              </m:r>
                            </m:den>
                          </m:f>
                          <m:r>
                            <a:rPr lang="en-US" sz="6000" b="0" i="1" smtClean="0">
                              <a:latin typeface="Cambria Math" panose="02040503050406030204" pitchFamily="18" charset="0"/>
                            </a:rPr>
                            <m:t>.</m:t>
                          </m:r>
                        </m:oMath>
                      </m:oMathPara>
                    </a14:m>
                    <a:endParaRPr lang="en-US" sz="6000" dirty="0"/>
                  </a:p>
                  <a:p>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02547" y="1542431"/>
                    <a:ext cx="2493487" cy="1287130"/>
                  </a:xfrm>
                  <a:prstGeom prst="rect">
                    <a:avLst/>
                  </a:prstGeom>
                  <a:blipFill rotWithShape="0">
                    <a:blip r:embed="rId7"/>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5948610" y="5603929"/>
                <a:ext cx="7317003" cy="101566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Times New Roman" panose="02020603050405020304" pitchFamily="18" charset="0"/>
                          <a:cs typeface="Times New Roman" panose="02020603050405020304" pitchFamily="18" charset="0"/>
                        </a:rPr>
                        <m:t>𝑛</m:t>
                      </m:r>
                      <m:r>
                        <a:rPr lang="en-US" sz="6000" i="1" smtClean="0">
                          <a:latin typeface="Cambria Math" panose="02040503050406030204" pitchFamily="18" charset="0"/>
                          <a:ea typeface="Times New Roman" panose="02020603050405020304" pitchFamily="18" charset="0"/>
                          <a:cs typeface="Times New Roman" panose="02020603050405020304" pitchFamily="18" charset="0"/>
                        </a:rPr>
                        <m:t>(</m:t>
                      </m:r>
                      <m:r>
                        <a:rPr lang="en-US" sz="6000" i="1" smtClean="0">
                          <a:latin typeface="Cambria Math" panose="02040503050406030204" pitchFamily="18" charset="0"/>
                          <a:ea typeface="Times New Roman" panose="02020603050405020304" pitchFamily="18" charset="0"/>
                          <a:cs typeface="Times New Roman" panose="02020603050405020304" pitchFamily="18" charset="0"/>
                        </a:rPr>
                        <m:t>𝛺</m:t>
                      </m:r>
                      <m:r>
                        <a:rPr lang="en-US" sz="6000" i="1" smtClean="0">
                          <a:latin typeface="Cambria Math" panose="02040503050406030204" pitchFamily="18" charset="0"/>
                          <a:ea typeface="Times New Roman" panose="02020603050405020304" pitchFamily="18" charset="0"/>
                          <a:cs typeface="Times New Roman" panose="02020603050405020304" pitchFamily="18" charset="0"/>
                        </a:rPr>
                        <m:t>)=15.18=270</m:t>
                      </m:r>
                      <m:r>
                        <a:rPr lang="en-US" sz="6000" b="0" i="0" smtClean="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948610" y="5603929"/>
                <a:ext cx="7317003" cy="1015663"/>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67922" y="6555418"/>
                <a:ext cx="24193618" cy="5534079"/>
              </a:xfrm>
              <a:prstGeom prst="rect">
                <a:avLst/>
              </a:prstGeom>
            </p:spPr>
            <p:txBody>
              <a:bodyPr wrap="square">
                <a:spAutoFit/>
              </a:bodyPr>
              <a:lstStyle/>
              <a:p>
                <a:pPr marL="436563" lvl="0" indent="-436563" algn="just" defTabSz="457200">
                  <a:spcAft>
                    <a:spcPts val="1000"/>
                  </a:spcAft>
                </a:pPr>
                <a:r>
                  <a:rPr lang="en-US" sz="6000" b="1" dirty="0" smtClean="0">
                    <a:ea typeface="Calibri" panose="020F0502020204030204" pitchFamily="34" charset="0"/>
                    <a:cs typeface="Times New Roman" panose="02020603050405020304" pitchFamily="18" charset="0"/>
                  </a:rPr>
                  <a:t>   </a:t>
                </a:r>
                <a14:m>
                  <m:oMath xmlns:m="http://schemas.openxmlformats.org/officeDocument/2006/math">
                    <m:r>
                      <m:rPr>
                        <m:nor/>
                      </m:rPr>
                      <a:rPr lang="en-US" sz="6000" b="1" dirty="0">
                        <a:latin typeface="Times New Roman" panose="02020603050405020304" pitchFamily="18" charset="0"/>
                        <a:ea typeface="Calibri" panose="020F0502020204030204" pitchFamily="34" charset="0"/>
                        <a:cs typeface="Times New Roman" panose="02020603050405020304" pitchFamily="18" charset="0"/>
                      </a:rPr>
                      <m:t>+</m:t>
                    </m:r>
                    <m:r>
                      <m:rPr>
                        <m:nor/>
                      </m:rPr>
                      <a:rPr lang="en-US" sz="6000" b="1" dirty="0">
                        <a:latin typeface="Times New Roman" panose="02020603050405020304" pitchFamily="18" charset="0"/>
                        <a:ea typeface="Calibri" panose="020F0502020204030204" pitchFamily="34" charset="0"/>
                        <a:cs typeface="Times New Roman" panose="02020603050405020304" pitchFamily="18" charset="0"/>
                      </a:rPr>
                      <m:t>TH</m:t>
                    </m:r>
                    <m:r>
                      <m:rPr>
                        <m:nor/>
                      </m:rPr>
                      <a:rPr lang="en-US" sz="6000" b="1" dirty="0">
                        <a:latin typeface="Times New Roman" panose="02020603050405020304" pitchFamily="18" charset="0"/>
                        <a:ea typeface="Calibri" panose="020F0502020204030204" pitchFamily="34" charset="0"/>
                        <a:cs typeface="Times New Roman" panose="02020603050405020304" pitchFamily="18" charset="0"/>
                      </a:rPr>
                      <m:t>1: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2 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bi</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ấ</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y</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ra</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ù</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m</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à</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u</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tr</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ắ</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a:rPr lang="en-US" sz="6000" i="1">
                        <a:latin typeface="Cambria Math" panose="02040503050406030204" pitchFamily="18" charset="0"/>
                        <a:ea typeface="Times New Roman" panose="02020603050405020304" pitchFamily="18" charset="0"/>
                        <a:cs typeface="Times New Roman" panose="02020603050405020304" pitchFamily="18" charset="0"/>
                      </a:rPr>
                      <m:t>4.7=28</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á</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ch</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m:t>
                    </m:r>
                  </m:oMath>
                </a14:m>
                <a:endParaRPr lang="en-US" sz="6000" dirty="0" smtClean="0">
                  <a:latin typeface="Times New Roman" panose="02020603050405020304" pitchFamily="18" charset="0"/>
                  <a:ea typeface="Calibri" panose="020F0502020204030204" pitchFamily="34" charset="0"/>
                  <a:cs typeface="Times New Roman" panose="02020603050405020304" pitchFamily="18" charset="0"/>
                </a:endParaRPr>
              </a:p>
              <a:p>
                <a:pPr marL="20955" lvl="0" algn="just" defTabSz="457200">
                  <a:spcAft>
                    <a:spcPts val="1000"/>
                  </a:spcAft>
                  <a:tabLst>
                    <a:tab pos="2159000" algn="l"/>
                    <a:tab pos="3598863" algn="l"/>
                    <a:tab pos="5038725" algn="l"/>
                  </a:tabLst>
                </a:pPr>
                <a:r>
                  <a:rPr lang="en-US" sz="6000" smtClean="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6000" b="1" dirty="0">
                        <a:latin typeface="Times New Roman" panose="02020603050405020304" pitchFamily="18" charset="0"/>
                        <a:ea typeface="Calibri" panose="020F0502020204030204" pitchFamily="34" charset="0"/>
                        <a:cs typeface="Times New Roman" panose="02020603050405020304" pitchFamily="18" charset="0"/>
                      </a:rPr>
                      <m:t>TH</m:t>
                    </m:r>
                    <m:r>
                      <m:rPr>
                        <m:nor/>
                      </m:rPr>
                      <a:rPr lang="en-US" sz="6000" b="1" dirty="0">
                        <a:latin typeface="Times New Roman" panose="02020603050405020304" pitchFamily="18" charset="0"/>
                        <a:ea typeface="Calibri" panose="020F0502020204030204" pitchFamily="34" charset="0"/>
                        <a:cs typeface="Times New Roman" panose="02020603050405020304" pitchFamily="18" charset="0"/>
                      </a:rPr>
                      <m:t>2:</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2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bi</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ấ</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y</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ra</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ù</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m</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à</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u</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đỏ</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a:rPr lang="en-US" sz="6000" i="1">
                        <a:latin typeface="Cambria Math" panose="02040503050406030204" pitchFamily="18" charset="0"/>
                        <a:ea typeface="Times New Roman" panose="02020603050405020304" pitchFamily="18" charset="0"/>
                        <a:cs typeface="Times New Roman" panose="02020603050405020304" pitchFamily="18" charset="0"/>
                      </a:rPr>
                      <m:t>5.6=30</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á</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ch</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m:t>
                    </m:r>
                  </m:oMath>
                </a14:m>
                <a:endParaRPr lang="en-US" sz="6000" dirty="0" smtClean="0">
                  <a:latin typeface="Times New Roman" panose="02020603050405020304" pitchFamily="18" charset="0"/>
                  <a:ea typeface="Calibri" panose="020F0502020204030204" pitchFamily="34" charset="0"/>
                  <a:cs typeface="Times New Roman" panose="02020603050405020304" pitchFamily="18" charset="0"/>
                </a:endParaRPr>
              </a:p>
              <a:p>
                <a:pPr marL="20955" lvl="0" algn="just" defTabSz="457200">
                  <a:spcAft>
                    <a:spcPts val="1000"/>
                  </a:spcAft>
                  <a:tabLst>
                    <a:tab pos="2159000" algn="l"/>
                    <a:tab pos="3598863" algn="l"/>
                    <a:tab pos="5038725" algn="l"/>
                  </a:tabLst>
                </a:pPr>
                <a:r>
                  <a:rPr lang="en-US" sz="6000" b="1" dirty="0" smtClean="0">
                    <a:ea typeface="Calibri" panose="020F0502020204030204" pitchFamily="34" charset="0"/>
                    <a:cs typeface="Times New Roman" panose="02020603050405020304" pitchFamily="18" charset="0"/>
                  </a:rPr>
                  <a:t>   </a:t>
                </a:r>
                <a14:m>
                  <m:oMath xmlns:m="http://schemas.openxmlformats.org/officeDocument/2006/math">
                    <m:r>
                      <m:rPr>
                        <m:nor/>
                      </m:rPr>
                      <a:rPr lang="en-US" sz="6000" b="1" dirty="0">
                        <a:latin typeface="Times New Roman" panose="02020603050405020304" pitchFamily="18" charset="0"/>
                        <a:ea typeface="Calibri" panose="020F0502020204030204" pitchFamily="34" charset="0"/>
                        <a:cs typeface="Times New Roman" panose="02020603050405020304" pitchFamily="18" charset="0"/>
                      </a:rPr>
                      <m:t>+</m:t>
                    </m:r>
                    <m:r>
                      <m:rPr>
                        <m:nor/>
                      </m:rPr>
                      <a:rPr lang="en-US" sz="6000" b="1" dirty="0">
                        <a:latin typeface="Times New Roman" panose="02020603050405020304" pitchFamily="18" charset="0"/>
                        <a:ea typeface="Calibri" panose="020F0502020204030204" pitchFamily="34" charset="0"/>
                        <a:cs typeface="Times New Roman" panose="02020603050405020304" pitchFamily="18" charset="0"/>
                      </a:rPr>
                      <m:t>TH</m:t>
                    </m:r>
                    <m:r>
                      <m:rPr>
                        <m:nor/>
                      </m:rPr>
                      <a:rPr lang="en-US" sz="6000" b="1" dirty="0">
                        <a:latin typeface="Times New Roman" panose="02020603050405020304" pitchFamily="18" charset="0"/>
                        <a:ea typeface="Calibri" panose="020F0502020204030204" pitchFamily="34" charset="0"/>
                        <a:cs typeface="Times New Roman" panose="02020603050405020304" pitchFamily="18" charset="0"/>
                      </a:rPr>
                      <m:t>3: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2 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bi</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ấ</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y</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ra</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ù</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m</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à</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u</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xanh</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a:rPr lang="en-US" sz="6000" i="1">
                        <a:latin typeface="Cambria Math" panose="02040503050406030204" pitchFamily="18" charset="0"/>
                        <a:ea typeface="Times New Roman" panose="02020603050405020304" pitchFamily="18" charset="0"/>
                        <a:cs typeface="Times New Roman" panose="02020603050405020304" pitchFamily="18" charset="0"/>
                      </a:rPr>
                      <m:t>6.5=30</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á</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ch</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m:t>
                    </m:r>
                  </m:oMath>
                </a14:m>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marL="20955" lvl="0" algn="just" defTabSz="457200">
                  <a:spcAft>
                    <a:spcPts val="1000"/>
                  </a:spcAft>
                  <a:tabLst>
                    <a:tab pos="0" algn="l"/>
                    <a:tab pos="2160270" algn="l"/>
                    <a:tab pos="3599815" algn="l"/>
                    <a:tab pos="5039995" algn="l"/>
                  </a:tabLst>
                </a:pPr>
                <a14:m>
                  <m:oMathPara xmlns:m="http://schemas.openxmlformats.org/officeDocument/2006/math">
                    <m:oMathParaPr>
                      <m:jc m:val="left"/>
                    </m:oMathParaPr>
                    <m:oMath xmlns:m="http://schemas.openxmlformats.org/officeDocument/2006/math">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G</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ọ</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i</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a:rPr lang="en-US" sz="6000" i="1">
                          <a:latin typeface="Cambria Math" panose="02040503050406030204" pitchFamily="18" charset="0"/>
                          <a:ea typeface="Times New Roman" panose="02020603050405020304" pitchFamily="18" charset="0"/>
                          <a:cs typeface="Times New Roman" panose="02020603050405020304" pitchFamily="18" charset="0"/>
                        </a:rPr>
                        <m:t>𝐴</m:t>
                      </m:r>
                      <m:r>
                        <m:rPr>
                          <m:nor/>
                        </m:rPr>
                        <a:rPr lang="en-US" sz="6000" dirty="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à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bi</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ế</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n</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ố: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Hai</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vi</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ê</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n</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bi</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l</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ấ</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y</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ra</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ù</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ng</m:t>
                      </m:r>
                      <m:r>
                        <m:rPr>
                          <m:nor/>
                        </m:rPr>
                        <a:rPr lang="en-US" sz="60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m</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à</m:t>
                      </m:r>
                      <m:r>
                        <m:rPr>
                          <m:nor/>
                        </m:rPr>
                        <a:rPr lang="en-US" sz="6000" dirty="0" err="1">
                          <a:latin typeface="Times New Roman" panose="02020603050405020304" pitchFamily="18" charset="0"/>
                          <a:ea typeface="Calibri" panose="020F0502020204030204" pitchFamily="34" charset="0"/>
                          <a:cs typeface="Times New Roman" panose="02020603050405020304" pitchFamily="18" charset="0"/>
                        </a:rPr>
                        <m:t>u</m:t>
                      </m:r>
                      <m:r>
                        <m:rPr>
                          <m:nor/>
                        </m:rPr>
                        <a:rPr lang="en-US" sz="6000" b="0" i="0" dirty="0" smtClean="0">
                          <a:latin typeface="Times New Roman" panose="02020603050405020304" pitchFamily="18" charset="0"/>
                          <a:ea typeface="Calibri" panose="020F0502020204030204" pitchFamily="34" charset="0"/>
                          <a:cs typeface="Times New Roman" panose="02020603050405020304" pitchFamily="18" charset="0"/>
                        </a:rPr>
                        <m:t>"</m:t>
                      </m:r>
                      <m:r>
                        <m:rPr>
                          <m:nor/>
                        </m:rPr>
                        <a:rPr lang="en-US" sz="6000">
                          <a:latin typeface="Times New Roman" panose="02020603050405020304" pitchFamily="18" charset="0"/>
                          <a:ea typeface="Calibri" panose="020F0502020204030204" pitchFamily="34" charset="0"/>
                          <a:cs typeface="Times New Roman" panose="02020603050405020304" pitchFamily="18" charset="0"/>
                        </a:rPr>
                        <m:t>. </m:t>
                      </m:r>
                    </m:oMath>
                  </m:oMathPara>
                </a14:m>
                <a:endParaRPr lang="en-US" sz="6000" smtClean="0">
                  <a:latin typeface="Times New Roman" panose="02020603050405020304" pitchFamily="18" charset="0"/>
                  <a:ea typeface="Calibri" panose="020F0502020204030204" pitchFamily="34" charset="0"/>
                  <a:cs typeface="Times New Roman" panose="02020603050405020304" pitchFamily="18" charset="0"/>
                </a:endParaRPr>
              </a:p>
              <a:p>
                <a:pPr marL="20955" lvl="0" algn="just" defTabSz="457200">
                  <a:spcAft>
                    <a:spcPts val="1000"/>
                  </a:spcAft>
                  <a:tabLst>
                    <a:tab pos="0" algn="l"/>
                    <a:tab pos="2160270" algn="l"/>
                    <a:tab pos="3599815" algn="l"/>
                    <a:tab pos="5039995" algn="l"/>
                  </a:tabLst>
                </a:pPr>
                <a14:m>
                  <m:oMath xmlns:m="http://schemas.openxmlformats.org/officeDocument/2006/math">
                    <m:r>
                      <m:rPr>
                        <m:nor/>
                      </m:rPr>
                      <a:rPr lang="fr-FR" sz="6000">
                        <a:latin typeface="Times New Roman" panose="02020603050405020304" pitchFamily="18" charset="0"/>
                        <a:ea typeface="Calibri" panose="020F0502020204030204" pitchFamily="34" charset="0"/>
                        <a:cs typeface="Times New Roman" panose="02020603050405020304" pitchFamily="18" charset="0"/>
                      </a:rPr>
                      <m:t>Ta</m:t>
                    </m:r>
                    <m:r>
                      <m:rPr>
                        <m:nor/>
                      </m:rPr>
                      <a:rPr lang="fr-FR" sz="6000">
                        <a:latin typeface="Times New Roman" panose="02020603050405020304" pitchFamily="18" charset="0"/>
                        <a:ea typeface="Calibri" panose="020F0502020204030204" pitchFamily="34" charset="0"/>
                        <a:cs typeface="Times New Roman" panose="02020603050405020304" pitchFamily="18" charset="0"/>
                      </a:rPr>
                      <m:t> </m:t>
                    </m:r>
                    <m:r>
                      <m:rPr>
                        <m:nor/>
                      </m:rPr>
                      <a:rPr lang="fr-FR" sz="6000" dirty="0" err="1">
                        <a:latin typeface="Times New Roman" panose="02020603050405020304" pitchFamily="18" charset="0"/>
                        <a:ea typeface="Calibri" panose="020F0502020204030204" pitchFamily="34" charset="0"/>
                        <a:cs typeface="Times New Roman" panose="02020603050405020304" pitchFamily="18" charset="0"/>
                      </a:rPr>
                      <m:t>c</m:t>
                    </m:r>
                    <m:r>
                      <m:rPr>
                        <m:nor/>
                      </m:rPr>
                      <a:rPr lang="fr-FR" sz="6000" dirty="0" err="1">
                        <a:latin typeface="Times New Roman" panose="02020603050405020304" pitchFamily="18" charset="0"/>
                        <a:ea typeface="Calibri" panose="020F0502020204030204" pitchFamily="34" charset="0"/>
                        <a:cs typeface="Times New Roman" panose="02020603050405020304" pitchFamily="18" charset="0"/>
                      </a:rPr>
                      <m:t>ó: </m:t>
                    </m:r>
                    <m:r>
                      <a:rPr lang="en-US" sz="6000" i="1">
                        <a:latin typeface="Cambria Math" panose="02040503050406030204" pitchFamily="18" charset="0"/>
                        <a:ea typeface="Times New Roman" panose="02020603050405020304" pitchFamily="18" charset="0"/>
                        <a:cs typeface="Times New Roman" panose="02020603050405020304" pitchFamily="18" charset="0"/>
                      </a:rPr>
                      <m:t>𝑛</m:t>
                    </m:r>
                    <m:r>
                      <a:rPr lang="en-US" sz="6000" i="1">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6000" i="1">
                            <a:latin typeface="Cambria Math"/>
                            <a:ea typeface="Times New Roman" panose="02020603050405020304" pitchFamily="18" charset="0"/>
                            <a:cs typeface="Times New Roman" panose="02020603050405020304" pitchFamily="18" charset="0"/>
                          </a:rPr>
                        </m:ctrlPr>
                      </m:funcPr>
                      <m:fName>
                        <m:r>
                          <a:rPr lang="en-US" sz="6000" i="1">
                            <a:latin typeface="Cambria Math" panose="02040503050406030204" pitchFamily="18" charset="0"/>
                            <a:ea typeface="Times New Roman" panose="02020603050405020304" pitchFamily="18" charset="0"/>
                            <a:cs typeface="Times New Roman" panose="02020603050405020304" pitchFamily="18" charset="0"/>
                          </a:rPr>
                          <m:t>𝐴</m:t>
                        </m:r>
                      </m:fName>
                      <m:e>
                        <m:r>
                          <a:rPr lang="en-US" sz="6000" i="1">
                            <a:latin typeface="Cambria Math" panose="02040503050406030204" pitchFamily="18" charset="0"/>
                            <a:ea typeface="Times New Roman" panose="02020603050405020304" pitchFamily="18" charset="0"/>
                            <a:cs typeface="Times New Roman" panose="02020603050405020304" pitchFamily="18" charset="0"/>
                          </a:rPr>
                          <m:t>)</m:t>
                        </m:r>
                      </m:e>
                    </m:func>
                    <m:r>
                      <a:rPr lang="en-US" sz="6000" i="1">
                        <a:latin typeface="Cambria Math" panose="02040503050406030204" pitchFamily="18" charset="0"/>
                        <a:ea typeface="Times New Roman" panose="02020603050405020304" pitchFamily="18" charset="0"/>
                        <a:cs typeface="Times New Roman" panose="02020603050405020304" pitchFamily="18" charset="0"/>
                      </a:rPr>
                      <m:t>=28+30+30=88</m:t>
                    </m:r>
                  </m:oMath>
                </a14:m>
                <a:r>
                  <a:rPr lang="en-US" sz="6000" dirty="0" smtClean="0">
                    <a:latin typeface="+mj-lt"/>
                  </a:rPr>
                  <a:t>.</a:t>
                </a:r>
                <a:endParaRPr lang="vi-VN" sz="6000" dirty="0">
                  <a:latin typeface="+mj-lt"/>
                </a:endParaRPr>
              </a:p>
            </p:txBody>
          </p:sp>
        </mc:Choice>
        <mc:Fallback xmlns="">
          <p:sp>
            <p:nvSpPr>
              <p:cNvPr id="22" name="Rectangle 21"/>
              <p:cNvSpPr>
                <a:spLocks noRot="1" noChangeAspect="1" noMove="1" noResize="1" noEditPoints="1" noAdjustHandles="1" noChangeArrowheads="1" noChangeShapeType="1" noTextEdit="1"/>
              </p:cNvSpPr>
              <p:nvPr/>
            </p:nvSpPr>
            <p:spPr>
              <a:xfrm>
                <a:off x="-67922" y="6555418"/>
                <a:ext cx="24193618" cy="5534079"/>
              </a:xfrm>
              <a:prstGeom prst="rect">
                <a:avLst/>
              </a:prstGeom>
              <a:blipFill rotWithShape="0">
                <a:blip r:embed="rId9"/>
                <a:stretch>
                  <a:fillRect b="-4295"/>
                </a:stretch>
              </a:blipFill>
            </p:spPr>
            <p:txBody>
              <a:bodyPr/>
              <a:lstStyle/>
              <a:p>
                <a:r>
                  <a:rPr lang="en-US">
                    <a:noFill/>
                  </a:rPr>
                  <a:t> </a:t>
                </a:r>
              </a:p>
            </p:txBody>
          </p:sp>
        </mc:Fallback>
      </mc:AlternateContent>
      <p:sp>
        <p:nvSpPr>
          <p:cNvPr id="65" name="Oval 64"/>
          <p:cNvSpPr/>
          <p:nvPr/>
        </p:nvSpPr>
        <p:spPr>
          <a:xfrm>
            <a:off x="6352877" y="3616046"/>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a:t>B</a:t>
            </a:r>
            <a:endParaRPr lang="en-US" sz="6400" b="1" dirty="0"/>
          </a:p>
        </p:txBody>
      </p:sp>
      <mc:AlternateContent xmlns:mc="http://schemas.openxmlformats.org/markup-compatibility/2006" xmlns:a14="http://schemas.microsoft.com/office/drawing/2010/main">
        <mc:Choice Requires="a14">
          <p:sp>
            <p:nvSpPr>
              <p:cNvPr id="11" name="TextBox 10"/>
              <p:cNvSpPr txBox="1"/>
              <p:nvPr/>
            </p:nvSpPr>
            <p:spPr>
              <a:xfrm>
                <a:off x="1411368" y="12089497"/>
                <a:ext cx="20612019" cy="1403782"/>
              </a:xfrm>
              <a:prstGeom prst="rect">
                <a:avLst/>
              </a:prstGeom>
              <a:noFill/>
            </p:spPr>
            <p:txBody>
              <a:bodyPr wrap="square" rtlCol="0">
                <a:spAutoFit/>
              </a:bodyPr>
              <a:lstStyle/>
              <a:p>
                <a:pPr lvl="0"/>
                <a:r>
                  <a:rPr lang="fr-FR" sz="6000" smtClean="0">
                    <a:latin typeface="Times New Roman" panose="02020603050405020304" pitchFamily="18" charset="0"/>
                    <a:ea typeface="Calibri" panose="020F0502020204030204" pitchFamily="34" charset="0"/>
                    <a:cs typeface="Times New Roman" panose="02020603050405020304" pitchFamily="18" charset="0"/>
                  </a:rPr>
                  <a:t>Vậy </a:t>
                </a:r>
                <a:r>
                  <a:rPr lang="fr-FR" sz="6000" dirty="0">
                    <a:latin typeface="Times New Roman" panose="02020603050405020304" pitchFamily="18" charset="0"/>
                    <a:ea typeface="Calibri" panose="020F0502020204030204" pitchFamily="34" charset="0"/>
                    <a:cs typeface="Times New Roman" panose="02020603050405020304" pitchFamily="18" charset="0"/>
                  </a:rPr>
                  <a:t>ta </a:t>
                </a:r>
                <a:r>
                  <a:rPr lang="fr-FR" sz="6000" dirty="0" err="1">
                    <a:latin typeface="Times New Roman" panose="02020603050405020304" pitchFamily="18" charset="0"/>
                    <a:ea typeface="Calibri" panose="020F0502020204030204" pitchFamily="34" charset="0"/>
                    <a:cs typeface="Times New Roman" panose="02020603050405020304" pitchFamily="18" charset="0"/>
                  </a:rPr>
                  <a:t>có</a:t>
                </a: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fr-FR" sz="6000" dirty="0" err="1">
                    <a:latin typeface="Times New Roman" panose="02020603050405020304" pitchFamily="18" charset="0"/>
                    <a:ea typeface="Calibri" panose="020F0502020204030204" pitchFamily="34" charset="0"/>
                    <a:cs typeface="Times New Roman" panose="02020603050405020304" pitchFamily="18" charset="0"/>
                  </a:rPr>
                  <a:t>xác</a:t>
                </a: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fr-FR" sz="6000" dirty="0" err="1">
                    <a:latin typeface="Times New Roman" panose="02020603050405020304" pitchFamily="18" charset="0"/>
                    <a:ea typeface="Calibri" panose="020F0502020204030204" pitchFamily="34" charset="0"/>
                    <a:cs typeface="Times New Roman" panose="02020603050405020304" pitchFamily="18" charset="0"/>
                  </a:rPr>
                  <a:t>suất</a:t>
                </a:r>
                <a:r>
                  <a:rPr lang="fr-FR" sz="6000" dirty="0">
                    <a:latin typeface="Times New Roman" panose="02020603050405020304" pitchFamily="18" charset="0"/>
                    <a:ea typeface="Calibri" panose="020F0502020204030204" pitchFamily="34" charset="0"/>
                    <a:cs typeface="Times New Roman" panose="02020603050405020304" pitchFamily="18" charset="0"/>
                  </a:rPr>
                  <a:t> là </a:t>
                </a:r>
                <a14:m>
                  <m:oMath xmlns:m="http://schemas.openxmlformats.org/officeDocument/2006/math">
                    <m:func>
                      <m:funcPr>
                        <m:ctrlPr>
                          <a:rPr lang="en-US" sz="6000" i="1">
                            <a:latin typeface="Cambria Math"/>
                            <a:ea typeface="Times New Roman" panose="02020603050405020304" pitchFamily="18" charset="0"/>
                            <a:cs typeface="Times New Roman" panose="02020603050405020304" pitchFamily="18" charset="0"/>
                          </a:rPr>
                        </m:ctrlPr>
                      </m:funcPr>
                      <m:fName>
                        <m:r>
                          <a:rPr lang="en-US" sz="6000" i="1">
                            <a:latin typeface="Cambria Math" panose="02040503050406030204" pitchFamily="18" charset="0"/>
                            <a:ea typeface="Times New Roman" panose="02020603050405020304" pitchFamily="18" charset="0"/>
                            <a:cs typeface="Times New Roman" panose="02020603050405020304" pitchFamily="18" charset="0"/>
                          </a:rPr>
                          <m:t>𝑃</m:t>
                        </m:r>
                      </m:fName>
                      <m:e>
                        <m:r>
                          <a:rPr lang="en-US" sz="6000" i="1">
                            <a:latin typeface="Cambria Math" panose="02040503050406030204" pitchFamily="18" charset="0"/>
                            <a:ea typeface="Times New Roman" panose="02020603050405020304" pitchFamily="18" charset="0"/>
                            <a:cs typeface="Times New Roman" panose="02020603050405020304" pitchFamily="18" charset="0"/>
                          </a:rPr>
                          <m:t>(</m:t>
                        </m:r>
                      </m:e>
                    </m:func>
                    <m:r>
                      <a:rPr lang="en-US" sz="6000" i="1">
                        <a:latin typeface="Cambria Math" panose="02040503050406030204" pitchFamily="18" charset="0"/>
                        <a:ea typeface="Times New Roman" panose="02020603050405020304" pitchFamily="18" charset="0"/>
                        <a:cs typeface="Times New Roman" panose="02020603050405020304" pitchFamily="18" charset="0"/>
                      </a:rPr>
                      <m:t>𝐴</m:t>
                    </m:r>
                    <m:r>
                      <a:rPr lang="en-US" sz="6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6000" i="1">
                            <a:latin typeface="Cambria Math"/>
                            <a:ea typeface="Times New Roman" panose="02020603050405020304" pitchFamily="18" charset="0"/>
                            <a:cs typeface="Times New Roman" panose="02020603050405020304" pitchFamily="18" charset="0"/>
                          </a:rPr>
                        </m:ctrlPr>
                      </m:fPr>
                      <m:num>
                        <m:r>
                          <a:rPr lang="en-US" sz="6000" i="1">
                            <a:latin typeface="Cambria Math" panose="02040503050406030204" pitchFamily="18" charset="0"/>
                            <a:ea typeface="Times New Roman" panose="02020603050405020304" pitchFamily="18" charset="0"/>
                            <a:cs typeface="Times New Roman" panose="02020603050405020304" pitchFamily="18" charset="0"/>
                          </a:rPr>
                          <m:t>88</m:t>
                        </m:r>
                      </m:num>
                      <m:den>
                        <m:r>
                          <a:rPr lang="en-US" sz="6000" i="1">
                            <a:latin typeface="Cambria Math" panose="02040503050406030204" pitchFamily="18" charset="0"/>
                            <a:ea typeface="Times New Roman" panose="02020603050405020304" pitchFamily="18" charset="0"/>
                            <a:cs typeface="Times New Roman" panose="02020603050405020304" pitchFamily="18" charset="0"/>
                          </a:rPr>
                          <m:t>270</m:t>
                        </m:r>
                      </m:den>
                    </m:f>
                    <m:r>
                      <a:rPr lang="en-US" sz="6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6000" i="1">
                            <a:latin typeface="Cambria Math"/>
                            <a:ea typeface="Times New Roman" panose="02020603050405020304" pitchFamily="18" charset="0"/>
                            <a:cs typeface="Times New Roman" panose="02020603050405020304" pitchFamily="18" charset="0"/>
                          </a:rPr>
                        </m:ctrlPr>
                      </m:fPr>
                      <m:num>
                        <m:r>
                          <a:rPr lang="en-US" sz="6000" i="1">
                            <a:latin typeface="Cambria Math" panose="02040503050406030204" pitchFamily="18" charset="0"/>
                            <a:ea typeface="Times New Roman" panose="02020603050405020304" pitchFamily="18" charset="0"/>
                            <a:cs typeface="Times New Roman" panose="02020603050405020304" pitchFamily="18" charset="0"/>
                          </a:rPr>
                          <m:t>44</m:t>
                        </m:r>
                      </m:num>
                      <m:den>
                        <m:r>
                          <a:rPr lang="en-US" sz="6000" i="1">
                            <a:latin typeface="Cambria Math" panose="02040503050406030204" pitchFamily="18" charset="0"/>
                            <a:ea typeface="Times New Roman" panose="02020603050405020304" pitchFamily="18" charset="0"/>
                            <a:cs typeface="Times New Roman" panose="02020603050405020304" pitchFamily="18" charset="0"/>
                          </a:rPr>
                          <m:t>135</m:t>
                        </m:r>
                      </m:den>
                    </m:f>
                  </m:oMath>
                </a14:m>
                <a:r>
                  <a:rPr lang="fr-FR" sz="6000" smtClean="0">
                    <a:latin typeface="Times New Roman" panose="02020603050405020304" pitchFamily="18" charset="0"/>
                    <a:ea typeface="Calibri" panose="020F0502020204030204" pitchFamily="34" charset="0"/>
                    <a:cs typeface="Times New Roman" panose="02020603050405020304" pitchFamily="18" charset="0"/>
                  </a:rPr>
                  <a:t>.=&gt; Chọn B</a:t>
                </a:r>
                <a:endParaRPr lang="en-US" sz="5400"/>
              </a:p>
            </p:txBody>
          </p:sp>
        </mc:Choice>
        <mc:Fallback xmlns="">
          <p:sp>
            <p:nvSpPr>
              <p:cNvPr id="11" name="TextBox 10"/>
              <p:cNvSpPr txBox="1">
                <a:spLocks noRot="1" noChangeAspect="1" noMove="1" noResize="1" noEditPoints="1" noAdjustHandles="1" noChangeArrowheads="1" noChangeShapeType="1" noTextEdit="1"/>
              </p:cNvSpPr>
              <p:nvPr/>
            </p:nvSpPr>
            <p:spPr>
              <a:xfrm>
                <a:off x="1411368" y="12089497"/>
                <a:ext cx="20612019" cy="1403782"/>
              </a:xfrm>
              <a:prstGeom prst="rect">
                <a:avLst/>
              </a:prstGeom>
              <a:blipFill rotWithShape="0">
                <a:blip r:embed="rId10"/>
                <a:stretch>
                  <a:fillRect l="-1804" t="-870" b="-13478"/>
                </a:stretch>
              </a:blipFill>
            </p:spPr>
            <p:txBody>
              <a:bodyPr/>
              <a:lstStyle/>
              <a:p>
                <a:r>
                  <a:rPr lang="en-US">
                    <a:noFill/>
                  </a:rPr>
                  <a:t> </a:t>
                </a:r>
              </a:p>
            </p:txBody>
          </p:sp>
        </mc:Fallback>
      </mc:AlternateContent>
    </p:spTree>
    <p:extLst>
      <p:ext uri="{BB962C8B-B14F-4D97-AF65-F5344CB8AC3E}">
        <p14:creationId xmlns:p14="http://schemas.microsoft.com/office/powerpoint/2010/main" val="316437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wipe(left)">
                                      <p:cBhvr>
                                        <p:cTn id="34" dur="500"/>
                                        <p:tgtEl>
                                          <p:spTgt spid="6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left)">
                                      <p:cBhvr>
                                        <p:cTn id="3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7" grpId="0"/>
      <p:bldP spid="22" grpId="0"/>
      <p:bldP spid="65"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01270" y="5801445"/>
            <a:ext cx="24443486" cy="7911830"/>
            <a:chOff x="184495" y="3636270"/>
            <a:chExt cx="11834900" cy="4058376"/>
          </a:xfrm>
        </p:grpSpPr>
        <p:sp>
          <p:nvSpPr>
            <p:cNvPr id="5" name="Rounded Rectangle 4"/>
            <p:cNvSpPr/>
            <p:nvPr/>
          </p:nvSpPr>
          <p:spPr>
            <a:xfrm>
              <a:off x="184495" y="3865218"/>
              <a:ext cx="11834900" cy="3829428"/>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1587" y="-62169"/>
            <a:ext cx="24385587" cy="3542214"/>
            <a:chOff x="248257" y="1742056"/>
            <a:chExt cx="23899181" cy="2970464"/>
          </a:xfrm>
        </p:grpSpPr>
        <p:grpSp>
          <p:nvGrpSpPr>
            <p:cNvPr id="21" name="Group 20"/>
            <p:cNvGrpSpPr/>
            <p:nvPr/>
          </p:nvGrpSpPr>
          <p:grpSpPr>
            <a:xfrm>
              <a:off x="248257" y="1869705"/>
              <a:ext cx="23899181" cy="2842815"/>
              <a:chOff x="248257" y="1647866"/>
              <a:chExt cx="23899181" cy="2842815"/>
            </a:xfrm>
          </p:grpSpPr>
          <p:sp>
            <p:nvSpPr>
              <p:cNvPr id="25" name="Rounded Rectangle 24"/>
              <p:cNvSpPr/>
              <p:nvPr/>
            </p:nvSpPr>
            <p:spPr bwMode="auto">
              <a:xfrm>
                <a:off x="248257" y="1762821"/>
                <a:ext cx="23899181" cy="2727860"/>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7</a:t>
                  </a:r>
                </a:p>
              </p:txBody>
            </p:sp>
          </p:grpSp>
        </p:grpSp>
        <mc:AlternateContent xmlns:mc="http://schemas.openxmlformats.org/markup-compatibility/2006" xmlns:a14="http://schemas.microsoft.com/office/drawing/2010/main">
          <mc:Choice Requires="a14">
            <p:sp>
              <p:nvSpPr>
                <p:cNvPr id="23" name="Rectangle 22"/>
                <p:cNvSpPr/>
                <p:nvPr/>
              </p:nvSpPr>
              <p:spPr>
                <a:xfrm>
                  <a:off x="248257" y="1742056"/>
                  <a:ext cx="23757114" cy="28261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indent="-457200" algn="just">
                    <a:lnSpc>
                      <a:spcPct val="115000"/>
                    </a:lnSpc>
                    <a:spcBef>
                      <a:spcPts val="240"/>
                    </a:spcBef>
                    <a:spcAft>
                      <a:spcPts val="240"/>
                    </a:spcAft>
                    <a:tabLst>
                      <a:tab pos="228600" algn="l"/>
                      <a:tab pos="457200" algn="l"/>
                      <a:tab pos="685800" algn="l"/>
                      <a:tab pos="914400" algn="l"/>
                    </a:tabLst>
                  </a:pPr>
                  <a:r>
                    <a:rPr lang="en-US" sz="6000" smtClean="0">
                      <a:latin typeface="Times New Roman"/>
                      <a:ea typeface="Times New Roman"/>
                      <a:cs typeface="Times New Roman"/>
                    </a:rPr>
                    <a:t>                    Cho </a:t>
                  </a:r>
                  <a:r>
                    <a:rPr lang="en-US" sz="6000">
                      <a:latin typeface="Times New Roman"/>
                      <a:ea typeface="Times New Roman"/>
                      <a:cs typeface="Times New Roman"/>
                    </a:rPr>
                    <a:t>một đa giác đều </a:t>
                  </a:r>
                  <a14:m>
                    <m:oMath xmlns:m="http://schemas.openxmlformats.org/officeDocument/2006/math">
                      <m:r>
                        <a:rPr lang="en-US" sz="6000" i="1">
                          <a:latin typeface="Cambria Math"/>
                          <a:ea typeface="Times New Roman"/>
                          <a:cs typeface="Times New Roman"/>
                        </a:rPr>
                        <m:t>12</m:t>
                      </m:r>
                    </m:oMath>
                  </a14:m>
                  <a:r>
                    <a:rPr lang="en-US" sz="6000">
                      <a:latin typeface="Times New Roman"/>
                      <a:ea typeface="Times New Roman"/>
                      <a:cs typeface="Times New Roman"/>
                    </a:rPr>
                    <a:t> đỉnh </a:t>
                  </a:r>
                  <a14:m>
                    <m:oMath xmlns:m="http://schemas.openxmlformats.org/officeDocument/2006/math">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1</m:t>
                          </m:r>
                        </m:sub>
                      </m:sSub>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2</m:t>
                          </m:r>
                        </m:sub>
                      </m:sSub>
                      <m:r>
                        <a:rPr lang="en-US" sz="6000" i="1">
                          <a:latin typeface="Cambria Math"/>
                          <a:ea typeface="Times New Roman"/>
                          <a:cs typeface="Times New Roman"/>
                        </a:rPr>
                        <m:t>...</m:t>
                      </m:r>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12</m:t>
                          </m:r>
                        </m:sub>
                      </m:sSub>
                    </m:oMath>
                  </a14:m>
                  <a:r>
                    <a:rPr lang="en-US" sz="6000">
                      <a:latin typeface="Times New Roman"/>
                      <a:ea typeface="Times New Roman"/>
                      <a:cs typeface="Times New Roman"/>
                    </a:rPr>
                    <a:t> nội tiếp đường tròn </a:t>
                  </a:r>
                  <a14:m>
                    <m:oMath xmlns:m="http://schemas.openxmlformats.org/officeDocument/2006/math">
                      <m:d>
                        <m:dPr>
                          <m:ctrlPr>
                            <a:rPr lang="vi-VN" sz="6000" i="1">
                              <a:latin typeface="Cambria Math"/>
                              <a:ea typeface="Times New Roman"/>
                              <a:cs typeface="Times New Roman"/>
                            </a:rPr>
                          </m:ctrlPr>
                        </m:dPr>
                        <m:e>
                          <m:r>
                            <a:rPr lang="en-US" sz="6000" i="1">
                              <a:latin typeface="Cambria Math"/>
                              <a:ea typeface="Times New Roman"/>
                              <a:cs typeface="Times New Roman"/>
                            </a:rPr>
                            <m:t>𝑂</m:t>
                          </m:r>
                        </m:e>
                      </m:d>
                    </m:oMath>
                  </a14:m>
                  <a:r>
                    <a:rPr lang="en-US" sz="6000">
                      <a:latin typeface="Times New Roman"/>
                      <a:ea typeface="Times New Roman"/>
                      <a:cs typeface="Times New Roman"/>
                    </a:rPr>
                    <a:t>. Chọn ngẫu nhiên </a:t>
                  </a:r>
                  <a14:m>
                    <m:oMath xmlns:m="http://schemas.openxmlformats.org/officeDocument/2006/math">
                      <m:r>
                        <a:rPr lang="en-US" sz="6000" i="1">
                          <a:latin typeface="Cambria Math"/>
                          <a:ea typeface="Times New Roman"/>
                          <a:cs typeface="Times New Roman"/>
                        </a:rPr>
                        <m:t>4</m:t>
                      </m:r>
                    </m:oMath>
                  </a14:m>
                  <a:r>
                    <a:rPr lang="en-US" sz="6000">
                      <a:latin typeface="Times New Roman"/>
                      <a:ea typeface="Times New Roman"/>
                      <a:cs typeface="Times New Roman"/>
                    </a:rPr>
                    <a:t> đỉnh của đa giác đó. Tính xác suất để </a:t>
                  </a:r>
                  <a14:m>
                    <m:oMath xmlns:m="http://schemas.openxmlformats.org/officeDocument/2006/math">
                      <m:r>
                        <a:rPr lang="en-US" sz="6000" i="1">
                          <a:latin typeface="Cambria Math"/>
                          <a:ea typeface="Times New Roman"/>
                          <a:cs typeface="Times New Roman"/>
                        </a:rPr>
                        <m:t>4</m:t>
                      </m:r>
                    </m:oMath>
                  </a14:m>
                  <a:r>
                    <a:rPr lang="en-US" sz="6000">
                      <a:latin typeface="Times New Roman"/>
                      <a:ea typeface="Times New Roman"/>
                      <a:cs typeface="Times New Roman"/>
                    </a:rPr>
                    <a:t> đỉnh được chọn ra tạo thành một hình chữ nhật</a:t>
                  </a:r>
                  <a:r>
                    <a:rPr lang="en-US" sz="6000" smtClean="0">
                      <a:latin typeface="Times New Roman"/>
                      <a:ea typeface="Times New Roman"/>
                      <a:cs typeface="Times New Roman"/>
                    </a:rPr>
                    <a:t>.</a:t>
                  </a:r>
                  <a:endParaRPr lang="en-US" sz="6000" dirty="0">
                    <a:latin typeface="+mj-lt"/>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48257" y="1742056"/>
                  <a:ext cx="23757114" cy="2826183"/>
                </a:xfrm>
                <a:prstGeom prst="rect">
                  <a:avLst/>
                </a:prstGeom>
                <a:blipFill rotWithShape="0">
                  <a:blip r:embed="rId3"/>
                  <a:stretch>
                    <a:fillRect l="-1132" t="-2712" r="-1132" b="-72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15DAC38B-2599-4658-905B-7BB72BA841CB}"/>
                  </a:ext>
                </a:extLst>
              </p:cNvPr>
              <p:cNvSpPr/>
              <p:nvPr/>
            </p:nvSpPr>
            <p:spPr>
              <a:xfrm>
                <a:off x="1587" y="6313824"/>
                <a:ext cx="25958954" cy="1947584"/>
              </a:xfrm>
              <a:prstGeom prst="rect">
                <a:avLst/>
              </a:prstGeom>
            </p:spPr>
            <p:txBody>
              <a:bodyPr wrap="square">
                <a:spAutoFit/>
              </a:bodyPr>
              <a:lstStyle/>
              <a:p>
                <a:r>
                  <a:rPr lang="en-US" sz="6000" smtClean="0">
                    <a:ea typeface="Times New Roman"/>
                    <a:cs typeface="Times New Roman"/>
                  </a:rPr>
                  <a:t>                                   </a:t>
                </a:r>
                <a14:m>
                  <m:oMath xmlns:m="http://schemas.openxmlformats.org/officeDocument/2006/math">
                    <m:r>
                      <a:rPr lang="en-US" sz="6000" i="1">
                        <a:latin typeface="Cambria Math"/>
                        <a:ea typeface="Times New Roman"/>
                        <a:cs typeface="Times New Roman"/>
                      </a:rPr>
                      <m:t>𝑛</m:t>
                    </m:r>
                    <m:r>
                      <a:rPr lang="en-US" sz="6000" i="1">
                        <a:latin typeface="Cambria Math"/>
                        <a:ea typeface="Times New Roman"/>
                        <a:cs typeface="Times New Roman"/>
                      </a:rPr>
                      <m:t>(</m:t>
                    </m:r>
                    <m:r>
                      <a:rPr lang="en-US" sz="6000" i="1">
                        <a:latin typeface="Cambria Math"/>
                        <a:ea typeface="Times New Roman"/>
                        <a:cs typeface="Times New Roman"/>
                      </a:rPr>
                      <m:t>𝛺</m:t>
                    </m:r>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12</m:t>
                        </m:r>
                      </m:sub>
                      <m:sup>
                        <m:r>
                          <a:rPr lang="en-US" sz="6000" i="1">
                            <a:latin typeface="Cambria Math"/>
                            <a:ea typeface="Times New Roman"/>
                            <a:cs typeface="Times New Roman"/>
                          </a:rPr>
                          <m:t>4</m:t>
                        </m:r>
                      </m:sup>
                    </m:sSubSup>
                    <m:r>
                      <a:rPr lang="en-US" sz="6000" i="1">
                        <a:latin typeface="Cambria Math"/>
                        <a:ea typeface="Times New Roman"/>
                        <a:cs typeface="Times New Roman"/>
                      </a:rPr>
                      <m:t>=495</m:t>
                    </m:r>
                  </m:oMath>
                </a14:m>
                <a:r>
                  <a:rPr lang="en-US" sz="6000" dirty="0" smtClean="0"/>
                  <a:t>.</a:t>
                </a:r>
              </a:p>
              <a:p>
                <a:r>
                  <a:rPr lang="en-US" sz="6000">
                    <a:latin typeface="Times New Roman"/>
                    <a:ea typeface="Times New Roman"/>
                    <a:cs typeface="Times New Roman"/>
                  </a:rPr>
                  <a:t>Gọi </a:t>
                </a:r>
                <a14:m>
                  <m:oMath xmlns:m="http://schemas.openxmlformats.org/officeDocument/2006/math">
                    <m:r>
                      <a:rPr lang="en-US" sz="6000" i="1">
                        <a:latin typeface="Cambria Math"/>
                        <a:ea typeface="Times New Roman"/>
                        <a:cs typeface="Times New Roman"/>
                      </a:rPr>
                      <m:t>𝐴</m:t>
                    </m:r>
                  </m:oMath>
                </a14:m>
                <a:r>
                  <a:rPr lang="en-US" sz="6000">
                    <a:latin typeface="Times New Roman"/>
                    <a:ea typeface="Times New Roman"/>
                    <a:cs typeface="Times New Roman"/>
                  </a:rPr>
                  <a:t> là biến cố </a:t>
                </a:r>
                <a14:m>
                  <m:oMath xmlns:m="http://schemas.openxmlformats.org/officeDocument/2006/math">
                    <m:r>
                      <a:rPr lang="en-US" sz="6000" i="1">
                        <a:latin typeface="Cambria Math"/>
                        <a:ea typeface="Times New Roman"/>
                        <a:cs typeface="Times New Roman"/>
                      </a:rPr>
                      <m:t>′′4</m:t>
                    </m:r>
                  </m:oMath>
                </a14:m>
                <a:r>
                  <a:rPr lang="en-US" sz="6000">
                    <a:latin typeface="Times New Roman"/>
                    <a:ea typeface="Times New Roman"/>
                    <a:cs typeface="Times New Roman"/>
                  </a:rPr>
                  <a:t> đỉnh được chọn tạo thành một hình chữ nhật</a:t>
                </a:r>
                <a14:m>
                  <m:oMath xmlns:m="http://schemas.openxmlformats.org/officeDocument/2006/math">
                    <m:r>
                      <a:rPr lang="en-US" sz="6000" i="1">
                        <a:latin typeface="Cambria Math"/>
                        <a:ea typeface="Times New Roman"/>
                        <a:cs typeface="Times New Roman"/>
                      </a:rPr>
                      <m:t>′′</m:t>
                    </m:r>
                  </m:oMath>
                </a14:m>
                <a:r>
                  <a:rPr lang="en-US" sz="6000">
                    <a:latin typeface="Times New Roman"/>
                    <a:ea typeface="Times New Roman"/>
                    <a:cs typeface="Times New Roman"/>
                  </a:rPr>
                  <a:t>.</a:t>
                </a:r>
                <a:endParaRPr lang="en-US" sz="6000" dirty="0"/>
              </a:p>
            </p:txBody>
          </p:sp>
        </mc:Choice>
        <mc:Fallback xmlns="">
          <p:sp>
            <p:nvSpPr>
              <p:cNvPr id="2" name="Rectangle 1">
                <a:extLst>
                  <a:ext uri="{FF2B5EF4-FFF2-40B4-BE49-F238E27FC236}">
                    <a16:creationId xmlns="" xmlns:a16="http://schemas.microsoft.com/office/drawing/2014/main" xmlns:a14="http://schemas.microsoft.com/office/drawing/2010/main" id="{15DAC38B-2599-4658-905B-7BB72BA841CB}"/>
                  </a:ext>
                </a:extLst>
              </p:cNvPr>
              <p:cNvSpPr>
                <a:spLocks noRot="1" noChangeAspect="1" noMove="1" noResize="1" noEditPoints="1" noAdjustHandles="1" noChangeArrowheads="1" noChangeShapeType="1" noTextEdit="1"/>
              </p:cNvSpPr>
              <p:nvPr/>
            </p:nvSpPr>
            <p:spPr>
              <a:xfrm>
                <a:off x="1587" y="6313824"/>
                <a:ext cx="25958954" cy="1947584"/>
              </a:xfrm>
              <a:prstGeom prst="rect">
                <a:avLst/>
              </a:prstGeom>
              <a:blipFill rotWithShape="0">
                <a:blip r:embed="rId4"/>
                <a:stretch>
                  <a:fillRect l="-1409" t="-9091" b="-194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40F2255D-96BC-4FA3-9415-C52870AAD817}"/>
                  </a:ext>
                </a:extLst>
              </p:cNvPr>
              <p:cNvSpPr/>
              <p:nvPr/>
            </p:nvSpPr>
            <p:spPr>
              <a:xfrm>
                <a:off x="-33218" y="8179136"/>
                <a:ext cx="23899652" cy="5364802"/>
              </a:xfrm>
              <a:prstGeom prst="rect">
                <a:avLst/>
              </a:prstGeom>
            </p:spPr>
            <p:txBody>
              <a:bodyPr wrap="square">
                <a:spAutoFit/>
              </a:bodyPr>
              <a:lstStyle/>
              <a:p>
                <a:pPr>
                  <a:lnSpc>
                    <a:spcPct val="115000"/>
                  </a:lnSpc>
                  <a:spcBef>
                    <a:spcPts val="240"/>
                  </a:spcBef>
                  <a:spcAft>
                    <a:spcPts val="240"/>
                  </a:spcAft>
                </a:pPr>
                <a14:m>
                  <m:oMathPara xmlns:m="http://schemas.openxmlformats.org/officeDocument/2006/math">
                    <m:oMathParaPr>
                      <m:jc m:val="left"/>
                    </m:oMathParaPr>
                    <m:oMath xmlns:m="http://schemas.openxmlformats.org/officeDocument/2006/math">
                      <m:r>
                        <m:rPr>
                          <m:nor/>
                        </m:rPr>
                        <a:rPr lang="en-US" sz="6000" smtClean="0">
                          <a:latin typeface="Times New Roman"/>
                          <a:ea typeface="Times New Roman"/>
                          <a:cs typeface="Times New Roman"/>
                        </a:rPr>
                        <m:t>G</m:t>
                      </m:r>
                      <m:r>
                        <m:rPr>
                          <m:nor/>
                        </m:rPr>
                        <a:rPr lang="en-US" sz="6000" smtClean="0">
                          <a:latin typeface="Times New Roman"/>
                          <a:ea typeface="Times New Roman"/>
                          <a:cs typeface="Times New Roman"/>
                        </a:rPr>
                        <m:t>ọ</m:t>
                      </m:r>
                      <m:r>
                        <m:rPr>
                          <m:nor/>
                        </m:rPr>
                        <a:rPr lang="en-US" sz="6000" smtClean="0">
                          <a:latin typeface="Times New Roman"/>
                          <a:ea typeface="Times New Roman"/>
                          <a:cs typeface="Times New Roman"/>
                        </a:rPr>
                        <m:t>i</m:t>
                      </m:r>
                      <m:r>
                        <m:rPr>
                          <m:nor/>
                        </m:rPr>
                        <a:rPr lang="en-US" sz="6000" smtClean="0">
                          <a:latin typeface="Times New Roman"/>
                          <a:ea typeface="Times New Roman"/>
                          <a:cs typeface="Times New Roman"/>
                        </a:rPr>
                        <m:t> đườ</m:t>
                      </m:r>
                      <m:r>
                        <m:rPr>
                          <m:nor/>
                        </m:rPr>
                        <a:rPr lang="en-US" sz="6000" smtClean="0">
                          <a:latin typeface="Times New Roman"/>
                          <a:ea typeface="Times New Roman"/>
                          <a:cs typeface="Times New Roman"/>
                        </a:rPr>
                        <m:t>ng</m:t>
                      </m:r>
                      <m:r>
                        <m:rPr>
                          <m:nor/>
                        </m:rPr>
                        <a:rPr lang="en-US" sz="6000" smtClean="0">
                          <a:latin typeface="Times New Roman"/>
                          <a:ea typeface="Times New Roman"/>
                          <a:cs typeface="Times New Roman"/>
                        </a:rPr>
                        <m:t> </m:t>
                      </m:r>
                      <m:r>
                        <m:rPr>
                          <m:nor/>
                        </m:rPr>
                        <a:rPr lang="en-US" sz="6000" smtClean="0">
                          <a:latin typeface="Times New Roman"/>
                          <a:ea typeface="Times New Roman"/>
                          <a:cs typeface="Times New Roman"/>
                        </a:rPr>
                        <m:t>ch</m:t>
                      </m:r>
                      <m:r>
                        <m:rPr>
                          <m:nor/>
                        </m:rPr>
                        <a:rPr lang="en-US" sz="6000" smtClean="0">
                          <a:latin typeface="Times New Roman"/>
                          <a:ea typeface="Times New Roman"/>
                          <a:cs typeface="Times New Roman"/>
                        </a:rPr>
                        <m:t>é</m:t>
                      </m:r>
                      <m:r>
                        <m:rPr>
                          <m:nor/>
                        </m:rPr>
                        <a:rPr lang="en-US" sz="6000" smtClean="0">
                          <a:latin typeface="Times New Roman"/>
                          <a:ea typeface="Times New Roman"/>
                          <a:cs typeface="Times New Roman"/>
                        </a:rPr>
                        <m:t>o</m:t>
                      </m:r>
                      <m:r>
                        <m:rPr>
                          <m:nor/>
                        </m:rPr>
                        <a:rPr lang="en-US" sz="6000" smtClean="0">
                          <a:latin typeface="Times New Roman"/>
                          <a:ea typeface="Times New Roman"/>
                          <a:cs typeface="Times New Roman"/>
                        </a:rPr>
                        <m:t> </m:t>
                      </m:r>
                      <m:r>
                        <m:rPr>
                          <m:nor/>
                        </m:rPr>
                        <a:rPr lang="en-US" sz="6000" smtClean="0">
                          <a:latin typeface="Times New Roman"/>
                          <a:ea typeface="Times New Roman"/>
                          <a:cs typeface="Times New Roman"/>
                        </a:rPr>
                        <m:t>c</m:t>
                      </m:r>
                      <m:r>
                        <m:rPr>
                          <m:nor/>
                        </m:rPr>
                        <a:rPr lang="en-US" sz="6000" smtClean="0">
                          <a:latin typeface="Times New Roman"/>
                          <a:ea typeface="Times New Roman"/>
                          <a:cs typeface="Times New Roman"/>
                        </a:rPr>
                        <m:t>ủ</m:t>
                      </m:r>
                      <m:r>
                        <m:rPr>
                          <m:nor/>
                        </m:rPr>
                        <a:rPr lang="en-US" sz="6000" smtClean="0">
                          <a:latin typeface="Times New Roman"/>
                          <a:ea typeface="Times New Roman"/>
                          <a:cs typeface="Times New Roman"/>
                        </a:rPr>
                        <m:t>a</m:t>
                      </m:r>
                      <m:r>
                        <m:rPr>
                          <m:nor/>
                        </m:rPr>
                        <a:rPr lang="en-US" sz="6000" smtClean="0">
                          <a:latin typeface="Times New Roman"/>
                          <a:ea typeface="Times New Roman"/>
                          <a:cs typeface="Times New Roman"/>
                        </a:rPr>
                        <m:t> đ</m:t>
                      </m:r>
                      <m:r>
                        <m:rPr>
                          <m:nor/>
                        </m:rPr>
                        <a:rPr lang="en-US" sz="6000" smtClean="0">
                          <a:latin typeface="Times New Roman"/>
                          <a:ea typeface="Times New Roman"/>
                          <a:cs typeface="Times New Roman"/>
                        </a:rPr>
                        <m:t>a</m:t>
                      </m:r>
                      <m:r>
                        <m:rPr>
                          <m:nor/>
                        </m:rPr>
                        <a:rPr lang="en-US" sz="6000" smtClean="0">
                          <a:latin typeface="Times New Roman"/>
                          <a:ea typeface="Times New Roman"/>
                          <a:cs typeface="Times New Roman"/>
                        </a:rPr>
                        <m:t> </m:t>
                      </m:r>
                      <m:r>
                        <m:rPr>
                          <m:nor/>
                        </m:rPr>
                        <a:rPr lang="en-US" sz="6000" smtClean="0">
                          <a:latin typeface="Times New Roman"/>
                          <a:ea typeface="Times New Roman"/>
                          <a:cs typeface="Times New Roman"/>
                        </a:rPr>
                        <m:t>gi</m:t>
                      </m:r>
                      <m:r>
                        <m:rPr>
                          <m:nor/>
                        </m:rPr>
                        <a:rPr lang="en-US" sz="6000" smtClean="0">
                          <a:latin typeface="Times New Roman"/>
                          <a:ea typeface="Times New Roman"/>
                          <a:cs typeface="Times New Roman"/>
                        </a:rPr>
                        <m:t>á</m:t>
                      </m:r>
                      <m:r>
                        <m:rPr>
                          <m:nor/>
                        </m:rPr>
                        <a:rPr lang="en-US" sz="6000" smtClean="0">
                          <a:latin typeface="Times New Roman"/>
                          <a:ea typeface="Times New Roman"/>
                          <a:cs typeface="Times New Roman"/>
                        </a:rPr>
                        <m:t>c</m:t>
                      </m:r>
                      <m:r>
                        <m:rPr>
                          <m:nor/>
                        </m:rPr>
                        <a:rPr lang="en-US" sz="6000" smtClean="0">
                          <a:latin typeface="Times New Roman"/>
                          <a:ea typeface="Times New Roman"/>
                          <a:cs typeface="Times New Roman"/>
                        </a:rPr>
                        <m:t> đề</m:t>
                      </m:r>
                      <m:r>
                        <m:rPr>
                          <m:nor/>
                        </m:rPr>
                        <a:rPr lang="en-US" sz="6000" smtClean="0">
                          <a:latin typeface="Times New Roman"/>
                          <a:ea typeface="Times New Roman"/>
                          <a:cs typeface="Times New Roman"/>
                        </a:rPr>
                        <m:t>u</m:t>
                      </m:r>
                      <m:r>
                        <m:rPr>
                          <m:nor/>
                        </m:rPr>
                        <a:rPr lang="en-US" sz="6000" smtClean="0">
                          <a:latin typeface="Times New Roman"/>
                          <a:ea typeface="Times New Roman"/>
                          <a:cs typeface="Times New Roman"/>
                        </a:rPr>
                        <m:t> </m:t>
                      </m:r>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1</m:t>
                          </m:r>
                        </m:sub>
                      </m:sSub>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2</m:t>
                          </m:r>
                        </m:sub>
                      </m:sSub>
                      <m:r>
                        <a:rPr lang="en-US" sz="6000" i="1">
                          <a:latin typeface="Cambria Math"/>
                          <a:ea typeface="Times New Roman"/>
                          <a:cs typeface="Times New Roman"/>
                        </a:rPr>
                        <m:t>...</m:t>
                      </m:r>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12</m:t>
                          </m:r>
                        </m:sub>
                      </m:sSub>
                      <m:r>
                        <m:rPr>
                          <m:nor/>
                        </m:rPr>
                        <a:rPr lang="en-US" sz="6000">
                          <a:latin typeface="Times New Roman"/>
                          <a:ea typeface="Times New Roman"/>
                          <a:cs typeface="Times New Roman"/>
                        </a:rPr>
                        <m:t> đ</m:t>
                      </m:r>
                      <m:r>
                        <m:rPr>
                          <m:nor/>
                        </m:rPr>
                        <a:rPr lang="en-US" sz="6000">
                          <a:latin typeface="Times New Roman"/>
                          <a:ea typeface="Times New Roman"/>
                          <a:cs typeface="Times New Roman"/>
                        </a:rPr>
                        <m:t>i</m:t>
                      </m:r>
                      <m:r>
                        <m:rPr>
                          <m:nor/>
                        </m:rPr>
                        <a:rPr lang="en-US" sz="6000">
                          <a:latin typeface="Times New Roman"/>
                          <a:ea typeface="Times New Roman"/>
                          <a:cs typeface="Times New Roman"/>
                        </a:rPr>
                        <m:t> </m:t>
                      </m:r>
                      <m:r>
                        <m:rPr>
                          <m:nor/>
                        </m:rPr>
                        <a:rPr lang="en-US" sz="6000">
                          <a:latin typeface="Times New Roman"/>
                          <a:ea typeface="Times New Roman"/>
                          <a:cs typeface="Times New Roman"/>
                        </a:rPr>
                        <m:t>qua</m:t>
                      </m:r>
                      <m:r>
                        <m:rPr>
                          <m:nor/>
                        </m:rPr>
                        <a:rPr lang="en-US" sz="6000">
                          <a:latin typeface="Times New Roman"/>
                          <a:ea typeface="Times New Roman"/>
                          <a:cs typeface="Times New Roman"/>
                        </a:rPr>
                        <m:t> </m:t>
                      </m:r>
                      <m:r>
                        <m:rPr>
                          <m:nor/>
                        </m:rPr>
                        <a:rPr lang="en-US" sz="6000">
                          <a:latin typeface="Times New Roman"/>
                          <a:ea typeface="Times New Roman"/>
                          <a:cs typeface="Times New Roman"/>
                        </a:rPr>
                        <m:t>t</m:t>
                      </m:r>
                      <m:r>
                        <m:rPr>
                          <m:nor/>
                        </m:rPr>
                        <a:rPr lang="en-US" sz="6000">
                          <a:latin typeface="Times New Roman"/>
                          <a:ea typeface="Times New Roman"/>
                          <a:cs typeface="Times New Roman"/>
                        </a:rPr>
                        <m:t>â</m:t>
                      </m:r>
                      <m:r>
                        <m:rPr>
                          <m:nor/>
                        </m:rPr>
                        <a:rPr lang="en-US" sz="6000">
                          <a:latin typeface="Times New Roman"/>
                          <a:ea typeface="Times New Roman"/>
                          <a:cs typeface="Times New Roman"/>
                        </a:rPr>
                        <m:t>m</m:t>
                      </m:r>
                      <m:r>
                        <m:rPr>
                          <m:nor/>
                        </m:rPr>
                        <a:rPr lang="en-US" sz="6000">
                          <a:latin typeface="Times New Roman"/>
                          <a:ea typeface="Times New Roman"/>
                          <a:cs typeface="Times New Roman"/>
                        </a:rPr>
                        <m:t> đườ</m:t>
                      </m:r>
                      <m:r>
                        <m:rPr>
                          <m:nor/>
                        </m:rPr>
                        <a:rPr lang="en-US" sz="6000">
                          <a:latin typeface="Times New Roman"/>
                          <a:ea typeface="Times New Roman"/>
                          <a:cs typeface="Times New Roman"/>
                        </a:rPr>
                        <m:t>ng</m:t>
                      </m:r>
                      <m:r>
                        <m:rPr>
                          <m:nor/>
                        </m:rPr>
                        <a:rPr lang="en-US" sz="6000">
                          <a:latin typeface="Times New Roman"/>
                          <a:ea typeface="Times New Roman"/>
                          <a:cs typeface="Times New Roman"/>
                        </a:rPr>
                        <m:t> </m:t>
                      </m:r>
                      <m:r>
                        <m:rPr>
                          <m:nor/>
                        </m:rPr>
                        <a:rPr lang="en-US" sz="6000">
                          <a:latin typeface="Times New Roman"/>
                          <a:ea typeface="Times New Roman"/>
                          <a:cs typeface="Times New Roman"/>
                        </a:rPr>
                        <m:t>tr</m:t>
                      </m:r>
                      <m:r>
                        <m:rPr>
                          <m:nor/>
                        </m:rPr>
                        <a:rPr lang="en-US" sz="6000">
                          <a:latin typeface="Times New Roman"/>
                          <a:ea typeface="Times New Roman"/>
                          <a:cs typeface="Times New Roman"/>
                        </a:rPr>
                        <m:t>ò</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d>
                        <m:dPr>
                          <m:ctrlPr>
                            <a:rPr lang="vi-VN" sz="6000" i="1">
                              <a:latin typeface="Cambria Math"/>
                              <a:ea typeface="Times New Roman"/>
                              <a:cs typeface="Times New Roman"/>
                            </a:rPr>
                          </m:ctrlPr>
                        </m:dPr>
                        <m:e>
                          <m:r>
                            <a:rPr lang="en-US" sz="6000" i="1">
                              <a:latin typeface="Cambria Math"/>
                              <a:ea typeface="Times New Roman"/>
                              <a:cs typeface="Times New Roman"/>
                            </a:rPr>
                            <m:t>𝑂</m:t>
                          </m:r>
                        </m:e>
                      </m:d>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à đườ</m:t>
                      </m:r>
                      <m:r>
                        <m:rPr>
                          <m:nor/>
                        </m:rPr>
                        <a:rPr lang="en-US" sz="6000">
                          <a:latin typeface="Times New Roman"/>
                          <a:ea typeface="Times New Roman"/>
                          <a:cs typeface="Times New Roman"/>
                        </a:rPr>
                        <m:t>ng</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ch</m:t>
                      </m:r>
                      <m:r>
                        <m:rPr>
                          <m:nor/>
                        </m:rPr>
                        <a:rPr lang="en-US" sz="6000">
                          <a:latin typeface="Times New Roman"/>
                          <a:ea typeface="Times New Roman"/>
                          <a:cs typeface="Times New Roman"/>
                        </a:rPr>
                        <m:t>é</m:t>
                      </m:r>
                      <m:r>
                        <m:rPr>
                          <m:nor/>
                        </m:rPr>
                        <a:rPr lang="en-US" sz="6000">
                          <a:latin typeface="Times New Roman"/>
                          <a:ea typeface="Times New Roman"/>
                          <a:cs typeface="Times New Roman"/>
                        </a:rPr>
                        <m:t>o</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ớ</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th</m:t>
                      </m:r>
                      <m:r>
                        <m:rPr>
                          <m:nor/>
                        </m:rPr>
                        <a:rPr lang="en-US" sz="6000">
                          <a:latin typeface="Times New Roman"/>
                          <a:ea typeface="Times New Roman"/>
                          <a:cs typeface="Times New Roman"/>
                        </a:rPr>
                        <m:t>ì đ</m:t>
                      </m:r>
                      <m:r>
                        <m:rPr>
                          <m:nor/>
                        </m:rPr>
                        <a:rPr lang="en-US" sz="6000">
                          <a:latin typeface="Times New Roman"/>
                          <a:ea typeface="Times New Roman"/>
                          <a:cs typeface="Times New Roman"/>
                        </a:rPr>
                        <m:t>a</m:t>
                      </m:r>
                      <m:r>
                        <m:rPr>
                          <m:nor/>
                        </m:rPr>
                        <a:rPr lang="en-US" sz="6000">
                          <a:latin typeface="Times New Roman"/>
                          <a:ea typeface="Times New Roman"/>
                          <a:cs typeface="Times New Roman"/>
                        </a:rPr>
                        <m:t> </m:t>
                      </m:r>
                      <m:r>
                        <m:rPr>
                          <m:nor/>
                        </m:rPr>
                        <a:rPr lang="en-US" sz="6000">
                          <a:latin typeface="Times New Roman"/>
                          <a:ea typeface="Times New Roman"/>
                          <a:cs typeface="Times New Roman"/>
                        </a:rPr>
                        <m:t>gi</m:t>
                      </m:r>
                      <m:r>
                        <m:rPr>
                          <m:nor/>
                        </m:rPr>
                        <a:rPr lang="en-US" sz="6000">
                          <a:latin typeface="Times New Roman"/>
                          <a:ea typeface="Times New Roman"/>
                          <a:cs typeface="Times New Roman"/>
                        </a:rPr>
                        <m:t>á</m:t>
                      </m:r>
                      <m:r>
                        <m:rPr>
                          <m:nor/>
                        </m:rPr>
                        <a:rPr lang="en-US" sz="6000">
                          <a:latin typeface="Times New Roman"/>
                          <a:ea typeface="Times New Roman"/>
                          <a:cs typeface="Times New Roman"/>
                        </a:rPr>
                        <m:t>c</m:t>
                      </m:r>
                      <m:r>
                        <m:rPr>
                          <m:nor/>
                        </m:rPr>
                        <a:rPr lang="en-US" sz="6000">
                          <a:latin typeface="Times New Roman"/>
                          <a:ea typeface="Times New Roman"/>
                          <a:cs typeface="Times New Roman"/>
                        </a:rPr>
                        <m:t> đã </m:t>
                      </m:r>
                      <m:r>
                        <m:rPr>
                          <m:nor/>
                        </m:rPr>
                        <a:rPr lang="en-US" sz="6000">
                          <a:latin typeface="Times New Roman"/>
                          <a:ea typeface="Times New Roman"/>
                          <a:cs typeface="Times New Roman"/>
                        </a:rPr>
                        <m:t>cho</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ó </m:t>
                      </m:r>
                      <m:f>
                        <m:fPr>
                          <m:ctrlPr>
                            <a:rPr lang="vi-VN" sz="6000" i="1">
                              <a:latin typeface="Cambria Math"/>
                              <a:ea typeface="Times New Roman"/>
                              <a:cs typeface="Times New Roman"/>
                            </a:rPr>
                          </m:ctrlPr>
                        </m:fPr>
                        <m:num>
                          <m:r>
                            <a:rPr lang="en-US" sz="6000" i="1">
                              <a:latin typeface="Cambria Math"/>
                              <a:ea typeface="Times New Roman"/>
                              <a:cs typeface="Times New Roman"/>
                            </a:rPr>
                            <m:t>12</m:t>
                          </m:r>
                        </m:num>
                        <m:den>
                          <m:r>
                            <a:rPr lang="en-US" sz="6000" i="1">
                              <a:latin typeface="Cambria Math"/>
                              <a:ea typeface="Times New Roman"/>
                              <a:cs typeface="Times New Roman"/>
                            </a:rPr>
                            <m:t>2</m:t>
                          </m:r>
                        </m:den>
                      </m:f>
                      <m:r>
                        <a:rPr lang="en-US" sz="6000" b="0" i="1" smtClean="0">
                          <a:latin typeface="Cambria Math" panose="02040503050406030204" pitchFamily="18" charset="0"/>
                          <a:ea typeface="Times New Roman"/>
                          <a:cs typeface="Times New Roman"/>
                        </a:rPr>
                        <m:t>=</m:t>
                      </m:r>
                      <m:r>
                        <a:rPr lang="en-US" sz="6000" i="1">
                          <a:latin typeface="Cambria Math"/>
                          <a:ea typeface="Times New Roman"/>
                          <a:cs typeface="Times New Roman"/>
                        </a:rPr>
                        <m:t>6</m:t>
                      </m:r>
                      <m:r>
                        <m:rPr>
                          <m:nor/>
                        </m:rPr>
                        <a:rPr lang="en-US" sz="6000">
                          <a:latin typeface="Times New Roman"/>
                          <a:ea typeface="Times New Roman"/>
                          <a:cs typeface="Times New Roman"/>
                        </a:rPr>
                        <m:t> đườ</m:t>
                      </m:r>
                      <m:r>
                        <m:rPr>
                          <m:nor/>
                        </m:rPr>
                        <a:rPr lang="en-US" sz="6000">
                          <a:latin typeface="Times New Roman"/>
                          <a:ea typeface="Times New Roman"/>
                          <a:cs typeface="Times New Roman"/>
                        </a:rPr>
                        <m:t>ng</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ch</m:t>
                      </m:r>
                      <m:r>
                        <m:rPr>
                          <m:nor/>
                        </m:rPr>
                        <a:rPr lang="en-US" sz="6000">
                          <a:latin typeface="Times New Roman"/>
                          <a:ea typeface="Times New Roman"/>
                          <a:cs typeface="Times New Roman"/>
                        </a:rPr>
                        <m:t>é</m:t>
                      </m:r>
                      <m:r>
                        <m:rPr>
                          <m:nor/>
                        </m:rPr>
                        <a:rPr lang="en-US" sz="6000">
                          <a:latin typeface="Times New Roman"/>
                          <a:ea typeface="Times New Roman"/>
                          <a:cs typeface="Times New Roman"/>
                        </a:rPr>
                        <m:t>o</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ớ</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oMath>
                  </m:oMathPara>
                </a14:m>
                <a:endParaRPr lang="en-US" sz="6000" smtClean="0">
                  <a:latin typeface="Times New Roman"/>
                  <a:ea typeface="Times New Roman"/>
                  <a:cs typeface="Times New Roman"/>
                </a:endParaRPr>
              </a:p>
              <a:p>
                <a:pPr>
                  <a:lnSpc>
                    <a:spcPct val="115000"/>
                  </a:lnSpc>
                  <a:spcBef>
                    <a:spcPts val="240"/>
                  </a:spcBef>
                  <a:spcAft>
                    <a:spcPts val="240"/>
                  </a:spcAft>
                </a:pPr>
                <a14:m>
                  <m:oMath xmlns:m="http://schemas.openxmlformats.org/officeDocument/2006/math">
                    <m:r>
                      <m:rPr>
                        <m:nor/>
                      </m:rPr>
                      <a:rPr lang="en-US" sz="6000">
                        <a:latin typeface="Times New Roman"/>
                        <a:ea typeface="Times New Roman"/>
                        <a:cs typeface="Times New Roman"/>
                      </a:rPr>
                      <m:t>M</m:t>
                    </m:r>
                    <m:r>
                      <m:rPr>
                        <m:nor/>
                      </m:rPr>
                      <a:rPr lang="en-US" sz="6000">
                        <a:latin typeface="Times New Roman"/>
                        <a:ea typeface="Times New Roman"/>
                        <a:cs typeface="Times New Roman"/>
                      </a:rPr>
                      <m:t>ỗ</m:t>
                    </m:r>
                    <m:r>
                      <m:rPr>
                        <m:nor/>
                      </m:rPr>
                      <a:rPr lang="en-US" sz="6000">
                        <a:latin typeface="Times New Roman"/>
                        <a:ea typeface="Times New Roman"/>
                        <a:cs typeface="Times New Roman"/>
                      </a:rPr>
                      <m:t>i</m:t>
                    </m:r>
                    <m:r>
                      <m:rPr>
                        <m:nor/>
                      </m:rPr>
                      <a:rPr lang="en-US" sz="6000">
                        <a:latin typeface="Times New Roman"/>
                        <a:ea typeface="Times New Roman"/>
                        <a:cs typeface="Times New Roman"/>
                      </a:rPr>
                      <m:t> </m:t>
                    </m:r>
                    <m:r>
                      <m:rPr>
                        <m:nor/>
                      </m:rPr>
                      <a:rPr lang="en-US" sz="6000">
                        <a:latin typeface="Times New Roman"/>
                        <a:ea typeface="Times New Roman"/>
                        <a:cs typeface="Times New Roman"/>
                      </a:rPr>
                      <m:t>h</m:t>
                    </m:r>
                    <m:r>
                      <m:rPr>
                        <m:nor/>
                      </m:rPr>
                      <a:rPr lang="en-US" sz="6000">
                        <a:latin typeface="Times New Roman"/>
                        <a:ea typeface="Times New Roman"/>
                        <a:cs typeface="Times New Roman"/>
                      </a:rPr>
                      <m:t>ì</m:t>
                    </m:r>
                    <m:r>
                      <m:rPr>
                        <m:nor/>
                      </m:rPr>
                      <a:rPr lang="en-US" sz="6000">
                        <a:latin typeface="Times New Roman"/>
                        <a:ea typeface="Times New Roman"/>
                        <a:cs typeface="Times New Roman"/>
                      </a:rPr>
                      <m:t>nh</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ch</m:t>
                    </m:r>
                    <m:r>
                      <m:rPr>
                        <m:nor/>
                      </m:rPr>
                      <a:rPr lang="en-US" sz="6000">
                        <a:latin typeface="Times New Roman"/>
                        <a:ea typeface="Times New Roman"/>
                        <a:cs typeface="Times New Roman"/>
                      </a:rPr>
                      <m:t>ữ </m:t>
                    </m:r>
                    <m:r>
                      <m:rPr>
                        <m:nor/>
                      </m:rPr>
                      <a:rPr lang="en-US" sz="6000">
                        <a:latin typeface="Times New Roman"/>
                        <a:ea typeface="Times New Roman"/>
                        <a:cs typeface="Times New Roman"/>
                      </a:rPr>
                      <m:t>nh</m:t>
                    </m:r>
                    <m:r>
                      <m:rPr>
                        <m:nor/>
                      </m:rPr>
                      <a:rPr lang="en-US" sz="6000">
                        <a:latin typeface="Times New Roman"/>
                        <a:ea typeface="Times New Roman"/>
                        <a:cs typeface="Times New Roman"/>
                      </a:rPr>
                      <m:t>ậ</m:t>
                    </m:r>
                    <m:r>
                      <m:rPr>
                        <m:nor/>
                      </m:rPr>
                      <a:rPr lang="en-US" sz="6000">
                        <a:latin typeface="Times New Roman"/>
                        <a:ea typeface="Times New Roman"/>
                        <a:cs typeface="Times New Roman"/>
                      </a:rPr>
                      <m:t>t</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ó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á</m:t>
                    </m:r>
                    <m:r>
                      <m:rPr>
                        <m:nor/>
                      </m:rPr>
                      <a:rPr lang="en-US" sz="6000">
                        <a:latin typeface="Times New Roman"/>
                        <a:ea typeface="Times New Roman"/>
                        <a:cs typeface="Times New Roman"/>
                      </a:rPr>
                      <m:t>c</m:t>
                    </m:r>
                    <m:r>
                      <m:rPr>
                        <m:nor/>
                      </m:rPr>
                      <a:rPr lang="en-US" sz="6000">
                        <a:latin typeface="Times New Roman"/>
                        <a:ea typeface="Times New Roman"/>
                        <a:cs typeface="Times New Roman"/>
                      </a:rPr>
                      <m:t> đỉ</m:t>
                    </m:r>
                    <m:r>
                      <m:rPr>
                        <m:nor/>
                      </m:rPr>
                      <a:rPr lang="en-US" sz="6000">
                        <a:latin typeface="Times New Roman"/>
                        <a:ea typeface="Times New Roman"/>
                        <a:cs typeface="Times New Roman"/>
                      </a:rPr>
                      <m:t>nh</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à </m:t>
                    </m:r>
                    <m:r>
                      <a:rPr lang="en-US" sz="6000" i="1">
                        <a:latin typeface="Cambria Math"/>
                        <a:ea typeface="Times New Roman"/>
                        <a:cs typeface="Times New Roman"/>
                      </a:rPr>
                      <m:t>4</m:t>
                    </m:r>
                    <m:r>
                      <m:rPr>
                        <m:nor/>
                      </m:rPr>
                      <a:rPr lang="en-US" sz="6000">
                        <a:latin typeface="Times New Roman"/>
                        <a:ea typeface="Times New Roman"/>
                        <a:cs typeface="Times New Roman"/>
                      </a:rPr>
                      <m:t> đỉ</m:t>
                    </m:r>
                    <m:r>
                      <m:rPr>
                        <m:nor/>
                      </m:rPr>
                      <a:rPr lang="en-US" sz="6000">
                        <a:latin typeface="Times New Roman"/>
                        <a:ea typeface="Times New Roman"/>
                        <a:cs typeface="Times New Roman"/>
                      </a:rPr>
                      <m:t>nh</m:t>
                    </m:r>
                    <m:r>
                      <m:rPr>
                        <m:nor/>
                      </m:rPr>
                      <a:rPr lang="en-US" sz="6000">
                        <a:latin typeface="Times New Roman"/>
                        <a:ea typeface="Times New Roman"/>
                        <a:cs typeface="Times New Roman"/>
                      </a:rPr>
                      <m:t> </m:t>
                    </m:r>
                    <m:r>
                      <m:rPr>
                        <m:nor/>
                      </m:rPr>
                      <a:rPr lang="en-US" sz="6000">
                        <a:latin typeface="Times New Roman"/>
                        <a:ea typeface="Times New Roman"/>
                        <a:cs typeface="Times New Roman"/>
                      </a:rPr>
                      <m:t>trong</m:t>
                    </m:r>
                    <m:r>
                      <m:rPr>
                        <m:nor/>
                      </m:rPr>
                      <a:rPr lang="en-US" sz="6000">
                        <a:latin typeface="Times New Roman"/>
                        <a:ea typeface="Times New Roman"/>
                        <a:cs typeface="Times New Roman"/>
                      </a:rPr>
                      <m:t> </m:t>
                    </m:r>
                    <m:r>
                      <a:rPr lang="en-US" sz="6000" i="1">
                        <a:latin typeface="Cambria Math"/>
                        <a:ea typeface="Times New Roman"/>
                        <a:cs typeface="Times New Roman"/>
                      </a:rPr>
                      <m:t>12</m:t>
                    </m:r>
                    <m:r>
                      <m:rPr>
                        <m:nor/>
                      </m:rPr>
                      <a:rPr lang="en-US" sz="6000">
                        <a:latin typeface="Times New Roman"/>
                        <a:ea typeface="Times New Roman"/>
                        <a:cs typeface="Times New Roman"/>
                      </a:rPr>
                      <m:t> đỉ</m:t>
                    </m:r>
                    <m:r>
                      <m:rPr>
                        <m:nor/>
                      </m:rPr>
                      <a:rPr lang="en-US" sz="6000">
                        <a:latin typeface="Times New Roman"/>
                        <a:ea typeface="Times New Roman"/>
                        <a:cs typeface="Times New Roman"/>
                      </a:rPr>
                      <m:t>nh</m:t>
                    </m:r>
                    <m:r>
                      <m:rPr>
                        <m:nor/>
                      </m:rPr>
                      <a:rPr lang="en-US" sz="6000">
                        <a:latin typeface="Times New Roman"/>
                        <a:ea typeface="Times New Roman"/>
                        <a:cs typeface="Times New Roman"/>
                      </a:rPr>
                      <m:t> </m:t>
                    </m:r>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1</m:t>
                        </m:r>
                      </m:sub>
                    </m:sSub>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2</m:t>
                        </m:r>
                      </m:sub>
                    </m:sSub>
                    <m:r>
                      <a:rPr lang="en-US" sz="6000" i="1">
                        <a:latin typeface="Cambria Math"/>
                        <a:ea typeface="Times New Roman"/>
                        <a:cs typeface="Times New Roman"/>
                      </a:rPr>
                      <m:t>...</m:t>
                    </m:r>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12</m:t>
                        </m:r>
                      </m:sub>
                    </m:sSub>
                    <m:r>
                      <m:rPr>
                        <m:nor/>
                      </m:rPr>
                      <a:rPr lang="en-US" sz="6000">
                        <a:latin typeface="Times New Roman"/>
                        <a:ea typeface="Times New Roman"/>
                        <a:cs typeface="Times New Roman"/>
                      </a:rPr>
                      <m:t>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ó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á</m:t>
                    </m:r>
                    <m:r>
                      <m:rPr>
                        <m:nor/>
                      </m:rPr>
                      <a:rPr lang="en-US" sz="6000">
                        <a:latin typeface="Times New Roman"/>
                        <a:ea typeface="Times New Roman"/>
                        <a:cs typeface="Times New Roman"/>
                      </a:rPr>
                      <m:t>c</m:t>
                    </m:r>
                    <m:r>
                      <m:rPr>
                        <m:nor/>
                      </m:rPr>
                      <a:rPr lang="en-US" sz="6000">
                        <a:latin typeface="Times New Roman"/>
                        <a:ea typeface="Times New Roman"/>
                        <a:cs typeface="Times New Roman"/>
                      </a:rPr>
                      <m:t> đườ</m:t>
                    </m:r>
                    <m:r>
                      <m:rPr>
                        <m:nor/>
                      </m:rPr>
                      <a:rPr lang="en-US" sz="6000">
                        <a:latin typeface="Times New Roman"/>
                        <a:ea typeface="Times New Roman"/>
                        <a:cs typeface="Times New Roman"/>
                      </a:rPr>
                      <m:t>ng</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ch</m:t>
                    </m:r>
                    <m:r>
                      <m:rPr>
                        <m:nor/>
                      </m:rPr>
                      <a:rPr lang="en-US" sz="6000">
                        <a:latin typeface="Times New Roman"/>
                        <a:ea typeface="Times New Roman"/>
                        <a:cs typeface="Times New Roman"/>
                      </a:rPr>
                      <m:t>é</m:t>
                    </m:r>
                    <m:r>
                      <m:rPr>
                        <m:nor/>
                      </m:rPr>
                      <a:rPr lang="en-US" sz="6000">
                        <a:latin typeface="Times New Roman"/>
                        <a:ea typeface="Times New Roman"/>
                        <a:cs typeface="Times New Roman"/>
                      </a:rPr>
                      <m:t>o</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à </m:t>
                    </m:r>
                    <m:r>
                      <m:rPr>
                        <m:nor/>
                      </m:rPr>
                      <a:rPr lang="en-US" sz="6000">
                        <a:latin typeface="Times New Roman"/>
                        <a:ea typeface="Times New Roman"/>
                        <a:cs typeface="Times New Roman"/>
                      </a:rPr>
                      <m:t>hai</m:t>
                    </m:r>
                    <m:r>
                      <m:rPr>
                        <m:nor/>
                      </m:rPr>
                      <a:rPr lang="en-US" sz="6000">
                        <a:latin typeface="Times New Roman"/>
                        <a:ea typeface="Times New Roman"/>
                        <a:cs typeface="Times New Roman"/>
                      </a:rPr>
                      <m:t> đườ</m:t>
                    </m:r>
                    <m:r>
                      <m:rPr>
                        <m:nor/>
                      </m:rPr>
                      <a:rPr lang="en-US" sz="6000">
                        <a:latin typeface="Times New Roman"/>
                        <a:ea typeface="Times New Roman"/>
                        <a:cs typeface="Times New Roman"/>
                      </a:rPr>
                      <m:t>ng</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ch</m:t>
                    </m:r>
                    <m:r>
                      <m:rPr>
                        <m:nor/>
                      </m:rPr>
                      <a:rPr lang="en-US" sz="6000">
                        <a:latin typeface="Times New Roman"/>
                        <a:ea typeface="Times New Roman"/>
                        <a:cs typeface="Times New Roman"/>
                      </a:rPr>
                      <m:t>é</m:t>
                    </m:r>
                    <m:r>
                      <m:rPr>
                        <m:nor/>
                      </m:rPr>
                      <a:rPr lang="en-US" sz="6000">
                        <a:latin typeface="Times New Roman"/>
                        <a:ea typeface="Times New Roman"/>
                        <a:cs typeface="Times New Roman"/>
                      </a:rPr>
                      <m:t>o</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ớ</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oMath>
                </a14:m>
                <a:r>
                  <a:rPr lang="en-US" sz="6000" smtClean="0"/>
                  <a:t>(Còn nữa-&gt;)</a:t>
                </a:r>
                <a:endParaRPr lang="en-US" sz="6000" dirty="0"/>
              </a:p>
            </p:txBody>
          </p:sp>
        </mc:Choice>
        <mc:Fallback xmlns="">
          <p:sp>
            <p:nvSpPr>
              <p:cNvPr id="11" name="Rectangle 10">
                <a:extLst>
                  <a:ext uri="{FF2B5EF4-FFF2-40B4-BE49-F238E27FC236}">
                    <a16:creationId xmlns="" xmlns:a16="http://schemas.microsoft.com/office/drawing/2014/main" xmlns:a14="http://schemas.microsoft.com/office/drawing/2010/main" id="{40F2255D-96BC-4FA3-9415-C52870AAD817}"/>
                  </a:ext>
                </a:extLst>
              </p:cNvPr>
              <p:cNvSpPr>
                <a:spLocks noRot="1" noChangeAspect="1" noMove="1" noResize="1" noEditPoints="1" noAdjustHandles="1" noChangeArrowheads="1" noChangeShapeType="1" noTextEdit="1"/>
              </p:cNvSpPr>
              <p:nvPr/>
            </p:nvSpPr>
            <p:spPr>
              <a:xfrm>
                <a:off x="-33218" y="8179136"/>
                <a:ext cx="23899652" cy="5364802"/>
              </a:xfrm>
              <a:prstGeom prst="rect">
                <a:avLst/>
              </a:prstGeom>
              <a:blipFill rotWithShape="0">
                <a:blip r:embed="rId5"/>
                <a:stretch>
                  <a:fillRect b="-6136"/>
                </a:stretch>
              </a:blipFill>
            </p:spPr>
            <p:txBody>
              <a:bodyPr/>
              <a:lstStyle/>
              <a:p>
                <a:r>
                  <a:rPr lang="en-US">
                    <a:noFill/>
                  </a:rPr>
                  <a:t> </a:t>
                </a:r>
              </a:p>
            </p:txBody>
          </p:sp>
        </mc:Fallback>
      </mc:AlternateContent>
      <p:grpSp>
        <p:nvGrpSpPr>
          <p:cNvPr id="46" name="Group 45"/>
          <p:cNvGrpSpPr/>
          <p:nvPr/>
        </p:nvGrpSpPr>
        <p:grpSpPr>
          <a:xfrm>
            <a:off x="229370" y="3805165"/>
            <a:ext cx="23679365" cy="2777198"/>
            <a:chOff x="247181" y="1471159"/>
            <a:chExt cx="11838141" cy="1388599"/>
          </a:xfrm>
        </p:grpSpPr>
        <p:grpSp>
          <p:nvGrpSpPr>
            <p:cNvPr id="47" name="Group 46"/>
            <p:cNvGrpSpPr/>
            <p:nvPr/>
          </p:nvGrpSpPr>
          <p:grpSpPr>
            <a:xfrm>
              <a:off x="247181" y="1501341"/>
              <a:ext cx="3090381" cy="947427"/>
              <a:chOff x="5537206" y="1557991"/>
              <a:chExt cx="3079904" cy="880767"/>
            </a:xfrm>
          </p:grpSpPr>
          <p:sp>
            <p:nvSpPr>
              <p:cNvPr id="75" name="Rectangle 74"/>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6" name="Oval 75"/>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7" name="TextBox 76"/>
                  <p:cNvSpPr txBox="1"/>
                  <p:nvPr/>
                </p:nvSpPr>
                <p:spPr>
                  <a:xfrm>
                    <a:off x="6155888" y="1589543"/>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13</m:t>
                              </m:r>
                            </m:num>
                            <m:den>
                              <m:r>
                                <a:rPr lang="en-US" sz="6000" b="0" i="1" smtClean="0">
                                  <a:latin typeface="Cambria Math" panose="02040503050406030204" pitchFamily="18" charset="0"/>
                                </a:rPr>
                                <m:t>34</m:t>
                              </m:r>
                            </m:den>
                          </m:f>
                          <m:r>
                            <a:rPr lang="en-US" sz="6000" b="0" i="1" smtClean="0">
                              <a:latin typeface="Cambria Math" panose="02040503050406030204" pitchFamily="18" charset="0"/>
                            </a:rPr>
                            <m:t>. </m:t>
                          </m:r>
                        </m:oMath>
                      </m:oMathPara>
                    </a14:m>
                    <a:endParaRPr lang="en-US" sz="6000" dirty="0"/>
                  </a:p>
                </p:txBody>
              </p:sp>
            </mc:Choice>
            <mc:Fallback xmlns="">
              <p:sp>
                <p:nvSpPr>
                  <p:cNvPr id="77" name="TextBox 76"/>
                  <p:cNvSpPr txBox="1">
                    <a:spLocks noRot="1" noChangeAspect="1" noMove="1" noResize="1" noEditPoints="1" noAdjustHandles="1" noChangeArrowheads="1" noChangeShapeType="1" noTextEdit="1"/>
                  </p:cNvSpPr>
                  <p:nvPr/>
                </p:nvSpPr>
                <p:spPr>
                  <a:xfrm>
                    <a:off x="6155888" y="1589543"/>
                    <a:ext cx="2280848" cy="849215"/>
                  </a:xfrm>
                  <a:prstGeom prst="rect">
                    <a:avLst/>
                  </a:prstGeom>
                  <a:blipFill rotWithShape="0">
                    <a:blip r:embed="rId6"/>
                    <a:stretch>
                      <a:fillRect/>
                    </a:stretch>
                  </a:blipFill>
                </p:spPr>
                <p:txBody>
                  <a:bodyPr/>
                  <a:lstStyle/>
                  <a:p>
                    <a:r>
                      <a:rPr lang="en-US">
                        <a:noFill/>
                      </a:rPr>
                      <a:t> </a:t>
                    </a:r>
                  </a:p>
                </p:txBody>
              </p:sp>
            </mc:Fallback>
          </mc:AlternateContent>
        </p:grpSp>
        <p:grpSp>
          <p:nvGrpSpPr>
            <p:cNvPr id="55" name="Group 54"/>
            <p:cNvGrpSpPr/>
            <p:nvPr/>
          </p:nvGrpSpPr>
          <p:grpSpPr>
            <a:xfrm>
              <a:off x="3163101" y="1471159"/>
              <a:ext cx="3090381" cy="944584"/>
              <a:chOff x="5537206" y="1529932"/>
              <a:chExt cx="3079904" cy="878124"/>
            </a:xfrm>
          </p:grpSpPr>
          <p:sp>
            <p:nvSpPr>
              <p:cNvPr id="72" name="Rectangle 71"/>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3" name="Oval 7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74" name="TextBox 73"/>
                  <p:cNvSpPr txBox="1"/>
                  <p:nvPr/>
                </p:nvSpPr>
                <p:spPr>
                  <a:xfrm>
                    <a:off x="6105061" y="1529932"/>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33</m:t>
                              </m:r>
                            </m:den>
                          </m:f>
                          <m:r>
                            <a:rPr lang="en-US" sz="6000" b="0" i="1" smtClean="0">
                              <a:latin typeface="Cambria Math" panose="02040503050406030204" pitchFamily="18" charset="0"/>
                            </a:rPr>
                            <m:t>.</m:t>
                          </m:r>
                        </m:oMath>
                      </m:oMathPara>
                    </a14:m>
                    <a:endParaRPr lang="en-US" sz="6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6105061" y="1529932"/>
                    <a:ext cx="2280848" cy="849215"/>
                  </a:xfrm>
                  <a:prstGeom prst="rect">
                    <a:avLst/>
                  </a:prstGeom>
                  <a:blipFill rotWithShape="0">
                    <a:blip r:embed="rId7"/>
                    <a:stretch>
                      <a:fillRect/>
                    </a:stretch>
                  </a:blipFill>
                </p:spPr>
                <p:txBody>
                  <a:bodyPr/>
                  <a:lstStyle/>
                  <a:p>
                    <a:r>
                      <a:rPr lang="en-US">
                        <a:noFill/>
                      </a:rPr>
                      <a:t> </a:t>
                    </a:r>
                  </a:p>
                </p:txBody>
              </p:sp>
            </mc:Fallback>
          </mc:AlternateContent>
        </p:grpSp>
        <p:grpSp>
          <p:nvGrpSpPr>
            <p:cNvPr id="56" name="Group 55"/>
            <p:cNvGrpSpPr/>
            <p:nvPr/>
          </p:nvGrpSpPr>
          <p:grpSpPr>
            <a:xfrm>
              <a:off x="6079021" y="1501344"/>
              <a:ext cx="3090381" cy="947015"/>
              <a:chOff x="5537206" y="1557992"/>
              <a:chExt cx="3079904" cy="880382"/>
            </a:xfrm>
          </p:grpSpPr>
          <p:sp>
            <p:nvSpPr>
              <p:cNvPr id="61" name="Rectangle 60"/>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2" name="Oval 61"/>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4" name="TextBox 63"/>
                  <p:cNvSpPr txBox="1"/>
                  <p:nvPr/>
                </p:nvSpPr>
                <p:spPr>
                  <a:xfrm>
                    <a:off x="6121932" y="1589160"/>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17</m:t>
                              </m:r>
                            </m:num>
                            <m:den>
                              <m:r>
                                <a:rPr lang="en-US" sz="6000" b="0" i="1" smtClean="0">
                                  <a:latin typeface="Cambria Math" panose="02040503050406030204" pitchFamily="18" charset="0"/>
                                </a:rPr>
                                <m:t>68</m:t>
                              </m:r>
                            </m:den>
                          </m:f>
                          <m:r>
                            <a:rPr lang="en-US" sz="6000" b="0" i="1" smtClean="0">
                              <a:latin typeface="Cambria Math" panose="02040503050406030204" pitchFamily="18" charset="0"/>
                            </a:rPr>
                            <m:t>.</m:t>
                          </m:r>
                        </m:oMath>
                      </m:oMathPara>
                    </a14:m>
                    <a:endParaRPr lang="en-US" sz="6000" dirty="0"/>
                  </a:p>
                </p:txBody>
              </p:sp>
            </mc:Choice>
            <mc:Fallback xmlns="">
              <p:sp>
                <p:nvSpPr>
                  <p:cNvPr id="64" name="TextBox 63"/>
                  <p:cNvSpPr txBox="1">
                    <a:spLocks noRot="1" noChangeAspect="1" noMove="1" noResize="1" noEditPoints="1" noAdjustHandles="1" noChangeArrowheads="1" noChangeShapeType="1" noTextEdit="1"/>
                  </p:cNvSpPr>
                  <p:nvPr/>
                </p:nvSpPr>
                <p:spPr>
                  <a:xfrm>
                    <a:off x="6121932" y="1589160"/>
                    <a:ext cx="2280848" cy="849214"/>
                  </a:xfrm>
                  <a:prstGeom prst="rect">
                    <a:avLst/>
                  </a:prstGeom>
                  <a:blipFill rotWithShape="0">
                    <a:blip r:embed="rId8"/>
                    <a:stretch>
                      <a:fillRect/>
                    </a:stretch>
                  </a:blipFill>
                </p:spPr>
                <p:txBody>
                  <a:bodyPr/>
                  <a:lstStyle/>
                  <a:p>
                    <a:r>
                      <a:rPr lang="en-US">
                        <a:noFill/>
                      </a:rPr>
                      <a:t> </a:t>
                    </a:r>
                  </a:p>
                </p:txBody>
              </p:sp>
            </mc:Fallback>
          </mc:AlternateContent>
        </p:grpSp>
        <p:grpSp>
          <p:nvGrpSpPr>
            <p:cNvPr id="57" name="Group 56"/>
            <p:cNvGrpSpPr/>
            <p:nvPr/>
          </p:nvGrpSpPr>
          <p:grpSpPr>
            <a:xfrm>
              <a:off x="8994941" y="1484605"/>
              <a:ext cx="3090381" cy="1375153"/>
              <a:chOff x="5537206" y="1542431"/>
              <a:chExt cx="3079904" cy="1278398"/>
            </a:xfrm>
          </p:grpSpPr>
          <p:sp>
            <p:nvSpPr>
              <p:cNvPr id="58" name="Rectangle 57"/>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9" name="Oval 58"/>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0" name="TextBox 59"/>
                  <p:cNvSpPr txBox="1"/>
                  <p:nvPr/>
                </p:nvSpPr>
                <p:spPr>
                  <a:xfrm>
                    <a:off x="6102547" y="1542431"/>
                    <a:ext cx="2493487" cy="1278398"/>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16</m:t>
                              </m:r>
                            </m:den>
                          </m:f>
                          <m:r>
                            <a:rPr lang="en-US" sz="6000" b="0" i="1" smtClean="0">
                              <a:latin typeface="Cambria Math" panose="02040503050406030204" pitchFamily="18" charset="0"/>
                            </a:rPr>
                            <m:t>.</m:t>
                          </m:r>
                        </m:oMath>
                      </m:oMathPara>
                    </a14:m>
                    <a:endParaRPr lang="en-US" sz="6000" dirty="0"/>
                  </a:p>
                  <a:p>
                    <a:endParaRPr lang="en-US" sz="6000" dirty="0"/>
                  </a:p>
                </p:txBody>
              </p:sp>
            </mc:Choice>
            <mc:Fallback xmlns="">
              <p:sp>
                <p:nvSpPr>
                  <p:cNvPr id="60" name="TextBox 59"/>
                  <p:cNvSpPr txBox="1">
                    <a:spLocks noRot="1" noChangeAspect="1" noMove="1" noResize="1" noEditPoints="1" noAdjustHandles="1" noChangeArrowheads="1" noChangeShapeType="1" noTextEdit="1"/>
                  </p:cNvSpPr>
                  <p:nvPr/>
                </p:nvSpPr>
                <p:spPr>
                  <a:xfrm>
                    <a:off x="6102547" y="1542431"/>
                    <a:ext cx="2493487" cy="1278398"/>
                  </a:xfrm>
                  <a:prstGeom prst="rect">
                    <a:avLst/>
                  </a:prstGeom>
                  <a:blipFill rotWithShape="0">
                    <a:blip r:embed="rId9"/>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96553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left)">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302870" y="5801445"/>
            <a:ext cx="24443486" cy="7911830"/>
            <a:chOff x="184495" y="3636270"/>
            <a:chExt cx="11834900" cy="4058376"/>
          </a:xfrm>
        </p:grpSpPr>
        <p:sp>
          <p:nvSpPr>
            <p:cNvPr id="5" name="Rounded Rectangle 4"/>
            <p:cNvSpPr/>
            <p:nvPr/>
          </p:nvSpPr>
          <p:spPr>
            <a:xfrm>
              <a:off x="184495" y="3865218"/>
              <a:ext cx="11834900" cy="3829428"/>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1587" y="-62169"/>
            <a:ext cx="24385587" cy="3542214"/>
            <a:chOff x="248257" y="1742056"/>
            <a:chExt cx="23899181" cy="2970464"/>
          </a:xfrm>
        </p:grpSpPr>
        <p:grpSp>
          <p:nvGrpSpPr>
            <p:cNvPr id="21" name="Group 20"/>
            <p:cNvGrpSpPr/>
            <p:nvPr/>
          </p:nvGrpSpPr>
          <p:grpSpPr>
            <a:xfrm>
              <a:off x="248257" y="1869705"/>
              <a:ext cx="23899181" cy="2842815"/>
              <a:chOff x="248257" y="1647866"/>
              <a:chExt cx="23899181" cy="2842815"/>
            </a:xfrm>
          </p:grpSpPr>
          <p:sp>
            <p:nvSpPr>
              <p:cNvPr id="25" name="Rounded Rectangle 24"/>
              <p:cNvSpPr/>
              <p:nvPr/>
            </p:nvSpPr>
            <p:spPr bwMode="auto">
              <a:xfrm>
                <a:off x="248257" y="1762821"/>
                <a:ext cx="23899181" cy="2727860"/>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7</a:t>
                  </a:r>
                </a:p>
              </p:txBody>
            </p:sp>
          </p:grpSp>
        </p:grpSp>
        <mc:AlternateContent xmlns:mc="http://schemas.openxmlformats.org/markup-compatibility/2006" xmlns:a14="http://schemas.microsoft.com/office/drawing/2010/main">
          <mc:Choice Requires="a14">
            <p:sp>
              <p:nvSpPr>
                <p:cNvPr id="23" name="Rectangle 22"/>
                <p:cNvSpPr/>
                <p:nvPr/>
              </p:nvSpPr>
              <p:spPr>
                <a:xfrm>
                  <a:off x="248257" y="1742056"/>
                  <a:ext cx="23757114" cy="28261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indent="-457200" algn="just">
                    <a:lnSpc>
                      <a:spcPct val="115000"/>
                    </a:lnSpc>
                    <a:spcBef>
                      <a:spcPts val="240"/>
                    </a:spcBef>
                    <a:spcAft>
                      <a:spcPts val="240"/>
                    </a:spcAft>
                    <a:tabLst>
                      <a:tab pos="228600" algn="l"/>
                      <a:tab pos="457200" algn="l"/>
                      <a:tab pos="685800" algn="l"/>
                      <a:tab pos="914400" algn="l"/>
                    </a:tabLst>
                  </a:pPr>
                  <a:r>
                    <a:rPr lang="en-US" sz="6000" smtClean="0">
                      <a:latin typeface="Times New Roman"/>
                      <a:ea typeface="Times New Roman"/>
                      <a:cs typeface="Times New Roman"/>
                    </a:rPr>
                    <a:t>                    Cho </a:t>
                  </a:r>
                  <a:r>
                    <a:rPr lang="en-US" sz="6000">
                      <a:latin typeface="Times New Roman"/>
                      <a:ea typeface="Times New Roman"/>
                      <a:cs typeface="Times New Roman"/>
                    </a:rPr>
                    <a:t>một đa giác đều </a:t>
                  </a:r>
                  <a14:m>
                    <m:oMath xmlns:m="http://schemas.openxmlformats.org/officeDocument/2006/math">
                      <m:r>
                        <a:rPr lang="en-US" sz="6000" i="1">
                          <a:latin typeface="Cambria Math"/>
                          <a:ea typeface="Times New Roman"/>
                          <a:cs typeface="Times New Roman"/>
                        </a:rPr>
                        <m:t>12</m:t>
                      </m:r>
                    </m:oMath>
                  </a14:m>
                  <a:r>
                    <a:rPr lang="en-US" sz="6000">
                      <a:latin typeface="Times New Roman"/>
                      <a:ea typeface="Times New Roman"/>
                      <a:cs typeface="Times New Roman"/>
                    </a:rPr>
                    <a:t> đỉnh </a:t>
                  </a:r>
                  <a14:m>
                    <m:oMath xmlns:m="http://schemas.openxmlformats.org/officeDocument/2006/math">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1</m:t>
                          </m:r>
                        </m:sub>
                      </m:sSub>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2</m:t>
                          </m:r>
                        </m:sub>
                      </m:sSub>
                      <m:r>
                        <a:rPr lang="en-US" sz="6000" i="1">
                          <a:latin typeface="Cambria Math"/>
                          <a:ea typeface="Times New Roman"/>
                          <a:cs typeface="Times New Roman"/>
                        </a:rPr>
                        <m:t>...</m:t>
                      </m:r>
                      <m:sSub>
                        <m:sSubPr>
                          <m:ctrlPr>
                            <a:rPr lang="vi-VN" sz="6000" i="1">
                              <a:latin typeface="Cambria Math"/>
                              <a:ea typeface="Times New Roman"/>
                              <a:cs typeface="Times New Roman"/>
                            </a:rPr>
                          </m:ctrlPr>
                        </m:sSubPr>
                        <m:e>
                          <m:r>
                            <a:rPr lang="en-US" sz="6000" i="1">
                              <a:latin typeface="Cambria Math"/>
                              <a:ea typeface="Times New Roman"/>
                              <a:cs typeface="Times New Roman"/>
                            </a:rPr>
                            <m:t>𝐴</m:t>
                          </m:r>
                        </m:e>
                        <m:sub>
                          <m:r>
                            <a:rPr lang="en-US" sz="6000" i="1">
                              <a:latin typeface="Cambria Math"/>
                              <a:ea typeface="Times New Roman"/>
                              <a:cs typeface="Times New Roman"/>
                            </a:rPr>
                            <m:t>12</m:t>
                          </m:r>
                        </m:sub>
                      </m:sSub>
                    </m:oMath>
                  </a14:m>
                  <a:r>
                    <a:rPr lang="en-US" sz="6000">
                      <a:latin typeface="Times New Roman"/>
                      <a:ea typeface="Times New Roman"/>
                      <a:cs typeface="Times New Roman"/>
                    </a:rPr>
                    <a:t> nội tiếp đường tròn </a:t>
                  </a:r>
                  <a14:m>
                    <m:oMath xmlns:m="http://schemas.openxmlformats.org/officeDocument/2006/math">
                      <m:d>
                        <m:dPr>
                          <m:ctrlPr>
                            <a:rPr lang="vi-VN" sz="6000" i="1">
                              <a:latin typeface="Cambria Math"/>
                              <a:ea typeface="Times New Roman"/>
                              <a:cs typeface="Times New Roman"/>
                            </a:rPr>
                          </m:ctrlPr>
                        </m:dPr>
                        <m:e>
                          <m:r>
                            <a:rPr lang="en-US" sz="6000" i="1">
                              <a:latin typeface="Cambria Math"/>
                              <a:ea typeface="Times New Roman"/>
                              <a:cs typeface="Times New Roman"/>
                            </a:rPr>
                            <m:t>𝑂</m:t>
                          </m:r>
                        </m:e>
                      </m:d>
                    </m:oMath>
                  </a14:m>
                  <a:r>
                    <a:rPr lang="en-US" sz="6000">
                      <a:latin typeface="Times New Roman"/>
                      <a:ea typeface="Times New Roman"/>
                      <a:cs typeface="Times New Roman"/>
                    </a:rPr>
                    <a:t>. Chọn ngẫu nhiên </a:t>
                  </a:r>
                  <a14:m>
                    <m:oMath xmlns:m="http://schemas.openxmlformats.org/officeDocument/2006/math">
                      <m:r>
                        <a:rPr lang="en-US" sz="6000" i="1">
                          <a:latin typeface="Cambria Math"/>
                          <a:ea typeface="Times New Roman"/>
                          <a:cs typeface="Times New Roman"/>
                        </a:rPr>
                        <m:t>4</m:t>
                      </m:r>
                    </m:oMath>
                  </a14:m>
                  <a:r>
                    <a:rPr lang="en-US" sz="6000">
                      <a:latin typeface="Times New Roman"/>
                      <a:ea typeface="Times New Roman"/>
                      <a:cs typeface="Times New Roman"/>
                    </a:rPr>
                    <a:t> đỉnh của đa giác đó. Tính xác suất để </a:t>
                  </a:r>
                  <a14:m>
                    <m:oMath xmlns:m="http://schemas.openxmlformats.org/officeDocument/2006/math">
                      <m:r>
                        <a:rPr lang="en-US" sz="6000" i="1">
                          <a:latin typeface="Cambria Math"/>
                          <a:ea typeface="Times New Roman"/>
                          <a:cs typeface="Times New Roman"/>
                        </a:rPr>
                        <m:t>4</m:t>
                      </m:r>
                    </m:oMath>
                  </a14:m>
                  <a:r>
                    <a:rPr lang="en-US" sz="6000">
                      <a:latin typeface="Times New Roman"/>
                      <a:ea typeface="Times New Roman"/>
                      <a:cs typeface="Times New Roman"/>
                    </a:rPr>
                    <a:t> đỉnh được chọn ra tạo thành một hình chữ nhật</a:t>
                  </a:r>
                  <a:r>
                    <a:rPr lang="en-US" sz="6000" smtClean="0">
                      <a:latin typeface="Times New Roman"/>
                      <a:ea typeface="Times New Roman"/>
                      <a:cs typeface="Times New Roman"/>
                    </a:rPr>
                    <a:t>.</a:t>
                  </a:r>
                  <a:endParaRPr lang="en-US" sz="6000" dirty="0">
                    <a:latin typeface="+mj-lt"/>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48257" y="1742056"/>
                  <a:ext cx="23757114" cy="2826183"/>
                </a:xfrm>
                <a:prstGeom prst="rect">
                  <a:avLst/>
                </a:prstGeom>
                <a:blipFill rotWithShape="0">
                  <a:blip r:embed="rId3"/>
                  <a:stretch>
                    <a:fillRect l="-1132" t="-2712" r="-1132" b="-72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15DAC38B-2599-4658-905B-7BB72BA841CB}"/>
                  </a:ext>
                </a:extLst>
              </p:cNvPr>
              <p:cNvSpPr/>
              <p:nvPr/>
            </p:nvSpPr>
            <p:spPr>
              <a:xfrm>
                <a:off x="1587" y="7068094"/>
                <a:ext cx="23907148" cy="3277820"/>
              </a:xfrm>
              <a:prstGeom prst="rect">
                <a:avLst/>
              </a:prstGeom>
            </p:spPr>
            <p:txBody>
              <a:bodyPr wrap="square">
                <a:spAutoFit/>
              </a:bodyPr>
              <a:lstStyle/>
              <a:p>
                <a:pPr lvl="0" algn="just">
                  <a:lnSpc>
                    <a:spcPct val="115000"/>
                  </a:lnSpc>
                  <a:spcBef>
                    <a:spcPts val="240"/>
                  </a:spcBef>
                  <a:spcAft>
                    <a:spcPts val="240"/>
                  </a:spcAft>
                  <a:tabLst>
                    <a:tab pos="228600" algn="l"/>
                    <a:tab pos="457200" algn="l"/>
                    <a:tab pos="685800" algn="l"/>
                    <a:tab pos="914400" algn="l"/>
                  </a:tabLst>
                </a:pPr>
                <a:r>
                  <a:rPr lang="en-US" sz="6000">
                    <a:solidFill>
                      <a:prstClr val="black"/>
                    </a:solidFill>
                    <a:latin typeface="Times New Roman"/>
                    <a:ea typeface="Times New Roman"/>
                    <a:cs typeface="Times New Roman"/>
                  </a:rPr>
                  <a:t>Ngược lại, mỗi cặp đường chéo lớn có các đầu mút là </a:t>
                </a:r>
                <a14:m>
                  <m:oMath xmlns:m="http://schemas.openxmlformats.org/officeDocument/2006/math">
                    <m:r>
                      <a:rPr lang="en-US" sz="6000" i="1">
                        <a:solidFill>
                          <a:prstClr val="black"/>
                        </a:solidFill>
                        <a:latin typeface="Cambria Math"/>
                        <a:ea typeface="Times New Roman"/>
                        <a:cs typeface="Times New Roman"/>
                      </a:rPr>
                      <m:t>4</m:t>
                    </m:r>
                  </m:oMath>
                </a14:m>
                <a:r>
                  <a:rPr lang="en-US" sz="6000">
                    <a:solidFill>
                      <a:prstClr val="black"/>
                    </a:solidFill>
                    <a:latin typeface="Times New Roman"/>
                    <a:ea typeface="Times New Roman"/>
                    <a:cs typeface="Times New Roman"/>
                  </a:rPr>
                  <a:t> đỉnh của một hình chữ nhật. Do đó số hình chữ nhật được tạo thành là số cách chọn </a:t>
                </a:r>
                <a14:m>
                  <m:oMath xmlns:m="http://schemas.openxmlformats.org/officeDocument/2006/math">
                    <m:r>
                      <a:rPr lang="en-US" sz="6000" i="1">
                        <a:solidFill>
                          <a:prstClr val="black"/>
                        </a:solidFill>
                        <a:latin typeface="Cambria Math"/>
                        <a:ea typeface="Times New Roman"/>
                        <a:cs typeface="Times New Roman"/>
                      </a:rPr>
                      <m:t>2</m:t>
                    </m:r>
                  </m:oMath>
                </a14:m>
                <a:r>
                  <a:rPr lang="en-US" sz="6000">
                    <a:solidFill>
                      <a:prstClr val="black"/>
                    </a:solidFill>
                    <a:latin typeface="Times New Roman"/>
                    <a:ea typeface="Times New Roman"/>
                    <a:cs typeface="Times New Roman"/>
                  </a:rPr>
                  <a:t> đường chéo lớn trong </a:t>
                </a:r>
                <a14:m>
                  <m:oMath xmlns:m="http://schemas.openxmlformats.org/officeDocument/2006/math">
                    <m:r>
                      <a:rPr lang="en-US" sz="6000" i="1">
                        <a:solidFill>
                          <a:prstClr val="black"/>
                        </a:solidFill>
                        <a:latin typeface="Cambria Math"/>
                        <a:ea typeface="Times New Roman"/>
                        <a:cs typeface="Times New Roman"/>
                      </a:rPr>
                      <m:t>6</m:t>
                    </m:r>
                  </m:oMath>
                </a14:m>
                <a:r>
                  <a:rPr lang="en-US" sz="6000">
                    <a:solidFill>
                      <a:prstClr val="black"/>
                    </a:solidFill>
                    <a:latin typeface="Times New Roman"/>
                    <a:ea typeface="Times New Roman"/>
                    <a:cs typeface="Times New Roman"/>
                  </a:rPr>
                  <a:t> đường chéo lớn.</a:t>
                </a:r>
                <a:endParaRPr lang="vi-VN" sz="6000">
                  <a:solidFill>
                    <a:prstClr val="black"/>
                  </a:solidFill>
                  <a:latin typeface="Calibri"/>
                  <a:ea typeface="Calibri"/>
                  <a:cs typeface="Times New Roman"/>
                </a:endParaRPr>
              </a:p>
            </p:txBody>
          </p:sp>
        </mc:Choice>
        <mc:Fallback xmlns="">
          <p:sp>
            <p:nvSpPr>
              <p:cNvPr id="2" name="Rectangle 1">
                <a:extLst>
                  <a:ext uri="{FF2B5EF4-FFF2-40B4-BE49-F238E27FC236}">
                    <a16:creationId xmlns="" xmlns:a16="http://schemas.microsoft.com/office/drawing/2014/main" xmlns:a14="http://schemas.microsoft.com/office/drawing/2010/main" id="{15DAC38B-2599-4658-905B-7BB72BA841CB}"/>
                  </a:ext>
                </a:extLst>
              </p:cNvPr>
              <p:cNvSpPr>
                <a:spLocks noRot="1" noChangeAspect="1" noMove="1" noResize="1" noEditPoints="1" noAdjustHandles="1" noChangeArrowheads="1" noChangeShapeType="1" noTextEdit="1"/>
              </p:cNvSpPr>
              <p:nvPr/>
            </p:nvSpPr>
            <p:spPr>
              <a:xfrm>
                <a:off x="1587" y="7068094"/>
                <a:ext cx="23907148" cy="3277820"/>
              </a:xfrm>
              <a:prstGeom prst="rect">
                <a:avLst/>
              </a:prstGeom>
              <a:blipFill rotWithShape="0">
                <a:blip r:embed="rId4"/>
                <a:stretch>
                  <a:fillRect l="-1530" t="-4089" r="-1555" b="-8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40F2255D-96BC-4FA3-9415-C52870AAD817}"/>
                  </a:ext>
                </a:extLst>
              </p:cNvPr>
              <p:cNvSpPr/>
              <p:nvPr/>
            </p:nvSpPr>
            <p:spPr>
              <a:xfrm>
                <a:off x="52325" y="10256552"/>
                <a:ext cx="23899652" cy="2917850"/>
              </a:xfrm>
              <a:prstGeom prst="rect">
                <a:avLst/>
              </a:prstGeom>
            </p:spPr>
            <p:txBody>
              <a:bodyPr wrap="square">
                <a:spAutoFit/>
              </a:bodyPr>
              <a:lstStyle/>
              <a:p>
                <a:pPr lvl="0" algn="just">
                  <a:lnSpc>
                    <a:spcPct val="115000"/>
                  </a:lnSpc>
                  <a:spcBef>
                    <a:spcPts val="240"/>
                  </a:spcBef>
                  <a:spcAft>
                    <a:spcPts val="240"/>
                  </a:spcAft>
                  <a:tabLst>
                    <a:tab pos="228600" algn="l"/>
                    <a:tab pos="457200" algn="l"/>
                    <a:tab pos="685800" algn="l"/>
                    <a:tab pos="914400" algn="l"/>
                  </a:tabLst>
                </a:pPr>
                <a:r>
                  <a:rPr lang="en-US" sz="6000">
                    <a:solidFill>
                      <a:prstClr val="black"/>
                    </a:solidFill>
                    <a:latin typeface="Times New Roman"/>
                    <a:ea typeface="Times New Roman"/>
                    <a:cs typeface="Times New Roman"/>
                  </a:rPr>
                  <a:t>Suy ra số phần tử của biến cố </a:t>
                </a:r>
                <a14:m>
                  <m:oMath xmlns:m="http://schemas.openxmlformats.org/officeDocument/2006/math">
                    <m:r>
                      <a:rPr lang="en-US" sz="6000" i="1">
                        <a:solidFill>
                          <a:prstClr val="black"/>
                        </a:solidFill>
                        <a:latin typeface="Cambria Math"/>
                        <a:ea typeface="Times New Roman"/>
                        <a:cs typeface="Times New Roman"/>
                      </a:rPr>
                      <m:t>𝐴</m:t>
                    </m:r>
                  </m:oMath>
                </a14:m>
                <a:r>
                  <a:rPr lang="en-US" sz="6000">
                    <a:solidFill>
                      <a:prstClr val="black"/>
                    </a:solidFill>
                    <a:latin typeface="Times New Roman"/>
                    <a:ea typeface="Times New Roman"/>
                    <a:cs typeface="Times New Roman"/>
                  </a:rPr>
                  <a:t> là </a:t>
                </a:r>
                <a14:m>
                  <m:oMath xmlns:m="http://schemas.openxmlformats.org/officeDocument/2006/math">
                    <m:r>
                      <a:rPr lang="en-US" sz="6000" i="1">
                        <a:solidFill>
                          <a:prstClr val="black"/>
                        </a:solidFill>
                        <a:latin typeface="Cambria Math"/>
                        <a:ea typeface="Times New Roman"/>
                        <a:cs typeface="Times New Roman"/>
                      </a:rPr>
                      <m:t>𝑛</m:t>
                    </m:r>
                    <m:r>
                      <a:rPr lang="en-US" sz="6000" i="1">
                        <a:solidFill>
                          <a:prstClr val="black"/>
                        </a:solidFill>
                        <a:latin typeface="Cambria Math"/>
                        <a:ea typeface="Times New Roman"/>
                        <a:cs typeface="Times New Roman"/>
                      </a:rPr>
                      <m:t>(</m:t>
                    </m:r>
                    <m:r>
                      <a:rPr lang="en-US" sz="6000" i="1">
                        <a:solidFill>
                          <a:prstClr val="black"/>
                        </a:solidFill>
                        <a:latin typeface="Cambria Math"/>
                        <a:ea typeface="Times New Roman"/>
                        <a:cs typeface="Times New Roman"/>
                      </a:rPr>
                      <m:t>𝐴</m:t>
                    </m:r>
                    <m:r>
                      <a:rPr lang="en-US" sz="6000" i="1">
                        <a:solidFill>
                          <a:prstClr val="black"/>
                        </a:solidFill>
                        <a:latin typeface="Cambria Math"/>
                        <a:ea typeface="Times New Roman"/>
                        <a:cs typeface="Times New Roman"/>
                      </a:rPr>
                      <m:t>)=</m:t>
                    </m:r>
                    <m:sSubSup>
                      <m:sSubSupPr>
                        <m:ctrlPr>
                          <a:rPr lang="vi-VN" sz="6000" i="1">
                            <a:solidFill>
                              <a:prstClr val="black"/>
                            </a:solidFill>
                            <a:latin typeface="Cambria Math"/>
                            <a:ea typeface="Times New Roman"/>
                            <a:cs typeface="Times New Roman"/>
                          </a:rPr>
                        </m:ctrlPr>
                      </m:sSubSupPr>
                      <m:e>
                        <m:r>
                          <a:rPr lang="en-US" sz="6000" i="1">
                            <a:solidFill>
                              <a:prstClr val="black"/>
                            </a:solidFill>
                            <a:latin typeface="Cambria Math"/>
                            <a:ea typeface="Times New Roman"/>
                            <a:cs typeface="Times New Roman"/>
                          </a:rPr>
                          <m:t>𝐶</m:t>
                        </m:r>
                      </m:e>
                      <m:sub>
                        <m:r>
                          <a:rPr lang="en-US" sz="6000" i="1">
                            <a:solidFill>
                              <a:prstClr val="black"/>
                            </a:solidFill>
                            <a:latin typeface="Cambria Math"/>
                            <a:ea typeface="Times New Roman"/>
                            <a:cs typeface="Times New Roman"/>
                          </a:rPr>
                          <m:t>6</m:t>
                        </m:r>
                      </m:sub>
                      <m:sup>
                        <m:r>
                          <a:rPr lang="en-US" sz="6000" i="1">
                            <a:solidFill>
                              <a:prstClr val="black"/>
                            </a:solidFill>
                            <a:latin typeface="Cambria Math"/>
                            <a:ea typeface="Times New Roman"/>
                            <a:cs typeface="Times New Roman"/>
                          </a:rPr>
                          <m:t>2</m:t>
                        </m:r>
                      </m:sup>
                    </m:sSubSup>
                    <m:r>
                      <a:rPr lang="en-US" sz="6000" i="1">
                        <a:solidFill>
                          <a:prstClr val="black"/>
                        </a:solidFill>
                        <a:latin typeface="Cambria Math"/>
                        <a:ea typeface="Times New Roman"/>
                        <a:cs typeface="Times New Roman"/>
                      </a:rPr>
                      <m:t>=15</m:t>
                    </m:r>
                  </m:oMath>
                </a14:m>
                <a:r>
                  <a:rPr lang="en-US" sz="6000">
                    <a:solidFill>
                      <a:prstClr val="black"/>
                    </a:solidFill>
                    <a:latin typeface="Times New Roman"/>
                    <a:ea typeface="Times New Roman"/>
                    <a:cs typeface="Times New Roman"/>
                  </a:rPr>
                  <a:t>.</a:t>
                </a:r>
                <a:endParaRPr lang="vi-VN" sz="6000">
                  <a:solidFill>
                    <a:prstClr val="black"/>
                  </a:solidFill>
                  <a:latin typeface="Calibri"/>
                  <a:ea typeface="Calibri"/>
                  <a:cs typeface="Times New Roman"/>
                </a:endParaRPr>
              </a:p>
              <a:p>
                <a:pPr lvl="0" algn="just">
                  <a:lnSpc>
                    <a:spcPct val="115000"/>
                  </a:lnSpc>
                  <a:spcBef>
                    <a:spcPts val="240"/>
                  </a:spcBef>
                  <a:spcAft>
                    <a:spcPts val="240"/>
                  </a:spcAft>
                  <a:tabLst>
                    <a:tab pos="228600" algn="l"/>
                    <a:tab pos="457200" algn="l"/>
                    <a:tab pos="685800" algn="l"/>
                    <a:tab pos="914400" algn="l"/>
                  </a:tabLst>
                </a:pPr>
                <a:r>
                  <a:rPr lang="en-US" sz="6000">
                    <a:solidFill>
                      <a:prstClr val="black"/>
                    </a:solidFill>
                    <a:latin typeface="Times New Roman"/>
                    <a:ea typeface="Times New Roman"/>
                    <a:cs typeface="Times New Roman"/>
                  </a:rPr>
                  <a:t>Vậy xác suất cần tính </a:t>
                </a:r>
                <a14:m>
                  <m:oMath xmlns:m="http://schemas.openxmlformats.org/officeDocument/2006/math">
                    <m:r>
                      <a:rPr lang="en-US" sz="6000" i="1">
                        <a:solidFill>
                          <a:prstClr val="black"/>
                        </a:solidFill>
                        <a:latin typeface="Cambria Math"/>
                        <a:ea typeface="Times New Roman"/>
                        <a:cs typeface="Times New Roman"/>
                      </a:rPr>
                      <m:t>𝑃</m:t>
                    </m:r>
                    <m:d>
                      <m:dPr>
                        <m:ctrlPr>
                          <a:rPr lang="vi-VN" sz="6000" i="1">
                            <a:solidFill>
                              <a:prstClr val="black"/>
                            </a:solidFill>
                            <a:latin typeface="Cambria Math"/>
                            <a:ea typeface="Times New Roman"/>
                            <a:cs typeface="Times New Roman"/>
                          </a:rPr>
                        </m:ctrlPr>
                      </m:dPr>
                      <m:e>
                        <m:r>
                          <a:rPr lang="en-US" sz="6000" i="1">
                            <a:solidFill>
                              <a:prstClr val="black"/>
                            </a:solidFill>
                            <a:latin typeface="Cambria Math"/>
                            <a:ea typeface="Times New Roman"/>
                            <a:cs typeface="Times New Roman"/>
                          </a:rPr>
                          <m:t>𝐴</m:t>
                        </m:r>
                      </m:e>
                    </m:d>
                    <m:r>
                      <a:rPr lang="en-US" sz="6000" i="1">
                        <a:solidFill>
                          <a:prstClr val="black"/>
                        </a:solidFill>
                        <a:latin typeface="Cambria Math"/>
                        <a:ea typeface="Times New Roman"/>
                        <a:cs typeface="Times New Roman"/>
                      </a:rPr>
                      <m:t>=</m:t>
                    </m:r>
                    <m:f>
                      <m:fPr>
                        <m:ctrlPr>
                          <a:rPr lang="vi-VN" sz="6000" i="1">
                            <a:solidFill>
                              <a:prstClr val="black"/>
                            </a:solidFill>
                            <a:latin typeface="Cambria Math"/>
                            <a:ea typeface="Times New Roman"/>
                            <a:cs typeface="Times New Roman"/>
                          </a:rPr>
                        </m:ctrlPr>
                      </m:fPr>
                      <m:num>
                        <m:r>
                          <a:rPr lang="en-US" sz="6000" i="1">
                            <a:solidFill>
                              <a:prstClr val="black"/>
                            </a:solidFill>
                            <a:latin typeface="Cambria Math"/>
                            <a:ea typeface="Times New Roman"/>
                            <a:cs typeface="Times New Roman"/>
                          </a:rPr>
                          <m:t>𝑛</m:t>
                        </m:r>
                        <m:r>
                          <a:rPr lang="en-US" sz="6000" i="1">
                            <a:solidFill>
                              <a:prstClr val="black"/>
                            </a:solidFill>
                            <a:latin typeface="Cambria Math"/>
                            <a:ea typeface="Times New Roman"/>
                            <a:cs typeface="Times New Roman"/>
                          </a:rPr>
                          <m:t>(</m:t>
                        </m:r>
                        <m:r>
                          <a:rPr lang="en-US" sz="6000" i="1">
                            <a:solidFill>
                              <a:prstClr val="black"/>
                            </a:solidFill>
                            <a:latin typeface="Cambria Math"/>
                            <a:ea typeface="Times New Roman"/>
                            <a:cs typeface="Times New Roman"/>
                          </a:rPr>
                          <m:t>𝐴</m:t>
                        </m:r>
                        <m:r>
                          <a:rPr lang="en-US" sz="6000" i="1">
                            <a:solidFill>
                              <a:prstClr val="black"/>
                            </a:solidFill>
                            <a:latin typeface="Cambria Math"/>
                            <a:ea typeface="Times New Roman"/>
                            <a:cs typeface="Times New Roman"/>
                          </a:rPr>
                          <m:t>)</m:t>
                        </m:r>
                      </m:num>
                      <m:den>
                        <m:r>
                          <a:rPr lang="en-US" sz="6000" i="1">
                            <a:solidFill>
                              <a:prstClr val="black"/>
                            </a:solidFill>
                            <a:latin typeface="Cambria Math"/>
                            <a:ea typeface="Times New Roman"/>
                            <a:cs typeface="Times New Roman"/>
                          </a:rPr>
                          <m:t>𝑛</m:t>
                        </m:r>
                        <m:r>
                          <a:rPr lang="en-US" sz="6000" i="1">
                            <a:solidFill>
                              <a:prstClr val="black"/>
                            </a:solidFill>
                            <a:latin typeface="Cambria Math"/>
                            <a:ea typeface="Times New Roman"/>
                            <a:cs typeface="Times New Roman"/>
                          </a:rPr>
                          <m:t>(</m:t>
                        </m:r>
                        <m:r>
                          <a:rPr lang="en-US" sz="6000" i="1">
                            <a:solidFill>
                              <a:prstClr val="black"/>
                            </a:solidFill>
                            <a:latin typeface="Cambria Math"/>
                            <a:ea typeface="Times New Roman"/>
                            <a:cs typeface="Times New Roman"/>
                          </a:rPr>
                          <m:t>𝛺</m:t>
                        </m:r>
                        <m:r>
                          <a:rPr lang="en-US" sz="6000" i="1">
                            <a:solidFill>
                              <a:prstClr val="black"/>
                            </a:solidFill>
                            <a:latin typeface="Cambria Math"/>
                            <a:ea typeface="Times New Roman"/>
                            <a:cs typeface="Times New Roman"/>
                          </a:rPr>
                          <m:t>)</m:t>
                        </m:r>
                      </m:den>
                    </m:f>
                    <m:r>
                      <a:rPr lang="en-US" sz="6000" i="1">
                        <a:solidFill>
                          <a:prstClr val="black"/>
                        </a:solidFill>
                        <a:latin typeface="Cambria Math"/>
                        <a:ea typeface="Times New Roman"/>
                        <a:cs typeface="Times New Roman"/>
                      </a:rPr>
                      <m:t>=</m:t>
                    </m:r>
                    <m:f>
                      <m:fPr>
                        <m:ctrlPr>
                          <a:rPr lang="vi-VN" sz="6000" i="1">
                            <a:solidFill>
                              <a:prstClr val="black"/>
                            </a:solidFill>
                            <a:latin typeface="Cambria Math"/>
                            <a:ea typeface="Times New Roman"/>
                            <a:cs typeface="Times New Roman"/>
                          </a:rPr>
                        </m:ctrlPr>
                      </m:fPr>
                      <m:num>
                        <m:r>
                          <a:rPr lang="en-US" sz="6000" i="1">
                            <a:solidFill>
                              <a:prstClr val="black"/>
                            </a:solidFill>
                            <a:latin typeface="Cambria Math"/>
                            <a:ea typeface="Times New Roman"/>
                            <a:cs typeface="Times New Roman"/>
                          </a:rPr>
                          <m:t>15</m:t>
                        </m:r>
                      </m:num>
                      <m:den>
                        <m:r>
                          <a:rPr lang="en-US" sz="6000" i="1">
                            <a:solidFill>
                              <a:prstClr val="black"/>
                            </a:solidFill>
                            <a:latin typeface="Cambria Math"/>
                            <a:ea typeface="Times New Roman"/>
                            <a:cs typeface="Times New Roman"/>
                          </a:rPr>
                          <m:t>495</m:t>
                        </m:r>
                      </m:den>
                    </m:f>
                    <m:r>
                      <a:rPr lang="en-US" sz="6000" i="1">
                        <a:solidFill>
                          <a:prstClr val="black"/>
                        </a:solidFill>
                        <a:latin typeface="Cambria Math"/>
                        <a:ea typeface="Times New Roman"/>
                        <a:cs typeface="Times New Roman"/>
                      </a:rPr>
                      <m:t>=</m:t>
                    </m:r>
                    <m:f>
                      <m:fPr>
                        <m:ctrlPr>
                          <a:rPr lang="vi-VN" sz="6000" i="1">
                            <a:solidFill>
                              <a:prstClr val="black"/>
                            </a:solidFill>
                            <a:latin typeface="Cambria Math"/>
                            <a:ea typeface="Times New Roman"/>
                            <a:cs typeface="Times New Roman"/>
                          </a:rPr>
                        </m:ctrlPr>
                      </m:fPr>
                      <m:num>
                        <m:r>
                          <a:rPr lang="en-US" sz="6000" i="1">
                            <a:solidFill>
                              <a:prstClr val="black"/>
                            </a:solidFill>
                            <a:latin typeface="Cambria Math"/>
                            <a:ea typeface="Times New Roman"/>
                            <a:cs typeface="Times New Roman"/>
                          </a:rPr>
                          <m:t>1</m:t>
                        </m:r>
                      </m:num>
                      <m:den>
                        <m:r>
                          <a:rPr lang="en-US" sz="6000" i="1">
                            <a:solidFill>
                              <a:prstClr val="black"/>
                            </a:solidFill>
                            <a:latin typeface="Cambria Math"/>
                            <a:ea typeface="Times New Roman"/>
                            <a:cs typeface="Times New Roman"/>
                          </a:rPr>
                          <m:t>33</m:t>
                        </m:r>
                      </m:den>
                    </m:f>
                  </m:oMath>
                </a14:m>
                <a:r>
                  <a:rPr lang="en-US" sz="6000">
                    <a:solidFill>
                      <a:prstClr val="black"/>
                    </a:solidFill>
                    <a:latin typeface="Times New Roman"/>
                    <a:ea typeface="Times New Roman"/>
                    <a:cs typeface="Times New Roman"/>
                  </a:rPr>
                  <a:t>.</a:t>
                </a:r>
                <a:endParaRPr lang="vi-VN" sz="6000">
                  <a:solidFill>
                    <a:prstClr val="black"/>
                  </a:solidFill>
                  <a:latin typeface="Calibri"/>
                  <a:ea typeface="Calibri"/>
                  <a:cs typeface="Times New Roman"/>
                </a:endParaRPr>
              </a:p>
            </p:txBody>
          </p:sp>
        </mc:Choice>
        <mc:Fallback xmlns="">
          <p:sp>
            <p:nvSpPr>
              <p:cNvPr id="11" name="Rectangle 10">
                <a:extLst>
                  <a:ext uri="{FF2B5EF4-FFF2-40B4-BE49-F238E27FC236}">
                    <a16:creationId xmlns="" xmlns:a16="http://schemas.microsoft.com/office/drawing/2014/main" xmlns:a14="http://schemas.microsoft.com/office/drawing/2010/main" id="{40F2255D-96BC-4FA3-9415-C52870AAD817}"/>
                  </a:ext>
                </a:extLst>
              </p:cNvPr>
              <p:cNvSpPr>
                <a:spLocks noRot="1" noChangeAspect="1" noMove="1" noResize="1" noEditPoints="1" noAdjustHandles="1" noChangeArrowheads="1" noChangeShapeType="1" noTextEdit="1"/>
              </p:cNvSpPr>
              <p:nvPr/>
            </p:nvSpPr>
            <p:spPr>
              <a:xfrm>
                <a:off x="52325" y="10256552"/>
                <a:ext cx="23899652" cy="2917850"/>
              </a:xfrm>
              <a:prstGeom prst="rect">
                <a:avLst/>
              </a:prstGeom>
              <a:blipFill rotWithShape="0">
                <a:blip r:embed="rId5"/>
                <a:stretch>
                  <a:fillRect l="-1556" t="-4184" b="-2092"/>
                </a:stretch>
              </a:blipFill>
            </p:spPr>
            <p:txBody>
              <a:bodyPr/>
              <a:lstStyle/>
              <a:p>
                <a:r>
                  <a:rPr lang="en-US">
                    <a:noFill/>
                  </a:rPr>
                  <a:t> </a:t>
                </a:r>
              </a:p>
            </p:txBody>
          </p:sp>
        </mc:Fallback>
      </mc:AlternateContent>
      <p:grpSp>
        <p:nvGrpSpPr>
          <p:cNvPr id="46" name="Group 45"/>
          <p:cNvGrpSpPr/>
          <p:nvPr/>
        </p:nvGrpSpPr>
        <p:grpSpPr>
          <a:xfrm>
            <a:off x="229370" y="3805165"/>
            <a:ext cx="23679365" cy="2777198"/>
            <a:chOff x="247181" y="1471159"/>
            <a:chExt cx="11838141" cy="1388599"/>
          </a:xfrm>
        </p:grpSpPr>
        <p:grpSp>
          <p:nvGrpSpPr>
            <p:cNvPr id="47" name="Group 46"/>
            <p:cNvGrpSpPr/>
            <p:nvPr/>
          </p:nvGrpSpPr>
          <p:grpSpPr>
            <a:xfrm>
              <a:off x="247181" y="1501341"/>
              <a:ext cx="3090381" cy="947427"/>
              <a:chOff x="5537206" y="1557991"/>
              <a:chExt cx="3079904" cy="880767"/>
            </a:xfrm>
          </p:grpSpPr>
          <p:sp>
            <p:nvSpPr>
              <p:cNvPr id="75" name="Rectangle 74"/>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6" name="Oval 75"/>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7" name="TextBox 76"/>
                  <p:cNvSpPr txBox="1"/>
                  <p:nvPr/>
                </p:nvSpPr>
                <p:spPr>
                  <a:xfrm>
                    <a:off x="6155888" y="1589543"/>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13</m:t>
                              </m:r>
                            </m:num>
                            <m:den>
                              <m:r>
                                <a:rPr lang="en-US" sz="6000" b="0" i="1" smtClean="0">
                                  <a:latin typeface="Cambria Math" panose="02040503050406030204" pitchFamily="18" charset="0"/>
                                </a:rPr>
                                <m:t>34</m:t>
                              </m:r>
                            </m:den>
                          </m:f>
                          <m:r>
                            <a:rPr lang="en-US" sz="6000" b="0" i="1" smtClean="0">
                              <a:latin typeface="Cambria Math" panose="02040503050406030204" pitchFamily="18" charset="0"/>
                            </a:rPr>
                            <m:t>. </m:t>
                          </m:r>
                        </m:oMath>
                      </m:oMathPara>
                    </a14:m>
                    <a:endParaRPr lang="en-US" sz="6000" dirty="0"/>
                  </a:p>
                </p:txBody>
              </p:sp>
            </mc:Choice>
            <mc:Fallback xmlns="">
              <p:sp>
                <p:nvSpPr>
                  <p:cNvPr id="77" name="TextBox 76"/>
                  <p:cNvSpPr txBox="1">
                    <a:spLocks noRot="1" noChangeAspect="1" noMove="1" noResize="1" noEditPoints="1" noAdjustHandles="1" noChangeArrowheads="1" noChangeShapeType="1" noTextEdit="1"/>
                  </p:cNvSpPr>
                  <p:nvPr/>
                </p:nvSpPr>
                <p:spPr>
                  <a:xfrm>
                    <a:off x="6155888" y="1589543"/>
                    <a:ext cx="2280848" cy="849215"/>
                  </a:xfrm>
                  <a:prstGeom prst="rect">
                    <a:avLst/>
                  </a:prstGeom>
                  <a:blipFill rotWithShape="0">
                    <a:blip r:embed="rId6"/>
                    <a:stretch>
                      <a:fillRect/>
                    </a:stretch>
                  </a:blipFill>
                </p:spPr>
                <p:txBody>
                  <a:bodyPr/>
                  <a:lstStyle/>
                  <a:p>
                    <a:r>
                      <a:rPr lang="en-US">
                        <a:noFill/>
                      </a:rPr>
                      <a:t> </a:t>
                    </a:r>
                  </a:p>
                </p:txBody>
              </p:sp>
            </mc:Fallback>
          </mc:AlternateContent>
        </p:grpSp>
        <p:grpSp>
          <p:nvGrpSpPr>
            <p:cNvPr id="55" name="Group 54"/>
            <p:cNvGrpSpPr/>
            <p:nvPr/>
          </p:nvGrpSpPr>
          <p:grpSpPr>
            <a:xfrm>
              <a:off x="3163101" y="1471159"/>
              <a:ext cx="3090381" cy="944584"/>
              <a:chOff x="5537206" y="1529932"/>
              <a:chExt cx="3079904" cy="878124"/>
            </a:xfrm>
          </p:grpSpPr>
          <p:sp>
            <p:nvSpPr>
              <p:cNvPr id="72" name="Rectangle 71"/>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3" name="Oval 7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74" name="TextBox 73"/>
                  <p:cNvSpPr txBox="1"/>
                  <p:nvPr/>
                </p:nvSpPr>
                <p:spPr>
                  <a:xfrm>
                    <a:off x="6105061" y="1529932"/>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33</m:t>
                              </m:r>
                            </m:den>
                          </m:f>
                          <m:r>
                            <a:rPr lang="en-US" sz="6000" b="0" i="1" smtClean="0">
                              <a:latin typeface="Cambria Math" panose="02040503050406030204" pitchFamily="18" charset="0"/>
                            </a:rPr>
                            <m:t>.</m:t>
                          </m:r>
                        </m:oMath>
                      </m:oMathPara>
                    </a14:m>
                    <a:endParaRPr lang="en-US" sz="6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6105061" y="1529932"/>
                    <a:ext cx="2280848" cy="849215"/>
                  </a:xfrm>
                  <a:prstGeom prst="rect">
                    <a:avLst/>
                  </a:prstGeom>
                  <a:blipFill rotWithShape="0">
                    <a:blip r:embed="rId7"/>
                    <a:stretch>
                      <a:fillRect/>
                    </a:stretch>
                  </a:blipFill>
                </p:spPr>
                <p:txBody>
                  <a:bodyPr/>
                  <a:lstStyle/>
                  <a:p>
                    <a:r>
                      <a:rPr lang="en-US">
                        <a:noFill/>
                      </a:rPr>
                      <a:t> </a:t>
                    </a:r>
                  </a:p>
                </p:txBody>
              </p:sp>
            </mc:Fallback>
          </mc:AlternateContent>
        </p:grpSp>
        <p:grpSp>
          <p:nvGrpSpPr>
            <p:cNvPr id="56" name="Group 55"/>
            <p:cNvGrpSpPr/>
            <p:nvPr/>
          </p:nvGrpSpPr>
          <p:grpSpPr>
            <a:xfrm>
              <a:off x="6079021" y="1501344"/>
              <a:ext cx="3090381" cy="947015"/>
              <a:chOff x="5537206" y="1557992"/>
              <a:chExt cx="3079904" cy="880382"/>
            </a:xfrm>
          </p:grpSpPr>
          <p:sp>
            <p:nvSpPr>
              <p:cNvPr id="61" name="Rectangle 60"/>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2" name="Oval 61"/>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4" name="TextBox 63"/>
                  <p:cNvSpPr txBox="1"/>
                  <p:nvPr/>
                </p:nvSpPr>
                <p:spPr>
                  <a:xfrm>
                    <a:off x="6121932" y="1589160"/>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17</m:t>
                              </m:r>
                            </m:num>
                            <m:den>
                              <m:r>
                                <a:rPr lang="en-US" sz="6000" b="0" i="1" smtClean="0">
                                  <a:latin typeface="Cambria Math" panose="02040503050406030204" pitchFamily="18" charset="0"/>
                                </a:rPr>
                                <m:t>68</m:t>
                              </m:r>
                            </m:den>
                          </m:f>
                          <m:r>
                            <a:rPr lang="en-US" sz="6000" b="0" i="1" smtClean="0">
                              <a:latin typeface="Cambria Math" panose="02040503050406030204" pitchFamily="18" charset="0"/>
                            </a:rPr>
                            <m:t>.</m:t>
                          </m:r>
                        </m:oMath>
                      </m:oMathPara>
                    </a14:m>
                    <a:endParaRPr lang="en-US" sz="6000" dirty="0"/>
                  </a:p>
                </p:txBody>
              </p:sp>
            </mc:Choice>
            <mc:Fallback xmlns="">
              <p:sp>
                <p:nvSpPr>
                  <p:cNvPr id="64" name="TextBox 63"/>
                  <p:cNvSpPr txBox="1">
                    <a:spLocks noRot="1" noChangeAspect="1" noMove="1" noResize="1" noEditPoints="1" noAdjustHandles="1" noChangeArrowheads="1" noChangeShapeType="1" noTextEdit="1"/>
                  </p:cNvSpPr>
                  <p:nvPr/>
                </p:nvSpPr>
                <p:spPr>
                  <a:xfrm>
                    <a:off x="6121932" y="1589160"/>
                    <a:ext cx="2280848" cy="849214"/>
                  </a:xfrm>
                  <a:prstGeom prst="rect">
                    <a:avLst/>
                  </a:prstGeom>
                  <a:blipFill rotWithShape="0">
                    <a:blip r:embed="rId8"/>
                    <a:stretch>
                      <a:fillRect/>
                    </a:stretch>
                  </a:blipFill>
                </p:spPr>
                <p:txBody>
                  <a:bodyPr/>
                  <a:lstStyle/>
                  <a:p>
                    <a:r>
                      <a:rPr lang="en-US">
                        <a:noFill/>
                      </a:rPr>
                      <a:t> </a:t>
                    </a:r>
                  </a:p>
                </p:txBody>
              </p:sp>
            </mc:Fallback>
          </mc:AlternateContent>
        </p:grpSp>
        <p:grpSp>
          <p:nvGrpSpPr>
            <p:cNvPr id="57" name="Group 56"/>
            <p:cNvGrpSpPr/>
            <p:nvPr/>
          </p:nvGrpSpPr>
          <p:grpSpPr>
            <a:xfrm>
              <a:off x="8994941" y="1484605"/>
              <a:ext cx="3090381" cy="1375153"/>
              <a:chOff x="5537206" y="1542431"/>
              <a:chExt cx="3079904" cy="1278398"/>
            </a:xfrm>
          </p:grpSpPr>
          <p:sp>
            <p:nvSpPr>
              <p:cNvPr id="58" name="Rectangle 57"/>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9" name="Oval 58"/>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0" name="TextBox 59"/>
                  <p:cNvSpPr txBox="1"/>
                  <p:nvPr/>
                </p:nvSpPr>
                <p:spPr>
                  <a:xfrm>
                    <a:off x="6102547" y="1542431"/>
                    <a:ext cx="2493487" cy="1278398"/>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16</m:t>
                              </m:r>
                            </m:den>
                          </m:f>
                          <m:r>
                            <a:rPr lang="en-US" sz="6000" b="0" i="1" smtClean="0">
                              <a:latin typeface="Cambria Math" panose="02040503050406030204" pitchFamily="18" charset="0"/>
                            </a:rPr>
                            <m:t>.</m:t>
                          </m:r>
                        </m:oMath>
                      </m:oMathPara>
                    </a14:m>
                    <a:endParaRPr lang="en-US" sz="6000" dirty="0"/>
                  </a:p>
                  <a:p>
                    <a:endParaRPr lang="en-US" sz="6000" dirty="0"/>
                  </a:p>
                </p:txBody>
              </p:sp>
            </mc:Choice>
            <mc:Fallback xmlns="">
              <p:sp>
                <p:nvSpPr>
                  <p:cNvPr id="60" name="TextBox 59"/>
                  <p:cNvSpPr txBox="1">
                    <a:spLocks noRot="1" noChangeAspect="1" noMove="1" noResize="1" noEditPoints="1" noAdjustHandles="1" noChangeArrowheads="1" noChangeShapeType="1" noTextEdit="1"/>
                  </p:cNvSpPr>
                  <p:nvPr/>
                </p:nvSpPr>
                <p:spPr>
                  <a:xfrm>
                    <a:off x="6102547" y="1542431"/>
                    <a:ext cx="2493487" cy="1278398"/>
                  </a:xfrm>
                  <a:prstGeom prst="rect">
                    <a:avLst/>
                  </a:prstGeom>
                  <a:blipFill rotWithShape="0">
                    <a:blip r:embed="rId9"/>
                    <a:stretch>
                      <a:fillRect/>
                    </a:stretch>
                  </a:blipFill>
                </p:spPr>
                <p:txBody>
                  <a:bodyPr/>
                  <a:lstStyle/>
                  <a:p>
                    <a:r>
                      <a:rPr lang="en-US">
                        <a:noFill/>
                      </a:rPr>
                      <a:t> </a:t>
                    </a:r>
                  </a:p>
                </p:txBody>
              </p:sp>
            </mc:Fallback>
          </mc:AlternateContent>
        </p:grpSp>
      </p:grpSp>
      <p:sp>
        <p:nvSpPr>
          <p:cNvPr id="71" name="Oval 70">
            <a:extLst>
              <a:ext uri="{FF2B5EF4-FFF2-40B4-BE49-F238E27FC236}">
                <a16:creationId xmlns:a16="http://schemas.microsoft.com/office/drawing/2014/main" xmlns="" id="{CA139949-A2F7-4B96-AD56-16D9EAB46ED4}"/>
              </a:ext>
            </a:extLst>
          </p:cNvPr>
          <p:cNvSpPr/>
          <p:nvPr/>
        </p:nvSpPr>
        <p:spPr>
          <a:xfrm>
            <a:off x="5994248" y="4470631"/>
            <a:ext cx="1092375" cy="1076255"/>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B</a:t>
            </a:r>
            <a:endParaRPr lang="en-US" sz="6400" dirty="0"/>
          </a:p>
        </p:txBody>
      </p:sp>
    </p:spTree>
    <p:extLst>
      <p:ext uri="{BB962C8B-B14F-4D97-AF65-F5344CB8AC3E}">
        <p14:creationId xmlns:p14="http://schemas.microsoft.com/office/powerpoint/2010/main" val="256186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p:bldP spid="11" grpId="0"/>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94153" y="5307062"/>
            <a:ext cx="23672882" cy="8408939"/>
            <a:chOff x="184495" y="3636270"/>
            <a:chExt cx="11834900" cy="4694255"/>
          </a:xfrm>
        </p:grpSpPr>
        <p:sp>
          <p:nvSpPr>
            <p:cNvPr id="5" name="Rounded Rectangle 4"/>
            <p:cNvSpPr/>
            <p:nvPr/>
          </p:nvSpPr>
          <p:spPr>
            <a:xfrm>
              <a:off x="184495" y="3865218"/>
              <a:ext cx="11834900" cy="4465307"/>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6754"/>
            <a:ext cx="23815891" cy="3231664"/>
            <a:chOff x="534987" y="1799854"/>
            <a:chExt cx="23340848" cy="2710040"/>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a:solidFill>
                        <a:schemeClr val="bg1"/>
                      </a:solidFill>
                      <a:latin typeface="Tahoma" pitchFamily="34" charset="0"/>
                      <a:cs typeface="Tahoma" pitchFamily="34" charset="0"/>
                    </a:rPr>
                    <a:t>Câu 8</a:t>
                  </a:r>
                </a:p>
              </p:txBody>
            </p:sp>
          </p:grpSp>
        </p:grpSp>
        <p:sp>
          <p:nvSpPr>
            <p:cNvPr id="23" name="Rectangle 22"/>
            <p:cNvSpPr/>
            <p:nvPr/>
          </p:nvSpPr>
          <p:spPr>
            <a:xfrm>
              <a:off x="927866" y="1799854"/>
              <a:ext cx="22262385" cy="271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gn="ctr" fontAlgn="base">
                <a:buClr>
                  <a:srgbClr val="0000FF"/>
                </a:buClr>
                <a:tabLst>
                  <a:tab pos="1259903" algn="l"/>
                </a:tabLst>
              </a:pPr>
              <a:r>
                <a:rPr lang="en-US" sz="6000" smtClean="0">
                  <a:latin typeface="Times New Roman"/>
                  <a:ea typeface="Calibri"/>
                  <a:cs typeface="Times New Roman"/>
                </a:rPr>
                <a:t>               </a:t>
              </a:r>
              <a:r>
                <a:rPr lang="en-US" sz="6600" smtClean="0">
                  <a:latin typeface="Times New Roman"/>
                  <a:ea typeface="Calibri"/>
                  <a:cs typeface="Times New Roman"/>
                </a:rPr>
                <a:t>Một </a:t>
              </a:r>
              <a:r>
                <a:rPr lang="en-US" sz="6600">
                  <a:latin typeface="Times New Roman"/>
                  <a:ea typeface="Calibri"/>
                  <a:cs typeface="Times New Roman"/>
                </a:rPr>
                <a:t>hộp đựng 15 viên bi, trong đó có 7 viên bi xanh và 8 viên bi đỏ. Lấy ngẫu nhiên đồng thời 3 viên bi. Xác suất để trong 3 viên bi lấy ra có ít nhất một viên bi đỏ là</a:t>
              </a:r>
              <a:r>
                <a:rPr lang="vi-VN" sz="6600" smtClean="0">
                  <a:latin typeface="+mj-lt"/>
                  <a:cs typeface="Times New Roman" pitchFamily="18" charset="0"/>
                </a:rPr>
                <a:t>.</a:t>
              </a:r>
              <a:endParaRPr lang="en-US" sz="6600" dirty="0">
                <a:latin typeface="+mj-lt"/>
                <a:ea typeface="Times New Roman" panose="02020603050405020304" pitchFamily="18" charset="0"/>
              </a:endParaRPr>
            </a:p>
          </p:txBody>
        </p:sp>
      </p:grpSp>
      <p:grpSp>
        <p:nvGrpSpPr>
          <p:cNvPr id="3" name="Group 2"/>
          <p:cNvGrpSpPr/>
          <p:nvPr/>
        </p:nvGrpSpPr>
        <p:grpSpPr>
          <a:xfrm>
            <a:off x="494427" y="2865414"/>
            <a:ext cx="23679365" cy="1966078"/>
            <a:chOff x="247181" y="1432707"/>
            <a:chExt cx="11838141" cy="983039"/>
          </a:xfrm>
        </p:grpSpPr>
        <p:grpSp>
          <p:nvGrpSpPr>
            <p:cNvPr id="51" name="Group 50"/>
            <p:cNvGrpSpPr/>
            <p:nvPr/>
          </p:nvGrpSpPr>
          <p:grpSpPr>
            <a:xfrm>
              <a:off x="247181" y="1484271"/>
              <a:ext cx="3090381" cy="931470"/>
              <a:chOff x="5537206" y="1542123"/>
              <a:chExt cx="3079904" cy="865933"/>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11827" y="1542123"/>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123</m:t>
                              </m:r>
                            </m:num>
                            <m:den>
                              <m:r>
                                <a:rPr lang="en-US" sz="6000" b="0" i="1" smtClean="0">
                                  <a:latin typeface="Cambria Math" panose="02040503050406030204" pitchFamily="18" charset="0"/>
                                </a:rPr>
                                <m:t>455</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11827" y="1542123"/>
                    <a:ext cx="2280848" cy="84921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2" y="1501339"/>
              <a:ext cx="3115365" cy="914401"/>
              <a:chOff x="5537206" y="1557988"/>
              <a:chExt cx="3104803" cy="850064"/>
            </a:xfrm>
          </p:grpSpPr>
          <p:sp>
            <p:nvSpPr>
              <p:cNvPr id="56" name="Rectangle 55"/>
              <p:cNvSpPr/>
              <p:nvPr/>
            </p:nvSpPr>
            <p:spPr>
              <a:xfrm>
                <a:off x="5852649" y="1557988"/>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79348" y="1557988"/>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12</m:t>
                              </m:r>
                            </m:num>
                            <m:den>
                              <m:r>
                                <a:rPr lang="en-US" sz="6000" b="0" i="1" smtClean="0">
                                  <a:latin typeface="Cambria Math" panose="02040503050406030204" pitchFamily="18" charset="0"/>
                                </a:rPr>
                                <m:t>13</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5979348" y="1557988"/>
                    <a:ext cx="2280848" cy="84921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432707"/>
              <a:ext cx="3090381" cy="983038"/>
              <a:chOff x="5537206" y="1494185"/>
              <a:chExt cx="3079904" cy="913871"/>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1932" y="1494185"/>
                    <a:ext cx="2280848" cy="846412"/>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vi-VN" sz="6000" i="1" dirty="0" smtClean="0">
                                  <a:latin typeface="Cambria Math"/>
                                </a:rPr>
                              </m:ctrlPr>
                            </m:fPr>
                            <m:num>
                              <m:r>
                                <a:rPr lang="en-US" sz="6000" b="0" i="1" dirty="0" smtClean="0">
                                  <a:latin typeface="Cambria Math" panose="02040503050406030204" pitchFamily="18" charset="0"/>
                                </a:rPr>
                                <m:t>1</m:t>
                              </m:r>
                            </m:num>
                            <m:den>
                              <m:r>
                                <a:rPr lang="en-US" sz="6000" b="0" i="1" dirty="0" smtClean="0">
                                  <a:latin typeface="Cambria Math" panose="02040503050406030204" pitchFamily="18" charset="0"/>
                                </a:rPr>
                                <m:t>3</m:t>
                              </m:r>
                            </m:den>
                          </m:f>
                          <m:r>
                            <a:rPr lang="en-US" sz="6000" b="0" i="1" dirty="0" smtClean="0">
                              <a:latin typeface="Cambria Math" panose="02040503050406030204" pitchFamily="18" charset="0"/>
                            </a:rPr>
                            <m:t>.</m:t>
                          </m:r>
                          <m:r>
                            <m:rPr>
                              <m:nor/>
                            </m:rPr>
                            <a:rPr lang="vi-VN" sz="6000" dirty="0"/>
                            <m:t>	</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1932" y="1494185"/>
                    <a:ext cx="2280848" cy="846412"/>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74362"/>
              <a:ext cx="3090381" cy="941384"/>
              <a:chOff x="5537206" y="1532907"/>
              <a:chExt cx="3079904" cy="875148"/>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02547" y="1532907"/>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10</m:t>
                              </m:r>
                            </m:num>
                            <m:den>
                              <m:r>
                                <a:rPr lang="en-US" sz="6000" b="0" i="1" smtClean="0">
                                  <a:latin typeface="Cambria Math" panose="02040503050406030204" pitchFamily="18" charset="0"/>
                                </a:rPr>
                                <m:t>61</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02547" y="1532907"/>
                    <a:ext cx="2493487" cy="849215"/>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5723060" y="5773688"/>
                <a:ext cx="6045373" cy="1051698"/>
              </a:xfrm>
              <a:prstGeom prst="rect">
                <a:avLst/>
              </a:prstGeom>
            </p:spPr>
            <p:txBody>
              <a:bodyPr wrap="none">
                <a:spAutoFit/>
              </a:bodyPr>
              <a:lstStyle/>
              <a:p>
                <a:pPr lvl="0"/>
                <a14:m>
                  <m:oMath xmlns:m="http://schemas.openxmlformats.org/officeDocument/2006/math">
                    <m:r>
                      <a:rPr lang="en-US" sz="6000" i="1">
                        <a:latin typeface="Cambria Math"/>
                        <a:ea typeface="Calibri"/>
                        <a:cs typeface="Times New Roman"/>
                      </a:rPr>
                      <m:t>𝑛</m:t>
                    </m:r>
                    <m:r>
                      <a:rPr lang="en-US" sz="6000" i="1">
                        <a:latin typeface="Cambria Math"/>
                        <a:ea typeface="Calibri"/>
                        <a:cs typeface="Times New Roman"/>
                      </a:rPr>
                      <m:t>(</m:t>
                    </m:r>
                    <m:r>
                      <a:rPr lang="en-US" sz="6000" i="1">
                        <a:latin typeface="Cambria Math"/>
                        <a:ea typeface="Calibri"/>
                        <a:cs typeface="Times New Roman"/>
                      </a:rPr>
                      <m:t>𝛺</m:t>
                    </m:r>
                    <m:r>
                      <a:rPr lang="en-US" sz="6000" i="1">
                        <a:latin typeface="Cambria Math"/>
                        <a:ea typeface="Calibri"/>
                        <a:cs typeface="Times New Roman"/>
                      </a:rPr>
                      <m:t>)=</m:t>
                    </m:r>
                  </m:oMath>
                </a14:m>
                <a:r>
                  <a:rPr lang="en-US" sz="6000">
                    <a:latin typeface="Times New Roman"/>
                    <a:ea typeface="Calibri"/>
                    <a:cs typeface="Times New Roman"/>
                  </a:rPr>
                  <a:t>  </a:t>
                </a:r>
                <a14:m>
                  <m:oMath xmlns:m="http://schemas.openxmlformats.org/officeDocument/2006/math">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15</m:t>
                        </m:r>
                      </m:sub>
                      <m:sup>
                        <m:r>
                          <a:rPr lang="en-US" sz="6000" i="1">
                            <a:latin typeface="Cambria Math"/>
                            <a:ea typeface="Calibri"/>
                            <a:cs typeface="Times New Roman"/>
                          </a:rPr>
                          <m:t>3</m:t>
                        </m:r>
                      </m:sup>
                    </m:sSubSup>
                  </m:oMath>
                </a14:m>
                <a:r>
                  <a:rPr lang="en-US" sz="6000">
                    <a:latin typeface="Times New Roman"/>
                    <a:ea typeface="Calibri"/>
                    <a:cs typeface="Times New Roman"/>
                  </a:rPr>
                  <a:t> = </a:t>
                </a:r>
                <a:r>
                  <a:rPr lang="en-US" sz="6000" smtClean="0">
                    <a:latin typeface="Times New Roman"/>
                    <a:ea typeface="Calibri"/>
                    <a:cs typeface="Times New Roman"/>
                  </a:rPr>
                  <a:t>455</a:t>
                </a:r>
                <a:endParaRPr lang="vi-VN" sz="6000">
                  <a:latin typeface="Calibri"/>
                  <a:ea typeface="Calibri"/>
                  <a:cs typeface="Times New Roman"/>
                </a:endParaRPr>
              </a:p>
            </p:txBody>
          </p:sp>
        </mc:Choice>
        <mc:Fallback xmlns="">
          <p:sp>
            <p:nvSpPr>
              <p:cNvPr id="11" name="Rectangle 10"/>
              <p:cNvSpPr>
                <a:spLocks noRot="1" noChangeAspect="1" noMove="1" noResize="1" noEditPoints="1" noAdjustHandles="1" noChangeArrowheads="1" noChangeShapeType="1" noTextEdit="1"/>
              </p:cNvSpPr>
              <p:nvPr/>
            </p:nvSpPr>
            <p:spPr>
              <a:xfrm>
                <a:off x="5723060" y="5773688"/>
                <a:ext cx="6045373" cy="1051698"/>
              </a:xfrm>
              <a:prstGeom prst="rect">
                <a:avLst/>
              </a:prstGeom>
              <a:blipFill rotWithShape="0">
                <a:blip r:embed="rId7"/>
                <a:stretch>
                  <a:fillRect t="-16185" r="-5242" b="-358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48639" y="6419597"/>
                <a:ext cx="23518395" cy="5831533"/>
              </a:xfrm>
              <a:prstGeom prst="rect">
                <a:avLst/>
              </a:prstGeom>
            </p:spPr>
            <p:txBody>
              <a:bodyPr wrap="square">
                <a:spAutoFit/>
              </a:bodyPr>
              <a:lstStyle/>
              <a:p>
                <a:pPr algn="just">
                  <a:lnSpc>
                    <a:spcPct val="115000"/>
                  </a:lnSpc>
                  <a:spcBef>
                    <a:spcPts val="240"/>
                  </a:spcBef>
                  <a:spcAft>
                    <a:spcPts val="240"/>
                  </a:spcAft>
                  <a:tabLst>
                    <a:tab pos="182880" algn="l"/>
                    <a:tab pos="346710" algn="l"/>
                  </a:tabLst>
                </a:pPr>
                <a14:m>
                  <m:oMathPara xmlns:m="http://schemas.openxmlformats.org/officeDocument/2006/math">
                    <m:oMathParaPr>
                      <m:jc m:val="centerGroup"/>
                    </m:oMathParaPr>
                    <m:oMath xmlns:m="http://schemas.openxmlformats.org/officeDocument/2006/math">
                      <m:r>
                        <m:rPr>
                          <m:nor/>
                        </m:rPr>
                        <a:rPr lang="en-US" sz="6000" smtClean="0">
                          <a:latin typeface="Times New Roman"/>
                          <a:ea typeface="Calibri"/>
                          <a:cs typeface="Times New Roman"/>
                        </a:rPr>
                        <m:t>G</m:t>
                      </m:r>
                      <m:r>
                        <m:rPr>
                          <m:nor/>
                        </m:rPr>
                        <a:rPr lang="en-US" sz="6000" smtClean="0">
                          <a:latin typeface="Times New Roman"/>
                          <a:ea typeface="Calibri"/>
                          <a:cs typeface="Times New Roman"/>
                        </a:rPr>
                        <m:t>ọ</m:t>
                      </m:r>
                      <m:r>
                        <m:rPr>
                          <m:nor/>
                        </m:rPr>
                        <a:rPr lang="en-US" sz="6000" smtClean="0">
                          <a:latin typeface="Times New Roman"/>
                          <a:ea typeface="Calibri"/>
                          <a:cs typeface="Times New Roman"/>
                        </a:rPr>
                        <m:t>i</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A</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l</m:t>
                      </m:r>
                      <m:r>
                        <m:rPr>
                          <m:nor/>
                        </m:rPr>
                        <a:rPr lang="en-US" sz="6000" smtClean="0">
                          <a:latin typeface="Times New Roman"/>
                          <a:ea typeface="Calibri"/>
                          <a:cs typeface="Times New Roman"/>
                        </a:rPr>
                        <m:t>à </m:t>
                      </m:r>
                      <m:r>
                        <m:rPr>
                          <m:nor/>
                        </m:rPr>
                        <a:rPr lang="en-US" sz="6000" smtClean="0">
                          <a:latin typeface="Times New Roman"/>
                          <a:ea typeface="Calibri"/>
                          <a:cs typeface="Times New Roman"/>
                        </a:rPr>
                        <m:t>bi</m:t>
                      </m:r>
                      <m:r>
                        <m:rPr>
                          <m:nor/>
                        </m:rPr>
                        <a:rPr lang="en-US" sz="6000" smtClean="0">
                          <a:latin typeface="Times New Roman"/>
                          <a:ea typeface="Calibri"/>
                          <a:cs typeface="Times New Roman"/>
                        </a:rPr>
                        <m:t>ế</m:t>
                      </m:r>
                      <m:r>
                        <m:rPr>
                          <m:nor/>
                        </m:rPr>
                        <a:rPr lang="en-US" sz="6000" smtClean="0">
                          <a:latin typeface="Times New Roman"/>
                          <a:ea typeface="Calibri"/>
                          <a:cs typeface="Times New Roman"/>
                        </a:rPr>
                        <m:t>n</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c</m:t>
                      </m:r>
                      <m:r>
                        <m:rPr>
                          <m:nor/>
                        </m:rPr>
                        <a:rPr lang="en-US" sz="6000" smtClean="0">
                          <a:latin typeface="Times New Roman"/>
                          <a:ea typeface="Calibri"/>
                          <a:cs typeface="Times New Roman"/>
                        </a:rPr>
                        <m:t>ố " </m:t>
                      </m:r>
                      <m:r>
                        <m:rPr>
                          <m:nor/>
                        </m:rPr>
                        <a:rPr lang="en-US" sz="6000" smtClean="0">
                          <a:latin typeface="Times New Roman"/>
                          <a:ea typeface="Calibri"/>
                          <a:cs typeface="Times New Roman"/>
                        </a:rPr>
                        <m:t>trong</m:t>
                      </m:r>
                      <m:r>
                        <m:rPr>
                          <m:nor/>
                        </m:rPr>
                        <a:rPr lang="en-US" sz="6000" smtClean="0">
                          <a:latin typeface="Times New Roman"/>
                          <a:ea typeface="Calibri"/>
                          <a:cs typeface="Times New Roman"/>
                        </a:rPr>
                        <m:t> 3 </m:t>
                      </m:r>
                      <m:r>
                        <m:rPr>
                          <m:nor/>
                        </m:rPr>
                        <a:rPr lang="en-US" sz="6000" smtClean="0">
                          <a:latin typeface="Times New Roman"/>
                          <a:ea typeface="Calibri"/>
                          <a:cs typeface="Times New Roman"/>
                        </a:rPr>
                        <m:t>vi</m:t>
                      </m:r>
                      <m:r>
                        <m:rPr>
                          <m:nor/>
                        </m:rPr>
                        <a:rPr lang="en-US" sz="6000" smtClean="0">
                          <a:latin typeface="Times New Roman"/>
                          <a:ea typeface="Calibri"/>
                          <a:cs typeface="Times New Roman"/>
                        </a:rPr>
                        <m:t>ê</m:t>
                      </m:r>
                      <m:r>
                        <m:rPr>
                          <m:nor/>
                        </m:rPr>
                        <a:rPr lang="en-US" sz="6000" smtClean="0">
                          <a:latin typeface="Times New Roman"/>
                          <a:ea typeface="Calibri"/>
                          <a:cs typeface="Times New Roman"/>
                        </a:rPr>
                        <m:t>n</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bi</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l</m:t>
                      </m:r>
                      <m:r>
                        <m:rPr>
                          <m:nor/>
                        </m:rPr>
                        <a:rPr lang="en-US" sz="6000" smtClean="0">
                          <a:latin typeface="Times New Roman"/>
                          <a:ea typeface="Calibri"/>
                          <a:cs typeface="Times New Roman"/>
                        </a:rPr>
                        <m:t>ấ</m:t>
                      </m:r>
                      <m:r>
                        <m:rPr>
                          <m:nor/>
                        </m:rPr>
                        <a:rPr lang="en-US" sz="6000" smtClean="0">
                          <a:latin typeface="Times New Roman"/>
                          <a:ea typeface="Calibri"/>
                          <a:cs typeface="Times New Roman"/>
                        </a:rPr>
                        <m:t>y</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ra</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c</m:t>
                      </m:r>
                      <m:r>
                        <m:rPr>
                          <m:nor/>
                        </m:rPr>
                        <a:rPr lang="en-US" sz="6000" smtClean="0">
                          <a:latin typeface="Times New Roman"/>
                          <a:ea typeface="Calibri"/>
                          <a:cs typeface="Times New Roman"/>
                        </a:rPr>
                        <m:t>ó í</m:t>
                      </m:r>
                      <m:r>
                        <m:rPr>
                          <m:nor/>
                        </m:rPr>
                        <a:rPr lang="en-US" sz="6000" smtClean="0">
                          <a:latin typeface="Times New Roman"/>
                          <a:ea typeface="Calibri"/>
                          <a:cs typeface="Times New Roman"/>
                        </a:rPr>
                        <m:t>t</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nh</m:t>
                      </m:r>
                      <m:r>
                        <m:rPr>
                          <m:nor/>
                        </m:rPr>
                        <a:rPr lang="en-US" sz="6000" smtClean="0">
                          <a:latin typeface="Times New Roman"/>
                          <a:ea typeface="Calibri"/>
                          <a:cs typeface="Times New Roman"/>
                        </a:rPr>
                        <m:t>ấ</m:t>
                      </m:r>
                      <m:r>
                        <m:rPr>
                          <m:nor/>
                        </m:rPr>
                        <a:rPr lang="en-US" sz="6000" smtClean="0">
                          <a:latin typeface="Times New Roman"/>
                          <a:ea typeface="Calibri"/>
                          <a:cs typeface="Times New Roman"/>
                        </a:rPr>
                        <m:t>t</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m</m:t>
                      </m:r>
                      <m:r>
                        <m:rPr>
                          <m:nor/>
                        </m:rPr>
                        <a:rPr lang="en-US" sz="6000" smtClean="0">
                          <a:latin typeface="Times New Roman"/>
                          <a:ea typeface="Calibri"/>
                          <a:cs typeface="Times New Roman"/>
                        </a:rPr>
                        <m:t>ộ</m:t>
                      </m:r>
                      <m:r>
                        <m:rPr>
                          <m:nor/>
                        </m:rPr>
                        <a:rPr lang="en-US" sz="6000" smtClean="0">
                          <a:latin typeface="Times New Roman"/>
                          <a:ea typeface="Calibri"/>
                          <a:cs typeface="Times New Roman"/>
                        </a:rPr>
                        <m:t>t</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vi</m:t>
                      </m:r>
                      <m:r>
                        <m:rPr>
                          <m:nor/>
                        </m:rPr>
                        <a:rPr lang="en-US" sz="6000" smtClean="0">
                          <a:latin typeface="Times New Roman"/>
                          <a:ea typeface="Calibri"/>
                          <a:cs typeface="Times New Roman"/>
                        </a:rPr>
                        <m:t>ê</m:t>
                      </m:r>
                      <m:r>
                        <m:rPr>
                          <m:nor/>
                        </m:rPr>
                        <a:rPr lang="en-US" sz="6000" smtClean="0">
                          <a:latin typeface="Times New Roman"/>
                          <a:ea typeface="Calibri"/>
                          <a:cs typeface="Times New Roman"/>
                        </a:rPr>
                        <m:t>n</m:t>
                      </m:r>
                      <m:r>
                        <m:rPr>
                          <m:nor/>
                        </m:rPr>
                        <a:rPr lang="en-US" sz="6000" smtClean="0">
                          <a:latin typeface="Times New Roman"/>
                          <a:ea typeface="Calibri"/>
                          <a:cs typeface="Times New Roman"/>
                        </a:rPr>
                        <m:t> </m:t>
                      </m:r>
                      <m:r>
                        <m:rPr>
                          <m:nor/>
                        </m:rPr>
                        <a:rPr lang="en-US" sz="6000" smtClean="0">
                          <a:latin typeface="Times New Roman"/>
                          <a:ea typeface="Calibri"/>
                          <a:cs typeface="Times New Roman"/>
                        </a:rPr>
                        <m:t>bi</m:t>
                      </m:r>
                      <m:r>
                        <m:rPr>
                          <m:nor/>
                        </m:rPr>
                        <a:rPr lang="en-US" sz="6000" smtClean="0">
                          <a:latin typeface="Times New Roman"/>
                          <a:ea typeface="Calibri"/>
                          <a:cs typeface="Times New Roman"/>
                        </a:rPr>
                        <m:t> đỏ". </m:t>
                      </m:r>
                    </m:oMath>
                  </m:oMathPara>
                </a14:m>
                <a:endParaRPr lang="vi-VN" sz="6000">
                  <a:latin typeface="Calibri"/>
                  <a:ea typeface="Calibri"/>
                  <a:cs typeface="Times New Roman"/>
                </a:endParaRPr>
              </a:p>
              <a:p>
                <a:pPr algn="just">
                  <a:lnSpc>
                    <a:spcPct val="115000"/>
                  </a:lnSpc>
                  <a:spcBef>
                    <a:spcPts val="240"/>
                  </a:spcBef>
                  <a:spcAft>
                    <a:spcPts val="240"/>
                  </a:spcAft>
                  <a:tabLst>
                    <a:tab pos="182880" algn="l"/>
                    <a:tab pos="346710" algn="l"/>
                  </a:tabLst>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Tr</m:t>
                      </m:r>
                      <m:r>
                        <m:rPr>
                          <m:nor/>
                        </m:rPr>
                        <a:rPr lang="en-US" sz="6000">
                          <a:latin typeface="Times New Roman"/>
                          <a:ea typeface="Calibri"/>
                          <a:cs typeface="Times New Roman"/>
                        </a:rPr>
                        <m:t>ườ</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h</m:t>
                      </m:r>
                      <m:r>
                        <m:rPr>
                          <m:nor/>
                        </m:rPr>
                        <a:rPr lang="en-US" sz="6000">
                          <a:latin typeface="Times New Roman"/>
                          <a:ea typeface="Calibri"/>
                          <a:cs typeface="Times New Roman"/>
                        </a:rPr>
                        <m:t>ợ</m:t>
                      </m:r>
                      <m:r>
                        <m:rPr>
                          <m:nor/>
                        </m:rPr>
                        <a:rPr lang="en-US" sz="6000">
                          <a:latin typeface="Times New Roman"/>
                          <a:ea typeface="Calibri"/>
                          <a:cs typeface="Times New Roman"/>
                        </a:rPr>
                        <m:t>p</m:t>
                      </m:r>
                      <m:r>
                        <m:rPr>
                          <m:nor/>
                        </m:rPr>
                        <a:rPr lang="en-US" sz="6000">
                          <a:latin typeface="Times New Roman"/>
                          <a:ea typeface="Calibri"/>
                          <a:cs typeface="Times New Roman"/>
                        </a:rPr>
                        <m:t> 1: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đượ</m:t>
                      </m:r>
                      <m:r>
                        <m:rPr>
                          <m:nor/>
                        </m:rPr>
                        <a:rPr lang="en-US" sz="6000">
                          <a:latin typeface="Times New Roman"/>
                          <a:ea typeface="Calibri"/>
                          <a:cs typeface="Times New Roman"/>
                        </a:rPr>
                        <m:t>c</m:t>
                      </m:r>
                      <m:r>
                        <m:rPr>
                          <m:nor/>
                        </m:rPr>
                        <a:rPr lang="en-US" sz="6000">
                          <a:latin typeface="Times New Roman"/>
                          <a:ea typeface="Calibri"/>
                          <a:cs typeface="Times New Roman"/>
                        </a:rPr>
                        <m:t> 1 </m:t>
                      </m:r>
                      <m:r>
                        <m:rPr>
                          <m:nor/>
                        </m:rPr>
                        <a:rPr lang="en-US" sz="6000">
                          <a:latin typeface="Times New Roman"/>
                          <a:ea typeface="Calibri"/>
                          <a:cs typeface="Times New Roman"/>
                        </a:rPr>
                        <m:t>bi</m:t>
                      </m:r>
                      <m:r>
                        <m:rPr>
                          <m:nor/>
                        </m:rPr>
                        <a:rPr lang="en-US" sz="6000">
                          <a:latin typeface="Times New Roman"/>
                          <a:ea typeface="Calibri"/>
                          <a:cs typeface="Times New Roman"/>
                        </a:rPr>
                        <m:t> đỏ </m:t>
                      </m:r>
                      <m:r>
                        <m:rPr>
                          <m:nor/>
                        </m:rPr>
                        <a:rPr lang="en-US" sz="6000">
                          <a:latin typeface="Times New Roman"/>
                          <a:ea typeface="Calibri"/>
                          <a:cs typeface="Times New Roman"/>
                        </a:rPr>
                        <m:t>v</m:t>
                      </m:r>
                      <m:r>
                        <m:rPr>
                          <m:nor/>
                        </m:rPr>
                        <a:rPr lang="en-US" sz="6000">
                          <a:latin typeface="Times New Roman"/>
                          <a:ea typeface="Calibri"/>
                          <a:cs typeface="Times New Roman"/>
                        </a:rPr>
                        <m:t>à 2 </m:t>
                      </m:r>
                      <m:r>
                        <m:rPr>
                          <m:nor/>
                        </m:rPr>
                        <a:rPr lang="en-US" sz="6000">
                          <a:latin typeface="Times New Roman"/>
                          <a:ea typeface="Calibri"/>
                          <a:cs typeface="Times New Roman"/>
                        </a:rPr>
                        <m:t>bi</m:t>
                      </m:r>
                      <m:r>
                        <m:rPr>
                          <m:nor/>
                        </m:rPr>
                        <a:rPr lang="en-US" sz="6000">
                          <a:latin typeface="Times New Roman"/>
                          <a:ea typeface="Calibri"/>
                          <a:cs typeface="Times New Roman"/>
                        </a:rPr>
                        <m:t> </m:t>
                      </m:r>
                      <m:r>
                        <m:rPr>
                          <m:nor/>
                        </m:rPr>
                        <a:rPr lang="en-US" sz="6000">
                          <a:latin typeface="Times New Roman"/>
                          <a:ea typeface="Calibri"/>
                          <a:cs typeface="Times New Roman"/>
                        </a:rPr>
                        <m:t>xanh</m:t>
                      </m:r>
                      <m:r>
                        <m:rPr>
                          <m:nor/>
                        </m:rPr>
                        <a:rPr lang="en-US" sz="6000">
                          <a:latin typeface="Times New Roman"/>
                          <a:ea typeface="Calibri"/>
                          <a:cs typeface="Times New Roman"/>
                        </a:rPr>
                        <m:t>,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8</m:t>
                          </m:r>
                        </m:sub>
                        <m:sup>
                          <m:r>
                            <a:rPr lang="en-US" sz="6000" i="1">
                              <a:latin typeface="Cambria Math"/>
                              <a:ea typeface="Calibri"/>
                              <a:cs typeface="Times New Roman"/>
                            </a:rPr>
                            <m:t>1</m:t>
                          </m:r>
                        </m:sup>
                      </m:sSubSup>
                      <m:r>
                        <a:rPr lang="en-US" sz="6000" i="1">
                          <a:latin typeface="Cambria Math"/>
                          <a:ea typeface="Calibri"/>
                          <a:cs typeface="Times New Roman"/>
                        </a:rPr>
                        <m:t>.</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7</m:t>
                          </m:r>
                        </m:sub>
                        <m:sup>
                          <m:r>
                            <a:rPr lang="en-US" sz="6000" i="1">
                              <a:latin typeface="Cambria Math"/>
                              <a:ea typeface="Calibri"/>
                              <a:cs typeface="Times New Roman"/>
                            </a:rPr>
                            <m:t>2</m:t>
                          </m:r>
                        </m:sup>
                      </m:sSubSup>
                      <m:r>
                        <m:rPr>
                          <m:nor/>
                        </m:rPr>
                        <a:rPr lang="en-US" sz="6000">
                          <a:latin typeface="Times New Roman"/>
                          <a:ea typeface="Calibri"/>
                          <a:cs typeface="Times New Roman"/>
                        </a:rPr>
                        <m:t> </m:t>
                      </m:r>
                    </m:oMath>
                  </m:oMathPara>
                </a14:m>
                <a:endParaRPr lang="en-US" sz="6000" smtClean="0">
                  <a:latin typeface="Times New Roman"/>
                  <a:ea typeface="Calibri"/>
                  <a:cs typeface="Times New Roman"/>
                </a:endParaRPr>
              </a:p>
              <a:p>
                <a:pPr algn="just">
                  <a:lnSpc>
                    <a:spcPct val="115000"/>
                  </a:lnSpc>
                  <a:spcBef>
                    <a:spcPts val="240"/>
                  </a:spcBef>
                  <a:spcAft>
                    <a:spcPts val="240"/>
                  </a:spcAft>
                  <a:tabLst>
                    <a:tab pos="182880" algn="l"/>
                    <a:tab pos="346710" algn="l"/>
                  </a:tabLst>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Tr</m:t>
                      </m:r>
                      <m:r>
                        <m:rPr>
                          <m:nor/>
                        </m:rPr>
                        <a:rPr lang="en-US" sz="6000">
                          <a:latin typeface="Times New Roman"/>
                          <a:ea typeface="Calibri"/>
                          <a:cs typeface="Times New Roman"/>
                        </a:rPr>
                        <m:t>ườ</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h</m:t>
                      </m:r>
                      <m:r>
                        <m:rPr>
                          <m:nor/>
                        </m:rPr>
                        <a:rPr lang="en-US" sz="6000">
                          <a:latin typeface="Times New Roman"/>
                          <a:ea typeface="Calibri"/>
                          <a:cs typeface="Times New Roman"/>
                        </a:rPr>
                        <m:t>ợ</m:t>
                      </m:r>
                      <m:r>
                        <m:rPr>
                          <m:nor/>
                        </m:rPr>
                        <a:rPr lang="en-US" sz="6000">
                          <a:latin typeface="Times New Roman"/>
                          <a:ea typeface="Calibri"/>
                          <a:cs typeface="Times New Roman"/>
                        </a:rPr>
                        <m:t>p</m:t>
                      </m:r>
                      <m:r>
                        <m:rPr>
                          <m:nor/>
                        </m:rPr>
                        <a:rPr lang="en-US" sz="6000">
                          <a:latin typeface="Times New Roman"/>
                          <a:ea typeface="Calibri"/>
                          <a:cs typeface="Times New Roman"/>
                        </a:rPr>
                        <m:t> 2: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đượ</m:t>
                      </m:r>
                      <m:r>
                        <m:rPr>
                          <m:nor/>
                        </m:rPr>
                        <a:rPr lang="en-US" sz="6000">
                          <a:latin typeface="Times New Roman"/>
                          <a:ea typeface="Calibri"/>
                          <a:cs typeface="Times New Roman"/>
                        </a:rPr>
                        <m:t>c</m:t>
                      </m:r>
                      <m:r>
                        <m:rPr>
                          <m:nor/>
                        </m:rPr>
                        <a:rPr lang="en-US" sz="6000">
                          <a:latin typeface="Times New Roman"/>
                          <a:ea typeface="Calibri"/>
                          <a:cs typeface="Times New Roman"/>
                        </a:rPr>
                        <m:t> 2 </m:t>
                      </m:r>
                      <m:r>
                        <m:rPr>
                          <m:nor/>
                        </m:rPr>
                        <a:rPr lang="en-US" sz="6000">
                          <a:latin typeface="Times New Roman"/>
                          <a:ea typeface="Calibri"/>
                          <a:cs typeface="Times New Roman"/>
                        </a:rPr>
                        <m:t>bi</m:t>
                      </m:r>
                      <m:r>
                        <m:rPr>
                          <m:nor/>
                        </m:rPr>
                        <a:rPr lang="en-US" sz="6000">
                          <a:latin typeface="Times New Roman"/>
                          <a:ea typeface="Calibri"/>
                          <a:cs typeface="Times New Roman"/>
                        </a:rPr>
                        <m:t> đỏ </m:t>
                      </m:r>
                      <m:r>
                        <m:rPr>
                          <m:nor/>
                        </m:rPr>
                        <a:rPr lang="en-US" sz="6000">
                          <a:latin typeface="Times New Roman"/>
                          <a:ea typeface="Calibri"/>
                          <a:cs typeface="Times New Roman"/>
                        </a:rPr>
                        <m:t>v</m:t>
                      </m:r>
                      <m:r>
                        <m:rPr>
                          <m:nor/>
                        </m:rPr>
                        <a:rPr lang="en-US" sz="6000">
                          <a:latin typeface="Times New Roman"/>
                          <a:ea typeface="Calibri"/>
                          <a:cs typeface="Times New Roman"/>
                        </a:rPr>
                        <m:t>à 1 </m:t>
                      </m:r>
                      <m:r>
                        <m:rPr>
                          <m:nor/>
                        </m:rPr>
                        <a:rPr lang="en-US" sz="6000">
                          <a:latin typeface="Times New Roman"/>
                          <a:ea typeface="Calibri"/>
                          <a:cs typeface="Times New Roman"/>
                        </a:rPr>
                        <m:t>bi</m:t>
                      </m:r>
                      <m:r>
                        <m:rPr>
                          <m:nor/>
                        </m:rPr>
                        <a:rPr lang="en-US" sz="6000">
                          <a:latin typeface="Times New Roman"/>
                          <a:ea typeface="Calibri"/>
                          <a:cs typeface="Times New Roman"/>
                        </a:rPr>
                        <m:t> </m:t>
                      </m:r>
                      <m:r>
                        <m:rPr>
                          <m:nor/>
                        </m:rPr>
                        <a:rPr lang="en-US" sz="6000">
                          <a:latin typeface="Times New Roman"/>
                          <a:ea typeface="Calibri"/>
                          <a:cs typeface="Times New Roman"/>
                        </a:rPr>
                        <m:t>xanh</m:t>
                      </m:r>
                      <m:r>
                        <m:rPr>
                          <m:nor/>
                        </m:rPr>
                        <a:rPr lang="en-US" sz="6000">
                          <a:latin typeface="Times New Roman"/>
                          <a:ea typeface="Calibri"/>
                          <a:cs typeface="Times New Roman"/>
                        </a:rPr>
                        <m:t>,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8</m:t>
                          </m:r>
                        </m:sub>
                        <m:sup>
                          <m:r>
                            <a:rPr lang="en-US" sz="6000" i="1">
                              <a:latin typeface="Cambria Math"/>
                              <a:ea typeface="Calibri"/>
                              <a:cs typeface="Times New Roman"/>
                            </a:rPr>
                            <m:t>2</m:t>
                          </m:r>
                        </m:sup>
                      </m:sSubSup>
                      <m:r>
                        <a:rPr lang="en-US" sz="6000" i="1">
                          <a:latin typeface="Cambria Math"/>
                          <a:ea typeface="Calibri"/>
                          <a:cs typeface="Times New Roman"/>
                        </a:rPr>
                        <m:t>.</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7</m:t>
                          </m:r>
                        </m:sub>
                        <m:sup>
                          <m:r>
                            <a:rPr lang="en-US" sz="6000" i="1">
                              <a:latin typeface="Cambria Math"/>
                              <a:ea typeface="Calibri"/>
                              <a:cs typeface="Times New Roman"/>
                            </a:rPr>
                            <m:t>1</m:t>
                          </m:r>
                        </m:sup>
                      </m:sSubSup>
                      <m:r>
                        <m:rPr>
                          <m:nor/>
                        </m:rPr>
                        <a:rPr lang="en-US" sz="6000">
                          <a:latin typeface="Times New Roman"/>
                          <a:ea typeface="Calibri"/>
                          <a:cs typeface="Times New Roman"/>
                        </a:rPr>
                        <m:t> </m:t>
                      </m:r>
                    </m:oMath>
                  </m:oMathPara>
                </a14:m>
                <a:endParaRPr lang="en-US" sz="6000" smtClean="0">
                  <a:latin typeface="Times New Roman"/>
                  <a:ea typeface="Calibri"/>
                  <a:cs typeface="Times New Roman"/>
                </a:endParaRPr>
              </a:p>
              <a:p>
                <a:pPr algn="just">
                  <a:lnSpc>
                    <a:spcPct val="115000"/>
                  </a:lnSpc>
                  <a:spcBef>
                    <a:spcPts val="240"/>
                  </a:spcBef>
                  <a:spcAft>
                    <a:spcPts val="240"/>
                  </a:spcAft>
                  <a:tabLst>
                    <a:tab pos="182880" algn="l"/>
                    <a:tab pos="346710" algn="l"/>
                  </a:tabLst>
                </a:pPr>
                <a:r>
                  <a:rPr lang="en-US" sz="6000" smtClean="0">
                    <a:ea typeface="Calibri"/>
                    <a:cs typeface="Times New Roman"/>
                  </a:rPr>
                  <a:t>        </a:t>
                </a:r>
                <a14:m>
                  <m:oMath xmlns:m="http://schemas.openxmlformats.org/officeDocument/2006/math">
                    <m:r>
                      <a:rPr lang="en-US" sz="6000" b="0" i="0" smtClean="0">
                        <a:latin typeface="Cambria Math" panose="02040503050406030204" pitchFamily="18" charset="0"/>
                        <a:ea typeface="Calibri"/>
                        <a:cs typeface="Times New Roman"/>
                      </a:rPr>
                      <m:t> </m:t>
                    </m:r>
                    <m:r>
                      <m:rPr>
                        <m:nor/>
                      </m:rPr>
                      <a:rPr lang="en-US" sz="6000">
                        <a:latin typeface="Times New Roman"/>
                        <a:ea typeface="Calibri"/>
                        <a:cs typeface="Times New Roman"/>
                      </a:rPr>
                      <m:t>Tr</m:t>
                    </m:r>
                    <m:r>
                      <m:rPr>
                        <m:nor/>
                      </m:rPr>
                      <a:rPr lang="en-US" sz="6000">
                        <a:latin typeface="Times New Roman"/>
                        <a:ea typeface="Calibri"/>
                        <a:cs typeface="Times New Roman"/>
                      </a:rPr>
                      <m:t>ườ</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h</m:t>
                    </m:r>
                    <m:r>
                      <m:rPr>
                        <m:nor/>
                      </m:rPr>
                      <a:rPr lang="en-US" sz="6000">
                        <a:latin typeface="Times New Roman"/>
                        <a:ea typeface="Calibri"/>
                        <a:cs typeface="Times New Roman"/>
                      </a:rPr>
                      <m:t>ợ</m:t>
                    </m:r>
                    <m:r>
                      <m:rPr>
                        <m:nor/>
                      </m:rPr>
                      <a:rPr lang="en-US" sz="6000">
                        <a:latin typeface="Times New Roman"/>
                        <a:ea typeface="Calibri"/>
                        <a:cs typeface="Times New Roman"/>
                      </a:rPr>
                      <m:t>p</m:t>
                    </m:r>
                    <m:r>
                      <m:rPr>
                        <m:nor/>
                      </m:rPr>
                      <a:rPr lang="en-US" sz="6000">
                        <a:latin typeface="Times New Roman"/>
                        <a:ea typeface="Calibri"/>
                        <a:cs typeface="Times New Roman"/>
                      </a:rPr>
                      <m:t> 3: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đượ</m:t>
                    </m:r>
                    <m:r>
                      <m:rPr>
                        <m:nor/>
                      </m:rPr>
                      <a:rPr lang="en-US" sz="6000">
                        <a:latin typeface="Times New Roman"/>
                        <a:ea typeface="Calibri"/>
                        <a:cs typeface="Times New Roman"/>
                      </a:rPr>
                      <m:t>c</m:t>
                    </m:r>
                    <m:r>
                      <m:rPr>
                        <m:nor/>
                      </m:rPr>
                      <a:rPr lang="en-US" sz="6000">
                        <a:latin typeface="Times New Roman"/>
                        <a:ea typeface="Calibri"/>
                        <a:cs typeface="Times New Roman"/>
                      </a:rPr>
                      <m:t> 3 </m:t>
                    </m:r>
                    <m:r>
                      <m:rPr>
                        <m:nor/>
                      </m:rPr>
                      <a:rPr lang="en-US" sz="6000">
                        <a:latin typeface="Times New Roman"/>
                        <a:ea typeface="Calibri"/>
                        <a:cs typeface="Times New Roman"/>
                      </a:rPr>
                      <m:t>bi</m:t>
                    </m:r>
                    <m:r>
                      <m:rPr>
                        <m:nor/>
                      </m:rPr>
                      <a:rPr lang="en-US" sz="6000">
                        <a:latin typeface="Times New Roman"/>
                        <a:ea typeface="Calibri"/>
                        <a:cs typeface="Times New Roman"/>
                      </a:rPr>
                      <m:t> đỏ,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8</m:t>
                        </m:r>
                      </m:sub>
                      <m:sup>
                        <m:r>
                          <a:rPr lang="en-US" sz="6000" i="1">
                            <a:latin typeface="Cambria Math"/>
                            <a:ea typeface="Calibri"/>
                            <a:cs typeface="Times New Roman"/>
                          </a:rPr>
                          <m:t>3</m:t>
                        </m:r>
                      </m:sup>
                    </m:sSubSup>
                    <m:r>
                      <m:rPr>
                        <m:nor/>
                      </m:rPr>
                      <a:rPr lang="en-US" sz="6000">
                        <a:latin typeface="Times New Roman"/>
                        <a:ea typeface="Calibri"/>
                        <a:cs typeface="Times New Roman"/>
                      </a:rPr>
                      <m:t> </m:t>
                    </m:r>
                  </m:oMath>
                </a14:m>
                <a:endParaRPr lang="vi-VN" sz="6000">
                  <a:latin typeface="Calibri"/>
                  <a:ea typeface="Calibri"/>
                  <a:cs typeface="Times New Roman"/>
                </a:endParaRPr>
              </a:p>
              <a:p>
                <a:pPr algn="just">
                  <a:lnSpc>
                    <a:spcPct val="115000"/>
                  </a:lnSpc>
                  <a:spcBef>
                    <a:spcPts val="240"/>
                  </a:spcBef>
                  <a:spcAft>
                    <a:spcPts val="240"/>
                  </a:spcAft>
                  <a:tabLst>
                    <a:tab pos="182880" algn="l"/>
                    <a:tab pos="346710" algn="l"/>
                  </a:tabLst>
                </a:pPr>
                <a14:m>
                  <m:oMath xmlns:m="http://schemas.openxmlformats.org/officeDocument/2006/math">
                    <m:r>
                      <m:rPr>
                        <m:nor/>
                      </m:rPr>
                      <a:rPr lang="en-US" sz="6000" b="0" i="0" smtClean="0">
                        <a:latin typeface="Times New Roman"/>
                        <a:ea typeface="Calibri"/>
                        <a:cs typeface="Times New Roman"/>
                      </a:rPr>
                      <m:t>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ph</m:t>
                    </m:r>
                    <m:r>
                      <m:rPr>
                        <m:nor/>
                      </m:rPr>
                      <a:rPr lang="en-US" sz="6000">
                        <a:latin typeface="Times New Roman"/>
                        <a:ea typeface="Calibri"/>
                        <a:cs typeface="Times New Roman"/>
                      </a:rPr>
                      <m:t>ầ</m:t>
                    </m:r>
                    <m:r>
                      <m:rPr>
                        <m:nor/>
                      </m:rPr>
                      <a:rPr lang="en-US" sz="6000">
                        <a:latin typeface="Times New Roman"/>
                        <a:ea typeface="Calibri"/>
                        <a:cs typeface="Times New Roman"/>
                      </a:rPr>
                      <m:t>n</m:t>
                    </m:r>
                    <m:r>
                      <m:rPr>
                        <m:nor/>
                      </m:rPr>
                      <a:rPr lang="en-US" sz="6000">
                        <a:latin typeface="Times New Roman"/>
                        <a:ea typeface="Calibri"/>
                        <a:cs typeface="Times New Roman"/>
                      </a:rPr>
                      <m:t> </m:t>
                    </m:r>
                    <m:r>
                      <m:rPr>
                        <m:nor/>
                      </m:rPr>
                      <a:rPr lang="en-US" sz="6000">
                        <a:latin typeface="Times New Roman"/>
                        <a:ea typeface="Calibri"/>
                        <a:cs typeface="Times New Roman"/>
                      </a:rPr>
                      <m:t>t</m:t>
                    </m:r>
                    <m:r>
                      <m:rPr>
                        <m:nor/>
                      </m:rPr>
                      <a:rPr lang="en-US" sz="6000">
                        <a:latin typeface="Times New Roman"/>
                        <a:ea typeface="Calibri"/>
                        <a:cs typeface="Times New Roman"/>
                      </a:rPr>
                      <m:t>ử </m:t>
                    </m:r>
                    <m:r>
                      <m:rPr>
                        <m:nor/>
                      </m:rPr>
                      <a:rPr lang="en-US" sz="6000">
                        <a:latin typeface="Times New Roman"/>
                        <a:ea typeface="Calibri"/>
                        <a:cs typeface="Times New Roman"/>
                      </a:rPr>
                      <m:t>c</m:t>
                    </m:r>
                    <m:r>
                      <m:rPr>
                        <m:nor/>
                      </m:rPr>
                      <a:rPr lang="en-US" sz="6000">
                        <a:latin typeface="Times New Roman"/>
                        <a:ea typeface="Calibri"/>
                        <a:cs typeface="Times New Roman"/>
                      </a:rPr>
                      <m:t>ủ</m:t>
                    </m:r>
                    <m:r>
                      <m:rPr>
                        <m:nor/>
                      </m:rPr>
                      <a:rPr lang="en-US" sz="6000">
                        <a:latin typeface="Times New Roman"/>
                        <a:ea typeface="Calibri"/>
                        <a:cs typeface="Times New Roman"/>
                      </a:rPr>
                      <m:t>a</m:t>
                    </m:r>
                    <m:r>
                      <m:rPr>
                        <m:nor/>
                      </m:rPr>
                      <a:rPr lang="en-US" sz="6000">
                        <a:latin typeface="Times New Roman"/>
                        <a:ea typeface="Calibri"/>
                        <a:cs typeface="Times New Roman"/>
                      </a:rPr>
                      <m:t> </m:t>
                    </m:r>
                    <m:r>
                      <m:rPr>
                        <m:nor/>
                      </m:rPr>
                      <a:rPr lang="en-US" sz="6000">
                        <a:latin typeface="Times New Roman"/>
                        <a:ea typeface="Calibri"/>
                        <a:cs typeface="Times New Roman"/>
                      </a:rPr>
                      <m:t>A</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à </m:t>
                    </m:r>
                    <m:r>
                      <a:rPr lang="en-US" sz="6000" i="1">
                        <a:latin typeface="Cambria Math"/>
                        <a:ea typeface="Calibri"/>
                        <a:cs typeface="Times New Roman"/>
                      </a:rPr>
                      <m:t>𝑛</m:t>
                    </m:r>
                    <m:r>
                      <a:rPr lang="en-US" sz="6000" i="1">
                        <a:latin typeface="Cambria Math"/>
                        <a:ea typeface="Calibri"/>
                        <a:cs typeface="Times New Roman"/>
                      </a:rPr>
                      <m:t>(</m:t>
                    </m:r>
                    <m:r>
                      <a:rPr lang="en-US" sz="6000" i="1">
                        <a:latin typeface="Cambria Math"/>
                        <a:ea typeface="Calibri"/>
                        <a:cs typeface="Times New Roman"/>
                      </a:rPr>
                      <m:t>𝐴</m:t>
                    </m:r>
                    <m:r>
                      <a:rPr lang="en-US" sz="6000" i="1">
                        <a:latin typeface="Cambria Math"/>
                        <a:ea typeface="Calibri"/>
                        <a:cs typeface="Times New Roman"/>
                      </a:rPr>
                      <m:t>)=</m:t>
                    </m:r>
                    <m:r>
                      <m:rPr>
                        <m:nor/>
                      </m:rPr>
                      <a:rPr lang="en-US" sz="6000">
                        <a:latin typeface="Times New Roman"/>
                        <a:ea typeface="Calibri"/>
                        <a:cs typeface="Times New Roman"/>
                      </a:rPr>
                      <m:t> </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8</m:t>
                        </m:r>
                      </m:sub>
                      <m:sup>
                        <m:r>
                          <a:rPr lang="en-US" sz="6000" i="1">
                            <a:latin typeface="Cambria Math"/>
                            <a:ea typeface="Calibri"/>
                            <a:cs typeface="Times New Roman"/>
                          </a:rPr>
                          <m:t>1</m:t>
                        </m:r>
                      </m:sup>
                    </m:sSubSup>
                    <m:r>
                      <a:rPr lang="en-US" sz="6000" i="1">
                        <a:latin typeface="Cambria Math"/>
                        <a:ea typeface="Calibri"/>
                        <a:cs typeface="Times New Roman"/>
                      </a:rPr>
                      <m:t>.</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7</m:t>
                        </m:r>
                      </m:sub>
                      <m:sup>
                        <m:r>
                          <a:rPr lang="en-US" sz="6000" i="1">
                            <a:latin typeface="Cambria Math"/>
                            <a:ea typeface="Calibri"/>
                            <a:cs typeface="Times New Roman"/>
                          </a:rPr>
                          <m:t>2</m:t>
                        </m:r>
                      </m:sup>
                    </m:sSubSup>
                    <m:r>
                      <m:rPr>
                        <m:nor/>
                      </m:rPr>
                      <a:rPr lang="en-US" sz="6000">
                        <a:latin typeface="Times New Roman"/>
                        <a:ea typeface="Calibri"/>
                        <a:cs typeface="Times New Roman"/>
                      </a:rPr>
                      <m:t>+</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8</m:t>
                        </m:r>
                      </m:sub>
                      <m:sup>
                        <m:r>
                          <a:rPr lang="en-US" sz="6000" i="1">
                            <a:latin typeface="Cambria Math"/>
                            <a:ea typeface="Calibri"/>
                            <a:cs typeface="Times New Roman"/>
                          </a:rPr>
                          <m:t>2</m:t>
                        </m:r>
                      </m:sup>
                    </m:sSubSup>
                    <m:r>
                      <a:rPr lang="en-US" sz="6000" i="1">
                        <a:latin typeface="Cambria Math"/>
                        <a:ea typeface="Calibri"/>
                        <a:cs typeface="Times New Roman"/>
                      </a:rPr>
                      <m:t>.</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7</m:t>
                        </m:r>
                      </m:sub>
                      <m:sup>
                        <m:r>
                          <a:rPr lang="en-US" sz="6000" i="1">
                            <a:latin typeface="Cambria Math"/>
                            <a:ea typeface="Calibri"/>
                            <a:cs typeface="Times New Roman"/>
                          </a:rPr>
                          <m:t>1</m:t>
                        </m:r>
                      </m:sup>
                    </m:sSubSup>
                    <m:r>
                      <m:rPr>
                        <m:nor/>
                      </m:rPr>
                      <a:rPr lang="en-US" sz="6000">
                        <a:latin typeface="Times New Roman"/>
                        <a:ea typeface="Calibri"/>
                        <a:cs typeface="Times New Roman"/>
                      </a:rPr>
                      <m:t>+</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8</m:t>
                        </m:r>
                      </m:sub>
                      <m:sup>
                        <m:r>
                          <a:rPr lang="en-US" sz="6000" i="1">
                            <a:latin typeface="Cambria Math"/>
                            <a:ea typeface="Calibri"/>
                            <a:cs typeface="Times New Roman"/>
                          </a:rPr>
                          <m:t>3</m:t>
                        </m:r>
                      </m:sup>
                    </m:sSubSup>
                    <m:r>
                      <m:rPr>
                        <m:nor/>
                      </m:rPr>
                      <a:rPr lang="en-US" sz="6000">
                        <a:latin typeface="Times New Roman"/>
                        <a:ea typeface="Calibri"/>
                        <a:cs typeface="Times New Roman"/>
                      </a:rPr>
                      <m:t> = 420</m:t>
                    </m:r>
                  </m:oMath>
                </a14:m>
                <a:r>
                  <a:rPr lang="en-US" sz="6000" smtClean="0">
                    <a:latin typeface="Calibri"/>
                    <a:ea typeface="Calibri"/>
                    <a:cs typeface="Times New Roman"/>
                  </a:rPr>
                  <a:t>.</a:t>
                </a:r>
                <a:endParaRPr lang="vi-VN" sz="6000">
                  <a:latin typeface="Calibri"/>
                  <a:ea typeface="Calibri"/>
                  <a:cs typeface="Times New Roman"/>
                </a:endParaRPr>
              </a:p>
            </p:txBody>
          </p:sp>
        </mc:Choice>
        <mc:Fallback xmlns="">
          <p:sp>
            <p:nvSpPr>
              <p:cNvPr id="13" name="Rectangle 12"/>
              <p:cNvSpPr>
                <a:spLocks noRot="1" noChangeAspect="1" noMove="1" noResize="1" noEditPoints="1" noAdjustHandles="1" noChangeArrowheads="1" noChangeShapeType="1" noTextEdit="1"/>
              </p:cNvSpPr>
              <p:nvPr/>
            </p:nvSpPr>
            <p:spPr>
              <a:xfrm>
                <a:off x="448639" y="6419597"/>
                <a:ext cx="23518395" cy="5831533"/>
              </a:xfrm>
              <a:prstGeom prst="rect">
                <a:avLst/>
              </a:prstGeom>
              <a:blipFill rotWithShape="0">
                <a:blip r:embed="rId8"/>
                <a:stretch>
                  <a:fillRect b="-5225"/>
                </a:stretch>
              </a:blipFill>
            </p:spPr>
            <p:txBody>
              <a:bodyPr/>
              <a:lstStyle/>
              <a:p>
                <a:r>
                  <a:rPr lang="en-US">
                    <a:noFill/>
                  </a:rPr>
                  <a:t> </a:t>
                </a:r>
              </a:p>
            </p:txBody>
          </p:sp>
        </mc:Fallback>
      </mc:AlternateContent>
      <p:sp>
        <p:nvSpPr>
          <p:cNvPr id="64" name="Oval 63"/>
          <p:cNvSpPr/>
          <p:nvPr/>
        </p:nvSpPr>
        <p:spPr>
          <a:xfrm>
            <a:off x="6373028" y="3478840"/>
            <a:ext cx="1092375" cy="1076256"/>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12" name="TextBox 11"/>
              <p:cNvSpPr txBox="1"/>
              <p:nvPr/>
            </p:nvSpPr>
            <p:spPr>
              <a:xfrm>
                <a:off x="6873215" y="12202006"/>
                <a:ext cx="14693641" cy="1563120"/>
              </a:xfrm>
              <a:prstGeom prst="rect">
                <a:avLst/>
              </a:prstGeom>
              <a:noFill/>
            </p:spPr>
            <p:txBody>
              <a:bodyPr wrap="square" rtlCol="0">
                <a:spAutoFit/>
              </a:bodyPr>
              <a:lstStyle/>
              <a:p>
                <a:r>
                  <a:rPr lang="en-US" sz="6000" smtClean="0">
                    <a:latin typeface="Times New Roman" panose="02020603050405020304" pitchFamily="18" charset="0"/>
                    <a:ea typeface="Calibri"/>
                    <a:cs typeface="Times New Roman" panose="02020603050405020304" pitchFamily="18" charset="0"/>
                  </a:rPr>
                  <a:t>Vậy </a:t>
                </a:r>
                <a14:m>
                  <m:oMath xmlns:m="http://schemas.openxmlformats.org/officeDocument/2006/math">
                    <m:r>
                      <a:rPr lang="en-US" sz="6000" i="1">
                        <a:latin typeface="Cambria Math"/>
                        <a:ea typeface="Calibri"/>
                        <a:cs typeface="Times New Roman"/>
                      </a:rPr>
                      <m:t>𝑃</m:t>
                    </m:r>
                    <m:d>
                      <m:dPr>
                        <m:ctrlPr>
                          <a:rPr lang="vi-VN" sz="6000" i="1">
                            <a:latin typeface="Cambria Math"/>
                            <a:ea typeface="Calibri"/>
                            <a:cs typeface="Times New Roman"/>
                          </a:rPr>
                        </m:ctrlPr>
                      </m:dPr>
                      <m:e>
                        <m:r>
                          <a:rPr lang="en-US" sz="6000" i="1">
                            <a:latin typeface="Cambria Math"/>
                            <a:ea typeface="Calibri"/>
                            <a:cs typeface="Times New Roman"/>
                          </a:rPr>
                          <m:t>𝐴</m:t>
                        </m:r>
                      </m:e>
                    </m:d>
                    <m:r>
                      <a:rPr lang="en-US" sz="6000" i="1">
                        <a:latin typeface="Cambria Math"/>
                        <a:ea typeface="Calibri"/>
                        <a:cs typeface="Times New Roman"/>
                      </a:rPr>
                      <m:t>=</m:t>
                    </m:r>
                    <m:f>
                      <m:fPr>
                        <m:ctrlPr>
                          <a:rPr lang="vi-VN" sz="6000" i="1">
                            <a:latin typeface="Cambria Math"/>
                            <a:ea typeface="Calibri"/>
                            <a:cs typeface="Times New Roman"/>
                          </a:rPr>
                        </m:ctrlPr>
                      </m:fPr>
                      <m:num>
                        <m:r>
                          <a:rPr lang="en-US" sz="6000" i="1">
                            <a:latin typeface="Cambria Math"/>
                            <a:ea typeface="Calibri"/>
                            <a:cs typeface="Times New Roman"/>
                          </a:rPr>
                          <m:t>𝑛</m:t>
                        </m:r>
                        <m:d>
                          <m:dPr>
                            <m:ctrlPr>
                              <a:rPr lang="vi-VN" sz="6000" i="1">
                                <a:latin typeface="Cambria Math"/>
                                <a:ea typeface="Calibri"/>
                                <a:cs typeface="Times New Roman"/>
                              </a:rPr>
                            </m:ctrlPr>
                          </m:dPr>
                          <m:e>
                            <m:r>
                              <a:rPr lang="en-US" sz="6000" i="1">
                                <a:latin typeface="Cambria Math"/>
                                <a:ea typeface="Calibri"/>
                                <a:cs typeface="Times New Roman"/>
                              </a:rPr>
                              <m:t>𝐴</m:t>
                            </m:r>
                          </m:e>
                        </m:d>
                      </m:num>
                      <m:den>
                        <m:r>
                          <a:rPr lang="en-US" sz="6000" i="1">
                            <a:latin typeface="Cambria Math"/>
                            <a:ea typeface="Calibri"/>
                            <a:cs typeface="Times New Roman"/>
                          </a:rPr>
                          <m:t>𝑛</m:t>
                        </m:r>
                        <m:d>
                          <m:dPr>
                            <m:ctrlPr>
                              <a:rPr lang="vi-VN" sz="6000" i="1">
                                <a:latin typeface="Cambria Math"/>
                                <a:ea typeface="Calibri"/>
                                <a:cs typeface="Times New Roman"/>
                              </a:rPr>
                            </m:ctrlPr>
                          </m:dPr>
                          <m:e>
                            <m:r>
                              <a:rPr lang="en-US" sz="6000" i="1">
                                <a:latin typeface="Cambria Math"/>
                                <a:ea typeface="Calibri"/>
                                <a:cs typeface="Times New Roman"/>
                              </a:rPr>
                              <m:t>𝛺</m:t>
                            </m:r>
                          </m:e>
                        </m:d>
                      </m:den>
                    </m:f>
                    <m:r>
                      <a:rPr lang="en-US" sz="6000" i="1">
                        <a:latin typeface="Cambria Math"/>
                        <a:ea typeface="Calibri"/>
                        <a:cs typeface="Times New Roman"/>
                      </a:rPr>
                      <m:t>=</m:t>
                    </m:r>
                    <m:f>
                      <m:fPr>
                        <m:ctrlPr>
                          <a:rPr lang="vi-VN" sz="6000" i="1">
                            <a:latin typeface="Cambria Math"/>
                            <a:ea typeface="Calibri"/>
                            <a:cs typeface="Times New Roman"/>
                          </a:rPr>
                        </m:ctrlPr>
                      </m:fPr>
                      <m:num>
                        <m:r>
                          <a:rPr lang="en-US" sz="6000" i="1">
                            <a:latin typeface="Cambria Math"/>
                            <a:ea typeface="Calibri"/>
                            <a:cs typeface="Times New Roman"/>
                          </a:rPr>
                          <m:t>420</m:t>
                        </m:r>
                      </m:num>
                      <m:den>
                        <m:r>
                          <a:rPr lang="en-US" sz="6000" i="1">
                            <a:latin typeface="Cambria Math"/>
                            <a:ea typeface="Calibri"/>
                            <a:cs typeface="Times New Roman"/>
                          </a:rPr>
                          <m:t>455</m:t>
                        </m:r>
                      </m:den>
                    </m:f>
                    <m:r>
                      <a:rPr lang="en-US" sz="6000" i="1">
                        <a:latin typeface="Cambria Math"/>
                        <a:ea typeface="Calibri"/>
                        <a:cs typeface="Times New Roman"/>
                      </a:rPr>
                      <m:t>=</m:t>
                    </m:r>
                    <m:f>
                      <m:fPr>
                        <m:ctrlPr>
                          <a:rPr lang="vi-VN" sz="6000" i="1">
                            <a:latin typeface="Cambria Math"/>
                            <a:ea typeface="Calibri"/>
                            <a:cs typeface="Times New Roman"/>
                          </a:rPr>
                        </m:ctrlPr>
                      </m:fPr>
                      <m:num>
                        <m:r>
                          <a:rPr lang="en-US" sz="6000" i="1">
                            <a:latin typeface="Cambria Math"/>
                            <a:ea typeface="Calibri"/>
                            <a:cs typeface="Times New Roman"/>
                          </a:rPr>
                          <m:t>12</m:t>
                        </m:r>
                      </m:num>
                      <m:den>
                        <m:r>
                          <a:rPr lang="en-US" sz="6000" i="1">
                            <a:latin typeface="Cambria Math"/>
                            <a:ea typeface="Calibri"/>
                            <a:cs typeface="Times New Roman"/>
                          </a:rPr>
                          <m:t>13</m:t>
                        </m:r>
                      </m:den>
                    </m:f>
                    <m:r>
                      <a:rPr lang="en-US" sz="6000" b="0" i="1" smtClean="0">
                        <a:latin typeface="Cambria Math" panose="02040503050406030204" pitchFamily="18" charset="0"/>
                        <a:ea typeface="Calibri"/>
                        <a:cs typeface="Times New Roman"/>
                      </a:rPr>
                      <m:t>      </m:t>
                    </m:r>
                  </m:oMath>
                </a14:m>
                <a:r>
                  <a:rPr lang="en-US" sz="5400" smtClean="0">
                    <a:latin typeface="Times New Roman" panose="02020603050405020304" pitchFamily="18" charset="0"/>
                    <a:cs typeface="Times New Roman" panose="02020603050405020304" pitchFamily="18" charset="0"/>
                  </a:rPr>
                  <a:t>=&gt; Chọn B</a:t>
                </a:r>
                <a:endParaRPr lang="en-US" sz="5400">
                  <a:latin typeface="Times New Roman" panose="02020603050405020304" pitchFamily="18"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873215" y="12202006"/>
                <a:ext cx="14693641" cy="1563120"/>
              </a:xfrm>
              <a:prstGeom prst="rect">
                <a:avLst/>
              </a:prstGeom>
              <a:blipFill rotWithShape="0">
                <a:blip r:embed="rId9"/>
                <a:stretch>
                  <a:fillRect l="-2489" b="-6250"/>
                </a:stretch>
              </a:blipFill>
            </p:spPr>
            <p:txBody>
              <a:bodyPr/>
              <a:lstStyle/>
              <a:p>
                <a:r>
                  <a:rPr lang="en-US">
                    <a:noFill/>
                  </a:rPr>
                  <a:t> </a:t>
                </a:r>
              </a:p>
            </p:txBody>
          </p:sp>
        </mc:Fallback>
      </mc:AlternateContent>
    </p:spTree>
    <p:extLst>
      <p:ext uri="{BB962C8B-B14F-4D97-AF65-F5344CB8AC3E}">
        <p14:creationId xmlns:p14="http://schemas.microsoft.com/office/powerpoint/2010/main" val="281047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1" grpId="0"/>
      <p:bldP spid="13" grpId="0"/>
      <p:bldP spid="64"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834500"/>
            <a:ext cx="19659599" cy="1569660"/>
            <a:chOff x="-288924" y="1892299"/>
            <a:chExt cx="19659599" cy="1569657"/>
          </a:xfrm>
        </p:grpSpPr>
        <p:sp>
          <p:nvSpPr>
            <p:cNvPr id="3" name="Rounded Rectangle 2"/>
            <p:cNvSpPr/>
            <p:nvPr/>
          </p:nvSpPr>
          <p:spPr>
            <a:xfrm>
              <a:off x="-288924" y="1905000"/>
              <a:ext cx="2362200"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82675" y="1913523"/>
              <a:ext cx="561372" cy="754052"/>
            </a:xfrm>
            <a:prstGeom prst="rect">
              <a:avLst/>
            </a:prstGeom>
            <a:noFill/>
          </p:spPr>
          <p:txBody>
            <a:bodyPr wrap="none" rtlCol="0">
              <a:spAutoFit/>
            </a:bodyPr>
            <a:lstStyle/>
            <a:p>
              <a:r>
                <a:rPr lang="en-US" b="1" smtClean="0">
                  <a:solidFill>
                    <a:schemeClr val="bg1"/>
                  </a:solidFill>
                  <a:latin typeface="Tahoma" pitchFamily="34" charset="0"/>
                  <a:ea typeface="Tahoma" pitchFamily="34" charset="0"/>
                  <a:cs typeface="Tahoma" pitchFamily="34" charset="0"/>
                </a:rPr>
                <a:t>A</a:t>
              </a:r>
              <a:endParaRPr lang="en-US" b="1">
                <a:solidFill>
                  <a:schemeClr val="bg1"/>
                </a:solidFill>
                <a:latin typeface="Tahoma" pitchFamily="34" charset="0"/>
                <a:ea typeface="Tahoma" pitchFamily="34" charset="0"/>
                <a:cs typeface="Tahoma" pitchFamily="34" charset="0"/>
              </a:endParaRPr>
            </a:p>
          </p:txBody>
        </p:sp>
        <p:sp>
          <p:nvSpPr>
            <p:cNvPr id="5" name="TextBox 4"/>
            <p:cNvSpPr txBox="1"/>
            <p:nvPr/>
          </p:nvSpPr>
          <p:spPr>
            <a:xfrm>
              <a:off x="2087561" y="1892299"/>
              <a:ext cx="17283114" cy="1569657"/>
            </a:xfrm>
            <a:prstGeom prst="rect">
              <a:avLst/>
            </a:prstGeom>
            <a:noFill/>
          </p:spPr>
          <p:txBody>
            <a:bodyPr wrap="square" rtlCol="0">
              <a:spAutoFit/>
            </a:bodyPr>
            <a:lstStyle/>
            <a:p>
              <a:r>
                <a:rPr lang="en-US" sz="4800" b="1" smtClean="0">
                  <a:solidFill>
                    <a:srgbClr val="145F82"/>
                  </a:solidFill>
                  <a:latin typeface="Tahoma" pitchFamily="34" charset="0"/>
                  <a:ea typeface="Tahoma" pitchFamily="34" charset="0"/>
                  <a:cs typeface="Tahoma" pitchFamily="34" charset="0"/>
                </a:rPr>
                <a:t>LÝ THUYẾT</a:t>
              </a:r>
              <a:endParaRPr lang="en-US" sz="4800" b="1">
                <a:solidFill>
                  <a:srgbClr val="145F82"/>
                </a:solidFill>
                <a:latin typeface="Tahoma" pitchFamily="34" charset="0"/>
                <a:ea typeface="Tahoma" pitchFamily="34" charset="0"/>
                <a:cs typeface="Tahoma" pitchFamily="34" charset="0"/>
              </a:endParaRPr>
            </a:p>
            <a:p>
              <a:endParaRPr lang="en-US" sz="4800" b="1">
                <a:solidFill>
                  <a:srgbClr val="145F82"/>
                </a:solidFill>
                <a:latin typeface="Tahoma" pitchFamily="34" charset="0"/>
                <a:ea typeface="Tahoma" pitchFamily="34" charset="0"/>
                <a:cs typeface="Tahoma" pitchFamily="34" charset="0"/>
              </a:endParaRPr>
            </a:p>
          </p:txBody>
        </p:sp>
      </p:grpSp>
      <p:grpSp>
        <p:nvGrpSpPr>
          <p:cNvPr id="6" name="Group 5"/>
          <p:cNvGrpSpPr/>
          <p:nvPr/>
        </p:nvGrpSpPr>
        <p:grpSpPr>
          <a:xfrm>
            <a:off x="644526" y="2864065"/>
            <a:ext cx="10253661" cy="861774"/>
            <a:chOff x="644526" y="2766774"/>
            <a:chExt cx="10253661" cy="861774"/>
          </a:xfrm>
        </p:grpSpPr>
        <p:sp>
          <p:nvSpPr>
            <p:cNvPr id="7" name="TextBox 6"/>
            <p:cNvSpPr txBox="1"/>
            <p:nvPr/>
          </p:nvSpPr>
          <p:spPr>
            <a:xfrm>
              <a:off x="1906587" y="2766774"/>
              <a:ext cx="8991600" cy="830997"/>
            </a:xfrm>
            <a:prstGeom prst="rect">
              <a:avLst/>
            </a:prstGeom>
            <a:noFill/>
          </p:spPr>
          <p:txBody>
            <a:bodyPr wrap="square" rtlCol="0">
              <a:spAutoFit/>
            </a:bodyPr>
            <a:lstStyle/>
            <a:p>
              <a:r>
                <a:rPr lang="en-US" sz="4800" b="1" smtClean="0">
                  <a:solidFill>
                    <a:srgbClr val="FF0000"/>
                  </a:solidFill>
                  <a:latin typeface="Times New Roman" pitchFamily="18" charset="0"/>
                  <a:cs typeface="Times New Roman" pitchFamily="18" charset="0"/>
                </a:rPr>
                <a:t> </a:t>
              </a:r>
              <a:r>
                <a:rPr lang="en-US" sz="4800" b="1" i="1" smtClean="0">
                  <a:solidFill>
                    <a:srgbClr val="145F82"/>
                  </a:solidFill>
                  <a:latin typeface="Tahoma" pitchFamily="34" charset="0"/>
                  <a:ea typeface="Tahoma" pitchFamily="34" charset="0"/>
                  <a:cs typeface="Tahoma" pitchFamily="34" charset="0"/>
                </a:rPr>
                <a:t>Định nghĩa</a:t>
              </a:r>
              <a:endParaRPr lang="en-US" sz="4800" b="1" i="1">
                <a:solidFill>
                  <a:srgbClr val="145F82"/>
                </a:solidFill>
                <a:latin typeface="Tahoma" pitchFamily="34" charset="0"/>
                <a:ea typeface="Tahoma" pitchFamily="34" charset="0"/>
                <a:cs typeface="Tahoma" pitchFamily="34" charset="0"/>
              </a:endParaRPr>
            </a:p>
          </p:txBody>
        </p:sp>
        <p:sp>
          <p:nvSpPr>
            <p:cNvPr id="8" name="Rounded Rectangle 7"/>
            <p:cNvSpPr/>
            <p:nvPr/>
          </p:nvSpPr>
          <p:spPr>
            <a:xfrm>
              <a:off x="644526" y="2823876"/>
              <a:ext cx="1269206"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92187" y="2795826"/>
              <a:ext cx="543740" cy="769441"/>
            </a:xfrm>
            <a:prstGeom prst="rect">
              <a:avLst/>
            </a:prstGeom>
            <a:noFill/>
          </p:spPr>
          <p:txBody>
            <a:bodyPr wrap="none" rtlCol="0">
              <a:spAutoFit/>
            </a:bodyPr>
            <a:lstStyle/>
            <a:p>
              <a:pPr algn="ctr"/>
              <a:r>
                <a:rPr lang="en-US" sz="4400" b="1">
                  <a:solidFill>
                    <a:schemeClr val="bg1"/>
                  </a:solidFill>
                  <a:latin typeface="Tahoma" pitchFamily="34" charset="0"/>
                  <a:ea typeface="Tahoma" pitchFamily="34" charset="0"/>
                  <a:cs typeface="Tahoma" pitchFamily="34" charset="0"/>
                </a:rPr>
                <a:t>1</a:t>
              </a:r>
            </a:p>
          </p:txBody>
        </p:sp>
      </p:grpSp>
      <p:grpSp>
        <p:nvGrpSpPr>
          <p:cNvPr id="43" name="Group 42"/>
          <p:cNvGrpSpPr/>
          <p:nvPr/>
        </p:nvGrpSpPr>
        <p:grpSpPr>
          <a:xfrm>
            <a:off x="78069" y="3927063"/>
            <a:ext cx="24309106" cy="3399845"/>
            <a:chOff x="1076414" y="4334804"/>
            <a:chExt cx="22325581" cy="3568224"/>
          </a:xfrm>
        </p:grpSpPr>
        <p:sp>
          <p:nvSpPr>
            <p:cNvPr id="39" name="Rounded Rectangle 38"/>
            <p:cNvSpPr/>
            <p:nvPr/>
          </p:nvSpPr>
          <p:spPr>
            <a:xfrm>
              <a:off x="1533269" y="4671090"/>
              <a:ext cx="21868726" cy="3231938"/>
            </a:xfrm>
            <a:prstGeom prst="roundRect">
              <a:avLst>
                <a:gd name="adj" fmla="val 4110"/>
              </a:avLst>
            </a:prstGeom>
            <a:solidFill>
              <a:srgbClr val="BEDCF4"/>
            </a:solidFill>
            <a:ln w="28575">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23" name="Group 65"/>
            <p:cNvGrpSpPr/>
            <p:nvPr/>
          </p:nvGrpSpPr>
          <p:grpSpPr>
            <a:xfrm>
              <a:off x="1076414" y="4334804"/>
              <a:ext cx="4564668" cy="1027939"/>
              <a:chOff x="166396" y="8711991"/>
              <a:chExt cx="4564668" cy="1027939"/>
            </a:xfrm>
          </p:grpSpPr>
          <p:sp>
            <p:nvSpPr>
              <p:cNvPr id="24" name="Freeform 20"/>
              <p:cNvSpPr>
                <a:spLocks/>
              </p:cNvSpPr>
              <p:nvPr/>
            </p:nvSpPr>
            <p:spPr bwMode="auto">
              <a:xfrm>
                <a:off x="384522" y="8755080"/>
                <a:ext cx="4193447" cy="984850"/>
              </a:xfrm>
              <a:prstGeom prst="roundRect">
                <a:avLst/>
              </a:prstGeom>
              <a:solidFill>
                <a:srgbClr val="0072B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nvGrpSpPr>
              <p:cNvPr id="25" name="Group 7"/>
              <p:cNvGrpSpPr/>
              <p:nvPr/>
            </p:nvGrpSpPr>
            <p:grpSpPr>
              <a:xfrm>
                <a:off x="166396" y="8780581"/>
                <a:ext cx="702538" cy="704911"/>
                <a:chOff x="-145995" y="8633545"/>
                <a:chExt cx="787401" cy="790061"/>
              </a:xfrm>
            </p:grpSpPr>
            <p:sp>
              <p:nvSpPr>
                <p:cNvPr id="27" name="Freeform 45"/>
                <p:cNvSpPr>
                  <a:spLocks/>
                </p:cNvSpPr>
                <p:nvPr/>
              </p:nvSpPr>
              <p:spPr bwMode="auto">
                <a:xfrm>
                  <a:off x="255643" y="9062171"/>
                  <a:ext cx="363538" cy="88900"/>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28" name="Freeform 46"/>
                <p:cNvSpPr>
                  <a:spLocks noEditPoints="1"/>
                </p:cNvSpPr>
                <p:nvPr/>
              </p:nvSpPr>
              <p:spPr bwMode="auto">
                <a:xfrm>
                  <a:off x="233418" y="9039946"/>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29" name="Freeform 47"/>
                <p:cNvSpPr>
                  <a:spLocks/>
                </p:cNvSpPr>
                <p:nvPr/>
              </p:nvSpPr>
              <p:spPr bwMode="auto">
                <a:xfrm>
                  <a:off x="255643" y="9136784"/>
                  <a:ext cx="363538" cy="90488"/>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0" name="Freeform 48"/>
                <p:cNvSpPr>
                  <a:spLocks noEditPoints="1"/>
                </p:cNvSpPr>
                <p:nvPr/>
              </p:nvSpPr>
              <p:spPr bwMode="auto">
                <a:xfrm>
                  <a:off x="233418" y="9114559"/>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1" name="Freeform 49"/>
                <p:cNvSpPr>
                  <a:spLocks/>
                </p:cNvSpPr>
                <p:nvPr/>
              </p:nvSpPr>
              <p:spPr bwMode="auto">
                <a:xfrm>
                  <a:off x="217543" y="8657358"/>
                  <a:ext cx="263525" cy="254000"/>
                </a:xfrm>
                <a:custGeom>
                  <a:avLst/>
                  <a:gdLst>
                    <a:gd name="T0" fmla="*/ 50 w 70"/>
                    <a:gd name="T1" fmla="*/ 68 h 68"/>
                    <a:gd name="T2" fmla="*/ 45 w 70"/>
                    <a:gd name="T3" fmla="*/ 67 h 68"/>
                    <a:gd name="T4" fmla="*/ 2 w 70"/>
                    <a:gd name="T5" fmla="*/ 23 h 68"/>
                    <a:gd name="T6" fmla="*/ 2 w 70"/>
                    <a:gd name="T7" fmla="*/ 15 h 68"/>
                    <a:gd name="T8" fmla="*/ 14 w 70"/>
                    <a:gd name="T9" fmla="*/ 3 h 68"/>
                    <a:gd name="T10" fmla="*/ 22 w 70"/>
                    <a:gd name="T11" fmla="*/ 0 h 68"/>
                    <a:gd name="T12" fmla="*/ 31 w 70"/>
                    <a:gd name="T13" fmla="*/ 3 h 68"/>
                    <a:gd name="T14" fmla="*/ 65 w 70"/>
                    <a:gd name="T15" fmla="*/ 38 h 68"/>
                    <a:gd name="T16" fmla="*/ 65 w 70"/>
                    <a:gd name="T17" fmla="*/ 55 h 68"/>
                    <a:gd name="T18" fmla="*/ 54 w 70"/>
                    <a:gd name="T19" fmla="*/ 67 h 68"/>
                    <a:gd name="T20" fmla="*/ 50 w 70"/>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8">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2" name="Freeform 50"/>
                <p:cNvSpPr>
                  <a:spLocks noEditPoints="1"/>
                </p:cNvSpPr>
                <p:nvPr/>
              </p:nvSpPr>
              <p:spPr bwMode="auto">
                <a:xfrm>
                  <a:off x="192143" y="8633545"/>
                  <a:ext cx="314325" cy="300038"/>
                </a:xfrm>
                <a:custGeom>
                  <a:avLst/>
                  <a:gdLst>
                    <a:gd name="T0" fmla="*/ 29 w 84"/>
                    <a:gd name="T1" fmla="*/ 12 h 80"/>
                    <a:gd name="T2" fmla="*/ 34 w 84"/>
                    <a:gd name="T3" fmla="*/ 13 h 80"/>
                    <a:gd name="T4" fmla="*/ 68 w 84"/>
                    <a:gd name="T5" fmla="*/ 48 h 80"/>
                    <a:gd name="T6" fmla="*/ 68 w 84"/>
                    <a:gd name="T7" fmla="*/ 57 h 80"/>
                    <a:gd name="T8" fmla="*/ 57 w 84"/>
                    <a:gd name="T9" fmla="*/ 68 h 80"/>
                    <a:gd name="T10" fmla="*/ 13 w 84"/>
                    <a:gd name="T11" fmla="*/ 25 h 80"/>
                    <a:gd name="T12" fmla="*/ 25 w 84"/>
                    <a:gd name="T13" fmla="*/ 13 h 80"/>
                    <a:gd name="T14" fmla="*/ 29 w 84"/>
                    <a:gd name="T15" fmla="*/ 12 h 80"/>
                    <a:gd name="T16" fmla="*/ 29 w 84"/>
                    <a:gd name="T17" fmla="*/ 0 h 80"/>
                    <a:gd name="T18" fmla="*/ 16 w 84"/>
                    <a:gd name="T19" fmla="*/ 5 h 80"/>
                    <a:gd name="T20" fmla="*/ 5 w 84"/>
                    <a:gd name="T21" fmla="*/ 16 h 80"/>
                    <a:gd name="T22" fmla="*/ 5 w 84"/>
                    <a:gd name="T23" fmla="*/ 33 h 80"/>
                    <a:gd name="T24" fmla="*/ 48 w 84"/>
                    <a:gd name="T25" fmla="*/ 77 h 80"/>
                    <a:gd name="T26" fmla="*/ 57 w 84"/>
                    <a:gd name="T27" fmla="*/ 80 h 80"/>
                    <a:gd name="T28" fmla="*/ 57 w 84"/>
                    <a:gd name="T29" fmla="*/ 80 h 80"/>
                    <a:gd name="T30" fmla="*/ 65 w 84"/>
                    <a:gd name="T31" fmla="*/ 77 h 80"/>
                    <a:gd name="T32" fmla="*/ 77 w 84"/>
                    <a:gd name="T33" fmla="*/ 65 h 80"/>
                    <a:gd name="T34" fmla="*/ 77 w 84"/>
                    <a:gd name="T35" fmla="*/ 39 h 80"/>
                    <a:gd name="T36" fmla="*/ 42 w 84"/>
                    <a:gd name="T37" fmla="*/ 5 h 80"/>
                    <a:gd name="T38" fmla="*/ 29 w 84"/>
                    <a:gd name="T3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3" name="Freeform 51"/>
                <p:cNvSpPr>
                  <a:spLocks noEditPoints="1"/>
                </p:cNvSpPr>
                <p:nvPr/>
              </p:nvSpPr>
              <p:spPr bwMode="auto">
                <a:xfrm>
                  <a:off x="-123770" y="8724033"/>
                  <a:ext cx="742950" cy="528639"/>
                </a:xfrm>
                <a:custGeom>
                  <a:avLst/>
                  <a:gdLst>
                    <a:gd name="T0" fmla="*/ 12 w 198"/>
                    <a:gd name="T1" fmla="*/ 141 h 141"/>
                    <a:gd name="T2" fmla="*/ 8 w 198"/>
                    <a:gd name="T3" fmla="*/ 140 h 141"/>
                    <a:gd name="T4" fmla="*/ 3 w 198"/>
                    <a:gd name="T5" fmla="*/ 134 h 141"/>
                    <a:gd name="T6" fmla="*/ 1 w 198"/>
                    <a:gd name="T7" fmla="*/ 128 h 141"/>
                    <a:gd name="T8" fmla="*/ 14 w 198"/>
                    <a:gd name="T9" fmla="*/ 77 h 141"/>
                    <a:gd name="T10" fmla="*/ 15 w 198"/>
                    <a:gd name="T11" fmla="*/ 75 h 141"/>
                    <a:gd name="T12" fmla="*/ 88 w 198"/>
                    <a:gd name="T13" fmla="*/ 1 h 141"/>
                    <a:gd name="T14" fmla="*/ 92 w 198"/>
                    <a:gd name="T15" fmla="*/ 0 h 141"/>
                    <a:gd name="T16" fmla="*/ 92 w 198"/>
                    <a:gd name="T17" fmla="*/ 0 h 141"/>
                    <a:gd name="T18" fmla="*/ 97 w 198"/>
                    <a:gd name="T19" fmla="*/ 1 h 141"/>
                    <a:gd name="T20" fmla="*/ 103 w 198"/>
                    <a:gd name="T21" fmla="*/ 8 h 141"/>
                    <a:gd name="T22" fmla="*/ 105 w 198"/>
                    <a:gd name="T23" fmla="*/ 12 h 141"/>
                    <a:gd name="T24" fmla="*/ 109 w 198"/>
                    <a:gd name="T25" fmla="*/ 13 h 141"/>
                    <a:gd name="T26" fmla="*/ 116 w 198"/>
                    <a:gd name="T27" fmla="*/ 21 h 141"/>
                    <a:gd name="T28" fmla="*/ 117 w 198"/>
                    <a:gd name="T29" fmla="*/ 24 h 141"/>
                    <a:gd name="T30" fmla="*/ 121 w 198"/>
                    <a:gd name="T31" fmla="*/ 26 h 141"/>
                    <a:gd name="T32" fmla="*/ 128 w 198"/>
                    <a:gd name="T33" fmla="*/ 33 h 141"/>
                    <a:gd name="T34" fmla="*/ 130 w 198"/>
                    <a:gd name="T35" fmla="*/ 37 h 141"/>
                    <a:gd name="T36" fmla="*/ 133 w 198"/>
                    <a:gd name="T37" fmla="*/ 38 h 141"/>
                    <a:gd name="T38" fmla="*/ 140 w 198"/>
                    <a:gd name="T39" fmla="*/ 45 h 141"/>
                    <a:gd name="T40" fmla="*/ 142 w 198"/>
                    <a:gd name="T41" fmla="*/ 49 h 141"/>
                    <a:gd name="T42" fmla="*/ 140 w 198"/>
                    <a:gd name="T43" fmla="*/ 53 h 141"/>
                    <a:gd name="T44" fmla="*/ 124 w 198"/>
                    <a:gd name="T45" fmla="*/ 70 h 141"/>
                    <a:gd name="T46" fmla="*/ 192 w 198"/>
                    <a:gd name="T47" fmla="*/ 70 h 141"/>
                    <a:gd name="T48" fmla="*/ 198 w 198"/>
                    <a:gd name="T49" fmla="*/ 76 h 141"/>
                    <a:gd name="T50" fmla="*/ 198 w 198"/>
                    <a:gd name="T51" fmla="*/ 87 h 141"/>
                    <a:gd name="T52" fmla="*/ 192 w 198"/>
                    <a:gd name="T53" fmla="*/ 93 h 141"/>
                    <a:gd name="T54" fmla="*/ 107 w 198"/>
                    <a:gd name="T55" fmla="*/ 93 h 141"/>
                    <a:gd name="T56" fmla="*/ 103 w 198"/>
                    <a:gd name="T57" fmla="*/ 91 h 141"/>
                    <a:gd name="T58" fmla="*/ 67 w 198"/>
                    <a:gd name="T59" fmla="*/ 127 h 141"/>
                    <a:gd name="T60" fmla="*/ 64 w 198"/>
                    <a:gd name="T61" fmla="*/ 128 h 141"/>
                    <a:gd name="T62" fmla="*/ 14 w 198"/>
                    <a:gd name="T63" fmla="*/ 141 h 141"/>
                    <a:gd name="T64" fmla="*/ 12 w 198"/>
                    <a:gd name="T65" fmla="*/ 141 h 141"/>
                    <a:gd name="T66" fmla="*/ 23 w 198"/>
                    <a:gd name="T67" fmla="*/ 119 h 141"/>
                    <a:gd name="T68" fmla="*/ 45 w 198"/>
                    <a:gd name="T69" fmla="*/ 113 h 141"/>
                    <a:gd name="T70" fmla="*/ 29 w 198"/>
                    <a:gd name="T71" fmla="*/ 97 h 141"/>
                    <a:gd name="T72" fmla="*/ 23 w 198"/>
                    <a:gd name="T73" fmla="*/ 1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41">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4" name="Freeform 52"/>
                <p:cNvSpPr>
                  <a:spLocks noEditPoints="1"/>
                </p:cNvSpPr>
                <p:nvPr/>
              </p:nvSpPr>
              <p:spPr bwMode="auto">
                <a:xfrm>
                  <a:off x="-145995" y="8701805"/>
                  <a:ext cx="787400" cy="721801"/>
                </a:xfrm>
                <a:custGeom>
                  <a:avLst/>
                  <a:gdLst>
                    <a:gd name="T0" fmla="*/ 98 w 210"/>
                    <a:gd name="T1" fmla="*/ 12 h 153"/>
                    <a:gd name="T2" fmla="*/ 105 w 210"/>
                    <a:gd name="T3" fmla="*/ 18 h 153"/>
                    <a:gd name="T4" fmla="*/ 37 w 210"/>
                    <a:gd name="T5" fmla="*/ 86 h 153"/>
                    <a:gd name="T6" fmla="*/ 43 w 210"/>
                    <a:gd name="T7" fmla="*/ 92 h 153"/>
                    <a:gd name="T8" fmla="*/ 110 w 210"/>
                    <a:gd name="T9" fmla="*/ 24 h 153"/>
                    <a:gd name="T10" fmla="*/ 118 w 210"/>
                    <a:gd name="T11" fmla="*/ 31 h 153"/>
                    <a:gd name="T12" fmla="*/ 50 w 210"/>
                    <a:gd name="T13" fmla="*/ 99 h 153"/>
                    <a:gd name="T14" fmla="*/ 55 w 210"/>
                    <a:gd name="T15" fmla="*/ 104 h 153"/>
                    <a:gd name="T16" fmla="*/ 123 w 210"/>
                    <a:gd name="T17" fmla="*/ 36 h 153"/>
                    <a:gd name="T18" fmla="*/ 130 w 210"/>
                    <a:gd name="T19" fmla="*/ 43 h 153"/>
                    <a:gd name="T20" fmla="*/ 62 w 210"/>
                    <a:gd name="T21" fmla="*/ 111 h 153"/>
                    <a:gd name="T22" fmla="*/ 68 w 210"/>
                    <a:gd name="T23" fmla="*/ 116 h 153"/>
                    <a:gd name="T24" fmla="*/ 135 w 210"/>
                    <a:gd name="T25" fmla="*/ 49 h 153"/>
                    <a:gd name="T26" fmla="*/ 142 w 210"/>
                    <a:gd name="T27" fmla="*/ 55 h 153"/>
                    <a:gd name="T28" fmla="*/ 115 w 210"/>
                    <a:gd name="T29" fmla="*/ 82 h 153"/>
                    <a:gd name="T30" fmla="*/ 198 w 210"/>
                    <a:gd name="T31" fmla="*/ 82 h 153"/>
                    <a:gd name="T32" fmla="*/ 198 w 210"/>
                    <a:gd name="T33" fmla="*/ 93 h 153"/>
                    <a:gd name="T34" fmla="*/ 113 w 210"/>
                    <a:gd name="T35" fmla="*/ 93 h 153"/>
                    <a:gd name="T36" fmla="*/ 113 w 210"/>
                    <a:gd name="T37" fmla="*/ 84 h 153"/>
                    <a:gd name="T38" fmla="*/ 69 w 210"/>
                    <a:gd name="T39" fmla="*/ 128 h 153"/>
                    <a:gd name="T40" fmla="*/ 18 w 210"/>
                    <a:gd name="T41" fmla="*/ 141 h 153"/>
                    <a:gd name="T42" fmla="*/ 13 w 210"/>
                    <a:gd name="T43" fmla="*/ 136 h 153"/>
                    <a:gd name="T44" fmla="*/ 26 w 210"/>
                    <a:gd name="T45" fmla="*/ 85 h 153"/>
                    <a:gd name="T46" fmla="*/ 98 w 210"/>
                    <a:gd name="T47" fmla="*/ 12 h 153"/>
                    <a:gd name="T48" fmla="*/ 21 w 210"/>
                    <a:gd name="T49" fmla="*/ 133 h 153"/>
                    <a:gd name="T50" fmla="*/ 62 w 210"/>
                    <a:gd name="T51" fmla="*/ 122 h 153"/>
                    <a:gd name="T52" fmla="*/ 32 w 210"/>
                    <a:gd name="T53" fmla="*/ 91 h 153"/>
                    <a:gd name="T54" fmla="*/ 21 w 210"/>
                    <a:gd name="T55" fmla="*/ 133 h 153"/>
                    <a:gd name="T56" fmla="*/ 98 w 210"/>
                    <a:gd name="T57" fmla="*/ 0 h 153"/>
                    <a:gd name="T58" fmla="*/ 98 w 210"/>
                    <a:gd name="T59" fmla="*/ 0 h 153"/>
                    <a:gd name="T60" fmla="*/ 90 w 210"/>
                    <a:gd name="T61" fmla="*/ 3 h 153"/>
                    <a:gd name="T62" fmla="*/ 17 w 210"/>
                    <a:gd name="T63" fmla="*/ 76 h 153"/>
                    <a:gd name="T64" fmla="*/ 14 w 210"/>
                    <a:gd name="T65" fmla="*/ 82 h 153"/>
                    <a:gd name="T66" fmla="*/ 1 w 210"/>
                    <a:gd name="T67" fmla="*/ 133 h 153"/>
                    <a:gd name="T68" fmla="*/ 4 w 210"/>
                    <a:gd name="T69" fmla="*/ 145 h 153"/>
                    <a:gd name="T70" fmla="*/ 10 w 210"/>
                    <a:gd name="T71" fmla="*/ 150 h 153"/>
                    <a:gd name="T72" fmla="*/ 18 w 210"/>
                    <a:gd name="T73" fmla="*/ 153 h 153"/>
                    <a:gd name="T74" fmla="*/ 21 w 210"/>
                    <a:gd name="T75" fmla="*/ 153 h 153"/>
                    <a:gd name="T76" fmla="*/ 72 w 210"/>
                    <a:gd name="T77" fmla="*/ 140 h 153"/>
                    <a:gd name="T78" fmla="*/ 77 w 210"/>
                    <a:gd name="T79" fmla="*/ 137 h 153"/>
                    <a:gd name="T80" fmla="*/ 109 w 210"/>
                    <a:gd name="T81" fmla="*/ 105 h 153"/>
                    <a:gd name="T82" fmla="*/ 113 w 210"/>
                    <a:gd name="T83" fmla="*/ 105 h 153"/>
                    <a:gd name="T84" fmla="*/ 198 w 210"/>
                    <a:gd name="T85" fmla="*/ 105 h 153"/>
                    <a:gd name="T86" fmla="*/ 210 w 210"/>
                    <a:gd name="T87" fmla="*/ 93 h 153"/>
                    <a:gd name="T88" fmla="*/ 210 w 210"/>
                    <a:gd name="T89" fmla="*/ 82 h 153"/>
                    <a:gd name="T90" fmla="*/ 198 w 210"/>
                    <a:gd name="T91" fmla="*/ 70 h 153"/>
                    <a:gd name="T92" fmla="*/ 144 w 210"/>
                    <a:gd name="T93" fmla="*/ 70 h 153"/>
                    <a:gd name="T94" fmla="*/ 150 w 210"/>
                    <a:gd name="T95" fmla="*/ 64 h 153"/>
                    <a:gd name="T96" fmla="*/ 154 w 210"/>
                    <a:gd name="T97" fmla="*/ 55 h 153"/>
                    <a:gd name="T98" fmla="*/ 150 w 210"/>
                    <a:gd name="T99" fmla="*/ 47 h 153"/>
                    <a:gd name="T100" fmla="*/ 144 w 210"/>
                    <a:gd name="T101" fmla="*/ 40 h 153"/>
                    <a:gd name="T102" fmla="*/ 140 w 210"/>
                    <a:gd name="T103" fmla="*/ 38 h 153"/>
                    <a:gd name="T104" fmla="*/ 138 w 210"/>
                    <a:gd name="T105" fmla="*/ 35 h 153"/>
                    <a:gd name="T106" fmla="*/ 131 w 210"/>
                    <a:gd name="T107" fmla="*/ 28 h 153"/>
                    <a:gd name="T108" fmla="*/ 128 w 210"/>
                    <a:gd name="T109" fmla="*/ 25 h 153"/>
                    <a:gd name="T110" fmla="*/ 126 w 210"/>
                    <a:gd name="T111" fmla="*/ 22 h 153"/>
                    <a:gd name="T112" fmla="*/ 119 w 210"/>
                    <a:gd name="T113" fmla="*/ 15 h 153"/>
                    <a:gd name="T114" fmla="*/ 116 w 210"/>
                    <a:gd name="T115" fmla="*/ 13 h 153"/>
                    <a:gd name="T116" fmla="*/ 113 w 210"/>
                    <a:gd name="T117" fmla="*/ 10 h 153"/>
                    <a:gd name="T118" fmla="*/ 107 w 210"/>
                    <a:gd name="T119" fmla="*/ 3 h 153"/>
                    <a:gd name="T120" fmla="*/ 98 w 210"/>
                    <a:gd name="T12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153">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5" name="Rectangle 53"/>
                <p:cNvSpPr>
                  <a:spLocks noChangeArrowheads="1"/>
                </p:cNvSpPr>
                <p:nvPr/>
              </p:nvSpPr>
              <p:spPr bwMode="auto">
                <a:xfrm>
                  <a:off x="277868" y="9084396"/>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6" name="Rectangle 54"/>
                <p:cNvSpPr>
                  <a:spLocks noChangeArrowheads="1"/>
                </p:cNvSpPr>
                <p:nvPr/>
              </p:nvSpPr>
              <p:spPr bwMode="auto">
                <a:xfrm>
                  <a:off x="277868" y="9159009"/>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7" name="Freeform 55"/>
                <p:cNvSpPr>
                  <a:spLocks/>
                </p:cNvSpPr>
                <p:nvPr/>
              </p:nvSpPr>
              <p:spPr bwMode="auto">
                <a:xfrm>
                  <a:off x="239768" y="8674820"/>
                  <a:ext cx="217488" cy="214313"/>
                </a:xfrm>
                <a:custGeom>
                  <a:avLst/>
                  <a:gdLst>
                    <a:gd name="T0" fmla="*/ 55 w 58"/>
                    <a:gd name="T1" fmla="*/ 46 h 57"/>
                    <a:gd name="T2" fmla="*/ 55 w 58"/>
                    <a:gd name="T3" fmla="*/ 37 h 57"/>
                    <a:gd name="T4" fmla="*/ 21 w 58"/>
                    <a:gd name="T5" fmla="*/ 2 h 57"/>
                    <a:gd name="T6" fmla="*/ 12 w 58"/>
                    <a:gd name="T7" fmla="*/ 2 h 57"/>
                    <a:gd name="T8" fmla="*/ 0 w 58"/>
                    <a:gd name="T9" fmla="*/ 14 h 57"/>
                    <a:gd name="T10" fmla="*/ 44 w 58"/>
                    <a:gd name="T11" fmla="*/ 57 h 57"/>
                    <a:gd name="T12" fmla="*/ 55 w 58"/>
                    <a:gd name="T13" fmla="*/ 46 h 57"/>
                  </a:gdLst>
                  <a:ahLst/>
                  <a:cxnLst>
                    <a:cxn ang="0">
                      <a:pos x="T0" y="T1"/>
                    </a:cxn>
                    <a:cxn ang="0">
                      <a:pos x="T2" y="T3"/>
                    </a:cxn>
                    <a:cxn ang="0">
                      <a:pos x="T4" y="T5"/>
                    </a:cxn>
                    <a:cxn ang="0">
                      <a:pos x="T6" y="T7"/>
                    </a:cxn>
                    <a:cxn ang="0">
                      <a:pos x="T8" y="T9"/>
                    </a:cxn>
                    <a:cxn ang="0">
                      <a:pos x="T10" y="T11"/>
                    </a:cxn>
                    <a:cxn ang="0">
                      <a:pos x="T12" y="T13"/>
                    </a:cxn>
                  </a:cxnLst>
                  <a:rect l="0" t="0" r="r" b="b"/>
                  <a:pathLst>
                    <a:path w="58" h="57">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8" name="Freeform 56"/>
                <p:cNvSpPr>
                  <a:spLocks noEditPoints="1"/>
                </p:cNvSpPr>
                <p:nvPr/>
              </p:nvSpPr>
              <p:spPr bwMode="auto">
                <a:xfrm>
                  <a:off x="-96782" y="8746258"/>
                  <a:ext cx="693738" cy="484189"/>
                </a:xfrm>
                <a:custGeom>
                  <a:avLst/>
                  <a:gdLst>
                    <a:gd name="T0" fmla="*/ 241 w 437"/>
                    <a:gd name="T1" fmla="*/ 166 h 305"/>
                    <a:gd name="T2" fmla="*/ 305 w 437"/>
                    <a:gd name="T3" fmla="*/ 102 h 305"/>
                    <a:gd name="T4" fmla="*/ 288 w 437"/>
                    <a:gd name="T5" fmla="*/ 88 h 305"/>
                    <a:gd name="T6" fmla="*/ 130 w 437"/>
                    <a:gd name="T7" fmla="*/ 246 h 305"/>
                    <a:gd name="T8" fmla="*/ 116 w 437"/>
                    <a:gd name="T9" fmla="*/ 234 h 305"/>
                    <a:gd name="T10" fmla="*/ 276 w 437"/>
                    <a:gd name="T11" fmla="*/ 74 h 305"/>
                    <a:gd name="T12" fmla="*/ 260 w 437"/>
                    <a:gd name="T13" fmla="*/ 57 h 305"/>
                    <a:gd name="T14" fmla="*/ 99 w 437"/>
                    <a:gd name="T15" fmla="*/ 218 h 305"/>
                    <a:gd name="T16" fmla="*/ 87 w 437"/>
                    <a:gd name="T17" fmla="*/ 206 h 305"/>
                    <a:gd name="T18" fmla="*/ 248 w 437"/>
                    <a:gd name="T19" fmla="*/ 45 h 305"/>
                    <a:gd name="T20" fmla="*/ 229 w 437"/>
                    <a:gd name="T21" fmla="*/ 29 h 305"/>
                    <a:gd name="T22" fmla="*/ 71 w 437"/>
                    <a:gd name="T23" fmla="*/ 189 h 305"/>
                    <a:gd name="T24" fmla="*/ 56 w 437"/>
                    <a:gd name="T25" fmla="*/ 175 h 305"/>
                    <a:gd name="T26" fmla="*/ 217 w 437"/>
                    <a:gd name="T27" fmla="*/ 14 h 305"/>
                    <a:gd name="T28" fmla="*/ 201 w 437"/>
                    <a:gd name="T29" fmla="*/ 0 h 305"/>
                    <a:gd name="T30" fmla="*/ 30 w 437"/>
                    <a:gd name="T31" fmla="*/ 173 h 305"/>
                    <a:gd name="T32" fmla="*/ 0 w 437"/>
                    <a:gd name="T33" fmla="*/ 293 h 305"/>
                    <a:gd name="T34" fmla="*/ 12 w 437"/>
                    <a:gd name="T35" fmla="*/ 305 h 305"/>
                    <a:gd name="T36" fmla="*/ 132 w 437"/>
                    <a:gd name="T37" fmla="*/ 274 h 305"/>
                    <a:gd name="T38" fmla="*/ 236 w 437"/>
                    <a:gd name="T39" fmla="*/ 170 h 305"/>
                    <a:gd name="T40" fmla="*/ 236 w 437"/>
                    <a:gd name="T41" fmla="*/ 192 h 305"/>
                    <a:gd name="T42" fmla="*/ 437 w 437"/>
                    <a:gd name="T43" fmla="*/ 192 h 305"/>
                    <a:gd name="T44" fmla="*/ 437 w 437"/>
                    <a:gd name="T45" fmla="*/ 166 h 305"/>
                    <a:gd name="T46" fmla="*/ 241 w 437"/>
                    <a:gd name="T47" fmla="*/ 166 h 305"/>
                    <a:gd name="T48" fmla="*/ 19 w 437"/>
                    <a:gd name="T49" fmla="*/ 286 h 305"/>
                    <a:gd name="T50" fmla="*/ 45 w 437"/>
                    <a:gd name="T51" fmla="*/ 187 h 305"/>
                    <a:gd name="T52" fmla="*/ 116 w 437"/>
                    <a:gd name="T53" fmla="*/ 260 h 305"/>
                    <a:gd name="T54" fmla="*/ 19 w 437"/>
                    <a:gd name="T55" fmla="*/ 28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7" h="305">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sp>
            <p:nvSpPr>
              <p:cNvPr id="26" name="TextBox 25"/>
              <p:cNvSpPr txBox="1"/>
              <p:nvPr/>
            </p:nvSpPr>
            <p:spPr>
              <a:xfrm>
                <a:off x="900093" y="8711991"/>
                <a:ext cx="3830971" cy="969059"/>
              </a:xfrm>
              <a:prstGeom prst="rect">
                <a:avLst/>
              </a:prstGeom>
              <a:noFill/>
            </p:spPr>
            <p:txBody>
              <a:bodyPr wrap="none" rtlCol="0">
                <a:spAutoFit/>
              </a:bodyPr>
              <a:lstStyle/>
              <a:p>
                <a:r>
                  <a:rPr lang="vi-VN" sz="5400" b="1" smtClean="0">
                    <a:solidFill>
                      <a:schemeClr val="bg1"/>
                    </a:solidFill>
                    <a:latin typeface="Tahoma" pitchFamily="34" charset="0"/>
                    <a:ea typeface="Tahoma" pitchFamily="34" charset="0"/>
                    <a:cs typeface="Tahoma" pitchFamily="34" charset="0"/>
                  </a:rPr>
                  <a:t>Định nghĩa</a:t>
                </a:r>
                <a:r>
                  <a:rPr lang="en-US" sz="5400" b="1" smtClean="0">
                    <a:solidFill>
                      <a:schemeClr val="bg1"/>
                    </a:solidFill>
                    <a:latin typeface="Tahoma" pitchFamily="34" charset="0"/>
                    <a:ea typeface="Tahoma" pitchFamily="34" charset="0"/>
                    <a:cs typeface="Tahoma" pitchFamily="34" charset="0"/>
                  </a:rPr>
                  <a:t> </a:t>
                </a:r>
                <a:endParaRPr lang="en-US" sz="5400" b="1" dirty="0">
                  <a:solidFill>
                    <a:schemeClr val="bg1"/>
                  </a:solidFill>
                  <a:latin typeface="Tahoma" pitchFamily="34" charset="0"/>
                  <a:ea typeface="Tahoma" pitchFamily="34" charset="0"/>
                  <a:cs typeface="Tahoma" pitchFamily="34" charset="0"/>
                </a:endParaRPr>
              </a:p>
            </p:txBody>
          </p:sp>
        </p:grpSp>
      </p:grpSp>
      <p:sp>
        <p:nvSpPr>
          <p:cNvPr id="41" name="Rectangle 4">
            <a:extLst>
              <a:ext uri="{FF2B5EF4-FFF2-40B4-BE49-F238E27FC236}">
                <a16:creationId xmlns:a16="http://schemas.microsoft.com/office/drawing/2014/main" xmlns="" id="{C747A885-F2D1-409F-9DDA-9CB0AA9B9FF6}"/>
              </a:ext>
            </a:extLst>
          </p:cNvPr>
          <p:cNvSpPr>
            <a:spLocks noChangeArrowheads="1"/>
          </p:cNvSpPr>
          <p:nvPr/>
        </p:nvSpPr>
        <p:spPr bwMode="auto">
          <a:xfrm>
            <a:off x="788990" y="152400"/>
            <a:ext cx="23367997" cy="1554070"/>
          </a:xfrm>
          <a:prstGeom prst="rect">
            <a:avLst/>
          </a:prstGeom>
          <a:solidFill>
            <a:srgbClr val="FFFFC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vert="horz" wrap="square" lIns="182880" tIns="91440" rIns="182880" bIns="91440" numCol="1" anchor="ctr" anchorCtr="0" compatLnSpc="1">
            <a:prstTxWarp prst="textNoShape">
              <a:avLst/>
            </a:prstTxWarp>
            <a:spAutoFit/>
          </a:bodyPr>
          <a:lstStyle/>
          <a:p>
            <a:pPr algn="ctr" defTabSz="1828800" eaLnBrk="0" fontAlgn="base" hangingPunct="0">
              <a:spcBef>
                <a:spcPct val="0"/>
              </a:spcBef>
              <a:spcAft>
                <a:spcPct val="0"/>
              </a:spcAft>
            </a:pPr>
            <a:endParaRPr lang="en-US" altLang="en-US" sz="6400" b="1" dirty="0">
              <a:solidFill>
                <a:srgbClr val="0000CC"/>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763588" y="457200"/>
            <a:ext cx="22100150" cy="1077218"/>
          </a:xfrm>
          <a:prstGeom prst="rect">
            <a:avLst/>
          </a:prstGeom>
          <a:noFill/>
        </p:spPr>
        <p:txBody>
          <a:bodyPr wrap="square" rtlCol="0">
            <a:spAutoFit/>
          </a:bodyPr>
          <a:lstStyle/>
          <a:p>
            <a:pPr algn="ctr"/>
            <a:r>
              <a:rPr lang="en-US" sz="6400" b="1" smtClean="0">
                <a:solidFill>
                  <a:srgbClr val="FF0000"/>
                </a:solidFill>
                <a:latin typeface="Times New Roman" panose="02020603050405020304" pitchFamily="18" charset="0"/>
                <a:cs typeface="Times New Roman" panose="02020603050405020304" pitchFamily="18" charset="0"/>
              </a:rPr>
              <a:t>XÁC SUẤT</a:t>
            </a:r>
            <a:endParaRPr lang="en-US" sz="6400" b="1"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p:cNvSpPr txBox="1"/>
              <p:nvPr/>
            </p:nvSpPr>
            <p:spPr>
              <a:xfrm>
                <a:off x="9912348" y="2986642"/>
                <a:ext cx="4495800" cy="147014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𝑷</m:t>
                      </m:r>
                      <m:d>
                        <m:dPr>
                          <m:ctrlPr>
                            <a:rPr lang="en-US" b="1" i="1" smtClean="0">
                              <a:solidFill>
                                <a:srgbClr val="FF0000"/>
                              </a:solidFill>
                              <a:latin typeface="Cambria Math"/>
                            </a:rPr>
                          </m:ctrlPr>
                        </m:dPr>
                        <m:e>
                          <m:r>
                            <a:rPr lang="en-US" b="1" i="1" smtClean="0">
                              <a:solidFill>
                                <a:srgbClr val="FF0000"/>
                              </a:solidFill>
                              <a:latin typeface="Cambria Math" panose="02040503050406030204" pitchFamily="18" charset="0"/>
                            </a:rPr>
                            <m:t>𝑨</m:t>
                          </m:r>
                        </m:e>
                      </m:d>
                      <m:r>
                        <a:rPr lang="en-US" b="1" i="1" smtClean="0">
                          <a:solidFill>
                            <a:srgbClr val="FF0000"/>
                          </a:solidFill>
                          <a:latin typeface="Cambria Math" panose="02040503050406030204" pitchFamily="18" charset="0"/>
                        </a:rPr>
                        <m:t>=</m:t>
                      </m:r>
                      <m:f>
                        <m:fPr>
                          <m:ctrlPr>
                            <a:rPr lang="en-US" b="1" i="1" smtClean="0">
                              <a:solidFill>
                                <a:srgbClr val="FF0000"/>
                              </a:solidFill>
                              <a:latin typeface="Cambria Math"/>
                            </a:rPr>
                          </m:ctrlPr>
                        </m:fPr>
                        <m:num>
                          <m:r>
                            <a:rPr lang="en-US" b="1" i="1" smtClean="0">
                              <a:solidFill>
                                <a:srgbClr val="FF0000"/>
                              </a:solidFill>
                              <a:latin typeface="Cambria Math" panose="02040503050406030204" pitchFamily="18" charset="0"/>
                            </a:rPr>
                            <m:t>𝒏</m:t>
                          </m:r>
                          <m:d>
                            <m:dPr>
                              <m:ctrlPr>
                                <a:rPr lang="en-US" b="1" i="1" smtClean="0">
                                  <a:solidFill>
                                    <a:srgbClr val="FF0000"/>
                                  </a:solidFill>
                                  <a:latin typeface="Cambria Math"/>
                                </a:rPr>
                              </m:ctrlPr>
                            </m:dPr>
                            <m:e>
                              <m:r>
                                <a:rPr lang="en-US" b="1" i="1" smtClean="0">
                                  <a:solidFill>
                                    <a:srgbClr val="FF0000"/>
                                  </a:solidFill>
                                  <a:latin typeface="Cambria Math" panose="02040503050406030204" pitchFamily="18" charset="0"/>
                                </a:rPr>
                                <m:t>𝑨</m:t>
                              </m:r>
                            </m:e>
                          </m:d>
                        </m:num>
                        <m:den>
                          <m:r>
                            <a:rPr lang="en-US" b="1" i="1" smtClean="0">
                              <a:solidFill>
                                <a:srgbClr val="FF0000"/>
                              </a:solidFill>
                              <a:latin typeface="Cambria Math" panose="02040503050406030204" pitchFamily="18" charset="0"/>
                            </a:rPr>
                            <m:t>𝒏</m:t>
                          </m:r>
                          <m:d>
                            <m:dPr>
                              <m:ctrlPr>
                                <a:rPr lang="en-US" b="1" i="1" smtClean="0">
                                  <a:solidFill>
                                    <a:srgbClr val="FF0000"/>
                                  </a:solidFill>
                                  <a:latin typeface="Cambria Math"/>
                                </a:rPr>
                              </m:ctrlPr>
                            </m:dPr>
                            <m:e>
                              <m:r>
                                <a:rPr lang="el-GR" b="1" i="1" smtClean="0">
                                  <a:solidFill>
                                    <a:srgbClr val="FF0000"/>
                                  </a:solidFill>
                                  <a:latin typeface="Cambria Math" panose="02040503050406030204" pitchFamily="18" charset="0"/>
                                  <a:ea typeface="Cambria Math" panose="02040503050406030204" pitchFamily="18" charset="0"/>
                                </a:rPr>
                                <m:t>𝜴</m:t>
                              </m:r>
                            </m:e>
                          </m:d>
                        </m:den>
                      </m:f>
                    </m:oMath>
                  </m:oMathPara>
                </a14:m>
                <a:endParaRPr lang="en-US" b="1">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12348" y="2986642"/>
                <a:ext cx="4495800" cy="147014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21431" y="4813137"/>
                <a:ext cx="23623587" cy="2373278"/>
              </a:xfrm>
              <a:prstGeom prst="rect">
                <a:avLst/>
              </a:prstGeom>
              <a:noFill/>
            </p:spPr>
            <p:txBody>
              <a:bodyPr wrap="square" rtlCol="0">
                <a:spAutoFit/>
              </a:bodyPr>
              <a:lstStyle/>
              <a:p>
                <a:pPr>
                  <a:lnSpc>
                    <a:spcPct val="130000"/>
                  </a:lnSpc>
                </a:pPr>
                <a14:m>
                  <m:oMath xmlns:m="http://schemas.openxmlformats.org/officeDocument/2006/math">
                    <m:r>
                      <a:rPr lang="en-US" sz="6000" b="0" i="1" smtClean="0">
                        <a:latin typeface="Cambria Math" panose="02040503050406030204" pitchFamily="18" charset="0"/>
                      </a:rPr>
                      <m:t>𝑛</m:t>
                    </m:r>
                    <m:r>
                      <a:rPr lang="en-US" sz="6000" b="0" i="1" smtClean="0">
                        <a:latin typeface="Cambria Math" panose="02040503050406030204" pitchFamily="18" charset="0"/>
                      </a:rPr>
                      <m:t>(</m:t>
                    </m:r>
                    <m:r>
                      <a:rPr lang="en-US" sz="6000" b="0" i="1" smtClean="0">
                        <a:latin typeface="Cambria Math" panose="02040503050406030204" pitchFamily="18" charset="0"/>
                      </a:rPr>
                      <m:t>𝐴</m:t>
                    </m:r>
                    <m:r>
                      <a:rPr lang="en-US" sz="6000" b="0" i="1" smtClean="0">
                        <a:latin typeface="Cambria Math" panose="02040503050406030204" pitchFamily="18" charset="0"/>
                      </a:rPr>
                      <m:t>)</m:t>
                    </m:r>
                  </m:oMath>
                </a14:m>
                <a:r>
                  <a:rPr lang="en-US" sz="6000" smtClean="0">
                    <a:latin typeface="Times New Roman" panose="02020603050405020304" pitchFamily="18" charset="0"/>
                    <a:cs typeface="Times New Roman" panose="02020603050405020304" pitchFamily="18" charset="0"/>
                  </a:rPr>
                  <a:t> là số phần tử của </a:t>
                </a:r>
                <a14:m>
                  <m:oMath xmlns:m="http://schemas.openxmlformats.org/officeDocument/2006/math">
                    <m:r>
                      <a:rPr lang="en-US" sz="6000" b="0" i="1" smtClean="0">
                        <a:latin typeface="Cambria Math" panose="02040503050406030204" pitchFamily="18" charset="0"/>
                      </a:rPr>
                      <m:t>𝐴</m:t>
                    </m:r>
                  </m:oMath>
                </a14:m>
                <a:r>
                  <a:rPr lang="en-US" sz="6000" smtClean="0">
                    <a:latin typeface="Times New Roman" panose="02020603050405020304" pitchFamily="18" charset="0"/>
                    <a:cs typeface="Times New Roman" panose="02020603050405020304" pitchFamily="18" charset="0"/>
                  </a:rPr>
                  <a:t> hay cũng là số các kết quả thuận lợi cho biến cố </a:t>
                </a:r>
                <a14:m>
                  <m:oMath xmlns:m="http://schemas.openxmlformats.org/officeDocument/2006/math">
                    <m:r>
                      <a:rPr lang="en-US" sz="6000" b="0" i="1" smtClean="0">
                        <a:latin typeface="Cambria Math" panose="02040503050406030204" pitchFamily="18" charset="0"/>
                      </a:rPr>
                      <m:t>𝐴</m:t>
                    </m:r>
                    <m:r>
                      <a:rPr lang="en-US" sz="6000" b="0" i="1" smtClean="0">
                        <a:latin typeface="Cambria Math" panose="02040503050406030204" pitchFamily="18" charset="0"/>
                      </a:rPr>
                      <m:t>.</m:t>
                    </m:r>
                  </m:oMath>
                </a14:m>
                <a:endParaRPr lang="en-US" sz="6000" b="0" smtClean="0">
                  <a:latin typeface="Times New Roman" panose="02020603050405020304" pitchFamily="18" charset="0"/>
                  <a:cs typeface="Times New Roman" panose="02020603050405020304" pitchFamily="18" charset="0"/>
                </a:endParaRPr>
              </a:p>
              <a:p>
                <a:pPr>
                  <a:lnSpc>
                    <a:spcPct val="130000"/>
                  </a:lnSpc>
                </a:pPr>
                <a14:m>
                  <m:oMath xmlns:m="http://schemas.openxmlformats.org/officeDocument/2006/math">
                    <m:r>
                      <a:rPr lang="en-US" sz="6000" b="0" i="1" smtClean="0">
                        <a:latin typeface="Cambria Math" panose="02040503050406030204" pitchFamily="18" charset="0"/>
                      </a:rPr>
                      <m:t>𝑛</m:t>
                    </m:r>
                    <m:d>
                      <m:dPr>
                        <m:ctrlPr>
                          <a:rPr lang="en-US" sz="6000" b="0" i="1" smtClean="0">
                            <a:latin typeface="Cambria Math"/>
                          </a:rPr>
                        </m:ctrlPr>
                      </m:dPr>
                      <m:e>
                        <m:r>
                          <m:rPr>
                            <m:sty m:val="p"/>
                          </m:rPr>
                          <a:rPr lang="el-GR" sz="6000" b="0" i="1" smtClean="0">
                            <a:latin typeface="Cambria Math" panose="02040503050406030204" pitchFamily="18" charset="0"/>
                            <a:ea typeface="Cambria Math" panose="02040503050406030204" pitchFamily="18" charset="0"/>
                          </a:rPr>
                          <m:t>Ω</m:t>
                        </m:r>
                      </m:e>
                    </m:d>
                  </m:oMath>
                </a14:m>
                <a:r>
                  <a:rPr lang="en-US" sz="6000" smtClean="0">
                    <a:latin typeface="Times New Roman" panose="02020603050405020304" pitchFamily="18" charset="0"/>
                    <a:cs typeface="Times New Roman" panose="02020603050405020304" pitchFamily="18" charset="0"/>
                  </a:rPr>
                  <a:t> là số các kết quả xảy ra của phép thử. (số phần tử không gian mẫu)</a:t>
                </a:r>
                <a:endParaRPr lang="en-US" sz="6000">
                  <a:latin typeface="Times New Roman" panose="02020603050405020304" pitchFamily="18"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21431" y="4813137"/>
                <a:ext cx="23623587" cy="2373278"/>
              </a:xfrm>
              <a:prstGeom prst="rect">
                <a:avLst/>
              </a:prstGeom>
              <a:blipFill rotWithShape="0">
                <a:blip r:embed="rId4"/>
                <a:stretch>
                  <a:fillRect t="-1542" b="-16452"/>
                </a:stretch>
              </a:blipFill>
            </p:spPr>
            <p:txBody>
              <a:bodyPr/>
              <a:lstStyle/>
              <a:p>
                <a:r>
                  <a:rPr lang="en-US">
                    <a:noFill/>
                  </a:rPr>
                  <a:t> </a:t>
                </a:r>
              </a:p>
            </p:txBody>
          </p:sp>
        </mc:Fallback>
      </mc:AlternateContent>
      <p:grpSp>
        <p:nvGrpSpPr>
          <p:cNvPr id="90" name="Group 89"/>
          <p:cNvGrpSpPr/>
          <p:nvPr/>
        </p:nvGrpSpPr>
        <p:grpSpPr>
          <a:xfrm>
            <a:off x="-91912" y="8848002"/>
            <a:ext cx="24248899" cy="4575847"/>
            <a:chOff x="1076414" y="4377894"/>
            <a:chExt cx="22325581" cy="5436422"/>
          </a:xfrm>
        </p:grpSpPr>
        <p:sp>
          <p:nvSpPr>
            <p:cNvPr id="91" name="Rounded Rectangle 90"/>
            <p:cNvSpPr/>
            <p:nvPr/>
          </p:nvSpPr>
          <p:spPr>
            <a:xfrm>
              <a:off x="1533269" y="4671090"/>
              <a:ext cx="21868726" cy="5143226"/>
            </a:xfrm>
            <a:prstGeom prst="roundRect">
              <a:avLst>
                <a:gd name="adj" fmla="val 4110"/>
              </a:avLst>
            </a:prstGeom>
            <a:solidFill>
              <a:srgbClr val="BEDCF4"/>
            </a:solidFill>
            <a:ln w="28575">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92" name="Group 65"/>
            <p:cNvGrpSpPr/>
            <p:nvPr/>
          </p:nvGrpSpPr>
          <p:grpSpPr>
            <a:xfrm>
              <a:off x="1076414" y="4377894"/>
              <a:ext cx="3735985" cy="1399532"/>
              <a:chOff x="166396" y="8755081"/>
              <a:chExt cx="3735985" cy="1399532"/>
            </a:xfrm>
          </p:grpSpPr>
          <p:sp>
            <p:nvSpPr>
              <p:cNvPr id="93" name="Freeform 20"/>
              <p:cNvSpPr>
                <a:spLocks/>
              </p:cNvSpPr>
              <p:nvPr/>
            </p:nvSpPr>
            <p:spPr bwMode="auto">
              <a:xfrm>
                <a:off x="384523" y="8755081"/>
                <a:ext cx="3517858" cy="1314598"/>
              </a:xfrm>
              <a:prstGeom prst="roundRect">
                <a:avLst/>
              </a:prstGeom>
              <a:solidFill>
                <a:srgbClr val="0072B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nvGrpSpPr>
              <p:cNvPr id="94" name="Group 7"/>
              <p:cNvGrpSpPr/>
              <p:nvPr/>
            </p:nvGrpSpPr>
            <p:grpSpPr>
              <a:xfrm>
                <a:off x="166396" y="8780582"/>
                <a:ext cx="702538" cy="704912"/>
                <a:chOff x="-145995" y="8633545"/>
                <a:chExt cx="787401" cy="790062"/>
              </a:xfrm>
            </p:grpSpPr>
            <p:sp>
              <p:nvSpPr>
                <p:cNvPr id="99" name="Freeform 45"/>
                <p:cNvSpPr>
                  <a:spLocks/>
                </p:cNvSpPr>
                <p:nvPr/>
              </p:nvSpPr>
              <p:spPr bwMode="auto">
                <a:xfrm>
                  <a:off x="255643" y="9062171"/>
                  <a:ext cx="363538" cy="88900"/>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0" name="Freeform 46"/>
                <p:cNvSpPr>
                  <a:spLocks noEditPoints="1"/>
                </p:cNvSpPr>
                <p:nvPr/>
              </p:nvSpPr>
              <p:spPr bwMode="auto">
                <a:xfrm>
                  <a:off x="233418" y="9039946"/>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1" name="Freeform 47"/>
                <p:cNvSpPr>
                  <a:spLocks/>
                </p:cNvSpPr>
                <p:nvPr/>
              </p:nvSpPr>
              <p:spPr bwMode="auto">
                <a:xfrm>
                  <a:off x="255643" y="9136784"/>
                  <a:ext cx="363538" cy="90488"/>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2" name="Freeform 48"/>
                <p:cNvSpPr>
                  <a:spLocks noEditPoints="1"/>
                </p:cNvSpPr>
                <p:nvPr/>
              </p:nvSpPr>
              <p:spPr bwMode="auto">
                <a:xfrm>
                  <a:off x="233418" y="9114559"/>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3" name="Freeform 49"/>
                <p:cNvSpPr>
                  <a:spLocks/>
                </p:cNvSpPr>
                <p:nvPr/>
              </p:nvSpPr>
              <p:spPr bwMode="auto">
                <a:xfrm>
                  <a:off x="217543" y="8657358"/>
                  <a:ext cx="263525" cy="254000"/>
                </a:xfrm>
                <a:custGeom>
                  <a:avLst/>
                  <a:gdLst>
                    <a:gd name="T0" fmla="*/ 50 w 70"/>
                    <a:gd name="T1" fmla="*/ 68 h 68"/>
                    <a:gd name="T2" fmla="*/ 45 w 70"/>
                    <a:gd name="T3" fmla="*/ 67 h 68"/>
                    <a:gd name="T4" fmla="*/ 2 w 70"/>
                    <a:gd name="T5" fmla="*/ 23 h 68"/>
                    <a:gd name="T6" fmla="*/ 2 w 70"/>
                    <a:gd name="T7" fmla="*/ 15 h 68"/>
                    <a:gd name="T8" fmla="*/ 14 w 70"/>
                    <a:gd name="T9" fmla="*/ 3 h 68"/>
                    <a:gd name="T10" fmla="*/ 22 w 70"/>
                    <a:gd name="T11" fmla="*/ 0 h 68"/>
                    <a:gd name="T12" fmla="*/ 31 w 70"/>
                    <a:gd name="T13" fmla="*/ 3 h 68"/>
                    <a:gd name="T14" fmla="*/ 65 w 70"/>
                    <a:gd name="T15" fmla="*/ 38 h 68"/>
                    <a:gd name="T16" fmla="*/ 65 w 70"/>
                    <a:gd name="T17" fmla="*/ 55 h 68"/>
                    <a:gd name="T18" fmla="*/ 54 w 70"/>
                    <a:gd name="T19" fmla="*/ 67 h 68"/>
                    <a:gd name="T20" fmla="*/ 50 w 70"/>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8">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4" name="Freeform 50"/>
                <p:cNvSpPr>
                  <a:spLocks noEditPoints="1"/>
                </p:cNvSpPr>
                <p:nvPr/>
              </p:nvSpPr>
              <p:spPr bwMode="auto">
                <a:xfrm>
                  <a:off x="192143" y="8633545"/>
                  <a:ext cx="314325" cy="300038"/>
                </a:xfrm>
                <a:custGeom>
                  <a:avLst/>
                  <a:gdLst>
                    <a:gd name="T0" fmla="*/ 29 w 84"/>
                    <a:gd name="T1" fmla="*/ 12 h 80"/>
                    <a:gd name="T2" fmla="*/ 34 w 84"/>
                    <a:gd name="T3" fmla="*/ 13 h 80"/>
                    <a:gd name="T4" fmla="*/ 68 w 84"/>
                    <a:gd name="T5" fmla="*/ 48 h 80"/>
                    <a:gd name="T6" fmla="*/ 68 w 84"/>
                    <a:gd name="T7" fmla="*/ 57 h 80"/>
                    <a:gd name="T8" fmla="*/ 57 w 84"/>
                    <a:gd name="T9" fmla="*/ 68 h 80"/>
                    <a:gd name="T10" fmla="*/ 13 w 84"/>
                    <a:gd name="T11" fmla="*/ 25 h 80"/>
                    <a:gd name="T12" fmla="*/ 25 w 84"/>
                    <a:gd name="T13" fmla="*/ 13 h 80"/>
                    <a:gd name="T14" fmla="*/ 29 w 84"/>
                    <a:gd name="T15" fmla="*/ 12 h 80"/>
                    <a:gd name="T16" fmla="*/ 29 w 84"/>
                    <a:gd name="T17" fmla="*/ 0 h 80"/>
                    <a:gd name="T18" fmla="*/ 16 w 84"/>
                    <a:gd name="T19" fmla="*/ 5 h 80"/>
                    <a:gd name="T20" fmla="*/ 5 w 84"/>
                    <a:gd name="T21" fmla="*/ 16 h 80"/>
                    <a:gd name="T22" fmla="*/ 5 w 84"/>
                    <a:gd name="T23" fmla="*/ 33 h 80"/>
                    <a:gd name="T24" fmla="*/ 48 w 84"/>
                    <a:gd name="T25" fmla="*/ 77 h 80"/>
                    <a:gd name="T26" fmla="*/ 57 w 84"/>
                    <a:gd name="T27" fmla="*/ 80 h 80"/>
                    <a:gd name="T28" fmla="*/ 57 w 84"/>
                    <a:gd name="T29" fmla="*/ 80 h 80"/>
                    <a:gd name="T30" fmla="*/ 65 w 84"/>
                    <a:gd name="T31" fmla="*/ 77 h 80"/>
                    <a:gd name="T32" fmla="*/ 77 w 84"/>
                    <a:gd name="T33" fmla="*/ 65 h 80"/>
                    <a:gd name="T34" fmla="*/ 77 w 84"/>
                    <a:gd name="T35" fmla="*/ 39 h 80"/>
                    <a:gd name="T36" fmla="*/ 42 w 84"/>
                    <a:gd name="T37" fmla="*/ 5 h 80"/>
                    <a:gd name="T38" fmla="*/ 29 w 84"/>
                    <a:gd name="T3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5" name="Freeform 51"/>
                <p:cNvSpPr>
                  <a:spLocks noEditPoints="1"/>
                </p:cNvSpPr>
                <p:nvPr/>
              </p:nvSpPr>
              <p:spPr bwMode="auto">
                <a:xfrm>
                  <a:off x="-123770" y="8724033"/>
                  <a:ext cx="742950" cy="528639"/>
                </a:xfrm>
                <a:custGeom>
                  <a:avLst/>
                  <a:gdLst>
                    <a:gd name="T0" fmla="*/ 12 w 198"/>
                    <a:gd name="T1" fmla="*/ 141 h 141"/>
                    <a:gd name="T2" fmla="*/ 8 w 198"/>
                    <a:gd name="T3" fmla="*/ 140 h 141"/>
                    <a:gd name="T4" fmla="*/ 3 w 198"/>
                    <a:gd name="T5" fmla="*/ 134 h 141"/>
                    <a:gd name="T6" fmla="*/ 1 w 198"/>
                    <a:gd name="T7" fmla="*/ 128 h 141"/>
                    <a:gd name="T8" fmla="*/ 14 w 198"/>
                    <a:gd name="T9" fmla="*/ 77 h 141"/>
                    <a:gd name="T10" fmla="*/ 15 w 198"/>
                    <a:gd name="T11" fmla="*/ 75 h 141"/>
                    <a:gd name="T12" fmla="*/ 88 w 198"/>
                    <a:gd name="T13" fmla="*/ 1 h 141"/>
                    <a:gd name="T14" fmla="*/ 92 w 198"/>
                    <a:gd name="T15" fmla="*/ 0 h 141"/>
                    <a:gd name="T16" fmla="*/ 92 w 198"/>
                    <a:gd name="T17" fmla="*/ 0 h 141"/>
                    <a:gd name="T18" fmla="*/ 97 w 198"/>
                    <a:gd name="T19" fmla="*/ 1 h 141"/>
                    <a:gd name="T20" fmla="*/ 103 w 198"/>
                    <a:gd name="T21" fmla="*/ 8 h 141"/>
                    <a:gd name="T22" fmla="*/ 105 w 198"/>
                    <a:gd name="T23" fmla="*/ 12 h 141"/>
                    <a:gd name="T24" fmla="*/ 109 w 198"/>
                    <a:gd name="T25" fmla="*/ 13 h 141"/>
                    <a:gd name="T26" fmla="*/ 116 w 198"/>
                    <a:gd name="T27" fmla="*/ 21 h 141"/>
                    <a:gd name="T28" fmla="*/ 117 w 198"/>
                    <a:gd name="T29" fmla="*/ 24 h 141"/>
                    <a:gd name="T30" fmla="*/ 121 w 198"/>
                    <a:gd name="T31" fmla="*/ 26 h 141"/>
                    <a:gd name="T32" fmla="*/ 128 w 198"/>
                    <a:gd name="T33" fmla="*/ 33 h 141"/>
                    <a:gd name="T34" fmla="*/ 130 w 198"/>
                    <a:gd name="T35" fmla="*/ 37 h 141"/>
                    <a:gd name="T36" fmla="*/ 133 w 198"/>
                    <a:gd name="T37" fmla="*/ 38 h 141"/>
                    <a:gd name="T38" fmla="*/ 140 w 198"/>
                    <a:gd name="T39" fmla="*/ 45 h 141"/>
                    <a:gd name="T40" fmla="*/ 142 w 198"/>
                    <a:gd name="T41" fmla="*/ 49 h 141"/>
                    <a:gd name="T42" fmla="*/ 140 w 198"/>
                    <a:gd name="T43" fmla="*/ 53 h 141"/>
                    <a:gd name="T44" fmla="*/ 124 w 198"/>
                    <a:gd name="T45" fmla="*/ 70 h 141"/>
                    <a:gd name="T46" fmla="*/ 192 w 198"/>
                    <a:gd name="T47" fmla="*/ 70 h 141"/>
                    <a:gd name="T48" fmla="*/ 198 w 198"/>
                    <a:gd name="T49" fmla="*/ 76 h 141"/>
                    <a:gd name="T50" fmla="*/ 198 w 198"/>
                    <a:gd name="T51" fmla="*/ 87 h 141"/>
                    <a:gd name="T52" fmla="*/ 192 w 198"/>
                    <a:gd name="T53" fmla="*/ 93 h 141"/>
                    <a:gd name="T54" fmla="*/ 107 w 198"/>
                    <a:gd name="T55" fmla="*/ 93 h 141"/>
                    <a:gd name="T56" fmla="*/ 103 w 198"/>
                    <a:gd name="T57" fmla="*/ 91 h 141"/>
                    <a:gd name="T58" fmla="*/ 67 w 198"/>
                    <a:gd name="T59" fmla="*/ 127 h 141"/>
                    <a:gd name="T60" fmla="*/ 64 w 198"/>
                    <a:gd name="T61" fmla="*/ 128 h 141"/>
                    <a:gd name="T62" fmla="*/ 14 w 198"/>
                    <a:gd name="T63" fmla="*/ 141 h 141"/>
                    <a:gd name="T64" fmla="*/ 12 w 198"/>
                    <a:gd name="T65" fmla="*/ 141 h 141"/>
                    <a:gd name="T66" fmla="*/ 23 w 198"/>
                    <a:gd name="T67" fmla="*/ 119 h 141"/>
                    <a:gd name="T68" fmla="*/ 45 w 198"/>
                    <a:gd name="T69" fmla="*/ 113 h 141"/>
                    <a:gd name="T70" fmla="*/ 29 w 198"/>
                    <a:gd name="T71" fmla="*/ 97 h 141"/>
                    <a:gd name="T72" fmla="*/ 23 w 198"/>
                    <a:gd name="T73" fmla="*/ 1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41">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6" name="Freeform 52"/>
                <p:cNvSpPr>
                  <a:spLocks noEditPoints="1"/>
                </p:cNvSpPr>
                <p:nvPr/>
              </p:nvSpPr>
              <p:spPr bwMode="auto">
                <a:xfrm>
                  <a:off x="-145995" y="8701806"/>
                  <a:ext cx="787400" cy="721801"/>
                </a:xfrm>
                <a:custGeom>
                  <a:avLst/>
                  <a:gdLst>
                    <a:gd name="T0" fmla="*/ 98 w 210"/>
                    <a:gd name="T1" fmla="*/ 12 h 153"/>
                    <a:gd name="T2" fmla="*/ 105 w 210"/>
                    <a:gd name="T3" fmla="*/ 18 h 153"/>
                    <a:gd name="T4" fmla="*/ 37 w 210"/>
                    <a:gd name="T5" fmla="*/ 86 h 153"/>
                    <a:gd name="T6" fmla="*/ 43 w 210"/>
                    <a:gd name="T7" fmla="*/ 92 h 153"/>
                    <a:gd name="T8" fmla="*/ 110 w 210"/>
                    <a:gd name="T9" fmla="*/ 24 h 153"/>
                    <a:gd name="T10" fmla="*/ 118 w 210"/>
                    <a:gd name="T11" fmla="*/ 31 h 153"/>
                    <a:gd name="T12" fmla="*/ 50 w 210"/>
                    <a:gd name="T13" fmla="*/ 99 h 153"/>
                    <a:gd name="T14" fmla="*/ 55 w 210"/>
                    <a:gd name="T15" fmla="*/ 104 h 153"/>
                    <a:gd name="T16" fmla="*/ 123 w 210"/>
                    <a:gd name="T17" fmla="*/ 36 h 153"/>
                    <a:gd name="T18" fmla="*/ 130 w 210"/>
                    <a:gd name="T19" fmla="*/ 43 h 153"/>
                    <a:gd name="T20" fmla="*/ 62 w 210"/>
                    <a:gd name="T21" fmla="*/ 111 h 153"/>
                    <a:gd name="T22" fmla="*/ 68 w 210"/>
                    <a:gd name="T23" fmla="*/ 116 h 153"/>
                    <a:gd name="T24" fmla="*/ 135 w 210"/>
                    <a:gd name="T25" fmla="*/ 49 h 153"/>
                    <a:gd name="T26" fmla="*/ 142 w 210"/>
                    <a:gd name="T27" fmla="*/ 55 h 153"/>
                    <a:gd name="T28" fmla="*/ 115 w 210"/>
                    <a:gd name="T29" fmla="*/ 82 h 153"/>
                    <a:gd name="T30" fmla="*/ 198 w 210"/>
                    <a:gd name="T31" fmla="*/ 82 h 153"/>
                    <a:gd name="T32" fmla="*/ 198 w 210"/>
                    <a:gd name="T33" fmla="*/ 93 h 153"/>
                    <a:gd name="T34" fmla="*/ 113 w 210"/>
                    <a:gd name="T35" fmla="*/ 93 h 153"/>
                    <a:gd name="T36" fmla="*/ 113 w 210"/>
                    <a:gd name="T37" fmla="*/ 84 h 153"/>
                    <a:gd name="T38" fmla="*/ 69 w 210"/>
                    <a:gd name="T39" fmla="*/ 128 h 153"/>
                    <a:gd name="T40" fmla="*/ 18 w 210"/>
                    <a:gd name="T41" fmla="*/ 141 h 153"/>
                    <a:gd name="T42" fmla="*/ 13 w 210"/>
                    <a:gd name="T43" fmla="*/ 136 h 153"/>
                    <a:gd name="T44" fmla="*/ 26 w 210"/>
                    <a:gd name="T45" fmla="*/ 85 h 153"/>
                    <a:gd name="T46" fmla="*/ 98 w 210"/>
                    <a:gd name="T47" fmla="*/ 12 h 153"/>
                    <a:gd name="T48" fmla="*/ 21 w 210"/>
                    <a:gd name="T49" fmla="*/ 133 h 153"/>
                    <a:gd name="T50" fmla="*/ 62 w 210"/>
                    <a:gd name="T51" fmla="*/ 122 h 153"/>
                    <a:gd name="T52" fmla="*/ 32 w 210"/>
                    <a:gd name="T53" fmla="*/ 91 h 153"/>
                    <a:gd name="T54" fmla="*/ 21 w 210"/>
                    <a:gd name="T55" fmla="*/ 133 h 153"/>
                    <a:gd name="T56" fmla="*/ 98 w 210"/>
                    <a:gd name="T57" fmla="*/ 0 h 153"/>
                    <a:gd name="T58" fmla="*/ 98 w 210"/>
                    <a:gd name="T59" fmla="*/ 0 h 153"/>
                    <a:gd name="T60" fmla="*/ 90 w 210"/>
                    <a:gd name="T61" fmla="*/ 3 h 153"/>
                    <a:gd name="T62" fmla="*/ 17 w 210"/>
                    <a:gd name="T63" fmla="*/ 76 h 153"/>
                    <a:gd name="T64" fmla="*/ 14 w 210"/>
                    <a:gd name="T65" fmla="*/ 82 h 153"/>
                    <a:gd name="T66" fmla="*/ 1 w 210"/>
                    <a:gd name="T67" fmla="*/ 133 h 153"/>
                    <a:gd name="T68" fmla="*/ 4 w 210"/>
                    <a:gd name="T69" fmla="*/ 145 h 153"/>
                    <a:gd name="T70" fmla="*/ 10 w 210"/>
                    <a:gd name="T71" fmla="*/ 150 h 153"/>
                    <a:gd name="T72" fmla="*/ 18 w 210"/>
                    <a:gd name="T73" fmla="*/ 153 h 153"/>
                    <a:gd name="T74" fmla="*/ 21 w 210"/>
                    <a:gd name="T75" fmla="*/ 153 h 153"/>
                    <a:gd name="T76" fmla="*/ 72 w 210"/>
                    <a:gd name="T77" fmla="*/ 140 h 153"/>
                    <a:gd name="T78" fmla="*/ 77 w 210"/>
                    <a:gd name="T79" fmla="*/ 137 h 153"/>
                    <a:gd name="T80" fmla="*/ 109 w 210"/>
                    <a:gd name="T81" fmla="*/ 105 h 153"/>
                    <a:gd name="T82" fmla="*/ 113 w 210"/>
                    <a:gd name="T83" fmla="*/ 105 h 153"/>
                    <a:gd name="T84" fmla="*/ 198 w 210"/>
                    <a:gd name="T85" fmla="*/ 105 h 153"/>
                    <a:gd name="T86" fmla="*/ 210 w 210"/>
                    <a:gd name="T87" fmla="*/ 93 h 153"/>
                    <a:gd name="T88" fmla="*/ 210 w 210"/>
                    <a:gd name="T89" fmla="*/ 82 h 153"/>
                    <a:gd name="T90" fmla="*/ 198 w 210"/>
                    <a:gd name="T91" fmla="*/ 70 h 153"/>
                    <a:gd name="T92" fmla="*/ 144 w 210"/>
                    <a:gd name="T93" fmla="*/ 70 h 153"/>
                    <a:gd name="T94" fmla="*/ 150 w 210"/>
                    <a:gd name="T95" fmla="*/ 64 h 153"/>
                    <a:gd name="T96" fmla="*/ 154 w 210"/>
                    <a:gd name="T97" fmla="*/ 55 h 153"/>
                    <a:gd name="T98" fmla="*/ 150 w 210"/>
                    <a:gd name="T99" fmla="*/ 47 h 153"/>
                    <a:gd name="T100" fmla="*/ 144 w 210"/>
                    <a:gd name="T101" fmla="*/ 40 h 153"/>
                    <a:gd name="T102" fmla="*/ 140 w 210"/>
                    <a:gd name="T103" fmla="*/ 38 h 153"/>
                    <a:gd name="T104" fmla="*/ 138 w 210"/>
                    <a:gd name="T105" fmla="*/ 35 h 153"/>
                    <a:gd name="T106" fmla="*/ 131 w 210"/>
                    <a:gd name="T107" fmla="*/ 28 h 153"/>
                    <a:gd name="T108" fmla="*/ 128 w 210"/>
                    <a:gd name="T109" fmla="*/ 25 h 153"/>
                    <a:gd name="T110" fmla="*/ 126 w 210"/>
                    <a:gd name="T111" fmla="*/ 22 h 153"/>
                    <a:gd name="T112" fmla="*/ 119 w 210"/>
                    <a:gd name="T113" fmla="*/ 15 h 153"/>
                    <a:gd name="T114" fmla="*/ 116 w 210"/>
                    <a:gd name="T115" fmla="*/ 13 h 153"/>
                    <a:gd name="T116" fmla="*/ 113 w 210"/>
                    <a:gd name="T117" fmla="*/ 10 h 153"/>
                    <a:gd name="T118" fmla="*/ 107 w 210"/>
                    <a:gd name="T119" fmla="*/ 3 h 153"/>
                    <a:gd name="T120" fmla="*/ 98 w 210"/>
                    <a:gd name="T12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153">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7" name="Rectangle 53"/>
                <p:cNvSpPr>
                  <a:spLocks noChangeArrowheads="1"/>
                </p:cNvSpPr>
                <p:nvPr/>
              </p:nvSpPr>
              <p:spPr bwMode="auto">
                <a:xfrm>
                  <a:off x="277868" y="9084396"/>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8" name="Rectangle 54"/>
                <p:cNvSpPr>
                  <a:spLocks noChangeArrowheads="1"/>
                </p:cNvSpPr>
                <p:nvPr/>
              </p:nvSpPr>
              <p:spPr bwMode="auto">
                <a:xfrm>
                  <a:off x="277868" y="9159009"/>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09" name="Freeform 55"/>
                <p:cNvSpPr>
                  <a:spLocks/>
                </p:cNvSpPr>
                <p:nvPr/>
              </p:nvSpPr>
              <p:spPr bwMode="auto">
                <a:xfrm>
                  <a:off x="239768" y="8674820"/>
                  <a:ext cx="217488" cy="214313"/>
                </a:xfrm>
                <a:custGeom>
                  <a:avLst/>
                  <a:gdLst>
                    <a:gd name="T0" fmla="*/ 55 w 58"/>
                    <a:gd name="T1" fmla="*/ 46 h 57"/>
                    <a:gd name="T2" fmla="*/ 55 w 58"/>
                    <a:gd name="T3" fmla="*/ 37 h 57"/>
                    <a:gd name="T4" fmla="*/ 21 w 58"/>
                    <a:gd name="T5" fmla="*/ 2 h 57"/>
                    <a:gd name="T6" fmla="*/ 12 w 58"/>
                    <a:gd name="T7" fmla="*/ 2 h 57"/>
                    <a:gd name="T8" fmla="*/ 0 w 58"/>
                    <a:gd name="T9" fmla="*/ 14 h 57"/>
                    <a:gd name="T10" fmla="*/ 44 w 58"/>
                    <a:gd name="T11" fmla="*/ 57 h 57"/>
                    <a:gd name="T12" fmla="*/ 55 w 58"/>
                    <a:gd name="T13" fmla="*/ 46 h 57"/>
                  </a:gdLst>
                  <a:ahLst/>
                  <a:cxnLst>
                    <a:cxn ang="0">
                      <a:pos x="T0" y="T1"/>
                    </a:cxn>
                    <a:cxn ang="0">
                      <a:pos x="T2" y="T3"/>
                    </a:cxn>
                    <a:cxn ang="0">
                      <a:pos x="T4" y="T5"/>
                    </a:cxn>
                    <a:cxn ang="0">
                      <a:pos x="T6" y="T7"/>
                    </a:cxn>
                    <a:cxn ang="0">
                      <a:pos x="T8" y="T9"/>
                    </a:cxn>
                    <a:cxn ang="0">
                      <a:pos x="T10" y="T11"/>
                    </a:cxn>
                    <a:cxn ang="0">
                      <a:pos x="T12" y="T13"/>
                    </a:cxn>
                  </a:cxnLst>
                  <a:rect l="0" t="0" r="r" b="b"/>
                  <a:pathLst>
                    <a:path w="58" h="57">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10" name="Freeform 56"/>
                <p:cNvSpPr>
                  <a:spLocks noEditPoints="1"/>
                </p:cNvSpPr>
                <p:nvPr/>
              </p:nvSpPr>
              <p:spPr bwMode="auto">
                <a:xfrm>
                  <a:off x="-96782" y="8746258"/>
                  <a:ext cx="693738" cy="484189"/>
                </a:xfrm>
                <a:custGeom>
                  <a:avLst/>
                  <a:gdLst>
                    <a:gd name="T0" fmla="*/ 241 w 437"/>
                    <a:gd name="T1" fmla="*/ 166 h 305"/>
                    <a:gd name="T2" fmla="*/ 305 w 437"/>
                    <a:gd name="T3" fmla="*/ 102 h 305"/>
                    <a:gd name="T4" fmla="*/ 288 w 437"/>
                    <a:gd name="T5" fmla="*/ 88 h 305"/>
                    <a:gd name="T6" fmla="*/ 130 w 437"/>
                    <a:gd name="T7" fmla="*/ 246 h 305"/>
                    <a:gd name="T8" fmla="*/ 116 w 437"/>
                    <a:gd name="T9" fmla="*/ 234 h 305"/>
                    <a:gd name="T10" fmla="*/ 276 w 437"/>
                    <a:gd name="T11" fmla="*/ 74 h 305"/>
                    <a:gd name="T12" fmla="*/ 260 w 437"/>
                    <a:gd name="T13" fmla="*/ 57 h 305"/>
                    <a:gd name="T14" fmla="*/ 99 w 437"/>
                    <a:gd name="T15" fmla="*/ 218 h 305"/>
                    <a:gd name="T16" fmla="*/ 87 w 437"/>
                    <a:gd name="T17" fmla="*/ 206 h 305"/>
                    <a:gd name="T18" fmla="*/ 248 w 437"/>
                    <a:gd name="T19" fmla="*/ 45 h 305"/>
                    <a:gd name="T20" fmla="*/ 229 w 437"/>
                    <a:gd name="T21" fmla="*/ 29 h 305"/>
                    <a:gd name="T22" fmla="*/ 71 w 437"/>
                    <a:gd name="T23" fmla="*/ 189 h 305"/>
                    <a:gd name="T24" fmla="*/ 56 w 437"/>
                    <a:gd name="T25" fmla="*/ 175 h 305"/>
                    <a:gd name="T26" fmla="*/ 217 w 437"/>
                    <a:gd name="T27" fmla="*/ 14 h 305"/>
                    <a:gd name="T28" fmla="*/ 201 w 437"/>
                    <a:gd name="T29" fmla="*/ 0 h 305"/>
                    <a:gd name="T30" fmla="*/ 30 w 437"/>
                    <a:gd name="T31" fmla="*/ 173 h 305"/>
                    <a:gd name="T32" fmla="*/ 0 w 437"/>
                    <a:gd name="T33" fmla="*/ 293 h 305"/>
                    <a:gd name="T34" fmla="*/ 12 w 437"/>
                    <a:gd name="T35" fmla="*/ 305 h 305"/>
                    <a:gd name="T36" fmla="*/ 132 w 437"/>
                    <a:gd name="T37" fmla="*/ 274 h 305"/>
                    <a:gd name="T38" fmla="*/ 236 w 437"/>
                    <a:gd name="T39" fmla="*/ 170 h 305"/>
                    <a:gd name="T40" fmla="*/ 236 w 437"/>
                    <a:gd name="T41" fmla="*/ 192 h 305"/>
                    <a:gd name="T42" fmla="*/ 437 w 437"/>
                    <a:gd name="T43" fmla="*/ 192 h 305"/>
                    <a:gd name="T44" fmla="*/ 437 w 437"/>
                    <a:gd name="T45" fmla="*/ 166 h 305"/>
                    <a:gd name="T46" fmla="*/ 241 w 437"/>
                    <a:gd name="T47" fmla="*/ 166 h 305"/>
                    <a:gd name="T48" fmla="*/ 19 w 437"/>
                    <a:gd name="T49" fmla="*/ 286 h 305"/>
                    <a:gd name="T50" fmla="*/ 45 w 437"/>
                    <a:gd name="T51" fmla="*/ 187 h 305"/>
                    <a:gd name="T52" fmla="*/ 116 w 437"/>
                    <a:gd name="T53" fmla="*/ 260 h 305"/>
                    <a:gd name="T54" fmla="*/ 19 w 437"/>
                    <a:gd name="T55" fmla="*/ 28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7" h="305">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sp>
            <p:nvSpPr>
              <p:cNvPr id="95" name="TextBox 94"/>
              <p:cNvSpPr txBox="1"/>
              <p:nvPr/>
            </p:nvSpPr>
            <p:spPr>
              <a:xfrm>
                <a:off x="851937" y="8780892"/>
                <a:ext cx="2627642" cy="1373721"/>
              </a:xfrm>
              <a:prstGeom prst="rect">
                <a:avLst/>
              </a:prstGeom>
              <a:noFill/>
            </p:spPr>
            <p:txBody>
              <a:bodyPr wrap="none" rtlCol="0">
                <a:spAutoFit/>
              </a:bodyPr>
              <a:lstStyle/>
              <a:p>
                <a:r>
                  <a:rPr lang="en-US" sz="5400" b="1" smtClean="0">
                    <a:solidFill>
                      <a:schemeClr val="bg1"/>
                    </a:solidFill>
                    <a:latin typeface="Tahoma" pitchFamily="34" charset="0"/>
                    <a:ea typeface="Tahoma" pitchFamily="34" charset="0"/>
                    <a:cs typeface="Tahoma" pitchFamily="34" charset="0"/>
                  </a:rPr>
                  <a:t>Định lý</a:t>
                </a:r>
                <a:endParaRPr lang="en-US" sz="5400" b="1" dirty="0">
                  <a:solidFill>
                    <a:schemeClr val="bg1"/>
                  </a:solidFill>
                  <a:latin typeface="Tahoma" pitchFamily="34" charset="0"/>
                  <a:ea typeface="Tahoma" pitchFamily="34" charset="0"/>
                  <a:cs typeface="Tahoma" pitchFamily="34" charset="0"/>
                </a:endParaRPr>
              </a:p>
            </p:txBody>
          </p:sp>
        </p:grpSp>
      </p:grpSp>
      <p:grpSp>
        <p:nvGrpSpPr>
          <p:cNvPr id="111" name="Group 110"/>
          <p:cNvGrpSpPr/>
          <p:nvPr/>
        </p:nvGrpSpPr>
        <p:grpSpPr>
          <a:xfrm>
            <a:off x="630730" y="7623111"/>
            <a:ext cx="10343748" cy="852434"/>
            <a:chOff x="644526" y="2795826"/>
            <a:chExt cx="10343748" cy="852434"/>
          </a:xfrm>
        </p:grpSpPr>
        <p:sp>
          <p:nvSpPr>
            <p:cNvPr id="112" name="TextBox 111"/>
            <p:cNvSpPr txBox="1"/>
            <p:nvPr/>
          </p:nvSpPr>
          <p:spPr>
            <a:xfrm>
              <a:off x="1996674" y="2817263"/>
              <a:ext cx="8991600" cy="830997"/>
            </a:xfrm>
            <a:prstGeom prst="rect">
              <a:avLst/>
            </a:prstGeom>
            <a:noFill/>
          </p:spPr>
          <p:txBody>
            <a:bodyPr wrap="square" rtlCol="0">
              <a:spAutoFit/>
            </a:bodyPr>
            <a:lstStyle/>
            <a:p>
              <a:r>
                <a:rPr lang="en-US" sz="4800" b="1" smtClean="0">
                  <a:solidFill>
                    <a:srgbClr val="FF0000"/>
                  </a:solidFill>
                  <a:latin typeface="Times New Roman" pitchFamily="18" charset="0"/>
                  <a:cs typeface="Times New Roman" pitchFamily="18" charset="0"/>
                </a:rPr>
                <a:t> </a:t>
              </a:r>
              <a:r>
                <a:rPr lang="en-US" sz="4800" b="1" i="1" smtClean="0">
                  <a:solidFill>
                    <a:srgbClr val="145F82"/>
                  </a:solidFill>
                  <a:latin typeface="Tahoma" pitchFamily="34" charset="0"/>
                  <a:ea typeface="Tahoma" pitchFamily="34" charset="0"/>
                  <a:cs typeface="Tahoma" pitchFamily="34" charset="0"/>
                </a:rPr>
                <a:t>Định lý</a:t>
              </a:r>
              <a:endParaRPr lang="en-US" sz="4800" b="1" i="1">
                <a:solidFill>
                  <a:srgbClr val="145F82"/>
                </a:solidFill>
                <a:latin typeface="Tahoma" pitchFamily="34" charset="0"/>
                <a:ea typeface="Tahoma" pitchFamily="34" charset="0"/>
                <a:cs typeface="Tahoma" pitchFamily="34" charset="0"/>
              </a:endParaRPr>
            </a:p>
          </p:txBody>
        </p:sp>
        <p:sp>
          <p:nvSpPr>
            <p:cNvPr id="113" name="Rounded Rectangle 112"/>
            <p:cNvSpPr/>
            <p:nvPr/>
          </p:nvSpPr>
          <p:spPr>
            <a:xfrm>
              <a:off x="644526" y="2823876"/>
              <a:ext cx="1269206"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992187" y="2795826"/>
              <a:ext cx="543740" cy="769441"/>
            </a:xfrm>
            <a:prstGeom prst="rect">
              <a:avLst/>
            </a:prstGeom>
            <a:noFill/>
          </p:spPr>
          <p:txBody>
            <a:bodyPr wrap="none" rtlCol="0">
              <a:spAutoFit/>
            </a:bodyPr>
            <a:lstStyle/>
            <a:p>
              <a:pPr algn="ctr"/>
              <a:r>
                <a:rPr lang="en-US" sz="4400" b="1" smtClean="0">
                  <a:solidFill>
                    <a:schemeClr val="bg1"/>
                  </a:solidFill>
                  <a:latin typeface="Tahoma" pitchFamily="34" charset="0"/>
                  <a:ea typeface="Tahoma" pitchFamily="34" charset="0"/>
                  <a:cs typeface="Tahoma" pitchFamily="34" charset="0"/>
                </a:rPr>
                <a:t>2</a:t>
              </a:r>
              <a:endParaRPr lang="en-US" sz="4400" b="1">
                <a:solidFill>
                  <a:schemeClr val="bg1"/>
                </a:solidFill>
                <a:latin typeface="Tahoma" pitchFamily="34" charset="0"/>
                <a:ea typeface="Tahoma" pitchFamily="34" charset="0"/>
                <a:cs typeface="Tahoma" pitchFamily="34" charset="0"/>
              </a:endParaRPr>
            </a:p>
          </p:txBody>
        </p:sp>
      </p:grpSp>
      <mc:AlternateContent xmlns:mc="http://schemas.openxmlformats.org/markup-compatibility/2006" xmlns:a14="http://schemas.microsoft.com/office/drawing/2010/main">
        <mc:Choice Requires="a14">
          <p:sp>
            <p:nvSpPr>
              <p:cNvPr id="15" name="TextBox 14"/>
              <p:cNvSpPr txBox="1"/>
              <p:nvPr/>
            </p:nvSpPr>
            <p:spPr>
              <a:xfrm>
                <a:off x="3799233" y="9191358"/>
                <a:ext cx="20972858" cy="3877985"/>
              </a:xfrm>
              <a:prstGeom prst="rect">
                <a:avLst/>
              </a:prstGeom>
              <a:noFill/>
            </p:spPr>
            <p:txBody>
              <a:bodyPr wrap="square" rtlCol="0">
                <a:spAutoFit/>
              </a:bodyPr>
              <a:lstStyle/>
              <a:p>
                <a:pPr marL="742950" indent="-742950">
                  <a:spcBef>
                    <a:spcPts val="600"/>
                  </a:spcBef>
                  <a:spcAft>
                    <a:spcPts val="600"/>
                  </a:spcAft>
                  <a:buAutoNum type="alphaLcPeriod"/>
                </a:pPr>
                <a14:m>
                  <m:oMath xmlns:m="http://schemas.openxmlformats.org/officeDocument/2006/math">
                    <m:r>
                      <a:rPr lang="en-US" sz="5400" b="0" i="1" smtClean="0">
                        <a:latin typeface="Cambria Math" panose="02040503050406030204" pitchFamily="18" charset="0"/>
                      </a:rPr>
                      <m:t>𝑃</m:t>
                    </m:r>
                    <m:d>
                      <m:dPr>
                        <m:ctrlPr>
                          <a:rPr lang="en-US" sz="5400" b="0" i="1" smtClean="0">
                            <a:latin typeface="Cambria Math"/>
                          </a:rPr>
                        </m:ctrlPr>
                      </m:dPr>
                      <m:e>
                        <m:r>
                          <a:rPr lang="en-US" sz="5400" b="0" i="1" smtClean="0">
                            <a:latin typeface="Cambria Math" panose="02040503050406030204" pitchFamily="18" charset="0"/>
                            <a:ea typeface="Cambria Math" panose="02040503050406030204" pitchFamily="18" charset="0"/>
                          </a:rPr>
                          <m:t>∅</m:t>
                        </m:r>
                      </m:e>
                    </m:d>
                    <m:r>
                      <a:rPr lang="en-US" sz="5400" b="0" i="1" smtClean="0">
                        <a:latin typeface="Cambria Math" panose="02040503050406030204" pitchFamily="18" charset="0"/>
                      </a:rPr>
                      <m:t>=0,  </m:t>
                    </m:r>
                    <m:r>
                      <a:rPr lang="en-US" sz="5400" b="0" i="1" smtClean="0">
                        <a:latin typeface="Cambria Math" panose="02040503050406030204" pitchFamily="18" charset="0"/>
                      </a:rPr>
                      <m:t>𝑃</m:t>
                    </m:r>
                    <m:d>
                      <m:dPr>
                        <m:ctrlPr>
                          <a:rPr lang="en-US" sz="5400" b="0" i="1" smtClean="0">
                            <a:latin typeface="Cambria Math"/>
                          </a:rPr>
                        </m:ctrlPr>
                      </m:dPr>
                      <m:e>
                        <m:r>
                          <m:rPr>
                            <m:sty m:val="p"/>
                          </m:rPr>
                          <a:rPr lang="el-GR" sz="5400" b="0" i="1" smtClean="0">
                            <a:latin typeface="Cambria Math" panose="02040503050406030204" pitchFamily="18" charset="0"/>
                            <a:ea typeface="Cambria Math" panose="02040503050406030204" pitchFamily="18" charset="0"/>
                          </a:rPr>
                          <m:t>Ω</m:t>
                        </m:r>
                      </m:e>
                    </m:d>
                    <m:r>
                      <a:rPr lang="en-US" sz="5400" b="0" i="1" smtClean="0">
                        <a:latin typeface="Cambria Math" panose="02040503050406030204" pitchFamily="18" charset="0"/>
                        <a:ea typeface="Cambria Math" panose="02040503050406030204" pitchFamily="18" charset="0"/>
                      </a:rPr>
                      <m:t>=1</m:t>
                    </m:r>
                  </m:oMath>
                </a14:m>
                <a:endParaRPr lang="en-US" sz="5400" b="0" smtClean="0">
                  <a:latin typeface="Times New Roman" panose="02020603050405020304" pitchFamily="18" charset="0"/>
                  <a:ea typeface="Cambria Math" panose="02040503050406030204" pitchFamily="18" charset="0"/>
                  <a:cs typeface="Times New Roman" panose="02020603050405020304" pitchFamily="18" charset="0"/>
                </a:endParaRPr>
              </a:p>
              <a:p>
                <a:pPr marL="742950" indent="-742950">
                  <a:spcBef>
                    <a:spcPts val="600"/>
                  </a:spcBef>
                  <a:spcAft>
                    <a:spcPts val="600"/>
                  </a:spcAft>
                  <a:buAutoNum type="alphaLcPeriod"/>
                </a:pPr>
                <a14:m>
                  <m:oMath xmlns:m="http://schemas.openxmlformats.org/officeDocument/2006/math">
                    <m:r>
                      <a:rPr lang="en-US" sz="5400" b="0" i="1" smtClean="0">
                        <a:latin typeface="Cambria Math" panose="02040503050406030204" pitchFamily="18" charset="0"/>
                      </a:rPr>
                      <m:t>0≤</m:t>
                    </m:r>
                    <m:r>
                      <a:rPr lang="en-US" sz="5400" b="0" i="1" smtClean="0">
                        <a:latin typeface="Cambria Math" panose="02040503050406030204" pitchFamily="18" charset="0"/>
                      </a:rPr>
                      <m:t>𝑃</m:t>
                    </m:r>
                    <m:d>
                      <m:dPr>
                        <m:ctrlPr>
                          <a:rPr lang="en-US" sz="5400" b="0" i="1" smtClean="0">
                            <a:latin typeface="Cambria Math"/>
                          </a:rPr>
                        </m:ctrlPr>
                      </m:dPr>
                      <m:e>
                        <m:r>
                          <a:rPr lang="en-US" sz="5400" b="0" i="1" smtClean="0">
                            <a:latin typeface="Cambria Math" panose="02040503050406030204" pitchFamily="18" charset="0"/>
                          </a:rPr>
                          <m:t>𝐴</m:t>
                        </m:r>
                      </m:e>
                    </m:d>
                    <m:r>
                      <a:rPr lang="en-US" sz="5400" b="0" i="1" smtClean="0">
                        <a:latin typeface="Cambria Math" panose="02040503050406030204" pitchFamily="18" charset="0"/>
                      </a:rPr>
                      <m:t>≤1, </m:t>
                    </m:r>
                  </m:oMath>
                </a14:m>
                <a:r>
                  <a:rPr lang="en-US" sz="5400" smtClean="0">
                    <a:latin typeface="Times New Roman" panose="02020603050405020304" pitchFamily="18" charset="0"/>
                    <a:cs typeface="Times New Roman" panose="02020603050405020304" pitchFamily="18" charset="0"/>
                  </a:rPr>
                  <a:t>với mọi biến cố </a:t>
                </a:r>
                <a14:m>
                  <m:oMath xmlns:m="http://schemas.openxmlformats.org/officeDocument/2006/math">
                    <m:r>
                      <a:rPr lang="en-US" sz="5400" b="0" i="1" smtClean="0">
                        <a:latin typeface="Cambria Math" panose="02040503050406030204" pitchFamily="18" charset="0"/>
                      </a:rPr>
                      <m:t>𝐴</m:t>
                    </m:r>
                  </m:oMath>
                </a14:m>
                <a:endParaRPr lang="en-US" sz="5400" b="0" smtClean="0">
                  <a:latin typeface="Times New Roman" panose="02020603050405020304" pitchFamily="18" charset="0"/>
                  <a:cs typeface="Times New Roman" panose="02020603050405020304" pitchFamily="18" charset="0"/>
                </a:endParaRPr>
              </a:p>
              <a:p>
                <a:pPr marL="742950" indent="-742950">
                  <a:spcBef>
                    <a:spcPts val="600"/>
                  </a:spcBef>
                  <a:spcAft>
                    <a:spcPts val="600"/>
                  </a:spcAft>
                  <a:buAutoNum type="alphaLcPeriod"/>
                </a:pPr>
                <a:r>
                  <a:rPr lang="en-US" sz="5400" smtClean="0">
                    <a:latin typeface="Times New Roman" panose="02020603050405020304" pitchFamily="18" charset="0"/>
                    <a:cs typeface="Times New Roman" panose="02020603050405020304" pitchFamily="18" charset="0"/>
                  </a:rPr>
                  <a:t>Nếu </a:t>
                </a:r>
                <a14:m>
                  <m:oMath xmlns:m="http://schemas.openxmlformats.org/officeDocument/2006/math">
                    <m:r>
                      <a:rPr lang="en-US" sz="5400" b="0" i="1" smtClean="0">
                        <a:latin typeface="Cambria Math" panose="02040503050406030204" pitchFamily="18" charset="0"/>
                      </a:rPr>
                      <m:t>𝐴</m:t>
                    </m:r>
                  </m:oMath>
                </a14:m>
                <a:r>
                  <a:rPr lang="en-US" sz="5400" smtClean="0">
                    <a:latin typeface="Times New Roman" panose="02020603050405020304" pitchFamily="18" charset="0"/>
                    <a:cs typeface="Times New Roman" panose="02020603050405020304" pitchFamily="18" charset="0"/>
                  </a:rPr>
                  <a:t> và </a:t>
                </a:r>
                <a14:m>
                  <m:oMath xmlns:m="http://schemas.openxmlformats.org/officeDocument/2006/math">
                    <m:r>
                      <a:rPr lang="en-US" sz="5400" b="0" i="1" smtClean="0">
                        <a:latin typeface="Cambria Math" panose="02040503050406030204" pitchFamily="18" charset="0"/>
                      </a:rPr>
                      <m:t>𝐵</m:t>
                    </m:r>
                  </m:oMath>
                </a14:m>
                <a:r>
                  <a:rPr lang="en-US" sz="5400" smtClean="0">
                    <a:latin typeface="Times New Roman" panose="02020603050405020304" pitchFamily="18" charset="0"/>
                    <a:cs typeface="Times New Roman" panose="02020603050405020304" pitchFamily="18" charset="0"/>
                  </a:rPr>
                  <a:t> xung khắc thì </a:t>
                </a:r>
                <a14:m>
                  <m:oMath xmlns:m="http://schemas.openxmlformats.org/officeDocument/2006/math">
                    <m:r>
                      <a:rPr lang="en-US" sz="5400" b="0" i="1" smtClean="0">
                        <a:latin typeface="Cambria Math" panose="02040503050406030204" pitchFamily="18" charset="0"/>
                      </a:rPr>
                      <m:t>𝑃</m:t>
                    </m:r>
                    <m:d>
                      <m:dPr>
                        <m:ctrlPr>
                          <a:rPr lang="en-US" sz="5400" b="0" i="1" smtClean="0">
                            <a:latin typeface="Cambria Math"/>
                          </a:rPr>
                        </m:ctrlPr>
                      </m:dPr>
                      <m:e>
                        <m:r>
                          <a:rPr lang="en-US" sz="5400" b="0" i="1" smtClean="0">
                            <a:latin typeface="Cambria Math" panose="02040503050406030204" pitchFamily="18" charset="0"/>
                          </a:rPr>
                          <m:t>𝐴</m:t>
                        </m:r>
                        <m:r>
                          <a:rPr lang="en-US" sz="5400" b="0" i="1" smtClean="0">
                            <a:latin typeface="Cambria Math" panose="02040503050406030204" pitchFamily="18" charset="0"/>
                          </a:rPr>
                          <m:t>∪</m:t>
                        </m:r>
                        <m:r>
                          <a:rPr lang="en-US" sz="5400" b="0" i="1" smtClean="0">
                            <a:latin typeface="Cambria Math" panose="02040503050406030204" pitchFamily="18" charset="0"/>
                          </a:rPr>
                          <m:t>𝐵</m:t>
                        </m:r>
                      </m:e>
                    </m:d>
                    <m:r>
                      <a:rPr lang="en-US" sz="5400" b="0" i="1" smtClean="0">
                        <a:latin typeface="Cambria Math" panose="02040503050406030204" pitchFamily="18" charset="0"/>
                      </a:rPr>
                      <m:t>=</m:t>
                    </m:r>
                    <m:r>
                      <a:rPr lang="en-US" sz="5400" b="0" i="1" smtClean="0">
                        <a:latin typeface="Cambria Math" panose="02040503050406030204" pitchFamily="18" charset="0"/>
                      </a:rPr>
                      <m:t>𝑃</m:t>
                    </m:r>
                    <m:d>
                      <m:dPr>
                        <m:ctrlPr>
                          <a:rPr lang="en-US" sz="5400" b="0" i="1" smtClean="0">
                            <a:latin typeface="Cambria Math"/>
                          </a:rPr>
                        </m:ctrlPr>
                      </m:dPr>
                      <m:e>
                        <m:r>
                          <a:rPr lang="en-US" sz="5400" b="0" i="1" smtClean="0">
                            <a:latin typeface="Cambria Math" panose="02040503050406030204" pitchFamily="18" charset="0"/>
                          </a:rPr>
                          <m:t>𝐴</m:t>
                        </m:r>
                      </m:e>
                    </m:d>
                    <m:r>
                      <a:rPr lang="en-US" sz="5400" b="0" i="1" smtClean="0">
                        <a:latin typeface="Cambria Math" panose="02040503050406030204" pitchFamily="18" charset="0"/>
                      </a:rPr>
                      <m:t>+</m:t>
                    </m:r>
                    <m:r>
                      <a:rPr lang="en-US" sz="5400" b="0" i="1" smtClean="0">
                        <a:latin typeface="Cambria Math" panose="02040503050406030204" pitchFamily="18" charset="0"/>
                      </a:rPr>
                      <m:t>𝑃</m:t>
                    </m:r>
                    <m:d>
                      <m:dPr>
                        <m:ctrlPr>
                          <a:rPr lang="en-US" sz="5400" b="0" i="1" smtClean="0">
                            <a:latin typeface="Cambria Math"/>
                          </a:rPr>
                        </m:ctrlPr>
                      </m:dPr>
                      <m:e>
                        <m:r>
                          <a:rPr lang="en-US" sz="5400" b="0" i="1" smtClean="0">
                            <a:latin typeface="Cambria Math" panose="02040503050406030204" pitchFamily="18" charset="0"/>
                          </a:rPr>
                          <m:t>𝐵</m:t>
                        </m:r>
                      </m:e>
                    </m:d>
                    <m:r>
                      <a:rPr lang="en-US" sz="5400" b="0" i="1" smtClean="0">
                        <a:latin typeface="Cambria Math" panose="02040503050406030204" pitchFamily="18" charset="0"/>
                      </a:rPr>
                      <m:t>     </m:t>
                    </m:r>
                  </m:oMath>
                </a14:m>
                <a:endParaRPr lang="en-US" sz="5400" b="0" smtClean="0">
                  <a:latin typeface="Times New Roman" panose="02020603050405020304" pitchFamily="18" charset="0"/>
                  <a:cs typeface="Times New Roman" panose="02020603050405020304" pitchFamily="18" charset="0"/>
                </a:endParaRPr>
              </a:p>
              <a:p>
                <a:pPr>
                  <a:spcBef>
                    <a:spcPts val="600"/>
                  </a:spcBef>
                  <a:spcAft>
                    <a:spcPts val="600"/>
                  </a:spcAft>
                </a:pPr>
                <a:r>
                  <a:rPr lang="en-US" sz="5400" smtClean="0">
                    <a:latin typeface="Times New Roman" panose="02020603050405020304" pitchFamily="18" charset="0"/>
                    <a:cs typeface="Times New Roman" panose="02020603050405020304" pitchFamily="18" charset="0"/>
                  </a:rPr>
                  <a:t>                                (quy tắc cộng xác suất)</a:t>
                </a:r>
                <a:endParaRPr lang="en-US" sz="540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799233" y="9191358"/>
                <a:ext cx="20972858" cy="3877985"/>
              </a:xfrm>
              <a:prstGeom prst="rect">
                <a:avLst/>
              </a:prstGeom>
              <a:blipFill rotWithShape="0">
                <a:blip r:embed="rId5"/>
                <a:stretch>
                  <a:fillRect l="-1395" b="-8648"/>
                </a:stretch>
              </a:blipFill>
            </p:spPr>
            <p:txBody>
              <a:bodyPr/>
              <a:lstStyle/>
              <a:p>
                <a:r>
                  <a:rPr lang="en-US">
                    <a:noFill/>
                  </a:rPr>
                  <a:t> </a:t>
                </a:r>
              </a:p>
            </p:txBody>
          </p:sp>
        </mc:Fallback>
      </mc:AlternateContent>
    </p:spTree>
    <p:extLst>
      <p:ext uri="{BB962C8B-B14F-4D97-AF65-F5344CB8AC3E}">
        <p14:creationId xmlns:p14="http://schemas.microsoft.com/office/powerpoint/2010/main" val="27589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wipe(left)">
                                      <p:cBhvr>
                                        <p:cTn id="32" dur="500"/>
                                        <p:tgtEl>
                                          <p:spTgt spid="1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5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wipe(down)">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animEffect transition="in" filter="wipe(down)">
                                      <p:cBhvr>
                                        <p:cTn id="48" dur="500"/>
                                        <p:tgtEl>
                                          <p:spTgt spid="15">
                                            <p:txEl>
                                              <p:pRg st="2" end="2"/>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xEl>
                                              <p:pRg st="3" end="3"/>
                                            </p:txEl>
                                          </p:spTgt>
                                        </p:tgtEl>
                                        <p:attrNameLst>
                                          <p:attrName>style.visibility</p:attrName>
                                        </p:attrNameLst>
                                      </p:cBhvr>
                                      <p:to>
                                        <p:strVal val="visible"/>
                                      </p:to>
                                    </p:set>
                                    <p:animEffect transition="in" filter="wipe(down)">
                                      <p:cBhvr>
                                        <p:cTn id="51"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12247" y="4849862"/>
            <a:ext cx="24286040" cy="8863414"/>
            <a:chOff x="184495" y="3636270"/>
            <a:chExt cx="12141439" cy="4901440"/>
          </a:xfrm>
        </p:grpSpPr>
        <p:sp>
          <p:nvSpPr>
            <p:cNvPr id="5" name="Rounded Rectangle 4"/>
            <p:cNvSpPr/>
            <p:nvPr/>
          </p:nvSpPr>
          <p:spPr>
            <a:xfrm>
              <a:off x="184495" y="3865218"/>
              <a:ext cx="12141439" cy="4672492"/>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093022" cy="2688296"/>
            <a:chOff x="534987" y="1869705"/>
            <a:chExt cx="23612451" cy="2254377"/>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9</a:t>
                  </a:r>
                </a:p>
              </p:txBody>
            </p:sp>
          </p:grpSp>
        </p:grpSp>
        <p:sp>
          <p:nvSpPr>
            <p:cNvPr id="23" name="Rectangle 22"/>
            <p:cNvSpPr/>
            <p:nvPr/>
          </p:nvSpPr>
          <p:spPr>
            <a:xfrm>
              <a:off x="1069329" y="2181677"/>
              <a:ext cx="23078109" cy="170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gn="ctr" fontAlgn="base">
                <a:buClr>
                  <a:srgbClr val="0000FF"/>
                </a:buClr>
                <a:tabLst>
                  <a:tab pos="1259903" algn="l"/>
                </a:tabLst>
              </a:pPr>
              <a:r>
                <a:rPr lang="nl-NL" sz="6000" smtClean="0">
                  <a:latin typeface="Times New Roman"/>
                  <a:ea typeface="Calibri"/>
                  <a:cs typeface="Times New Roman"/>
                </a:rPr>
                <a:t>              Bốn </a:t>
              </a:r>
              <a:r>
                <a:rPr lang="nl-NL" sz="6000">
                  <a:latin typeface="Times New Roman"/>
                  <a:ea typeface="Calibri"/>
                  <a:cs typeface="Times New Roman"/>
                </a:rPr>
                <a:t>bạn nam và bốn bạn nữ được xếp ngồi ngẫu nhiên vào 8 ghế xếp thành hai dãy đối diện nhau. Xác suất sao cho nữ ngồi đối diện nhau là</a:t>
              </a:r>
              <a:endParaRPr lang="en-US" sz="6000" dirty="0">
                <a:latin typeface="+mj-lt"/>
                <a:ea typeface="Times New Roman" panose="02020603050405020304" pitchFamily="18" charset="0"/>
              </a:endParaRPr>
            </a:p>
          </p:txBody>
        </p:sp>
      </p:grpSp>
      <p:grpSp>
        <p:nvGrpSpPr>
          <p:cNvPr id="3" name="Group 2"/>
          <p:cNvGrpSpPr/>
          <p:nvPr/>
        </p:nvGrpSpPr>
        <p:grpSpPr>
          <a:xfrm>
            <a:off x="494427" y="2839412"/>
            <a:ext cx="23679365" cy="2000552"/>
            <a:chOff x="247181" y="1419706"/>
            <a:chExt cx="11838141" cy="1000276"/>
          </a:xfrm>
        </p:grpSpPr>
        <p:grpSp>
          <p:nvGrpSpPr>
            <p:cNvPr id="51" name="Group 50"/>
            <p:cNvGrpSpPr/>
            <p:nvPr/>
          </p:nvGrpSpPr>
          <p:grpSpPr>
            <a:xfrm>
              <a:off x="247181" y="1486943"/>
              <a:ext cx="3090381" cy="928798"/>
              <a:chOff x="5537206" y="1544607"/>
              <a:chExt cx="3079904" cy="863449"/>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90399" y="1544607"/>
                    <a:ext cx="2280848" cy="8464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m:t>
                              </m:r>
                            </m:num>
                            <m:den>
                              <m:r>
                                <a:rPr lang="en-US" sz="6000" b="0" i="1" smtClean="0">
                                  <a:latin typeface="Cambria Math" panose="02040503050406030204" pitchFamily="18" charset="0"/>
                                </a:rPr>
                                <m:t>4</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190399" y="1544607"/>
                    <a:ext cx="2280848" cy="846414"/>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419706"/>
              <a:ext cx="3090381" cy="996039"/>
              <a:chOff x="5537206" y="1482098"/>
              <a:chExt cx="3079904" cy="925958"/>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130564" y="1482098"/>
                    <a:ext cx="2280848" cy="84641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m:t>
                              </m:r>
                            </m:den>
                          </m:f>
                          <m:r>
                            <a:rPr lang="en-US" sz="6000" b="0" i="1" smtClean="0">
                              <a:latin typeface="Cambria Math" panose="02040503050406030204" pitchFamily="18" charset="0"/>
                            </a:rPr>
                            <m:t>.</m:t>
                          </m:r>
                        </m:oMath>
                      </m:oMathPara>
                    </a14:m>
                    <a:endParaRPr lang="en-US" sz="6000" i="0" dirty="0">
                      <a:latin typeface="+mj-lt"/>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130564" y="1482098"/>
                    <a:ext cx="2280848" cy="846413"/>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459052"/>
              <a:ext cx="3090381" cy="956695"/>
              <a:chOff x="5537206" y="1518675"/>
              <a:chExt cx="3079904" cy="889381"/>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1932" y="1518675"/>
                    <a:ext cx="2280848" cy="846412"/>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vi-VN" sz="6000" i="1" dirty="0" smtClean="0">
                                  <a:latin typeface="Cambria Math"/>
                                </a:rPr>
                              </m:ctrlPr>
                            </m:fPr>
                            <m:num>
                              <m:r>
                                <a:rPr lang="en-US" sz="6000" b="0" i="1" dirty="0" smtClean="0">
                                  <a:latin typeface="Cambria Math" panose="02040503050406030204" pitchFamily="18" charset="0"/>
                                </a:rPr>
                                <m:t>3</m:t>
                              </m:r>
                            </m:num>
                            <m:den>
                              <m:r>
                                <a:rPr lang="en-US" sz="6000" b="0" i="1" dirty="0" smtClean="0">
                                  <a:latin typeface="Cambria Math" panose="02040503050406030204" pitchFamily="18" charset="0"/>
                                </a:rPr>
                                <m:t>35</m:t>
                              </m:r>
                            </m:den>
                          </m:f>
                          <m:r>
                            <a:rPr lang="en-US" sz="6000" b="0" i="1" dirty="0" smtClean="0">
                              <a:latin typeface="Cambria Math" panose="02040503050406030204" pitchFamily="18" charset="0"/>
                            </a:rPr>
                            <m:t>.</m:t>
                          </m:r>
                          <m:r>
                            <m:rPr>
                              <m:nor/>
                            </m:rPr>
                            <a:rPr lang="vi-VN" sz="6000" dirty="0">
                              <a:latin typeface="+mj-lt"/>
                            </a:rPr>
                            <m:t>	</m:t>
                          </m:r>
                        </m:oMath>
                      </m:oMathPara>
                    </a14:m>
                    <a:endParaRPr lang="en-US" sz="6000" dirty="0">
                      <a:latin typeface="+mj-lt"/>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121932" y="1518675"/>
                    <a:ext cx="2280848" cy="846412"/>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97101"/>
              <a:ext cx="3090381" cy="922881"/>
              <a:chOff x="5537206" y="1554046"/>
              <a:chExt cx="3079904" cy="857947"/>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23623" y="1554046"/>
                    <a:ext cx="2493487"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6</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123623" y="1554046"/>
                    <a:ext cx="2493487" cy="857947"/>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2" name="Rectangle 1">
            <a:extLst>
              <a:ext uri="{FF2B5EF4-FFF2-40B4-BE49-F238E27FC236}">
                <a16:creationId xmlns:mc="http://schemas.openxmlformats.org/markup-compatibility/2006" xmlns:a14="http://schemas.microsoft.com/office/drawing/2010/main" xmlns:a16="http://schemas.microsoft.com/office/drawing/2014/main" xmlns="" id="{630AFE6F-2C89-4580-A348-1344D231C007}"/>
              </a:ext>
            </a:extLst>
          </p:cNvPr>
          <p:cNvSpPr/>
          <p:nvPr/>
        </p:nvSpPr>
        <p:spPr>
          <a:xfrm>
            <a:off x="494427" y="5765622"/>
            <a:ext cx="23248164" cy="5334281"/>
          </a:xfrm>
          <a:prstGeom prst="rect">
            <a:avLst/>
          </a:prstGeom>
        </p:spPr>
        <p:txBody>
          <a:bodyPr wrap="square">
            <a:spAutoFit/>
          </a:bodyPr>
          <a:lstStyle/>
          <a:p>
            <a:pPr algn="just">
              <a:lnSpc>
                <a:spcPct val="115000"/>
              </a:lnSpc>
              <a:spcBef>
                <a:spcPts val="240"/>
              </a:spcBef>
              <a:spcAft>
                <a:spcPts val="240"/>
              </a:spcAft>
              <a:tabLst>
                <a:tab pos="182880" algn="l"/>
                <a:tab pos="346710" algn="l"/>
              </a:tabLst>
            </a:pPr>
            <a:r>
              <a:rPr lang="nl-NL" sz="6000">
                <a:latin typeface="Times New Roman"/>
                <a:ea typeface="Calibri"/>
                <a:cs typeface="Times New Roman"/>
              </a:rPr>
              <a:t>Xếp một bạn nữ vào 1 trong 8 ghế có 8 cách xếp, sau đó chọn 1 trong 3 bạn nữ còn lại xếp vào ghế đối diện có 3 cách chọn. Tiếp đến xếp một bạn nữ </a:t>
            </a:r>
            <a:r>
              <a:rPr lang="nl-NL" sz="6000" spc="-20">
                <a:latin typeface="Times New Roman"/>
                <a:ea typeface="Calibri"/>
                <a:cs typeface="Times New Roman"/>
              </a:rPr>
              <a:t>vào 1 trong 6 ghế còn lại có 6 cách chọn ghế, bạn nữ còn lại bắt buộc phải ngồi</a:t>
            </a:r>
            <a:r>
              <a:rPr lang="nl-NL" sz="6000">
                <a:latin typeface="Times New Roman"/>
                <a:ea typeface="Calibri"/>
                <a:cs typeface="Times New Roman"/>
              </a:rPr>
              <a:t> ghế đối diện có 1 cách. 4 ghế trống còn lại xếp 4 bạn nam vào, có 4! cách.</a:t>
            </a:r>
            <a:endParaRPr lang="vi-VN" sz="6000">
              <a:latin typeface="Calibri"/>
              <a:ea typeface="Calibri"/>
              <a:cs typeface="Times New Roman"/>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xmlns="" id="{166F2F47-2835-4DD8-A526-9E1F7A40AEAE}"/>
                  </a:ext>
                </a:extLst>
              </p:cNvPr>
              <p:cNvSpPr/>
              <p:nvPr/>
            </p:nvSpPr>
            <p:spPr>
              <a:xfrm>
                <a:off x="368734" y="10795276"/>
                <a:ext cx="23806645" cy="2182200"/>
              </a:xfrm>
              <a:prstGeom prst="rect">
                <a:avLst/>
              </a:prstGeom>
            </p:spPr>
            <p:txBody>
              <a:bodyPr wrap="none">
                <a:spAutoFit/>
              </a:bodyPr>
              <a:lstStyle/>
              <a:p>
                <a:pPr algn="just">
                  <a:lnSpc>
                    <a:spcPct val="115000"/>
                  </a:lnSpc>
                  <a:spcBef>
                    <a:spcPts val="240"/>
                  </a:spcBef>
                  <a:spcAft>
                    <a:spcPts val="240"/>
                  </a:spcAft>
                  <a:tabLst>
                    <a:tab pos="182880" algn="l"/>
                    <a:tab pos="346710" algn="l"/>
                  </a:tabLst>
                </a:pPr>
                <a:r>
                  <a:rPr lang="nl-NL" sz="6000">
                    <a:latin typeface="Times New Roman"/>
                    <a:ea typeface="Calibri"/>
                    <a:cs typeface="Times New Roman"/>
                  </a:rPr>
                  <a:t>Gọi A là biến cố: "Nữ ngồi đối diện nhau". Số trường hợp thuận lợi cho A là:</a:t>
                </a:r>
                <a:endParaRPr lang="en-US" sz="6000" i="1">
                  <a:latin typeface="Cambria Math"/>
                  <a:ea typeface="Calibri"/>
                  <a:cs typeface="Times New Roman"/>
                </a:endParaRPr>
              </a:p>
              <a:p>
                <a:pPr algn="just">
                  <a:lnSpc>
                    <a:spcPct val="115000"/>
                  </a:lnSpc>
                  <a:spcBef>
                    <a:spcPts val="240"/>
                  </a:spcBef>
                  <a:spcAft>
                    <a:spcPts val="240"/>
                  </a:spcAft>
                  <a:tabLst>
                    <a:tab pos="182880" algn="l"/>
                    <a:tab pos="346710" algn="l"/>
                  </a:tabLst>
                </a:pPr>
                <a14:m>
                  <m:oMath xmlns:m="http://schemas.openxmlformats.org/officeDocument/2006/math">
                    <m:r>
                      <a:rPr lang="en-GB" sz="6000" i="1">
                        <a:latin typeface="Cambria Math"/>
                        <a:ea typeface="Calibri"/>
                        <a:cs typeface="Times New Roman"/>
                      </a:rPr>
                      <m:t>𝑛</m:t>
                    </m:r>
                    <m:r>
                      <a:rPr lang="en-GB" sz="6000" i="1">
                        <a:latin typeface="Cambria Math"/>
                        <a:ea typeface="Calibri"/>
                        <a:cs typeface="Times New Roman"/>
                      </a:rPr>
                      <m:t>(</m:t>
                    </m:r>
                    <m:r>
                      <a:rPr lang="en-GB" sz="6000" i="1">
                        <a:latin typeface="Cambria Math"/>
                        <a:ea typeface="Calibri"/>
                        <a:cs typeface="Times New Roman"/>
                      </a:rPr>
                      <m:t>𝐴</m:t>
                    </m:r>
                    <m:r>
                      <a:rPr lang="en-GB" sz="6000" i="1">
                        <a:latin typeface="Cambria Math"/>
                        <a:ea typeface="Calibri"/>
                        <a:cs typeface="Times New Roman"/>
                      </a:rPr>
                      <m:t>)=8.3.6.1.4!=3456</m:t>
                    </m:r>
                  </m:oMath>
                </a14:m>
                <a:r>
                  <a:rPr lang="nl-NL" sz="6000">
                    <a:latin typeface="Times New Roman"/>
                    <a:ea typeface="Calibri"/>
                    <a:cs typeface="Times New Roman"/>
                  </a:rPr>
                  <a:t>. </a:t>
                </a:r>
              </a:p>
            </p:txBody>
          </p:sp>
        </mc:Choice>
        <mc:Fallback xmlns="">
          <p:sp>
            <p:nvSpPr>
              <p:cNvPr id="12" name="Rectangle 11">
                <a:extLst>
                  <a:ext uri="{FF2B5EF4-FFF2-40B4-BE49-F238E27FC236}">
                    <a16:creationId xmlns="" xmlns:a16="http://schemas.microsoft.com/office/drawing/2014/main" xmlns:a14="http://schemas.microsoft.com/office/drawing/2010/main" id="{166F2F47-2835-4DD8-A526-9E1F7A40AEAE}"/>
                  </a:ext>
                </a:extLst>
              </p:cNvPr>
              <p:cNvSpPr>
                <a:spLocks noRot="1" noChangeAspect="1" noMove="1" noResize="1" noEditPoints="1" noAdjustHandles="1" noChangeArrowheads="1" noChangeShapeType="1" noTextEdit="1"/>
              </p:cNvSpPr>
              <p:nvPr/>
            </p:nvSpPr>
            <p:spPr>
              <a:xfrm>
                <a:off x="368734" y="10795276"/>
                <a:ext cx="23806645" cy="2182200"/>
              </a:xfrm>
              <a:prstGeom prst="rect">
                <a:avLst/>
              </a:prstGeom>
              <a:blipFill rotWithShape="0">
                <a:blip r:embed="rId7"/>
                <a:stretch>
                  <a:fillRect l="-1536" t="-6425" r="-589" b="-17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xmlns="" id="{3E4475C1-D1C6-4054-8A9F-8626EEBCAB0A}"/>
                  </a:ext>
                </a:extLst>
              </p:cNvPr>
              <p:cNvSpPr/>
              <p:nvPr/>
            </p:nvSpPr>
            <p:spPr>
              <a:xfrm>
                <a:off x="9491585" y="11782256"/>
                <a:ext cx="13781530" cy="1563120"/>
              </a:xfrm>
              <a:prstGeom prst="rect">
                <a:avLst/>
              </a:prstGeom>
            </p:spPr>
            <p:txBody>
              <a:bodyPr wrap="none">
                <a:spAutoFit/>
              </a:bodyPr>
              <a:lstStyle/>
              <a:p>
                <a:r>
                  <a:rPr lang="nl-NL" sz="6000">
                    <a:latin typeface="Times New Roman"/>
                    <a:ea typeface="Calibri"/>
                    <a:cs typeface="Times New Roman"/>
                  </a:rPr>
                  <a:t>Xác suất cần tìm:  </a:t>
                </a:r>
                <a14:m>
                  <m:oMath xmlns:m="http://schemas.openxmlformats.org/officeDocument/2006/math">
                    <m:r>
                      <a:rPr lang="en-US" sz="6000" i="1">
                        <a:latin typeface="Cambria Math"/>
                        <a:ea typeface="Times New Roman"/>
                        <a:cs typeface="Times New Roman"/>
                      </a:rPr>
                      <m:t>𝑃</m:t>
                    </m:r>
                    <m:d>
                      <m:dPr>
                        <m:ctrlPr>
                          <a:rPr lang="vi-VN" sz="6000" i="1">
                            <a:latin typeface="Cambria Math"/>
                            <a:ea typeface="Times New Roman"/>
                            <a:cs typeface="Times New Roman"/>
                          </a:rPr>
                        </m:ctrlPr>
                      </m:dPr>
                      <m:e>
                        <m:r>
                          <a:rPr lang="en-US" sz="6000" i="1">
                            <a:latin typeface="Cambria Math"/>
                            <a:ea typeface="Times New Roman"/>
                            <a:cs typeface="Times New Roman"/>
                          </a:rPr>
                          <m:t>𝐴</m:t>
                        </m:r>
                      </m:e>
                    </m:d>
                    <m:r>
                      <a:rPr lang="en-US" sz="6000" i="1">
                        <a:latin typeface="Cambria Math"/>
                        <a:ea typeface="Times New Roman"/>
                        <a:cs typeface="Times New Roman"/>
                      </a:rPr>
                      <m:t>=</m:t>
                    </m:r>
                    <m:f>
                      <m:fPr>
                        <m:ctrlPr>
                          <a:rPr lang="vi-VN" sz="6000" i="1">
                            <a:latin typeface="Cambria Math"/>
                            <a:ea typeface="Times New Roman"/>
                            <a:cs typeface="Times New Roman"/>
                          </a:rPr>
                        </m:ctrlPr>
                      </m:fPr>
                      <m:num>
                        <m:r>
                          <a:rPr lang="en-US" sz="6000" i="1">
                            <a:latin typeface="Cambria Math"/>
                            <a:ea typeface="Times New Roman"/>
                            <a:cs typeface="Times New Roman"/>
                          </a:rPr>
                          <m:t>𝑛</m:t>
                        </m:r>
                        <m:r>
                          <a:rPr lang="en-US" sz="6000" i="1">
                            <a:latin typeface="Cambria Math"/>
                            <a:ea typeface="Times New Roman"/>
                            <a:cs typeface="Times New Roman"/>
                          </a:rPr>
                          <m:t>(</m:t>
                        </m:r>
                        <m:r>
                          <a:rPr lang="en-US" sz="6000" i="1">
                            <a:latin typeface="Cambria Math"/>
                            <a:ea typeface="Times New Roman"/>
                            <a:cs typeface="Times New Roman"/>
                          </a:rPr>
                          <m:t>𝐴</m:t>
                        </m:r>
                        <m:r>
                          <a:rPr lang="en-US" sz="6000" i="1">
                            <a:latin typeface="Cambria Math"/>
                            <a:ea typeface="Times New Roman"/>
                            <a:cs typeface="Times New Roman"/>
                          </a:rPr>
                          <m:t>)</m:t>
                        </m:r>
                      </m:num>
                      <m:den>
                        <m:r>
                          <a:rPr lang="en-US" sz="6000" i="1">
                            <a:latin typeface="Cambria Math"/>
                            <a:ea typeface="Times New Roman"/>
                            <a:cs typeface="Times New Roman"/>
                          </a:rPr>
                          <m:t>𝑛</m:t>
                        </m:r>
                        <m:r>
                          <a:rPr lang="en-US" sz="6000" i="1">
                            <a:latin typeface="Cambria Math"/>
                            <a:ea typeface="Times New Roman"/>
                            <a:cs typeface="Times New Roman"/>
                          </a:rPr>
                          <m:t>(</m:t>
                        </m:r>
                        <m:r>
                          <a:rPr lang="en-US" sz="6000" i="1">
                            <a:latin typeface="Cambria Math"/>
                            <a:ea typeface="Times New Roman"/>
                            <a:cs typeface="Times New Roman"/>
                          </a:rPr>
                          <m:t>𝛺</m:t>
                        </m:r>
                        <m:r>
                          <a:rPr lang="en-US" sz="6000" i="1">
                            <a:latin typeface="Cambria Math"/>
                            <a:ea typeface="Times New Roman"/>
                            <a:cs typeface="Times New Roman"/>
                          </a:rPr>
                          <m:t>)</m:t>
                        </m:r>
                      </m:den>
                    </m:f>
                    <m:r>
                      <a:rPr lang="en-US" sz="6000" i="1">
                        <a:latin typeface="Cambria Math"/>
                        <a:ea typeface="Times New Roman"/>
                        <a:cs typeface="Times New Roman"/>
                      </a:rPr>
                      <m:t>=</m:t>
                    </m:r>
                    <m:f>
                      <m:fPr>
                        <m:ctrlPr>
                          <a:rPr lang="vi-VN" sz="6000" i="1">
                            <a:latin typeface="Cambria Math"/>
                            <a:ea typeface="Times New Roman"/>
                            <a:cs typeface="Times New Roman"/>
                          </a:rPr>
                        </m:ctrlPr>
                      </m:fPr>
                      <m:num>
                        <m:r>
                          <a:rPr lang="en-US" sz="6000" i="1">
                            <a:latin typeface="Cambria Math"/>
                            <a:ea typeface="Times New Roman"/>
                            <a:cs typeface="Times New Roman"/>
                          </a:rPr>
                          <m:t>3456</m:t>
                        </m:r>
                      </m:num>
                      <m:den>
                        <m:r>
                          <a:rPr lang="en-US" sz="6000" i="1">
                            <a:latin typeface="Cambria Math"/>
                            <a:ea typeface="Times New Roman"/>
                            <a:cs typeface="Times New Roman"/>
                          </a:rPr>
                          <m:t>8!</m:t>
                        </m:r>
                      </m:den>
                    </m:f>
                    <m:r>
                      <a:rPr lang="en-US" sz="6000" i="1">
                        <a:latin typeface="Cambria Math"/>
                        <a:ea typeface="Times New Roman"/>
                        <a:cs typeface="Times New Roman"/>
                      </a:rPr>
                      <m:t>=</m:t>
                    </m:r>
                    <m:f>
                      <m:fPr>
                        <m:ctrlPr>
                          <a:rPr lang="vi-VN" sz="6000" i="1">
                            <a:latin typeface="Cambria Math"/>
                            <a:ea typeface="Times New Roman"/>
                            <a:cs typeface="Times New Roman"/>
                          </a:rPr>
                        </m:ctrlPr>
                      </m:fPr>
                      <m:num>
                        <m:r>
                          <a:rPr lang="en-US" sz="6000" i="1">
                            <a:latin typeface="Cambria Math"/>
                            <a:ea typeface="Times New Roman"/>
                            <a:cs typeface="Times New Roman"/>
                          </a:rPr>
                          <m:t>3</m:t>
                        </m:r>
                      </m:num>
                      <m:den>
                        <m:r>
                          <a:rPr lang="en-US" sz="6000" i="1">
                            <a:latin typeface="Cambria Math"/>
                            <a:ea typeface="Times New Roman"/>
                            <a:cs typeface="Times New Roman"/>
                          </a:rPr>
                          <m:t>35</m:t>
                        </m:r>
                      </m:den>
                    </m:f>
                  </m:oMath>
                </a14:m>
                <a:endParaRPr lang="en-US" sz="6000" dirty="0">
                  <a:latin typeface="+mj-lt"/>
                </a:endParaRPr>
              </a:p>
            </p:txBody>
          </p:sp>
        </mc:Choice>
        <mc:Fallback xmlns="">
          <p:sp>
            <p:nvSpPr>
              <p:cNvPr id="14" name="Rectangle 13">
                <a:extLst>
                  <a:ext uri="{FF2B5EF4-FFF2-40B4-BE49-F238E27FC236}">
                    <a16:creationId xmlns="" xmlns:a16="http://schemas.microsoft.com/office/drawing/2014/main" xmlns:a14="http://schemas.microsoft.com/office/drawing/2010/main" id="{3E4475C1-D1C6-4054-8A9F-8626EEBCAB0A}"/>
                  </a:ext>
                </a:extLst>
              </p:cNvPr>
              <p:cNvSpPr>
                <a:spLocks noRot="1" noChangeAspect="1" noMove="1" noResize="1" noEditPoints="1" noAdjustHandles="1" noChangeArrowheads="1" noChangeShapeType="1" noTextEdit="1"/>
              </p:cNvSpPr>
              <p:nvPr/>
            </p:nvSpPr>
            <p:spPr>
              <a:xfrm>
                <a:off x="9491585" y="11782256"/>
                <a:ext cx="13781530" cy="1563120"/>
              </a:xfrm>
              <a:prstGeom prst="rect">
                <a:avLst/>
              </a:prstGeom>
              <a:blipFill rotWithShape="0">
                <a:blip r:embed="rId8"/>
                <a:stretch>
                  <a:fillRect l="-2654" b="-4688"/>
                </a:stretch>
              </a:blipFill>
            </p:spPr>
            <p:txBody>
              <a:bodyPr/>
              <a:lstStyle/>
              <a:p>
                <a:r>
                  <a:rPr lang="en-US">
                    <a:noFill/>
                  </a:rPr>
                  <a:t> </a:t>
                </a:r>
              </a:p>
            </p:txBody>
          </p:sp>
        </mc:Fallback>
      </mc:AlternateContent>
      <p:sp>
        <p:nvSpPr>
          <p:cNvPr id="50" name="Oval 49">
            <a:extLst>
              <a:ext uri="{FF2B5EF4-FFF2-40B4-BE49-F238E27FC236}">
                <a16:creationId xmlns:a16="http://schemas.microsoft.com/office/drawing/2014/main" xmlns="" id="{55993724-0EB1-4818-B75A-5838DBD6DBFB}"/>
              </a:ext>
            </a:extLst>
          </p:cNvPr>
          <p:cNvSpPr/>
          <p:nvPr/>
        </p:nvSpPr>
        <p:spPr>
          <a:xfrm>
            <a:off x="6326187" y="3505200"/>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p:spTree>
    <p:extLst>
      <p:ext uri="{BB962C8B-B14F-4D97-AF65-F5344CB8AC3E}">
        <p14:creationId xmlns:p14="http://schemas.microsoft.com/office/powerpoint/2010/main" val="162997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p:bldP spid="12" grpId="0"/>
      <p:bldP spid="14" grpId="0"/>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1439" y="5128963"/>
            <a:ext cx="24408747" cy="8584314"/>
            <a:chOff x="184494" y="3636275"/>
            <a:chExt cx="12277430" cy="4292157"/>
          </a:xfrm>
        </p:grpSpPr>
        <p:sp>
          <p:nvSpPr>
            <p:cNvPr id="5" name="Rounded Rectangle 4"/>
            <p:cNvSpPr/>
            <p:nvPr/>
          </p:nvSpPr>
          <p:spPr>
            <a:xfrm>
              <a:off x="184494" y="3865218"/>
              <a:ext cx="12277430" cy="4063214"/>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5"/>
              <a:ext cx="2342698" cy="507832"/>
              <a:chOff x="1275608" y="6239450"/>
              <a:chExt cx="4592537" cy="922706"/>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531813" y="-152065"/>
            <a:ext cx="25012835" cy="3301876"/>
            <a:chOff x="534987" y="1758841"/>
            <a:chExt cx="23494623" cy="2571580"/>
          </a:xfrm>
        </p:grpSpPr>
        <p:grpSp>
          <p:nvGrpSpPr>
            <p:cNvPr id="21" name="Group 20"/>
            <p:cNvGrpSpPr/>
            <p:nvPr/>
          </p:nvGrpSpPr>
          <p:grpSpPr>
            <a:xfrm>
              <a:off x="534987" y="1869705"/>
              <a:ext cx="23340848" cy="2356356"/>
              <a:chOff x="534987" y="1647866"/>
              <a:chExt cx="23340848" cy="2356356"/>
            </a:xfrm>
          </p:grpSpPr>
          <p:sp>
            <p:nvSpPr>
              <p:cNvPr id="25" name="Rounded Rectangle 24"/>
              <p:cNvSpPr/>
              <p:nvPr/>
            </p:nvSpPr>
            <p:spPr bwMode="auto">
              <a:xfrm>
                <a:off x="755649" y="1720891"/>
                <a:ext cx="23120186" cy="22833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5" y="1653394"/>
                  <a:ext cx="2509246"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10</a:t>
                  </a:r>
                </a:p>
              </p:txBody>
            </p:sp>
          </p:grpSp>
        </p:grpSp>
        <mc:AlternateContent xmlns:mc="http://schemas.openxmlformats.org/markup-compatibility/2006" xmlns:a14="http://schemas.microsoft.com/office/drawing/2010/main">
          <mc:Choice Requires="a14">
            <p:sp>
              <p:nvSpPr>
                <p:cNvPr id="23" name="Rectangle 22"/>
                <p:cNvSpPr/>
                <p:nvPr/>
              </p:nvSpPr>
              <p:spPr>
                <a:xfrm>
                  <a:off x="685293" y="1758841"/>
                  <a:ext cx="23344317" cy="25715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nSpc>
                      <a:spcPct val="115000"/>
                    </a:lnSpc>
                    <a:spcBef>
                      <a:spcPts val="1200"/>
                    </a:spcBef>
                    <a:buClr>
                      <a:srgbClr val="0000FF"/>
                    </a:buClr>
                    <a:tabLst>
                      <a:tab pos="1259903" algn="l"/>
                    </a:tabLst>
                  </a:pPr>
                  <a:r>
                    <a:rPr lang="nl-NL" sz="6000" smtClean="0">
                      <a:latin typeface="Times New Roman"/>
                      <a:ea typeface="Calibri"/>
                      <a:cs typeface="Times New Roman"/>
                    </a:rPr>
                    <a:t>                   Gọi </a:t>
                  </a:r>
                  <a:r>
                    <a:rPr lang="nl-NL" sz="6000">
                      <a:latin typeface="Times New Roman"/>
                      <a:ea typeface="Calibri"/>
                      <a:cs typeface="Times New Roman"/>
                    </a:rPr>
                    <a:t>S là tập các số tự nhiên có 4 chữ số khác nhau lập từ tập hợp </a:t>
                  </a:r>
                  <a14:m>
                    <m:oMath xmlns:m="http://schemas.openxmlformats.org/officeDocument/2006/math">
                      <m:r>
                        <a:rPr lang="nl-NL" sz="6000" i="1">
                          <a:latin typeface="Cambria Math"/>
                          <a:ea typeface="Calibri"/>
                          <a:cs typeface="Times New Roman"/>
                        </a:rPr>
                        <m:t>𝐴</m:t>
                      </m:r>
                      <m:r>
                        <a:rPr lang="nl-NL" sz="6000" i="1">
                          <a:latin typeface="Cambria Math"/>
                          <a:ea typeface="Calibri"/>
                          <a:cs typeface="Times New Roman"/>
                        </a:rPr>
                        <m:t>=</m:t>
                      </m:r>
                      <m:d>
                        <m:dPr>
                          <m:begChr m:val="{"/>
                          <m:endChr m:val="}"/>
                          <m:ctrlPr>
                            <a:rPr lang="vi-VN" sz="6000" i="1">
                              <a:latin typeface="Cambria Math"/>
                              <a:ea typeface="Calibri"/>
                              <a:cs typeface="Times New Roman"/>
                            </a:rPr>
                          </m:ctrlPr>
                        </m:dPr>
                        <m:e>
                          <m:r>
                            <a:rPr lang="nl-NL" sz="6000" i="1">
                              <a:latin typeface="Cambria Math"/>
                              <a:ea typeface="Calibri"/>
                              <a:cs typeface="Times New Roman"/>
                            </a:rPr>
                            <m:t>0,1,2,3,4,5,6</m:t>
                          </m:r>
                        </m:e>
                      </m:d>
                    </m:oMath>
                  </a14:m>
                  <a:r>
                    <a:rPr lang="nl-NL" sz="6000">
                      <a:latin typeface="Times New Roman"/>
                      <a:ea typeface="Calibri"/>
                      <a:cs typeface="Times New Roman"/>
                    </a:rPr>
                    <a:t>. Chọn một số ngẫu nhiên từ S. Xác suất chọn được số có 4 chữ số khác nhau và chia hết cho 3 </a:t>
                  </a:r>
                  <a:r>
                    <a:rPr lang="nl-NL" sz="6000" smtClean="0">
                      <a:latin typeface="Times New Roman"/>
                      <a:ea typeface="Calibri"/>
                      <a:cs typeface="Times New Roman"/>
                    </a:rPr>
                    <a:t>là</a:t>
                  </a:r>
                  <a:r>
                    <a:rPr lang="vi-VN" sz="6000" smtClean="0"/>
                    <a:t>.</a:t>
                  </a:r>
                  <a:endParaRPr lang="en-US" sz="6000" dirty="0">
                    <a:latin typeface="+mj-lt"/>
                    <a:ea typeface="Times New Roman" panose="02020603050405020304" pitchFamily="18"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685293" y="1758841"/>
                  <a:ext cx="23344317" cy="2571580"/>
                </a:xfrm>
                <a:prstGeom prst="rect">
                  <a:avLst/>
                </a:prstGeom>
                <a:blipFill rotWithShape="0">
                  <a:blip r:embed="rId3"/>
                  <a:stretch>
                    <a:fillRect l="-1104" t="-2768" b="-95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43" name="Action Button: Forward or Next 4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13" name="Rectangle 12"/>
          <p:cNvSpPr/>
          <p:nvPr/>
        </p:nvSpPr>
        <p:spPr>
          <a:xfrm>
            <a:off x="5304513" y="10420074"/>
            <a:ext cx="2438400" cy="1013675"/>
          </a:xfrm>
          <a:prstGeom prst="rect">
            <a:avLst/>
          </a:prstGeom>
        </p:spPr>
        <p:txBody>
          <a:bodyPr wrap="square">
            <a:spAutoFit/>
          </a:bodyPr>
          <a:lstStyle/>
          <a:p>
            <a:pPr>
              <a:lnSpc>
                <a:spcPct val="107000"/>
              </a:lnSpc>
              <a:spcAft>
                <a:spcPts val="800"/>
              </a:spcAft>
            </a:pPr>
            <a:r>
              <a:rPr lang="vi-VN" sz="6000" dirty="0">
                <a:latin typeface="+mj-lt"/>
                <a:ea typeface="Arial" panose="020B0604020202020204" pitchFamily="34" charset="0"/>
                <a:cs typeface="Times New Roman" panose="02020603050405020304" pitchFamily="18" charset="0"/>
              </a:rPr>
              <a:t> </a:t>
            </a:r>
            <a:endParaRPr lang="vi-VN" sz="60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85192ABA-2F08-41BC-A288-89DC66E55C7F}"/>
                  </a:ext>
                </a:extLst>
              </p:cNvPr>
              <p:cNvSpPr/>
              <p:nvPr/>
            </p:nvSpPr>
            <p:spPr>
              <a:xfrm>
                <a:off x="5565101" y="5708248"/>
                <a:ext cx="7886390" cy="1206164"/>
              </a:xfrm>
              <a:prstGeom prst="rect">
                <a:avLst/>
              </a:prstGeom>
            </p:spPr>
            <p:txBody>
              <a:bodyPr wrap="none">
                <a:spAutoFit/>
              </a:bodyPr>
              <a:lstStyle/>
              <a:p>
                <a:pPr lvl="0" algn="just">
                  <a:lnSpc>
                    <a:spcPct val="115000"/>
                  </a:lnSpc>
                  <a:spcBef>
                    <a:spcPts val="240"/>
                  </a:spcBef>
                  <a:spcAft>
                    <a:spcPts val="240"/>
                  </a:spcAft>
                  <a:tabLst>
                    <a:tab pos="182880" algn="l"/>
                    <a:tab pos="346710" algn="l"/>
                  </a:tabLst>
                </a:pPr>
                <a14:m>
                  <m:oMathPara xmlns:m="http://schemas.openxmlformats.org/officeDocument/2006/math">
                    <m:oMathParaPr>
                      <m:jc m:val="centerGroup"/>
                    </m:oMathParaPr>
                    <m:oMath xmlns:m="http://schemas.openxmlformats.org/officeDocument/2006/math">
                      <m:r>
                        <a:rPr lang="nl-NL" sz="6000" i="1">
                          <a:latin typeface="Cambria Math"/>
                          <a:ea typeface="Calibri"/>
                          <a:cs typeface="Times New Roman"/>
                        </a:rPr>
                        <m:t>𝑛</m:t>
                      </m:r>
                      <m:r>
                        <a:rPr lang="nl-NL" sz="6000" i="1">
                          <a:latin typeface="Cambria Math"/>
                          <a:ea typeface="Calibri"/>
                          <a:cs typeface="Times New Roman"/>
                        </a:rPr>
                        <m:t>(</m:t>
                      </m:r>
                      <m:r>
                        <a:rPr lang="nl-NL" sz="6000" i="1">
                          <a:latin typeface="Cambria Math"/>
                          <a:ea typeface="Calibri"/>
                          <a:cs typeface="Times New Roman"/>
                        </a:rPr>
                        <m:t>𝛺</m:t>
                      </m:r>
                      <m:r>
                        <a:rPr lang="nl-NL" sz="6000" i="1">
                          <a:latin typeface="Cambria Math"/>
                          <a:ea typeface="Calibri"/>
                          <a:cs typeface="Times New Roman"/>
                        </a:rPr>
                        <m:t>)=</m:t>
                      </m:r>
                      <m:sSubSup>
                        <m:sSubSupPr>
                          <m:ctrlPr>
                            <a:rPr lang="vi-VN" sz="6000" i="1">
                              <a:latin typeface="Cambria Math"/>
                              <a:ea typeface="Calibri"/>
                              <a:cs typeface="Times New Roman"/>
                            </a:rPr>
                          </m:ctrlPr>
                        </m:sSubSupPr>
                        <m:e>
                          <m:r>
                            <a:rPr lang="nl-NL" sz="6000" i="1">
                              <a:latin typeface="Cambria Math"/>
                              <a:ea typeface="Calibri"/>
                              <a:cs typeface="Times New Roman"/>
                            </a:rPr>
                            <m:t>𝐴</m:t>
                          </m:r>
                        </m:e>
                        <m:sub>
                          <m:r>
                            <a:rPr lang="nl-NL" sz="6000" i="1">
                              <a:latin typeface="Cambria Math"/>
                              <a:ea typeface="Calibri"/>
                              <a:cs typeface="Times New Roman"/>
                            </a:rPr>
                            <m:t>7</m:t>
                          </m:r>
                        </m:sub>
                        <m:sup>
                          <m:r>
                            <a:rPr lang="nl-NL" sz="6000" i="1">
                              <a:latin typeface="Cambria Math"/>
                              <a:ea typeface="Calibri"/>
                              <a:cs typeface="Times New Roman"/>
                            </a:rPr>
                            <m:t>4</m:t>
                          </m:r>
                        </m:sup>
                      </m:sSubSup>
                      <m:r>
                        <a:rPr lang="nl-NL" sz="6000" i="1">
                          <a:latin typeface="Cambria Math"/>
                          <a:ea typeface="Calibri"/>
                          <a:cs typeface="Times New Roman"/>
                        </a:rPr>
                        <m:t>−</m:t>
                      </m:r>
                      <m:sSubSup>
                        <m:sSubSupPr>
                          <m:ctrlPr>
                            <a:rPr lang="vi-VN" sz="6000" i="1">
                              <a:latin typeface="Cambria Math"/>
                              <a:ea typeface="Calibri"/>
                              <a:cs typeface="Times New Roman"/>
                            </a:rPr>
                          </m:ctrlPr>
                        </m:sSubSupPr>
                        <m:e>
                          <m:r>
                            <a:rPr lang="nl-NL" sz="6000" i="1">
                              <a:latin typeface="Cambria Math"/>
                              <a:ea typeface="Calibri"/>
                              <a:cs typeface="Times New Roman"/>
                            </a:rPr>
                            <m:t>𝐴</m:t>
                          </m:r>
                        </m:e>
                        <m:sub>
                          <m:r>
                            <a:rPr lang="nl-NL" sz="6000" i="1">
                              <a:latin typeface="Cambria Math"/>
                              <a:ea typeface="Calibri"/>
                              <a:cs typeface="Times New Roman"/>
                            </a:rPr>
                            <m:t>6</m:t>
                          </m:r>
                        </m:sub>
                        <m:sup>
                          <m:r>
                            <a:rPr lang="nl-NL" sz="6000" i="1">
                              <a:latin typeface="Cambria Math"/>
                              <a:ea typeface="Calibri"/>
                              <a:cs typeface="Times New Roman"/>
                            </a:rPr>
                            <m:t>3</m:t>
                          </m:r>
                        </m:sup>
                      </m:sSubSup>
                      <m:r>
                        <a:rPr lang="nl-NL" sz="6000" i="1">
                          <a:latin typeface="Cambria Math"/>
                          <a:ea typeface="Calibri"/>
                          <a:cs typeface="Times New Roman"/>
                        </a:rPr>
                        <m:t>=720</m:t>
                      </m:r>
                    </m:oMath>
                  </m:oMathPara>
                </a14:m>
                <a:endParaRPr lang="vi-VN" sz="6000">
                  <a:latin typeface="Calibri"/>
                  <a:ea typeface="Calibri"/>
                  <a:cs typeface="Times New Roman"/>
                </a:endParaRPr>
              </a:p>
            </p:txBody>
          </p:sp>
        </mc:Choice>
        <mc:Fallback xmlns="">
          <p:sp>
            <p:nvSpPr>
              <p:cNvPr id="3" name="Rectangle 2">
                <a:extLst>
                  <a:ext uri="{FF2B5EF4-FFF2-40B4-BE49-F238E27FC236}">
                    <a16:creationId xmlns="" xmlns:a16="http://schemas.microsoft.com/office/drawing/2014/main" xmlns:a14="http://schemas.microsoft.com/office/drawing/2010/main" id="{85192ABA-2F08-41BC-A288-89DC66E55C7F}"/>
                  </a:ext>
                </a:extLst>
              </p:cNvPr>
              <p:cNvSpPr>
                <a:spLocks noRot="1" noChangeAspect="1" noMove="1" noResize="1" noEditPoints="1" noAdjustHandles="1" noChangeArrowheads="1" noChangeShapeType="1" noTextEdit="1"/>
              </p:cNvSpPr>
              <p:nvPr/>
            </p:nvSpPr>
            <p:spPr>
              <a:xfrm>
                <a:off x="5565101" y="5708248"/>
                <a:ext cx="7886390" cy="1206164"/>
              </a:xfrm>
              <a:prstGeom prst="rect">
                <a:avLst/>
              </a:prstGeom>
              <a:blipFill rotWithShape="0">
                <a:blip r:embed="rId4"/>
                <a:stretch>
                  <a:fillRect/>
                </a:stretch>
              </a:blipFill>
            </p:spPr>
            <p:txBody>
              <a:bodyPr/>
              <a:lstStyle/>
              <a:p>
                <a:r>
                  <a:rPr lang="en-US">
                    <a:noFill/>
                  </a:rPr>
                  <a:t> </a:t>
                </a:r>
              </a:p>
            </p:txBody>
          </p:sp>
        </mc:Fallback>
      </mc:AlternateContent>
      <p:grpSp>
        <p:nvGrpSpPr>
          <p:cNvPr id="42" name="Group 41"/>
          <p:cNvGrpSpPr/>
          <p:nvPr/>
        </p:nvGrpSpPr>
        <p:grpSpPr>
          <a:xfrm>
            <a:off x="70739" y="3042389"/>
            <a:ext cx="23679365" cy="2000552"/>
            <a:chOff x="247181" y="1419706"/>
            <a:chExt cx="11838141" cy="1000276"/>
          </a:xfrm>
        </p:grpSpPr>
        <p:grpSp>
          <p:nvGrpSpPr>
            <p:cNvPr id="51" name="Group 50"/>
            <p:cNvGrpSpPr/>
            <p:nvPr/>
          </p:nvGrpSpPr>
          <p:grpSpPr>
            <a:xfrm>
              <a:off x="247181" y="1486943"/>
              <a:ext cx="3090381" cy="928798"/>
              <a:chOff x="5537206" y="1544607"/>
              <a:chExt cx="3079904" cy="863449"/>
            </a:xfrm>
          </p:grpSpPr>
          <p:sp>
            <p:nvSpPr>
              <p:cNvPr id="69" name="Rectangle 68"/>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0" name="Oval 6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1" name="TextBox 70"/>
                  <p:cNvSpPr txBox="1"/>
                  <p:nvPr/>
                </p:nvSpPr>
                <p:spPr>
                  <a:xfrm>
                    <a:off x="6190399" y="1544607"/>
                    <a:ext cx="2280848" cy="8464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m:t>
                              </m:r>
                            </m:num>
                            <m:den>
                              <m:r>
                                <a:rPr lang="en-US" sz="6000" b="0" i="1" smtClean="0">
                                  <a:latin typeface="Cambria Math" panose="02040503050406030204" pitchFamily="18" charset="0"/>
                                </a:rPr>
                                <m:t>4</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6190399" y="1544607"/>
                    <a:ext cx="2280848" cy="846414"/>
                  </a:xfrm>
                  <a:prstGeom prst="rect">
                    <a:avLst/>
                  </a:prstGeom>
                  <a:blipFill rotWithShape="0">
                    <a:blip r:embed="rId5"/>
                    <a:stretch>
                      <a:fillRect/>
                    </a:stretch>
                  </a:blipFill>
                </p:spPr>
                <p:txBody>
                  <a:bodyPr/>
                  <a:lstStyle/>
                  <a:p>
                    <a:r>
                      <a:rPr lang="en-US">
                        <a:noFill/>
                      </a:rPr>
                      <a:t> </a:t>
                    </a:r>
                  </a:p>
                </p:txBody>
              </p:sp>
            </mc:Fallback>
          </mc:AlternateContent>
        </p:grpSp>
        <p:grpSp>
          <p:nvGrpSpPr>
            <p:cNvPr id="52" name="Group 51"/>
            <p:cNvGrpSpPr/>
            <p:nvPr/>
          </p:nvGrpSpPr>
          <p:grpSpPr>
            <a:xfrm>
              <a:off x="3163101" y="1419706"/>
              <a:ext cx="3090381" cy="996039"/>
              <a:chOff x="5537206" y="1482098"/>
              <a:chExt cx="3079904" cy="925958"/>
            </a:xfrm>
          </p:grpSpPr>
          <p:sp>
            <p:nvSpPr>
              <p:cNvPr id="61" name="Rectangle 60"/>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2" name="Oval 61"/>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67" name="TextBox 66"/>
                  <p:cNvSpPr txBox="1"/>
                  <p:nvPr/>
                </p:nvSpPr>
                <p:spPr>
                  <a:xfrm>
                    <a:off x="6130564" y="1482098"/>
                    <a:ext cx="2280848" cy="84641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m:t>
                              </m:r>
                            </m:den>
                          </m:f>
                          <m:r>
                            <a:rPr lang="en-US" sz="6000" b="0" i="1" smtClean="0">
                              <a:latin typeface="Cambria Math" panose="02040503050406030204" pitchFamily="18" charset="0"/>
                            </a:rPr>
                            <m:t>.</m:t>
                          </m:r>
                        </m:oMath>
                      </m:oMathPara>
                    </a14:m>
                    <a:endParaRPr lang="en-US" sz="6000" i="0" dirty="0">
                      <a:latin typeface="+mj-lt"/>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6130564" y="1482098"/>
                    <a:ext cx="2280848" cy="846413"/>
                  </a:xfrm>
                  <a:prstGeom prst="rect">
                    <a:avLst/>
                  </a:prstGeom>
                  <a:blipFill rotWithShape="0">
                    <a:blip r:embed="rId6"/>
                    <a:stretch>
                      <a:fillRect/>
                    </a:stretch>
                  </a:blipFill>
                </p:spPr>
                <p:txBody>
                  <a:bodyPr/>
                  <a:lstStyle/>
                  <a:p>
                    <a:r>
                      <a:rPr lang="en-US">
                        <a:noFill/>
                      </a:rPr>
                      <a:t> </a:t>
                    </a:r>
                  </a:p>
                </p:txBody>
              </p:sp>
            </mc:Fallback>
          </mc:AlternateContent>
        </p:grpSp>
        <p:grpSp>
          <p:nvGrpSpPr>
            <p:cNvPr id="53" name="Group 52"/>
            <p:cNvGrpSpPr/>
            <p:nvPr/>
          </p:nvGrpSpPr>
          <p:grpSpPr>
            <a:xfrm>
              <a:off x="6079021" y="1459052"/>
              <a:ext cx="3090381" cy="956695"/>
              <a:chOff x="5537206" y="1518675"/>
              <a:chExt cx="3079904" cy="889381"/>
            </a:xfrm>
          </p:grpSpPr>
          <p:sp>
            <p:nvSpPr>
              <p:cNvPr id="58" name="Rectangle 57"/>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9" name="Oval 58"/>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0" name="TextBox 59"/>
                  <p:cNvSpPr txBox="1"/>
                  <p:nvPr/>
                </p:nvSpPr>
                <p:spPr>
                  <a:xfrm>
                    <a:off x="6121932" y="1518675"/>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vi-VN" sz="6000" i="1" dirty="0" smtClean="0">
                                  <a:latin typeface="Cambria Math"/>
                                </a:rPr>
                              </m:ctrlPr>
                            </m:fPr>
                            <m:num>
                              <m:r>
                                <a:rPr lang="en-US" sz="6000" b="0" i="1" dirty="0" smtClean="0">
                                  <a:latin typeface="Cambria Math" panose="02040503050406030204" pitchFamily="18" charset="0"/>
                                </a:rPr>
                                <m:t>1</m:t>
                              </m:r>
                            </m:num>
                            <m:den>
                              <m:r>
                                <a:rPr lang="en-US" sz="6000" b="0" i="1" dirty="0" smtClean="0">
                                  <a:latin typeface="Cambria Math" panose="02040503050406030204" pitchFamily="18" charset="0"/>
                                </a:rPr>
                                <m:t>5</m:t>
                              </m:r>
                            </m:den>
                          </m:f>
                          <m:r>
                            <a:rPr lang="en-US" sz="6000" b="0" i="1" dirty="0" smtClean="0">
                              <a:latin typeface="Cambria Math" panose="02040503050406030204" pitchFamily="18" charset="0"/>
                            </a:rPr>
                            <m:t>.</m:t>
                          </m:r>
                          <m:r>
                            <m:rPr>
                              <m:nor/>
                            </m:rPr>
                            <a:rPr lang="vi-VN" sz="6000" dirty="0">
                              <a:latin typeface="+mj-lt"/>
                            </a:rPr>
                            <m:t>	</m:t>
                          </m:r>
                        </m:oMath>
                      </m:oMathPara>
                    </a14:m>
                    <a:endParaRPr lang="en-US" sz="6000" dirty="0">
                      <a:latin typeface="+mj-lt"/>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121932" y="1518675"/>
                    <a:ext cx="2280848" cy="849214"/>
                  </a:xfrm>
                  <a:prstGeom prst="rect">
                    <a:avLst/>
                  </a:prstGeom>
                  <a:blipFill rotWithShape="0">
                    <a:blip r:embed="rId7"/>
                    <a:stretch>
                      <a:fillRect/>
                    </a:stretch>
                  </a:blipFill>
                </p:spPr>
                <p:txBody>
                  <a:bodyPr/>
                  <a:lstStyle/>
                  <a:p>
                    <a:r>
                      <a:rPr lang="en-US">
                        <a:noFill/>
                      </a:rPr>
                      <a:t> </a:t>
                    </a:r>
                  </a:p>
                </p:txBody>
              </p:sp>
            </mc:Fallback>
          </mc:AlternateContent>
        </p:grpSp>
        <p:grpSp>
          <p:nvGrpSpPr>
            <p:cNvPr id="54" name="Group 53"/>
            <p:cNvGrpSpPr/>
            <p:nvPr/>
          </p:nvGrpSpPr>
          <p:grpSpPr>
            <a:xfrm>
              <a:off x="8994941" y="1497101"/>
              <a:ext cx="3090381" cy="922881"/>
              <a:chOff x="5537206" y="1554046"/>
              <a:chExt cx="3079904" cy="857947"/>
            </a:xfrm>
          </p:grpSpPr>
          <p:sp>
            <p:nvSpPr>
              <p:cNvPr id="55" name="Rectangle 54"/>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6" name="Oval 55"/>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57" name="TextBox 56"/>
                  <p:cNvSpPr txBox="1"/>
                  <p:nvPr/>
                </p:nvSpPr>
                <p:spPr>
                  <a:xfrm>
                    <a:off x="6123623" y="1554046"/>
                    <a:ext cx="2493487"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6</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6123623" y="1554046"/>
                    <a:ext cx="2493487" cy="857947"/>
                  </a:xfrm>
                  <a:prstGeom prst="rect">
                    <a:avLst/>
                  </a:prstGeom>
                  <a:blipFill rotWithShape="0">
                    <a:blip r:embed="rId8"/>
                    <a:stretch>
                      <a:fillRect/>
                    </a:stretch>
                  </a:blipFill>
                </p:spPr>
                <p:txBody>
                  <a:bodyPr/>
                  <a:lstStyle/>
                  <a:p>
                    <a:r>
                      <a:rPr lang="en-US">
                        <a:noFill/>
                      </a:rPr>
                      <a:t> </a:t>
                    </a:r>
                  </a:p>
                </p:txBody>
              </p:sp>
            </mc:Fallback>
          </mc:AlternateContent>
        </p:grpSp>
      </p:grpSp>
      <p:sp>
        <p:nvSpPr>
          <p:cNvPr id="50" name="Oval 49">
            <a:extLst>
              <a:ext uri="{FF2B5EF4-FFF2-40B4-BE49-F238E27FC236}">
                <a16:creationId xmlns:a16="http://schemas.microsoft.com/office/drawing/2014/main" xmlns="" id="{0BD9A65A-198A-4874-9617-4BFDF6EC9E25}"/>
              </a:ext>
            </a:extLst>
          </p:cNvPr>
          <p:cNvSpPr/>
          <p:nvPr/>
        </p:nvSpPr>
        <p:spPr>
          <a:xfrm>
            <a:off x="11762252" y="3836420"/>
            <a:ext cx="1104968" cy="936755"/>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mj-lt"/>
                <a:ea typeface="Tahoma" pitchFamily="34" charset="0"/>
                <a:cs typeface="Tahoma" pitchFamily="34" charset="0"/>
              </a:rPr>
              <a:t>C</a:t>
            </a:r>
            <a:endParaRPr lang="en-US" sz="6000" dirty="0">
              <a:latin typeface="+mj-lt"/>
            </a:endParaRPr>
          </a:p>
        </p:txBody>
      </p:sp>
      <mc:AlternateContent xmlns:mc="http://schemas.openxmlformats.org/markup-compatibility/2006" xmlns:a14="http://schemas.microsoft.com/office/drawing/2010/main">
        <mc:Choice Requires="a14">
          <p:sp>
            <p:nvSpPr>
              <p:cNvPr id="4" name="TextBox 3"/>
              <p:cNvSpPr txBox="1"/>
              <p:nvPr/>
            </p:nvSpPr>
            <p:spPr>
              <a:xfrm>
                <a:off x="100226" y="6914412"/>
                <a:ext cx="24217084" cy="5242461"/>
              </a:xfrm>
              <a:prstGeom prst="rect">
                <a:avLst/>
              </a:prstGeom>
              <a:noFill/>
            </p:spPr>
            <p:txBody>
              <a:bodyPr wrap="square" rtlCol="0">
                <a:spAutoFit/>
              </a:bodyPr>
              <a:lstStyle/>
              <a:p>
                <a:r>
                  <a:rPr lang="nl-NL" sz="6600">
                    <a:latin typeface="Times New Roman"/>
                    <a:ea typeface="Calibri"/>
                    <a:cs typeface="Times New Roman"/>
                  </a:rPr>
                  <a:t>Ta có một số chia hết cho 3 khi và chỉ khi tổng các chữ số chia hết cho 3. Trong tập A có các tập con 4 phần tử mà tổng các phần tử đó chia hết cho 3 là </a:t>
                </a:r>
                <a14:m>
                  <m:oMath xmlns:m="http://schemas.openxmlformats.org/officeDocument/2006/math">
                    <m:r>
                      <a:rPr lang="nl-NL" sz="6600" i="1">
                        <a:latin typeface="Cambria Math"/>
                        <a:ea typeface="Calibri"/>
                        <a:cs typeface="Times New Roman"/>
                      </a:rPr>
                      <m:t>{0,1,2,3},</m:t>
                    </m:r>
                  </m:oMath>
                </a14:m>
                <a:r>
                  <a:rPr lang="nl-NL" sz="6600">
                    <a:latin typeface="Times New Roman"/>
                    <a:ea typeface="Calibri"/>
                    <a:cs typeface="Times New Roman"/>
                  </a:rPr>
                  <a:t> </a:t>
                </a:r>
                <a14:m>
                  <m:oMath xmlns:m="http://schemas.openxmlformats.org/officeDocument/2006/math">
                    <m:r>
                      <a:rPr lang="nl-NL" sz="6600" i="1">
                        <a:latin typeface="Cambria Math"/>
                        <a:ea typeface="Calibri"/>
                        <a:cs typeface="Times New Roman"/>
                      </a:rPr>
                      <m:t>{</m:t>
                    </m:r>
                    <m:r>
                      <m:rPr>
                        <m:nor/>
                      </m:rPr>
                      <a:rPr lang="nl-NL" sz="6600">
                        <a:latin typeface="Cambria Math"/>
                        <a:ea typeface="Calibri"/>
                        <a:cs typeface="Times New Roman"/>
                      </a:rPr>
                      <m:t>0,1,2,6</m:t>
                    </m:r>
                    <m:r>
                      <a:rPr lang="nl-NL" sz="6600">
                        <a:latin typeface="Cambria Math"/>
                        <a:ea typeface="Calibri"/>
                        <a:cs typeface="Times New Roman"/>
                      </a:rPr>
                      <m:t>}</m:t>
                    </m:r>
                  </m:oMath>
                </a14:m>
                <a:r>
                  <a:rPr lang="nl-NL" sz="6600">
                    <a:latin typeface="Times New Roman"/>
                    <a:ea typeface="Calibri"/>
                    <a:cs typeface="Times New Roman"/>
                  </a:rPr>
                  <a:t>, </a:t>
                </a:r>
                <a14:m>
                  <m:oMath xmlns:m="http://schemas.openxmlformats.org/officeDocument/2006/math">
                    <m:r>
                      <a:rPr lang="nl-NL" sz="6600" i="1">
                        <a:latin typeface="Cambria Math"/>
                        <a:ea typeface="Calibri"/>
                        <a:cs typeface="Times New Roman"/>
                      </a:rPr>
                      <m:t>{</m:t>
                    </m:r>
                    <m:r>
                      <m:rPr>
                        <m:nor/>
                      </m:rPr>
                      <a:rPr lang="nl-NL" sz="6600">
                        <a:latin typeface="Cambria Math"/>
                        <a:ea typeface="Calibri"/>
                        <a:cs typeface="Times New Roman"/>
                      </a:rPr>
                      <m:t>0,2,3,4</m:t>
                    </m:r>
                    <m:r>
                      <a:rPr lang="nl-NL" sz="6600">
                        <a:latin typeface="Cambria Math"/>
                        <a:ea typeface="Calibri"/>
                        <a:cs typeface="Times New Roman"/>
                      </a:rPr>
                      <m:t>}</m:t>
                    </m:r>
                  </m:oMath>
                </a14:m>
                <a:r>
                  <a:rPr lang="nl-NL" sz="6600">
                    <a:latin typeface="Times New Roman"/>
                    <a:ea typeface="Calibri"/>
                    <a:cs typeface="Times New Roman"/>
                  </a:rPr>
                  <a:t>, </a:t>
                </a:r>
                <a14:m>
                  <m:oMath xmlns:m="http://schemas.openxmlformats.org/officeDocument/2006/math">
                    <m:r>
                      <a:rPr lang="nl-NL" sz="6600" i="1">
                        <a:latin typeface="Cambria Math"/>
                        <a:ea typeface="Calibri"/>
                        <a:cs typeface="Times New Roman"/>
                      </a:rPr>
                      <m:t>{</m:t>
                    </m:r>
                    <m:r>
                      <m:rPr>
                        <m:nor/>
                      </m:rPr>
                      <a:rPr lang="nl-NL" sz="6600">
                        <a:latin typeface="Cambria Math"/>
                        <a:ea typeface="Calibri"/>
                        <a:cs typeface="Times New Roman"/>
                      </a:rPr>
                      <m:t>0,3,4,5</m:t>
                    </m:r>
                    <m:r>
                      <a:rPr lang="nl-NL" sz="6600">
                        <a:latin typeface="Cambria Math"/>
                        <a:ea typeface="Calibri"/>
                        <a:cs typeface="Times New Roman"/>
                      </a:rPr>
                      <m:t>}</m:t>
                    </m:r>
                  </m:oMath>
                </a14:m>
                <a:r>
                  <a:rPr lang="nl-NL" sz="6600">
                    <a:latin typeface="Times New Roman"/>
                    <a:ea typeface="Calibri"/>
                    <a:cs typeface="Times New Roman"/>
                  </a:rPr>
                  <a:t>, </a:t>
                </a:r>
                <a14:m>
                  <m:oMath xmlns:m="http://schemas.openxmlformats.org/officeDocument/2006/math">
                    <m:r>
                      <a:rPr lang="nl-NL" sz="6600" i="1">
                        <a:latin typeface="Cambria Math"/>
                        <a:ea typeface="Calibri"/>
                        <a:cs typeface="Times New Roman"/>
                      </a:rPr>
                      <m:t>{</m:t>
                    </m:r>
                    <m:r>
                      <m:rPr>
                        <m:nor/>
                      </m:rPr>
                      <a:rPr lang="nl-NL" sz="6600">
                        <a:latin typeface="Cambria Math"/>
                        <a:ea typeface="Calibri"/>
                        <a:cs typeface="Times New Roman"/>
                      </a:rPr>
                      <m:t>1,2,4,5</m:t>
                    </m:r>
                    <m:r>
                      <a:rPr lang="nl-NL" sz="6600">
                        <a:latin typeface="Cambria Math"/>
                        <a:ea typeface="Calibri"/>
                        <a:cs typeface="Times New Roman"/>
                      </a:rPr>
                      <m:t>}</m:t>
                    </m:r>
                  </m:oMath>
                </a14:m>
                <a:r>
                  <a:rPr lang="nl-NL" sz="6600">
                    <a:latin typeface="Times New Roman"/>
                    <a:ea typeface="Calibri"/>
                    <a:cs typeface="Times New Roman"/>
                  </a:rPr>
                  <a:t>, </a:t>
                </a:r>
                <a14:m>
                  <m:oMath xmlns:m="http://schemas.openxmlformats.org/officeDocument/2006/math">
                    <m:r>
                      <a:rPr lang="nl-NL" sz="6600" i="1">
                        <a:latin typeface="Cambria Math"/>
                        <a:ea typeface="Calibri"/>
                        <a:cs typeface="Times New Roman"/>
                      </a:rPr>
                      <m:t>{</m:t>
                    </m:r>
                    <m:r>
                      <m:rPr>
                        <m:nor/>
                      </m:rPr>
                      <a:rPr lang="nl-NL" sz="6600">
                        <a:latin typeface="Cambria Math"/>
                        <a:ea typeface="Calibri"/>
                        <a:cs typeface="Times New Roman"/>
                      </a:rPr>
                      <m:t>1,2,3,6</m:t>
                    </m:r>
                    <m:r>
                      <a:rPr lang="nl-NL" sz="6600">
                        <a:latin typeface="Cambria Math"/>
                        <a:ea typeface="Calibri"/>
                        <a:cs typeface="Times New Roman"/>
                      </a:rPr>
                      <m:t>}</m:t>
                    </m:r>
                  </m:oMath>
                </a14:m>
                <a:r>
                  <a:rPr lang="nl-NL" sz="6600">
                    <a:latin typeface="Times New Roman"/>
                    <a:ea typeface="Calibri"/>
                    <a:cs typeface="Times New Roman"/>
                  </a:rPr>
                  <a:t>, </a:t>
                </a:r>
                <a14:m>
                  <m:oMath xmlns:m="http://schemas.openxmlformats.org/officeDocument/2006/math">
                    <m:d>
                      <m:dPr>
                        <m:begChr m:val="{"/>
                        <m:endChr m:val="}"/>
                        <m:ctrlPr>
                          <a:rPr lang="vi-VN" sz="6600" i="1">
                            <a:latin typeface="Cambria Math"/>
                            <a:ea typeface="Calibri"/>
                            <a:cs typeface="Times New Roman"/>
                          </a:rPr>
                        </m:ctrlPr>
                      </m:dPr>
                      <m:e>
                        <m:r>
                          <a:rPr lang="nl-NL" sz="6600" i="1">
                            <a:latin typeface="Cambria Math"/>
                            <a:ea typeface="Calibri"/>
                            <a:cs typeface="Times New Roman"/>
                          </a:rPr>
                          <m:t>1,3,5,6</m:t>
                        </m:r>
                      </m:e>
                    </m:d>
                  </m:oMath>
                </a14:m>
                <a:r>
                  <a:rPr lang="nl-NL" sz="6600" smtClean="0">
                    <a:latin typeface="Times New Roman"/>
                    <a:ea typeface="Calibri"/>
                    <a:cs typeface="Times New Roman"/>
                  </a:rPr>
                  <a:t>. </a:t>
                </a:r>
                <a:r>
                  <a:rPr lang="nl-NL" sz="6000" smtClean="0">
                    <a:latin typeface="Times New Roman"/>
                    <a:ea typeface="Calibri"/>
                    <a:cs typeface="Times New Roman"/>
                  </a:rPr>
                  <a:t>Vậy </a:t>
                </a:r>
                <a:r>
                  <a:rPr lang="nl-NL" sz="6000">
                    <a:latin typeface="Times New Roman"/>
                    <a:ea typeface="Calibri"/>
                    <a:cs typeface="Times New Roman"/>
                  </a:rPr>
                  <a:t>số các số có 4 chữ số khác nhau và chia hết cho 3 là </a:t>
                </a:r>
                <a:endParaRPr lang="en-US" sz="6000" i="1">
                  <a:latin typeface="Cambria Math"/>
                  <a:ea typeface="Calibri"/>
                  <a:cs typeface="Times New Roman"/>
                </a:endParaRPr>
              </a:p>
              <a:p>
                <a:pPr>
                  <a:lnSpc>
                    <a:spcPct val="115000"/>
                  </a:lnSpc>
                  <a:spcBef>
                    <a:spcPts val="240"/>
                  </a:spcBef>
                  <a:spcAft>
                    <a:spcPts val="240"/>
                  </a:spcAft>
                </a:pPr>
                <a14:m>
                  <m:oMath xmlns:m="http://schemas.openxmlformats.org/officeDocument/2006/math">
                    <m:r>
                      <a:rPr lang="nl-NL" sz="6000" i="1">
                        <a:latin typeface="Cambria Math"/>
                        <a:ea typeface="Calibri"/>
                        <a:cs typeface="Times New Roman"/>
                      </a:rPr>
                      <m:t>4(4!−3!)+3.4!=144</m:t>
                    </m:r>
                  </m:oMath>
                </a14:m>
                <a:r>
                  <a:rPr lang="nl-NL" sz="6000">
                    <a:latin typeface="Times New Roman"/>
                    <a:ea typeface="Calibri"/>
                    <a:cs typeface="Times New Roman"/>
                  </a:rPr>
                  <a:t> số.      </a:t>
                </a:r>
              </a:p>
            </p:txBody>
          </p:sp>
        </mc:Choice>
        <mc:Fallback xmlns="">
          <p:sp>
            <p:nvSpPr>
              <p:cNvPr id="4" name="TextBox 3"/>
              <p:cNvSpPr txBox="1">
                <a:spLocks noRot="1" noChangeAspect="1" noMove="1" noResize="1" noEditPoints="1" noAdjustHandles="1" noChangeArrowheads="1" noChangeShapeType="1" noTextEdit="1"/>
              </p:cNvSpPr>
              <p:nvPr/>
            </p:nvSpPr>
            <p:spPr>
              <a:xfrm>
                <a:off x="100226" y="6914412"/>
                <a:ext cx="24217084" cy="5242461"/>
              </a:xfrm>
              <a:prstGeom prst="rect">
                <a:avLst/>
              </a:prstGeom>
              <a:blipFill rotWithShape="0">
                <a:blip r:embed="rId9"/>
                <a:stretch>
                  <a:fillRect l="-1712" t="-3953" r="-2517" b="-5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995713" y="11821489"/>
                <a:ext cx="19384326" cy="1532856"/>
              </a:xfrm>
              <a:prstGeom prst="rect">
                <a:avLst/>
              </a:prstGeom>
              <a:noFill/>
            </p:spPr>
            <p:txBody>
              <a:bodyPr wrap="square" rtlCol="0">
                <a:spAutoFit/>
              </a:bodyPr>
              <a:lstStyle/>
              <a:p>
                <a:r>
                  <a:rPr lang="nl-NL" sz="6600">
                    <a:latin typeface="Times New Roman"/>
                    <a:ea typeface="Calibri"/>
                    <a:cs typeface="Times New Roman"/>
                  </a:rPr>
                  <a:t> Xác suất </a:t>
                </a:r>
                <a14:m>
                  <m:oMath xmlns:m="http://schemas.openxmlformats.org/officeDocument/2006/math">
                    <m:r>
                      <a:rPr lang="nl-NL" sz="6600" i="1">
                        <a:latin typeface="Cambria Math"/>
                        <a:ea typeface="Calibri"/>
                        <a:cs typeface="Times New Roman"/>
                      </a:rPr>
                      <m:t>𝑃</m:t>
                    </m:r>
                    <m:r>
                      <a:rPr lang="nl-NL" sz="6600" i="1">
                        <a:latin typeface="Cambria Math"/>
                        <a:ea typeface="Calibri"/>
                        <a:cs typeface="Times New Roman"/>
                      </a:rPr>
                      <m:t>=</m:t>
                    </m:r>
                    <m:f>
                      <m:fPr>
                        <m:ctrlPr>
                          <a:rPr lang="vi-VN" sz="6600" i="1">
                            <a:latin typeface="Cambria Math"/>
                            <a:ea typeface="Calibri"/>
                            <a:cs typeface="Times New Roman"/>
                          </a:rPr>
                        </m:ctrlPr>
                      </m:fPr>
                      <m:num>
                        <m:r>
                          <a:rPr lang="nl-NL" sz="6600" i="1">
                            <a:latin typeface="Cambria Math"/>
                            <a:ea typeface="Calibri"/>
                            <a:cs typeface="Times New Roman"/>
                          </a:rPr>
                          <m:t>144</m:t>
                        </m:r>
                      </m:num>
                      <m:den>
                        <m:r>
                          <a:rPr lang="nl-NL" sz="6600" i="1">
                            <a:latin typeface="Cambria Math"/>
                            <a:ea typeface="Calibri"/>
                            <a:cs typeface="Times New Roman"/>
                          </a:rPr>
                          <m:t>720</m:t>
                        </m:r>
                      </m:den>
                    </m:f>
                    <m:r>
                      <a:rPr lang="nl-NL" sz="6600" i="1">
                        <a:latin typeface="Cambria Math"/>
                        <a:ea typeface="Calibri"/>
                        <a:cs typeface="Times New Roman"/>
                      </a:rPr>
                      <m:t>=</m:t>
                    </m:r>
                    <m:f>
                      <m:fPr>
                        <m:ctrlPr>
                          <a:rPr lang="vi-VN" sz="6600" i="1">
                            <a:latin typeface="Cambria Math"/>
                            <a:ea typeface="Calibri"/>
                            <a:cs typeface="Times New Roman"/>
                          </a:rPr>
                        </m:ctrlPr>
                      </m:fPr>
                      <m:num>
                        <m:r>
                          <a:rPr lang="nl-NL" sz="6600" i="1">
                            <a:latin typeface="Cambria Math"/>
                            <a:ea typeface="Calibri"/>
                            <a:cs typeface="Times New Roman"/>
                          </a:rPr>
                          <m:t>1</m:t>
                        </m:r>
                      </m:num>
                      <m:den>
                        <m:r>
                          <a:rPr lang="nl-NL" sz="6600" i="1">
                            <a:latin typeface="Cambria Math"/>
                            <a:ea typeface="Calibri"/>
                            <a:cs typeface="Times New Roman"/>
                          </a:rPr>
                          <m:t>5</m:t>
                        </m:r>
                      </m:den>
                    </m:f>
                  </m:oMath>
                </a14:m>
                <a:endParaRPr lang="en-US" sz="6000"/>
              </a:p>
            </p:txBody>
          </p:sp>
        </mc:Choice>
        <mc:Fallback xmlns="">
          <p:sp>
            <p:nvSpPr>
              <p:cNvPr id="11" name="TextBox 10"/>
              <p:cNvSpPr txBox="1">
                <a:spLocks noRot="1" noChangeAspect="1" noMove="1" noResize="1" noEditPoints="1" noAdjustHandles="1" noChangeArrowheads="1" noChangeShapeType="1" noTextEdit="1"/>
              </p:cNvSpPr>
              <p:nvPr/>
            </p:nvSpPr>
            <p:spPr>
              <a:xfrm>
                <a:off x="6995713" y="11821489"/>
                <a:ext cx="19384326" cy="1532856"/>
              </a:xfrm>
              <a:prstGeom prst="rect">
                <a:avLst/>
              </a:prstGeom>
              <a:blipFill rotWithShape="0">
                <a:blip r:embed="rId10"/>
                <a:stretch>
                  <a:fillRect l="-1101" t="-1190" b="-14286"/>
                </a:stretch>
              </a:blipFill>
            </p:spPr>
            <p:txBody>
              <a:bodyPr/>
              <a:lstStyle/>
              <a:p>
                <a:r>
                  <a:rPr lang="en-US">
                    <a:noFill/>
                  </a:rPr>
                  <a:t> </a:t>
                </a:r>
              </a:p>
            </p:txBody>
          </p:sp>
        </mc:Fallback>
      </mc:AlternateContent>
    </p:spTree>
    <p:extLst>
      <p:ext uri="{BB962C8B-B14F-4D97-AF65-F5344CB8AC3E}">
        <p14:creationId xmlns:p14="http://schemas.microsoft.com/office/powerpoint/2010/main" val="21695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27079" y="5260713"/>
            <a:ext cx="23528954" cy="8452564"/>
            <a:chOff x="184495" y="3636275"/>
            <a:chExt cx="11834900" cy="4226282"/>
          </a:xfrm>
        </p:grpSpPr>
        <p:sp>
          <p:nvSpPr>
            <p:cNvPr id="5" name="Rounded Rectangle 4"/>
            <p:cNvSpPr/>
            <p:nvPr/>
          </p:nvSpPr>
          <p:spPr>
            <a:xfrm>
              <a:off x="184495" y="3865218"/>
              <a:ext cx="11834900" cy="3997339"/>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5"/>
              <a:ext cx="2342698" cy="507832"/>
              <a:chOff x="1275608" y="6239450"/>
              <a:chExt cx="4592537" cy="922706"/>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2" y="11871"/>
            <a:ext cx="24093021" cy="3370163"/>
            <a:chOff x="534987" y="1679988"/>
            <a:chExt cx="23612448" cy="2826191"/>
          </a:xfrm>
        </p:grpSpPr>
        <p:grpSp>
          <p:nvGrpSpPr>
            <p:cNvPr id="21" name="Group 20"/>
            <p:cNvGrpSpPr/>
            <p:nvPr/>
          </p:nvGrpSpPr>
          <p:grpSpPr>
            <a:xfrm>
              <a:off x="534987" y="1869705"/>
              <a:ext cx="23391786" cy="2356696"/>
              <a:chOff x="534987" y="1647866"/>
              <a:chExt cx="23391786" cy="2356696"/>
            </a:xfrm>
          </p:grpSpPr>
          <p:sp>
            <p:nvSpPr>
              <p:cNvPr id="25" name="Rounded Rectangle 24"/>
              <p:cNvSpPr/>
              <p:nvPr/>
            </p:nvSpPr>
            <p:spPr bwMode="auto">
              <a:xfrm>
                <a:off x="534987" y="1721231"/>
                <a:ext cx="23391786" cy="22833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5" y="1653394"/>
                  <a:ext cx="2509246"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a:solidFill>
                        <a:schemeClr val="bg1"/>
                      </a:solidFill>
                      <a:latin typeface="Tahoma" pitchFamily="34" charset="0"/>
                      <a:cs typeface="Tahoma" pitchFamily="34" charset="0"/>
                    </a:rPr>
                    <a:t>Câu 11</a:t>
                  </a:r>
                </a:p>
              </p:txBody>
            </p:sp>
          </p:grpSp>
        </p:grpSp>
        <mc:AlternateContent xmlns:mc="http://schemas.openxmlformats.org/markup-compatibility/2006" xmlns:a14="http://schemas.microsoft.com/office/drawing/2010/main">
          <mc:Choice Requires="a14">
            <p:sp>
              <p:nvSpPr>
                <p:cNvPr id="23" name="Rectangle 22"/>
                <p:cNvSpPr/>
                <p:nvPr/>
              </p:nvSpPr>
              <p:spPr>
                <a:xfrm>
                  <a:off x="947933" y="1679988"/>
                  <a:ext cx="23199502" cy="28261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indent="-457200">
                    <a:lnSpc>
                      <a:spcPct val="115000"/>
                    </a:lnSpc>
                    <a:spcBef>
                      <a:spcPts val="240"/>
                    </a:spcBef>
                    <a:spcAft>
                      <a:spcPts val="240"/>
                    </a:spcAft>
                  </a:pPr>
                  <a:r>
                    <a:rPr lang="nl-NL" sz="6000" smtClean="0">
                      <a:latin typeface="Times New Roman"/>
                      <a:ea typeface="Calibri"/>
                      <a:cs typeface="Times New Roman"/>
                    </a:rPr>
                    <a:t>                Gọi </a:t>
                  </a:r>
                  <a:r>
                    <a:rPr lang="nl-NL" sz="6000">
                      <a:latin typeface="Times New Roman"/>
                      <a:ea typeface="Calibri"/>
                      <a:cs typeface="Times New Roman"/>
                    </a:rPr>
                    <a:t>S là tập các số tự nhiên gồm 8 chữ số khác nhau được lập từ tập</a:t>
                  </a:r>
                  <a14:m>
                    <m:oMath xmlns:m="http://schemas.openxmlformats.org/officeDocument/2006/math">
                      <m:r>
                        <a:rPr lang="en-US" sz="6000">
                          <a:latin typeface="Cambria Math"/>
                          <a:ea typeface="Calibri"/>
                          <a:cs typeface="Times New Roman"/>
                        </a:rPr>
                        <m:t> </m:t>
                      </m:r>
                      <m:r>
                        <a:rPr lang="nl-NL" sz="6000" i="1">
                          <a:latin typeface="Cambria Math"/>
                          <a:ea typeface="Calibri"/>
                          <a:cs typeface="Times New Roman"/>
                        </a:rPr>
                        <m:t>𝐴</m:t>
                      </m:r>
                      <m:r>
                        <a:rPr lang="nl-NL" sz="6000" i="1">
                          <a:latin typeface="Cambria Math"/>
                          <a:ea typeface="Calibri"/>
                          <a:cs typeface="Times New Roman"/>
                        </a:rPr>
                        <m:t>=</m:t>
                      </m:r>
                      <m:d>
                        <m:dPr>
                          <m:begChr m:val="{"/>
                          <m:endChr m:val="}"/>
                          <m:ctrlPr>
                            <a:rPr lang="vi-VN" sz="6000" i="1">
                              <a:latin typeface="Cambria Math"/>
                              <a:ea typeface="Calibri"/>
                              <a:cs typeface="Times New Roman"/>
                            </a:rPr>
                          </m:ctrlPr>
                        </m:dPr>
                        <m:e>
                          <m:r>
                            <a:rPr lang="nl-NL" sz="6000" i="1">
                              <a:latin typeface="Cambria Math"/>
                              <a:ea typeface="Calibri"/>
                              <a:cs typeface="Times New Roman"/>
                            </a:rPr>
                            <m:t>1</m:t>
                          </m:r>
                          <m:r>
                            <a:rPr lang="nl-NL" sz="6000" i="1">
                              <a:latin typeface="Cambria Math"/>
                              <a:ea typeface="Calibri"/>
                              <a:cs typeface="Times New Roman"/>
                            </a:rPr>
                            <m:t>,</m:t>
                          </m:r>
                          <m:r>
                            <a:rPr lang="nl-NL" sz="6000" i="1">
                              <a:latin typeface="Cambria Math"/>
                              <a:ea typeface="Calibri"/>
                              <a:cs typeface="Times New Roman"/>
                            </a:rPr>
                            <m:t>2</m:t>
                          </m:r>
                          <m:r>
                            <a:rPr lang="nl-NL" sz="6000" i="1">
                              <a:latin typeface="Cambria Math"/>
                              <a:ea typeface="Calibri"/>
                              <a:cs typeface="Times New Roman"/>
                            </a:rPr>
                            <m:t>,</m:t>
                          </m:r>
                          <m:r>
                            <a:rPr lang="nl-NL" sz="6000" i="1">
                              <a:latin typeface="Cambria Math"/>
                              <a:ea typeface="Calibri"/>
                              <a:cs typeface="Times New Roman"/>
                            </a:rPr>
                            <m:t>3</m:t>
                          </m:r>
                          <m:r>
                            <a:rPr lang="nl-NL" sz="6000" i="1">
                              <a:latin typeface="Cambria Math"/>
                              <a:ea typeface="Calibri"/>
                              <a:cs typeface="Times New Roman"/>
                            </a:rPr>
                            <m:t>,</m:t>
                          </m:r>
                          <m:r>
                            <a:rPr lang="nl-NL" sz="6000" i="1">
                              <a:latin typeface="Cambria Math"/>
                              <a:ea typeface="Calibri"/>
                              <a:cs typeface="Times New Roman"/>
                            </a:rPr>
                            <m:t>4</m:t>
                          </m:r>
                          <m:r>
                            <a:rPr lang="nl-NL" sz="6000" i="1">
                              <a:latin typeface="Cambria Math"/>
                              <a:ea typeface="Calibri"/>
                              <a:cs typeface="Times New Roman"/>
                            </a:rPr>
                            <m:t>,</m:t>
                          </m:r>
                          <m:r>
                            <a:rPr lang="nl-NL" sz="6000" i="1">
                              <a:latin typeface="Cambria Math"/>
                              <a:ea typeface="Calibri"/>
                              <a:cs typeface="Times New Roman"/>
                            </a:rPr>
                            <m:t>5</m:t>
                          </m:r>
                          <m:r>
                            <a:rPr lang="nl-NL" sz="6000" i="1">
                              <a:latin typeface="Cambria Math"/>
                              <a:ea typeface="Calibri"/>
                              <a:cs typeface="Times New Roman"/>
                            </a:rPr>
                            <m:t>,</m:t>
                          </m:r>
                          <m:r>
                            <a:rPr lang="nl-NL" sz="6000" i="1">
                              <a:latin typeface="Cambria Math"/>
                              <a:ea typeface="Calibri"/>
                              <a:cs typeface="Times New Roman"/>
                            </a:rPr>
                            <m:t>6</m:t>
                          </m:r>
                          <m:r>
                            <a:rPr lang="nl-NL" sz="6000" i="1">
                              <a:latin typeface="Cambria Math"/>
                              <a:ea typeface="Calibri"/>
                              <a:cs typeface="Times New Roman"/>
                            </a:rPr>
                            <m:t>,</m:t>
                          </m:r>
                          <m:r>
                            <a:rPr lang="nl-NL" sz="6000" i="1">
                              <a:latin typeface="Cambria Math"/>
                              <a:ea typeface="Calibri"/>
                              <a:cs typeface="Times New Roman"/>
                            </a:rPr>
                            <m:t>7</m:t>
                          </m:r>
                          <m:r>
                            <a:rPr lang="nl-NL" sz="6000" i="1">
                              <a:latin typeface="Cambria Math"/>
                              <a:ea typeface="Calibri"/>
                              <a:cs typeface="Times New Roman"/>
                            </a:rPr>
                            <m:t>,</m:t>
                          </m:r>
                          <m:r>
                            <a:rPr lang="nl-NL" sz="6000" i="1">
                              <a:latin typeface="Cambria Math"/>
                              <a:ea typeface="Calibri"/>
                              <a:cs typeface="Times New Roman"/>
                            </a:rPr>
                            <m:t>8</m:t>
                          </m:r>
                        </m:e>
                      </m:d>
                    </m:oMath>
                  </a14:m>
                  <a:r>
                    <a:rPr lang="nl-NL" sz="6000">
                      <a:latin typeface="Times New Roman"/>
                      <a:ea typeface="Calibri"/>
                      <a:cs typeface="Times New Roman"/>
                    </a:rPr>
                    <a:t>. Lấy ngẫu nhiên một số trong S. Xác suất để lấy được số lẻ không chia hết cho 5 là</a:t>
                  </a:r>
                  <a:endParaRPr lang="vi-VN" sz="6000">
                    <a:latin typeface="Calibri"/>
                    <a:ea typeface="Calibri"/>
                    <a:cs typeface="Times New Roman"/>
                  </a:endParaRPr>
                </a:p>
              </p:txBody>
            </p:sp>
          </mc:Choice>
          <mc:Fallback xmlns="">
            <p:sp>
              <p:nvSpPr>
                <p:cNvPr id="23" name="Rectangle 22"/>
                <p:cNvSpPr>
                  <a:spLocks noRot="1" noChangeAspect="1" noMove="1" noResize="1" noEditPoints="1" noAdjustHandles="1" noChangeArrowheads="1" noChangeShapeType="1" noTextEdit="1"/>
                </p:cNvSpPr>
                <p:nvPr/>
              </p:nvSpPr>
              <p:spPr>
                <a:xfrm>
                  <a:off x="947933" y="1679988"/>
                  <a:ext cx="23199502" cy="2826191"/>
                </a:xfrm>
                <a:prstGeom prst="rect">
                  <a:avLst/>
                </a:prstGeom>
                <a:blipFill rotWithShape="0">
                  <a:blip r:embed="rId3"/>
                  <a:stretch>
                    <a:fillRect l="-1159" t="-2712" b="-72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43" name="Action Button: Forward or Next 4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3435209" y="5606076"/>
                <a:ext cx="16265749" cy="101566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Ta</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ó </m:t>
                      </m:r>
                      <m:r>
                        <a:rPr lang="nl-NL" sz="6000" i="1">
                          <a:latin typeface="Cambria Math"/>
                          <a:ea typeface="Calibri"/>
                          <a:cs typeface="Times New Roman"/>
                        </a:rPr>
                        <m:t>𝑛</m:t>
                      </m:r>
                      <m:r>
                        <a:rPr lang="nl-NL" sz="6000" i="1">
                          <a:latin typeface="Cambria Math"/>
                          <a:ea typeface="Calibri"/>
                          <a:cs typeface="Times New Roman"/>
                        </a:rPr>
                        <m:t>(</m:t>
                      </m:r>
                      <m:r>
                        <a:rPr lang="nl-NL" sz="6000" i="1">
                          <a:latin typeface="Cambria Math"/>
                          <a:ea typeface="Calibri"/>
                          <a:cs typeface="Times New Roman"/>
                        </a:rPr>
                        <m:t>𝛺</m:t>
                      </m:r>
                      <m:r>
                        <a:rPr lang="nl-NL" sz="6000" i="1">
                          <a:latin typeface="Cambria Math"/>
                          <a:ea typeface="Calibri"/>
                          <a:cs typeface="Times New Roman"/>
                        </a:rPr>
                        <m:t>)=</m:t>
                      </m:r>
                      <m:r>
                        <a:rPr lang="nl-NL" sz="6000" i="1">
                          <a:latin typeface="Cambria Math"/>
                          <a:ea typeface="Calibri"/>
                          <a:cs typeface="Times New Roman"/>
                        </a:rPr>
                        <m:t>8</m:t>
                      </m:r>
                      <m:r>
                        <a:rPr lang="nl-NL" sz="6000" i="1">
                          <a:latin typeface="Cambria Math"/>
                          <a:ea typeface="Calibri"/>
                          <a:cs typeface="Times New Roman"/>
                        </a:rPr>
                        <m:t>!=</m:t>
                      </m:r>
                      <m:r>
                        <a:rPr lang="nl-NL" sz="6000" i="1">
                          <a:latin typeface="Cambria Math"/>
                          <a:ea typeface="Calibri"/>
                          <a:cs typeface="Times New Roman"/>
                        </a:rPr>
                        <m:t>40320</m:t>
                      </m:r>
                    </m:oMath>
                  </m:oMathPara>
                </a14:m>
                <a:endParaRPr lang="vi-VN" sz="6000">
                  <a:latin typeface="Calibri"/>
                  <a:ea typeface="Calibri"/>
                  <a:cs typeface="Times New Roman"/>
                </a:endParaRPr>
              </a:p>
            </p:txBody>
          </p:sp>
        </mc:Choice>
        <mc:Fallback xmlns="">
          <p:sp>
            <p:nvSpPr>
              <p:cNvPr id="4" name="Rectangle 3"/>
              <p:cNvSpPr>
                <a:spLocks noRot="1" noChangeAspect="1" noMove="1" noResize="1" noEditPoints="1" noAdjustHandles="1" noChangeArrowheads="1" noChangeShapeType="1" noTextEdit="1"/>
              </p:cNvSpPr>
              <p:nvPr/>
            </p:nvSpPr>
            <p:spPr>
              <a:xfrm>
                <a:off x="3435209" y="5606076"/>
                <a:ext cx="16265749" cy="101566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92279" y="10135818"/>
                <a:ext cx="21906113" cy="3440622"/>
              </a:xfrm>
              <a:prstGeom prst="rect">
                <a:avLst/>
              </a:prstGeom>
            </p:spPr>
            <p:txBody>
              <a:bodyPr wrap="square">
                <a:spAutoFit/>
              </a:bodyPr>
              <a:lstStyle/>
              <a:p>
                <a:pPr>
                  <a:lnSpc>
                    <a:spcPct val="115000"/>
                  </a:lnSpc>
                  <a:spcBef>
                    <a:spcPts val="240"/>
                  </a:spcBef>
                  <a:spcAft>
                    <a:spcPts val="240"/>
                  </a:spcAft>
                </a:pPr>
                <a:r>
                  <a:rPr lang="vi-VN" sz="6000">
                    <a:latin typeface="+mj-lt"/>
                    <a:ea typeface="Arial" panose="020B0604020202020204" pitchFamily="34" charset="0"/>
                    <a:cs typeface="Times New Roman" panose="02020603050405020304" pitchFamily="18" charset="0"/>
                  </a:rPr>
                  <a:t> </a:t>
                </a:r>
                <a:r>
                  <a:rPr lang="en-US" sz="6000">
                    <a:latin typeface="Times New Roman"/>
                    <a:ea typeface="Calibri"/>
                    <a:cs typeface="Times New Roman"/>
                  </a:rPr>
                  <a:t>Vậy trong S có  3. 5040 =</a:t>
                </a:r>
                <a14:m>
                  <m:oMath xmlns:m="http://schemas.openxmlformats.org/officeDocument/2006/math">
                    <m:r>
                      <a:rPr lang="en-US" sz="6000" i="1">
                        <a:latin typeface="Cambria Math"/>
                        <a:ea typeface="Calibri"/>
                        <a:cs typeface="Times New Roman"/>
                      </a:rPr>
                      <m:t>15120</m:t>
                    </m:r>
                  </m:oMath>
                </a14:m>
                <a:r>
                  <a:rPr lang="en-US" sz="6000">
                    <a:latin typeface="Times New Roman"/>
                    <a:ea typeface="Calibri"/>
                    <a:cs typeface="Times New Roman"/>
                  </a:rPr>
                  <a:t> số </a:t>
                </a:r>
                <a:r>
                  <a:rPr lang="nl-NL" sz="6000">
                    <a:latin typeface="Times New Roman"/>
                    <a:ea typeface="Calibri"/>
                    <a:cs typeface="Times New Roman"/>
                  </a:rPr>
                  <a:t>lẻ không chia hết cho 5</a:t>
                </a:r>
                <a:endParaRPr lang="vi-VN" sz="6000">
                  <a:latin typeface="Calibri"/>
                  <a:ea typeface="Calibri"/>
                  <a:cs typeface="Times New Roman"/>
                </a:endParaRPr>
              </a:p>
              <a:p>
                <a:pPr>
                  <a:lnSpc>
                    <a:spcPct val="115000"/>
                  </a:lnSpc>
                  <a:spcBef>
                    <a:spcPts val="240"/>
                  </a:spcBef>
                  <a:spcAft>
                    <a:spcPts val="240"/>
                  </a:spcAft>
                </a:pPr>
                <a:r>
                  <a:rPr lang="nl-NL" sz="6000" smtClean="0">
                    <a:latin typeface="Times New Roman"/>
                    <a:ea typeface="Calibri"/>
                    <a:cs typeface="Times New Roman"/>
                  </a:rPr>
                  <a:t>                            Xác </a:t>
                </a:r>
                <a:r>
                  <a:rPr lang="nl-NL" sz="6000">
                    <a:latin typeface="Times New Roman"/>
                    <a:ea typeface="Calibri"/>
                    <a:cs typeface="Times New Roman"/>
                  </a:rPr>
                  <a:t>suất  </a:t>
                </a:r>
                <a14:m>
                  <m:oMath xmlns:m="http://schemas.openxmlformats.org/officeDocument/2006/math">
                    <m:f>
                      <m:fPr>
                        <m:ctrlPr>
                          <a:rPr lang="vi-VN" sz="8800" i="1">
                            <a:latin typeface="Cambria Math"/>
                            <a:ea typeface="Calibri"/>
                            <a:cs typeface="Times New Roman"/>
                          </a:rPr>
                        </m:ctrlPr>
                      </m:fPr>
                      <m:num>
                        <m:r>
                          <a:rPr lang="nl-NL" sz="8800" i="1">
                            <a:latin typeface="Cambria Math"/>
                            <a:ea typeface="Calibri"/>
                            <a:cs typeface="Times New Roman"/>
                          </a:rPr>
                          <m:t>15120</m:t>
                        </m:r>
                      </m:num>
                      <m:den>
                        <m:r>
                          <a:rPr lang="nl-NL" sz="8800" i="1">
                            <a:latin typeface="Cambria Math"/>
                            <a:ea typeface="Calibri"/>
                            <a:cs typeface="Times New Roman"/>
                          </a:rPr>
                          <m:t>40320</m:t>
                        </m:r>
                      </m:den>
                    </m:f>
                    <m:r>
                      <a:rPr lang="nl-NL" sz="8800" i="1">
                        <a:latin typeface="Cambria Math"/>
                        <a:ea typeface="Calibri"/>
                        <a:cs typeface="Times New Roman"/>
                      </a:rPr>
                      <m:t>=</m:t>
                    </m:r>
                    <m:f>
                      <m:fPr>
                        <m:ctrlPr>
                          <a:rPr lang="vi-VN" sz="8800" i="1">
                            <a:latin typeface="Cambria Math"/>
                            <a:ea typeface="Calibri"/>
                            <a:cs typeface="Times New Roman"/>
                          </a:rPr>
                        </m:ctrlPr>
                      </m:fPr>
                      <m:num>
                        <m:r>
                          <a:rPr lang="nl-NL" sz="8800" i="1">
                            <a:latin typeface="Cambria Math"/>
                            <a:ea typeface="Calibri"/>
                            <a:cs typeface="Times New Roman"/>
                          </a:rPr>
                          <m:t>3</m:t>
                        </m:r>
                      </m:num>
                      <m:den>
                        <m:r>
                          <a:rPr lang="nl-NL" sz="8800" i="1">
                            <a:latin typeface="Cambria Math"/>
                            <a:ea typeface="Calibri"/>
                            <a:cs typeface="Times New Roman"/>
                          </a:rPr>
                          <m:t>8</m:t>
                        </m:r>
                      </m:den>
                    </m:f>
                  </m:oMath>
                </a14:m>
                <a:endParaRPr lang="vi-VN" sz="6000" dirty="0">
                  <a:effectLst/>
                  <a:latin typeface="+mj-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92279" y="10135818"/>
                <a:ext cx="21906113" cy="3440622"/>
              </a:xfrm>
              <a:prstGeom prst="rect">
                <a:avLst/>
              </a:prstGeom>
              <a:blipFill rotWithShape="0">
                <a:blip r:embed="rId5"/>
                <a:stretch>
                  <a:fillRect l="-891" t="-4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792279" y="6451373"/>
                <a:ext cx="21906113" cy="3380413"/>
              </a:xfrm>
              <a:prstGeom prst="rect">
                <a:avLst/>
              </a:prstGeom>
            </p:spPr>
            <p:txBody>
              <a:bodyPr wrap="square">
                <a:spAutoFit/>
              </a:bodyPr>
              <a:lstStyle/>
              <a:p>
                <a:pPr>
                  <a:lnSpc>
                    <a:spcPct val="115000"/>
                  </a:lnSpc>
                  <a:spcBef>
                    <a:spcPts val="240"/>
                  </a:spcBef>
                  <a:spcAft>
                    <a:spcPts val="240"/>
                  </a:spcAft>
                </a:pPr>
                <a:r>
                  <a:rPr lang="en-US" sz="6000">
                    <a:latin typeface="Times New Roman"/>
                    <a:ea typeface="Calibri"/>
                    <a:cs typeface="Times New Roman"/>
                  </a:rPr>
                  <a:t>Gọi </a:t>
                </a:r>
                <a14:m>
                  <m:oMath xmlns:m="http://schemas.openxmlformats.org/officeDocument/2006/math">
                    <m:r>
                      <a:rPr lang="en-US" sz="6000" i="1">
                        <a:latin typeface="Cambria Math"/>
                        <a:ea typeface="Calibri"/>
                        <a:cs typeface="Times New Roman"/>
                      </a:rPr>
                      <m:t>𝑥</m:t>
                    </m:r>
                    <m:r>
                      <a:rPr lang="en-US" sz="6000" i="1">
                        <a:latin typeface="Cambria Math"/>
                        <a:ea typeface="Calibri"/>
                        <a:cs typeface="Times New Roman"/>
                      </a:rPr>
                      <m:t>=</m:t>
                    </m:r>
                    <m:bar>
                      <m:barPr>
                        <m:pos m:val="top"/>
                        <m:ctrlPr>
                          <a:rPr lang="vi-VN" sz="6000" i="1">
                            <a:latin typeface="Cambria Math"/>
                            <a:ea typeface="Calibri"/>
                            <a:cs typeface="Times New Roman"/>
                          </a:rPr>
                        </m:ctrlPr>
                      </m:barPr>
                      <m:e>
                        <m:sSub>
                          <m:sSubPr>
                            <m:ctrlPr>
                              <a:rPr lang="vi-VN" sz="6000" i="1">
                                <a:latin typeface="Cambria Math"/>
                                <a:ea typeface="Calibri"/>
                                <a:cs typeface="Times New Roman"/>
                              </a:rPr>
                            </m:ctrlPr>
                          </m:sSubPr>
                          <m:e>
                            <m:r>
                              <a:rPr lang="en-US" sz="6000" i="1">
                                <a:latin typeface="Cambria Math"/>
                                <a:ea typeface="Calibri"/>
                                <a:cs typeface="Times New Roman"/>
                              </a:rPr>
                              <m:t>𝑎</m:t>
                            </m:r>
                          </m:e>
                          <m:sub>
                            <m:r>
                              <a:rPr lang="en-US" sz="6000" i="1">
                                <a:latin typeface="Cambria Math"/>
                                <a:ea typeface="Calibri"/>
                                <a:cs typeface="Times New Roman"/>
                              </a:rPr>
                              <m:t>1</m:t>
                            </m:r>
                          </m:sub>
                        </m:sSub>
                        <m:r>
                          <a:rPr lang="en-US" sz="6000" i="1">
                            <a:latin typeface="Cambria Math"/>
                            <a:ea typeface="Calibri"/>
                            <a:cs typeface="Times New Roman"/>
                          </a:rPr>
                          <m:t>...</m:t>
                        </m:r>
                        <m:sSub>
                          <m:sSubPr>
                            <m:ctrlPr>
                              <a:rPr lang="vi-VN" sz="6000" i="1">
                                <a:latin typeface="Cambria Math"/>
                                <a:ea typeface="Calibri"/>
                                <a:cs typeface="Times New Roman"/>
                              </a:rPr>
                            </m:ctrlPr>
                          </m:sSubPr>
                          <m:e>
                            <m:r>
                              <a:rPr lang="en-US" sz="6000" i="1">
                                <a:latin typeface="Cambria Math"/>
                                <a:ea typeface="Calibri"/>
                                <a:cs typeface="Times New Roman"/>
                              </a:rPr>
                              <m:t>𝑎</m:t>
                            </m:r>
                          </m:e>
                          <m:sub>
                            <m:r>
                              <a:rPr lang="en-US" sz="6000" i="1">
                                <a:latin typeface="Cambria Math"/>
                                <a:ea typeface="Calibri"/>
                                <a:cs typeface="Times New Roman"/>
                              </a:rPr>
                              <m:t>8</m:t>
                            </m:r>
                          </m:sub>
                        </m:sSub>
                      </m:e>
                    </m:bar>
                  </m:oMath>
                </a14:m>
                <a:r>
                  <a:rPr lang="en-US" sz="6000">
                    <a:latin typeface="Times New Roman"/>
                    <a:ea typeface="Calibri"/>
                    <a:cs typeface="Times New Roman"/>
                  </a:rPr>
                  <a:t> là số </a:t>
                </a:r>
                <a:r>
                  <a:rPr lang="nl-NL" sz="6000">
                    <a:latin typeface="Times New Roman"/>
                    <a:ea typeface="Calibri"/>
                    <a:cs typeface="Times New Roman"/>
                  </a:rPr>
                  <a:t>lẻ không chia hết cho 5 lấy từ S.</a:t>
                </a:r>
                <a:endParaRPr lang="vi-VN" sz="6000">
                  <a:latin typeface="Calibri"/>
                  <a:ea typeface="Calibri"/>
                  <a:cs typeface="Times New Roman"/>
                </a:endParaRPr>
              </a:p>
              <a:p>
                <a:pPr>
                  <a:lnSpc>
                    <a:spcPct val="115000"/>
                  </a:lnSpc>
                  <a:spcBef>
                    <a:spcPts val="240"/>
                  </a:spcBef>
                  <a:spcAft>
                    <a:spcPts val="240"/>
                  </a:spcAft>
                </a:pPr>
                <a:r>
                  <a:rPr lang="en-US" sz="6000">
                    <a:latin typeface="Times New Roman"/>
                    <a:ea typeface="Calibri"/>
                    <a:cs typeface="Times New Roman"/>
                  </a:rPr>
                  <a:t> Khi đó </a:t>
                </a:r>
                <a14:m>
                  <m:oMath xmlns:m="http://schemas.openxmlformats.org/officeDocument/2006/math">
                    <m:r>
                      <a:rPr lang="en-US" sz="6000" i="1">
                        <a:latin typeface="Cambria Math"/>
                        <a:ea typeface="Calibri"/>
                        <a:cs typeface="Times New Roman"/>
                      </a:rPr>
                      <m:t>𝑑</m:t>
                    </m:r>
                    <m:r>
                      <a:rPr lang="en-US" sz="6000" i="1">
                        <a:latin typeface="Cambria Math"/>
                        <a:ea typeface="Calibri"/>
                        <a:cs typeface="Cambria Math"/>
                      </a:rPr>
                      <m:t>∈</m:t>
                    </m:r>
                    <m:d>
                      <m:dPr>
                        <m:begChr m:val="{"/>
                        <m:endChr m:val="}"/>
                        <m:ctrlPr>
                          <a:rPr lang="vi-VN" sz="6000" i="1">
                            <a:latin typeface="Cambria Math"/>
                            <a:ea typeface="Calibri"/>
                            <a:cs typeface="Times New Roman"/>
                          </a:rPr>
                        </m:ctrlPr>
                      </m:dPr>
                      <m:e>
                        <m:r>
                          <a:rPr lang="en-US" sz="6000" i="1">
                            <a:latin typeface="Cambria Math"/>
                            <a:ea typeface="Calibri"/>
                            <a:cs typeface="Times New Roman"/>
                          </a:rPr>
                          <m:t>1</m:t>
                        </m:r>
                        <m:r>
                          <a:rPr lang="en-US" sz="6000" i="1">
                            <a:latin typeface="Cambria Math"/>
                            <a:ea typeface="Calibri"/>
                            <a:cs typeface="Times New Roman"/>
                          </a:rPr>
                          <m:t>,</m:t>
                        </m:r>
                        <m:r>
                          <a:rPr lang="en-US" sz="6000" i="1">
                            <a:latin typeface="Cambria Math"/>
                            <a:ea typeface="Calibri"/>
                            <a:cs typeface="Times New Roman"/>
                          </a:rPr>
                          <m:t>3</m:t>
                        </m:r>
                        <m:r>
                          <a:rPr lang="en-US" sz="6000" i="1">
                            <a:latin typeface="Cambria Math"/>
                            <a:ea typeface="Calibri"/>
                            <a:cs typeface="Times New Roman"/>
                          </a:rPr>
                          <m:t>,</m:t>
                        </m:r>
                        <m:r>
                          <a:rPr lang="en-US" sz="6000" i="1">
                            <a:latin typeface="Cambria Math"/>
                            <a:ea typeface="Calibri"/>
                            <a:cs typeface="Times New Roman"/>
                          </a:rPr>
                          <m:t>7</m:t>
                        </m:r>
                      </m:e>
                    </m:d>
                    <m:r>
                      <a:rPr lang="en-US" sz="6000" i="1">
                        <a:latin typeface="Cambria Math"/>
                        <a:ea typeface="Calibri"/>
                        <a:cs typeface="Cambria Math"/>
                      </a:rPr>
                      <m:t>⇒</m:t>
                    </m:r>
                    <m:r>
                      <a:rPr lang="en-US" sz="6000" i="1">
                        <a:latin typeface="Cambria Math"/>
                        <a:ea typeface="Calibri"/>
                        <a:cs typeface="Times New Roman"/>
                      </a:rPr>
                      <m:t>𝑑</m:t>
                    </m:r>
                  </m:oMath>
                </a14:m>
                <a:r>
                  <a:rPr lang="en-US" sz="6000">
                    <a:latin typeface="Times New Roman"/>
                    <a:ea typeface="Calibri"/>
                    <a:cs typeface="Times New Roman"/>
                  </a:rPr>
                  <a:t> có 3 cách chọn</a:t>
                </a:r>
                <a:endParaRPr lang="vi-VN" sz="6000">
                  <a:latin typeface="Calibri"/>
                  <a:ea typeface="Calibri"/>
                  <a:cs typeface="Times New Roman"/>
                </a:endParaRPr>
              </a:p>
              <a:p>
                <a:pPr>
                  <a:lnSpc>
                    <a:spcPct val="115000"/>
                  </a:lnSpc>
                  <a:spcBef>
                    <a:spcPts val="240"/>
                  </a:spcBef>
                  <a:spcAft>
                    <a:spcPts val="240"/>
                  </a:spcAft>
                </a:pPr>
                <a:r>
                  <a:rPr lang="en-US" sz="6000">
                    <a:latin typeface="Times New Roman"/>
                    <a:ea typeface="Calibri"/>
                    <a:cs typeface="Times New Roman"/>
                  </a:rPr>
                  <a:t>Số các chọn các chữ số còn lại là: </a:t>
                </a:r>
                <a14:m>
                  <m:oMath xmlns:m="http://schemas.openxmlformats.org/officeDocument/2006/math">
                    <m:r>
                      <a:rPr lang="en-US" sz="6000" i="1">
                        <a:latin typeface="Cambria Math"/>
                        <a:ea typeface="Calibri"/>
                        <a:cs typeface="Times New Roman"/>
                      </a:rPr>
                      <m:t>7</m:t>
                    </m:r>
                    <m:r>
                      <a:rPr lang="en-US" sz="6000" i="1">
                        <a:latin typeface="Cambria Math"/>
                        <a:ea typeface="Calibri"/>
                        <a:cs typeface="Times New Roman"/>
                      </a:rPr>
                      <m:t>.</m:t>
                    </m:r>
                    <m:r>
                      <a:rPr lang="en-US" sz="6000" i="1">
                        <a:latin typeface="Cambria Math"/>
                        <a:ea typeface="Calibri"/>
                        <a:cs typeface="Times New Roman"/>
                      </a:rPr>
                      <m:t>6</m:t>
                    </m:r>
                    <m:r>
                      <a:rPr lang="en-US" sz="6000" i="1">
                        <a:latin typeface="Cambria Math"/>
                        <a:ea typeface="Calibri"/>
                        <a:cs typeface="Times New Roman"/>
                      </a:rPr>
                      <m:t>.</m:t>
                    </m:r>
                    <m:r>
                      <a:rPr lang="en-US" sz="6000" i="1">
                        <a:latin typeface="Cambria Math"/>
                        <a:ea typeface="Calibri"/>
                        <a:cs typeface="Times New Roman"/>
                      </a:rPr>
                      <m:t>5</m:t>
                    </m:r>
                    <m:r>
                      <a:rPr lang="en-US" sz="6000" i="1">
                        <a:latin typeface="Cambria Math"/>
                        <a:ea typeface="Calibri"/>
                        <a:cs typeface="Times New Roman"/>
                      </a:rPr>
                      <m:t>.</m:t>
                    </m:r>
                    <m:r>
                      <a:rPr lang="en-US" sz="6000" i="1">
                        <a:latin typeface="Cambria Math"/>
                        <a:ea typeface="Calibri"/>
                        <a:cs typeface="Times New Roman"/>
                      </a:rPr>
                      <m:t>4</m:t>
                    </m:r>
                    <m:r>
                      <a:rPr lang="en-US" sz="6000" i="1">
                        <a:latin typeface="Cambria Math"/>
                        <a:ea typeface="Calibri"/>
                        <a:cs typeface="Times New Roman"/>
                      </a:rPr>
                      <m:t>.</m:t>
                    </m:r>
                    <m:r>
                      <a:rPr lang="en-US" sz="6000" i="1">
                        <a:latin typeface="Cambria Math"/>
                        <a:ea typeface="Calibri"/>
                        <a:cs typeface="Times New Roman"/>
                      </a:rPr>
                      <m:t>3</m:t>
                    </m:r>
                    <m:r>
                      <a:rPr lang="en-US" sz="6000" i="1">
                        <a:latin typeface="Cambria Math"/>
                        <a:ea typeface="Calibri"/>
                        <a:cs typeface="Times New Roman"/>
                      </a:rPr>
                      <m:t>.</m:t>
                    </m:r>
                    <m:r>
                      <a:rPr lang="en-US" sz="6000" i="1">
                        <a:latin typeface="Cambria Math"/>
                        <a:ea typeface="Calibri"/>
                        <a:cs typeface="Times New Roman"/>
                      </a:rPr>
                      <m:t>2</m:t>
                    </m:r>
                    <m:r>
                      <a:rPr lang="en-US" sz="6000" i="1">
                        <a:latin typeface="Cambria Math"/>
                        <a:ea typeface="Calibri"/>
                        <a:cs typeface="Times New Roman"/>
                      </a:rPr>
                      <m:t>.</m:t>
                    </m:r>
                    <m:r>
                      <a:rPr lang="en-US" sz="6000" i="1">
                        <a:latin typeface="Cambria Math"/>
                        <a:ea typeface="Calibri"/>
                        <a:cs typeface="Times New Roman"/>
                      </a:rPr>
                      <m:t>1</m:t>
                    </m:r>
                  </m:oMath>
                </a14:m>
                <a:r>
                  <a:rPr lang="en-US" sz="6000">
                    <a:latin typeface="Times New Roman"/>
                    <a:ea typeface="Calibri"/>
                    <a:cs typeface="Times New Roman"/>
                  </a:rPr>
                  <a:t>=5040</a:t>
                </a:r>
                <a:r>
                  <a:rPr lang="en-US" sz="6000" smtClean="0">
                    <a:latin typeface="Times New Roman"/>
                    <a:ea typeface="Calibri"/>
                    <a:cs typeface="Times New Roman"/>
                  </a:rPr>
                  <a:t>.</a:t>
                </a:r>
                <a:endParaRPr lang="vi-VN" sz="6000" dirty="0"/>
              </a:p>
            </p:txBody>
          </p:sp>
        </mc:Choice>
        <mc:Fallback xmlns="">
          <p:sp>
            <p:nvSpPr>
              <p:cNvPr id="50" name="Rectangle 49"/>
              <p:cNvSpPr>
                <a:spLocks noRot="1" noChangeAspect="1" noMove="1" noResize="1" noEditPoints="1" noAdjustHandles="1" noChangeArrowheads="1" noChangeShapeType="1" noTextEdit="1"/>
              </p:cNvSpPr>
              <p:nvPr/>
            </p:nvSpPr>
            <p:spPr>
              <a:xfrm>
                <a:off x="792279" y="6451373"/>
                <a:ext cx="21906113" cy="3380413"/>
              </a:xfrm>
              <a:prstGeom prst="rect">
                <a:avLst/>
              </a:prstGeom>
              <a:blipFill rotWithShape="0">
                <a:blip r:embed="rId6"/>
                <a:stretch>
                  <a:fillRect l="-1698" t="-3964" b="-8649"/>
                </a:stretch>
              </a:blipFill>
            </p:spPr>
            <p:txBody>
              <a:bodyPr/>
              <a:lstStyle/>
              <a:p>
                <a:r>
                  <a:rPr lang="en-US">
                    <a:noFill/>
                  </a:rPr>
                  <a:t> </a:t>
                </a:r>
              </a:p>
            </p:txBody>
          </p:sp>
        </mc:Fallback>
      </mc:AlternateContent>
      <p:grpSp>
        <p:nvGrpSpPr>
          <p:cNvPr id="51" name="Group 50"/>
          <p:cNvGrpSpPr/>
          <p:nvPr/>
        </p:nvGrpSpPr>
        <p:grpSpPr>
          <a:xfrm>
            <a:off x="76668" y="3194361"/>
            <a:ext cx="23679365" cy="1992082"/>
            <a:chOff x="247181" y="1419706"/>
            <a:chExt cx="11838141" cy="996041"/>
          </a:xfrm>
        </p:grpSpPr>
        <p:grpSp>
          <p:nvGrpSpPr>
            <p:cNvPr id="52" name="Group 51"/>
            <p:cNvGrpSpPr/>
            <p:nvPr/>
          </p:nvGrpSpPr>
          <p:grpSpPr>
            <a:xfrm>
              <a:off x="247181" y="1486943"/>
              <a:ext cx="3090381" cy="928798"/>
              <a:chOff x="5537206" y="1544607"/>
              <a:chExt cx="3079904" cy="863449"/>
            </a:xfrm>
          </p:grpSpPr>
          <p:sp>
            <p:nvSpPr>
              <p:cNvPr id="70" name="Rectangle 69"/>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1" name="Oval 7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2" name="TextBox 71"/>
                  <p:cNvSpPr txBox="1"/>
                  <p:nvPr/>
                </p:nvSpPr>
                <p:spPr>
                  <a:xfrm>
                    <a:off x="6190399" y="1544607"/>
                    <a:ext cx="2280848" cy="8464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m:t>
                              </m:r>
                            </m:num>
                            <m:den>
                              <m:r>
                                <a:rPr lang="en-US" sz="6000" b="0" i="1" smtClean="0">
                                  <a:latin typeface="Cambria Math" panose="02040503050406030204" pitchFamily="18" charset="0"/>
                                </a:rPr>
                                <m:t>8</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6190399" y="1544607"/>
                    <a:ext cx="2280848" cy="846414"/>
                  </a:xfrm>
                  <a:prstGeom prst="rect">
                    <a:avLst/>
                  </a:prstGeom>
                  <a:blipFill rotWithShape="0">
                    <a:blip r:embed="rId7"/>
                    <a:stretch>
                      <a:fillRect/>
                    </a:stretch>
                  </a:blipFill>
                </p:spPr>
                <p:txBody>
                  <a:bodyPr/>
                  <a:lstStyle/>
                  <a:p>
                    <a:r>
                      <a:rPr lang="en-US">
                        <a:noFill/>
                      </a:rPr>
                      <a:t> </a:t>
                    </a:r>
                  </a:p>
                </p:txBody>
              </p:sp>
            </mc:Fallback>
          </mc:AlternateContent>
        </p:grpSp>
        <p:grpSp>
          <p:nvGrpSpPr>
            <p:cNvPr id="53" name="Group 52"/>
            <p:cNvGrpSpPr/>
            <p:nvPr/>
          </p:nvGrpSpPr>
          <p:grpSpPr>
            <a:xfrm>
              <a:off x="3163101" y="1419706"/>
              <a:ext cx="3090381" cy="996039"/>
              <a:chOff x="5537206" y="1482098"/>
              <a:chExt cx="3079904" cy="925958"/>
            </a:xfrm>
          </p:grpSpPr>
          <p:sp>
            <p:nvSpPr>
              <p:cNvPr id="62" name="Rectangle 61"/>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7" name="Oval 6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69" name="TextBox 68"/>
                  <p:cNvSpPr txBox="1"/>
                  <p:nvPr/>
                </p:nvSpPr>
                <p:spPr>
                  <a:xfrm>
                    <a:off x="6130564" y="1482098"/>
                    <a:ext cx="2280848" cy="84641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m:t>
                              </m:r>
                            </m:num>
                            <m:den>
                              <m:r>
                                <a:rPr lang="en-US" sz="6000" b="0" i="1" smtClean="0">
                                  <a:latin typeface="Cambria Math" panose="02040503050406030204" pitchFamily="18" charset="0"/>
                                </a:rPr>
                                <m:t>61</m:t>
                              </m:r>
                            </m:den>
                          </m:f>
                          <m:r>
                            <a:rPr lang="en-US" sz="6000" b="0" i="1" smtClean="0">
                              <a:latin typeface="Cambria Math" panose="02040503050406030204" pitchFamily="18" charset="0"/>
                            </a:rPr>
                            <m:t>.</m:t>
                          </m:r>
                        </m:oMath>
                      </m:oMathPara>
                    </a14:m>
                    <a:endParaRPr lang="en-US" sz="6000" i="0" dirty="0">
                      <a:latin typeface="+mj-lt"/>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6130564" y="1482098"/>
                    <a:ext cx="2280848" cy="846413"/>
                  </a:xfrm>
                  <a:prstGeom prst="rect">
                    <a:avLst/>
                  </a:prstGeom>
                  <a:blipFill rotWithShape="0">
                    <a:blip r:embed="rId8"/>
                    <a:stretch>
                      <a:fillRect/>
                    </a:stretch>
                  </a:blipFill>
                </p:spPr>
                <p:txBody>
                  <a:bodyPr/>
                  <a:lstStyle/>
                  <a:p>
                    <a:r>
                      <a:rPr lang="en-US">
                        <a:noFill/>
                      </a:rPr>
                      <a:t> </a:t>
                    </a:r>
                  </a:p>
                </p:txBody>
              </p:sp>
            </mc:Fallback>
          </mc:AlternateContent>
        </p:grpSp>
        <p:grpSp>
          <p:nvGrpSpPr>
            <p:cNvPr id="54" name="Group 53"/>
            <p:cNvGrpSpPr/>
            <p:nvPr/>
          </p:nvGrpSpPr>
          <p:grpSpPr>
            <a:xfrm>
              <a:off x="6079021" y="1459052"/>
              <a:ext cx="3090381" cy="956695"/>
              <a:chOff x="5537206" y="1518675"/>
              <a:chExt cx="3079904" cy="889381"/>
            </a:xfrm>
          </p:grpSpPr>
          <p:sp>
            <p:nvSpPr>
              <p:cNvPr id="59" name="Rectangle 58"/>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0" name="Oval 5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1" name="TextBox 60"/>
                  <p:cNvSpPr txBox="1"/>
                  <p:nvPr/>
                </p:nvSpPr>
                <p:spPr>
                  <a:xfrm>
                    <a:off x="6121932" y="1518675"/>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vi-VN" sz="6000" i="1" dirty="0" smtClean="0">
                                  <a:latin typeface="Cambria Math"/>
                                </a:rPr>
                              </m:ctrlPr>
                            </m:fPr>
                            <m:num>
                              <m:r>
                                <a:rPr lang="en-US" sz="6000" b="0" i="1" dirty="0" smtClean="0">
                                  <a:latin typeface="Cambria Math" panose="02040503050406030204" pitchFamily="18" charset="0"/>
                                </a:rPr>
                                <m:t>3</m:t>
                              </m:r>
                            </m:num>
                            <m:den>
                              <m:r>
                                <a:rPr lang="en-US" sz="6000" b="0" i="1" dirty="0" smtClean="0">
                                  <a:latin typeface="Cambria Math" panose="02040503050406030204" pitchFamily="18" charset="0"/>
                                </a:rPr>
                                <m:t>25</m:t>
                              </m:r>
                            </m:den>
                          </m:f>
                          <m:r>
                            <a:rPr lang="en-US" sz="6000" b="0" i="1" dirty="0" smtClean="0">
                              <a:latin typeface="Cambria Math" panose="02040503050406030204" pitchFamily="18" charset="0"/>
                            </a:rPr>
                            <m:t>.</m:t>
                          </m:r>
                          <m:r>
                            <m:rPr>
                              <m:nor/>
                            </m:rPr>
                            <a:rPr lang="vi-VN" sz="6000" dirty="0">
                              <a:latin typeface="+mj-lt"/>
                            </a:rPr>
                            <m:t>	</m:t>
                          </m:r>
                        </m:oMath>
                      </m:oMathPara>
                    </a14:m>
                    <a:endParaRPr lang="en-US" sz="6000" dirty="0">
                      <a:latin typeface="+mj-lt"/>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6121932" y="1518675"/>
                    <a:ext cx="2280848" cy="849214"/>
                  </a:xfrm>
                  <a:prstGeom prst="rect">
                    <a:avLst/>
                  </a:prstGeom>
                  <a:blipFill rotWithShape="0">
                    <a:blip r:embed="rId9"/>
                    <a:stretch>
                      <a:fillRect/>
                    </a:stretch>
                  </a:blipFill>
                </p:spPr>
                <p:txBody>
                  <a:bodyPr/>
                  <a:lstStyle/>
                  <a:p>
                    <a:r>
                      <a:rPr lang="en-US">
                        <a:noFill/>
                      </a:rPr>
                      <a:t> </a:t>
                    </a:r>
                  </a:p>
                </p:txBody>
              </p:sp>
            </mc:Fallback>
          </mc:AlternateContent>
        </p:grpSp>
        <p:grpSp>
          <p:nvGrpSpPr>
            <p:cNvPr id="55" name="Group 54"/>
            <p:cNvGrpSpPr/>
            <p:nvPr/>
          </p:nvGrpSpPr>
          <p:grpSpPr>
            <a:xfrm>
              <a:off x="8994941" y="1497102"/>
              <a:ext cx="3090381" cy="918645"/>
              <a:chOff x="5537206" y="1554046"/>
              <a:chExt cx="3079904" cy="854009"/>
            </a:xfrm>
          </p:grpSpPr>
          <p:sp>
            <p:nvSpPr>
              <p:cNvPr id="56" name="Rectangle 55"/>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123623" y="1554046"/>
                    <a:ext cx="2493487"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6</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123623" y="1554046"/>
                    <a:ext cx="2493487" cy="849214"/>
                  </a:xfrm>
                  <a:prstGeom prst="rect">
                    <a:avLst/>
                  </a:prstGeom>
                  <a:blipFill rotWithShape="0">
                    <a:blip r:embed="rId10"/>
                    <a:stretch>
                      <a:fillRect/>
                    </a:stretch>
                  </a:blipFill>
                </p:spPr>
                <p:txBody>
                  <a:bodyPr/>
                  <a:lstStyle/>
                  <a:p>
                    <a:r>
                      <a:rPr lang="en-US">
                        <a:noFill/>
                      </a:rPr>
                      <a:t> </a:t>
                    </a:r>
                  </a:p>
                </p:txBody>
              </p:sp>
            </mc:Fallback>
          </mc:AlternateContent>
        </p:grpSp>
      </p:grpSp>
      <p:sp>
        <p:nvSpPr>
          <p:cNvPr id="42" name="Oval 41">
            <a:extLst>
              <a:ext uri="{FF2B5EF4-FFF2-40B4-BE49-F238E27FC236}">
                <a16:creationId xmlns:a16="http://schemas.microsoft.com/office/drawing/2014/main" xmlns="" id="{17C2C013-2C1D-4DEE-A68B-FF23256FE92A}"/>
              </a:ext>
            </a:extLst>
          </p:cNvPr>
          <p:cNvSpPr/>
          <p:nvPr/>
        </p:nvSpPr>
        <p:spPr>
          <a:xfrm>
            <a:off x="111344" y="3926329"/>
            <a:ext cx="969166" cy="1000532"/>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latin typeface="+mj-lt"/>
              </a:rPr>
              <a:t>A</a:t>
            </a:r>
            <a:endParaRPr lang="en-US" sz="6000" b="1" dirty="0">
              <a:latin typeface="+mj-lt"/>
            </a:endParaRPr>
          </a:p>
        </p:txBody>
      </p:sp>
    </p:spTree>
    <p:extLst>
      <p:ext uri="{BB962C8B-B14F-4D97-AF65-F5344CB8AC3E}">
        <p14:creationId xmlns:p14="http://schemas.microsoft.com/office/powerpoint/2010/main" val="18868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13" grpId="0"/>
      <p:bldP spid="50" grpId="0"/>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92553" y="5307062"/>
            <a:ext cx="23672882" cy="8118529"/>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182781" y="29971"/>
            <a:ext cx="24204393" cy="3614782"/>
            <a:chOff x="425836" y="1819324"/>
            <a:chExt cx="23721600" cy="3031318"/>
          </a:xfrm>
        </p:grpSpPr>
        <p:grpSp>
          <p:nvGrpSpPr>
            <p:cNvPr id="21" name="Group 20"/>
            <p:cNvGrpSpPr/>
            <p:nvPr/>
          </p:nvGrpSpPr>
          <p:grpSpPr>
            <a:xfrm>
              <a:off x="425836" y="1869705"/>
              <a:ext cx="23721600" cy="2779250"/>
              <a:chOff x="425836" y="1647866"/>
              <a:chExt cx="23721600" cy="2779250"/>
            </a:xfrm>
          </p:grpSpPr>
          <p:sp>
            <p:nvSpPr>
              <p:cNvPr id="25" name="Rounded Rectangle 24"/>
              <p:cNvSpPr/>
              <p:nvPr/>
            </p:nvSpPr>
            <p:spPr bwMode="auto">
              <a:xfrm>
                <a:off x="425836" y="1720890"/>
                <a:ext cx="23721600" cy="2706226"/>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a:solidFill>
                        <a:schemeClr val="bg1"/>
                      </a:solidFill>
                      <a:latin typeface="Tahoma" pitchFamily="34" charset="0"/>
                      <a:cs typeface="Tahoma" pitchFamily="34" charset="0"/>
                    </a:rPr>
                    <a:t>Câu 12</a:t>
                  </a:r>
                </a:p>
              </p:txBody>
            </p:sp>
          </p:grpSp>
        </p:grpSp>
        <mc:AlternateContent xmlns:mc="http://schemas.openxmlformats.org/markup-compatibility/2006" xmlns:a14="http://schemas.microsoft.com/office/drawing/2010/main">
          <mc:Choice Requires="a14">
            <p:sp>
              <p:nvSpPr>
                <p:cNvPr id="23" name="Rectangle 22"/>
                <p:cNvSpPr/>
                <p:nvPr/>
              </p:nvSpPr>
              <p:spPr>
                <a:xfrm>
                  <a:off x="720816" y="1819324"/>
                  <a:ext cx="23426620" cy="30313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indent="-457200">
                    <a:lnSpc>
                      <a:spcPct val="115000"/>
                    </a:lnSpc>
                    <a:spcBef>
                      <a:spcPts val="240"/>
                    </a:spcBef>
                    <a:spcAft>
                      <a:spcPts val="240"/>
                    </a:spcAft>
                  </a:pPr>
                  <a:r>
                    <a:rPr lang="nl-NL" sz="6000" smtClean="0">
                      <a:latin typeface="Times New Roman"/>
                      <a:ea typeface="Calibri"/>
                      <a:cs typeface="Times New Roman"/>
                    </a:rPr>
                    <a:t>                 </a:t>
                  </a:r>
                  <a:r>
                    <a:rPr lang="nl-NL" sz="6600" smtClean="0">
                      <a:latin typeface="Times New Roman"/>
                      <a:ea typeface="Calibri"/>
                      <a:cs typeface="Times New Roman"/>
                    </a:rPr>
                    <a:t>Gọi </a:t>
                  </a:r>
                  <a:r>
                    <a:rPr lang="nl-NL" sz="6600">
                      <a:latin typeface="Times New Roman"/>
                      <a:ea typeface="Calibri"/>
                      <a:cs typeface="Times New Roman"/>
                    </a:rPr>
                    <a:t>S là tập các số tự nhiên gồm 8 chữ số khác nhau được lập từ tập</a:t>
                  </a:r>
                  <a14:m>
                    <m:oMath xmlns:m="http://schemas.openxmlformats.org/officeDocument/2006/math">
                      <m:r>
                        <a:rPr lang="en-US" sz="6600">
                          <a:latin typeface="Cambria Math"/>
                          <a:ea typeface="Calibri"/>
                          <a:cs typeface="Times New Roman"/>
                        </a:rPr>
                        <m:t> </m:t>
                      </m:r>
                      <m:r>
                        <a:rPr lang="nl-NL" sz="6600" i="1">
                          <a:latin typeface="Cambria Math"/>
                          <a:ea typeface="Calibri"/>
                          <a:cs typeface="Times New Roman"/>
                        </a:rPr>
                        <m:t>𝐴</m:t>
                      </m:r>
                      <m:r>
                        <a:rPr lang="nl-NL" sz="6600" i="1">
                          <a:latin typeface="Cambria Math"/>
                          <a:ea typeface="Calibri"/>
                          <a:cs typeface="Times New Roman"/>
                        </a:rPr>
                        <m:t>=</m:t>
                      </m:r>
                      <m:d>
                        <m:dPr>
                          <m:begChr m:val="{"/>
                          <m:endChr m:val="}"/>
                          <m:ctrlPr>
                            <a:rPr lang="vi-VN" sz="6600" i="1">
                              <a:latin typeface="Cambria Math"/>
                              <a:ea typeface="Calibri"/>
                              <a:cs typeface="Times New Roman"/>
                            </a:rPr>
                          </m:ctrlPr>
                        </m:dPr>
                        <m:e>
                          <m:r>
                            <a:rPr lang="nl-NL" sz="6600" i="1">
                              <a:latin typeface="Cambria Math"/>
                              <a:ea typeface="Calibri"/>
                              <a:cs typeface="Times New Roman"/>
                            </a:rPr>
                            <m:t>2,3,4,5,6,7,8,9</m:t>
                          </m:r>
                        </m:e>
                      </m:d>
                    </m:oMath>
                  </a14:m>
                  <a:r>
                    <a:rPr lang="nl-NL" sz="6600">
                      <a:latin typeface="Times New Roman"/>
                      <a:ea typeface="Calibri"/>
                      <a:cs typeface="Times New Roman"/>
                    </a:rPr>
                    <a:t>. Lấy ngẫu nhiên một số trong S. Xác suất để lấy được số chẵn là</a:t>
                  </a:r>
                  <a:endParaRPr lang="vi-VN" sz="6600">
                    <a:latin typeface="Calibri"/>
                    <a:ea typeface="Calibri"/>
                    <a:cs typeface="Times New Roman"/>
                  </a:endParaRPr>
                </a:p>
              </p:txBody>
            </p:sp>
          </mc:Choice>
          <mc:Fallback xmlns="">
            <p:sp>
              <p:nvSpPr>
                <p:cNvPr id="23" name="Rectangle 22"/>
                <p:cNvSpPr>
                  <a:spLocks noRot="1" noChangeAspect="1" noMove="1" noResize="1" noEditPoints="1" noAdjustHandles="1" noChangeArrowheads="1" noChangeShapeType="1" noTextEdit="1"/>
                </p:cNvSpPr>
                <p:nvPr/>
              </p:nvSpPr>
              <p:spPr>
                <a:xfrm>
                  <a:off x="720816" y="1819324"/>
                  <a:ext cx="23426620" cy="3031318"/>
                </a:xfrm>
                <a:prstGeom prst="rect">
                  <a:avLst/>
                </a:prstGeom>
                <a:blipFill rotWithShape="0">
                  <a:blip r:embed="rId3"/>
                  <a:stretch>
                    <a:fillRect l="-1351" t="-3035" r="-178" b="-101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294153" y="3413843"/>
            <a:ext cx="23679365" cy="2761830"/>
            <a:chOff x="247181" y="1425728"/>
            <a:chExt cx="11838141" cy="1380915"/>
          </a:xfrm>
        </p:grpSpPr>
        <p:grpSp>
          <p:nvGrpSpPr>
            <p:cNvPr id="51" name="Group 50"/>
            <p:cNvGrpSpPr/>
            <p:nvPr/>
          </p:nvGrpSpPr>
          <p:grpSpPr>
            <a:xfrm>
              <a:off x="247181" y="1486076"/>
              <a:ext cx="3090381" cy="929665"/>
              <a:chOff x="5537206" y="1543801"/>
              <a:chExt cx="3079904" cy="86425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33473" y="1543801"/>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r>
                                <a:rPr lang="vi-VN" sz="6000" smtClean="0">
                                  <a:latin typeface="Cambria Math" panose="02040503050406030204" pitchFamily="18" charset="0"/>
                                </a:rPr>
                                <m:t>3</m:t>
                              </m:r>
                            </m:num>
                            <m:den>
                              <m:r>
                                <a:rPr lang="en-US" sz="6000" b="0" i="1" smtClean="0">
                                  <a:latin typeface="Cambria Math" panose="02040503050406030204" pitchFamily="18" charset="0"/>
                                </a:rPr>
                                <m:t>34</m:t>
                              </m:r>
                            </m:den>
                          </m:f>
                          <m:r>
                            <m:rPr>
                              <m:nor/>
                            </m:rPr>
                            <a:rPr lang="vi-VN" sz="6000" dirty="0" smtClean="0"/>
                            <m:t>.</m:t>
                          </m:r>
                          <m:r>
                            <m:rPr>
                              <m:nor/>
                            </m:rPr>
                            <a:rPr lang="vi-VN" sz="6000" dirty="0"/>
                            <m:t>	</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33473" y="1543801"/>
                    <a:ext cx="2280848" cy="849216"/>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73055"/>
              <a:ext cx="3090381" cy="942690"/>
              <a:chOff x="5537206" y="1531694"/>
              <a:chExt cx="3079904" cy="876362"/>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081471" y="1531694"/>
                    <a:ext cx="2280848"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65</m:t>
                              </m:r>
                            </m:num>
                            <m:den>
                              <m:r>
                                <a:rPr lang="en-US" sz="6000" b="0" i="1" smtClean="0">
                                  <a:latin typeface="Cambria Math" panose="02040503050406030204" pitchFamily="18" charset="0"/>
                                </a:rPr>
                                <m:t>68</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081471" y="1531694"/>
                    <a:ext cx="2280848" cy="857947"/>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25728"/>
              <a:ext cx="3090381" cy="990016"/>
              <a:chOff x="5537206" y="1487698"/>
              <a:chExt cx="3079904" cy="920358"/>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1932" y="1487698"/>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17</m:t>
                              </m:r>
                            </m:num>
                            <m:den>
                              <m:r>
                                <a:rPr lang="en-US" sz="6000" b="0" i="1" smtClean="0">
                                  <a:latin typeface="Cambria Math" panose="02040503050406030204" pitchFamily="18" charset="0"/>
                                </a:rPr>
                                <m:t>68</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1932" y="1487698"/>
                    <a:ext cx="2280848" cy="84921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1" y="1434505"/>
              <a:ext cx="3090381" cy="1372138"/>
              <a:chOff x="5537206" y="1495855"/>
              <a:chExt cx="3079904" cy="1275595"/>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75605" y="1495855"/>
                    <a:ext cx="2493487" cy="127559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m:t>
                              </m:r>
                            </m:den>
                          </m:f>
                          <m:r>
                            <a:rPr lang="en-US" sz="6000" b="0" i="1" smtClean="0">
                              <a:latin typeface="Cambria Math" panose="02040503050406030204" pitchFamily="18" charset="0"/>
                            </a:rPr>
                            <m:t>.</m:t>
                          </m:r>
                        </m:oMath>
                      </m:oMathPara>
                    </a14:m>
                    <a:endParaRPr lang="en-US" sz="6000" dirty="0"/>
                  </a:p>
                  <a:p>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075605" y="1495855"/>
                    <a:ext cx="2493487" cy="1275595"/>
                  </a:xfrm>
                  <a:prstGeom prst="rect">
                    <a:avLst/>
                  </a:prstGeom>
                  <a:blipFill rotWithShape="0">
                    <a:blip r:embed="rId7"/>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5484632" y="5568229"/>
                <a:ext cx="11410303" cy="2200089"/>
              </a:xfrm>
              <a:prstGeom prst="rect">
                <a:avLst/>
              </a:prstGeom>
            </p:spPr>
            <p:txBody>
              <a:bodyPr wrap="none">
                <a:spAutoFit/>
              </a:bodyPr>
              <a:lstStyle/>
              <a:p>
                <a:pPr indent="457200">
                  <a:lnSpc>
                    <a:spcPct val="115000"/>
                  </a:lnSpc>
                  <a:spcBef>
                    <a:spcPts val="240"/>
                  </a:spcBef>
                  <a:spcAft>
                    <a:spcPts val="240"/>
                  </a:spcAft>
                </a:pPr>
                <a:r>
                  <a:rPr lang="en-US" sz="6000">
                    <a:latin typeface="Times New Roman"/>
                    <a:ea typeface="Calibri"/>
                    <a:cs typeface="Times New Roman"/>
                  </a:rPr>
                  <a:t>Ta có </a:t>
                </a:r>
                <a14:m>
                  <m:oMath xmlns:m="http://schemas.openxmlformats.org/officeDocument/2006/math">
                    <m:r>
                      <a:rPr lang="nl-NL" sz="6000" i="1">
                        <a:latin typeface="Cambria Math"/>
                        <a:ea typeface="Calibri"/>
                        <a:cs typeface="Times New Roman"/>
                      </a:rPr>
                      <m:t>𝑛</m:t>
                    </m:r>
                    <m:r>
                      <a:rPr lang="nl-NL" sz="6000" i="1">
                        <a:latin typeface="Cambria Math"/>
                        <a:ea typeface="Calibri"/>
                        <a:cs typeface="Times New Roman"/>
                      </a:rPr>
                      <m:t>(</m:t>
                    </m:r>
                    <m:r>
                      <a:rPr lang="nl-NL" sz="6000" i="1">
                        <a:latin typeface="Cambria Math"/>
                        <a:ea typeface="Calibri"/>
                        <a:cs typeface="Times New Roman"/>
                      </a:rPr>
                      <m:t>𝛺</m:t>
                    </m:r>
                    <m:r>
                      <a:rPr lang="nl-NL" sz="6000" i="1">
                        <a:latin typeface="Cambria Math"/>
                        <a:ea typeface="Calibri"/>
                        <a:cs typeface="Times New Roman"/>
                      </a:rPr>
                      <m:t>)=8!=40320</m:t>
                    </m:r>
                  </m:oMath>
                </a14:m>
                <a:endParaRPr lang="vi-VN" sz="6000">
                  <a:latin typeface="Calibri"/>
                  <a:ea typeface="Calibri"/>
                  <a:cs typeface="Times New Roman"/>
                </a:endParaRPr>
              </a:p>
              <a:p>
                <a:pPr>
                  <a:lnSpc>
                    <a:spcPct val="115000"/>
                  </a:lnSpc>
                  <a:spcBef>
                    <a:spcPts val="240"/>
                  </a:spcBef>
                  <a:spcAft>
                    <a:spcPts val="240"/>
                  </a:spcAft>
                </a:pPr>
                <a:r>
                  <a:rPr lang="en-US" sz="6000">
                    <a:latin typeface="Times New Roman"/>
                    <a:ea typeface="Calibri"/>
                    <a:cs typeface="Times New Roman"/>
                  </a:rPr>
                  <a:t>Gọi </a:t>
                </a:r>
                <a14:m>
                  <m:oMath xmlns:m="http://schemas.openxmlformats.org/officeDocument/2006/math">
                    <m:r>
                      <a:rPr lang="en-US" sz="6000" i="1">
                        <a:latin typeface="Cambria Math"/>
                        <a:ea typeface="Calibri"/>
                        <a:cs typeface="Times New Roman"/>
                      </a:rPr>
                      <m:t>𝑥</m:t>
                    </m:r>
                    <m:r>
                      <a:rPr lang="en-US" sz="6000" i="1">
                        <a:latin typeface="Cambria Math"/>
                        <a:ea typeface="Calibri"/>
                        <a:cs typeface="Times New Roman"/>
                      </a:rPr>
                      <m:t>=</m:t>
                    </m:r>
                    <m:bar>
                      <m:barPr>
                        <m:pos m:val="top"/>
                        <m:ctrlPr>
                          <a:rPr lang="vi-VN" sz="6000" i="1">
                            <a:latin typeface="Cambria Math"/>
                            <a:ea typeface="Calibri"/>
                            <a:cs typeface="Times New Roman"/>
                          </a:rPr>
                        </m:ctrlPr>
                      </m:barPr>
                      <m:e>
                        <m:sSub>
                          <m:sSubPr>
                            <m:ctrlPr>
                              <a:rPr lang="vi-VN" sz="6000" i="1">
                                <a:latin typeface="Cambria Math"/>
                                <a:ea typeface="Calibri"/>
                                <a:cs typeface="Times New Roman"/>
                              </a:rPr>
                            </m:ctrlPr>
                          </m:sSubPr>
                          <m:e>
                            <m:r>
                              <a:rPr lang="en-US" sz="6000" i="1">
                                <a:latin typeface="Cambria Math"/>
                                <a:ea typeface="Calibri"/>
                                <a:cs typeface="Times New Roman"/>
                              </a:rPr>
                              <m:t>𝑎</m:t>
                            </m:r>
                          </m:e>
                          <m:sub>
                            <m:r>
                              <a:rPr lang="en-US" sz="6000" i="1">
                                <a:latin typeface="Cambria Math"/>
                                <a:ea typeface="Calibri"/>
                                <a:cs typeface="Times New Roman"/>
                              </a:rPr>
                              <m:t>1</m:t>
                            </m:r>
                          </m:sub>
                        </m:sSub>
                        <m:r>
                          <a:rPr lang="en-US" sz="6000" i="1">
                            <a:latin typeface="Cambria Math"/>
                            <a:ea typeface="Calibri"/>
                            <a:cs typeface="Times New Roman"/>
                          </a:rPr>
                          <m:t>...</m:t>
                        </m:r>
                        <m:sSub>
                          <m:sSubPr>
                            <m:ctrlPr>
                              <a:rPr lang="vi-VN" sz="6000" i="1">
                                <a:latin typeface="Cambria Math"/>
                                <a:ea typeface="Calibri"/>
                                <a:cs typeface="Times New Roman"/>
                              </a:rPr>
                            </m:ctrlPr>
                          </m:sSubPr>
                          <m:e>
                            <m:r>
                              <a:rPr lang="en-US" sz="6000" i="1">
                                <a:latin typeface="Cambria Math"/>
                                <a:ea typeface="Calibri"/>
                                <a:cs typeface="Times New Roman"/>
                              </a:rPr>
                              <m:t>𝑎</m:t>
                            </m:r>
                          </m:e>
                          <m:sub>
                            <m:r>
                              <a:rPr lang="en-US" sz="6000" i="1">
                                <a:latin typeface="Cambria Math"/>
                                <a:ea typeface="Calibri"/>
                                <a:cs typeface="Times New Roman"/>
                              </a:rPr>
                              <m:t>8</m:t>
                            </m:r>
                          </m:sub>
                        </m:sSub>
                      </m:e>
                    </m:bar>
                  </m:oMath>
                </a14:m>
                <a:r>
                  <a:rPr lang="en-US" sz="6000">
                    <a:latin typeface="Times New Roman"/>
                    <a:ea typeface="Calibri"/>
                    <a:cs typeface="Times New Roman"/>
                  </a:rPr>
                  <a:t> là số </a:t>
                </a:r>
                <a:r>
                  <a:rPr lang="nl-NL" sz="6000">
                    <a:latin typeface="Times New Roman"/>
                    <a:ea typeface="Calibri"/>
                    <a:cs typeface="Times New Roman"/>
                  </a:rPr>
                  <a:t>chẵn lấy từ S.</a:t>
                </a:r>
                <a:endParaRPr lang="vi-VN" sz="6000">
                  <a:latin typeface="Calibri"/>
                  <a:ea typeface="Calibri"/>
                  <a:cs typeface="Times New Roman"/>
                </a:endParaRPr>
              </a:p>
            </p:txBody>
          </p:sp>
        </mc:Choice>
        <mc:Fallback xmlns="">
          <p:sp>
            <p:nvSpPr>
              <p:cNvPr id="11" name="Rectangle 10"/>
              <p:cNvSpPr>
                <a:spLocks noRot="1" noChangeAspect="1" noMove="1" noResize="1" noEditPoints="1" noAdjustHandles="1" noChangeArrowheads="1" noChangeShapeType="1" noTextEdit="1"/>
              </p:cNvSpPr>
              <p:nvPr/>
            </p:nvSpPr>
            <p:spPr>
              <a:xfrm>
                <a:off x="5484632" y="5568229"/>
                <a:ext cx="11410303" cy="2200089"/>
              </a:xfrm>
              <a:prstGeom prst="rect">
                <a:avLst/>
              </a:prstGeom>
              <a:blipFill rotWithShape="0">
                <a:blip r:embed="rId8"/>
                <a:stretch>
                  <a:fillRect l="-3260" t="-6094" r="-2245" b="-16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88465" y="7962431"/>
                <a:ext cx="23225140" cy="5316905"/>
              </a:xfrm>
              <a:prstGeom prst="rect">
                <a:avLst/>
              </a:prstGeom>
            </p:spPr>
            <p:txBody>
              <a:bodyPr wrap="square">
                <a:spAutoFit/>
              </a:bodyPr>
              <a:lstStyle/>
              <a:p>
                <a:pPr>
                  <a:lnSpc>
                    <a:spcPct val="115000"/>
                  </a:lnSpc>
                  <a:spcBef>
                    <a:spcPts val="240"/>
                  </a:spcBef>
                  <a:spcAft>
                    <a:spcPts val="240"/>
                  </a:spcAft>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V</m:t>
                      </m:r>
                      <m:r>
                        <m:rPr>
                          <m:nor/>
                        </m:rPr>
                        <a:rPr lang="en-US" sz="6000">
                          <a:latin typeface="Times New Roman"/>
                          <a:ea typeface="Calibri"/>
                          <a:cs typeface="Times New Roman"/>
                        </a:rPr>
                        <m:t>ì </m:t>
                      </m:r>
                      <m:r>
                        <m:rPr>
                          <m:nor/>
                        </m:rPr>
                        <a:rPr lang="en-US" sz="6000" b="0" i="0" smtClean="0">
                          <a:latin typeface="Times New Roman"/>
                          <a:ea typeface="Calibri"/>
                          <a:cs typeface="Times New Roman"/>
                        </a:rPr>
                        <m:t>x</m:t>
                      </m:r>
                      <m:r>
                        <m:rPr>
                          <m:nor/>
                        </m:rPr>
                        <a:rPr lang="en-US" sz="6000" b="0" i="0" smtClean="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à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ch</m:t>
                      </m:r>
                      <m:r>
                        <m:rPr>
                          <m:nor/>
                        </m:rPr>
                        <a:rPr lang="en-US" sz="6000">
                          <a:latin typeface="Times New Roman"/>
                          <a:ea typeface="Calibri"/>
                          <a:cs typeface="Times New Roman"/>
                        </a:rPr>
                        <m:t>ẵ</m:t>
                      </m:r>
                      <m:r>
                        <m:rPr>
                          <m:nor/>
                        </m:rPr>
                        <a:rPr lang="en-US" sz="6000">
                          <a:latin typeface="Times New Roman"/>
                          <a:ea typeface="Calibri"/>
                          <a:cs typeface="Times New Roman"/>
                        </a:rPr>
                        <m:t>n</m:t>
                      </m:r>
                      <m:r>
                        <m:rPr>
                          <m:nor/>
                        </m:rPr>
                        <a:rPr lang="en-US" sz="6000">
                          <a:latin typeface="Times New Roman"/>
                          <a:ea typeface="Calibri"/>
                          <a:cs typeface="Times New Roman"/>
                        </a:rPr>
                        <m:t> </m:t>
                      </m:r>
                      <m:r>
                        <m:rPr>
                          <m:nor/>
                        </m:rPr>
                        <a:rPr lang="en-US" sz="6000">
                          <a:latin typeface="Times New Roman"/>
                          <a:ea typeface="Calibri"/>
                          <a:cs typeface="Times New Roman"/>
                        </a:rPr>
                        <m:t>n</m:t>
                      </m:r>
                      <m:r>
                        <m:rPr>
                          <m:nor/>
                        </m:rPr>
                        <a:rPr lang="en-US" sz="6000">
                          <a:latin typeface="Times New Roman"/>
                          <a:ea typeface="Calibri"/>
                          <a:cs typeface="Times New Roman"/>
                        </a:rPr>
                        <m:t>ê</m:t>
                      </m:r>
                      <m:r>
                        <m:rPr>
                          <m:nor/>
                        </m:rPr>
                        <a:rPr lang="en-US" sz="6000">
                          <a:latin typeface="Times New Roman"/>
                          <a:ea typeface="Calibri"/>
                          <a:cs typeface="Times New Roman"/>
                        </a:rPr>
                        <m:t>n</m:t>
                      </m:r>
                      <m:r>
                        <m:rPr>
                          <m:nor/>
                        </m:rPr>
                        <a:rPr lang="en-US" sz="6000">
                          <a:latin typeface="Times New Roman"/>
                          <a:ea typeface="Calibri"/>
                          <a:cs typeface="Times New Roman"/>
                        </a:rPr>
                        <m:t> </m:t>
                      </m:r>
                      <m:sSub>
                        <m:sSubPr>
                          <m:ctrlPr>
                            <a:rPr lang="vi-VN" sz="6000" i="1">
                              <a:latin typeface="Cambria Math"/>
                              <a:ea typeface="Calibri"/>
                              <a:cs typeface="Times New Roman"/>
                            </a:rPr>
                          </m:ctrlPr>
                        </m:sSubPr>
                        <m:e>
                          <m:r>
                            <a:rPr lang="en-US" sz="6000" i="1">
                              <a:latin typeface="Cambria Math"/>
                              <a:ea typeface="Calibri"/>
                              <a:cs typeface="Times New Roman"/>
                            </a:rPr>
                            <m:t>𝑎</m:t>
                          </m:r>
                        </m:e>
                        <m:sub>
                          <m:r>
                            <a:rPr lang="en-US" sz="6000" i="1">
                              <a:latin typeface="Cambria Math"/>
                              <a:ea typeface="Calibri"/>
                              <a:cs typeface="Times New Roman"/>
                            </a:rPr>
                            <m:t>8</m:t>
                          </m:r>
                        </m:sub>
                      </m:sSub>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ó 4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 </m:t>
                      </m:r>
                      <m:r>
                        <m:rPr>
                          <m:nor/>
                        </m:rPr>
                        <a:rPr lang="en-US" sz="6000">
                          <a:latin typeface="Times New Roman"/>
                          <a:ea typeface="Calibri"/>
                          <a:cs typeface="Times New Roman"/>
                        </a:rPr>
                        <m:t>ch</m:t>
                      </m:r>
                      <m:r>
                        <m:rPr>
                          <m:nor/>
                        </m:rPr>
                        <a:rPr lang="en-US" sz="6000">
                          <a:latin typeface="Times New Roman"/>
                          <a:ea typeface="Calibri"/>
                          <a:cs typeface="Times New Roman"/>
                        </a:rPr>
                        <m:t>ọ</m:t>
                      </m:r>
                      <m:r>
                        <m:rPr>
                          <m:nor/>
                        </m:rPr>
                        <a:rPr lang="en-US" sz="6000">
                          <a:latin typeface="Times New Roman"/>
                          <a:ea typeface="Calibri"/>
                          <a:cs typeface="Times New Roman"/>
                        </a:rPr>
                        <m:t>n</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m:t>
                      </m:r>
                      <m:r>
                        <m:rPr>
                          <m:nor/>
                        </m:rPr>
                        <a:rPr lang="en-US" sz="6000">
                          <a:latin typeface="Times New Roman"/>
                          <a:ea typeface="Calibri"/>
                          <a:cs typeface="Times New Roman"/>
                        </a:rPr>
                        <m:t>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c</m:t>
                      </m:r>
                      <m:r>
                        <m:rPr>
                          <m:nor/>
                        </m:rPr>
                        <a:rPr lang="en-US" sz="6000">
                          <a:latin typeface="Times New Roman"/>
                          <a:ea typeface="Calibri"/>
                          <a:cs typeface="Times New Roman"/>
                        </a:rPr>
                        <m:t>ò</m:t>
                      </m:r>
                      <m:r>
                        <m:rPr>
                          <m:nor/>
                        </m:rPr>
                        <a:rPr lang="en-US" sz="6000">
                          <a:latin typeface="Times New Roman"/>
                          <a:ea typeface="Calibri"/>
                          <a:cs typeface="Times New Roman"/>
                        </a:rPr>
                        <m:t>n</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ạ</m:t>
                      </m:r>
                      <m:r>
                        <m:rPr>
                          <m:nor/>
                        </m:rPr>
                        <a:rPr lang="en-US" sz="6000">
                          <a:latin typeface="Times New Roman"/>
                          <a:ea typeface="Calibri"/>
                          <a:cs typeface="Times New Roman"/>
                        </a:rPr>
                        <m:t>i</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ó 7!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 </m:t>
                      </m:r>
                      <m:r>
                        <m:rPr>
                          <m:nor/>
                        </m:rPr>
                        <a:rPr lang="en-US" sz="6000">
                          <a:latin typeface="Times New Roman"/>
                          <a:ea typeface="Calibri"/>
                          <a:cs typeface="Times New Roman"/>
                        </a:rPr>
                        <m:t>ch</m:t>
                      </m:r>
                      <m:r>
                        <m:rPr>
                          <m:nor/>
                        </m:rPr>
                        <a:rPr lang="en-US" sz="6000">
                          <a:latin typeface="Times New Roman"/>
                          <a:ea typeface="Calibri"/>
                          <a:cs typeface="Times New Roman"/>
                        </a:rPr>
                        <m:t>ọ</m:t>
                      </m:r>
                      <m:r>
                        <m:rPr>
                          <m:nor/>
                        </m:rPr>
                        <a:rPr lang="en-US" sz="6000">
                          <a:latin typeface="Times New Roman"/>
                          <a:ea typeface="Calibri"/>
                          <a:cs typeface="Times New Roman"/>
                        </a:rPr>
                        <m:t>n</m:t>
                      </m:r>
                    </m:oMath>
                  </m:oMathPara>
                </a14:m>
                <a:endParaRPr lang="vi-VN" sz="6000">
                  <a:latin typeface="Calibri"/>
                  <a:ea typeface="Calibri"/>
                  <a:cs typeface="Times New Roman"/>
                </a:endParaRPr>
              </a:p>
              <a:p>
                <a:pPr>
                  <a:lnSpc>
                    <a:spcPct val="115000"/>
                  </a:lnSpc>
                  <a:spcBef>
                    <a:spcPts val="240"/>
                  </a:spcBef>
                  <a:spcAft>
                    <a:spcPts val="240"/>
                  </a:spcAft>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V</m:t>
                      </m:r>
                      <m:r>
                        <m:rPr>
                          <m:nor/>
                        </m:rPr>
                        <a:rPr lang="en-US" sz="6000">
                          <a:latin typeface="Times New Roman"/>
                          <a:ea typeface="Calibri"/>
                          <a:cs typeface="Times New Roman"/>
                        </a:rPr>
                        <m:t>ậ</m:t>
                      </m:r>
                      <m:r>
                        <m:rPr>
                          <m:nor/>
                        </m:rPr>
                        <a:rPr lang="en-US" sz="6000">
                          <a:latin typeface="Times New Roman"/>
                          <a:ea typeface="Calibri"/>
                          <a:cs typeface="Times New Roman"/>
                        </a:rPr>
                        <m:t>y</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ó 4.7! = 20160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nl-NL" sz="6000">
                          <a:latin typeface="Times New Roman"/>
                          <a:ea typeface="Calibri"/>
                          <a:cs typeface="Times New Roman"/>
                        </a:rPr>
                        <m:t>ch</m:t>
                      </m:r>
                      <m:r>
                        <m:rPr>
                          <m:nor/>
                        </m:rPr>
                        <a:rPr lang="nl-NL" sz="6000">
                          <a:latin typeface="Times New Roman"/>
                          <a:ea typeface="Calibri"/>
                          <a:cs typeface="Times New Roman"/>
                        </a:rPr>
                        <m:t>ẵ</m:t>
                      </m:r>
                      <m:r>
                        <m:rPr>
                          <m:nor/>
                        </m:rPr>
                        <a:rPr lang="nl-NL" sz="6000">
                          <a:latin typeface="Times New Roman"/>
                          <a:ea typeface="Calibri"/>
                          <a:cs typeface="Times New Roman"/>
                        </a:rPr>
                        <m:t>n</m:t>
                      </m:r>
                      <m:r>
                        <m:rPr>
                          <m:nor/>
                        </m:rPr>
                        <a:rPr lang="nl-NL" sz="6000">
                          <a:latin typeface="Times New Roman"/>
                          <a:ea typeface="Calibri"/>
                          <a:cs typeface="Times New Roman"/>
                        </a:rPr>
                        <m:t> </m:t>
                      </m:r>
                      <m:r>
                        <m:rPr>
                          <m:nor/>
                        </m:rPr>
                        <a:rPr lang="nl-NL" sz="6000">
                          <a:latin typeface="Times New Roman"/>
                          <a:ea typeface="Calibri"/>
                          <a:cs typeface="Times New Roman"/>
                        </a:rPr>
                        <m:t>trong</m:t>
                      </m:r>
                      <m:r>
                        <m:rPr>
                          <m:nor/>
                        </m:rPr>
                        <a:rPr lang="nl-NL" sz="6000">
                          <a:latin typeface="Times New Roman"/>
                          <a:ea typeface="Calibri"/>
                          <a:cs typeface="Times New Roman"/>
                        </a:rPr>
                        <m:t> </m:t>
                      </m:r>
                      <m:r>
                        <m:rPr>
                          <m:nor/>
                        </m:rPr>
                        <a:rPr lang="nl-NL" sz="6000">
                          <a:latin typeface="Times New Roman"/>
                          <a:ea typeface="Calibri"/>
                          <a:cs typeface="Times New Roman"/>
                        </a:rPr>
                        <m:t>S</m:t>
                      </m:r>
                      <m:r>
                        <m:rPr>
                          <m:nor/>
                        </m:rPr>
                        <a:rPr lang="en-US" sz="6000" b="0" i="0" smtClean="0">
                          <a:latin typeface="Times New Roman"/>
                          <a:ea typeface="Calibri"/>
                          <a:cs typeface="Times New Roman"/>
                        </a:rPr>
                        <m:t>.</m:t>
                      </m:r>
                    </m:oMath>
                  </m:oMathPara>
                </a14:m>
                <a:endParaRPr lang="vi-VN" sz="6000">
                  <a:latin typeface="Calibri"/>
                  <a:ea typeface="Calibri"/>
                  <a:cs typeface="Times New Roman"/>
                </a:endParaRPr>
              </a:p>
              <a:p>
                <a:pPr>
                  <a:lnSpc>
                    <a:spcPct val="115000"/>
                  </a:lnSpc>
                  <a:spcBef>
                    <a:spcPts val="240"/>
                  </a:spcBef>
                  <a:spcAft>
                    <a:spcPts val="240"/>
                  </a:spcAft>
                </a:pPr>
                <a14:m>
                  <m:oMathPara xmlns:m="http://schemas.openxmlformats.org/officeDocument/2006/math">
                    <m:oMathParaPr>
                      <m:jc m:val="centerGroup"/>
                    </m:oMathParaPr>
                    <m:oMath xmlns:m="http://schemas.openxmlformats.org/officeDocument/2006/math">
                      <m:r>
                        <m:rPr>
                          <m:nor/>
                        </m:rPr>
                        <a:rPr lang="nl-NL" sz="6000">
                          <a:latin typeface="Times New Roman"/>
                          <a:ea typeface="Calibri"/>
                          <a:cs typeface="Times New Roman"/>
                        </a:rPr>
                        <m:t>X</m:t>
                      </m:r>
                      <m:r>
                        <m:rPr>
                          <m:nor/>
                        </m:rPr>
                        <a:rPr lang="nl-NL" sz="6000">
                          <a:latin typeface="Times New Roman"/>
                          <a:ea typeface="Calibri"/>
                          <a:cs typeface="Times New Roman"/>
                        </a:rPr>
                        <m:t>á</m:t>
                      </m:r>
                      <m:r>
                        <m:rPr>
                          <m:nor/>
                        </m:rPr>
                        <a:rPr lang="nl-NL" sz="6000">
                          <a:latin typeface="Times New Roman"/>
                          <a:ea typeface="Calibri"/>
                          <a:cs typeface="Times New Roman"/>
                        </a:rPr>
                        <m:t>c</m:t>
                      </m:r>
                      <m:r>
                        <m:rPr>
                          <m:nor/>
                        </m:rPr>
                        <a:rPr lang="nl-NL" sz="6000">
                          <a:latin typeface="Times New Roman"/>
                          <a:ea typeface="Calibri"/>
                          <a:cs typeface="Times New Roman"/>
                        </a:rPr>
                        <m:t> </m:t>
                      </m:r>
                      <m:r>
                        <m:rPr>
                          <m:nor/>
                        </m:rPr>
                        <a:rPr lang="nl-NL" sz="6000">
                          <a:latin typeface="Times New Roman"/>
                          <a:ea typeface="Calibri"/>
                          <a:cs typeface="Times New Roman"/>
                        </a:rPr>
                        <m:t>su</m:t>
                      </m:r>
                      <m:r>
                        <m:rPr>
                          <m:nor/>
                        </m:rPr>
                        <a:rPr lang="nl-NL" sz="6000">
                          <a:latin typeface="Times New Roman"/>
                          <a:ea typeface="Calibri"/>
                          <a:cs typeface="Times New Roman"/>
                        </a:rPr>
                        <m:t>ấ</m:t>
                      </m:r>
                      <m:r>
                        <m:rPr>
                          <m:nor/>
                        </m:rPr>
                        <a:rPr lang="nl-NL" sz="6000">
                          <a:latin typeface="Times New Roman"/>
                          <a:ea typeface="Calibri"/>
                          <a:cs typeface="Times New Roman"/>
                        </a:rPr>
                        <m:t>t</m:t>
                      </m:r>
                      <m:r>
                        <m:rPr>
                          <m:nor/>
                        </m:rPr>
                        <a:rPr lang="nl-NL" sz="6000">
                          <a:latin typeface="Times New Roman"/>
                          <a:ea typeface="Calibri"/>
                          <a:cs typeface="Times New Roman"/>
                        </a:rPr>
                        <m:t> </m:t>
                      </m:r>
                      <m:r>
                        <m:rPr>
                          <m:nor/>
                        </m:rPr>
                        <a:rPr lang="nl-NL" sz="6000">
                          <a:latin typeface="Times New Roman"/>
                          <a:ea typeface="Calibri"/>
                          <a:cs typeface="Times New Roman"/>
                        </a:rPr>
                        <m:t>l</m:t>
                      </m:r>
                      <m:r>
                        <m:rPr>
                          <m:nor/>
                        </m:rPr>
                        <a:rPr lang="nl-NL" sz="6000">
                          <a:latin typeface="Times New Roman"/>
                          <a:ea typeface="Calibri"/>
                          <a:cs typeface="Times New Roman"/>
                        </a:rPr>
                        <m:t>à </m:t>
                      </m:r>
                      <m:r>
                        <a:rPr lang="nl-NL" sz="6000" i="1">
                          <a:latin typeface="Cambria Math"/>
                          <a:ea typeface="Calibri"/>
                          <a:cs typeface="Times New Roman"/>
                        </a:rPr>
                        <m:t>𝑃</m:t>
                      </m:r>
                      <m:r>
                        <a:rPr lang="nl-NL" sz="6000" i="1">
                          <a:latin typeface="Cambria Math"/>
                          <a:ea typeface="Calibri"/>
                          <a:cs typeface="Times New Roman"/>
                        </a:rPr>
                        <m:t>=</m:t>
                      </m:r>
                      <m:f>
                        <m:fPr>
                          <m:ctrlPr>
                            <a:rPr lang="vi-VN" sz="6000" i="1">
                              <a:latin typeface="Cambria Math"/>
                              <a:ea typeface="Calibri"/>
                              <a:cs typeface="Times New Roman"/>
                            </a:rPr>
                          </m:ctrlPr>
                        </m:fPr>
                        <m:num>
                          <m:r>
                            <a:rPr lang="nl-NL" sz="6000" i="1">
                              <a:latin typeface="Cambria Math"/>
                              <a:ea typeface="Calibri"/>
                              <a:cs typeface="Times New Roman"/>
                            </a:rPr>
                            <m:t>20160</m:t>
                          </m:r>
                        </m:num>
                        <m:den>
                          <m:r>
                            <a:rPr lang="nl-NL" sz="6000" i="1">
                              <a:latin typeface="Cambria Math"/>
                              <a:ea typeface="Calibri"/>
                              <a:cs typeface="Times New Roman"/>
                            </a:rPr>
                            <m:t>40320</m:t>
                          </m:r>
                        </m:den>
                      </m:f>
                      <m:r>
                        <a:rPr lang="nl-NL" sz="6000" i="1">
                          <a:latin typeface="Cambria Math"/>
                          <a:ea typeface="Calibri"/>
                          <a:cs typeface="Times New Roman"/>
                        </a:rPr>
                        <m:t>=</m:t>
                      </m:r>
                      <m:f>
                        <m:fPr>
                          <m:ctrlPr>
                            <a:rPr lang="vi-VN" sz="6000" i="1">
                              <a:latin typeface="Cambria Math"/>
                              <a:ea typeface="Calibri"/>
                              <a:cs typeface="Times New Roman"/>
                            </a:rPr>
                          </m:ctrlPr>
                        </m:fPr>
                        <m:num>
                          <m:r>
                            <a:rPr lang="nl-NL" sz="6000" i="1">
                              <a:latin typeface="Cambria Math"/>
                              <a:ea typeface="Calibri"/>
                              <a:cs typeface="Times New Roman"/>
                            </a:rPr>
                            <m:t>1</m:t>
                          </m:r>
                        </m:num>
                        <m:den>
                          <m:r>
                            <a:rPr lang="nl-NL" sz="6000" i="1">
                              <a:latin typeface="Cambria Math"/>
                              <a:ea typeface="Calibri"/>
                              <a:cs typeface="Times New Roman"/>
                            </a:rPr>
                            <m:t>2</m:t>
                          </m:r>
                        </m:den>
                      </m:f>
                      <m:r>
                        <m:rPr>
                          <m:nor/>
                        </m:rPr>
                        <a:rPr lang="nl-NL" sz="6000">
                          <a:latin typeface="Times New Roman"/>
                          <a:ea typeface="Calibri"/>
                          <a:cs typeface="Times New Roman"/>
                        </a:rPr>
                        <m:t> </m:t>
                      </m:r>
                    </m:oMath>
                  </m:oMathPara>
                </a14:m>
                <a:endParaRPr lang="vi-VN" sz="6000">
                  <a:latin typeface="Calibri"/>
                  <a:ea typeface="Calibri"/>
                  <a:cs typeface="Times New Roman"/>
                </a:endParaRPr>
              </a:p>
              <a:p>
                <a:endParaRPr lang="vi-VN" sz="6000" dirty="0">
                  <a:latin typeface="+mj-lt"/>
                </a:endParaRPr>
              </a:p>
            </p:txBody>
          </p:sp>
        </mc:Choice>
        <mc:Fallback xmlns="">
          <p:sp>
            <p:nvSpPr>
              <p:cNvPr id="13" name="Rectangle 12"/>
              <p:cNvSpPr>
                <a:spLocks noRot="1" noChangeAspect="1" noMove="1" noResize="1" noEditPoints="1" noAdjustHandles="1" noChangeArrowheads="1" noChangeShapeType="1" noTextEdit="1"/>
              </p:cNvSpPr>
              <p:nvPr/>
            </p:nvSpPr>
            <p:spPr>
              <a:xfrm>
                <a:off x="288465" y="7962431"/>
                <a:ext cx="23225140" cy="5316905"/>
              </a:xfrm>
              <a:prstGeom prst="rect">
                <a:avLst/>
              </a:prstGeom>
              <a:blipFill rotWithShape="0">
                <a:blip r:embed="rId9"/>
                <a:stretch>
                  <a:fillRect/>
                </a:stretch>
              </a:blipFill>
            </p:spPr>
            <p:txBody>
              <a:bodyPr/>
              <a:lstStyle/>
              <a:p>
                <a:r>
                  <a:rPr lang="en-US">
                    <a:noFill/>
                  </a:rPr>
                  <a:t> </a:t>
                </a:r>
              </a:p>
            </p:txBody>
          </p:sp>
        </mc:Fallback>
      </mc:AlternateContent>
      <p:sp>
        <p:nvSpPr>
          <p:cNvPr id="66" name="Oval 65"/>
          <p:cNvSpPr/>
          <p:nvPr/>
        </p:nvSpPr>
        <p:spPr>
          <a:xfrm>
            <a:off x="17855025" y="4063371"/>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smtClean="0"/>
              <a:t>D</a:t>
            </a:r>
            <a:endParaRPr lang="en-US" sz="6400" b="1" dirty="0"/>
          </a:p>
        </p:txBody>
      </p:sp>
    </p:spTree>
    <p:extLst>
      <p:ext uri="{BB962C8B-B14F-4D97-AF65-F5344CB8AC3E}">
        <p14:creationId xmlns:p14="http://schemas.microsoft.com/office/powerpoint/2010/main" val="38513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1" grpId="0"/>
      <p:bldP spid="13" grpId="0"/>
      <p:bldP spid="6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60171" y="4991826"/>
            <a:ext cx="23672882" cy="8448736"/>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71"/>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1" y="-160161"/>
            <a:ext cx="24226214" cy="3370162"/>
            <a:chOff x="234712" y="1737127"/>
            <a:chExt cx="23742987" cy="2826182"/>
          </a:xfrm>
        </p:grpSpPr>
        <p:grpSp>
          <p:nvGrpSpPr>
            <p:cNvPr id="21" name="Group 20"/>
            <p:cNvGrpSpPr/>
            <p:nvPr/>
          </p:nvGrpSpPr>
          <p:grpSpPr>
            <a:xfrm>
              <a:off x="234712" y="1869705"/>
              <a:ext cx="23742987" cy="2484371"/>
              <a:chOff x="234712" y="1647866"/>
              <a:chExt cx="23742987" cy="2484371"/>
            </a:xfrm>
          </p:grpSpPr>
          <p:sp>
            <p:nvSpPr>
              <p:cNvPr id="25" name="Rounded Rectangle 24"/>
              <p:cNvSpPr/>
              <p:nvPr/>
            </p:nvSpPr>
            <p:spPr bwMode="auto">
              <a:xfrm>
                <a:off x="234712" y="1720890"/>
                <a:ext cx="23742987" cy="2411347"/>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13</a:t>
                  </a:r>
                </a:p>
              </p:txBody>
            </p:sp>
          </p:grpSp>
        </p:grpSp>
        <p:sp>
          <p:nvSpPr>
            <p:cNvPr id="23" name="Rectangle 22"/>
            <p:cNvSpPr/>
            <p:nvPr/>
          </p:nvSpPr>
          <p:spPr>
            <a:xfrm>
              <a:off x="598104" y="1737127"/>
              <a:ext cx="23242999" cy="282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indent="-457200" algn="just">
                <a:lnSpc>
                  <a:spcPct val="115000"/>
                </a:lnSpc>
                <a:spcBef>
                  <a:spcPts val="240"/>
                </a:spcBef>
                <a:spcAft>
                  <a:spcPts val="240"/>
                </a:spcAft>
                <a:tabLst>
                  <a:tab pos="228600" algn="l"/>
                  <a:tab pos="1257300" algn="l"/>
                  <a:tab pos="2514600" algn="l"/>
                  <a:tab pos="3771900" algn="l"/>
                </a:tabLst>
              </a:pPr>
              <a:r>
                <a:rPr lang="en-GB" sz="6000" smtClean="0">
                  <a:latin typeface="Times New Roman"/>
                  <a:ea typeface="Calibri"/>
                  <a:cs typeface="Times New Roman"/>
                </a:rPr>
                <a:t>                  Gọi </a:t>
              </a:r>
              <a:r>
                <a:rPr lang="en-GB" sz="6000">
                  <a:latin typeface="Times New Roman"/>
                  <a:ea typeface="Calibri"/>
                  <a:cs typeface="Times New Roman"/>
                </a:rPr>
                <a:t>A là tập</a:t>
              </a:r>
              <a:r>
                <a:rPr lang="nl-NL" sz="6000">
                  <a:latin typeface="Times New Roman"/>
                  <a:ea typeface="Calibri"/>
                  <a:cs typeface="Times New Roman"/>
                </a:rPr>
                <a:t> các số tự nhiên có 6 chữ số khác nhau được lập từ các chữ số 0,1,2,3,4,5. Lấy ngẫu nhiên một số từ A. Xác suất để lấy được số có chữ số 2 đứng cạnh chữ số 3?</a:t>
              </a:r>
              <a:endParaRPr lang="vi-VN" sz="6000">
                <a:latin typeface="Calibri"/>
                <a:ea typeface="Calibri"/>
                <a:cs typeface="Times New Roman"/>
              </a:endParaRPr>
            </a:p>
          </p:txBody>
        </p:sp>
      </p:grpSp>
      <p:grpSp>
        <p:nvGrpSpPr>
          <p:cNvPr id="3" name="Group 2"/>
          <p:cNvGrpSpPr/>
          <p:nvPr/>
        </p:nvGrpSpPr>
        <p:grpSpPr>
          <a:xfrm>
            <a:off x="231413" y="3062672"/>
            <a:ext cx="23679365" cy="1979736"/>
            <a:chOff x="247181" y="1456431"/>
            <a:chExt cx="11838141" cy="989868"/>
          </a:xfrm>
        </p:grpSpPr>
        <p:grpSp>
          <p:nvGrpSpPr>
            <p:cNvPr id="51" name="Group 50"/>
            <p:cNvGrpSpPr/>
            <p:nvPr/>
          </p:nvGrpSpPr>
          <p:grpSpPr>
            <a:xfrm>
              <a:off x="247181" y="1501340"/>
              <a:ext cx="3090381" cy="922660"/>
              <a:chOff x="5537206" y="1557991"/>
              <a:chExt cx="3079904" cy="857743"/>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33240" y="1566518"/>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13</m:t>
                              </m:r>
                            </m:num>
                            <m:den>
                              <m:r>
                                <a:rPr lang="en-US" sz="6000" b="0" i="1" smtClean="0">
                                  <a:latin typeface="Cambria Math" panose="02040503050406030204" pitchFamily="18" charset="0"/>
                                </a:rPr>
                                <m:t>34</m:t>
                              </m:r>
                            </m:den>
                          </m:f>
                          <m:r>
                            <m:rPr>
                              <m:nor/>
                            </m:rPr>
                            <a:rPr lang="vi-VN" sz="6000" dirty="0"/>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33240" y="1566518"/>
                    <a:ext cx="2280848" cy="84921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501343"/>
              <a:ext cx="3090381" cy="944956"/>
              <a:chOff x="5537206" y="1557992"/>
              <a:chExt cx="3079904" cy="878469"/>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80495" y="1578514"/>
                    <a:ext cx="2280848"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65</m:t>
                              </m:r>
                            </m:num>
                            <m:den>
                              <m:r>
                                <a:rPr lang="en-US" sz="6000" b="0" i="1" smtClean="0">
                                  <a:latin typeface="Cambria Math" panose="02040503050406030204" pitchFamily="18" charset="0"/>
                                </a:rPr>
                                <m:t>68</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5980495" y="1578514"/>
                    <a:ext cx="2280848" cy="857947"/>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501342"/>
              <a:ext cx="3090381" cy="922225"/>
              <a:chOff x="5537206" y="1557992"/>
              <a:chExt cx="3079904" cy="857337"/>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98145" y="1566115"/>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17</m:t>
                              </m:r>
                            </m:num>
                            <m:den>
                              <m:r>
                                <a:rPr lang="en-US" sz="6000" b="0" i="1" smtClean="0">
                                  <a:latin typeface="Cambria Math" panose="02040503050406030204" pitchFamily="18" charset="0"/>
                                </a:rPr>
                                <m:t>68</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98145" y="1566115"/>
                    <a:ext cx="2280848" cy="849214"/>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56431"/>
              <a:ext cx="3090381" cy="959316"/>
              <a:chOff x="5537206" y="1516237"/>
              <a:chExt cx="3079904" cy="891818"/>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02547" y="1516237"/>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8</m:t>
                              </m:r>
                            </m:num>
                            <m:den>
                              <m:r>
                                <a:rPr lang="en-US" sz="6000" b="0" i="1" smtClean="0">
                                  <a:latin typeface="Cambria Math" panose="02040503050406030204" pitchFamily="18" charset="0"/>
                                </a:rPr>
                                <m:t>25</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02547" y="1516237"/>
                    <a:ext cx="2493487" cy="849215"/>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4823D76B-66E2-4C33-8C3D-0C3DB6C6C71D}"/>
                  </a:ext>
                </a:extLst>
              </p:cNvPr>
              <p:cNvSpPr/>
              <p:nvPr/>
            </p:nvSpPr>
            <p:spPr>
              <a:xfrm>
                <a:off x="5196107" y="5638800"/>
                <a:ext cx="9556462" cy="1080296"/>
              </a:xfrm>
              <a:prstGeom prst="rect">
                <a:avLst/>
              </a:prstGeom>
            </p:spPr>
            <p:txBody>
              <a:bodyPr wrap="none">
                <a:spAutoFit/>
              </a:bodyPr>
              <a:lstStyle/>
              <a:p>
                <a:pPr lvl="0" indent="179705">
                  <a:lnSpc>
                    <a:spcPct val="107000"/>
                  </a:lnSpc>
                  <a:spcAft>
                    <a:spcPts val="800"/>
                  </a:spcAft>
                  <a:tabLst>
                    <a:tab pos="1719580" algn="l"/>
                    <a:tab pos="3262630" algn="l"/>
                    <a:tab pos="4806315" algn="l"/>
                  </a:tabLst>
                </a:pPr>
                <a:r>
                  <a:rPr lang="nl-NL" sz="6000">
                    <a:latin typeface="Times New Roman"/>
                    <a:ea typeface="Calibri"/>
                    <a:cs typeface="Times New Roman"/>
                  </a:rPr>
                  <a:t>Ta có </a:t>
                </a:r>
                <a14:m>
                  <m:oMath xmlns:m="http://schemas.openxmlformats.org/officeDocument/2006/math">
                    <m:r>
                      <a:rPr lang="nl-NL" sz="6000" i="1">
                        <a:latin typeface="Cambria Math"/>
                        <a:ea typeface="Calibri"/>
                        <a:cs typeface="Times New Roman"/>
                      </a:rPr>
                      <m:t>𝑛</m:t>
                    </m:r>
                    <m:r>
                      <a:rPr lang="nl-NL" sz="6000" i="1">
                        <a:latin typeface="Cambria Math"/>
                        <a:ea typeface="Calibri"/>
                        <a:cs typeface="Times New Roman"/>
                      </a:rPr>
                      <m:t>(</m:t>
                    </m:r>
                    <m:r>
                      <a:rPr lang="nl-NL" sz="6000" i="1">
                        <a:latin typeface="Cambria Math"/>
                        <a:ea typeface="Calibri"/>
                        <a:cs typeface="Times New Roman"/>
                      </a:rPr>
                      <m:t>𝛺</m:t>
                    </m:r>
                    <m:r>
                      <a:rPr lang="nl-NL" sz="6000" i="1">
                        <a:latin typeface="Cambria Math"/>
                        <a:ea typeface="Calibri"/>
                        <a:cs typeface="Times New Roman"/>
                      </a:rPr>
                      <m:t>)=6!−5!=600</m:t>
                    </m:r>
                  </m:oMath>
                </a14:m>
                <a:r>
                  <a:rPr lang="nl-NL" sz="6000">
                    <a:latin typeface="Times New Roman"/>
                    <a:ea typeface="Calibri"/>
                    <a:cs typeface="Times New Roman"/>
                  </a:rPr>
                  <a:t> </a:t>
                </a:r>
                <a:endParaRPr lang="vi-VN" sz="6000">
                  <a:latin typeface="Calibri"/>
                  <a:ea typeface="Calibri"/>
                  <a:cs typeface="Times New Roman"/>
                </a:endParaRPr>
              </a:p>
            </p:txBody>
          </p:sp>
        </mc:Choice>
        <mc:Fallback xmlns="">
          <p:sp>
            <p:nvSpPr>
              <p:cNvPr id="2" name="Rectangle 1">
                <a:extLst>
                  <a:ext uri="{FF2B5EF4-FFF2-40B4-BE49-F238E27FC236}">
                    <a16:creationId xmlns="" xmlns:a16="http://schemas.microsoft.com/office/drawing/2014/main" xmlns:a14="http://schemas.microsoft.com/office/drawing/2010/main" id="{4823D76B-66E2-4C33-8C3D-0C3DB6C6C71D}"/>
                  </a:ext>
                </a:extLst>
              </p:cNvPr>
              <p:cNvSpPr>
                <a:spLocks noRot="1" noChangeAspect="1" noMove="1" noResize="1" noEditPoints="1" noAdjustHandles="1" noChangeArrowheads="1" noChangeShapeType="1" noTextEdit="1"/>
              </p:cNvSpPr>
              <p:nvPr/>
            </p:nvSpPr>
            <p:spPr>
              <a:xfrm>
                <a:off x="5196107" y="5638800"/>
                <a:ext cx="9556462" cy="1080296"/>
              </a:xfrm>
              <a:prstGeom prst="rect">
                <a:avLst/>
              </a:prstGeom>
              <a:blipFill rotWithShape="0">
                <a:blip r:embed="rId7"/>
                <a:stretch>
                  <a:fillRect l="-1977" t="-17514" b="-310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xmlns="" id="{74AFD708-9D3E-4B83-9452-B2DF65CA8684}"/>
                  </a:ext>
                </a:extLst>
              </p:cNvPr>
              <p:cNvSpPr/>
              <p:nvPr/>
            </p:nvSpPr>
            <p:spPr>
              <a:xfrm>
                <a:off x="1117580" y="6345969"/>
                <a:ext cx="22785154" cy="2294924"/>
              </a:xfrm>
              <a:prstGeom prst="rect">
                <a:avLst/>
              </a:prstGeom>
            </p:spPr>
            <p:txBody>
              <a:bodyPr wrap="square">
                <a:spAutoFit/>
              </a:bodyPr>
              <a:lstStyle/>
              <a:p>
                <a:pPr>
                  <a:lnSpc>
                    <a:spcPct val="115000"/>
                  </a:lnSpc>
                  <a:spcBef>
                    <a:spcPts val="240"/>
                  </a:spcBef>
                  <a:spcAft>
                    <a:spcPts val="240"/>
                  </a:spcAft>
                </a:pPr>
                <a:r>
                  <a:rPr lang="nl-NL" sz="6000">
                    <a:latin typeface="Times New Roman"/>
                    <a:ea typeface="Calibri"/>
                    <a:cs typeface="Times New Roman"/>
                  </a:rPr>
                  <a:t>Đặt </a:t>
                </a:r>
                <a14:m>
                  <m:oMath xmlns:m="http://schemas.openxmlformats.org/officeDocument/2006/math">
                    <m:r>
                      <a:rPr lang="nl-NL" sz="6000" i="1">
                        <a:latin typeface="Cambria Math"/>
                        <a:ea typeface="Calibri"/>
                        <a:cs typeface="Times New Roman"/>
                      </a:rPr>
                      <m:t>𝑦</m:t>
                    </m:r>
                    <m:r>
                      <a:rPr lang="nl-NL" sz="6000" i="1">
                        <a:latin typeface="Cambria Math"/>
                        <a:ea typeface="Calibri"/>
                        <a:cs typeface="Times New Roman"/>
                      </a:rPr>
                      <m:t>=23</m:t>
                    </m:r>
                  </m:oMath>
                </a14:m>
                <a:r>
                  <a:rPr lang="nl-NL" sz="6000">
                    <a:latin typeface="Times New Roman"/>
                    <a:ea typeface="Calibri"/>
                    <a:cs typeface="Times New Roman"/>
                  </a:rPr>
                  <a:t>, xét các số </a:t>
                </a:r>
                <a14:m>
                  <m:oMath xmlns:m="http://schemas.openxmlformats.org/officeDocument/2006/math">
                    <m:r>
                      <a:rPr lang="nl-NL" sz="6000" i="1">
                        <a:latin typeface="Cambria Math"/>
                        <a:ea typeface="Calibri"/>
                        <a:cs typeface="Times New Roman"/>
                      </a:rPr>
                      <m:t>𝑥</m:t>
                    </m:r>
                    <m:r>
                      <a:rPr lang="nl-NL" sz="6000" i="1">
                        <a:latin typeface="Cambria Math"/>
                        <a:ea typeface="Calibri"/>
                        <a:cs typeface="Times New Roman"/>
                      </a:rPr>
                      <m:t>=</m:t>
                    </m:r>
                    <m:bar>
                      <m:barPr>
                        <m:pos m:val="top"/>
                        <m:ctrlPr>
                          <a:rPr lang="vi-VN" sz="6000" i="1">
                            <a:latin typeface="Cambria Math"/>
                            <a:ea typeface="Calibri"/>
                            <a:cs typeface="Times New Roman"/>
                          </a:rPr>
                        </m:ctrlPr>
                      </m:barPr>
                      <m:e>
                        <m:r>
                          <a:rPr lang="nl-NL" sz="6000" i="1">
                            <a:latin typeface="Cambria Math"/>
                            <a:ea typeface="Calibri"/>
                            <a:cs typeface="Times New Roman"/>
                          </a:rPr>
                          <m:t>𝑎𝑏𝑐𝑑𝑒</m:t>
                        </m:r>
                      </m:e>
                    </m:bar>
                  </m:oMath>
                </a14:m>
                <a:r>
                  <a:rPr lang="nl-NL" sz="6000">
                    <a:latin typeface="Times New Roman"/>
                    <a:ea typeface="Calibri"/>
                    <a:cs typeface="Times New Roman"/>
                  </a:rPr>
                  <a:t> trong đó </a:t>
                </a:r>
                <a14:m>
                  <m:oMath xmlns:m="http://schemas.openxmlformats.org/officeDocument/2006/math">
                    <m:r>
                      <a:rPr lang="nl-NL" sz="6000" i="1">
                        <a:latin typeface="Cambria Math"/>
                        <a:ea typeface="Calibri"/>
                        <a:cs typeface="Times New Roman"/>
                      </a:rPr>
                      <m:t>𝑎</m:t>
                    </m:r>
                    <m:r>
                      <a:rPr lang="nl-NL" sz="6000" i="1">
                        <a:latin typeface="Cambria Math"/>
                        <a:ea typeface="Calibri"/>
                        <a:cs typeface="Times New Roman"/>
                      </a:rPr>
                      <m:t>,</m:t>
                    </m:r>
                    <m:r>
                      <a:rPr lang="nl-NL" sz="6000" i="1">
                        <a:latin typeface="Cambria Math"/>
                        <a:ea typeface="Calibri"/>
                        <a:cs typeface="Times New Roman"/>
                      </a:rPr>
                      <m:t>𝑏</m:t>
                    </m:r>
                    <m:r>
                      <a:rPr lang="nl-NL" sz="6000" i="1">
                        <a:latin typeface="Cambria Math"/>
                        <a:ea typeface="Calibri"/>
                        <a:cs typeface="Times New Roman"/>
                      </a:rPr>
                      <m:t>,</m:t>
                    </m:r>
                    <m:r>
                      <a:rPr lang="nl-NL" sz="6000" i="1">
                        <a:latin typeface="Cambria Math"/>
                        <a:ea typeface="Calibri"/>
                        <a:cs typeface="Times New Roman"/>
                      </a:rPr>
                      <m:t>𝑐</m:t>
                    </m:r>
                    <m:r>
                      <a:rPr lang="nl-NL" sz="6000" i="1">
                        <a:latin typeface="Cambria Math"/>
                        <a:ea typeface="Calibri"/>
                        <a:cs typeface="Times New Roman"/>
                      </a:rPr>
                      <m:t>,</m:t>
                    </m:r>
                    <m:r>
                      <a:rPr lang="nl-NL" sz="6000" i="1">
                        <a:latin typeface="Cambria Math"/>
                        <a:ea typeface="Calibri"/>
                        <a:cs typeface="Times New Roman"/>
                      </a:rPr>
                      <m:t>𝑑</m:t>
                    </m:r>
                    <m:r>
                      <a:rPr lang="nl-NL" sz="6000" i="1">
                        <a:latin typeface="Cambria Math"/>
                        <a:ea typeface="Calibri"/>
                        <a:cs typeface="Times New Roman"/>
                      </a:rPr>
                      <m:t>,</m:t>
                    </m:r>
                    <m:r>
                      <a:rPr lang="nl-NL" sz="6000" i="1">
                        <a:latin typeface="Cambria Math"/>
                        <a:ea typeface="Calibri"/>
                        <a:cs typeface="Times New Roman"/>
                      </a:rPr>
                      <m:t>𝑒</m:t>
                    </m:r>
                  </m:oMath>
                </a14:m>
                <a:r>
                  <a:rPr lang="nl-NL" sz="6000">
                    <a:latin typeface="Times New Roman"/>
                    <a:ea typeface="Calibri"/>
                    <a:cs typeface="Times New Roman"/>
                  </a:rPr>
                  <a:t> đôi một khác nhau và thuộc tập </a:t>
                </a:r>
                <a14:m>
                  <m:oMath xmlns:m="http://schemas.openxmlformats.org/officeDocument/2006/math">
                    <m:d>
                      <m:dPr>
                        <m:begChr m:val="{"/>
                        <m:endChr m:val="}"/>
                        <m:ctrlPr>
                          <a:rPr lang="vi-VN" sz="6000" i="1">
                            <a:latin typeface="Cambria Math"/>
                            <a:ea typeface="Calibri"/>
                            <a:cs typeface="Times New Roman"/>
                          </a:rPr>
                        </m:ctrlPr>
                      </m:dPr>
                      <m:e>
                        <m:r>
                          <a:rPr lang="nl-NL" sz="6000" i="1">
                            <a:latin typeface="Cambria Math"/>
                            <a:ea typeface="Calibri"/>
                            <a:cs typeface="Times New Roman"/>
                          </a:rPr>
                          <m:t>0,1,</m:t>
                        </m:r>
                        <m:r>
                          <a:rPr lang="nl-NL" sz="6000" i="1">
                            <a:latin typeface="Cambria Math"/>
                            <a:ea typeface="Calibri"/>
                            <a:cs typeface="Times New Roman"/>
                          </a:rPr>
                          <m:t>𝑦</m:t>
                        </m:r>
                        <m:r>
                          <a:rPr lang="nl-NL" sz="6000" i="1">
                            <a:latin typeface="Cambria Math"/>
                            <a:ea typeface="Calibri"/>
                            <a:cs typeface="Times New Roman"/>
                          </a:rPr>
                          <m:t>,4,5</m:t>
                        </m:r>
                      </m:e>
                    </m:d>
                  </m:oMath>
                </a14:m>
                <a:r>
                  <a:rPr lang="nl-NL" sz="6000">
                    <a:latin typeface="Times New Roman"/>
                    <a:ea typeface="Calibri"/>
                    <a:cs typeface="Times New Roman"/>
                  </a:rPr>
                  <a:t>. Có </a:t>
                </a:r>
                <a14:m>
                  <m:oMath xmlns:m="http://schemas.openxmlformats.org/officeDocument/2006/math">
                    <m:sSub>
                      <m:sSubPr>
                        <m:ctrlPr>
                          <a:rPr lang="vi-VN" sz="6000" i="1">
                            <a:latin typeface="Cambria Math"/>
                            <a:ea typeface="Calibri"/>
                            <a:cs typeface="Times New Roman"/>
                          </a:rPr>
                        </m:ctrlPr>
                      </m:sSubPr>
                      <m:e>
                        <m:r>
                          <a:rPr lang="nl-NL" sz="6000" i="1">
                            <a:latin typeface="Cambria Math"/>
                            <a:ea typeface="Calibri"/>
                            <a:cs typeface="Times New Roman"/>
                          </a:rPr>
                          <m:t>𝑃</m:t>
                        </m:r>
                      </m:e>
                      <m:sub>
                        <m:r>
                          <a:rPr lang="nl-NL" sz="6000" i="1">
                            <a:latin typeface="Cambria Math"/>
                            <a:ea typeface="Calibri"/>
                            <a:cs typeface="Times New Roman"/>
                          </a:rPr>
                          <m:t>5</m:t>
                        </m:r>
                      </m:sub>
                    </m:sSub>
                    <m:r>
                      <a:rPr lang="nl-NL" sz="6000" i="1">
                        <a:latin typeface="Cambria Math"/>
                        <a:ea typeface="Calibri"/>
                        <a:cs typeface="Times New Roman"/>
                      </a:rPr>
                      <m:t>−</m:t>
                    </m:r>
                    <m:sSub>
                      <m:sSubPr>
                        <m:ctrlPr>
                          <a:rPr lang="vi-VN" sz="6000" i="1">
                            <a:latin typeface="Cambria Math"/>
                            <a:ea typeface="Calibri"/>
                            <a:cs typeface="Times New Roman"/>
                          </a:rPr>
                        </m:ctrlPr>
                      </m:sSubPr>
                      <m:e>
                        <m:r>
                          <a:rPr lang="nl-NL" sz="6000" i="1">
                            <a:latin typeface="Cambria Math"/>
                            <a:ea typeface="Calibri"/>
                            <a:cs typeface="Times New Roman"/>
                          </a:rPr>
                          <m:t>𝑃</m:t>
                        </m:r>
                      </m:e>
                      <m:sub>
                        <m:r>
                          <a:rPr lang="nl-NL" sz="6000" i="1">
                            <a:latin typeface="Cambria Math"/>
                            <a:ea typeface="Calibri"/>
                            <a:cs typeface="Times New Roman"/>
                          </a:rPr>
                          <m:t>4</m:t>
                        </m:r>
                      </m:sub>
                    </m:sSub>
                    <m:r>
                      <a:rPr lang="nl-NL" sz="6000" i="1">
                        <a:latin typeface="Cambria Math"/>
                        <a:ea typeface="Calibri"/>
                        <a:cs typeface="Times New Roman"/>
                      </a:rPr>
                      <m:t>=96</m:t>
                    </m:r>
                  </m:oMath>
                </a14:m>
                <a:r>
                  <a:rPr lang="nl-NL" sz="6000">
                    <a:latin typeface="Times New Roman"/>
                    <a:ea typeface="Calibri"/>
                    <a:cs typeface="Times New Roman"/>
                  </a:rPr>
                  <a:t> số như </a:t>
                </a:r>
                <a:r>
                  <a:rPr lang="nl-NL" sz="6000" smtClean="0">
                    <a:latin typeface="Times New Roman"/>
                    <a:ea typeface="Calibri"/>
                    <a:cs typeface="Times New Roman"/>
                  </a:rPr>
                  <a:t>vậy.</a:t>
                </a:r>
                <a:endParaRPr lang="vi-VN" sz="6000">
                  <a:latin typeface="Calibri"/>
                  <a:ea typeface="Calibri"/>
                  <a:cs typeface="Times New Roman"/>
                </a:endParaRPr>
              </a:p>
            </p:txBody>
          </p:sp>
        </mc:Choice>
        <mc:Fallback xmlns="">
          <p:sp>
            <p:nvSpPr>
              <p:cNvPr id="12" name="Rectangle 11">
                <a:extLst>
                  <a:ext uri="{FF2B5EF4-FFF2-40B4-BE49-F238E27FC236}">
                    <a16:creationId xmlns="" xmlns:a16="http://schemas.microsoft.com/office/drawing/2014/main" xmlns:a14="http://schemas.microsoft.com/office/drawing/2010/main" id="{74AFD708-9D3E-4B83-9452-B2DF65CA8684}"/>
                  </a:ext>
                </a:extLst>
              </p:cNvPr>
              <p:cNvSpPr>
                <a:spLocks noRot="1" noChangeAspect="1" noMove="1" noResize="1" noEditPoints="1" noAdjustHandles="1" noChangeArrowheads="1" noChangeShapeType="1" noTextEdit="1"/>
              </p:cNvSpPr>
              <p:nvPr/>
            </p:nvSpPr>
            <p:spPr>
              <a:xfrm>
                <a:off x="1117580" y="6345969"/>
                <a:ext cx="22785154" cy="2294924"/>
              </a:xfrm>
              <a:prstGeom prst="rect">
                <a:avLst/>
              </a:prstGeom>
              <a:blipFill rotWithShape="0">
                <a:blip r:embed="rId8"/>
                <a:stretch>
                  <a:fillRect l="-1605" t="-1064" b="-164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xmlns="" id="{94477F40-BB7D-4D49-BB35-FABD63AB1990}"/>
                  </a:ext>
                </a:extLst>
              </p:cNvPr>
              <p:cNvSpPr/>
              <p:nvPr/>
            </p:nvSpPr>
            <p:spPr>
              <a:xfrm>
                <a:off x="263303" y="8844663"/>
                <a:ext cx="23416019" cy="2321789"/>
              </a:xfrm>
              <a:prstGeom prst="rect">
                <a:avLst/>
              </a:prstGeom>
            </p:spPr>
            <p:txBody>
              <a:bodyPr wrap="square">
                <a:spAutoFit/>
              </a:bodyPr>
              <a:lstStyle/>
              <a:p>
                <a:pPr>
                  <a:lnSpc>
                    <a:spcPct val="115000"/>
                  </a:lnSpc>
                  <a:spcBef>
                    <a:spcPts val="240"/>
                  </a:spcBef>
                  <a:spcAft>
                    <a:spcPts val="240"/>
                  </a:spcAft>
                </a:pPr>
                <a14:m>
                  <m:oMath xmlns:m="http://schemas.openxmlformats.org/officeDocument/2006/math">
                    <m:r>
                      <m:rPr>
                        <m:nor/>
                      </m:rPr>
                      <a:rPr lang="nl-NL" sz="6000" smtClean="0">
                        <a:latin typeface="Times New Roman"/>
                        <a:ea typeface="Calibri"/>
                        <a:cs typeface="Times New Roman"/>
                      </a:rPr>
                      <m:t>Khi</m:t>
                    </m:r>
                    <m:r>
                      <m:rPr>
                        <m:nor/>
                      </m:rPr>
                      <a:rPr lang="nl-NL" sz="6000" smtClean="0">
                        <a:latin typeface="Times New Roman"/>
                        <a:ea typeface="Calibri"/>
                        <a:cs typeface="Times New Roman"/>
                      </a:rPr>
                      <m:t> </m:t>
                    </m:r>
                    <m:r>
                      <m:rPr>
                        <m:nor/>
                      </m:rPr>
                      <a:rPr lang="nl-NL" sz="6000" smtClean="0">
                        <a:latin typeface="Times New Roman"/>
                        <a:ea typeface="Calibri"/>
                        <a:cs typeface="Times New Roman"/>
                      </a:rPr>
                      <m:t>ta</m:t>
                    </m:r>
                    <m:r>
                      <m:rPr>
                        <m:nor/>
                      </m:rPr>
                      <a:rPr lang="nl-NL" sz="6000" smtClean="0">
                        <a:latin typeface="Times New Roman"/>
                        <a:ea typeface="Calibri"/>
                        <a:cs typeface="Times New Roman"/>
                      </a:rPr>
                      <m:t> </m:t>
                    </m:r>
                    <m:r>
                      <m:rPr>
                        <m:nor/>
                      </m:rPr>
                      <a:rPr lang="nl-NL" sz="6000" smtClean="0">
                        <a:latin typeface="Times New Roman"/>
                        <a:ea typeface="Calibri"/>
                        <a:cs typeface="Times New Roman"/>
                      </a:rPr>
                      <m:t>ho</m:t>
                    </m:r>
                    <m:r>
                      <m:rPr>
                        <m:nor/>
                      </m:rPr>
                      <a:rPr lang="nl-NL" sz="6000" smtClean="0">
                        <a:latin typeface="Times New Roman"/>
                        <a:ea typeface="Calibri"/>
                        <a:cs typeface="Times New Roman"/>
                      </a:rPr>
                      <m:t>á</m:t>
                    </m:r>
                    <m:r>
                      <m:rPr>
                        <m:nor/>
                      </m:rPr>
                      <a:rPr lang="nl-NL" sz="6000" smtClean="0">
                        <a:latin typeface="Times New Roman"/>
                        <a:ea typeface="Calibri"/>
                        <a:cs typeface="Times New Roman"/>
                      </a:rPr>
                      <m:t>n</m:t>
                    </m:r>
                    <m:r>
                      <m:rPr>
                        <m:nor/>
                      </m:rPr>
                      <a:rPr lang="nl-NL" sz="6000" smtClean="0">
                        <a:latin typeface="Times New Roman"/>
                        <a:ea typeface="Calibri"/>
                        <a:cs typeface="Times New Roman"/>
                      </a:rPr>
                      <m:t> </m:t>
                    </m:r>
                    <m:r>
                      <m:rPr>
                        <m:nor/>
                      </m:rPr>
                      <a:rPr lang="nl-NL" sz="6000" smtClean="0">
                        <a:latin typeface="Times New Roman"/>
                        <a:ea typeface="Calibri"/>
                        <a:cs typeface="Times New Roman"/>
                      </a:rPr>
                      <m:t>v</m:t>
                    </m:r>
                    <m:r>
                      <m:rPr>
                        <m:nor/>
                      </m:rPr>
                      <a:rPr lang="nl-NL" sz="6000" smtClean="0">
                        <a:latin typeface="Times New Roman"/>
                        <a:ea typeface="Calibri"/>
                        <a:cs typeface="Times New Roman"/>
                      </a:rPr>
                      <m:t>ị </m:t>
                    </m:r>
                    <m:r>
                      <a:rPr lang="nl-NL" sz="6000" i="1">
                        <a:latin typeface="Cambria Math"/>
                        <a:ea typeface="Calibri"/>
                        <a:cs typeface="Times New Roman"/>
                      </a:rPr>
                      <m:t>2,3</m:t>
                    </m:r>
                    <m:r>
                      <m:rPr>
                        <m:nor/>
                      </m:rPr>
                      <a:rPr lang="nl-NL" sz="6000">
                        <a:latin typeface="Times New Roman"/>
                        <a:ea typeface="Calibri"/>
                        <a:cs typeface="Times New Roman"/>
                      </a:rPr>
                      <m:t> </m:t>
                    </m:r>
                    <m:r>
                      <m:rPr>
                        <m:nor/>
                      </m:rPr>
                      <a:rPr lang="nl-NL" sz="6000">
                        <a:latin typeface="Times New Roman"/>
                        <a:ea typeface="Calibri"/>
                        <a:cs typeface="Times New Roman"/>
                      </a:rPr>
                      <m:t>trong</m:t>
                    </m:r>
                    <m:r>
                      <m:rPr>
                        <m:nor/>
                      </m:rPr>
                      <a:rPr lang="nl-NL" sz="6000">
                        <a:latin typeface="Times New Roman"/>
                        <a:ea typeface="Calibri"/>
                        <a:cs typeface="Times New Roman"/>
                      </a:rPr>
                      <m:t> </m:t>
                    </m:r>
                    <m:r>
                      <a:rPr lang="nl-NL" sz="6000" i="1">
                        <a:latin typeface="Cambria Math"/>
                        <a:ea typeface="Calibri"/>
                        <a:cs typeface="Times New Roman"/>
                      </a:rPr>
                      <m:t>𝑦</m:t>
                    </m:r>
                    <m:r>
                      <m:rPr>
                        <m:nor/>
                      </m:rPr>
                      <a:rPr lang="nl-NL" sz="6000">
                        <a:latin typeface="Times New Roman"/>
                        <a:ea typeface="Calibri"/>
                        <a:cs typeface="Times New Roman"/>
                      </a:rPr>
                      <m:t> </m:t>
                    </m:r>
                    <m:r>
                      <m:rPr>
                        <m:nor/>
                      </m:rPr>
                      <a:rPr lang="nl-NL" sz="6000">
                        <a:latin typeface="Times New Roman"/>
                        <a:ea typeface="Calibri"/>
                        <a:cs typeface="Times New Roman"/>
                      </a:rPr>
                      <m:t>ta</m:t>
                    </m:r>
                    <m:r>
                      <m:rPr>
                        <m:nor/>
                      </m:rPr>
                      <a:rPr lang="nl-NL" sz="6000">
                        <a:latin typeface="Times New Roman"/>
                        <a:ea typeface="Calibri"/>
                        <a:cs typeface="Times New Roman"/>
                      </a:rPr>
                      <m:t> đượ</m:t>
                    </m:r>
                    <m:r>
                      <m:rPr>
                        <m:nor/>
                      </m:rPr>
                      <a:rPr lang="nl-NL" sz="6000">
                        <a:latin typeface="Times New Roman"/>
                        <a:ea typeface="Calibri"/>
                        <a:cs typeface="Times New Roman"/>
                      </a:rPr>
                      <m:t>c</m:t>
                    </m:r>
                    <m:r>
                      <m:rPr>
                        <m:nor/>
                      </m:rPr>
                      <a:rPr lang="nl-NL" sz="6000">
                        <a:latin typeface="Times New Roman"/>
                        <a:ea typeface="Calibri"/>
                        <a:cs typeface="Times New Roman"/>
                      </a:rPr>
                      <m:t> </m:t>
                    </m:r>
                    <m:r>
                      <m:rPr>
                        <m:nor/>
                      </m:rPr>
                      <a:rPr lang="nl-NL" sz="6000">
                        <a:latin typeface="Times New Roman"/>
                        <a:ea typeface="Calibri"/>
                        <a:cs typeface="Times New Roman"/>
                      </a:rPr>
                      <m:t>hai</m:t>
                    </m:r>
                    <m:r>
                      <m:rPr>
                        <m:nor/>
                      </m:rPr>
                      <a:rPr lang="nl-NL" sz="6000">
                        <a:latin typeface="Times New Roman"/>
                        <a:ea typeface="Calibri"/>
                        <a:cs typeface="Times New Roman"/>
                      </a:rPr>
                      <m:t> </m:t>
                    </m:r>
                    <m:r>
                      <m:rPr>
                        <m:nor/>
                      </m:rPr>
                      <a:rPr lang="nl-NL" sz="6000">
                        <a:latin typeface="Times New Roman"/>
                        <a:ea typeface="Calibri"/>
                        <a:cs typeface="Times New Roman"/>
                      </a:rPr>
                      <m:t>s</m:t>
                    </m:r>
                    <m:r>
                      <m:rPr>
                        <m:nor/>
                      </m:rPr>
                      <a:rPr lang="nl-NL" sz="6000">
                        <a:latin typeface="Times New Roman"/>
                        <a:ea typeface="Calibri"/>
                        <a:cs typeface="Times New Roman"/>
                      </a:rPr>
                      <m:t>ố </m:t>
                    </m:r>
                    <m:r>
                      <m:rPr>
                        <m:nor/>
                      </m:rPr>
                      <a:rPr lang="nl-NL" sz="6000">
                        <a:latin typeface="Times New Roman"/>
                        <a:ea typeface="Calibri"/>
                        <a:cs typeface="Times New Roman"/>
                      </a:rPr>
                      <m:t>kh</m:t>
                    </m:r>
                    <m:r>
                      <m:rPr>
                        <m:nor/>
                      </m:rPr>
                      <a:rPr lang="nl-NL" sz="6000">
                        <a:latin typeface="Times New Roman"/>
                        <a:ea typeface="Calibri"/>
                        <a:cs typeface="Times New Roman"/>
                      </a:rPr>
                      <m:t>á</m:t>
                    </m:r>
                    <m:r>
                      <m:rPr>
                        <m:nor/>
                      </m:rPr>
                      <a:rPr lang="nl-NL" sz="6000">
                        <a:latin typeface="Times New Roman"/>
                        <a:ea typeface="Calibri"/>
                        <a:cs typeface="Times New Roman"/>
                      </a:rPr>
                      <m:t>c</m:t>
                    </m:r>
                    <m:r>
                      <m:rPr>
                        <m:nor/>
                      </m:rPr>
                      <a:rPr lang="nl-NL" sz="6000">
                        <a:latin typeface="Times New Roman"/>
                        <a:ea typeface="Calibri"/>
                        <a:cs typeface="Times New Roman"/>
                      </a:rPr>
                      <m:t> </m:t>
                    </m:r>
                    <m:r>
                      <m:rPr>
                        <m:nor/>
                      </m:rPr>
                      <a:rPr lang="nl-NL" sz="6000">
                        <a:latin typeface="Times New Roman"/>
                        <a:ea typeface="Calibri"/>
                        <a:cs typeface="Times New Roman"/>
                      </a:rPr>
                      <m:t>nhau</m:t>
                    </m:r>
                  </m:oMath>
                </a14:m>
                <a:r>
                  <a:rPr lang="en-US" sz="6000" smtClean="0">
                    <a:latin typeface="Calibri"/>
                    <a:ea typeface="Calibri"/>
                    <a:cs typeface="Times New Roman"/>
                  </a:rPr>
                  <a:t>, </a:t>
                </a:r>
                <a14:m>
                  <m:oMath xmlns:m="http://schemas.openxmlformats.org/officeDocument/2006/math">
                    <m:r>
                      <m:rPr>
                        <m:sty m:val="p"/>
                      </m:rPr>
                      <a:rPr lang="en-US" sz="6000" b="0" i="0" smtClean="0">
                        <a:latin typeface="Cambria Math" panose="02040503050406030204" pitchFamily="18" charset="0"/>
                        <a:ea typeface="Calibri"/>
                        <a:cs typeface="Times New Roman"/>
                      </a:rPr>
                      <m:t>n</m:t>
                    </m:r>
                    <m:r>
                      <m:rPr>
                        <m:nor/>
                      </m:rPr>
                      <a:rPr lang="nl-NL" sz="6000">
                        <a:latin typeface="Times New Roman"/>
                        <a:ea typeface="Calibri"/>
                        <a:cs typeface="Times New Roman"/>
                      </a:rPr>
                      <m:t>ê</m:t>
                    </m:r>
                    <m:r>
                      <m:rPr>
                        <m:nor/>
                      </m:rPr>
                      <a:rPr lang="nl-NL" sz="6000">
                        <a:latin typeface="Times New Roman"/>
                        <a:ea typeface="Calibri"/>
                        <a:cs typeface="Times New Roman"/>
                      </a:rPr>
                      <m:t>n</m:t>
                    </m:r>
                    <m:r>
                      <m:rPr>
                        <m:nor/>
                      </m:rPr>
                      <a:rPr lang="nl-NL" sz="6000">
                        <a:latin typeface="Times New Roman"/>
                        <a:ea typeface="Calibri"/>
                        <a:cs typeface="Times New Roman"/>
                      </a:rPr>
                      <m:t> </m:t>
                    </m:r>
                    <m:r>
                      <m:rPr>
                        <m:nor/>
                      </m:rPr>
                      <a:rPr lang="nl-NL" sz="6000">
                        <a:latin typeface="Times New Roman"/>
                        <a:ea typeface="Calibri"/>
                        <a:cs typeface="Times New Roman"/>
                      </a:rPr>
                      <m:t>c</m:t>
                    </m:r>
                    <m:r>
                      <m:rPr>
                        <m:nor/>
                      </m:rPr>
                      <a:rPr lang="nl-NL" sz="6000">
                        <a:latin typeface="Times New Roman"/>
                        <a:ea typeface="Calibri"/>
                        <a:cs typeface="Times New Roman"/>
                      </a:rPr>
                      <m:t>ó </m:t>
                    </m:r>
                    <m:r>
                      <a:rPr lang="nl-NL" sz="6000" i="1">
                        <a:latin typeface="Cambria Math"/>
                        <a:ea typeface="Calibri"/>
                        <a:cs typeface="Times New Roman"/>
                      </a:rPr>
                      <m:t>96.2=192</m:t>
                    </m:r>
                    <m:r>
                      <m:rPr>
                        <m:nor/>
                      </m:rPr>
                      <a:rPr lang="nl-NL" sz="6000">
                        <a:latin typeface="Times New Roman"/>
                        <a:ea typeface="Calibri"/>
                        <a:cs typeface="Times New Roman"/>
                      </a:rPr>
                      <m:t> </m:t>
                    </m:r>
                    <m:r>
                      <m:rPr>
                        <m:nor/>
                      </m:rPr>
                      <a:rPr lang="nl-NL" sz="6000">
                        <a:latin typeface="Times New Roman"/>
                        <a:ea typeface="Calibri"/>
                        <a:cs typeface="Times New Roman"/>
                      </a:rPr>
                      <m:t>s</m:t>
                    </m:r>
                    <m:r>
                      <m:rPr>
                        <m:nor/>
                      </m:rPr>
                      <a:rPr lang="nl-NL" sz="6000">
                        <a:latin typeface="Times New Roman"/>
                        <a:ea typeface="Calibri"/>
                        <a:cs typeface="Times New Roman"/>
                      </a:rPr>
                      <m:t>ố </m:t>
                    </m:r>
                    <m:r>
                      <m:rPr>
                        <m:nor/>
                      </m:rPr>
                      <a:rPr lang="nl-NL" sz="6000">
                        <a:latin typeface="Times New Roman"/>
                        <a:ea typeface="Calibri"/>
                        <a:cs typeface="Times New Roman"/>
                      </a:rPr>
                      <m:t>c</m:t>
                    </m:r>
                    <m:r>
                      <m:rPr>
                        <m:nor/>
                      </m:rPr>
                      <a:rPr lang="nl-NL" sz="6000">
                        <a:latin typeface="Times New Roman"/>
                        <a:ea typeface="Calibri"/>
                        <a:cs typeface="Times New Roman"/>
                      </a:rPr>
                      <m:t>ó </m:t>
                    </m:r>
                    <m:r>
                      <m:rPr>
                        <m:nor/>
                      </m:rPr>
                      <a:rPr lang="nl-NL" sz="6000">
                        <a:latin typeface="Times New Roman"/>
                        <a:ea typeface="Calibri"/>
                        <a:cs typeface="Times New Roman"/>
                      </a:rPr>
                      <m:t>ch</m:t>
                    </m:r>
                    <m:r>
                      <m:rPr>
                        <m:nor/>
                      </m:rPr>
                      <a:rPr lang="nl-NL" sz="6000">
                        <a:latin typeface="Times New Roman"/>
                        <a:ea typeface="Calibri"/>
                        <a:cs typeface="Times New Roman"/>
                      </a:rPr>
                      <m:t>ữ </m:t>
                    </m:r>
                    <m:r>
                      <m:rPr>
                        <m:nor/>
                      </m:rPr>
                      <a:rPr lang="nl-NL" sz="6000">
                        <a:latin typeface="Times New Roman"/>
                        <a:ea typeface="Calibri"/>
                        <a:cs typeface="Times New Roman"/>
                      </a:rPr>
                      <m:t>s</m:t>
                    </m:r>
                    <m:r>
                      <m:rPr>
                        <m:nor/>
                      </m:rPr>
                      <a:rPr lang="nl-NL" sz="6000">
                        <a:latin typeface="Times New Roman"/>
                        <a:ea typeface="Calibri"/>
                        <a:cs typeface="Times New Roman"/>
                      </a:rPr>
                      <m:t>ố 2 đứ</m:t>
                    </m:r>
                    <m:r>
                      <m:rPr>
                        <m:nor/>
                      </m:rPr>
                      <a:rPr lang="nl-NL" sz="6000">
                        <a:latin typeface="Times New Roman"/>
                        <a:ea typeface="Calibri"/>
                        <a:cs typeface="Times New Roman"/>
                      </a:rPr>
                      <m:t>ng</m:t>
                    </m:r>
                    <m:r>
                      <m:rPr>
                        <m:nor/>
                      </m:rPr>
                      <a:rPr lang="nl-NL" sz="6000">
                        <a:latin typeface="Times New Roman"/>
                        <a:ea typeface="Calibri"/>
                        <a:cs typeface="Times New Roman"/>
                      </a:rPr>
                      <m:t> </m:t>
                    </m:r>
                    <m:r>
                      <m:rPr>
                        <m:nor/>
                      </m:rPr>
                      <a:rPr lang="nl-NL" sz="6000">
                        <a:latin typeface="Times New Roman"/>
                        <a:ea typeface="Calibri"/>
                        <a:cs typeface="Times New Roman"/>
                      </a:rPr>
                      <m:t>c</m:t>
                    </m:r>
                    <m:r>
                      <m:rPr>
                        <m:nor/>
                      </m:rPr>
                      <a:rPr lang="nl-NL" sz="6000">
                        <a:latin typeface="Times New Roman"/>
                        <a:ea typeface="Calibri"/>
                        <a:cs typeface="Times New Roman"/>
                      </a:rPr>
                      <m:t>ạ</m:t>
                    </m:r>
                    <m:r>
                      <m:rPr>
                        <m:nor/>
                      </m:rPr>
                      <a:rPr lang="nl-NL" sz="6000">
                        <a:latin typeface="Times New Roman"/>
                        <a:ea typeface="Calibri"/>
                        <a:cs typeface="Times New Roman"/>
                      </a:rPr>
                      <m:t>nh</m:t>
                    </m:r>
                    <m:r>
                      <m:rPr>
                        <m:nor/>
                      </m:rPr>
                      <a:rPr lang="nl-NL" sz="6000">
                        <a:latin typeface="Times New Roman"/>
                        <a:ea typeface="Calibri"/>
                        <a:cs typeface="Times New Roman"/>
                      </a:rPr>
                      <m:t> </m:t>
                    </m:r>
                    <m:r>
                      <m:rPr>
                        <m:nor/>
                      </m:rPr>
                      <a:rPr lang="nl-NL" sz="6000">
                        <a:latin typeface="Times New Roman"/>
                        <a:ea typeface="Calibri"/>
                        <a:cs typeface="Times New Roman"/>
                      </a:rPr>
                      <m:t>ch</m:t>
                    </m:r>
                    <m:r>
                      <m:rPr>
                        <m:nor/>
                      </m:rPr>
                      <a:rPr lang="nl-NL" sz="6000">
                        <a:latin typeface="Times New Roman"/>
                        <a:ea typeface="Calibri"/>
                        <a:cs typeface="Times New Roman"/>
                      </a:rPr>
                      <m:t>ữ </m:t>
                    </m:r>
                    <m:r>
                      <m:rPr>
                        <m:nor/>
                      </m:rPr>
                      <a:rPr lang="nl-NL" sz="6000">
                        <a:latin typeface="Times New Roman"/>
                        <a:ea typeface="Calibri"/>
                        <a:cs typeface="Times New Roman"/>
                      </a:rPr>
                      <m:t>s</m:t>
                    </m:r>
                    <m:r>
                      <m:rPr>
                        <m:nor/>
                      </m:rPr>
                      <a:rPr lang="nl-NL" sz="6000">
                        <a:latin typeface="Times New Roman"/>
                        <a:ea typeface="Calibri"/>
                        <a:cs typeface="Times New Roman"/>
                      </a:rPr>
                      <m:t>ố 3</m:t>
                    </m:r>
                  </m:oMath>
                </a14:m>
                <a:endParaRPr lang="vi-VN" sz="6000">
                  <a:latin typeface="Calibri"/>
                  <a:ea typeface="Calibri"/>
                  <a:cs typeface="Times New Roman"/>
                </a:endParaRPr>
              </a:p>
            </p:txBody>
          </p:sp>
        </mc:Choice>
        <mc:Fallback xmlns="">
          <p:sp>
            <p:nvSpPr>
              <p:cNvPr id="15" name="Rectangle 14">
                <a:extLst>
                  <a:ext uri="{FF2B5EF4-FFF2-40B4-BE49-F238E27FC236}">
                    <a16:creationId xmlns="" xmlns:a16="http://schemas.microsoft.com/office/drawing/2014/main" xmlns:a14="http://schemas.microsoft.com/office/drawing/2010/main" id="{94477F40-BB7D-4D49-BB35-FABD63AB1990}"/>
                  </a:ext>
                </a:extLst>
              </p:cNvPr>
              <p:cNvSpPr>
                <a:spLocks noRot="1" noChangeAspect="1" noMove="1" noResize="1" noEditPoints="1" noAdjustHandles="1" noChangeArrowheads="1" noChangeShapeType="1" noTextEdit="1"/>
              </p:cNvSpPr>
              <p:nvPr/>
            </p:nvSpPr>
            <p:spPr>
              <a:xfrm>
                <a:off x="263303" y="8844663"/>
                <a:ext cx="23416019" cy="2321789"/>
              </a:xfrm>
              <a:prstGeom prst="rect">
                <a:avLst/>
              </a:prstGeom>
              <a:blipFill rotWithShape="0">
                <a:blip r:embed="rId9"/>
                <a:stretch>
                  <a:fillRect t="-31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xmlns="" id="{8C65568F-EEB8-4728-B0F4-B500E471DBDA}"/>
                  </a:ext>
                </a:extLst>
              </p:cNvPr>
              <p:cNvSpPr/>
              <p:nvPr/>
            </p:nvSpPr>
            <p:spPr>
              <a:xfrm>
                <a:off x="4653871" y="11184200"/>
                <a:ext cx="9177512" cy="18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nl-NL" sz="6000">
                          <a:latin typeface="Times New Roman"/>
                          <a:ea typeface="Calibri"/>
                          <a:cs typeface="Times New Roman"/>
                        </a:rPr>
                        <m:t>V</m:t>
                      </m:r>
                      <m:r>
                        <m:rPr>
                          <m:nor/>
                        </m:rPr>
                        <a:rPr lang="nl-NL" sz="6000">
                          <a:latin typeface="Times New Roman"/>
                          <a:ea typeface="Calibri"/>
                          <a:cs typeface="Times New Roman"/>
                        </a:rPr>
                        <m:t>ậ</m:t>
                      </m:r>
                      <m:r>
                        <m:rPr>
                          <m:nor/>
                        </m:rPr>
                        <a:rPr lang="nl-NL" sz="6000">
                          <a:latin typeface="Times New Roman"/>
                          <a:ea typeface="Calibri"/>
                          <a:cs typeface="Times New Roman"/>
                        </a:rPr>
                        <m:t>y</m:t>
                      </m:r>
                      <m:r>
                        <m:rPr>
                          <m:nor/>
                        </m:rPr>
                        <a:rPr lang="nl-NL" sz="6000">
                          <a:latin typeface="Times New Roman"/>
                          <a:ea typeface="Calibri"/>
                          <a:cs typeface="Times New Roman"/>
                        </a:rPr>
                        <m:t> </m:t>
                      </m:r>
                      <m:r>
                        <m:rPr>
                          <m:nor/>
                        </m:rPr>
                        <a:rPr lang="nl-NL" sz="6000">
                          <a:latin typeface="Times New Roman"/>
                          <a:ea typeface="Calibri"/>
                          <a:cs typeface="Times New Roman"/>
                        </a:rPr>
                        <m:t>x</m:t>
                      </m:r>
                      <m:r>
                        <m:rPr>
                          <m:nor/>
                        </m:rPr>
                        <a:rPr lang="nl-NL" sz="6000">
                          <a:latin typeface="Times New Roman"/>
                          <a:ea typeface="Calibri"/>
                          <a:cs typeface="Times New Roman"/>
                        </a:rPr>
                        <m:t>á</m:t>
                      </m:r>
                      <m:r>
                        <m:rPr>
                          <m:nor/>
                        </m:rPr>
                        <a:rPr lang="nl-NL" sz="6000">
                          <a:latin typeface="Times New Roman"/>
                          <a:ea typeface="Calibri"/>
                          <a:cs typeface="Times New Roman"/>
                        </a:rPr>
                        <m:t>c</m:t>
                      </m:r>
                      <m:r>
                        <m:rPr>
                          <m:nor/>
                        </m:rPr>
                        <a:rPr lang="nl-NL" sz="6000">
                          <a:latin typeface="Times New Roman"/>
                          <a:ea typeface="Calibri"/>
                          <a:cs typeface="Times New Roman"/>
                        </a:rPr>
                        <m:t> </m:t>
                      </m:r>
                      <m:r>
                        <m:rPr>
                          <m:nor/>
                        </m:rPr>
                        <a:rPr lang="nl-NL" sz="6000">
                          <a:latin typeface="Times New Roman"/>
                          <a:ea typeface="Calibri"/>
                          <a:cs typeface="Times New Roman"/>
                        </a:rPr>
                        <m:t>su</m:t>
                      </m:r>
                      <m:r>
                        <m:rPr>
                          <m:nor/>
                        </m:rPr>
                        <a:rPr lang="nl-NL" sz="6000">
                          <a:latin typeface="Times New Roman"/>
                          <a:ea typeface="Calibri"/>
                          <a:cs typeface="Times New Roman"/>
                        </a:rPr>
                        <m:t>ấ</m:t>
                      </m:r>
                      <m:r>
                        <m:rPr>
                          <m:nor/>
                        </m:rPr>
                        <a:rPr lang="nl-NL" sz="6000">
                          <a:latin typeface="Times New Roman"/>
                          <a:ea typeface="Calibri"/>
                          <a:cs typeface="Times New Roman"/>
                        </a:rPr>
                        <m:t>t</m:t>
                      </m:r>
                      <m:r>
                        <m:rPr>
                          <m:nor/>
                        </m:rPr>
                        <a:rPr lang="nl-NL" sz="6000">
                          <a:latin typeface="Times New Roman"/>
                          <a:ea typeface="Calibri"/>
                          <a:cs typeface="Times New Roman"/>
                        </a:rPr>
                        <m:t> </m:t>
                      </m:r>
                      <m:r>
                        <a:rPr lang="nl-NL" sz="6000" i="1">
                          <a:latin typeface="Cambria Math"/>
                          <a:ea typeface="Calibri"/>
                          <a:cs typeface="Times New Roman"/>
                        </a:rPr>
                        <m:t>𝑃</m:t>
                      </m:r>
                      <m:r>
                        <a:rPr lang="nl-NL" sz="6000" i="1">
                          <a:latin typeface="Cambria Math"/>
                          <a:ea typeface="Calibri"/>
                          <a:cs typeface="Times New Roman"/>
                        </a:rPr>
                        <m:t>=</m:t>
                      </m:r>
                      <m:f>
                        <m:fPr>
                          <m:ctrlPr>
                            <a:rPr lang="vi-VN" sz="6000" i="1">
                              <a:latin typeface="Cambria Math"/>
                              <a:ea typeface="Calibri"/>
                              <a:cs typeface="Times New Roman"/>
                            </a:rPr>
                          </m:ctrlPr>
                        </m:fPr>
                        <m:num>
                          <m:r>
                            <a:rPr lang="nl-NL" sz="6000" i="1">
                              <a:latin typeface="Cambria Math"/>
                              <a:ea typeface="Calibri"/>
                              <a:cs typeface="Times New Roman"/>
                            </a:rPr>
                            <m:t>192</m:t>
                          </m:r>
                        </m:num>
                        <m:den>
                          <m:r>
                            <a:rPr lang="nl-NL" sz="6000" i="1">
                              <a:latin typeface="Cambria Math"/>
                              <a:ea typeface="Calibri"/>
                              <a:cs typeface="Times New Roman"/>
                            </a:rPr>
                            <m:t>600</m:t>
                          </m:r>
                        </m:den>
                      </m:f>
                      <m:r>
                        <a:rPr lang="nl-NL" sz="6000" i="1">
                          <a:latin typeface="Cambria Math"/>
                          <a:ea typeface="Calibri"/>
                          <a:cs typeface="Times New Roman"/>
                        </a:rPr>
                        <m:t>=</m:t>
                      </m:r>
                      <m:f>
                        <m:fPr>
                          <m:ctrlPr>
                            <a:rPr lang="vi-VN" sz="6000" i="1">
                              <a:latin typeface="Cambria Math"/>
                              <a:ea typeface="Calibri"/>
                              <a:cs typeface="Times New Roman"/>
                            </a:rPr>
                          </m:ctrlPr>
                        </m:fPr>
                        <m:num>
                          <m:r>
                            <a:rPr lang="nl-NL" sz="6000" i="1">
                              <a:latin typeface="Cambria Math"/>
                              <a:ea typeface="Calibri"/>
                              <a:cs typeface="Times New Roman"/>
                            </a:rPr>
                            <m:t>8</m:t>
                          </m:r>
                        </m:num>
                        <m:den>
                          <m:r>
                            <a:rPr lang="nl-NL" sz="6000" i="1">
                              <a:latin typeface="Cambria Math"/>
                              <a:ea typeface="Calibri"/>
                              <a:cs typeface="Times New Roman"/>
                            </a:rPr>
                            <m:t>25</m:t>
                          </m:r>
                        </m:den>
                      </m:f>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16" name="Rectangle 15">
                <a:extLst>
                  <a:ext uri="{FF2B5EF4-FFF2-40B4-BE49-F238E27FC236}">
                    <a16:creationId xmlns="" xmlns:a16="http://schemas.microsoft.com/office/drawing/2014/main" xmlns:a14="http://schemas.microsoft.com/office/drawing/2010/main" id="{8C65568F-EEB8-4728-B0F4-B500E471DBDA}"/>
                  </a:ext>
                </a:extLst>
              </p:cNvPr>
              <p:cNvSpPr>
                <a:spLocks noRot="1" noChangeAspect="1" noMove="1" noResize="1" noEditPoints="1" noAdjustHandles="1" noChangeArrowheads="1" noChangeShapeType="1" noTextEdit="1"/>
              </p:cNvSpPr>
              <p:nvPr/>
            </p:nvSpPr>
            <p:spPr>
              <a:xfrm>
                <a:off x="4653871" y="11184200"/>
                <a:ext cx="9177512" cy="1826975"/>
              </a:xfrm>
              <a:prstGeom prst="rect">
                <a:avLst/>
              </a:prstGeom>
              <a:blipFill rotWithShape="0">
                <a:blip r:embed="rId10"/>
                <a:stretch>
                  <a:fillRect/>
                </a:stretch>
              </a:blipFill>
            </p:spPr>
            <p:txBody>
              <a:bodyPr/>
              <a:lstStyle/>
              <a:p>
                <a:r>
                  <a:rPr lang="en-US">
                    <a:noFill/>
                  </a:rPr>
                  <a:t> </a:t>
                </a:r>
              </a:p>
            </p:txBody>
          </p:sp>
        </mc:Fallback>
      </mc:AlternateContent>
      <p:sp>
        <p:nvSpPr>
          <p:cNvPr id="64" name="Oval 63">
            <a:extLst>
              <a:ext uri="{FF2B5EF4-FFF2-40B4-BE49-F238E27FC236}">
                <a16:creationId xmlns:a16="http://schemas.microsoft.com/office/drawing/2014/main" xmlns="" id="{2DC39BCC-9FE6-4303-9360-F09BD1FD9AC5}"/>
              </a:ext>
            </a:extLst>
          </p:cNvPr>
          <p:cNvSpPr/>
          <p:nvPr/>
        </p:nvSpPr>
        <p:spPr>
          <a:xfrm>
            <a:off x="17750361" y="3631239"/>
            <a:ext cx="1092375" cy="1076256"/>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p:spTree>
    <p:extLst>
      <p:ext uri="{BB962C8B-B14F-4D97-AF65-F5344CB8AC3E}">
        <p14:creationId xmlns:p14="http://schemas.microsoft.com/office/powerpoint/2010/main" val="394073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wipe(left)">
                                      <p:cBhvr>
                                        <p:cTn id="37" dur="500"/>
                                        <p:tgtEl>
                                          <p:spTgt spid="6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p:bldP spid="12" grpId="0"/>
      <p:bldP spid="15" grpId="0"/>
      <p:bldP spid="16" grpId="0"/>
      <p:bldP spid="6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3554" y="4720984"/>
            <a:ext cx="23816646" cy="8992291"/>
            <a:chOff x="184495" y="3636270"/>
            <a:chExt cx="12013450" cy="4745983"/>
          </a:xfrm>
        </p:grpSpPr>
        <p:sp>
          <p:nvSpPr>
            <p:cNvPr id="5" name="Rounded Rectangle 4"/>
            <p:cNvSpPr/>
            <p:nvPr/>
          </p:nvSpPr>
          <p:spPr>
            <a:xfrm>
              <a:off x="184495" y="3865218"/>
              <a:ext cx="12013450" cy="451703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71"/>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83480"/>
            <a:ext cx="23939641" cy="2954664"/>
            <a:chOff x="534987" y="1864196"/>
            <a:chExt cx="23462130" cy="2477750"/>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14</a:t>
                  </a:r>
                </a:p>
              </p:txBody>
            </p:sp>
          </p:grpSp>
        </p:grpSp>
        <p:sp>
          <p:nvSpPr>
            <p:cNvPr id="23" name="Rectangle 22"/>
            <p:cNvSpPr/>
            <p:nvPr/>
          </p:nvSpPr>
          <p:spPr>
            <a:xfrm>
              <a:off x="731266" y="1864196"/>
              <a:ext cx="23265851" cy="247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fontAlgn="base">
                <a:buClr>
                  <a:srgbClr val="0000FF"/>
                </a:buClr>
                <a:tabLst>
                  <a:tab pos="1259903" algn="l"/>
                </a:tabLst>
              </a:pPr>
              <a:r>
                <a:rPr lang="en-US" sz="6000" smtClean="0">
                  <a:latin typeface="Times New Roman"/>
                  <a:ea typeface="Times New Roman"/>
                  <a:cs typeface="Times New Roman"/>
                </a:rPr>
                <a:t>                   Một </a:t>
              </a:r>
              <a:r>
                <a:rPr lang="en-US" sz="6000">
                  <a:latin typeface="Times New Roman"/>
                  <a:ea typeface="Times New Roman"/>
                  <a:cs typeface="Times New Roman"/>
                </a:rPr>
                <a:t>hộp có 5 viên bi xanh, 6 viên bi đỏ và 7 viên bi vàng. Chọn ngẫu nhiên 5 viên bi trong hộp. Xác suất để 5 viên bi được chọn có đủ màu và số bi đỏ bằng số bi vàng </a:t>
              </a:r>
              <a:r>
                <a:rPr lang="en-US" sz="6000" smtClean="0">
                  <a:latin typeface="Times New Roman"/>
                  <a:ea typeface="Times New Roman"/>
                  <a:cs typeface="Times New Roman"/>
                </a:rPr>
                <a:t>là</a:t>
              </a:r>
              <a:endParaRPr lang="en-US" sz="6000" dirty="0">
                <a:latin typeface="+mj-lt"/>
                <a:ea typeface="Times New Roman" panose="02020603050405020304" pitchFamily="18" charset="0"/>
              </a:endParaRPr>
            </a:p>
          </p:txBody>
        </p:sp>
      </p:grpSp>
      <p:grpSp>
        <p:nvGrpSpPr>
          <p:cNvPr id="3" name="Group 2"/>
          <p:cNvGrpSpPr/>
          <p:nvPr/>
        </p:nvGrpSpPr>
        <p:grpSpPr>
          <a:xfrm>
            <a:off x="494427" y="2966430"/>
            <a:ext cx="23679365" cy="1934700"/>
            <a:chOff x="247181" y="1483215"/>
            <a:chExt cx="11838141" cy="967350"/>
          </a:xfrm>
        </p:grpSpPr>
        <p:grpSp>
          <p:nvGrpSpPr>
            <p:cNvPr id="51" name="Group 50"/>
            <p:cNvGrpSpPr/>
            <p:nvPr/>
          </p:nvGrpSpPr>
          <p:grpSpPr>
            <a:xfrm>
              <a:off x="247181" y="1501340"/>
              <a:ext cx="3090381" cy="923427"/>
              <a:chOff x="5537206" y="1557991"/>
              <a:chExt cx="3079904" cy="858456"/>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07338" y="1567231"/>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vi-VN" sz="6000" smtClean="0">
                                  <a:latin typeface="Cambria Math" panose="02040503050406030204" pitchFamily="18" charset="0"/>
                                </a:rPr>
                                <m:t>3</m:t>
                              </m:r>
                            </m:num>
                            <m:den>
                              <m:r>
                                <a:rPr lang="en-US" sz="6000" b="0" i="1" smtClean="0">
                                  <a:latin typeface="Cambria Math" panose="02040503050406030204" pitchFamily="18" charset="0"/>
                                </a:rPr>
                                <m:t>28</m:t>
                              </m:r>
                            </m:den>
                          </m:f>
                          <m:r>
                            <m:rPr>
                              <m:nor/>
                            </m:rPr>
                            <a:rPr lang="vi-VN" sz="6000" dirty="0"/>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07338" y="1567231"/>
                    <a:ext cx="2280848" cy="84921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501344"/>
              <a:ext cx="3090381" cy="949221"/>
              <a:chOff x="5537206" y="1557992"/>
              <a:chExt cx="3079904" cy="882434"/>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081471" y="1582479"/>
                    <a:ext cx="2280848"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25</m:t>
                              </m:r>
                            </m:num>
                            <m:den>
                              <m:r>
                                <a:rPr lang="en-US" sz="6000" b="0" i="1" smtClean="0">
                                  <a:latin typeface="Cambria Math" panose="02040503050406030204" pitchFamily="18" charset="0"/>
                                </a:rPr>
                                <m:t>28</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081471" y="1582479"/>
                    <a:ext cx="2280848" cy="857947"/>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501344"/>
              <a:ext cx="3090381" cy="919884"/>
              <a:chOff x="5537206" y="1557992"/>
              <a:chExt cx="3079904" cy="855160"/>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3683" y="1563938"/>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8</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3683" y="1563938"/>
                    <a:ext cx="2280848" cy="849214"/>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483215"/>
              <a:ext cx="3090381" cy="932531"/>
              <a:chOff x="5537206" y="1541137"/>
              <a:chExt cx="3079904" cy="866918"/>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76851" y="1541137"/>
                    <a:ext cx="2493487" cy="857947"/>
                  </a:xfrm>
                  <a:prstGeom prst="rect">
                    <a:avLst/>
                  </a:prstGeom>
                  <a:noFill/>
                </p:spPr>
                <p:txBody>
                  <a:bodyPr wrap="square" rtlCol="0">
                    <a:spAutoFit/>
                  </a:bodyPr>
                  <a:lstStyle>
                    <a:defPPr>
                      <a:defRPr lang="vi-VN"/>
                    </a:defPPr>
                    <a:lvl1pPr>
                      <a:defRPr sz="3200" i="1">
                        <a:solidFill>
                          <a:schemeClr val="bg1"/>
                        </a:solidFill>
                      </a:defRPr>
                    </a:lvl1pPr>
                  </a:lstStyle>
                  <a:p>
                    <a:pPr>
                      <a:spcBef>
                        <a:spcPts val="2400"/>
                      </a:spcBef>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95</m:t>
                              </m:r>
                            </m:num>
                            <m:den>
                              <m:r>
                                <a:rPr lang="en-US" sz="6000" b="0" i="1" smtClean="0">
                                  <a:latin typeface="Cambria Math" panose="02040503050406030204" pitchFamily="18" charset="0"/>
                                </a:rPr>
                                <m:t>408</m:t>
                              </m:r>
                            </m:den>
                          </m:f>
                          <m:r>
                            <a:rPr lang="en-US" sz="6000" b="0" i="1" smtClean="0">
                              <a:latin typeface="Cambria Math" panose="02040503050406030204" pitchFamily="18" charset="0"/>
                            </a:rPr>
                            <m:t>.</m:t>
                          </m:r>
                        </m:oMath>
                      </m:oMathPara>
                    </a14:m>
                    <a:endParaRPr lang="vi-VN"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076851" y="1541137"/>
                    <a:ext cx="2493487" cy="857947"/>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A936E0B1-43D7-41E6-8FCC-4E1DC7AD55A9}"/>
                  </a:ext>
                </a:extLst>
              </p:cNvPr>
              <p:cNvSpPr/>
              <p:nvPr/>
            </p:nvSpPr>
            <p:spPr>
              <a:xfrm>
                <a:off x="4834997" y="5086697"/>
                <a:ext cx="18059399" cy="1218410"/>
              </a:xfrm>
              <a:prstGeom prst="rect">
                <a:avLst/>
              </a:prstGeom>
            </p:spPr>
            <p:txBody>
              <a:bodyPr wrap="square">
                <a:spAutoFit/>
              </a:bodyPr>
              <a:lstStyle/>
              <a:p>
                <a:pPr algn="just">
                  <a:lnSpc>
                    <a:spcPct val="115000"/>
                  </a:lnSpc>
                  <a:tabLst>
                    <a:tab pos="228600" algn="l"/>
                    <a:tab pos="457200" algn="l"/>
                    <a:tab pos="685800" algn="l"/>
                    <a:tab pos="914400" algn="l"/>
                  </a:tabLst>
                </a:pPr>
                <a14:m>
                  <m:oMathPara xmlns:m="http://schemas.openxmlformats.org/officeDocument/2006/math">
                    <m:oMathParaPr>
                      <m:jc m:val="centerGroup"/>
                    </m:oMathParaPr>
                    <m:oMath xmlns:m="http://schemas.openxmlformats.org/officeDocument/2006/math">
                      <m:r>
                        <m:rPr>
                          <m:nor/>
                        </m:rPr>
                        <a:rPr lang="en-US" sz="6000">
                          <a:latin typeface="Times New Roman"/>
                          <a:ea typeface="Times New Roman"/>
                          <a:cs typeface="Times New Roman"/>
                        </a:rPr>
                        <m:t>S</m:t>
                      </m:r>
                      <m:r>
                        <m:rPr>
                          <m:nor/>
                        </m:rPr>
                        <a:rPr lang="en-US" sz="6000">
                          <a:latin typeface="Times New Roman"/>
                          <a:ea typeface="Times New Roman"/>
                          <a:cs typeface="Times New Roman"/>
                        </a:rPr>
                        <m:t>ố </m:t>
                      </m:r>
                      <m:r>
                        <m:rPr>
                          <m:nor/>
                        </m:rPr>
                        <a:rPr lang="en-US" sz="6000">
                          <a:latin typeface="Times New Roman"/>
                          <a:ea typeface="Times New Roman"/>
                          <a:cs typeface="Times New Roman"/>
                        </a:rPr>
                        <m:t>ph</m:t>
                      </m:r>
                      <m:r>
                        <m:rPr>
                          <m:nor/>
                        </m:rPr>
                        <a:rPr lang="en-US" sz="6000">
                          <a:latin typeface="Times New Roman"/>
                          <a:ea typeface="Times New Roman"/>
                          <a:cs typeface="Times New Roman"/>
                        </a:rPr>
                        <m:t>ầ</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t</m:t>
                      </m:r>
                      <m:r>
                        <m:rPr>
                          <m:nor/>
                        </m:rPr>
                        <a:rPr lang="en-US" sz="6000">
                          <a:latin typeface="Times New Roman"/>
                          <a:ea typeface="Times New Roman"/>
                          <a:cs typeface="Times New Roman"/>
                        </a:rPr>
                        <m:t>ử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ủ</m:t>
                      </m:r>
                      <m:r>
                        <m:rPr>
                          <m:nor/>
                        </m:rPr>
                        <a:rPr lang="en-US" sz="6000">
                          <a:latin typeface="Times New Roman"/>
                          <a:ea typeface="Times New Roman"/>
                          <a:cs typeface="Times New Roman"/>
                        </a:rPr>
                        <m:t>a</m:t>
                      </m:r>
                      <m:r>
                        <m:rPr>
                          <m:nor/>
                        </m:rPr>
                        <a:rPr lang="en-US" sz="6000">
                          <a:latin typeface="Times New Roman"/>
                          <a:ea typeface="Times New Roman"/>
                          <a:cs typeface="Times New Roman"/>
                        </a:rPr>
                        <m:t> </m:t>
                      </m:r>
                      <m:r>
                        <m:rPr>
                          <m:nor/>
                        </m:rPr>
                        <a:rPr lang="en-US" sz="6000">
                          <a:latin typeface="Times New Roman"/>
                          <a:ea typeface="Times New Roman"/>
                          <a:cs typeface="Times New Roman"/>
                        </a:rPr>
                        <m:t>kh</m:t>
                      </m:r>
                      <m:r>
                        <m:rPr>
                          <m:nor/>
                        </m:rPr>
                        <a:rPr lang="en-US" sz="6000">
                          <a:latin typeface="Times New Roman"/>
                          <a:ea typeface="Times New Roman"/>
                          <a:cs typeface="Times New Roman"/>
                        </a:rPr>
                        <m:t>ô</m:t>
                      </m:r>
                      <m:r>
                        <m:rPr>
                          <m:nor/>
                        </m:rPr>
                        <a:rPr lang="en-US" sz="6000">
                          <a:latin typeface="Times New Roman"/>
                          <a:ea typeface="Times New Roman"/>
                          <a:cs typeface="Times New Roman"/>
                        </a:rPr>
                        <m:t>ng</m:t>
                      </m:r>
                      <m:r>
                        <m:rPr>
                          <m:nor/>
                        </m:rPr>
                        <a:rPr lang="en-US" sz="6000">
                          <a:latin typeface="Times New Roman"/>
                          <a:ea typeface="Times New Roman"/>
                          <a:cs typeface="Times New Roman"/>
                        </a:rPr>
                        <m:t> </m:t>
                      </m:r>
                      <m:r>
                        <m:rPr>
                          <m:nor/>
                        </m:rPr>
                        <a:rPr lang="en-US" sz="6000">
                          <a:latin typeface="Times New Roman"/>
                          <a:ea typeface="Times New Roman"/>
                          <a:cs typeface="Times New Roman"/>
                        </a:rPr>
                        <m:t>gian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m</m:t>
                      </m:r>
                      <m:r>
                        <m:rPr>
                          <m:nor/>
                        </m:rPr>
                        <a:rPr lang="en-US" sz="6000">
                          <a:latin typeface="Times New Roman"/>
                          <a:ea typeface="Times New Roman"/>
                          <a:cs typeface="Times New Roman"/>
                        </a:rPr>
                        <m:t>ẫ</m:t>
                      </m:r>
                      <m:r>
                        <m:rPr>
                          <m:nor/>
                        </m:rPr>
                        <a:rPr lang="en-US" sz="6000">
                          <a:latin typeface="Times New Roman"/>
                          <a:ea typeface="Times New Roman"/>
                          <a:cs typeface="Times New Roman"/>
                        </a:rPr>
                        <m:t>u</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à </m:t>
                      </m:r>
                      <m:r>
                        <a:rPr lang="en-US" sz="6000" i="1">
                          <a:latin typeface="Cambria Math"/>
                          <a:ea typeface="Times New Roman"/>
                          <a:cs typeface="Times New Roman"/>
                        </a:rPr>
                        <m:t>𝑛</m:t>
                      </m:r>
                      <m:r>
                        <a:rPr lang="en-US" sz="6000" i="1">
                          <a:latin typeface="Cambria Math"/>
                          <a:ea typeface="Times New Roman"/>
                          <a:cs typeface="Times New Roman"/>
                        </a:rPr>
                        <m:t>(</m:t>
                      </m:r>
                      <m:r>
                        <a:rPr lang="en-US" sz="6000" i="1">
                          <a:latin typeface="Cambria Math"/>
                          <a:ea typeface="Times New Roman"/>
                          <a:cs typeface="Times New Roman"/>
                        </a:rPr>
                        <m:t>𝛺</m:t>
                      </m:r>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18</m:t>
                          </m:r>
                        </m:sub>
                        <m:sup>
                          <m:r>
                            <a:rPr lang="en-US" sz="6000" i="1">
                              <a:latin typeface="Cambria Math"/>
                              <a:ea typeface="Times New Roman"/>
                              <a:cs typeface="Times New Roman"/>
                            </a:rPr>
                            <m:t>5</m:t>
                          </m:r>
                        </m:sup>
                      </m:sSubSup>
                      <m:r>
                        <a:rPr lang="en-US" sz="6000" i="1">
                          <a:latin typeface="Cambria Math"/>
                          <a:ea typeface="Times New Roman"/>
                          <a:cs typeface="Times New Roman"/>
                        </a:rPr>
                        <m:t>=8568</m:t>
                      </m:r>
                      <m:r>
                        <m:rPr>
                          <m:nor/>
                        </m:rPr>
                        <a:rPr lang="en-US" sz="6000">
                          <a:latin typeface="Times New Roman"/>
                          <a:ea typeface="Times New Roman"/>
                          <a:cs typeface="Times New Roman"/>
                        </a:rPr>
                        <m:t>.</m:t>
                      </m:r>
                    </m:oMath>
                  </m:oMathPara>
                </a14:m>
                <a:endParaRPr lang="vi-VN" sz="6000">
                  <a:latin typeface="Calibri"/>
                  <a:ea typeface="Calibri"/>
                  <a:cs typeface="Times New Roman"/>
                </a:endParaRPr>
              </a:p>
            </p:txBody>
          </p:sp>
        </mc:Choice>
        <mc:Fallback xmlns="">
          <p:sp>
            <p:nvSpPr>
              <p:cNvPr id="11" name="Rectangle 10">
                <a:extLst>
                  <a:ext uri="{FF2B5EF4-FFF2-40B4-BE49-F238E27FC236}">
                    <a16:creationId xmlns="" xmlns:a16="http://schemas.microsoft.com/office/drawing/2014/main" xmlns:a14="http://schemas.microsoft.com/office/drawing/2010/main" id="{A936E0B1-43D7-41E6-8FCC-4E1DC7AD55A9}"/>
                  </a:ext>
                </a:extLst>
              </p:cNvPr>
              <p:cNvSpPr>
                <a:spLocks noRot="1" noChangeAspect="1" noMove="1" noResize="1" noEditPoints="1" noAdjustHandles="1" noChangeArrowheads="1" noChangeShapeType="1" noTextEdit="1"/>
              </p:cNvSpPr>
              <p:nvPr/>
            </p:nvSpPr>
            <p:spPr>
              <a:xfrm>
                <a:off x="4834997" y="5086697"/>
                <a:ext cx="18059399" cy="121841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430B8978-6292-44F1-AC06-69C79E22A028}"/>
                  </a:ext>
                </a:extLst>
              </p:cNvPr>
              <p:cNvSpPr/>
              <p:nvPr/>
            </p:nvSpPr>
            <p:spPr>
              <a:xfrm>
                <a:off x="302854" y="6077128"/>
                <a:ext cx="23713543" cy="2321789"/>
              </a:xfrm>
              <a:prstGeom prst="rect">
                <a:avLst/>
              </a:prstGeom>
            </p:spPr>
            <p:txBody>
              <a:bodyPr wrap="none">
                <a:spAutoFit/>
              </a:bodyPr>
              <a:lstStyle/>
              <a:p>
                <a:pPr algn="just">
                  <a:lnSpc>
                    <a:spcPct val="115000"/>
                  </a:lnSpc>
                  <a:tabLst>
                    <a:tab pos="228600" algn="l"/>
                    <a:tab pos="457200" algn="l"/>
                    <a:tab pos="685800" algn="l"/>
                    <a:tab pos="914400" algn="l"/>
                  </a:tabLst>
                </a:pPr>
                <a14:m>
                  <m:oMath xmlns:m="http://schemas.openxmlformats.org/officeDocument/2006/math">
                    <m:r>
                      <m:rPr>
                        <m:nor/>
                      </m:rPr>
                      <a:rPr lang="en-US" sz="6000">
                        <a:latin typeface="Times New Roman"/>
                        <a:ea typeface="Times New Roman"/>
                        <a:cs typeface="Times New Roman"/>
                      </a:rPr>
                      <m:t>G</m:t>
                    </m:r>
                    <m:r>
                      <m:rPr>
                        <m:nor/>
                      </m:rPr>
                      <a:rPr lang="en-US" sz="6000">
                        <a:latin typeface="Times New Roman"/>
                        <a:ea typeface="Times New Roman"/>
                        <a:cs typeface="Times New Roman"/>
                      </a:rPr>
                      <m:t>ọ</m:t>
                    </m:r>
                    <m:r>
                      <m:rPr>
                        <m:nor/>
                      </m:rPr>
                      <a:rPr lang="en-US" sz="6000">
                        <a:latin typeface="Times New Roman"/>
                        <a:ea typeface="Times New Roman"/>
                        <a:cs typeface="Times New Roman"/>
                      </a:rPr>
                      <m:t>i</m:t>
                    </m:r>
                    <m:r>
                      <m:rPr>
                        <m:nor/>
                      </m:rPr>
                      <a:rPr lang="en-US" sz="6000">
                        <a:latin typeface="Times New Roman"/>
                        <a:ea typeface="Times New Roman"/>
                        <a:cs typeface="Times New Roman"/>
                      </a:rPr>
                      <m:t> </m:t>
                    </m:r>
                    <m:r>
                      <m:rPr>
                        <m:nor/>
                      </m:rPr>
                      <a:rPr lang="en-US" sz="6000" b="0" i="0" smtClean="0">
                        <a:latin typeface="Times New Roman"/>
                        <a:ea typeface="Times New Roman"/>
                        <a:cs typeface="Times New Roman"/>
                      </a:rPr>
                      <m:t>b</m:t>
                    </m:r>
                    <m:r>
                      <m:rPr>
                        <m:nor/>
                      </m:rPr>
                      <a:rPr lang="en-US" sz="6000">
                        <a:latin typeface="Times New Roman"/>
                        <a:ea typeface="Times New Roman"/>
                        <a:cs typeface="Times New Roman"/>
                      </a:rPr>
                      <m:t>i</m:t>
                    </m:r>
                    <m:r>
                      <m:rPr>
                        <m:nor/>
                      </m:rPr>
                      <a:rPr lang="en-US" sz="6000">
                        <a:latin typeface="Times New Roman"/>
                        <a:ea typeface="Times New Roman"/>
                        <a:cs typeface="Times New Roman"/>
                      </a:rPr>
                      <m:t>ế</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ố </m:t>
                    </m:r>
                  </m:oMath>
                </a14:m>
                <a:r>
                  <a:rPr lang="en-US" sz="6000">
                    <a:ea typeface="Times New Roman"/>
                    <a:cs typeface="Times New Roman"/>
                  </a:rPr>
                  <a:t>A</a:t>
                </a:r>
                <a:r>
                  <a:rPr lang="en-US" sz="6000" smtClean="0">
                    <a:ea typeface="Times New Roman"/>
                    <a:cs typeface="Times New Roman"/>
                  </a:rPr>
                  <a:t>:</a:t>
                </a:r>
                <a14:m>
                  <m:oMath xmlns:m="http://schemas.openxmlformats.org/officeDocument/2006/math">
                    <m:r>
                      <a:rPr lang="en-US" sz="6000" i="1">
                        <a:latin typeface="Cambria Math"/>
                        <a:ea typeface="Times New Roman"/>
                        <a:cs typeface="Times New Roman"/>
                      </a:rPr>
                      <m:t>′′</m:t>
                    </m:r>
                    <m:r>
                      <m:rPr>
                        <m:nor/>
                      </m:rPr>
                      <a:rPr lang="en-US" sz="6000">
                        <a:latin typeface="Times New Roman"/>
                        <a:ea typeface="Times New Roman"/>
                        <a:cs typeface="Times New Roman"/>
                      </a:rPr>
                      <m:t>5 </m:t>
                    </m:r>
                    <m:r>
                      <m:rPr>
                        <m:nor/>
                      </m:rPr>
                      <a:rPr lang="en-US" sz="6000">
                        <a:latin typeface="Times New Roman"/>
                        <a:ea typeface="Times New Roman"/>
                        <a:cs typeface="Times New Roman"/>
                      </a:rPr>
                      <m:t>vi</m:t>
                    </m:r>
                    <m:r>
                      <m:rPr>
                        <m:nor/>
                      </m:rPr>
                      <a:rPr lang="en-US" sz="6000">
                        <a:latin typeface="Times New Roman"/>
                        <a:ea typeface="Times New Roman"/>
                        <a:cs typeface="Times New Roman"/>
                      </a:rPr>
                      <m:t>ê</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bi</m:t>
                    </m:r>
                    <m:r>
                      <m:rPr>
                        <m:nor/>
                      </m:rPr>
                      <a:rPr lang="en-US" sz="6000">
                        <a:latin typeface="Times New Roman"/>
                        <a:ea typeface="Times New Roman"/>
                        <a:cs typeface="Times New Roman"/>
                      </a:rPr>
                      <m:t> đượ</m:t>
                    </m:r>
                    <m:r>
                      <m:rPr>
                        <m:nor/>
                      </m:rPr>
                      <a:rPr lang="en-US" sz="6000">
                        <a:latin typeface="Times New Roman"/>
                        <a:ea typeface="Times New Roman"/>
                        <a:cs typeface="Times New Roman"/>
                      </a:rPr>
                      <m:t>c</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ch</m:t>
                    </m:r>
                    <m:r>
                      <m:rPr>
                        <m:nor/>
                      </m:rPr>
                      <a:rPr lang="en-US" sz="6000">
                        <a:latin typeface="Times New Roman"/>
                        <a:ea typeface="Times New Roman"/>
                        <a:cs typeface="Times New Roman"/>
                      </a:rPr>
                      <m:t>ọ</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ó đủ </m:t>
                    </m:r>
                    <m:r>
                      <m:rPr>
                        <m:nor/>
                      </m:rPr>
                      <a:rPr lang="en-US" sz="6000">
                        <a:latin typeface="Times New Roman"/>
                        <a:ea typeface="Times New Roman"/>
                        <a:cs typeface="Times New Roman"/>
                      </a:rPr>
                      <m:t>m</m:t>
                    </m:r>
                    <m:r>
                      <m:rPr>
                        <m:nor/>
                      </m:rPr>
                      <a:rPr lang="en-US" sz="6000">
                        <a:latin typeface="Times New Roman"/>
                        <a:ea typeface="Times New Roman"/>
                        <a:cs typeface="Times New Roman"/>
                      </a:rPr>
                      <m:t>à</m:t>
                    </m:r>
                    <m:r>
                      <m:rPr>
                        <m:nor/>
                      </m:rPr>
                      <a:rPr lang="en-US" sz="6000">
                        <a:latin typeface="Times New Roman"/>
                        <a:ea typeface="Times New Roman"/>
                        <a:cs typeface="Times New Roman"/>
                      </a:rPr>
                      <m:t>u</m:t>
                    </m:r>
                    <m:r>
                      <m:rPr>
                        <m:nor/>
                      </m:rPr>
                      <a:rPr lang="en-US" sz="6000">
                        <a:latin typeface="Times New Roman"/>
                        <a:ea typeface="Times New Roman"/>
                        <a:cs typeface="Times New Roman"/>
                      </a:rPr>
                      <m:t> </m:t>
                    </m:r>
                    <m:r>
                      <m:rPr>
                        <m:nor/>
                      </m:rPr>
                      <a:rPr lang="en-US" sz="6000">
                        <a:latin typeface="Times New Roman"/>
                        <a:ea typeface="Times New Roman"/>
                        <a:cs typeface="Times New Roman"/>
                      </a:rPr>
                      <m:t>v</m:t>
                    </m:r>
                    <m:r>
                      <m:rPr>
                        <m:nor/>
                      </m:rPr>
                      <a:rPr lang="en-US" sz="6000">
                        <a:latin typeface="Times New Roman"/>
                        <a:ea typeface="Times New Roman"/>
                        <a:cs typeface="Times New Roman"/>
                      </a:rPr>
                      <m:t>à </m:t>
                    </m:r>
                    <m:r>
                      <m:rPr>
                        <m:nor/>
                      </m:rPr>
                      <a:rPr lang="en-US" sz="6000">
                        <a:latin typeface="Times New Roman"/>
                        <a:ea typeface="Times New Roman"/>
                        <a:cs typeface="Times New Roman"/>
                      </a:rPr>
                      <m:t>s</m:t>
                    </m:r>
                    <m:r>
                      <m:rPr>
                        <m:nor/>
                      </m:rPr>
                      <a:rPr lang="en-US" sz="6000">
                        <a:latin typeface="Times New Roman"/>
                        <a:ea typeface="Times New Roman"/>
                        <a:cs typeface="Times New Roman"/>
                      </a:rPr>
                      <m:t>ố </m:t>
                    </m:r>
                    <m:r>
                      <m:rPr>
                        <m:nor/>
                      </m:rPr>
                      <a:rPr lang="en-US" sz="6000">
                        <a:latin typeface="Times New Roman"/>
                        <a:ea typeface="Times New Roman"/>
                        <a:cs typeface="Times New Roman"/>
                      </a:rPr>
                      <m:t>bi</m:t>
                    </m:r>
                    <m:r>
                      <m:rPr>
                        <m:nor/>
                      </m:rPr>
                      <a:rPr lang="en-US" sz="6000">
                        <a:latin typeface="Times New Roman"/>
                        <a:ea typeface="Times New Roman"/>
                        <a:cs typeface="Times New Roman"/>
                      </a:rPr>
                      <m:t> đỏ </m:t>
                    </m:r>
                    <m:r>
                      <m:rPr>
                        <m:nor/>
                      </m:rPr>
                      <a:rPr lang="en-US" sz="6000">
                        <a:latin typeface="Times New Roman"/>
                        <a:ea typeface="Times New Roman"/>
                        <a:cs typeface="Times New Roman"/>
                      </a:rPr>
                      <m:t>b</m:t>
                    </m:r>
                    <m:r>
                      <m:rPr>
                        <m:nor/>
                      </m:rPr>
                      <a:rPr lang="en-US" sz="6000">
                        <a:latin typeface="Times New Roman"/>
                        <a:ea typeface="Times New Roman"/>
                        <a:cs typeface="Times New Roman"/>
                      </a:rPr>
                      <m:t>ằ</m:t>
                    </m:r>
                    <m:r>
                      <m:rPr>
                        <m:nor/>
                      </m:rPr>
                      <a:rPr lang="en-US" sz="6000">
                        <a:latin typeface="Times New Roman"/>
                        <a:ea typeface="Times New Roman"/>
                        <a:cs typeface="Times New Roman"/>
                      </a:rPr>
                      <m:t>ng</m:t>
                    </m:r>
                    <m:r>
                      <m:rPr>
                        <m:nor/>
                      </m:rPr>
                      <a:rPr lang="en-US" sz="6000">
                        <a:latin typeface="Times New Roman"/>
                        <a:ea typeface="Times New Roman"/>
                        <a:cs typeface="Times New Roman"/>
                      </a:rPr>
                      <m:t> </m:t>
                    </m:r>
                    <m:r>
                      <m:rPr>
                        <m:nor/>
                      </m:rPr>
                      <a:rPr lang="en-US" sz="6000">
                        <a:latin typeface="Times New Roman"/>
                        <a:ea typeface="Times New Roman"/>
                        <a:cs typeface="Times New Roman"/>
                      </a:rPr>
                      <m:t>s</m:t>
                    </m:r>
                    <m:r>
                      <m:rPr>
                        <m:nor/>
                      </m:rPr>
                      <a:rPr lang="en-US" sz="6000">
                        <a:latin typeface="Times New Roman"/>
                        <a:ea typeface="Times New Roman"/>
                        <a:cs typeface="Times New Roman"/>
                      </a:rPr>
                      <m:t>ố </m:t>
                    </m:r>
                    <m:r>
                      <m:rPr>
                        <m:nor/>
                      </m:rPr>
                      <a:rPr lang="en-US" sz="6000">
                        <a:latin typeface="Times New Roman"/>
                        <a:ea typeface="Times New Roman"/>
                        <a:cs typeface="Times New Roman"/>
                      </a:rPr>
                      <m:t>bi</m:t>
                    </m:r>
                    <m:r>
                      <m:rPr>
                        <m:nor/>
                      </m:rPr>
                      <a:rPr lang="en-US" sz="6000">
                        <a:latin typeface="Times New Roman"/>
                        <a:ea typeface="Times New Roman"/>
                        <a:cs typeface="Times New Roman"/>
                      </a:rPr>
                      <m:t> </m:t>
                    </m:r>
                    <m:r>
                      <m:rPr>
                        <m:nor/>
                      </m:rPr>
                      <a:rPr lang="en-US" sz="6000">
                        <a:latin typeface="Times New Roman"/>
                        <a:ea typeface="Times New Roman"/>
                        <a:cs typeface="Times New Roman"/>
                      </a:rPr>
                      <m:t>v</m:t>
                    </m:r>
                    <m:r>
                      <m:rPr>
                        <m:nor/>
                      </m:rPr>
                      <a:rPr lang="en-US" sz="6000">
                        <a:latin typeface="Times New Roman"/>
                        <a:ea typeface="Times New Roman"/>
                        <a:cs typeface="Times New Roman"/>
                      </a:rPr>
                      <m:t>à</m:t>
                    </m:r>
                    <m:r>
                      <m:rPr>
                        <m:nor/>
                      </m:rPr>
                      <a:rPr lang="en-US" sz="6000">
                        <a:latin typeface="Times New Roman"/>
                        <a:ea typeface="Times New Roman"/>
                        <a:cs typeface="Times New Roman"/>
                      </a:rPr>
                      <m:t>ng</m:t>
                    </m:r>
                    <m:r>
                      <a:rPr lang="en-US" sz="6000" i="1">
                        <a:latin typeface="Cambria Math"/>
                        <a:ea typeface="Times New Roman"/>
                        <a:cs typeface="Times New Roman"/>
                      </a:rPr>
                      <m:t>′′</m:t>
                    </m:r>
                    <m:r>
                      <m:rPr>
                        <m:nor/>
                      </m:rPr>
                      <a:rPr lang="en-US" sz="6000">
                        <a:latin typeface="Times New Roman"/>
                        <a:ea typeface="Times New Roman"/>
                        <a:cs typeface="Times New Roman"/>
                      </a:rPr>
                      <m:t>.</m:t>
                    </m:r>
                  </m:oMath>
                </a14:m>
                <a:endParaRPr lang="en-US" sz="6000">
                  <a:latin typeface="Times New Roman"/>
                  <a:ea typeface="Times New Roman"/>
                  <a:cs typeface="Times New Roman"/>
                </a:endParaRPr>
              </a:p>
              <a:p>
                <a:pPr algn="just">
                  <a:lnSpc>
                    <a:spcPct val="115000"/>
                  </a:lnSpc>
                  <a:tabLst>
                    <a:tab pos="228600" algn="l"/>
                    <a:tab pos="457200" algn="l"/>
                    <a:tab pos="685800" algn="l"/>
                    <a:tab pos="914400" algn="l"/>
                  </a:tabLst>
                </a:pPr>
                <a14:m>
                  <m:oMathPara xmlns:m="http://schemas.openxmlformats.org/officeDocument/2006/math">
                    <m:oMathParaPr>
                      <m:jc m:val="centerGroup"/>
                    </m:oMathParaPr>
                    <m:oMath xmlns:m="http://schemas.openxmlformats.org/officeDocument/2006/math">
                      <m:r>
                        <m:rPr>
                          <m:nor/>
                        </m:rPr>
                        <a:rPr lang="en-US" sz="6000">
                          <a:latin typeface="Times New Roman"/>
                          <a:ea typeface="Times New Roman"/>
                          <a:cs typeface="Times New Roman"/>
                        </a:rPr>
                        <m:t>Ta</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ó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á</m:t>
                      </m:r>
                      <m:r>
                        <m:rPr>
                          <m:nor/>
                        </m:rPr>
                        <a:rPr lang="en-US" sz="6000">
                          <a:latin typeface="Times New Roman"/>
                          <a:ea typeface="Times New Roman"/>
                          <a:cs typeface="Times New Roman"/>
                        </a:rPr>
                        <m:t>c</m:t>
                      </m:r>
                      <m:r>
                        <m:rPr>
                          <m:nor/>
                        </m:rPr>
                        <a:rPr lang="en-US" sz="6000">
                          <a:latin typeface="Times New Roman"/>
                          <a:ea typeface="Times New Roman"/>
                          <a:cs typeface="Times New Roman"/>
                        </a:rPr>
                        <m:t> </m:t>
                      </m:r>
                      <m:r>
                        <m:rPr>
                          <m:nor/>
                        </m:rPr>
                        <a:rPr lang="en-US" sz="6000">
                          <a:latin typeface="Times New Roman"/>
                          <a:ea typeface="Times New Roman"/>
                          <a:cs typeface="Times New Roman"/>
                        </a:rPr>
                        <m:t>tr</m:t>
                      </m:r>
                      <m:r>
                        <m:rPr>
                          <m:nor/>
                        </m:rPr>
                        <a:rPr lang="en-US" sz="6000">
                          <a:latin typeface="Times New Roman"/>
                          <a:ea typeface="Times New Roman"/>
                          <a:cs typeface="Times New Roman"/>
                        </a:rPr>
                        <m:t>ườ</m:t>
                      </m:r>
                      <m:r>
                        <m:rPr>
                          <m:nor/>
                        </m:rPr>
                        <a:rPr lang="en-US" sz="6000">
                          <a:latin typeface="Times New Roman"/>
                          <a:ea typeface="Times New Roman"/>
                          <a:cs typeface="Times New Roman"/>
                        </a:rPr>
                        <m:t>ng</m:t>
                      </m:r>
                      <m:r>
                        <m:rPr>
                          <m:nor/>
                        </m:rPr>
                        <a:rPr lang="en-US" sz="6000">
                          <a:latin typeface="Times New Roman"/>
                          <a:ea typeface="Times New Roman"/>
                          <a:cs typeface="Times New Roman"/>
                        </a:rPr>
                        <m:t> </m:t>
                      </m:r>
                      <m:r>
                        <m:rPr>
                          <m:nor/>
                        </m:rPr>
                        <a:rPr lang="en-US" sz="6000">
                          <a:latin typeface="Times New Roman"/>
                          <a:ea typeface="Times New Roman"/>
                          <a:cs typeface="Times New Roman"/>
                        </a:rPr>
                        <m:t>h</m:t>
                      </m:r>
                      <m:r>
                        <m:rPr>
                          <m:nor/>
                        </m:rPr>
                        <a:rPr lang="en-US" sz="6000">
                          <a:latin typeface="Times New Roman"/>
                          <a:ea typeface="Times New Roman"/>
                          <a:cs typeface="Times New Roman"/>
                        </a:rPr>
                        <m:t>ợ</m:t>
                      </m:r>
                      <m:r>
                        <m:rPr>
                          <m:nor/>
                        </m:rPr>
                        <a:rPr lang="en-US" sz="6000">
                          <a:latin typeface="Times New Roman"/>
                          <a:ea typeface="Times New Roman"/>
                          <a:cs typeface="Times New Roman"/>
                        </a:rPr>
                        <m:t>p</m:t>
                      </m:r>
                      <m:r>
                        <m:rPr>
                          <m:nor/>
                        </m:rPr>
                        <a:rPr lang="en-US" sz="6000">
                          <a:latin typeface="Times New Roman"/>
                          <a:ea typeface="Times New Roman"/>
                          <a:cs typeface="Times New Roman"/>
                        </a:rPr>
                        <m:t> </m:t>
                      </m:r>
                      <m:r>
                        <m:rPr>
                          <m:nor/>
                        </m:rPr>
                        <a:rPr lang="en-US" sz="6000">
                          <a:latin typeface="Times New Roman"/>
                          <a:ea typeface="Times New Roman"/>
                          <a:cs typeface="Times New Roman"/>
                        </a:rPr>
                        <m:t>thu</m:t>
                      </m:r>
                      <m:r>
                        <m:rPr>
                          <m:nor/>
                        </m:rPr>
                        <a:rPr lang="en-US" sz="6000">
                          <a:latin typeface="Times New Roman"/>
                          <a:ea typeface="Times New Roman"/>
                          <a:cs typeface="Times New Roman"/>
                        </a:rPr>
                        <m:t>ậ</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ợ</m:t>
                      </m:r>
                      <m:r>
                        <m:rPr>
                          <m:nor/>
                        </m:rPr>
                        <a:rPr lang="en-US" sz="6000">
                          <a:latin typeface="Times New Roman"/>
                          <a:ea typeface="Times New Roman"/>
                          <a:cs typeface="Times New Roman"/>
                        </a:rPr>
                        <m:t>i</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cho</m:t>
                      </m:r>
                      <m:r>
                        <m:rPr>
                          <m:nor/>
                        </m:rPr>
                        <a:rPr lang="en-US" sz="6000">
                          <a:latin typeface="Times New Roman"/>
                          <a:ea typeface="Times New Roman"/>
                          <a:cs typeface="Times New Roman"/>
                        </a:rPr>
                        <m:t> </m:t>
                      </m:r>
                      <m:r>
                        <m:rPr>
                          <m:nor/>
                        </m:rPr>
                        <a:rPr lang="en-US" sz="6000">
                          <a:latin typeface="Times New Roman"/>
                          <a:ea typeface="Times New Roman"/>
                          <a:cs typeface="Times New Roman"/>
                        </a:rPr>
                        <m:t>bi</m:t>
                      </m:r>
                      <m:r>
                        <m:rPr>
                          <m:nor/>
                        </m:rPr>
                        <a:rPr lang="en-US" sz="6000">
                          <a:latin typeface="Times New Roman"/>
                          <a:ea typeface="Times New Roman"/>
                          <a:cs typeface="Times New Roman"/>
                        </a:rPr>
                        <m:t>ế</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ố </m:t>
                      </m:r>
                      <m:r>
                        <a:rPr lang="en-US" sz="6000" i="1">
                          <a:latin typeface="Cambria Math"/>
                          <a:ea typeface="Times New Roman"/>
                          <a:cs typeface="Times New Roman"/>
                        </a:rPr>
                        <m:t>𝐴</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à:</m:t>
                      </m:r>
                    </m:oMath>
                  </m:oMathPara>
                </a14:m>
                <a:endParaRPr lang="vi-VN" sz="6000">
                  <a:latin typeface="Calibri"/>
                  <a:ea typeface="Calibri"/>
                  <a:cs typeface="Times New Roman"/>
                </a:endParaRPr>
              </a:p>
            </p:txBody>
          </p:sp>
        </mc:Choice>
        <mc:Fallback xmlns="">
          <p:sp>
            <p:nvSpPr>
              <p:cNvPr id="13" name="Rectangle 12">
                <a:extLst>
                  <a:ext uri="{FF2B5EF4-FFF2-40B4-BE49-F238E27FC236}">
                    <a16:creationId xmlns="" xmlns:a16="http://schemas.microsoft.com/office/drawing/2014/main" xmlns:a14="http://schemas.microsoft.com/office/drawing/2010/main" id="{430B8978-6292-44F1-AC06-69C79E22A028}"/>
                  </a:ext>
                </a:extLst>
              </p:cNvPr>
              <p:cNvSpPr>
                <a:spLocks noRot="1" noChangeAspect="1" noMove="1" noResize="1" noEditPoints="1" noAdjustHandles="1" noChangeArrowheads="1" noChangeShapeType="1" noTextEdit="1"/>
              </p:cNvSpPr>
              <p:nvPr/>
            </p:nvSpPr>
            <p:spPr>
              <a:xfrm>
                <a:off x="302854" y="6077128"/>
                <a:ext cx="23713543" cy="2321789"/>
              </a:xfrm>
              <a:prstGeom prst="rect">
                <a:avLst/>
              </a:prstGeom>
              <a:blipFill rotWithShape="0">
                <a:blip r:embed="rId8"/>
                <a:stretch>
                  <a:fillRect t="-31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xmlns="" id="{CEE507D2-361E-4D74-B92E-7188F80F8D0A}"/>
                  </a:ext>
                </a:extLst>
              </p:cNvPr>
              <p:cNvSpPr/>
              <p:nvPr/>
            </p:nvSpPr>
            <p:spPr>
              <a:xfrm>
                <a:off x="352766" y="8233875"/>
                <a:ext cx="23391275" cy="2291268"/>
              </a:xfrm>
              <a:prstGeom prst="rect">
                <a:avLst/>
              </a:prstGeom>
            </p:spPr>
            <p:txBody>
              <a:bodyPr wrap="none">
                <a:spAutoFit/>
              </a:bodyPr>
              <a:lstStyle/>
              <a:p>
                <a:pPr marL="685800" marR="0" indent="-685800" algn="just">
                  <a:lnSpc>
                    <a:spcPct val="115000"/>
                  </a:lnSpc>
                  <a:spcBef>
                    <a:spcPts val="0"/>
                  </a:spcBef>
                  <a:spcAft>
                    <a:spcPts val="0"/>
                  </a:spcAft>
                  <a:tabLst>
                    <a:tab pos="228600" algn="l"/>
                    <a:tab pos="457200" algn="l"/>
                    <a:tab pos="685800" algn="l"/>
                    <a:tab pos="914400" algn="l"/>
                  </a:tabLst>
                </a:pPr>
                <a:r>
                  <a:rPr lang="en-US" sz="6000">
                    <a:latin typeface="Times New Roman"/>
                    <a:ea typeface="Times New Roman"/>
                    <a:cs typeface="Times New Roman"/>
                  </a:rPr>
                  <a:t>Trường hợp 1: Chọn 1 bi đỏ, 1 bi vàng và 3 bi xanh nên có </a:t>
                </a:r>
                <a14:m>
                  <m:oMath xmlns:m="http://schemas.openxmlformats.org/officeDocument/2006/math">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6</m:t>
                        </m:r>
                      </m:sub>
                      <m:sup>
                        <m:r>
                          <a:rPr lang="en-US" sz="6000" i="1">
                            <a:latin typeface="Cambria Math"/>
                            <a:ea typeface="Times New Roman"/>
                            <a:cs typeface="Times New Roman"/>
                          </a:rPr>
                          <m:t>1</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7</m:t>
                        </m:r>
                      </m:sub>
                      <m:sup>
                        <m:r>
                          <a:rPr lang="en-US" sz="6000" i="1">
                            <a:latin typeface="Cambria Math"/>
                            <a:ea typeface="Times New Roman"/>
                            <a:cs typeface="Times New Roman"/>
                          </a:rPr>
                          <m:t>1</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5</m:t>
                        </m:r>
                      </m:sub>
                      <m:sup>
                        <m:r>
                          <a:rPr lang="en-US" sz="6000" i="1">
                            <a:latin typeface="Cambria Math"/>
                            <a:ea typeface="Times New Roman"/>
                            <a:cs typeface="Times New Roman"/>
                          </a:rPr>
                          <m:t>3</m:t>
                        </m:r>
                      </m:sup>
                    </m:sSubSup>
                  </m:oMath>
                </a14:m>
                <a:r>
                  <a:rPr lang="en-US" sz="6000">
                    <a:latin typeface="Times New Roman"/>
                    <a:ea typeface="Times New Roman"/>
                    <a:cs typeface="Times New Roman"/>
                  </a:rPr>
                  <a:t> cách.</a:t>
                </a:r>
                <a:endParaRPr lang="vi-VN" sz="6000">
                  <a:latin typeface="Calibri"/>
                  <a:ea typeface="Calibri"/>
                  <a:cs typeface="Times New Roman"/>
                </a:endParaRPr>
              </a:p>
              <a:p>
                <a:pPr marL="685800" marR="0" indent="-685800" algn="just">
                  <a:lnSpc>
                    <a:spcPct val="115000"/>
                  </a:lnSpc>
                  <a:spcBef>
                    <a:spcPts val="0"/>
                  </a:spcBef>
                  <a:spcAft>
                    <a:spcPts val="0"/>
                  </a:spcAft>
                  <a:tabLst>
                    <a:tab pos="228600" algn="l"/>
                    <a:tab pos="457200" algn="l"/>
                    <a:tab pos="685800" algn="l"/>
                    <a:tab pos="914400" algn="l"/>
                  </a:tabLst>
                </a:pPr>
                <a:r>
                  <a:rPr lang="en-US" sz="6000">
                    <a:latin typeface="Times New Roman"/>
                    <a:ea typeface="Times New Roman"/>
                    <a:cs typeface="Times New Roman"/>
                  </a:rPr>
                  <a:t>Trường hợp 2: Chọn 2 bi đỏ, 2 bi vàng và 1 bi xanh nên có </a:t>
                </a:r>
                <a14:m>
                  <m:oMath xmlns:m="http://schemas.openxmlformats.org/officeDocument/2006/math">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6</m:t>
                        </m:r>
                      </m:sub>
                      <m:sup>
                        <m:r>
                          <a:rPr lang="en-US" sz="6000" i="1">
                            <a:latin typeface="Cambria Math"/>
                            <a:ea typeface="Times New Roman"/>
                            <a:cs typeface="Times New Roman"/>
                          </a:rPr>
                          <m:t>2</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7</m:t>
                        </m:r>
                      </m:sub>
                      <m:sup>
                        <m:r>
                          <a:rPr lang="en-US" sz="6000" i="1">
                            <a:latin typeface="Cambria Math"/>
                            <a:ea typeface="Times New Roman"/>
                            <a:cs typeface="Times New Roman"/>
                          </a:rPr>
                          <m:t>2</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5</m:t>
                        </m:r>
                      </m:sub>
                      <m:sup>
                        <m:r>
                          <a:rPr lang="en-US" sz="6000" i="1">
                            <a:latin typeface="Cambria Math"/>
                            <a:ea typeface="Times New Roman"/>
                            <a:cs typeface="Times New Roman"/>
                          </a:rPr>
                          <m:t>1</m:t>
                        </m:r>
                      </m:sup>
                    </m:sSubSup>
                  </m:oMath>
                </a14:m>
                <a:r>
                  <a:rPr lang="en-US" sz="6000">
                    <a:latin typeface="Times New Roman"/>
                    <a:ea typeface="Times New Roman"/>
                    <a:cs typeface="Times New Roman"/>
                  </a:rPr>
                  <a:t> cách</a:t>
                </a:r>
                <a:r>
                  <a:rPr lang="en-US" sz="6000" smtClean="0">
                    <a:latin typeface="Times New Roman"/>
                    <a:ea typeface="Times New Roman"/>
                    <a:cs typeface="Times New Roman"/>
                  </a:rPr>
                  <a:t>.</a:t>
                </a:r>
                <a:endParaRPr lang="en-US" sz="6000" dirty="0">
                  <a:latin typeface="Times New Roman" panose="02020603050405020304" pitchFamily="18" charset="0"/>
                  <a:cs typeface="Times New Roman" panose="02020603050405020304" pitchFamily="18" charset="0"/>
                </a:endParaRPr>
              </a:p>
            </p:txBody>
          </p:sp>
        </mc:Choice>
        <mc:Fallback xmlns="">
          <p:sp>
            <p:nvSpPr>
              <p:cNvPr id="18" name="Rectangle 17">
                <a:extLst>
                  <a:ext uri="{FF2B5EF4-FFF2-40B4-BE49-F238E27FC236}">
                    <a16:creationId xmlns="" xmlns:a16="http://schemas.microsoft.com/office/drawing/2014/main" xmlns:a14="http://schemas.microsoft.com/office/drawing/2010/main" id="{CEE507D2-361E-4D74-B92E-7188F80F8D0A}"/>
                  </a:ext>
                </a:extLst>
              </p:cNvPr>
              <p:cNvSpPr>
                <a:spLocks noRot="1" noChangeAspect="1" noMove="1" noResize="1" noEditPoints="1" noAdjustHandles="1" noChangeArrowheads="1" noChangeShapeType="1" noTextEdit="1"/>
              </p:cNvSpPr>
              <p:nvPr/>
            </p:nvSpPr>
            <p:spPr>
              <a:xfrm>
                <a:off x="352766" y="8233875"/>
                <a:ext cx="23391275" cy="2291268"/>
              </a:xfrm>
              <a:prstGeom prst="rect">
                <a:avLst/>
              </a:prstGeom>
              <a:blipFill rotWithShape="0">
                <a:blip r:embed="rId9"/>
                <a:stretch>
                  <a:fillRect l="-1590" t="-4787" r="-573" b="-13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xmlns="" id="{915445E2-5798-4D49-A14E-E4E7F0D022ED}"/>
                  </a:ext>
                </a:extLst>
              </p:cNvPr>
              <p:cNvSpPr/>
              <p:nvPr/>
            </p:nvSpPr>
            <p:spPr>
              <a:xfrm>
                <a:off x="-87120" y="10410740"/>
                <a:ext cx="23713415" cy="3435428"/>
              </a:xfrm>
              <a:prstGeom prst="rect">
                <a:avLst/>
              </a:prstGeom>
            </p:spPr>
            <p:txBody>
              <a:bodyPr wrap="none">
                <a:spAutoFit/>
              </a:bodyPr>
              <a:lstStyle/>
              <a:p>
                <a:pPr algn="just">
                  <a:lnSpc>
                    <a:spcPct val="115000"/>
                  </a:lnSpc>
                  <a:tabLst>
                    <a:tab pos="228600" algn="l"/>
                    <a:tab pos="457200" algn="l"/>
                    <a:tab pos="685800" algn="l"/>
                    <a:tab pos="914400" algn="l"/>
                  </a:tabLst>
                </a:pPr>
                <a14:m>
                  <m:oMathPara xmlns:m="http://schemas.openxmlformats.org/officeDocument/2006/math">
                    <m:oMathParaPr>
                      <m:jc m:val="centerGroup"/>
                    </m:oMathParaPr>
                    <m:oMath xmlns:m="http://schemas.openxmlformats.org/officeDocument/2006/math">
                      <m:r>
                        <m:rPr>
                          <m:nor/>
                        </m:rPr>
                        <a:rPr lang="en-US" sz="6000">
                          <a:latin typeface="Times New Roman"/>
                          <a:ea typeface="Times New Roman"/>
                          <a:cs typeface="Times New Roman"/>
                        </a:rPr>
                        <m:t>Suy</m:t>
                      </m:r>
                      <m:r>
                        <m:rPr>
                          <m:nor/>
                        </m:rPr>
                        <a:rPr lang="en-US" sz="6000">
                          <a:latin typeface="Times New Roman"/>
                          <a:ea typeface="Times New Roman"/>
                          <a:cs typeface="Times New Roman"/>
                        </a:rPr>
                        <m:t> </m:t>
                      </m:r>
                      <m:r>
                        <m:rPr>
                          <m:nor/>
                        </m:rPr>
                        <a:rPr lang="en-US" sz="6000">
                          <a:latin typeface="Times New Roman"/>
                          <a:ea typeface="Times New Roman"/>
                          <a:cs typeface="Times New Roman"/>
                        </a:rPr>
                        <m:t>ra</m:t>
                      </m:r>
                      <m:r>
                        <m:rPr>
                          <m:nor/>
                        </m:rPr>
                        <a:rPr lang="en-US" sz="6000">
                          <a:latin typeface="Times New Roman"/>
                          <a:ea typeface="Times New Roman"/>
                          <a:cs typeface="Times New Roman"/>
                        </a:rPr>
                        <m:t> </m:t>
                      </m:r>
                      <m:r>
                        <m:rPr>
                          <m:nor/>
                        </m:rPr>
                        <a:rPr lang="en-US" sz="6000">
                          <a:latin typeface="Times New Roman"/>
                          <a:ea typeface="Times New Roman"/>
                          <a:cs typeface="Times New Roman"/>
                        </a:rPr>
                        <m:t>s</m:t>
                      </m:r>
                      <m:r>
                        <m:rPr>
                          <m:nor/>
                        </m:rPr>
                        <a:rPr lang="en-US" sz="6000">
                          <a:latin typeface="Times New Roman"/>
                          <a:ea typeface="Times New Roman"/>
                          <a:cs typeface="Times New Roman"/>
                        </a:rPr>
                        <m:t>ố </m:t>
                      </m:r>
                      <m:r>
                        <m:rPr>
                          <m:nor/>
                        </m:rPr>
                        <a:rPr lang="en-US" sz="6000">
                          <a:latin typeface="Times New Roman"/>
                          <a:ea typeface="Times New Roman"/>
                          <a:cs typeface="Times New Roman"/>
                        </a:rPr>
                        <m:t>ph</m:t>
                      </m:r>
                      <m:r>
                        <m:rPr>
                          <m:nor/>
                        </m:rPr>
                        <a:rPr lang="en-US" sz="6000">
                          <a:latin typeface="Times New Roman"/>
                          <a:ea typeface="Times New Roman"/>
                          <a:cs typeface="Times New Roman"/>
                        </a:rPr>
                        <m:t>ầ</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t</m:t>
                      </m:r>
                      <m:r>
                        <m:rPr>
                          <m:nor/>
                        </m:rPr>
                        <a:rPr lang="en-US" sz="6000">
                          <a:latin typeface="Times New Roman"/>
                          <a:ea typeface="Times New Roman"/>
                          <a:cs typeface="Times New Roman"/>
                        </a:rPr>
                        <m:t>ử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ủ</m:t>
                      </m:r>
                      <m:r>
                        <m:rPr>
                          <m:nor/>
                        </m:rPr>
                        <a:rPr lang="en-US" sz="6000">
                          <a:latin typeface="Times New Roman"/>
                          <a:ea typeface="Times New Roman"/>
                          <a:cs typeface="Times New Roman"/>
                        </a:rPr>
                        <m:t>a</m:t>
                      </m:r>
                      <m:r>
                        <m:rPr>
                          <m:nor/>
                        </m:rPr>
                        <a:rPr lang="en-US" sz="6000">
                          <a:latin typeface="Times New Roman"/>
                          <a:ea typeface="Times New Roman"/>
                          <a:cs typeface="Times New Roman"/>
                        </a:rPr>
                        <m:t> </m:t>
                      </m:r>
                      <m:r>
                        <m:rPr>
                          <m:nor/>
                        </m:rPr>
                        <a:rPr lang="en-US" sz="6000">
                          <a:latin typeface="Times New Roman"/>
                          <a:ea typeface="Times New Roman"/>
                          <a:cs typeface="Times New Roman"/>
                        </a:rPr>
                        <m:t>bi</m:t>
                      </m:r>
                      <m:r>
                        <m:rPr>
                          <m:nor/>
                        </m:rPr>
                        <a:rPr lang="en-US" sz="6000">
                          <a:latin typeface="Times New Roman"/>
                          <a:ea typeface="Times New Roman"/>
                          <a:cs typeface="Times New Roman"/>
                        </a:rPr>
                        <m:t>ế</m:t>
                      </m:r>
                      <m:r>
                        <m:rPr>
                          <m:nor/>
                        </m:rPr>
                        <a:rPr lang="en-US" sz="6000">
                          <a:latin typeface="Times New Roman"/>
                          <a:ea typeface="Times New Roman"/>
                          <a:cs typeface="Times New Roman"/>
                        </a:rPr>
                        <m:t>n</m:t>
                      </m:r>
                      <m:r>
                        <m:rPr>
                          <m:nor/>
                        </m:rPr>
                        <a:rPr lang="en-US" sz="6000">
                          <a:latin typeface="Times New Roman"/>
                          <a:ea typeface="Times New Roman"/>
                          <a:cs typeface="Times New Roman"/>
                        </a:rPr>
                        <m:t> </m:t>
                      </m:r>
                      <m:r>
                        <m:rPr>
                          <m:nor/>
                        </m:rPr>
                        <a:rPr lang="en-US" sz="6000">
                          <a:latin typeface="Times New Roman"/>
                          <a:ea typeface="Times New Roman"/>
                          <a:cs typeface="Times New Roman"/>
                        </a:rPr>
                        <m:t>c</m:t>
                      </m:r>
                      <m:r>
                        <m:rPr>
                          <m:nor/>
                        </m:rPr>
                        <a:rPr lang="en-US" sz="6000">
                          <a:latin typeface="Times New Roman"/>
                          <a:ea typeface="Times New Roman"/>
                          <a:cs typeface="Times New Roman"/>
                        </a:rPr>
                        <m:t>ố </m:t>
                      </m:r>
                      <m:r>
                        <a:rPr lang="en-US" sz="6000" i="1">
                          <a:latin typeface="Cambria Math"/>
                          <a:ea typeface="Times New Roman"/>
                          <a:cs typeface="Times New Roman"/>
                        </a:rPr>
                        <m:t>𝐴</m:t>
                      </m:r>
                      <m:r>
                        <m:rPr>
                          <m:nor/>
                        </m:rPr>
                        <a:rPr lang="en-US" sz="6000">
                          <a:latin typeface="Times New Roman"/>
                          <a:ea typeface="Times New Roman"/>
                          <a:cs typeface="Times New Roman"/>
                        </a:rPr>
                        <m:t> </m:t>
                      </m:r>
                      <m:r>
                        <m:rPr>
                          <m:nor/>
                        </m:rPr>
                        <a:rPr lang="en-US" sz="6000">
                          <a:latin typeface="Times New Roman"/>
                          <a:ea typeface="Times New Roman"/>
                          <a:cs typeface="Times New Roman"/>
                        </a:rPr>
                        <m:t>l</m:t>
                      </m:r>
                      <m:r>
                        <m:rPr>
                          <m:nor/>
                        </m:rPr>
                        <a:rPr lang="en-US" sz="6000">
                          <a:latin typeface="Times New Roman"/>
                          <a:ea typeface="Times New Roman"/>
                          <a:cs typeface="Times New Roman"/>
                        </a:rPr>
                        <m:t>à </m:t>
                      </m:r>
                      <m:r>
                        <a:rPr lang="en-US" sz="6000" i="1">
                          <a:latin typeface="Cambria Math"/>
                          <a:ea typeface="Times New Roman"/>
                          <a:cs typeface="Times New Roman"/>
                        </a:rPr>
                        <m:t>𝑛</m:t>
                      </m:r>
                      <m:r>
                        <a:rPr lang="en-US" sz="6000" i="1">
                          <a:latin typeface="Cambria Math"/>
                          <a:ea typeface="Times New Roman"/>
                          <a:cs typeface="Times New Roman"/>
                        </a:rPr>
                        <m:t>(</m:t>
                      </m:r>
                      <m:r>
                        <a:rPr lang="en-US" sz="6000" i="1">
                          <a:latin typeface="Cambria Math"/>
                          <a:ea typeface="Times New Roman"/>
                          <a:cs typeface="Times New Roman"/>
                        </a:rPr>
                        <m:t>𝐴</m:t>
                      </m:r>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6</m:t>
                          </m:r>
                        </m:sub>
                        <m:sup>
                          <m:r>
                            <a:rPr lang="en-US" sz="6000" i="1">
                              <a:latin typeface="Cambria Math"/>
                              <a:ea typeface="Times New Roman"/>
                              <a:cs typeface="Times New Roman"/>
                            </a:rPr>
                            <m:t>1</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7</m:t>
                          </m:r>
                        </m:sub>
                        <m:sup>
                          <m:r>
                            <a:rPr lang="en-US" sz="6000" i="1">
                              <a:latin typeface="Cambria Math"/>
                              <a:ea typeface="Times New Roman"/>
                              <a:cs typeface="Times New Roman"/>
                            </a:rPr>
                            <m:t>1</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5</m:t>
                          </m:r>
                        </m:sub>
                        <m:sup>
                          <m:r>
                            <a:rPr lang="en-US" sz="6000" i="1">
                              <a:latin typeface="Cambria Math"/>
                              <a:ea typeface="Times New Roman"/>
                              <a:cs typeface="Times New Roman"/>
                            </a:rPr>
                            <m:t>3</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6</m:t>
                          </m:r>
                        </m:sub>
                        <m:sup>
                          <m:r>
                            <a:rPr lang="en-US" sz="6000" i="1">
                              <a:latin typeface="Cambria Math"/>
                              <a:ea typeface="Times New Roman"/>
                              <a:cs typeface="Times New Roman"/>
                            </a:rPr>
                            <m:t>2</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7</m:t>
                          </m:r>
                        </m:sub>
                        <m:sup>
                          <m:r>
                            <a:rPr lang="en-US" sz="6000" i="1">
                              <a:latin typeface="Cambria Math"/>
                              <a:ea typeface="Times New Roman"/>
                              <a:cs typeface="Times New Roman"/>
                            </a:rPr>
                            <m:t>2</m:t>
                          </m:r>
                        </m:sup>
                      </m:sSubSup>
                      <m:r>
                        <a:rPr lang="en-US" sz="6000" i="1">
                          <a:latin typeface="Cambria Math"/>
                          <a:ea typeface="Times New Roman"/>
                          <a:cs typeface="Times New Roman"/>
                        </a:rPr>
                        <m:t>.</m:t>
                      </m:r>
                      <m:sSubSup>
                        <m:sSubSupPr>
                          <m:ctrlPr>
                            <a:rPr lang="vi-VN" sz="6000" i="1">
                              <a:latin typeface="Cambria Math"/>
                              <a:ea typeface="Times New Roman"/>
                              <a:cs typeface="Times New Roman"/>
                            </a:rPr>
                          </m:ctrlPr>
                        </m:sSubSupPr>
                        <m:e>
                          <m:r>
                            <a:rPr lang="en-US" sz="6000" i="1">
                              <a:latin typeface="Cambria Math"/>
                              <a:ea typeface="Times New Roman"/>
                              <a:cs typeface="Times New Roman"/>
                            </a:rPr>
                            <m:t>𝐶</m:t>
                          </m:r>
                        </m:e>
                        <m:sub>
                          <m:r>
                            <a:rPr lang="en-US" sz="6000" i="1">
                              <a:latin typeface="Cambria Math"/>
                              <a:ea typeface="Times New Roman"/>
                              <a:cs typeface="Times New Roman"/>
                            </a:rPr>
                            <m:t>5</m:t>
                          </m:r>
                        </m:sub>
                        <m:sup>
                          <m:r>
                            <a:rPr lang="en-US" sz="6000" i="1">
                              <a:latin typeface="Cambria Math"/>
                              <a:ea typeface="Times New Roman"/>
                              <a:cs typeface="Times New Roman"/>
                            </a:rPr>
                            <m:t>1</m:t>
                          </m:r>
                        </m:sup>
                      </m:sSubSup>
                      <m:r>
                        <a:rPr lang="en-US" sz="6000" i="1">
                          <a:latin typeface="Cambria Math"/>
                          <a:ea typeface="Times New Roman"/>
                          <a:cs typeface="Times New Roman"/>
                        </a:rPr>
                        <m:t>=1995</m:t>
                      </m:r>
                      <m:r>
                        <m:rPr>
                          <m:nor/>
                        </m:rPr>
                        <a:rPr lang="en-US" sz="6000">
                          <a:latin typeface="Times New Roman"/>
                          <a:ea typeface="Times New Roman"/>
                          <a:cs typeface="Times New Roman"/>
                        </a:rPr>
                        <m:t>.</m:t>
                      </m:r>
                    </m:oMath>
                  </m:oMathPara>
                </a14:m>
                <a:endParaRPr lang="vi-VN" sz="6000">
                  <a:latin typeface="Calibri"/>
                  <a:ea typeface="Calibri"/>
                  <a:cs typeface="Times New Roman"/>
                </a:endParaRPr>
              </a:p>
              <a:p>
                <a:pPr algn="just">
                  <a:lnSpc>
                    <a:spcPct val="115000"/>
                  </a:lnSpc>
                  <a:tabLst>
                    <a:tab pos="228600" algn="l"/>
                    <a:tab pos="457200" algn="l"/>
                    <a:tab pos="685800" algn="l"/>
                    <a:tab pos="914400" algn="l"/>
                  </a:tabLst>
                </a:pPr>
                <a14:m>
                  <m:oMathPara xmlns:m="http://schemas.openxmlformats.org/officeDocument/2006/math">
                    <m:oMathParaPr>
                      <m:jc m:val="centerGroup"/>
                    </m:oMathParaPr>
                    <m:oMath xmlns:m="http://schemas.openxmlformats.org/officeDocument/2006/math">
                      <m:r>
                        <a:rPr lang="en-US" sz="6000" i="1">
                          <a:latin typeface="Cambria Math"/>
                          <a:ea typeface="Times New Roman"/>
                          <a:cs typeface="Times New Roman"/>
                        </a:rPr>
                        <m:t>𝑃</m:t>
                      </m:r>
                      <m:d>
                        <m:dPr>
                          <m:ctrlPr>
                            <a:rPr lang="vi-VN" sz="6000" i="1">
                              <a:latin typeface="Cambria Math"/>
                              <a:ea typeface="Times New Roman"/>
                              <a:cs typeface="Times New Roman"/>
                            </a:rPr>
                          </m:ctrlPr>
                        </m:dPr>
                        <m:e>
                          <m:r>
                            <a:rPr lang="en-US" sz="6000" i="1">
                              <a:latin typeface="Cambria Math"/>
                              <a:ea typeface="Times New Roman"/>
                              <a:cs typeface="Times New Roman"/>
                            </a:rPr>
                            <m:t>𝐴</m:t>
                          </m:r>
                        </m:e>
                      </m:d>
                      <m:r>
                        <a:rPr lang="en-US" sz="6000" i="1">
                          <a:latin typeface="Cambria Math"/>
                          <a:ea typeface="Times New Roman"/>
                          <a:cs typeface="Times New Roman"/>
                        </a:rPr>
                        <m:t>=</m:t>
                      </m:r>
                      <m:f>
                        <m:fPr>
                          <m:ctrlPr>
                            <a:rPr lang="vi-VN" sz="6000" i="1">
                              <a:latin typeface="Cambria Math"/>
                              <a:ea typeface="Times New Roman"/>
                              <a:cs typeface="Times New Roman"/>
                            </a:rPr>
                          </m:ctrlPr>
                        </m:fPr>
                        <m:num>
                          <m:r>
                            <a:rPr lang="en-US" sz="6000" i="1">
                              <a:latin typeface="Cambria Math"/>
                              <a:ea typeface="Times New Roman"/>
                              <a:cs typeface="Times New Roman"/>
                            </a:rPr>
                            <m:t>𝑛</m:t>
                          </m:r>
                          <m:r>
                            <a:rPr lang="en-US" sz="6000" i="1">
                              <a:latin typeface="Cambria Math"/>
                              <a:ea typeface="Times New Roman"/>
                              <a:cs typeface="Times New Roman"/>
                            </a:rPr>
                            <m:t>(</m:t>
                          </m:r>
                          <m:r>
                            <a:rPr lang="en-US" sz="6000" i="1">
                              <a:latin typeface="Cambria Math"/>
                              <a:ea typeface="Times New Roman"/>
                              <a:cs typeface="Times New Roman"/>
                            </a:rPr>
                            <m:t>𝐴</m:t>
                          </m:r>
                          <m:r>
                            <a:rPr lang="en-US" sz="6000" i="1">
                              <a:latin typeface="Cambria Math"/>
                              <a:ea typeface="Times New Roman"/>
                              <a:cs typeface="Times New Roman"/>
                            </a:rPr>
                            <m:t>)</m:t>
                          </m:r>
                        </m:num>
                        <m:den>
                          <m:r>
                            <a:rPr lang="en-US" sz="6000" i="1">
                              <a:latin typeface="Cambria Math"/>
                              <a:ea typeface="Times New Roman"/>
                              <a:cs typeface="Times New Roman"/>
                            </a:rPr>
                            <m:t>𝑛</m:t>
                          </m:r>
                          <m:r>
                            <a:rPr lang="en-US" sz="6000" i="1">
                              <a:latin typeface="Cambria Math"/>
                              <a:ea typeface="Times New Roman"/>
                              <a:cs typeface="Times New Roman"/>
                            </a:rPr>
                            <m:t>(</m:t>
                          </m:r>
                          <m:r>
                            <a:rPr lang="en-US" sz="6000" i="1">
                              <a:latin typeface="Cambria Math"/>
                              <a:ea typeface="Times New Roman"/>
                              <a:cs typeface="Times New Roman"/>
                            </a:rPr>
                            <m:t>𝛺</m:t>
                          </m:r>
                          <m:r>
                            <a:rPr lang="en-US" sz="6000" i="1">
                              <a:latin typeface="Cambria Math"/>
                              <a:ea typeface="Times New Roman"/>
                              <a:cs typeface="Times New Roman"/>
                            </a:rPr>
                            <m:t>)</m:t>
                          </m:r>
                        </m:den>
                      </m:f>
                      <m:r>
                        <a:rPr lang="en-US" sz="6000" i="1">
                          <a:latin typeface="Cambria Math"/>
                          <a:ea typeface="Times New Roman"/>
                          <a:cs typeface="Times New Roman"/>
                        </a:rPr>
                        <m:t>=</m:t>
                      </m:r>
                      <m:f>
                        <m:fPr>
                          <m:ctrlPr>
                            <a:rPr lang="vi-VN" sz="6000" i="1">
                              <a:latin typeface="Cambria Math"/>
                              <a:ea typeface="Times New Roman"/>
                              <a:cs typeface="Times New Roman"/>
                            </a:rPr>
                          </m:ctrlPr>
                        </m:fPr>
                        <m:num>
                          <m:r>
                            <a:rPr lang="en-US" sz="6000" i="1">
                              <a:latin typeface="Cambria Math"/>
                              <a:ea typeface="Times New Roman"/>
                              <a:cs typeface="Times New Roman"/>
                            </a:rPr>
                            <m:t>1995</m:t>
                          </m:r>
                        </m:num>
                        <m:den>
                          <m:r>
                            <a:rPr lang="en-US" sz="6000" i="1">
                              <a:latin typeface="Cambria Math"/>
                              <a:ea typeface="Times New Roman"/>
                              <a:cs typeface="Times New Roman"/>
                            </a:rPr>
                            <m:t>8568</m:t>
                          </m:r>
                        </m:den>
                      </m:f>
                      <m:r>
                        <a:rPr lang="en-US" sz="6000" i="1">
                          <a:latin typeface="Cambria Math"/>
                          <a:ea typeface="Times New Roman"/>
                          <a:cs typeface="Times New Roman"/>
                        </a:rPr>
                        <m:t>=</m:t>
                      </m:r>
                      <m:f>
                        <m:fPr>
                          <m:ctrlPr>
                            <a:rPr lang="vi-VN" sz="6000" i="1">
                              <a:latin typeface="Cambria Math"/>
                              <a:ea typeface="Times New Roman"/>
                              <a:cs typeface="Times New Roman"/>
                            </a:rPr>
                          </m:ctrlPr>
                        </m:fPr>
                        <m:num>
                          <m:r>
                            <a:rPr lang="en-US" sz="6000" i="1">
                              <a:latin typeface="Cambria Math"/>
                              <a:ea typeface="Times New Roman"/>
                              <a:cs typeface="Times New Roman"/>
                            </a:rPr>
                            <m:t>95</m:t>
                          </m:r>
                        </m:num>
                        <m:den>
                          <m:r>
                            <a:rPr lang="en-US" sz="6000" i="1">
                              <a:latin typeface="Cambria Math"/>
                              <a:ea typeface="Times New Roman"/>
                              <a:cs typeface="Times New Roman"/>
                            </a:rPr>
                            <m:t>408</m:t>
                          </m:r>
                        </m:den>
                      </m:f>
                      <m:r>
                        <m:rPr>
                          <m:nor/>
                        </m:rPr>
                        <a:rPr lang="en-US" sz="6000">
                          <a:latin typeface="Times New Roman"/>
                          <a:ea typeface="Times New Roman"/>
                          <a:cs typeface="Times New Roman"/>
                        </a:rPr>
                        <m:t>.</m:t>
                      </m:r>
                    </m:oMath>
                  </m:oMathPara>
                </a14:m>
                <a:endParaRPr lang="en-US" sz="6000" dirty="0">
                  <a:latin typeface="Times New Roman" panose="02020603050405020304" pitchFamily="18" charset="0"/>
                  <a:cs typeface="Times New Roman" panose="02020603050405020304" pitchFamily="18" charset="0"/>
                </a:endParaRPr>
              </a:p>
            </p:txBody>
          </p:sp>
        </mc:Choice>
        <mc:Fallback xmlns="">
          <p:sp>
            <p:nvSpPr>
              <p:cNvPr id="39" name="Rectangle 38">
                <a:extLst>
                  <a:ext uri="{FF2B5EF4-FFF2-40B4-BE49-F238E27FC236}">
                    <a16:creationId xmlns="" xmlns:a16="http://schemas.microsoft.com/office/drawing/2014/main" xmlns:a14="http://schemas.microsoft.com/office/drawing/2010/main" id="{915445E2-5798-4D49-A14E-E4E7F0D022ED}"/>
                  </a:ext>
                </a:extLst>
              </p:cNvPr>
              <p:cNvSpPr>
                <a:spLocks noRot="1" noChangeAspect="1" noMove="1" noResize="1" noEditPoints="1" noAdjustHandles="1" noChangeArrowheads="1" noChangeShapeType="1" noTextEdit="1"/>
              </p:cNvSpPr>
              <p:nvPr/>
            </p:nvSpPr>
            <p:spPr>
              <a:xfrm>
                <a:off x="-87120" y="10410740"/>
                <a:ext cx="23713415" cy="3435428"/>
              </a:xfrm>
              <a:prstGeom prst="rect">
                <a:avLst/>
              </a:prstGeom>
              <a:blipFill rotWithShape="0">
                <a:blip r:embed="rId10"/>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xmlns="" id="{BE362ED3-1322-4A2D-A935-4A486FCD7FEB}"/>
              </a:ext>
            </a:extLst>
          </p:cNvPr>
          <p:cNvSpPr/>
          <p:nvPr/>
        </p:nvSpPr>
        <p:spPr>
          <a:xfrm>
            <a:off x="18037950" y="3502314"/>
            <a:ext cx="1092375" cy="1076258"/>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a:t>D</a:t>
            </a:r>
            <a:endParaRPr lang="en-US" sz="6400" b="1" dirty="0"/>
          </a:p>
        </p:txBody>
      </p:sp>
    </p:spTree>
    <p:extLst>
      <p:ext uri="{BB962C8B-B14F-4D97-AF65-F5344CB8AC3E}">
        <p14:creationId xmlns:p14="http://schemas.microsoft.com/office/powerpoint/2010/main" val="25866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left)">
                                      <p:cBhvr>
                                        <p:cTn id="35" dur="500"/>
                                        <p:tgtEl>
                                          <p:spTgt spid="6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1" grpId="0"/>
      <p:bldP spid="13" grpId="0"/>
      <p:bldP spid="18" grpId="0"/>
      <p:bldP spid="39" grpId="0"/>
      <p:bldP spid="6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1930" y="5402718"/>
            <a:ext cx="24173792" cy="8313282"/>
            <a:chOff x="-44641" y="3535823"/>
            <a:chExt cx="12420343" cy="4904172"/>
          </a:xfrm>
        </p:grpSpPr>
        <p:sp>
          <p:nvSpPr>
            <p:cNvPr id="5" name="Rounded Rectangle 4"/>
            <p:cNvSpPr/>
            <p:nvPr/>
          </p:nvSpPr>
          <p:spPr>
            <a:xfrm>
              <a:off x="-44641" y="3535823"/>
              <a:ext cx="12420343" cy="4904172"/>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3879639" cy="2688296"/>
            <a:chOff x="534987" y="1869705"/>
            <a:chExt cx="23340848" cy="2254377"/>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a:solidFill>
                        <a:schemeClr val="bg1"/>
                      </a:solidFill>
                      <a:latin typeface="Tahoma" pitchFamily="34" charset="0"/>
                      <a:cs typeface="Tahoma" pitchFamily="34" charset="0"/>
                    </a:rPr>
                    <a:t>Câu 15</a:t>
                  </a:r>
                </a:p>
              </p:txBody>
            </p:sp>
          </p:grpSp>
        </p:grpSp>
        <p:sp>
          <p:nvSpPr>
            <p:cNvPr id="23" name="Rectangle 22"/>
            <p:cNvSpPr/>
            <p:nvPr/>
          </p:nvSpPr>
          <p:spPr>
            <a:xfrm>
              <a:off x="843269" y="1933278"/>
              <a:ext cx="22819707" cy="18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gn="ctr" fontAlgn="base">
                <a:buClr>
                  <a:srgbClr val="0000FF"/>
                </a:buClr>
                <a:tabLst>
                  <a:tab pos="1259903" algn="l"/>
                </a:tabLst>
              </a:pPr>
              <a:r>
                <a:rPr lang="en-US" sz="6600" smtClean="0">
                  <a:latin typeface="Times New Roman"/>
                  <a:ea typeface="Calibri"/>
                  <a:cs typeface="Times New Roman"/>
                </a:rPr>
                <a:t>               Một </a:t>
              </a:r>
              <a:r>
                <a:rPr lang="en-US" sz="6600">
                  <a:latin typeface="Times New Roman"/>
                  <a:ea typeface="Calibri"/>
                  <a:cs typeface="Times New Roman"/>
                </a:rPr>
                <a:t>hộp bút có 10 bút xanh và 7 bút đỏ. Lấy ngẫu nhiên 5 bút. Tính xác suất sao cho trong 5 bút lấy ra không cùng một </a:t>
              </a:r>
              <a:r>
                <a:rPr lang="en-US" sz="6600" smtClean="0">
                  <a:latin typeface="Times New Roman"/>
                  <a:ea typeface="Calibri"/>
                  <a:cs typeface="Times New Roman"/>
                </a:rPr>
                <a:t>màu</a:t>
              </a:r>
              <a:r>
                <a:rPr lang="vi-VN" sz="6600" smtClean="0">
                  <a:latin typeface="Times New Roman" pitchFamily="18" charset="0"/>
                  <a:cs typeface="Times New Roman" pitchFamily="18" charset="0"/>
                </a:rPr>
                <a:t>.</a:t>
              </a:r>
              <a:endParaRPr lang="en-US" sz="6600" dirty="0">
                <a:latin typeface="+mj-lt"/>
                <a:ea typeface="Times New Roman" panose="02020603050405020304" pitchFamily="18" charset="0"/>
              </a:endParaRPr>
            </a:p>
          </p:txBody>
        </p:sp>
      </p:grpSp>
      <p:grpSp>
        <p:nvGrpSpPr>
          <p:cNvPr id="3" name="Group 2"/>
          <p:cNvGrpSpPr/>
          <p:nvPr/>
        </p:nvGrpSpPr>
        <p:grpSpPr>
          <a:xfrm>
            <a:off x="494427" y="3002682"/>
            <a:ext cx="23679365" cy="2202176"/>
            <a:chOff x="247181" y="1501341"/>
            <a:chExt cx="11838141" cy="1101088"/>
          </a:xfrm>
        </p:grpSpPr>
        <p:grpSp>
          <p:nvGrpSpPr>
            <p:cNvPr id="51" name="Group 50"/>
            <p:cNvGrpSpPr/>
            <p:nvPr/>
          </p:nvGrpSpPr>
          <p:grpSpPr>
            <a:xfrm>
              <a:off x="247181" y="1501341"/>
              <a:ext cx="3090381" cy="1101088"/>
              <a:chOff x="5537206" y="1557991"/>
              <a:chExt cx="3079904" cy="1023617"/>
            </a:xfrm>
          </p:grpSpPr>
          <p:sp>
            <p:nvSpPr>
              <p:cNvPr id="52" name="Rectangle 51"/>
              <p:cNvSpPr/>
              <p:nvPr/>
            </p:nvSpPr>
            <p:spPr>
              <a:xfrm>
                <a:off x="5827750" y="1557991"/>
                <a:ext cx="2789360" cy="1023617"/>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5854503" y="1559580"/>
                    <a:ext cx="2353785"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13</m:t>
                              </m:r>
                            </m:num>
                            <m:den>
                              <m:r>
                                <a:rPr lang="en-US" sz="6000" b="0" i="1" smtClean="0">
                                  <a:latin typeface="Cambria Math" panose="02040503050406030204" pitchFamily="18" charset="0"/>
                                </a:rPr>
                                <m:t>34</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854503" y="1559580"/>
                    <a:ext cx="2353785" cy="84921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501344"/>
              <a:ext cx="3090381" cy="1101083"/>
              <a:chOff x="5537206" y="1557992"/>
              <a:chExt cx="3079904" cy="1023611"/>
            </a:xfrm>
          </p:grpSpPr>
          <p:sp>
            <p:nvSpPr>
              <p:cNvPr id="56" name="Rectangle 55"/>
              <p:cNvSpPr/>
              <p:nvPr/>
            </p:nvSpPr>
            <p:spPr>
              <a:xfrm>
                <a:off x="5827750" y="1557992"/>
                <a:ext cx="2789360" cy="1023611"/>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790927" y="1616600"/>
                    <a:ext cx="2418836" cy="85794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65</m:t>
                              </m:r>
                            </m:num>
                            <m:den>
                              <m:r>
                                <a:rPr lang="en-US" sz="6000" b="0" i="1" smtClean="0">
                                  <a:latin typeface="Cambria Math" panose="02040503050406030204" pitchFamily="18" charset="0"/>
                                </a:rPr>
                                <m:t>68</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5790927" y="1616600"/>
                    <a:ext cx="2418836" cy="857947"/>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501343"/>
              <a:ext cx="3090381" cy="1101085"/>
              <a:chOff x="5537206" y="1557992"/>
              <a:chExt cx="3079904" cy="1023612"/>
            </a:xfrm>
          </p:grpSpPr>
          <p:sp>
            <p:nvSpPr>
              <p:cNvPr id="46" name="Rectangle 45"/>
              <p:cNvSpPr/>
              <p:nvPr/>
            </p:nvSpPr>
            <p:spPr>
              <a:xfrm>
                <a:off x="5827750" y="1557992"/>
                <a:ext cx="2789360" cy="1023612"/>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033851" y="1598674"/>
                    <a:ext cx="244959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vi-VN" sz="6000" i="1" smtClean="0">
                                  <a:latin typeface="Cambria Math"/>
                                </a:rPr>
                              </m:ctrlPr>
                            </m:fPr>
                            <m:num>
                              <m:r>
                                <a:rPr lang="vi-VN" sz="6000">
                                  <a:latin typeface="Cambria Math" panose="02040503050406030204" pitchFamily="18" charset="0"/>
                                </a:rPr>
                                <m:t>1</m:t>
                              </m:r>
                              <m:r>
                                <a:rPr lang="en-US" sz="6000" b="0" i="1" smtClean="0">
                                  <a:latin typeface="Cambria Math" panose="02040503050406030204" pitchFamily="18" charset="0"/>
                                </a:rPr>
                                <m:t>7</m:t>
                              </m:r>
                            </m:num>
                            <m:den>
                              <m:r>
                                <a:rPr lang="vi-VN" sz="6000">
                                  <a:latin typeface="Cambria Math" panose="02040503050406030204" pitchFamily="18" charset="0"/>
                                </a:rPr>
                                <m:t>6</m:t>
                              </m:r>
                              <m:r>
                                <a:rPr lang="en-US" sz="6000" b="0" i="1" smtClean="0">
                                  <a:latin typeface="Cambria Math" panose="02040503050406030204" pitchFamily="18" charset="0"/>
                                </a:rPr>
                                <m:t>8</m:t>
                              </m:r>
                            </m:den>
                          </m:f>
                          <m:r>
                            <m:rPr>
                              <m:nor/>
                            </m:rPr>
                            <a:rPr lang="vi-VN" sz="6000" dirty="0"/>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033851" y="1598674"/>
                    <a:ext cx="2449598" cy="849214"/>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1" y="1501345"/>
              <a:ext cx="3090381" cy="1101083"/>
              <a:chOff x="5537206" y="1557992"/>
              <a:chExt cx="3079904" cy="1023611"/>
            </a:xfrm>
          </p:grpSpPr>
          <p:sp>
            <p:nvSpPr>
              <p:cNvPr id="60" name="Rectangle 59"/>
              <p:cNvSpPr/>
              <p:nvPr/>
            </p:nvSpPr>
            <p:spPr>
              <a:xfrm>
                <a:off x="5827750" y="1557992"/>
                <a:ext cx="2789360" cy="1023611"/>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00451" y="1587166"/>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spcBef>
                        <a:spcPts val="2400"/>
                      </a:spcBef>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6</m:t>
                              </m:r>
                            </m:den>
                          </m:f>
                          <m:r>
                            <a:rPr lang="en-US" sz="6000" b="0" i="1" smtClean="0">
                              <a:latin typeface="Cambria Math" panose="02040503050406030204" pitchFamily="18" charset="0"/>
                            </a:rPr>
                            <m:t>.</m:t>
                          </m:r>
                        </m:oMath>
                      </m:oMathPara>
                    </a14:m>
                    <a:endParaRPr lang="vi-VN"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000451" y="1587166"/>
                    <a:ext cx="2493487" cy="849215"/>
                  </a:xfrm>
                  <a:prstGeom prst="rect">
                    <a:avLst/>
                  </a:prstGeom>
                  <a:blipFill rotWithShape="0">
                    <a:blip r:embed="rId6"/>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5041983" y="5613328"/>
                <a:ext cx="17291080" cy="1215204"/>
              </a:xfrm>
              <a:prstGeom prst="rect">
                <a:avLst/>
              </a:prstGeom>
            </p:spPr>
            <p:txBody>
              <a:bodyPr wrap="none">
                <a:spAutoFit/>
              </a:bodyPr>
              <a:lstStyle/>
              <a:p>
                <a:pPr>
                  <a:lnSpc>
                    <a:spcPct val="115000"/>
                  </a:lnSpc>
                  <a:spcBef>
                    <a:spcPts val="240"/>
                  </a:spcBef>
                  <a:spcAft>
                    <a:spcPts val="240"/>
                  </a:spcAft>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Ch</m:t>
                      </m:r>
                      <m:r>
                        <m:rPr>
                          <m:nor/>
                        </m:rPr>
                        <a:rPr lang="en-US" sz="6000">
                          <a:latin typeface="Times New Roman"/>
                          <a:ea typeface="Calibri"/>
                          <a:cs typeface="Times New Roman"/>
                        </a:rPr>
                        <m:t>ọ</m:t>
                      </m:r>
                      <m:r>
                        <m:rPr>
                          <m:nor/>
                        </m:rPr>
                        <a:rPr lang="en-US" sz="6000">
                          <a:latin typeface="Times New Roman"/>
                          <a:ea typeface="Calibri"/>
                          <a:cs typeface="Times New Roman"/>
                        </a:rPr>
                        <m:t>n</m:t>
                      </m:r>
                      <m:r>
                        <m:rPr>
                          <m:nor/>
                        </m:rPr>
                        <a:rPr lang="en-US" sz="6000">
                          <a:latin typeface="Times New Roman"/>
                          <a:ea typeface="Calibri"/>
                          <a:cs typeface="Times New Roman"/>
                        </a:rPr>
                        <m:t> 5 </m:t>
                      </m:r>
                      <m:r>
                        <m:rPr>
                          <m:nor/>
                        </m:rPr>
                        <a:rPr lang="en-US" sz="6000">
                          <a:latin typeface="Times New Roman"/>
                          <a:ea typeface="Calibri"/>
                          <a:cs typeface="Times New Roman"/>
                        </a:rPr>
                        <m:t>b</m:t>
                      </m:r>
                      <m:r>
                        <m:rPr>
                          <m:nor/>
                        </m:rPr>
                        <a:rPr lang="en-US" sz="6000">
                          <a:latin typeface="Times New Roman"/>
                          <a:ea typeface="Calibri"/>
                          <a:cs typeface="Times New Roman"/>
                        </a:rPr>
                        <m:t>ú</m:t>
                      </m:r>
                      <m:r>
                        <m:rPr>
                          <m:nor/>
                        </m:rPr>
                        <a:rPr lang="en-US" sz="6000">
                          <a:latin typeface="Times New Roman"/>
                          <a:ea typeface="Calibri"/>
                          <a:cs typeface="Times New Roman"/>
                        </a:rPr>
                        <m:t>t</m:t>
                      </m:r>
                      <m:r>
                        <m:rPr>
                          <m:nor/>
                        </m:rPr>
                        <a:rPr lang="en-US" sz="6000">
                          <a:latin typeface="Times New Roman"/>
                          <a:ea typeface="Calibri"/>
                          <a:cs typeface="Times New Roman"/>
                        </a:rPr>
                        <m:t> </m:t>
                      </m:r>
                      <m:r>
                        <m:rPr>
                          <m:nor/>
                        </m:rPr>
                        <a:rPr lang="en-US" sz="6000">
                          <a:latin typeface="Times New Roman"/>
                          <a:ea typeface="Calibri"/>
                          <a:cs typeface="Times New Roman"/>
                        </a:rPr>
                        <m:t>trong</m:t>
                      </m:r>
                      <m:r>
                        <m:rPr>
                          <m:nor/>
                        </m:rPr>
                        <a:rPr lang="en-US" sz="6000">
                          <a:latin typeface="Times New Roman"/>
                          <a:ea typeface="Calibri"/>
                          <a:cs typeface="Times New Roman"/>
                        </a:rPr>
                        <m:t> 17 </m:t>
                      </m:r>
                      <m:r>
                        <m:rPr>
                          <m:nor/>
                        </m:rPr>
                        <a:rPr lang="en-US" sz="6000">
                          <a:latin typeface="Times New Roman"/>
                          <a:ea typeface="Calibri"/>
                          <a:cs typeface="Times New Roman"/>
                        </a:rPr>
                        <m:t>b</m:t>
                      </m:r>
                      <m:r>
                        <m:rPr>
                          <m:nor/>
                        </m:rPr>
                        <a:rPr lang="en-US" sz="6000">
                          <a:latin typeface="Times New Roman"/>
                          <a:ea typeface="Calibri"/>
                          <a:cs typeface="Times New Roman"/>
                        </a:rPr>
                        <m:t>ú</m:t>
                      </m:r>
                      <m:r>
                        <m:rPr>
                          <m:nor/>
                        </m:rPr>
                        <a:rPr lang="en-US" sz="6000">
                          <a:latin typeface="Times New Roman"/>
                          <a:ea typeface="Calibri"/>
                          <a:cs typeface="Times New Roman"/>
                        </a:rPr>
                        <m:t>t</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ó </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17</m:t>
                          </m:r>
                        </m:sub>
                        <m:sup>
                          <m:r>
                            <a:rPr lang="en-US" sz="6000" i="1">
                              <a:latin typeface="Cambria Math"/>
                              <a:ea typeface="Calibri"/>
                              <a:cs typeface="Times New Roman"/>
                            </a:rPr>
                            <m:t>5</m:t>
                          </m:r>
                        </m:sup>
                      </m:sSubSup>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 </m:t>
                      </m:r>
                      <m:r>
                        <m:rPr>
                          <m:nor/>
                        </m:rPr>
                        <a:rPr lang="en-US" sz="6000">
                          <a:latin typeface="Times New Roman"/>
                          <a:ea typeface="Calibri"/>
                          <a:cs typeface="Times New Roman"/>
                        </a:rPr>
                        <m:t>V</m:t>
                      </m:r>
                      <m:r>
                        <m:rPr>
                          <m:nor/>
                        </m:rPr>
                        <a:rPr lang="en-US" sz="6000">
                          <a:latin typeface="Times New Roman"/>
                          <a:ea typeface="Calibri"/>
                          <a:cs typeface="Times New Roman"/>
                        </a:rPr>
                        <m:t>ậ</m:t>
                      </m:r>
                      <m:r>
                        <m:rPr>
                          <m:nor/>
                        </m:rPr>
                        <a:rPr lang="en-US" sz="6000">
                          <a:latin typeface="Times New Roman"/>
                          <a:ea typeface="Calibri"/>
                          <a:cs typeface="Times New Roman"/>
                        </a:rPr>
                        <m:t>y</m:t>
                      </m:r>
                      <m:r>
                        <m:rPr>
                          <m:nor/>
                        </m:rPr>
                        <a:rPr lang="en-US" sz="6000">
                          <a:latin typeface="Times New Roman"/>
                          <a:ea typeface="Calibri"/>
                          <a:cs typeface="Times New Roman"/>
                        </a:rPr>
                        <m:t> </m:t>
                      </m:r>
                      <m:r>
                        <a:rPr lang="en-US" sz="6000" i="1">
                          <a:latin typeface="Cambria Math"/>
                          <a:ea typeface="Calibri"/>
                          <a:cs typeface="Times New Roman"/>
                        </a:rPr>
                        <m:t>𝑛</m:t>
                      </m:r>
                      <m:d>
                        <m:dPr>
                          <m:ctrlPr>
                            <a:rPr lang="vi-VN" sz="6000" i="1">
                              <a:latin typeface="Cambria Math"/>
                              <a:ea typeface="Calibri"/>
                              <a:cs typeface="Times New Roman"/>
                            </a:rPr>
                          </m:ctrlPr>
                        </m:dPr>
                        <m:e>
                          <m:r>
                            <a:rPr lang="en-US" sz="6000" i="1">
                              <a:latin typeface="Cambria Math"/>
                              <a:ea typeface="Calibri"/>
                              <a:cs typeface="Times New Roman"/>
                            </a:rPr>
                            <m:t>𝛺</m:t>
                          </m:r>
                        </m:e>
                      </m:d>
                      <m:r>
                        <a:rPr lang="en-US" sz="6000" i="1">
                          <a:latin typeface="Cambria Math"/>
                          <a:ea typeface="Calibri"/>
                          <a:cs typeface="Times New Roman"/>
                        </a:rPr>
                        <m:t>=</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17</m:t>
                          </m:r>
                        </m:sub>
                        <m:sup>
                          <m:r>
                            <a:rPr lang="en-US" sz="6000" i="1">
                              <a:latin typeface="Cambria Math"/>
                              <a:ea typeface="Calibri"/>
                              <a:cs typeface="Times New Roman"/>
                            </a:rPr>
                            <m:t>5</m:t>
                          </m:r>
                        </m:sup>
                      </m:sSubSup>
                      <m:r>
                        <m:rPr>
                          <m:nor/>
                        </m:rPr>
                        <a:rPr lang="en-US" sz="6000">
                          <a:latin typeface="Times New Roman"/>
                          <a:ea typeface="Calibri"/>
                          <a:cs typeface="Times New Roman"/>
                        </a:rPr>
                        <m:t>.</m:t>
                      </m:r>
                    </m:oMath>
                  </m:oMathPara>
                </a14:m>
                <a:endParaRPr lang="vi-VN" sz="6000">
                  <a:latin typeface="Calibri"/>
                  <a:ea typeface="Calibri"/>
                  <a:cs typeface="Times New Roman"/>
                </a:endParaRPr>
              </a:p>
            </p:txBody>
          </p:sp>
        </mc:Choice>
        <mc:Fallback xmlns="">
          <p:sp>
            <p:nvSpPr>
              <p:cNvPr id="12" name="Rectangle 11"/>
              <p:cNvSpPr>
                <a:spLocks noRot="1" noChangeAspect="1" noMove="1" noResize="1" noEditPoints="1" noAdjustHandles="1" noChangeArrowheads="1" noChangeShapeType="1" noTextEdit="1"/>
              </p:cNvSpPr>
              <p:nvPr/>
            </p:nvSpPr>
            <p:spPr>
              <a:xfrm>
                <a:off x="5041983" y="5613328"/>
                <a:ext cx="17291080" cy="121520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0" y="8982800"/>
                <a:ext cx="24986910" cy="1317797"/>
              </a:xfrm>
              <a:prstGeom prst="rect">
                <a:avLst/>
              </a:prstGeom>
            </p:spPr>
            <p:txBody>
              <a:bodyPr wrap="square">
                <a:spAutoFit/>
              </a:bodyPr>
              <a:lstStyle/>
              <a:p>
                <a:pPr>
                  <a:lnSpc>
                    <a:spcPct val="115000"/>
                  </a:lnSpc>
                  <a:spcBef>
                    <a:spcPts val="240"/>
                  </a:spcBef>
                  <a:spcAft>
                    <a:spcPts val="240"/>
                  </a:spcAft>
                </a:pPr>
                <a14:m>
                  <m:oMathPara xmlns:m="http://schemas.openxmlformats.org/officeDocument/2006/math">
                    <m:oMathParaPr>
                      <m:jc m:val="left"/>
                    </m:oMathParaPr>
                    <m:oMath xmlns:m="http://schemas.openxmlformats.org/officeDocument/2006/math">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tr</m:t>
                      </m:r>
                      <m:r>
                        <m:rPr>
                          <m:nor/>
                        </m:rPr>
                        <a:rPr lang="en-US" sz="6000">
                          <a:latin typeface="Times New Roman"/>
                          <a:ea typeface="Calibri"/>
                          <a:cs typeface="Times New Roman"/>
                        </a:rPr>
                        <m:t>ườ</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h</m:t>
                      </m:r>
                      <m:r>
                        <m:rPr>
                          <m:nor/>
                        </m:rPr>
                        <a:rPr lang="en-US" sz="6000">
                          <a:latin typeface="Times New Roman"/>
                          <a:ea typeface="Calibri"/>
                          <a:cs typeface="Times New Roman"/>
                        </a:rPr>
                        <m:t>ợ</m:t>
                      </m:r>
                      <m:r>
                        <m:rPr>
                          <m:nor/>
                        </m:rPr>
                        <a:rPr lang="en-US" sz="6000">
                          <a:latin typeface="Times New Roman"/>
                          <a:ea typeface="Calibri"/>
                          <a:cs typeface="Times New Roman"/>
                        </a:rPr>
                        <m:t>p</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m:t>
                      </m:r>
                      <m:r>
                        <m:rPr>
                          <m:nor/>
                        </m:rPr>
                        <a:rPr lang="en-US" sz="6000">
                          <a:latin typeface="Times New Roman"/>
                          <a:ea typeface="Calibri"/>
                          <a:cs typeface="Times New Roman"/>
                        </a:rPr>
                        <m:t>ra</m:t>
                      </m:r>
                      <m:r>
                        <m:rPr>
                          <m:nor/>
                        </m:rPr>
                        <a:rPr lang="en-US" sz="6000">
                          <a:latin typeface="Times New Roman"/>
                          <a:ea typeface="Calibri"/>
                          <a:cs typeface="Times New Roman"/>
                        </a:rPr>
                        <m:t> 5 </m:t>
                      </m:r>
                      <m:r>
                        <m:rPr>
                          <m:nor/>
                        </m:rPr>
                        <a:rPr lang="en-US" sz="6000">
                          <a:latin typeface="Times New Roman"/>
                          <a:ea typeface="Calibri"/>
                          <a:cs typeface="Times New Roman"/>
                        </a:rPr>
                        <m:t>b</m:t>
                      </m:r>
                      <m:r>
                        <m:rPr>
                          <m:nor/>
                        </m:rPr>
                        <a:rPr lang="en-US" sz="6000">
                          <a:latin typeface="Times New Roman"/>
                          <a:ea typeface="Calibri"/>
                          <a:cs typeface="Times New Roman"/>
                        </a:rPr>
                        <m:t>ú</m:t>
                      </m:r>
                      <m:r>
                        <m:rPr>
                          <m:nor/>
                        </m:rPr>
                        <a:rPr lang="en-US" sz="6000">
                          <a:latin typeface="Times New Roman"/>
                          <a:ea typeface="Calibri"/>
                          <a:cs typeface="Times New Roman"/>
                        </a:rPr>
                        <m:t>t</m:t>
                      </m:r>
                      <m:r>
                        <m:rPr>
                          <m:nor/>
                        </m:rPr>
                        <a:rPr lang="en-US" sz="6000">
                          <a:latin typeface="Times New Roman"/>
                          <a:ea typeface="Calibri"/>
                          <a:cs typeface="Times New Roman"/>
                        </a:rPr>
                        <m:t> </m:t>
                      </m:r>
                      <m:r>
                        <m:rPr>
                          <m:nor/>
                        </m:rPr>
                        <a:rPr lang="en-US" sz="6000">
                          <a:latin typeface="Times New Roman"/>
                          <a:ea typeface="Calibri"/>
                          <a:cs typeface="Times New Roman"/>
                        </a:rPr>
                        <m:t>kh</m:t>
                      </m:r>
                      <m:r>
                        <m:rPr>
                          <m:nor/>
                        </m:rPr>
                        <a:rPr lang="en-US" sz="6000">
                          <a:latin typeface="Times New Roman"/>
                          <a:ea typeface="Calibri"/>
                          <a:cs typeface="Times New Roman"/>
                        </a:rPr>
                        <m:t>ô</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ù</m:t>
                      </m:r>
                      <m:r>
                        <m:rPr>
                          <m:nor/>
                        </m:rPr>
                        <a:rPr lang="en-US" sz="6000">
                          <a:latin typeface="Times New Roman"/>
                          <a:ea typeface="Calibri"/>
                          <a:cs typeface="Times New Roman"/>
                        </a:rPr>
                        <m:t>ng</m:t>
                      </m:r>
                      <m:r>
                        <m:rPr>
                          <m:nor/>
                        </m:rPr>
                        <a:rPr lang="en-US" sz="6000" b="0" i="0" smtClean="0">
                          <a:latin typeface="Times New Roman"/>
                          <a:ea typeface="Calibri"/>
                          <a:cs typeface="Times New Roman"/>
                        </a:rPr>
                        <m:t> </m:t>
                      </m:r>
                      <m:r>
                        <m:rPr>
                          <m:nor/>
                        </m:rPr>
                        <a:rPr lang="en-US" sz="6000">
                          <a:latin typeface="Times New Roman"/>
                          <a:ea typeface="Calibri"/>
                          <a:cs typeface="Times New Roman"/>
                        </a:rPr>
                        <m:t>m</m:t>
                      </m:r>
                      <m:r>
                        <m:rPr>
                          <m:nor/>
                        </m:rPr>
                        <a:rPr lang="en-US" sz="6000">
                          <a:latin typeface="Times New Roman"/>
                          <a:ea typeface="Calibri"/>
                          <a:cs typeface="Times New Roman"/>
                        </a:rPr>
                        <m:t>à</m:t>
                      </m:r>
                      <m:r>
                        <m:rPr>
                          <m:nor/>
                        </m:rPr>
                        <a:rPr lang="en-US" sz="6000">
                          <a:latin typeface="Times New Roman"/>
                          <a:ea typeface="Calibri"/>
                          <a:cs typeface="Times New Roman"/>
                        </a:rPr>
                        <m:t>u</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à </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17</m:t>
                          </m:r>
                        </m:sub>
                        <m:sup>
                          <m:r>
                            <a:rPr lang="en-US" sz="6000" i="1">
                              <a:latin typeface="Cambria Math"/>
                              <a:ea typeface="Calibri"/>
                              <a:cs typeface="Times New Roman"/>
                            </a:rPr>
                            <m:t>5</m:t>
                          </m:r>
                        </m:sup>
                      </m:sSubSup>
                      <m:r>
                        <a:rPr lang="en-US" sz="6000" i="1">
                          <a:latin typeface="Cambria Math"/>
                          <a:ea typeface="Calibri"/>
                          <a:cs typeface="Times New Roman"/>
                        </a:rPr>
                        <m:t>−</m:t>
                      </m:r>
                      <m:d>
                        <m:dPr>
                          <m:ctrlPr>
                            <a:rPr lang="vi-VN" sz="6000" i="1">
                              <a:latin typeface="Cambria Math"/>
                              <a:ea typeface="Calibri"/>
                              <a:cs typeface="Times New Roman"/>
                            </a:rPr>
                          </m:ctrlPr>
                        </m:dPr>
                        <m:e>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10</m:t>
                              </m:r>
                            </m:sub>
                            <m:sup>
                              <m:r>
                                <a:rPr lang="en-US" sz="6000" i="1">
                                  <a:latin typeface="Cambria Math"/>
                                  <a:ea typeface="Calibri"/>
                                  <a:cs typeface="Times New Roman"/>
                                </a:rPr>
                                <m:t>5</m:t>
                              </m:r>
                            </m:sup>
                          </m:sSubSup>
                          <m:r>
                            <a:rPr lang="en-US" sz="6000" i="1">
                              <a:latin typeface="Cambria Math"/>
                              <a:ea typeface="Calibri"/>
                              <a:cs typeface="Times New Roman"/>
                            </a:rPr>
                            <m:t>+</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7</m:t>
                              </m:r>
                            </m:sub>
                            <m:sup>
                              <m:r>
                                <a:rPr lang="en-US" sz="6000" i="1">
                                  <a:latin typeface="Cambria Math"/>
                                  <a:ea typeface="Calibri"/>
                                  <a:cs typeface="Times New Roman"/>
                                </a:rPr>
                                <m:t>5</m:t>
                              </m:r>
                            </m:sup>
                          </m:sSubSup>
                        </m:e>
                      </m:d>
                      <m:r>
                        <a:rPr lang="en-US" sz="6000" i="1">
                          <a:latin typeface="Cambria Math"/>
                          <a:ea typeface="Calibri"/>
                          <a:cs typeface="Times New Roman"/>
                        </a:rPr>
                        <m:t>=5915</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m:t>
                      </m:r>
                    </m:oMath>
                  </m:oMathPara>
                </a14:m>
                <a:endParaRPr lang="vi-VN" sz="6000">
                  <a:latin typeface="Calibri"/>
                  <a:ea typeface="Calibri"/>
                  <a:cs typeface="Times New Roman"/>
                </a:endParaRPr>
              </a:p>
            </p:txBody>
          </p:sp>
        </mc:Choice>
        <mc:Fallback xmlns="">
          <p:sp>
            <p:nvSpPr>
              <p:cNvPr id="15" name="Rectangle 14"/>
              <p:cNvSpPr>
                <a:spLocks noRot="1" noChangeAspect="1" noMove="1" noResize="1" noEditPoints="1" noAdjustHandles="1" noChangeArrowheads="1" noChangeShapeType="1" noTextEdit="1"/>
              </p:cNvSpPr>
              <p:nvPr/>
            </p:nvSpPr>
            <p:spPr>
              <a:xfrm>
                <a:off x="0" y="8982800"/>
                <a:ext cx="24986910" cy="131779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016973" y="11454854"/>
                <a:ext cx="15791824" cy="2459006"/>
              </a:xfrm>
              <a:prstGeom prst="rect">
                <a:avLst/>
              </a:prstGeom>
            </p:spPr>
            <p:txBody>
              <a:bodyPr wrap="none">
                <a:spAutoFit/>
              </a:bodyPr>
              <a:lstStyle/>
              <a:p>
                <a:pPr>
                  <a:lnSpc>
                    <a:spcPct val="115000"/>
                  </a:lnSpc>
                  <a:spcBef>
                    <a:spcPts val="240"/>
                  </a:spcBef>
                  <a:spcAft>
                    <a:spcPts val="240"/>
                  </a:spcAft>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X</m:t>
                      </m:r>
                      <m:r>
                        <m:rPr>
                          <m:nor/>
                        </m:rPr>
                        <a:rPr lang="en-US" sz="6000">
                          <a:latin typeface="Times New Roman"/>
                          <a:ea typeface="Calibri"/>
                          <a:cs typeface="Times New Roman"/>
                        </a:rPr>
                        <m:t>á</m:t>
                      </m:r>
                      <m:r>
                        <m:rPr>
                          <m:nor/>
                        </m:rPr>
                        <a:rPr lang="en-US" sz="6000">
                          <a:latin typeface="Times New Roman"/>
                          <a:ea typeface="Calibri"/>
                          <a:cs typeface="Times New Roman"/>
                        </a:rPr>
                        <m:t>c</m:t>
                      </m:r>
                      <m:r>
                        <m:rPr>
                          <m:nor/>
                        </m:rPr>
                        <a:rPr lang="en-US" sz="6000">
                          <a:latin typeface="Times New Roman"/>
                          <a:ea typeface="Calibri"/>
                          <a:cs typeface="Times New Roman"/>
                        </a:rPr>
                        <m:t> </m:t>
                      </m:r>
                      <m:r>
                        <m:rPr>
                          <m:nor/>
                        </m:rPr>
                        <a:rPr lang="en-US" sz="6000">
                          <a:latin typeface="Times New Roman"/>
                          <a:ea typeface="Calibri"/>
                          <a:cs typeface="Times New Roman"/>
                        </a:rPr>
                        <m:t>su</m:t>
                      </m:r>
                      <m:r>
                        <m:rPr>
                          <m:nor/>
                        </m:rPr>
                        <a:rPr lang="en-US" sz="6000">
                          <a:latin typeface="Times New Roman"/>
                          <a:ea typeface="Calibri"/>
                          <a:cs typeface="Times New Roman"/>
                        </a:rPr>
                        <m:t>ấ</m:t>
                      </m:r>
                      <m:r>
                        <m:rPr>
                          <m:nor/>
                        </m:rPr>
                        <a:rPr lang="en-US" sz="6000">
                          <a:latin typeface="Times New Roman"/>
                          <a:ea typeface="Calibri"/>
                          <a:cs typeface="Times New Roman"/>
                        </a:rPr>
                        <m:t>t</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ầ</m:t>
                      </m:r>
                      <m:r>
                        <m:rPr>
                          <m:nor/>
                        </m:rPr>
                        <a:rPr lang="en-US" sz="6000">
                          <a:latin typeface="Times New Roman"/>
                          <a:ea typeface="Calibri"/>
                          <a:cs typeface="Times New Roman"/>
                        </a:rPr>
                        <m:t>n</m:t>
                      </m:r>
                      <m:r>
                        <m:rPr>
                          <m:nor/>
                        </m:rPr>
                        <a:rPr lang="en-US" sz="6000">
                          <a:latin typeface="Times New Roman"/>
                          <a:ea typeface="Calibri"/>
                          <a:cs typeface="Times New Roman"/>
                        </a:rPr>
                        <m:t> </m:t>
                      </m:r>
                      <m:r>
                        <m:rPr>
                          <m:nor/>
                        </m:rPr>
                        <a:rPr lang="en-US" sz="6000">
                          <a:latin typeface="Times New Roman"/>
                          <a:ea typeface="Calibri"/>
                          <a:cs typeface="Times New Roman"/>
                        </a:rPr>
                        <m:t>t</m:t>
                      </m:r>
                      <m:r>
                        <m:rPr>
                          <m:nor/>
                        </m:rPr>
                        <a:rPr lang="en-US" sz="6000">
                          <a:latin typeface="Times New Roman"/>
                          <a:ea typeface="Calibri"/>
                          <a:cs typeface="Times New Roman"/>
                        </a:rPr>
                        <m:t>ì</m:t>
                      </m:r>
                      <m:r>
                        <m:rPr>
                          <m:nor/>
                        </m:rPr>
                        <a:rPr lang="en-US" sz="6000">
                          <a:latin typeface="Times New Roman"/>
                          <a:ea typeface="Calibri"/>
                          <a:cs typeface="Times New Roman"/>
                        </a:rPr>
                        <m:t>m</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à </m:t>
                      </m:r>
                      <m:r>
                        <a:rPr lang="en-US" sz="6000" i="1">
                          <a:latin typeface="Cambria Math"/>
                          <a:ea typeface="Calibri"/>
                          <a:cs typeface="Times New Roman"/>
                        </a:rPr>
                        <m:t>𝑃</m:t>
                      </m:r>
                      <m:d>
                        <m:dPr>
                          <m:ctrlPr>
                            <a:rPr lang="vi-VN" sz="6000" i="1">
                              <a:latin typeface="Cambria Math"/>
                              <a:ea typeface="Calibri"/>
                              <a:cs typeface="Times New Roman"/>
                            </a:rPr>
                          </m:ctrlPr>
                        </m:dPr>
                        <m:e>
                          <m:r>
                            <a:rPr lang="en-US" sz="6000" i="1">
                              <a:latin typeface="Cambria Math"/>
                              <a:ea typeface="Calibri"/>
                              <a:cs typeface="Times New Roman"/>
                            </a:rPr>
                            <m:t>𝐴</m:t>
                          </m:r>
                        </m:e>
                      </m:d>
                      <m:r>
                        <a:rPr lang="en-US" sz="6000" i="1">
                          <a:latin typeface="Cambria Math"/>
                          <a:ea typeface="Calibri"/>
                          <a:cs typeface="Times New Roman"/>
                        </a:rPr>
                        <m:t>=</m:t>
                      </m:r>
                      <m:f>
                        <m:fPr>
                          <m:ctrlPr>
                            <a:rPr lang="vi-VN" sz="6000" i="1">
                              <a:latin typeface="Cambria Math"/>
                              <a:ea typeface="Calibri"/>
                              <a:cs typeface="Times New Roman"/>
                            </a:rPr>
                          </m:ctrlPr>
                        </m:fPr>
                        <m:num>
                          <m:r>
                            <a:rPr lang="en-US" sz="6000" i="1">
                              <a:latin typeface="Cambria Math"/>
                              <a:ea typeface="Calibri"/>
                              <a:cs typeface="Times New Roman"/>
                            </a:rPr>
                            <m:t>𝑛</m:t>
                          </m:r>
                          <m:d>
                            <m:dPr>
                              <m:ctrlPr>
                                <a:rPr lang="vi-VN" sz="6000" i="1">
                                  <a:latin typeface="Cambria Math"/>
                                  <a:ea typeface="Calibri"/>
                                  <a:cs typeface="Times New Roman"/>
                                </a:rPr>
                              </m:ctrlPr>
                            </m:dPr>
                            <m:e>
                              <m:r>
                                <a:rPr lang="en-US" sz="6000" i="1">
                                  <a:latin typeface="Cambria Math"/>
                                  <a:ea typeface="Calibri"/>
                                  <a:cs typeface="Times New Roman"/>
                                </a:rPr>
                                <m:t>𝐴</m:t>
                              </m:r>
                            </m:e>
                          </m:d>
                        </m:num>
                        <m:den>
                          <m:r>
                            <a:rPr lang="en-US" sz="6000" i="1">
                              <a:latin typeface="Cambria Math"/>
                              <a:ea typeface="Calibri"/>
                              <a:cs typeface="Times New Roman"/>
                            </a:rPr>
                            <m:t>𝑛</m:t>
                          </m:r>
                          <m:d>
                            <m:dPr>
                              <m:ctrlPr>
                                <a:rPr lang="vi-VN" sz="6000" i="1">
                                  <a:latin typeface="Cambria Math"/>
                                  <a:ea typeface="Calibri"/>
                                  <a:cs typeface="Times New Roman"/>
                                </a:rPr>
                              </m:ctrlPr>
                            </m:dPr>
                            <m:e>
                              <m:r>
                                <a:rPr lang="en-US" sz="6000" i="1">
                                  <a:latin typeface="Cambria Math"/>
                                  <a:ea typeface="Calibri"/>
                                  <a:cs typeface="Times New Roman"/>
                                </a:rPr>
                                <m:t>𝛺</m:t>
                              </m:r>
                            </m:e>
                          </m:d>
                        </m:den>
                      </m:f>
                      <m:r>
                        <a:rPr lang="en-US" sz="6000" i="1">
                          <a:latin typeface="Cambria Math"/>
                          <a:ea typeface="Calibri"/>
                          <a:cs typeface="Times New Roman"/>
                        </a:rPr>
                        <m:t>=</m:t>
                      </m:r>
                      <m:f>
                        <m:fPr>
                          <m:ctrlPr>
                            <a:rPr lang="vi-VN" sz="6000" i="1">
                              <a:latin typeface="Cambria Math"/>
                              <a:ea typeface="Calibri"/>
                              <a:cs typeface="Times New Roman"/>
                            </a:rPr>
                          </m:ctrlPr>
                        </m:fPr>
                        <m:num>
                          <m:r>
                            <a:rPr lang="en-US" sz="6000" i="1">
                              <a:latin typeface="Cambria Math"/>
                              <a:ea typeface="Calibri"/>
                              <a:cs typeface="Times New Roman"/>
                            </a:rPr>
                            <m:t>5915</m:t>
                          </m:r>
                        </m:num>
                        <m:den>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17</m:t>
                              </m:r>
                            </m:sub>
                            <m:sup>
                              <m:r>
                                <a:rPr lang="en-US" sz="6000" i="1">
                                  <a:latin typeface="Cambria Math"/>
                                  <a:ea typeface="Calibri"/>
                                  <a:cs typeface="Times New Roman"/>
                                </a:rPr>
                                <m:t>5</m:t>
                              </m:r>
                            </m:sup>
                          </m:sSubSup>
                        </m:den>
                      </m:f>
                      <m:r>
                        <a:rPr lang="en-US" sz="6000" i="1">
                          <a:latin typeface="Cambria Math"/>
                          <a:ea typeface="Calibri"/>
                          <a:cs typeface="Times New Roman"/>
                        </a:rPr>
                        <m:t>=</m:t>
                      </m:r>
                      <m:f>
                        <m:fPr>
                          <m:ctrlPr>
                            <a:rPr lang="vi-VN" sz="6000" i="1">
                              <a:latin typeface="Cambria Math"/>
                              <a:ea typeface="Calibri"/>
                              <a:cs typeface="Times New Roman"/>
                            </a:rPr>
                          </m:ctrlPr>
                        </m:fPr>
                        <m:num>
                          <m:r>
                            <a:rPr lang="en-US" sz="6000" i="1">
                              <a:latin typeface="Cambria Math"/>
                              <a:ea typeface="Calibri"/>
                              <a:cs typeface="Times New Roman"/>
                            </a:rPr>
                            <m:t>65</m:t>
                          </m:r>
                        </m:num>
                        <m:den>
                          <m:r>
                            <a:rPr lang="en-US" sz="6000" i="1">
                              <a:latin typeface="Cambria Math"/>
                              <a:ea typeface="Calibri"/>
                              <a:cs typeface="Times New Roman"/>
                            </a:rPr>
                            <m:t>68</m:t>
                          </m:r>
                        </m:den>
                      </m:f>
                      <m:r>
                        <m:rPr>
                          <m:nor/>
                        </m:rPr>
                        <a:rPr lang="en-US" sz="6000">
                          <a:latin typeface="Times New Roman"/>
                          <a:ea typeface="Calibri"/>
                          <a:cs typeface="Times New Roman"/>
                        </a:rPr>
                        <m:t>  </m:t>
                      </m:r>
                    </m:oMath>
                  </m:oMathPara>
                </a14:m>
                <a:endParaRPr lang="vi-VN" sz="6000">
                  <a:latin typeface="Calibri"/>
                  <a:ea typeface="Calibri"/>
                  <a:cs typeface="Times New Roman"/>
                </a:endParaRPr>
              </a:p>
            </p:txBody>
          </p:sp>
        </mc:Choice>
        <mc:Fallback xmlns="">
          <p:sp>
            <p:nvSpPr>
              <p:cNvPr id="17" name="Rectangle 16"/>
              <p:cNvSpPr>
                <a:spLocks noRot="1" noChangeAspect="1" noMove="1" noResize="1" noEditPoints="1" noAdjustHandles="1" noChangeArrowheads="1" noChangeShapeType="1" noTextEdit="1"/>
              </p:cNvSpPr>
              <p:nvPr/>
            </p:nvSpPr>
            <p:spPr>
              <a:xfrm>
                <a:off x="1016973" y="11454854"/>
                <a:ext cx="15791824" cy="2459006"/>
              </a:xfrm>
              <a:prstGeom prst="rect">
                <a:avLst/>
              </a:prstGeom>
              <a:blipFill rotWithShape="0">
                <a:blip r:embed="rId9"/>
                <a:stretch>
                  <a:fillRect/>
                </a:stretch>
              </a:blipFill>
            </p:spPr>
            <p:txBody>
              <a:bodyPr/>
              <a:lstStyle/>
              <a:p>
                <a:r>
                  <a:rPr lang="en-US">
                    <a:noFill/>
                  </a:rPr>
                  <a:t> </a:t>
                </a:r>
              </a:p>
            </p:txBody>
          </p:sp>
        </mc:Fallback>
      </mc:AlternateContent>
      <p:sp>
        <p:nvSpPr>
          <p:cNvPr id="64" name="Oval 63"/>
          <p:cNvSpPr/>
          <p:nvPr/>
        </p:nvSpPr>
        <p:spPr>
          <a:xfrm>
            <a:off x="6326187" y="3473476"/>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0" name="Rectangle 49"/>
              <p:cNvSpPr/>
              <p:nvPr/>
            </p:nvSpPr>
            <p:spPr>
              <a:xfrm>
                <a:off x="-169523" y="10300597"/>
                <a:ext cx="24096101" cy="19849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G</m:t>
                      </m:r>
                      <m:r>
                        <m:rPr>
                          <m:nor/>
                        </m:rPr>
                        <a:rPr lang="en-US" sz="6000">
                          <a:latin typeface="Times New Roman"/>
                          <a:ea typeface="Calibri"/>
                          <a:cs typeface="Times New Roman"/>
                        </a:rPr>
                        <m:t>ọ</m:t>
                      </m:r>
                      <m:r>
                        <m:rPr>
                          <m:nor/>
                        </m:rPr>
                        <a:rPr lang="en-US" sz="6000">
                          <a:latin typeface="Times New Roman"/>
                          <a:ea typeface="Calibri"/>
                          <a:cs typeface="Times New Roman"/>
                        </a:rPr>
                        <m:t>i</m:t>
                      </m:r>
                      <m:r>
                        <m:rPr>
                          <m:nor/>
                        </m:rPr>
                        <a:rPr lang="en-US" sz="6000">
                          <a:latin typeface="Times New Roman"/>
                          <a:ea typeface="Calibri"/>
                          <a:cs typeface="Times New Roman"/>
                        </a:rPr>
                        <m:t> </m:t>
                      </m:r>
                      <m:r>
                        <m:rPr>
                          <m:nor/>
                        </m:rPr>
                        <a:rPr lang="en-US" sz="6000">
                          <a:latin typeface="Times New Roman"/>
                          <a:ea typeface="Calibri"/>
                          <a:cs typeface="Times New Roman"/>
                        </a:rPr>
                        <m:t>bi</m:t>
                      </m:r>
                      <m:r>
                        <m:rPr>
                          <m:nor/>
                        </m:rPr>
                        <a:rPr lang="en-US" sz="6000">
                          <a:latin typeface="Times New Roman"/>
                          <a:ea typeface="Calibri"/>
                          <a:cs typeface="Times New Roman"/>
                        </a:rPr>
                        <m:t>ế</m:t>
                      </m:r>
                      <m:r>
                        <m:rPr>
                          <m:nor/>
                        </m:rPr>
                        <a:rPr lang="en-US" sz="6000">
                          <a:latin typeface="Times New Roman"/>
                          <a:ea typeface="Calibri"/>
                          <a:cs typeface="Times New Roman"/>
                        </a:rPr>
                        <m:t>n</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ố </m:t>
                      </m:r>
                      <m:r>
                        <m:rPr>
                          <m:nor/>
                        </m:rPr>
                        <a:rPr lang="en-US" sz="6000">
                          <a:latin typeface="Times New Roman"/>
                          <a:ea typeface="Calibri"/>
                          <a:cs typeface="Times New Roman"/>
                        </a:rPr>
                        <m:t>A</m:t>
                      </m:r>
                      <m:r>
                        <m:rPr>
                          <m:nor/>
                        </m:rPr>
                        <a:rPr lang="en-US" sz="6000">
                          <a:latin typeface="Times New Roman"/>
                          <a:ea typeface="Calibri"/>
                          <a:cs typeface="Times New Roman"/>
                        </a:rPr>
                        <m:t> “</m:t>
                      </m:r>
                      <m:r>
                        <m:rPr>
                          <m:nor/>
                        </m:rPr>
                        <a:rPr lang="en-US" sz="6000">
                          <a:latin typeface="Times New Roman"/>
                          <a:ea typeface="Calibri"/>
                          <a:cs typeface="Times New Roman"/>
                        </a:rPr>
                        <m:t>Ch</m:t>
                      </m:r>
                      <m:r>
                        <m:rPr>
                          <m:nor/>
                        </m:rPr>
                        <a:rPr lang="en-US" sz="6000">
                          <a:latin typeface="Times New Roman"/>
                          <a:ea typeface="Calibri"/>
                          <a:cs typeface="Times New Roman"/>
                        </a:rPr>
                        <m:t>ọ</m:t>
                      </m:r>
                      <m:r>
                        <m:rPr>
                          <m:nor/>
                        </m:rPr>
                        <a:rPr lang="en-US" sz="6000">
                          <a:latin typeface="Times New Roman"/>
                          <a:ea typeface="Calibri"/>
                          <a:cs typeface="Times New Roman"/>
                        </a:rPr>
                        <m:t>n</m:t>
                      </m:r>
                      <m:r>
                        <m:rPr>
                          <m:nor/>
                        </m:rPr>
                        <a:rPr lang="en-US" sz="6000">
                          <a:latin typeface="Times New Roman"/>
                          <a:ea typeface="Calibri"/>
                          <a:cs typeface="Times New Roman"/>
                        </a:rPr>
                        <m:t> đượ</m:t>
                      </m:r>
                      <m:r>
                        <m:rPr>
                          <m:nor/>
                        </m:rPr>
                        <a:rPr lang="en-US" sz="6000">
                          <a:latin typeface="Times New Roman"/>
                          <a:ea typeface="Calibri"/>
                          <a:cs typeface="Times New Roman"/>
                        </a:rPr>
                        <m:t>c</m:t>
                      </m:r>
                      <m:r>
                        <m:rPr>
                          <m:nor/>
                        </m:rPr>
                        <a:rPr lang="en-US" sz="6000">
                          <a:latin typeface="Times New Roman"/>
                          <a:ea typeface="Calibri"/>
                          <a:cs typeface="Times New Roman"/>
                        </a:rPr>
                        <m:t> 5 </m:t>
                      </m:r>
                      <m:r>
                        <m:rPr>
                          <m:nor/>
                        </m:rPr>
                        <a:rPr lang="en-US" sz="6000">
                          <a:latin typeface="Times New Roman"/>
                          <a:ea typeface="Calibri"/>
                          <a:cs typeface="Times New Roman"/>
                        </a:rPr>
                        <m:t>b</m:t>
                      </m:r>
                      <m:r>
                        <m:rPr>
                          <m:nor/>
                        </m:rPr>
                        <a:rPr lang="en-US" sz="6000">
                          <a:latin typeface="Times New Roman"/>
                          <a:ea typeface="Calibri"/>
                          <a:cs typeface="Times New Roman"/>
                        </a:rPr>
                        <m:t>ú</m:t>
                      </m:r>
                      <m:r>
                        <m:rPr>
                          <m:nor/>
                        </m:rPr>
                        <a:rPr lang="en-US" sz="6000">
                          <a:latin typeface="Times New Roman"/>
                          <a:ea typeface="Calibri"/>
                          <a:cs typeface="Times New Roman"/>
                        </a:rPr>
                        <m:t>t</m:t>
                      </m:r>
                      <m:r>
                        <m:rPr>
                          <m:nor/>
                        </m:rPr>
                        <a:rPr lang="en-US" sz="6000">
                          <a:latin typeface="Times New Roman"/>
                          <a:ea typeface="Calibri"/>
                          <a:cs typeface="Times New Roman"/>
                        </a:rPr>
                        <m:t> </m:t>
                      </m:r>
                      <m:r>
                        <m:rPr>
                          <m:nor/>
                        </m:rPr>
                        <a:rPr lang="en-US" sz="6000">
                          <a:latin typeface="Times New Roman"/>
                          <a:ea typeface="Calibri"/>
                          <a:cs typeface="Times New Roman"/>
                        </a:rPr>
                        <m:t>kh</m:t>
                      </m:r>
                      <m:r>
                        <m:rPr>
                          <m:nor/>
                        </m:rPr>
                        <a:rPr lang="en-US" sz="6000">
                          <a:latin typeface="Times New Roman"/>
                          <a:ea typeface="Calibri"/>
                          <a:cs typeface="Times New Roman"/>
                        </a:rPr>
                        <m:t>ô</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ù</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m</m:t>
                      </m:r>
                      <m:r>
                        <m:rPr>
                          <m:nor/>
                        </m:rPr>
                        <a:rPr lang="en-US" sz="6000">
                          <a:latin typeface="Times New Roman"/>
                          <a:ea typeface="Calibri"/>
                          <a:cs typeface="Times New Roman"/>
                        </a:rPr>
                        <m:t>ộ</m:t>
                      </m:r>
                      <m:r>
                        <m:rPr>
                          <m:nor/>
                        </m:rPr>
                        <a:rPr lang="en-US" sz="6000">
                          <a:latin typeface="Times New Roman"/>
                          <a:ea typeface="Calibri"/>
                          <a:cs typeface="Times New Roman"/>
                        </a:rPr>
                        <m:t>t</m:t>
                      </m:r>
                      <m:r>
                        <m:rPr>
                          <m:nor/>
                        </m:rPr>
                        <a:rPr lang="en-US" sz="6000">
                          <a:latin typeface="Times New Roman"/>
                          <a:ea typeface="Calibri"/>
                          <a:cs typeface="Times New Roman"/>
                        </a:rPr>
                        <m:t> </m:t>
                      </m:r>
                      <m:r>
                        <m:rPr>
                          <m:nor/>
                        </m:rPr>
                        <a:rPr lang="en-US" sz="6000">
                          <a:latin typeface="Times New Roman"/>
                          <a:ea typeface="Calibri"/>
                          <a:cs typeface="Times New Roman"/>
                        </a:rPr>
                        <m:t>m</m:t>
                      </m:r>
                      <m:r>
                        <m:rPr>
                          <m:nor/>
                        </m:rPr>
                        <a:rPr lang="en-US" sz="6000">
                          <a:latin typeface="Times New Roman"/>
                          <a:ea typeface="Calibri"/>
                          <a:cs typeface="Times New Roman"/>
                        </a:rPr>
                        <m:t>à</m:t>
                      </m:r>
                      <m:r>
                        <m:rPr>
                          <m:nor/>
                        </m:rPr>
                        <a:rPr lang="en-US" sz="6000">
                          <a:latin typeface="Times New Roman"/>
                          <a:ea typeface="Calibri"/>
                          <a:cs typeface="Times New Roman"/>
                        </a:rPr>
                        <m:t>u</m:t>
                      </m:r>
                      <m:r>
                        <m:rPr>
                          <m:nor/>
                        </m:rPr>
                        <a:rPr lang="en-US" sz="6000">
                          <a:latin typeface="Times New Roman"/>
                          <a:ea typeface="Calibri"/>
                          <a:cs typeface="Times New Roman"/>
                        </a:rPr>
                        <m:t>”. </m:t>
                      </m:r>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tr</m:t>
                      </m:r>
                      <m:r>
                        <m:rPr>
                          <m:nor/>
                        </m:rPr>
                        <a:rPr lang="en-US" sz="6000">
                          <a:latin typeface="Times New Roman"/>
                          <a:ea typeface="Calibri"/>
                          <a:cs typeface="Times New Roman"/>
                        </a:rPr>
                        <m:t>ườ</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h</m:t>
                      </m:r>
                      <m:r>
                        <m:rPr>
                          <m:nor/>
                        </m:rPr>
                        <a:rPr lang="en-US" sz="6000">
                          <a:latin typeface="Times New Roman"/>
                          <a:ea typeface="Calibri"/>
                          <a:cs typeface="Times New Roman"/>
                        </a:rPr>
                        <m:t>ợ</m:t>
                      </m:r>
                      <m:r>
                        <m:rPr>
                          <m:nor/>
                        </m:rPr>
                        <a:rPr lang="en-US" sz="6000">
                          <a:latin typeface="Times New Roman"/>
                          <a:ea typeface="Calibri"/>
                          <a:cs typeface="Times New Roman"/>
                        </a:rPr>
                        <m:t>p</m:t>
                      </m:r>
                      <m:r>
                        <m:rPr>
                          <m:nor/>
                        </m:rPr>
                        <a:rPr lang="en-US" sz="6000">
                          <a:latin typeface="Times New Roman"/>
                          <a:ea typeface="Calibri"/>
                          <a:cs typeface="Times New Roman"/>
                        </a:rPr>
                        <m:t> </m:t>
                      </m:r>
                      <m:r>
                        <m:rPr>
                          <m:nor/>
                        </m:rPr>
                        <a:rPr lang="en-US" sz="6000">
                          <a:latin typeface="Times New Roman"/>
                          <a:ea typeface="Calibri"/>
                          <a:cs typeface="Times New Roman"/>
                        </a:rPr>
                        <m:t>thu</m:t>
                      </m:r>
                      <m:r>
                        <m:rPr>
                          <m:nor/>
                        </m:rPr>
                        <a:rPr lang="en-US" sz="6000">
                          <a:latin typeface="Times New Roman"/>
                          <a:ea typeface="Calibri"/>
                          <a:cs typeface="Times New Roman"/>
                        </a:rPr>
                        <m:t>ậ</m:t>
                      </m:r>
                      <m:r>
                        <m:rPr>
                          <m:nor/>
                        </m:rPr>
                        <a:rPr lang="en-US" sz="6000">
                          <a:latin typeface="Times New Roman"/>
                          <a:ea typeface="Calibri"/>
                          <a:cs typeface="Times New Roman"/>
                        </a:rPr>
                        <m:t>n</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ợ</m:t>
                      </m:r>
                      <m:r>
                        <m:rPr>
                          <m:nor/>
                        </m:rPr>
                        <a:rPr lang="en-US" sz="6000">
                          <a:latin typeface="Times New Roman"/>
                          <a:ea typeface="Calibri"/>
                          <a:cs typeface="Times New Roman"/>
                        </a:rPr>
                        <m:t>i</m:t>
                      </m:r>
                      <m:r>
                        <m:rPr>
                          <m:nor/>
                        </m:rPr>
                        <a:rPr lang="en-US" sz="6000">
                          <a:latin typeface="Times New Roman"/>
                          <a:ea typeface="Calibri"/>
                          <a:cs typeface="Times New Roman"/>
                        </a:rPr>
                        <m:t> </m:t>
                      </m:r>
                      <m:r>
                        <m:rPr>
                          <m:nor/>
                        </m:rPr>
                        <a:rPr lang="en-US" sz="6000">
                          <a:latin typeface="Times New Roman"/>
                          <a:ea typeface="Calibri"/>
                          <a:cs typeface="Times New Roman"/>
                        </a:rPr>
                        <m:t>cho</m:t>
                      </m:r>
                      <m:r>
                        <m:rPr>
                          <m:nor/>
                        </m:rPr>
                        <a:rPr lang="en-US" sz="6000">
                          <a:latin typeface="Times New Roman"/>
                          <a:ea typeface="Calibri"/>
                          <a:cs typeface="Times New Roman"/>
                        </a:rPr>
                        <m:t> </m:t>
                      </m:r>
                      <m:r>
                        <m:rPr>
                          <m:nor/>
                        </m:rPr>
                        <a:rPr lang="en-US" sz="6000">
                          <a:latin typeface="Times New Roman"/>
                          <a:ea typeface="Calibri"/>
                          <a:cs typeface="Times New Roman"/>
                        </a:rPr>
                        <m:t>A</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à </m:t>
                      </m:r>
                      <m:r>
                        <a:rPr lang="en-US" sz="6000" i="1">
                          <a:latin typeface="Cambria Math"/>
                          <a:ea typeface="Calibri"/>
                          <a:cs typeface="Times New Roman"/>
                        </a:rPr>
                        <m:t>𝑛</m:t>
                      </m:r>
                      <m:d>
                        <m:dPr>
                          <m:ctrlPr>
                            <a:rPr lang="vi-VN" sz="6000" i="1">
                              <a:latin typeface="Cambria Math"/>
                              <a:ea typeface="Calibri"/>
                              <a:cs typeface="Times New Roman"/>
                            </a:rPr>
                          </m:ctrlPr>
                        </m:dPr>
                        <m:e>
                          <m:r>
                            <a:rPr lang="en-US" sz="6000" i="1">
                              <a:latin typeface="Cambria Math"/>
                              <a:ea typeface="Calibri"/>
                              <a:cs typeface="Times New Roman"/>
                            </a:rPr>
                            <m:t>𝐴</m:t>
                          </m:r>
                        </m:e>
                      </m:d>
                      <m:r>
                        <a:rPr lang="en-US" sz="6000" i="1">
                          <a:latin typeface="Cambria Math"/>
                          <a:ea typeface="Calibri"/>
                          <a:cs typeface="Times New Roman"/>
                        </a:rPr>
                        <m:t>=5915</m:t>
                      </m:r>
                      <m:r>
                        <m:rPr>
                          <m:nor/>
                        </m:rPr>
                        <a:rPr lang="en-US" sz="6000">
                          <a:latin typeface="Times New Roman"/>
                          <a:ea typeface="Calibri"/>
                          <a:cs typeface="Times New Roman"/>
                        </a:rPr>
                        <m:t>.</m:t>
                      </m:r>
                    </m:oMath>
                  </m:oMathPara>
                </a14:m>
                <a:endParaRPr lang="vi-VN" sz="6000" dirty="0"/>
              </a:p>
            </p:txBody>
          </p:sp>
        </mc:Choice>
        <mc:Fallback xmlns="">
          <p:sp>
            <p:nvSpPr>
              <p:cNvPr id="50" name="Rectangle 49"/>
              <p:cNvSpPr>
                <a:spLocks noRot="1" noChangeAspect="1" noMove="1" noResize="1" noEditPoints="1" noAdjustHandles="1" noChangeArrowheads="1" noChangeShapeType="1" noTextEdit="1"/>
              </p:cNvSpPr>
              <p:nvPr/>
            </p:nvSpPr>
            <p:spPr>
              <a:xfrm>
                <a:off x="-169523" y="10300597"/>
                <a:ext cx="24096101" cy="198496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446376" y="6766524"/>
                <a:ext cx="18046414" cy="2386294"/>
              </a:xfrm>
              <a:prstGeom prst="rect">
                <a:avLst/>
              </a:prstGeom>
            </p:spPr>
            <p:txBody>
              <a:bodyPr wrap="none">
                <a:spAutoFit/>
              </a:bodyPr>
              <a:lstStyle/>
              <a:p>
                <a:pPr>
                  <a:lnSpc>
                    <a:spcPct val="115000"/>
                  </a:lnSpc>
                  <a:spcBef>
                    <a:spcPts val="240"/>
                  </a:spcBef>
                  <a:spcAft>
                    <a:spcPts val="240"/>
                  </a:spcAft>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tr</m:t>
                      </m:r>
                      <m:r>
                        <m:rPr>
                          <m:nor/>
                        </m:rPr>
                        <a:rPr lang="en-US" sz="6000">
                          <a:latin typeface="Times New Roman"/>
                          <a:ea typeface="Calibri"/>
                          <a:cs typeface="Times New Roman"/>
                        </a:rPr>
                        <m:t>ườ</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h</m:t>
                      </m:r>
                      <m:r>
                        <m:rPr>
                          <m:nor/>
                        </m:rPr>
                        <a:rPr lang="en-US" sz="6000">
                          <a:latin typeface="Times New Roman"/>
                          <a:ea typeface="Calibri"/>
                          <a:cs typeface="Times New Roman"/>
                        </a:rPr>
                        <m:t>ợ</m:t>
                      </m:r>
                      <m:r>
                        <m:rPr>
                          <m:nor/>
                        </m:rPr>
                        <a:rPr lang="en-US" sz="6000">
                          <a:latin typeface="Times New Roman"/>
                          <a:ea typeface="Calibri"/>
                          <a:cs typeface="Times New Roman"/>
                        </a:rPr>
                        <m:t>p</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m:t>
                      </m:r>
                      <m:r>
                        <m:rPr>
                          <m:nor/>
                        </m:rPr>
                        <a:rPr lang="en-US" sz="6000">
                          <a:latin typeface="Times New Roman"/>
                          <a:ea typeface="Calibri"/>
                          <a:cs typeface="Times New Roman"/>
                        </a:rPr>
                        <m:t>ra</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ả 5 </m:t>
                      </m:r>
                      <m:r>
                        <m:rPr>
                          <m:nor/>
                        </m:rPr>
                        <a:rPr lang="en-US" sz="6000">
                          <a:latin typeface="Times New Roman"/>
                          <a:ea typeface="Calibri"/>
                          <a:cs typeface="Times New Roman"/>
                        </a:rPr>
                        <m:t>b</m:t>
                      </m:r>
                      <m:r>
                        <m:rPr>
                          <m:nor/>
                        </m:rPr>
                        <a:rPr lang="en-US" sz="6000">
                          <a:latin typeface="Times New Roman"/>
                          <a:ea typeface="Calibri"/>
                          <a:cs typeface="Times New Roman"/>
                        </a:rPr>
                        <m:t>ú</m:t>
                      </m:r>
                      <m:r>
                        <m:rPr>
                          <m:nor/>
                        </m:rPr>
                        <a:rPr lang="en-US" sz="6000">
                          <a:latin typeface="Times New Roman"/>
                          <a:ea typeface="Calibri"/>
                          <a:cs typeface="Times New Roman"/>
                        </a:rPr>
                        <m:t>t</m:t>
                      </m:r>
                      <m:r>
                        <m:rPr>
                          <m:nor/>
                        </m:rPr>
                        <a:rPr lang="en-US" sz="6000">
                          <a:latin typeface="Times New Roman"/>
                          <a:ea typeface="Calibri"/>
                          <a:cs typeface="Times New Roman"/>
                        </a:rPr>
                        <m:t> đề</m:t>
                      </m:r>
                      <m:r>
                        <m:rPr>
                          <m:nor/>
                        </m:rPr>
                        <a:rPr lang="en-US" sz="6000">
                          <a:latin typeface="Times New Roman"/>
                          <a:ea typeface="Calibri"/>
                          <a:cs typeface="Times New Roman"/>
                        </a:rPr>
                        <m:t>u</m:t>
                      </m:r>
                      <m:r>
                        <m:rPr>
                          <m:nor/>
                        </m:rPr>
                        <a:rPr lang="en-US" sz="6000">
                          <a:latin typeface="Times New Roman"/>
                          <a:ea typeface="Calibri"/>
                          <a:cs typeface="Times New Roman"/>
                        </a:rPr>
                        <m:t> </m:t>
                      </m:r>
                      <m:r>
                        <m:rPr>
                          <m:nor/>
                        </m:rPr>
                        <a:rPr lang="en-US" sz="6000">
                          <a:latin typeface="Times New Roman"/>
                          <a:ea typeface="Calibri"/>
                          <a:cs typeface="Times New Roman"/>
                        </a:rPr>
                        <m:t>m</m:t>
                      </m:r>
                      <m:r>
                        <m:rPr>
                          <m:nor/>
                        </m:rPr>
                        <a:rPr lang="en-US" sz="6000">
                          <a:latin typeface="Times New Roman"/>
                          <a:ea typeface="Calibri"/>
                          <a:cs typeface="Times New Roman"/>
                        </a:rPr>
                        <m:t>à</m:t>
                      </m:r>
                      <m:r>
                        <m:rPr>
                          <m:nor/>
                        </m:rPr>
                        <a:rPr lang="en-US" sz="6000">
                          <a:latin typeface="Times New Roman"/>
                          <a:ea typeface="Calibri"/>
                          <a:cs typeface="Times New Roman"/>
                        </a:rPr>
                        <m:t>u</m:t>
                      </m:r>
                      <m:r>
                        <m:rPr>
                          <m:nor/>
                        </m:rPr>
                        <a:rPr lang="en-US" sz="6000">
                          <a:latin typeface="Times New Roman"/>
                          <a:ea typeface="Calibri"/>
                          <a:cs typeface="Times New Roman"/>
                        </a:rPr>
                        <m:t> </m:t>
                      </m:r>
                      <m:r>
                        <m:rPr>
                          <m:nor/>
                        </m:rPr>
                        <a:rPr lang="en-US" sz="6000">
                          <a:latin typeface="Times New Roman"/>
                          <a:ea typeface="Calibri"/>
                          <a:cs typeface="Times New Roman"/>
                        </a:rPr>
                        <m:t>xanh</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ó  </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10</m:t>
                          </m:r>
                        </m:sub>
                        <m:sup>
                          <m:r>
                            <a:rPr lang="en-US" sz="6000" i="1">
                              <a:latin typeface="Cambria Math"/>
                              <a:ea typeface="Calibri"/>
                              <a:cs typeface="Times New Roman"/>
                            </a:rPr>
                            <m:t>5</m:t>
                          </m:r>
                        </m:sup>
                      </m:sSubSup>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m:t>
                      </m:r>
                    </m:oMath>
                  </m:oMathPara>
                </a14:m>
                <a:endParaRPr lang="en-US" sz="6000" smtClean="0">
                  <a:latin typeface="Times New Roman"/>
                  <a:ea typeface="Calibri"/>
                  <a:cs typeface="Times New Roman"/>
                </a:endParaRPr>
              </a:p>
              <a:p>
                <a:pPr>
                  <a:lnSpc>
                    <a:spcPct val="115000"/>
                  </a:lnSpc>
                  <a:spcBef>
                    <a:spcPts val="240"/>
                  </a:spcBef>
                  <a:spcAft>
                    <a:spcPts val="240"/>
                  </a:spcAft>
                </a:pPr>
                <a14:m>
                  <m:oMathPara xmlns:m="http://schemas.openxmlformats.org/officeDocument/2006/math">
                    <m:oMathParaPr>
                      <m:jc m:val="centerGroup"/>
                    </m:oMathParaPr>
                    <m:oMath xmlns:m="http://schemas.openxmlformats.org/officeDocument/2006/math">
                      <m:r>
                        <m:rPr>
                          <m:nor/>
                        </m:rPr>
                        <a:rPr lang="en-US" sz="6000">
                          <a:latin typeface="Times New Roman"/>
                          <a:ea typeface="Calibri"/>
                          <a:cs typeface="Times New Roman"/>
                        </a:rPr>
                        <m:t>S</m:t>
                      </m:r>
                      <m:r>
                        <m:rPr>
                          <m:nor/>
                        </m:rPr>
                        <a:rPr lang="en-US" sz="6000">
                          <a:latin typeface="Times New Roman"/>
                          <a:ea typeface="Calibri"/>
                          <a:cs typeface="Times New Roman"/>
                        </a:rPr>
                        <m:t>ố </m:t>
                      </m:r>
                      <m:r>
                        <m:rPr>
                          <m:nor/>
                        </m:rPr>
                        <a:rPr lang="en-US" sz="6000">
                          <a:latin typeface="Times New Roman"/>
                          <a:ea typeface="Calibri"/>
                          <a:cs typeface="Times New Roman"/>
                        </a:rPr>
                        <m:t>tr</m:t>
                      </m:r>
                      <m:r>
                        <m:rPr>
                          <m:nor/>
                        </m:rPr>
                        <a:rPr lang="en-US" sz="6000">
                          <a:latin typeface="Times New Roman"/>
                          <a:ea typeface="Calibri"/>
                          <a:cs typeface="Times New Roman"/>
                        </a:rPr>
                        <m:t>ườ</m:t>
                      </m:r>
                      <m:r>
                        <m:rPr>
                          <m:nor/>
                        </m:rPr>
                        <a:rPr lang="en-US" sz="6000">
                          <a:latin typeface="Times New Roman"/>
                          <a:ea typeface="Calibri"/>
                          <a:cs typeface="Times New Roman"/>
                        </a:rPr>
                        <m:t>ng</m:t>
                      </m:r>
                      <m:r>
                        <m:rPr>
                          <m:nor/>
                        </m:rPr>
                        <a:rPr lang="en-US" sz="6000">
                          <a:latin typeface="Times New Roman"/>
                          <a:ea typeface="Calibri"/>
                          <a:cs typeface="Times New Roman"/>
                        </a:rPr>
                        <m:t> </m:t>
                      </m:r>
                      <m:r>
                        <m:rPr>
                          <m:nor/>
                        </m:rPr>
                        <a:rPr lang="en-US" sz="6000">
                          <a:latin typeface="Times New Roman"/>
                          <a:ea typeface="Calibri"/>
                          <a:cs typeface="Times New Roman"/>
                        </a:rPr>
                        <m:t>h</m:t>
                      </m:r>
                      <m:r>
                        <m:rPr>
                          <m:nor/>
                        </m:rPr>
                        <a:rPr lang="en-US" sz="6000">
                          <a:latin typeface="Times New Roman"/>
                          <a:ea typeface="Calibri"/>
                          <a:cs typeface="Times New Roman"/>
                        </a:rPr>
                        <m:t>ợ</m:t>
                      </m:r>
                      <m:r>
                        <m:rPr>
                          <m:nor/>
                        </m:rPr>
                        <a:rPr lang="en-US" sz="6000">
                          <a:latin typeface="Times New Roman"/>
                          <a:ea typeface="Calibri"/>
                          <a:cs typeface="Times New Roman"/>
                        </a:rPr>
                        <m:t>p</m:t>
                      </m:r>
                      <m:r>
                        <m:rPr>
                          <m:nor/>
                        </m:rPr>
                        <a:rPr lang="en-US" sz="6000">
                          <a:latin typeface="Times New Roman"/>
                          <a:ea typeface="Calibri"/>
                          <a:cs typeface="Times New Roman"/>
                        </a:rPr>
                        <m:t> </m:t>
                      </m:r>
                      <m:r>
                        <m:rPr>
                          <m:nor/>
                        </m:rPr>
                        <a:rPr lang="en-US" sz="6000">
                          <a:latin typeface="Times New Roman"/>
                          <a:ea typeface="Calibri"/>
                          <a:cs typeface="Times New Roman"/>
                        </a:rPr>
                        <m:t>l</m:t>
                      </m:r>
                      <m:r>
                        <m:rPr>
                          <m:nor/>
                        </m:rPr>
                        <a:rPr lang="en-US" sz="6000">
                          <a:latin typeface="Times New Roman"/>
                          <a:ea typeface="Calibri"/>
                          <a:cs typeface="Times New Roman"/>
                        </a:rPr>
                        <m:t>ấ</m:t>
                      </m:r>
                      <m:r>
                        <m:rPr>
                          <m:nor/>
                        </m:rPr>
                        <a:rPr lang="en-US" sz="6000">
                          <a:latin typeface="Times New Roman"/>
                          <a:ea typeface="Calibri"/>
                          <a:cs typeface="Times New Roman"/>
                        </a:rPr>
                        <m:t>y</m:t>
                      </m:r>
                      <m:r>
                        <m:rPr>
                          <m:nor/>
                        </m:rPr>
                        <a:rPr lang="en-US" sz="6000">
                          <a:latin typeface="Times New Roman"/>
                          <a:ea typeface="Calibri"/>
                          <a:cs typeface="Times New Roman"/>
                        </a:rPr>
                        <m:t> </m:t>
                      </m:r>
                      <m:r>
                        <m:rPr>
                          <m:nor/>
                        </m:rPr>
                        <a:rPr lang="en-US" sz="6000">
                          <a:latin typeface="Times New Roman"/>
                          <a:ea typeface="Calibri"/>
                          <a:cs typeface="Times New Roman"/>
                        </a:rPr>
                        <m:t>ra</m:t>
                      </m:r>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ả 5 </m:t>
                      </m:r>
                      <m:r>
                        <m:rPr>
                          <m:nor/>
                        </m:rPr>
                        <a:rPr lang="en-US" sz="6000">
                          <a:latin typeface="Times New Roman"/>
                          <a:ea typeface="Calibri"/>
                          <a:cs typeface="Times New Roman"/>
                        </a:rPr>
                        <m:t>b</m:t>
                      </m:r>
                      <m:r>
                        <m:rPr>
                          <m:nor/>
                        </m:rPr>
                        <a:rPr lang="en-US" sz="6000">
                          <a:latin typeface="Times New Roman"/>
                          <a:ea typeface="Calibri"/>
                          <a:cs typeface="Times New Roman"/>
                        </a:rPr>
                        <m:t>ú</m:t>
                      </m:r>
                      <m:r>
                        <m:rPr>
                          <m:nor/>
                        </m:rPr>
                        <a:rPr lang="en-US" sz="6000">
                          <a:latin typeface="Times New Roman"/>
                          <a:ea typeface="Calibri"/>
                          <a:cs typeface="Times New Roman"/>
                        </a:rPr>
                        <m:t>t</m:t>
                      </m:r>
                      <m:r>
                        <m:rPr>
                          <m:nor/>
                        </m:rPr>
                        <a:rPr lang="en-US" sz="6000">
                          <a:latin typeface="Times New Roman"/>
                          <a:ea typeface="Calibri"/>
                          <a:cs typeface="Times New Roman"/>
                        </a:rPr>
                        <m:t> đề</m:t>
                      </m:r>
                      <m:r>
                        <m:rPr>
                          <m:nor/>
                        </m:rPr>
                        <a:rPr lang="en-US" sz="6000">
                          <a:latin typeface="Times New Roman"/>
                          <a:ea typeface="Calibri"/>
                          <a:cs typeface="Times New Roman"/>
                        </a:rPr>
                        <m:t>u</m:t>
                      </m:r>
                      <m:r>
                        <m:rPr>
                          <m:nor/>
                        </m:rPr>
                        <a:rPr lang="en-US" sz="6000">
                          <a:latin typeface="Times New Roman"/>
                          <a:ea typeface="Calibri"/>
                          <a:cs typeface="Times New Roman"/>
                        </a:rPr>
                        <m:t> </m:t>
                      </m:r>
                      <m:r>
                        <m:rPr>
                          <m:nor/>
                        </m:rPr>
                        <a:rPr lang="en-US" sz="6000">
                          <a:latin typeface="Times New Roman"/>
                          <a:ea typeface="Calibri"/>
                          <a:cs typeface="Times New Roman"/>
                        </a:rPr>
                        <m:t>m</m:t>
                      </m:r>
                      <m:r>
                        <m:rPr>
                          <m:nor/>
                        </m:rPr>
                        <a:rPr lang="en-US" sz="6000">
                          <a:latin typeface="Times New Roman"/>
                          <a:ea typeface="Calibri"/>
                          <a:cs typeface="Times New Roman"/>
                        </a:rPr>
                        <m:t>à</m:t>
                      </m:r>
                      <m:r>
                        <m:rPr>
                          <m:nor/>
                        </m:rPr>
                        <a:rPr lang="en-US" sz="6000">
                          <a:latin typeface="Times New Roman"/>
                          <a:ea typeface="Calibri"/>
                          <a:cs typeface="Times New Roman"/>
                        </a:rPr>
                        <m:t>u</m:t>
                      </m:r>
                      <m:r>
                        <m:rPr>
                          <m:nor/>
                        </m:rPr>
                        <a:rPr lang="en-US" sz="6000">
                          <a:latin typeface="Times New Roman"/>
                          <a:ea typeface="Calibri"/>
                          <a:cs typeface="Times New Roman"/>
                        </a:rPr>
                        <m:t> đỏ </m:t>
                      </m:r>
                      <m:r>
                        <m:rPr>
                          <m:nor/>
                        </m:rPr>
                        <a:rPr lang="en-US" sz="6000">
                          <a:latin typeface="Times New Roman"/>
                          <a:ea typeface="Calibri"/>
                          <a:cs typeface="Times New Roman"/>
                        </a:rPr>
                        <m:t>c</m:t>
                      </m:r>
                      <m:r>
                        <m:rPr>
                          <m:nor/>
                        </m:rPr>
                        <a:rPr lang="en-US" sz="6000">
                          <a:latin typeface="Times New Roman"/>
                          <a:ea typeface="Calibri"/>
                          <a:cs typeface="Times New Roman"/>
                        </a:rPr>
                        <m:t>ó  </m:t>
                      </m:r>
                      <m:sSubSup>
                        <m:sSubSupPr>
                          <m:ctrlPr>
                            <a:rPr lang="vi-VN" sz="6000" i="1">
                              <a:latin typeface="Cambria Math"/>
                              <a:ea typeface="Calibri"/>
                              <a:cs typeface="Times New Roman"/>
                            </a:rPr>
                          </m:ctrlPr>
                        </m:sSubSupPr>
                        <m:e>
                          <m:r>
                            <a:rPr lang="en-US" sz="6000" i="1">
                              <a:latin typeface="Cambria Math"/>
                              <a:ea typeface="Calibri"/>
                              <a:cs typeface="Times New Roman"/>
                            </a:rPr>
                            <m:t>𝐶</m:t>
                          </m:r>
                        </m:e>
                        <m:sub>
                          <m:r>
                            <a:rPr lang="en-US" sz="6000" i="1">
                              <a:latin typeface="Cambria Math"/>
                              <a:ea typeface="Calibri"/>
                              <a:cs typeface="Times New Roman"/>
                            </a:rPr>
                            <m:t>7</m:t>
                          </m:r>
                        </m:sub>
                        <m:sup>
                          <m:r>
                            <a:rPr lang="en-US" sz="6000" i="1">
                              <a:latin typeface="Cambria Math"/>
                              <a:ea typeface="Calibri"/>
                              <a:cs typeface="Times New Roman"/>
                            </a:rPr>
                            <m:t>5</m:t>
                          </m:r>
                        </m:sup>
                      </m:sSubSup>
                      <m:r>
                        <m:rPr>
                          <m:nor/>
                        </m:rPr>
                        <a:rPr lang="en-US" sz="6000">
                          <a:latin typeface="Times New Roman"/>
                          <a:ea typeface="Calibri"/>
                          <a:cs typeface="Times New Roman"/>
                        </a:rPr>
                        <m:t> </m:t>
                      </m:r>
                      <m:r>
                        <m:rPr>
                          <m:nor/>
                        </m:rPr>
                        <a:rPr lang="en-US" sz="6000">
                          <a:latin typeface="Times New Roman"/>
                          <a:ea typeface="Calibri"/>
                          <a:cs typeface="Times New Roman"/>
                        </a:rPr>
                        <m:t>c</m:t>
                      </m:r>
                      <m:r>
                        <m:rPr>
                          <m:nor/>
                        </m:rPr>
                        <a:rPr lang="en-US" sz="6000">
                          <a:latin typeface="Times New Roman"/>
                          <a:ea typeface="Calibri"/>
                          <a:cs typeface="Times New Roman"/>
                        </a:rPr>
                        <m:t>á</m:t>
                      </m:r>
                      <m:r>
                        <m:rPr>
                          <m:nor/>
                        </m:rPr>
                        <a:rPr lang="en-US" sz="6000">
                          <a:latin typeface="Times New Roman"/>
                          <a:ea typeface="Calibri"/>
                          <a:cs typeface="Times New Roman"/>
                        </a:rPr>
                        <m:t>ch</m:t>
                      </m:r>
                      <m:r>
                        <m:rPr>
                          <m:nor/>
                        </m:rPr>
                        <a:rPr lang="en-US" sz="6000">
                          <a:latin typeface="Times New Roman"/>
                          <a:ea typeface="Calibri"/>
                          <a:cs typeface="Times New Roman"/>
                        </a:rPr>
                        <m:t>.</m:t>
                      </m:r>
                    </m:oMath>
                  </m:oMathPara>
                </a14:m>
                <a:endParaRPr lang="vi-VN" sz="6000">
                  <a:latin typeface="Calibri"/>
                  <a:ea typeface="Calibri"/>
                  <a:cs typeface="Times New Roman"/>
                </a:endParaRPr>
              </a:p>
            </p:txBody>
          </p:sp>
        </mc:Choice>
        <mc:Fallback xmlns="">
          <p:sp>
            <p:nvSpPr>
              <p:cNvPr id="65" name="Rectangle 64"/>
              <p:cNvSpPr>
                <a:spLocks noRot="1" noChangeAspect="1" noMove="1" noResize="1" noEditPoints="1" noAdjustHandles="1" noChangeArrowheads="1" noChangeShapeType="1" noTextEdit="1"/>
              </p:cNvSpPr>
              <p:nvPr/>
            </p:nvSpPr>
            <p:spPr>
              <a:xfrm>
                <a:off x="446376" y="6766524"/>
                <a:ext cx="18046414" cy="2386294"/>
              </a:xfrm>
              <a:prstGeom prst="rect">
                <a:avLst/>
              </a:prstGeom>
              <a:blipFill rotWithShape="0">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56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2" grpId="0"/>
      <p:bldP spid="15" grpId="0"/>
      <p:bldP spid="17" grpId="0"/>
      <p:bldP spid="64" grpId="0" animBg="1"/>
      <p:bldP spid="50" grpId="0"/>
      <p:bldP spid="6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0">
            <a:extLst>
              <a:ext uri="{FF2B5EF4-FFF2-40B4-BE49-F238E27FC236}">
                <a16:creationId xmlns:a16="http://schemas.microsoft.com/office/drawing/2014/main" xmlns="" id="{43C051DC-C7D1-4F76-A0E4-E9725AEA5753}"/>
              </a:ext>
            </a:extLst>
          </p:cNvPr>
          <p:cNvSpPr>
            <a:spLocks noChangeArrowheads="1"/>
          </p:cNvSpPr>
          <p:nvPr/>
        </p:nvSpPr>
        <p:spPr bwMode="gray">
          <a:xfrm>
            <a:off x="4611845" y="2703960"/>
            <a:ext cx="13742832" cy="1219200"/>
          </a:xfrm>
          <a:prstGeom prst="roundRect">
            <a:avLst>
              <a:gd name="adj" fmla="val 50000"/>
            </a:avLst>
          </a:prstGeom>
          <a:solidFill>
            <a:schemeClr val="bg1"/>
          </a:solidFill>
          <a:ln w="28575" algn="ctr">
            <a:solidFill>
              <a:srgbClr val="0000CC"/>
            </a:solid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defRPr/>
            </a:pP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Phần</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3.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Vận</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dụng</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thấp</a:t>
            </a:r>
            <a:endPar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endParaRPr>
          </a:p>
        </p:txBody>
      </p:sp>
      <p:sp>
        <p:nvSpPr>
          <p:cNvPr id="20" name="TextBox 19">
            <a:hlinkClick r:id="rId2" action="ppaction://hlinksldjump"/>
          </p:cNvPr>
          <p:cNvSpPr txBox="1"/>
          <p:nvPr/>
        </p:nvSpPr>
        <p:spPr>
          <a:xfrm>
            <a:off x="6307138"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12</a:t>
            </a:r>
          </a:p>
        </p:txBody>
      </p:sp>
      <p:sp>
        <p:nvSpPr>
          <p:cNvPr id="21" name="TextBox 20">
            <a:hlinkClick r:id="rId3" action="ppaction://hlinksldjump"/>
          </p:cNvPr>
          <p:cNvSpPr txBox="1"/>
          <p:nvPr/>
        </p:nvSpPr>
        <p:spPr>
          <a:xfrm>
            <a:off x="10440986" y="8991599"/>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13</a:t>
            </a:r>
          </a:p>
        </p:txBody>
      </p:sp>
      <p:sp>
        <p:nvSpPr>
          <p:cNvPr id="22" name="TextBox 21">
            <a:hlinkClick r:id="rId4" action="ppaction://hlinksldjump"/>
          </p:cNvPr>
          <p:cNvSpPr txBox="1"/>
          <p:nvPr/>
        </p:nvSpPr>
        <p:spPr>
          <a:xfrm>
            <a:off x="14327188"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14</a:t>
            </a:r>
          </a:p>
        </p:txBody>
      </p:sp>
      <p:sp>
        <p:nvSpPr>
          <p:cNvPr id="23" name="TextBox 22">
            <a:hlinkClick r:id="rId5" action="ppaction://hlinksldjump"/>
          </p:cNvPr>
          <p:cNvSpPr txBox="1"/>
          <p:nvPr/>
        </p:nvSpPr>
        <p:spPr>
          <a:xfrm>
            <a:off x="18353090"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15</a:t>
            </a:r>
          </a:p>
        </p:txBody>
      </p:sp>
      <p:sp>
        <p:nvSpPr>
          <p:cNvPr id="24" name="TextBox 23">
            <a:hlinkClick r:id="rId6" action="ppaction://hlinksldjump"/>
          </p:cNvPr>
          <p:cNvSpPr txBox="1"/>
          <p:nvPr/>
        </p:nvSpPr>
        <p:spPr>
          <a:xfrm>
            <a:off x="6307138" y="7012123"/>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7</a:t>
            </a:r>
          </a:p>
        </p:txBody>
      </p:sp>
      <p:sp>
        <p:nvSpPr>
          <p:cNvPr id="25" name="TextBox 24">
            <a:hlinkClick r:id="rId7" action="ppaction://hlinksldjump"/>
          </p:cNvPr>
          <p:cNvSpPr txBox="1"/>
          <p:nvPr/>
        </p:nvSpPr>
        <p:spPr>
          <a:xfrm>
            <a:off x="10440986" y="7012125"/>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8</a:t>
            </a:r>
          </a:p>
        </p:txBody>
      </p:sp>
      <p:sp>
        <p:nvSpPr>
          <p:cNvPr id="26" name="TextBox 25">
            <a:hlinkClick r:id="rId8" action="ppaction://hlinksldjump"/>
          </p:cNvPr>
          <p:cNvSpPr txBox="1"/>
          <p:nvPr/>
        </p:nvSpPr>
        <p:spPr>
          <a:xfrm>
            <a:off x="14327188" y="70750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9</a:t>
            </a:r>
          </a:p>
        </p:txBody>
      </p:sp>
      <p:sp>
        <p:nvSpPr>
          <p:cNvPr id="27" name="TextBox 26">
            <a:hlinkClick r:id="rId9" action="ppaction://hlinksldjump"/>
          </p:cNvPr>
          <p:cNvSpPr txBox="1"/>
          <p:nvPr/>
        </p:nvSpPr>
        <p:spPr>
          <a:xfrm>
            <a:off x="18353090" y="70750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10</a:t>
            </a:r>
          </a:p>
        </p:txBody>
      </p:sp>
      <p:sp>
        <p:nvSpPr>
          <p:cNvPr id="28" name="TextBox 27">
            <a:hlinkClick r:id="rId10" action="ppaction://hlinksldjump"/>
          </p:cNvPr>
          <p:cNvSpPr txBox="1"/>
          <p:nvPr/>
        </p:nvSpPr>
        <p:spPr>
          <a:xfrm>
            <a:off x="18353090"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5</a:t>
            </a:r>
          </a:p>
        </p:txBody>
      </p:sp>
      <p:sp>
        <p:nvSpPr>
          <p:cNvPr id="29" name="TextBox 28">
            <a:hlinkClick r:id="rId11" action="ppaction://hlinksldjump"/>
          </p:cNvPr>
          <p:cNvSpPr txBox="1"/>
          <p:nvPr/>
        </p:nvSpPr>
        <p:spPr>
          <a:xfrm>
            <a:off x="14327188"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4</a:t>
            </a:r>
          </a:p>
        </p:txBody>
      </p:sp>
      <p:sp>
        <p:nvSpPr>
          <p:cNvPr id="30" name="TextBox 29">
            <a:hlinkClick r:id="rId12" action="ppaction://hlinksldjump"/>
          </p:cNvPr>
          <p:cNvSpPr txBox="1"/>
          <p:nvPr/>
        </p:nvSpPr>
        <p:spPr>
          <a:xfrm>
            <a:off x="10440986"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3</a:t>
            </a:r>
          </a:p>
        </p:txBody>
      </p:sp>
      <p:sp>
        <p:nvSpPr>
          <p:cNvPr id="31" name="TextBox 30">
            <a:hlinkClick r:id="rId13" action="ppaction://hlinksldjump"/>
          </p:cNvPr>
          <p:cNvSpPr txBox="1"/>
          <p:nvPr/>
        </p:nvSpPr>
        <p:spPr>
          <a:xfrm>
            <a:off x="6307138" y="50176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2</a:t>
            </a:r>
          </a:p>
        </p:txBody>
      </p:sp>
      <p:sp>
        <p:nvSpPr>
          <p:cNvPr id="32" name="TextBox 31">
            <a:hlinkClick r:id="" action="ppaction://noaction"/>
          </p:cNvPr>
          <p:cNvSpPr txBox="1"/>
          <p:nvPr/>
        </p:nvSpPr>
        <p:spPr>
          <a:xfrm>
            <a:off x="2192338" y="90297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11</a:t>
            </a:r>
          </a:p>
        </p:txBody>
      </p:sp>
      <p:sp>
        <p:nvSpPr>
          <p:cNvPr id="33" name="TextBox 32">
            <a:hlinkClick r:id="rId14" action="ppaction://hlinksldjump"/>
          </p:cNvPr>
          <p:cNvSpPr txBox="1"/>
          <p:nvPr/>
        </p:nvSpPr>
        <p:spPr>
          <a:xfrm>
            <a:off x="2192338" y="7050223"/>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6</a:t>
            </a:r>
          </a:p>
        </p:txBody>
      </p:sp>
      <p:sp>
        <p:nvSpPr>
          <p:cNvPr id="34" name="TextBox 33">
            <a:hlinkClick r:id="rId15" action="ppaction://hlinksldjump"/>
          </p:cNvPr>
          <p:cNvSpPr txBox="1"/>
          <p:nvPr/>
        </p:nvSpPr>
        <p:spPr>
          <a:xfrm>
            <a:off x="2192338" y="50557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a:t>
            </a:r>
          </a:p>
        </p:txBody>
      </p:sp>
      <p:sp>
        <p:nvSpPr>
          <p:cNvPr id="35" name="Action Button: Back or Previous 34">
            <a:hlinkClick r:id="rId16" action="ppaction://hlinksldjump" highlightClick="1"/>
          </p:cNvPr>
          <p:cNvSpPr/>
          <p:nvPr/>
        </p:nvSpPr>
        <p:spPr>
          <a:xfrm>
            <a:off x="22168859" y="12302841"/>
            <a:ext cx="905164" cy="858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36" name="Action Button: Forward or Next 35">
            <a:hlinkClick r:id="" action="ppaction://hlinkshowjump?jump=nextslide" highlightClick="1"/>
          </p:cNvPr>
          <p:cNvSpPr/>
          <p:nvPr/>
        </p:nvSpPr>
        <p:spPr>
          <a:xfrm>
            <a:off x="23129448" y="12321313"/>
            <a:ext cx="942110" cy="84051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37" name="Rectangle 4">
            <a:extLst>
              <a:ext uri="{FF2B5EF4-FFF2-40B4-BE49-F238E27FC236}">
                <a16:creationId xmlns:a16="http://schemas.microsoft.com/office/drawing/2014/main" xmlns="" id="{C747A885-F2D1-409F-9DDA-9CB0AA9B9FF6}"/>
              </a:ext>
            </a:extLst>
          </p:cNvPr>
          <p:cNvSpPr>
            <a:spLocks noChangeArrowheads="1"/>
          </p:cNvSpPr>
          <p:nvPr/>
        </p:nvSpPr>
        <p:spPr bwMode="auto">
          <a:xfrm>
            <a:off x="636590" y="152400"/>
            <a:ext cx="23367997" cy="1554070"/>
          </a:xfrm>
          <a:prstGeom prst="rect">
            <a:avLst/>
          </a:prstGeom>
          <a:solidFill>
            <a:srgbClr val="FFFFC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vert="horz" wrap="square" lIns="182880" tIns="91440" rIns="182880" bIns="91440" numCol="1" anchor="ctr" anchorCtr="0" compatLnSpc="1">
            <a:prstTxWarp prst="textNoShape">
              <a:avLst/>
            </a:prstTxWarp>
            <a:spAutoFit/>
          </a:bodyPr>
          <a:lstStyle/>
          <a:p>
            <a:pPr algn="ctr" defTabSz="1828800" eaLnBrk="0" fontAlgn="base" hangingPunct="0">
              <a:spcBef>
                <a:spcPct val="0"/>
              </a:spcBef>
              <a:spcAft>
                <a:spcPct val="0"/>
              </a:spcAft>
            </a:pPr>
            <a:endParaRPr lang="en-US" altLang="en-US" sz="6400" b="1" dirty="0">
              <a:solidFill>
                <a:srgbClr val="0000CC"/>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974013" y="0"/>
            <a:ext cx="8562974" cy="1862048"/>
          </a:xfrm>
          <a:prstGeom prst="rect">
            <a:avLst/>
          </a:prstGeom>
          <a:noFill/>
        </p:spPr>
        <p:txBody>
          <a:bodyPr wrap="square" rtlCol="0">
            <a:spAutoFit/>
          </a:bodyPr>
          <a:lstStyle/>
          <a:p>
            <a:r>
              <a:rPr lang="en-US" sz="11500" b="1" smtClean="0"/>
              <a:t>CĐ: </a:t>
            </a:r>
            <a:r>
              <a:rPr lang="en-US" sz="11500" b="1" smtClean="0">
                <a:solidFill>
                  <a:srgbClr val="FF0000"/>
                </a:solidFill>
              </a:rPr>
              <a:t>XÁC SUẤT</a:t>
            </a:r>
            <a:endParaRPr lang="en-US" sz="11500" b="1">
              <a:solidFill>
                <a:srgbClr val="FF0000"/>
              </a:solidFill>
            </a:endParaRPr>
          </a:p>
        </p:txBody>
      </p:sp>
    </p:spTree>
    <p:extLst>
      <p:ext uri="{BB962C8B-B14F-4D97-AF65-F5344CB8AC3E}">
        <p14:creationId xmlns:p14="http://schemas.microsoft.com/office/powerpoint/2010/main" val="10503002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72612" y="4567870"/>
            <a:ext cx="23802497" cy="8424455"/>
            <a:chOff x="122430" y="3616140"/>
            <a:chExt cx="13163748" cy="4761053"/>
          </a:xfrm>
        </p:grpSpPr>
        <p:sp>
          <p:nvSpPr>
            <p:cNvPr id="5" name="Rounded Rectangle 4"/>
            <p:cNvSpPr/>
            <p:nvPr/>
          </p:nvSpPr>
          <p:spPr>
            <a:xfrm>
              <a:off x="122430" y="3616140"/>
              <a:ext cx="13163748" cy="476105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nvGrpSpPr>
            <p:cNvPr id="6" name="Group 5"/>
            <p:cNvGrpSpPr/>
            <p:nvPr/>
          </p:nvGrpSpPr>
          <p:grpSpPr>
            <a:xfrm>
              <a:off x="161625" y="3636289"/>
              <a:ext cx="2077111" cy="527983"/>
              <a:chOff x="1194105" y="6239450"/>
              <a:chExt cx="4071891" cy="959316"/>
            </a:xfrm>
          </p:grpSpPr>
          <p:sp>
            <p:nvSpPr>
              <p:cNvPr id="7" name="Freeform 20"/>
              <p:cNvSpPr>
                <a:spLocks/>
              </p:cNvSpPr>
              <p:nvPr/>
            </p:nvSpPr>
            <p:spPr bwMode="auto">
              <a:xfrm rot="16200000" flipV="1">
                <a:off x="2815735" y="4748505"/>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000"/>
              </a:p>
            </p:txBody>
          </p:sp>
          <p:sp>
            <p:nvSpPr>
              <p:cNvPr id="8" name="TextBox 7"/>
              <p:cNvSpPr txBox="1"/>
              <p:nvPr/>
            </p:nvSpPr>
            <p:spPr>
              <a:xfrm>
                <a:off x="2187353" y="6239450"/>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000"/>
              </a:p>
            </p:txBody>
          </p:sp>
        </p:grpSp>
      </p:grpSp>
      <mc:AlternateContent xmlns:mc="http://schemas.openxmlformats.org/markup-compatibility/2006" xmlns:a14="http://schemas.microsoft.com/office/drawing/2010/main">
        <mc:Choice Requires="a14">
          <p:sp>
            <p:nvSpPr>
              <p:cNvPr id="94" name="Rectangle 93"/>
              <p:cNvSpPr/>
              <p:nvPr/>
            </p:nvSpPr>
            <p:spPr>
              <a:xfrm>
                <a:off x="0" y="4567853"/>
                <a:ext cx="24221156" cy="2266656"/>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b="0" i="0" dirty="0" smtClean="0">
                          <a:latin typeface="Times New Roman" pitchFamily="18" charset="0"/>
                          <a:cs typeface="Times New Roman" pitchFamily="18" charset="0"/>
                        </a:rPr>
                        <m:t>                 </m:t>
                      </m:r>
                      <m:r>
                        <m:rPr>
                          <m:nor/>
                        </m:rPr>
                        <a:rPr lang="en-US" sz="6600" dirty="0">
                          <a:latin typeface="Times New Roman" pitchFamily="18" charset="0"/>
                          <a:cs typeface="Times New Roman" pitchFamily="18" charset="0"/>
                        </a:rPr>
                        <m:t>X</m:t>
                      </m:r>
                      <m:r>
                        <m:rPr>
                          <m:nor/>
                        </m:rPr>
                        <a:rPr lang="en-US" sz="6600" dirty="0">
                          <a:latin typeface="Times New Roman" pitchFamily="18" charset="0"/>
                          <a:cs typeface="Times New Roman" pitchFamily="18" charset="0"/>
                        </a:rPr>
                        <m:t>ế</m:t>
                      </m:r>
                      <m:r>
                        <m:rPr>
                          <m:nor/>
                        </m:rPr>
                        <a:rPr lang="en-US" sz="6600" dirty="0">
                          <a:latin typeface="Times New Roman" pitchFamily="18" charset="0"/>
                          <a:cs typeface="Times New Roman" pitchFamily="18" charset="0"/>
                        </a:rPr>
                        <m:t>p</m:t>
                      </m:r>
                      <m:r>
                        <m:rPr>
                          <m:nor/>
                        </m:rPr>
                        <a:rPr lang="en-US" sz="6600" dirty="0">
                          <a:latin typeface="Times New Roman" pitchFamily="18" charset="0"/>
                          <a:cs typeface="Times New Roman" pitchFamily="18" charset="0"/>
                        </a:rPr>
                        <m:t> 8 </m:t>
                      </m:r>
                      <m:r>
                        <m:rPr>
                          <m:nor/>
                        </m:rPr>
                        <a:rPr lang="en-US" sz="6600" dirty="0">
                          <a:latin typeface="Times New Roman" pitchFamily="18" charset="0"/>
                          <a:cs typeface="Times New Roman" pitchFamily="18" charset="0"/>
                        </a:rPr>
                        <m:t>b</m:t>
                      </m:r>
                      <m:r>
                        <m:rPr>
                          <m:nor/>
                        </m:rPr>
                        <a:rPr lang="en-US" sz="6600" dirty="0">
                          <a:latin typeface="Times New Roman" pitchFamily="18" charset="0"/>
                          <a:cs typeface="Times New Roman" pitchFamily="18" charset="0"/>
                        </a:rPr>
                        <m:t>ạ</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v</m:t>
                      </m:r>
                      <m:r>
                        <m:rPr>
                          <m:nor/>
                        </m:rPr>
                        <a:rPr lang="en-US" sz="6600" dirty="0">
                          <a:latin typeface="Times New Roman" pitchFamily="18" charset="0"/>
                          <a:cs typeface="Times New Roman" pitchFamily="18" charset="0"/>
                        </a:rPr>
                        <m:t>à</m:t>
                      </m:r>
                      <m:r>
                        <m:rPr>
                          <m:nor/>
                        </m:rPr>
                        <a:rPr lang="en-US" sz="6600" dirty="0">
                          <a:latin typeface="Times New Roman" pitchFamily="18" charset="0"/>
                          <a:cs typeface="Times New Roman" pitchFamily="18" charset="0"/>
                        </a:rPr>
                        <m:t>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m</m:t>
                      </m:r>
                      <m:r>
                        <m:rPr>
                          <m:nor/>
                        </m:rPr>
                        <a:rPr lang="en-US" sz="6600" dirty="0">
                          <a:latin typeface="Times New Roman" pitchFamily="18" charset="0"/>
                          <a:cs typeface="Times New Roman" pitchFamily="18" charset="0"/>
                        </a:rPr>
                        <m:t>ộ</m:t>
                      </m:r>
                      <m:r>
                        <m:rPr>
                          <m:nor/>
                        </m:rPr>
                        <a:rPr lang="en-US" sz="6600" dirty="0">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b</m:t>
                      </m:r>
                      <m:r>
                        <m:rPr>
                          <m:nor/>
                        </m:rPr>
                        <a:rPr lang="en-US" sz="6600" dirty="0">
                          <a:latin typeface="Times New Roman" pitchFamily="18" charset="0"/>
                          <a:cs typeface="Times New Roman" pitchFamily="18" charset="0"/>
                        </a:rPr>
                        <m:t>à</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tr</m:t>
                      </m:r>
                      <m:r>
                        <m:rPr>
                          <m:nor/>
                        </m:rPr>
                        <a:rPr lang="en-US" sz="6600" dirty="0">
                          <a:latin typeface="Times New Roman" pitchFamily="18" charset="0"/>
                          <a:cs typeface="Times New Roman" pitchFamily="18" charset="0"/>
                        </a:rPr>
                        <m:t>ò</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ê</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theo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ô</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th</m:t>
                      </m:r>
                      <m:r>
                        <m:rPr>
                          <m:nor/>
                        </m:rPr>
                        <a:rPr lang="en-US" sz="6600" dirty="0">
                          <a:latin typeface="Times New Roman" pitchFamily="18" charset="0"/>
                          <a:cs typeface="Times New Roman" pitchFamily="18" charset="0"/>
                        </a:rPr>
                        <m:t>ứ</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ho</m:t>
                      </m:r>
                      <m:r>
                        <m:rPr>
                          <m:nor/>
                        </m:rPr>
                        <a:rPr lang="en-US" sz="6600" dirty="0">
                          <a:latin typeface="Times New Roman" pitchFamily="18" charset="0"/>
                          <a:cs typeface="Times New Roman" pitchFamily="18" charset="0"/>
                        </a:rPr>
                        <m:t>á</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v</m:t>
                      </m:r>
                      <m:r>
                        <m:rPr>
                          <m:nor/>
                        </m:rPr>
                        <a:rPr lang="en-US" sz="6600" dirty="0">
                          <a:latin typeface="Times New Roman" pitchFamily="18" charset="0"/>
                          <a:cs typeface="Times New Roman" pitchFamily="18" charset="0"/>
                        </a:rPr>
                        <m:t>ị </m:t>
                      </m:r>
                      <m:r>
                        <m:rPr>
                          <m:nor/>
                        </m:rPr>
                        <a:rPr lang="en-US" sz="6600" dirty="0">
                          <a:latin typeface="Times New Roman" pitchFamily="18" charset="0"/>
                          <a:cs typeface="Times New Roman" pitchFamily="18" charset="0"/>
                        </a:rPr>
                        <m:t>v</m:t>
                      </m:r>
                      <m:r>
                        <m:rPr>
                          <m:nor/>
                        </m:rPr>
                        <a:rPr lang="en-US" sz="6600" dirty="0">
                          <a:latin typeface="Times New Roman" pitchFamily="18" charset="0"/>
                          <a:cs typeface="Times New Roman" pitchFamily="18" charset="0"/>
                        </a:rPr>
                        <m:t>ò</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quanh</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ta</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ó : </m:t>
                      </m:r>
                      <m:r>
                        <a:rPr lang="vi-VN" sz="6600" i="1">
                          <a:latin typeface="Cambria Math"/>
                        </a:rPr>
                        <m:t>𝑛</m:t>
                      </m:r>
                      <m:d>
                        <m:dPr>
                          <m:ctrlPr>
                            <a:rPr lang="en-US" sz="6600" i="1">
                              <a:latin typeface="Cambria Math"/>
                            </a:rPr>
                          </m:ctrlPr>
                        </m:dPr>
                        <m:e>
                          <m:r>
                            <a:rPr lang="vi-VN" sz="6600" i="1">
                              <a:latin typeface="Cambria Math"/>
                            </a:rPr>
                            <m:t>𝛺</m:t>
                          </m:r>
                        </m:e>
                      </m:d>
                      <m:r>
                        <a:rPr lang="en-US" sz="6600" i="1">
                          <a:latin typeface="Cambria Math"/>
                        </a:rPr>
                        <m:t>=7!</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p:txBody>
          </p:sp>
        </mc:Choice>
        <mc:Fallback xmlns="">
          <p:sp>
            <p:nvSpPr>
              <p:cNvPr id="94" name="Rectangle 93"/>
              <p:cNvSpPr>
                <a:spLocks noRot="1" noChangeAspect="1" noMove="1" noResize="1" noEditPoints="1" noAdjustHandles="1" noChangeArrowheads="1" noChangeShapeType="1" noTextEdit="1"/>
              </p:cNvSpPr>
              <p:nvPr/>
            </p:nvSpPr>
            <p:spPr>
              <a:xfrm>
                <a:off x="0" y="4567853"/>
                <a:ext cx="24221156" cy="226665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272612" y="6697281"/>
                <a:ext cx="24320256" cy="4992018"/>
              </a:xfrm>
              <a:prstGeom prst="rect">
                <a:avLst/>
              </a:prstGeom>
              <a:noFill/>
            </p:spPr>
            <p:txBody>
              <a:bodyPr wrap="square" lIns="182889" tIns="91445" rIns="182889" bIns="91445" rtlCol="0">
                <a:spAutoFit/>
              </a:bodyPr>
              <a:lstStyle/>
              <a:p>
                <a:pPr>
                  <a:lnSpc>
                    <a:spcPct val="115000"/>
                  </a:lnSpc>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Để </m:t>
                      </m:r>
                      <m:r>
                        <m:rPr>
                          <m:nor/>
                        </m:rPr>
                        <a:rPr lang="en-US" sz="6600" dirty="0">
                          <a:latin typeface="Times New Roman" pitchFamily="18" charset="0"/>
                          <a:cs typeface="Times New Roman" pitchFamily="18" charset="0"/>
                        </a:rPr>
                        <m:t>x</m:t>
                      </m:r>
                      <m:r>
                        <m:rPr>
                          <m:nor/>
                        </m:rPr>
                        <a:rPr lang="en-US" sz="6600" dirty="0">
                          <a:latin typeface="Times New Roman" pitchFamily="18" charset="0"/>
                          <a:cs typeface="Times New Roman" pitchFamily="18" charset="0"/>
                        </a:rPr>
                        <m:t>ế</m:t>
                      </m:r>
                      <m:r>
                        <m:rPr>
                          <m:nor/>
                        </m:rPr>
                        <a:rPr lang="en-US" sz="6600" dirty="0">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á</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b</m:t>
                      </m:r>
                      <m:r>
                        <m:rPr>
                          <m:nor/>
                        </m:rPr>
                        <a:rPr lang="en-US" sz="6600" dirty="0">
                          <a:latin typeface="Times New Roman" pitchFamily="18" charset="0"/>
                          <a:cs typeface="Times New Roman" pitchFamily="18" charset="0"/>
                        </a:rPr>
                        <m:t>ạ</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ữ </m:t>
                      </m:r>
                      <m:r>
                        <m:rPr>
                          <m:nor/>
                        </m:rPr>
                        <a:rPr lang="en-US" sz="6600" dirty="0">
                          <a:latin typeface="Times New Roman" pitchFamily="18" charset="0"/>
                          <a:cs typeface="Times New Roman" pitchFamily="18" charset="0"/>
                        </a:rPr>
                        <m:t>kh</m:t>
                      </m:r>
                      <m:r>
                        <m:rPr>
                          <m:nor/>
                        </m:rPr>
                        <a:rPr lang="en-US" sz="6600" dirty="0">
                          <a:latin typeface="Times New Roman" pitchFamily="18" charset="0"/>
                          <a:cs typeface="Times New Roman" pitchFamily="18" charset="0"/>
                        </a:rPr>
                        <m:t>ô</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ồ</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ạ</m:t>
                      </m:r>
                      <m:r>
                        <m:rPr>
                          <m:nor/>
                        </m:rPr>
                        <a:rPr lang="en-US" sz="6600" dirty="0">
                          <a:latin typeface="Times New Roman" pitchFamily="18" charset="0"/>
                          <a:cs typeface="Times New Roman" pitchFamily="18" charset="0"/>
                        </a:rPr>
                        <m:t>nh</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nhau</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tr</m:t>
                      </m:r>
                      <m:r>
                        <m:rPr>
                          <m:nor/>
                        </m:rPr>
                        <a:rPr lang="en-US" sz="6600" dirty="0">
                          <a:latin typeface="Times New Roman" pitchFamily="18" charset="0"/>
                          <a:cs typeface="Times New Roman" pitchFamily="18" charset="0"/>
                        </a:rPr>
                        <m:t>ướ</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h</m:t>
                      </m:r>
                      <m:r>
                        <m:rPr>
                          <m:nor/>
                        </m:rPr>
                        <a:rPr lang="en-US" sz="6600" dirty="0">
                          <a:latin typeface="Times New Roman" pitchFamily="18" charset="0"/>
                          <a:cs typeface="Times New Roman" pitchFamily="18" charset="0"/>
                        </a:rPr>
                        <m:t>ế</m:t>
                      </m:r>
                      <m:r>
                        <m:rPr>
                          <m:nor/>
                        </m:rPr>
                        <a:rPr lang="en-US" sz="6600" dirty="0">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ta</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x</m:t>
                      </m:r>
                      <m:r>
                        <m:rPr>
                          <m:nor/>
                        </m:rPr>
                        <a:rPr lang="en-US" sz="6600" dirty="0">
                          <a:latin typeface="Times New Roman" pitchFamily="18" charset="0"/>
                          <a:cs typeface="Times New Roman" pitchFamily="18" charset="0"/>
                        </a:rPr>
                        <m:t>ế</m:t>
                      </m:r>
                      <m:r>
                        <m:rPr>
                          <m:nor/>
                        </m:rPr>
                        <a:rPr lang="en-US" sz="6600" dirty="0">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á</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b</m:t>
                      </m:r>
                      <m:r>
                        <m:rPr>
                          <m:nor/>
                        </m:rPr>
                        <a:rPr lang="en-US" sz="6600" dirty="0">
                          <a:latin typeface="Times New Roman" pitchFamily="18" charset="0"/>
                          <a:cs typeface="Times New Roman" pitchFamily="18" charset="0"/>
                        </a:rPr>
                        <m:t>ạ</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nam</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v</m:t>
                      </m:r>
                      <m:r>
                        <m:rPr>
                          <m:nor/>
                        </m:rPr>
                        <a:rPr lang="en-US" sz="6600" dirty="0">
                          <a:latin typeface="Times New Roman" pitchFamily="18" charset="0"/>
                          <a:cs typeface="Times New Roman" pitchFamily="18" charset="0"/>
                        </a:rPr>
                        <m:t>à</m:t>
                      </m:r>
                      <m:r>
                        <m:rPr>
                          <m:nor/>
                        </m:rPr>
                        <a:rPr lang="en-US" sz="6600" dirty="0">
                          <a:latin typeface="Times New Roman" pitchFamily="18" charset="0"/>
                          <a:cs typeface="Times New Roman" pitchFamily="18" charset="0"/>
                        </a:rPr>
                        <m:t>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b</m:t>
                      </m:r>
                      <m:r>
                        <m:rPr>
                          <m:nor/>
                        </m:rPr>
                        <a:rPr lang="en-US" sz="6600" dirty="0">
                          <a:latin typeface="Times New Roman" pitchFamily="18" charset="0"/>
                          <a:cs typeface="Times New Roman" pitchFamily="18" charset="0"/>
                        </a:rPr>
                        <m:t>à</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tr</m:t>
                      </m:r>
                      <m:r>
                        <m:rPr>
                          <m:nor/>
                        </m:rPr>
                        <a:rPr lang="en-US" sz="6600" dirty="0">
                          <a:latin typeface="Times New Roman" pitchFamily="18" charset="0"/>
                          <a:cs typeface="Times New Roman" pitchFamily="18" charset="0"/>
                        </a:rPr>
                        <m:t>ò</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ó </m:t>
                      </m:r>
                      <m:r>
                        <a:rPr lang="en-US" sz="6600" i="1" dirty="0">
                          <a:latin typeface="Cambria Math"/>
                        </a:rPr>
                        <m:t>4</m:t>
                      </m:r>
                      <m:r>
                        <a:rPr lang="en-US" sz="6600" i="1">
                          <a:latin typeface="Cambria Math"/>
                        </a:rPr>
                        <m:t>!</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gi</m:t>
                      </m:r>
                      <m:r>
                        <m:rPr>
                          <m:nor/>
                        </m:rPr>
                        <a:rPr lang="en-US" sz="6600" dirty="0" err="1">
                          <a:latin typeface="Times New Roman" pitchFamily="18" charset="0"/>
                          <a:cs typeface="Times New Roman" pitchFamily="18" charset="0"/>
                        </a:rPr>
                        <m:t>ữ</m:t>
                      </m:r>
                      <m:r>
                        <m:rPr>
                          <m:nor/>
                        </m:rPr>
                        <a:rPr lang="en-US" sz="6600" dirty="0" err="1">
                          <a:latin typeface="Times New Roman" pitchFamily="18" charset="0"/>
                          <a:cs typeface="Times New Roman" pitchFamily="18" charset="0"/>
                        </a:rPr>
                        <m:t>a</m:t>
                      </m:r>
                      <m:r>
                        <m:rPr>
                          <m:nor/>
                        </m:rPr>
                        <a:rPr lang="en-US" sz="6600" dirty="0">
                          <a:latin typeface="Times New Roman" pitchFamily="18" charset="0"/>
                          <a:cs typeface="Times New Roman" pitchFamily="18" charset="0"/>
                        </a:rPr>
                        <m:t> 5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ạ</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nam</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đó</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ta</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m:t>
                      </m:r>
                      <m:r>
                        <m:rPr>
                          <m:nor/>
                        </m:rPr>
                        <a:rPr lang="en-US" sz="6600" dirty="0" err="1">
                          <a:latin typeface="Times New Roman" pitchFamily="18" charset="0"/>
                          <a:cs typeface="Times New Roman" pitchFamily="18" charset="0"/>
                        </a:rPr>
                        <m:t>ẽ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đượ</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5 </m:t>
                      </m:r>
                      <m:r>
                        <m:rPr>
                          <m:nor/>
                        </m:rPr>
                        <a:rPr lang="en-US" sz="6600" dirty="0" err="1">
                          <a:latin typeface="Times New Roman" pitchFamily="18" charset="0"/>
                          <a:cs typeface="Times New Roman" pitchFamily="18" charset="0"/>
                        </a:rPr>
                        <m:t>ng</m:t>
                      </m:r>
                      <m:r>
                        <m:rPr>
                          <m:nor/>
                        </m:rPr>
                        <a:rPr lang="en-US" sz="6600" dirty="0" err="1">
                          <a:latin typeface="Times New Roman" pitchFamily="18" charset="0"/>
                          <a:cs typeface="Times New Roman" pitchFamily="18" charset="0"/>
                        </a:rPr>
                        <m:t>ă</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do</m:t>
                      </m:r>
                      <m:r>
                        <m:rPr>
                          <m:nor/>
                        </m:rPr>
                        <a:rPr lang="en-US" sz="6600" dirty="0">
                          <a:latin typeface="Times New Roman" pitchFamily="18" charset="0"/>
                          <a:cs typeface="Times New Roman" pitchFamily="18" charset="0"/>
                        </a:rPr>
                        <m:t> ở đâ</m:t>
                      </m:r>
                      <m:r>
                        <m:rPr>
                          <m:nor/>
                        </m:rPr>
                        <a:rPr lang="en-US" sz="6600" dirty="0" err="1">
                          <a:latin typeface="Times New Roman" pitchFamily="18" charset="0"/>
                          <a:cs typeface="Times New Roman" pitchFamily="18" charset="0"/>
                        </a:rPr>
                        <m:t>y</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à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à</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tr</m:t>
                      </m:r>
                      <m:r>
                        <m:rPr>
                          <m:nor/>
                        </m:rPr>
                        <a:rPr lang="en-US" sz="6600" dirty="0" err="1">
                          <a:latin typeface="Times New Roman" pitchFamily="18" charset="0"/>
                          <a:cs typeface="Times New Roman" pitchFamily="18" charset="0"/>
                        </a:rPr>
                        <m:t>ò</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X</m:t>
                      </m:r>
                      <m:r>
                        <m:rPr>
                          <m:nor/>
                        </m:rPr>
                        <a:rPr lang="en-US" sz="6600" dirty="0" err="1">
                          <a:latin typeface="Times New Roman" pitchFamily="18" charset="0"/>
                          <a:cs typeface="Times New Roman" pitchFamily="18" charset="0"/>
                        </a:rPr>
                        <m:t>ế</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m:t>
                      </m:r>
                      <m:r>
                        <m:rPr>
                          <m:nor/>
                        </m:rPr>
                        <a:rPr lang="en-US" sz="6600" dirty="0" err="1">
                          <a:latin typeface="Times New Roman" pitchFamily="18" charset="0"/>
                          <a:cs typeface="Times New Roman" pitchFamily="18" charset="0"/>
                        </a:rPr>
                        <m:t>ỉ</m:t>
                      </m:r>
                      <m:r>
                        <m:rPr>
                          <m:nor/>
                        </m:rPr>
                        <a:rPr lang="en-US" sz="6600" dirty="0" err="1">
                          <a:latin typeface="Times New Roman" pitchFamily="18" charset="0"/>
                          <a:cs typeface="Times New Roman" pitchFamily="18" charset="0"/>
                        </a:rPr>
                        <m:t>nh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h</m:t>
                      </m:r>
                      <m:r>
                        <m:rPr>
                          <m:nor/>
                        </m:rPr>
                        <a:rPr lang="en-US" sz="6600" dirty="0" err="1">
                          <a:latin typeface="Times New Roman" pitchFamily="18" charset="0"/>
                          <a:cs typeface="Times New Roman" pitchFamily="18" charset="0"/>
                        </a:rPr>
                        <m:t>ợ</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3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ạ</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m:t>
                      </m:r>
                      <m:r>
                        <m:rPr>
                          <m:nor/>
                        </m:rPr>
                        <a:rPr lang="en-US" sz="6600" dirty="0" err="1">
                          <a:latin typeface="Times New Roman" pitchFamily="18" charset="0"/>
                          <a:cs typeface="Times New Roman" pitchFamily="18" charset="0"/>
                        </a:rPr>
                        <m:t>ữ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m:t>
                      </m:r>
                      <m:r>
                        <m:rPr>
                          <m:nor/>
                        </m:rPr>
                        <a:rPr lang="en-US" sz="6600" dirty="0" err="1">
                          <a:latin typeface="Times New Roman" pitchFamily="18" charset="0"/>
                          <a:cs typeface="Times New Roman" pitchFamily="18" charset="0"/>
                        </a:rPr>
                        <m:t>o</m:t>
                      </m:r>
                      <m:r>
                        <m:rPr>
                          <m:nor/>
                        </m:rPr>
                        <a:rPr lang="en-US" sz="6600" dirty="0">
                          <a:latin typeface="Times New Roman" pitchFamily="18" charset="0"/>
                          <a:cs typeface="Times New Roman" pitchFamily="18" charset="0"/>
                        </a:rPr>
                        <m:t> 5 </m:t>
                      </m:r>
                      <m:r>
                        <m:rPr>
                          <m:nor/>
                        </m:rPr>
                        <a:rPr lang="en-US" sz="6600" dirty="0" err="1">
                          <a:latin typeface="Times New Roman" pitchFamily="18" charset="0"/>
                          <a:cs typeface="Times New Roman" pitchFamily="18" charset="0"/>
                        </a:rPr>
                        <m:t>ng</m:t>
                      </m:r>
                      <m:r>
                        <m:rPr>
                          <m:nor/>
                        </m:rPr>
                        <a:rPr lang="en-US" sz="6600" dirty="0" err="1">
                          <a:latin typeface="Times New Roman" pitchFamily="18" charset="0"/>
                          <a:cs typeface="Times New Roman" pitchFamily="18" charset="0"/>
                        </a:rPr>
                        <m:t>ă</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đó</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sSubSup>
                        <m:sSubSupPr>
                          <m:ctrlPr>
                            <a:rPr lang="en-US" sz="6600" i="1">
                              <a:latin typeface="Cambria Math"/>
                            </a:rPr>
                          </m:ctrlPr>
                        </m:sSubSupPr>
                        <m:e>
                          <m:r>
                            <a:rPr lang="en-US" sz="6600" i="1">
                              <a:latin typeface="Cambria Math"/>
                            </a:rPr>
                            <m:t>𝐴</m:t>
                          </m:r>
                        </m:e>
                        <m:sub>
                          <m:r>
                            <a:rPr lang="en-US" sz="6600" i="1">
                              <a:latin typeface="Cambria Math"/>
                            </a:rPr>
                            <m:t>5</m:t>
                          </m:r>
                        </m:sub>
                        <m:sup>
                          <m:r>
                            <a:rPr lang="en-US" sz="6600" i="1">
                              <a:latin typeface="Cambria Math"/>
                            </a:rPr>
                            <m:t>3</m:t>
                          </m:r>
                        </m:sup>
                      </m:sSubSup>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m:t>
                      </m:r>
                    </m:oMath>
                  </m:oMathPara>
                </a14:m>
                <a:endParaRPr lang="en-US" sz="6600" i="1"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272612" y="6697281"/>
                <a:ext cx="24320256" cy="499201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500513" y="10620700"/>
                <a:ext cx="22949808" cy="2137198"/>
              </a:xfrm>
              <a:prstGeom prst="rect">
                <a:avLst/>
              </a:prstGeom>
              <a:noFill/>
            </p:spPr>
            <p:txBody>
              <a:bodyPr wrap="square" lIns="182889" tIns="91445" rIns="182889" bIns="91445" rtlCol="0">
                <a:spAutoFit/>
              </a:bodyPr>
              <a:lstStyle/>
              <a:p>
                <a:r>
                  <a:rPr lang="en-US" sz="6600" dirty="0">
                    <a:latin typeface="Times New Roman" pitchFamily="18" charset="0"/>
                    <a:cs typeface="Times New Roman" pitchFamily="18" charset="0"/>
                  </a:rPr>
                  <a:t>Theo </a:t>
                </a:r>
                <a:r>
                  <a:rPr lang="en-US" sz="6600" dirty="0" err="1">
                    <a:latin typeface="Times New Roman" pitchFamily="18" charset="0"/>
                    <a:cs typeface="Times New Roman" pitchFamily="18" charset="0"/>
                  </a:rPr>
                  <a:t>quy</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tắc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nhân</a:t>
                </a:r>
                <a:r>
                  <a:rPr lang="en-US" sz="6600" dirty="0">
                    <a:latin typeface="Times New Roman" pitchFamily="18" charset="0"/>
                    <a:cs typeface="Times New Roman" pitchFamily="18" charset="0"/>
                  </a:rPr>
                  <a:t> ta </a:t>
                </a:r>
                <a:r>
                  <a:rPr lang="en-US" sz="6600" err="1">
                    <a:latin typeface="Times New Roman" pitchFamily="18" charset="0"/>
                    <a:cs typeface="Times New Roman" pitchFamily="18" charset="0"/>
                  </a:rPr>
                  <a:t>có</a:t>
                </a:r>
                <a:r>
                  <a:rPr lang="en-US" sz="6600">
                    <a:latin typeface="Times New Roman" pitchFamily="18" charset="0"/>
                    <a:cs typeface="Times New Roman" pitchFamily="18" charset="0"/>
                  </a:rPr>
                  <a:t> xác </a:t>
                </a:r>
                <a:r>
                  <a:rPr lang="en-US" sz="6600" dirty="0" err="1">
                    <a:latin typeface="Times New Roman" pitchFamily="18" charset="0"/>
                    <a:cs typeface="Times New Roman" pitchFamily="18" charset="0"/>
                  </a:rPr>
                  <a:t>suất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xảy</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ra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a:t>
                </a:r>
                <a14:m>
                  <m:oMath xmlns:m="http://schemas.openxmlformats.org/officeDocument/2006/math">
                    <m:r>
                      <m:rPr>
                        <m:sty m:val="p"/>
                      </m:rPr>
                      <a:rPr lang="en-US" sz="8000" dirty="0">
                        <a:latin typeface="Cambria Math"/>
                      </a:rPr>
                      <m:t>P</m:t>
                    </m:r>
                    <m:d>
                      <m:dPr>
                        <m:ctrlPr>
                          <a:rPr lang="en-US" sz="8000" i="1" dirty="0">
                            <a:latin typeface="Cambria Math"/>
                          </a:rPr>
                        </m:ctrlPr>
                      </m:dPr>
                      <m:e>
                        <m:r>
                          <a:rPr lang="en-US" sz="8000" i="1" dirty="0">
                            <a:latin typeface="Cambria Math"/>
                          </a:rPr>
                          <m:t>𝐴</m:t>
                        </m:r>
                      </m:e>
                    </m:d>
                    <m:r>
                      <a:rPr lang="en-US" sz="8000" i="1" dirty="0">
                        <a:latin typeface="Cambria Math"/>
                      </a:rPr>
                      <m:t>=</m:t>
                    </m:r>
                    <m:f>
                      <m:fPr>
                        <m:ctrlPr>
                          <a:rPr lang="en-US" sz="8000" i="1" dirty="0">
                            <a:latin typeface="Cambria Math"/>
                          </a:rPr>
                        </m:ctrlPr>
                      </m:fPr>
                      <m:num>
                        <m:r>
                          <a:rPr lang="en-US" sz="8000" i="1" dirty="0">
                            <a:latin typeface="Cambria Math"/>
                          </a:rPr>
                          <m:t>4</m:t>
                        </m:r>
                        <m:r>
                          <a:rPr lang="en-US" sz="8000" i="1">
                            <a:latin typeface="Cambria Math"/>
                          </a:rPr>
                          <m:t>!</m:t>
                        </m:r>
                        <m:sSubSup>
                          <m:sSubSupPr>
                            <m:ctrlPr>
                              <a:rPr lang="en-US" sz="8000" i="1">
                                <a:latin typeface="Cambria Math"/>
                              </a:rPr>
                            </m:ctrlPr>
                          </m:sSubSupPr>
                          <m:e>
                            <m:r>
                              <a:rPr lang="en-US" sz="8000" i="1">
                                <a:latin typeface="Cambria Math"/>
                              </a:rPr>
                              <m:t>𝐴</m:t>
                            </m:r>
                          </m:e>
                          <m:sub>
                            <m:r>
                              <a:rPr lang="en-US" sz="8000" i="1">
                                <a:latin typeface="Cambria Math"/>
                              </a:rPr>
                              <m:t>5</m:t>
                            </m:r>
                          </m:sub>
                          <m:sup>
                            <m:r>
                              <a:rPr lang="en-US" sz="8000" i="1">
                                <a:latin typeface="Cambria Math"/>
                              </a:rPr>
                              <m:t>3</m:t>
                            </m:r>
                          </m:sup>
                        </m:sSubSup>
                      </m:num>
                      <m:den>
                        <m:r>
                          <a:rPr lang="en-US" sz="8000" i="1" dirty="0">
                            <a:latin typeface="Cambria Math"/>
                          </a:rPr>
                          <m:t>7!</m:t>
                        </m:r>
                      </m:den>
                    </m:f>
                    <m:r>
                      <a:rPr lang="en-US" sz="8000" i="1" dirty="0">
                        <a:latin typeface="Cambria Math"/>
                      </a:rPr>
                      <m:t>=</m:t>
                    </m:r>
                    <m:f>
                      <m:fPr>
                        <m:ctrlPr>
                          <a:rPr lang="en-US" sz="8000" i="1" dirty="0">
                            <a:latin typeface="Cambria Math"/>
                          </a:rPr>
                        </m:ctrlPr>
                      </m:fPr>
                      <m:num>
                        <m:r>
                          <a:rPr lang="en-US" sz="8000" i="1" dirty="0">
                            <a:latin typeface="Cambria Math"/>
                          </a:rPr>
                          <m:t>2</m:t>
                        </m:r>
                      </m:num>
                      <m:den>
                        <m:r>
                          <a:rPr lang="en-US" sz="8000" i="1" dirty="0">
                            <a:latin typeface="Cambria Math"/>
                          </a:rPr>
                          <m:t>7</m:t>
                        </m:r>
                      </m:den>
                    </m:f>
                  </m:oMath>
                </a14:m>
                <a:r>
                  <a:rPr lang="en-US" sz="8000" dirty="0">
                    <a:latin typeface="Times New Roman" pitchFamily="18" charset="0"/>
                    <a:cs typeface="Times New Roman" pitchFamily="18" charset="0"/>
                  </a:rPr>
                  <a:t> .</a:t>
                </a:r>
              </a:p>
            </p:txBody>
          </p:sp>
        </mc:Choice>
        <mc:Fallback xmlns="">
          <p:sp>
            <p:nvSpPr>
              <p:cNvPr id="59" name="Rectangle 58"/>
              <p:cNvSpPr>
                <a:spLocks noRot="1" noChangeAspect="1" noMove="1" noResize="1" noEditPoints="1" noAdjustHandles="1" noChangeArrowheads="1" noChangeShapeType="1" noTextEdit="1"/>
              </p:cNvSpPr>
              <p:nvPr/>
            </p:nvSpPr>
            <p:spPr>
              <a:xfrm>
                <a:off x="500513" y="10620700"/>
                <a:ext cx="22949808" cy="2137198"/>
              </a:xfrm>
              <a:prstGeom prst="rect">
                <a:avLst/>
              </a:prstGeom>
              <a:blipFill rotWithShape="0">
                <a:blip r:embed="rId5"/>
                <a:stretch>
                  <a:fillRect l="-1408" b="-10541"/>
                </a:stretch>
              </a:blipFill>
            </p:spPr>
            <p:txBody>
              <a:bodyPr/>
              <a:lstStyle/>
              <a:p>
                <a:r>
                  <a:rPr lang="en-US">
                    <a:noFill/>
                  </a:rPr>
                  <a:t> </a:t>
                </a:r>
              </a:p>
            </p:txBody>
          </p:sp>
        </mc:Fallback>
      </mc:AlternateContent>
      <p:sp>
        <p:nvSpPr>
          <p:cNvPr id="63" name="Action Button: Forward or Next 62">
            <a:hlinkClick r:id="" action="ppaction://hlinkshowjump?jump=nextslide" highlightClick="1"/>
          </p:cNvPr>
          <p:cNvSpPr/>
          <p:nvPr/>
        </p:nvSpPr>
        <p:spPr>
          <a:xfrm>
            <a:off x="24075108" y="15391632"/>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grpSp>
        <p:nvGrpSpPr>
          <p:cNvPr id="49" name="Group 48"/>
          <p:cNvGrpSpPr/>
          <p:nvPr/>
        </p:nvGrpSpPr>
        <p:grpSpPr>
          <a:xfrm>
            <a:off x="92523" y="-44040"/>
            <a:ext cx="23881225" cy="2331455"/>
            <a:chOff x="534987" y="1869705"/>
            <a:chExt cx="23404876" cy="1955139"/>
          </a:xfrm>
        </p:grpSpPr>
        <p:grpSp>
          <p:nvGrpSpPr>
            <p:cNvPr id="50" name="Group 49"/>
            <p:cNvGrpSpPr/>
            <p:nvPr/>
          </p:nvGrpSpPr>
          <p:grpSpPr>
            <a:xfrm>
              <a:off x="534987" y="1869705"/>
              <a:ext cx="23340848" cy="1955139"/>
              <a:chOff x="534987" y="1647866"/>
              <a:chExt cx="23340848" cy="1955139"/>
            </a:xfrm>
          </p:grpSpPr>
          <p:sp>
            <p:nvSpPr>
              <p:cNvPr id="52" name="Rounded Rectangle 51"/>
              <p:cNvSpPr/>
              <p:nvPr/>
            </p:nvSpPr>
            <p:spPr bwMode="auto">
              <a:xfrm>
                <a:off x="755649" y="1720890"/>
                <a:ext cx="23120186" cy="1882115"/>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53" name="Group 52"/>
              <p:cNvGrpSpPr/>
              <p:nvPr/>
            </p:nvGrpSpPr>
            <p:grpSpPr>
              <a:xfrm>
                <a:off x="534987" y="1647866"/>
                <a:ext cx="3505200" cy="1176337"/>
                <a:chOff x="534987" y="1647866"/>
                <a:chExt cx="3505200" cy="1176337"/>
              </a:xfrm>
            </p:grpSpPr>
            <p:sp>
              <p:nvSpPr>
                <p:cNvPr id="5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61" name="Pentagon 60"/>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62" name="Group 11"/>
                <p:cNvGrpSpPr/>
                <p:nvPr/>
              </p:nvGrpSpPr>
              <p:grpSpPr bwMode="auto">
                <a:xfrm>
                  <a:off x="683775" y="1836907"/>
                  <a:ext cx="582199" cy="537956"/>
                  <a:chOff x="7440266" y="3398551"/>
                  <a:chExt cx="757238" cy="765175"/>
                </a:xfrm>
                <a:solidFill>
                  <a:schemeClr val="bg1">
                    <a:lumMod val="95000"/>
                  </a:schemeClr>
                </a:solidFill>
              </p:grpSpPr>
              <p:sp>
                <p:nvSpPr>
                  <p:cNvPr id="66" name="Freeform 65"/>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68" name="Freeform 67"/>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69" name="Freeform 68"/>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70" name="Rectangle 69"/>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71" name="Rectangle 70"/>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72" name="Rectangle 71"/>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73" name="Rectangle 72"/>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64" name="Chevron 63"/>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65" name="TextBox 13"/>
                <p:cNvSpPr txBox="1">
                  <a:spLocks noChangeArrowheads="1"/>
                </p:cNvSpPr>
                <p:nvPr/>
              </p:nvSpPr>
              <p:spPr bwMode="auto">
                <a:xfrm>
                  <a:off x="1624600" y="1653394"/>
                  <a:ext cx="2097638"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dirty="0">
                      <a:solidFill>
                        <a:schemeClr val="bg1"/>
                      </a:solidFill>
                      <a:latin typeface="Tahoma" pitchFamily="34" charset="0"/>
                      <a:cs typeface="Tahoma" pitchFamily="34" charset="0"/>
                    </a:rPr>
                    <a:t>1</a:t>
                  </a:r>
                </a:p>
              </p:txBody>
            </p:sp>
          </p:grpSp>
        </p:grpSp>
        <p:sp>
          <p:nvSpPr>
            <p:cNvPr id="51" name="Rectangle 50"/>
            <p:cNvSpPr/>
            <p:nvPr/>
          </p:nvSpPr>
          <p:spPr>
            <a:xfrm>
              <a:off x="4104214" y="1936625"/>
              <a:ext cx="19835649" cy="185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r>
                <a:rPr lang="en-US" sz="6600">
                  <a:latin typeface="Times New Roman" pitchFamily="18" charset="0"/>
                  <a:cs typeface="Times New Roman" pitchFamily="18" charset="0"/>
                </a:rPr>
                <a:t>Xếp ngẫu nhiên 5 bạn nam và 3 bạn nữ vào một bàn tròn. Xác suất để không có ba bạn nữ nào ngồi cạnh nhau</a:t>
              </a:r>
              <a:endParaRPr lang="en-US" sz="6600" dirty="0">
                <a:latin typeface="Times New Roman" pitchFamily="18" charset="0"/>
                <a:cs typeface="Times New Roman" pitchFamily="18" charset="0"/>
              </a:endParaRPr>
            </a:p>
          </p:txBody>
        </p:sp>
      </p:grpSp>
      <p:sp>
        <p:nvSpPr>
          <p:cNvPr id="45" name="Action Button: Forward or Next 44">
            <a:hlinkClick r:id="rId6"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grpSp>
        <p:nvGrpSpPr>
          <p:cNvPr id="46" name="Group 45"/>
          <p:cNvGrpSpPr/>
          <p:nvPr/>
        </p:nvGrpSpPr>
        <p:grpSpPr>
          <a:xfrm>
            <a:off x="272612" y="2467815"/>
            <a:ext cx="23679365" cy="2000226"/>
            <a:chOff x="247181" y="1459052"/>
            <a:chExt cx="11838141" cy="1000113"/>
          </a:xfrm>
        </p:grpSpPr>
        <p:grpSp>
          <p:nvGrpSpPr>
            <p:cNvPr id="48" name="Group 47"/>
            <p:cNvGrpSpPr/>
            <p:nvPr/>
          </p:nvGrpSpPr>
          <p:grpSpPr>
            <a:xfrm>
              <a:off x="247181" y="1486941"/>
              <a:ext cx="3090381" cy="953306"/>
              <a:chOff x="5537206" y="1544606"/>
              <a:chExt cx="3079904" cy="886233"/>
            </a:xfrm>
          </p:grpSpPr>
          <p:sp>
            <p:nvSpPr>
              <p:cNvPr id="96" name="Rectangle 95"/>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97" name="Oval 9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98" name="TextBox 97"/>
                  <p:cNvSpPr txBox="1"/>
                  <p:nvPr/>
                </p:nvSpPr>
                <p:spPr>
                  <a:xfrm>
                    <a:off x="6190399" y="1544606"/>
                    <a:ext cx="2280848" cy="88623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7</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6190399" y="1544606"/>
                    <a:ext cx="2280848" cy="886233"/>
                  </a:xfrm>
                  <a:prstGeom prst="rect">
                    <a:avLst/>
                  </a:prstGeom>
                  <a:blipFill rotWithShape="0">
                    <a:blip r:embed="rId7"/>
                    <a:stretch>
                      <a:fillRect/>
                    </a:stretch>
                  </a:blipFill>
                </p:spPr>
                <p:txBody>
                  <a:bodyPr/>
                  <a:lstStyle/>
                  <a:p>
                    <a:r>
                      <a:rPr lang="en-US">
                        <a:noFill/>
                      </a:rPr>
                      <a:t> </a:t>
                    </a:r>
                  </a:p>
                </p:txBody>
              </p:sp>
            </mc:Fallback>
          </mc:AlternateContent>
        </p:grpSp>
        <p:grpSp>
          <p:nvGrpSpPr>
            <p:cNvPr id="74" name="Group 73"/>
            <p:cNvGrpSpPr/>
            <p:nvPr/>
          </p:nvGrpSpPr>
          <p:grpSpPr>
            <a:xfrm>
              <a:off x="3163101" y="1501344"/>
              <a:ext cx="3090381" cy="957821"/>
              <a:chOff x="5537206" y="1557992"/>
              <a:chExt cx="3079904" cy="890429"/>
            </a:xfrm>
          </p:grpSpPr>
          <p:sp>
            <p:nvSpPr>
              <p:cNvPr id="92" name="Rectangle 91"/>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93" name="Oval 9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95" name="TextBox 94"/>
                  <p:cNvSpPr txBox="1"/>
                  <p:nvPr/>
                </p:nvSpPr>
                <p:spPr>
                  <a:xfrm>
                    <a:off x="6154937" y="1599206"/>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m:t>
                              </m:r>
                            </m:num>
                            <m:den>
                              <m:r>
                                <a:rPr lang="en-US" sz="6000" b="0" i="1" smtClean="0">
                                  <a:latin typeface="Cambria Math" panose="02040503050406030204" pitchFamily="18" charset="0"/>
                                </a:rPr>
                                <m:t>7</m:t>
                              </m:r>
                            </m:den>
                          </m:f>
                          <m:r>
                            <a:rPr lang="en-US" sz="6000" b="0" i="1" smtClean="0">
                              <a:latin typeface="Cambria Math" panose="02040503050406030204" pitchFamily="18" charset="0"/>
                            </a:rPr>
                            <m:t>.</m:t>
                          </m:r>
                        </m:oMath>
                      </m:oMathPara>
                    </a14:m>
                    <a:endParaRPr lang="en-US" sz="6000" i="0" dirty="0">
                      <a:latin typeface="+mj-lt"/>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6154937" y="1599206"/>
                    <a:ext cx="2280848" cy="849215"/>
                  </a:xfrm>
                  <a:prstGeom prst="rect">
                    <a:avLst/>
                  </a:prstGeom>
                  <a:blipFill rotWithShape="0">
                    <a:blip r:embed="rId8"/>
                    <a:stretch>
                      <a:fillRect/>
                    </a:stretch>
                  </a:blipFill>
                </p:spPr>
                <p:txBody>
                  <a:bodyPr/>
                  <a:lstStyle/>
                  <a:p>
                    <a:r>
                      <a:rPr lang="en-US">
                        <a:noFill/>
                      </a:rPr>
                      <a:t> </a:t>
                    </a:r>
                  </a:p>
                </p:txBody>
              </p:sp>
            </mc:Fallback>
          </mc:AlternateContent>
        </p:grpSp>
        <p:grpSp>
          <p:nvGrpSpPr>
            <p:cNvPr id="75" name="Group 74"/>
            <p:cNvGrpSpPr/>
            <p:nvPr/>
          </p:nvGrpSpPr>
          <p:grpSpPr>
            <a:xfrm>
              <a:off x="6079021" y="1459052"/>
              <a:ext cx="3090381" cy="956695"/>
              <a:chOff x="5537206" y="1518675"/>
              <a:chExt cx="3079904" cy="889381"/>
            </a:xfrm>
          </p:grpSpPr>
          <p:sp>
            <p:nvSpPr>
              <p:cNvPr id="88" name="Rectangle 87"/>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90" name="Oval 8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91" name="TextBox 90"/>
                  <p:cNvSpPr txBox="1"/>
                  <p:nvPr/>
                </p:nvSpPr>
                <p:spPr>
                  <a:xfrm>
                    <a:off x="6121932" y="1518675"/>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vi-VN" sz="6000" i="1" dirty="0" smtClean="0">
                                  <a:latin typeface="Cambria Math"/>
                                </a:rPr>
                              </m:ctrlPr>
                            </m:fPr>
                            <m:num>
                              <m:r>
                                <a:rPr lang="en-US" sz="6000" b="0" i="1" dirty="0" smtClean="0">
                                  <a:latin typeface="Cambria Math" panose="02040503050406030204" pitchFamily="18" charset="0"/>
                                </a:rPr>
                                <m:t>1</m:t>
                              </m:r>
                            </m:num>
                            <m:den>
                              <m:r>
                                <a:rPr lang="en-US" sz="6000" b="0" i="1" dirty="0" smtClean="0">
                                  <a:latin typeface="Cambria Math" panose="02040503050406030204" pitchFamily="18" charset="0"/>
                                </a:rPr>
                                <m:t>84</m:t>
                              </m:r>
                            </m:den>
                          </m:f>
                          <m:r>
                            <a:rPr lang="en-US" sz="6000" b="0" i="1" dirty="0" smtClean="0">
                              <a:latin typeface="Cambria Math" panose="02040503050406030204" pitchFamily="18" charset="0"/>
                            </a:rPr>
                            <m:t>.</m:t>
                          </m:r>
                          <m:r>
                            <m:rPr>
                              <m:nor/>
                            </m:rPr>
                            <a:rPr lang="vi-VN" sz="6000" dirty="0">
                              <a:latin typeface="+mj-lt"/>
                            </a:rPr>
                            <m:t>	</m:t>
                          </m:r>
                        </m:oMath>
                      </m:oMathPara>
                    </a14:m>
                    <a:endParaRPr lang="en-US" sz="6000" dirty="0">
                      <a:latin typeface="+mj-lt"/>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6121932" y="1518675"/>
                    <a:ext cx="2280848" cy="849214"/>
                  </a:xfrm>
                  <a:prstGeom prst="rect">
                    <a:avLst/>
                  </a:prstGeom>
                  <a:blipFill rotWithShape="0">
                    <a:blip r:embed="rId9"/>
                    <a:stretch>
                      <a:fillRect/>
                    </a:stretch>
                  </a:blipFill>
                </p:spPr>
                <p:txBody>
                  <a:bodyPr/>
                  <a:lstStyle/>
                  <a:p>
                    <a:r>
                      <a:rPr lang="en-US">
                        <a:noFill/>
                      </a:rPr>
                      <a:t> </a:t>
                    </a:r>
                  </a:p>
                </p:txBody>
              </p:sp>
            </mc:Fallback>
          </mc:AlternateContent>
        </p:grpSp>
        <p:grpSp>
          <p:nvGrpSpPr>
            <p:cNvPr id="76" name="Group 75"/>
            <p:cNvGrpSpPr/>
            <p:nvPr/>
          </p:nvGrpSpPr>
          <p:grpSpPr>
            <a:xfrm>
              <a:off x="8994941" y="1497102"/>
              <a:ext cx="3090381" cy="953306"/>
              <a:chOff x="5537206" y="1554046"/>
              <a:chExt cx="3079904" cy="886231"/>
            </a:xfrm>
          </p:grpSpPr>
          <p:sp>
            <p:nvSpPr>
              <p:cNvPr id="77" name="Rectangle 76"/>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80" name="Oval 7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84" name="TextBox 83"/>
                  <p:cNvSpPr txBox="1"/>
                  <p:nvPr/>
                </p:nvSpPr>
                <p:spPr>
                  <a:xfrm>
                    <a:off x="6123623" y="1554046"/>
                    <a:ext cx="2493487" cy="886231"/>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84</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6123623" y="1554046"/>
                    <a:ext cx="2493487" cy="886231"/>
                  </a:xfrm>
                  <a:prstGeom prst="rect">
                    <a:avLst/>
                  </a:prstGeom>
                  <a:blipFill rotWithShape="0">
                    <a:blip r:embed="rId10"/>
                    <a:stretch>
                      <a:fillRect/>
                    </a:stretch>
                  </a:blipFill>
                </p:spPr>
                <p:txBody>
                  <a:bodyPr/>
                  <a:lstStyle/>
                  <a:p>
                    <a:r>
                      <a:rPr lang="en-US">
                        <a:noFill/>
                      </a:rPr>
                      <a:t> </a:t>
                    </a:r>
                  </a:p>
                </p:txBody>
              </p:sp>
            </mc:Fallback>
          </mc:AlternateContent>
        </p:grpSp>
      </p:grpSp>
      <p:sp>
        <p:nvSpPr>
          <p:cNvPr id="47" name="Oval 46"/>
          <p:cNvSpPr/>
          <p:nvPr/>
        </p:nvSpPr>
        <p:spPr>
          <a:xfrm>
            <a:off x="6008914" y="3200401"/>
            <a:ext cx="1045030" cy="91126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B</a:t>
            </a:r>
            <a:endParaRPr lang="en-US" sz="6400" dirty="0"/>
          </a:p>
        </p:txBody>
      </p:sp>
    </p:spTree>
    <p:extLst>
      <p:ext uri="{BB962C8B-B14F-4D97-AF65-F5344CB8AC3E}">
        <p14:creationId xmlns:p14="http://schemas.microsoft.com/office/powerpoint/2010/main" val="320168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left)">
                                      <p:cBhvr>
                                        <p:cTn id="17" dur="5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4">
                                            <p:txEl>
                                              <p:pRg st="0" end="0"/>
                                            </p:txEl>
                                          </p:spTgt>
                                        </p:tgtEl>
                                        <p:attrNameLst>
                                          <p:attrName>style.visibility</p:attrName>
                                        </p:attrNameLst>
                                      </p:cBhvr>
                                      <p:to>
                                        <p:strVal val="visible"/>
                                      </p:to>
                                    </p:set>
                                    <p:animEffect transition="in" filter="barn(inVertical)">
                                      <p:cBhvr>
                                        <p:cTn id="22" dur="500"/>
                                        <p:tgtEl>
                                          <p:spTgt spid="9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3" grpId="0" animBg="1"/>
      <p:bldP spid="45" grpId="0" animBg="1"/>
      <p:bldP spid="4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7107" y="5292096"/>
            <a:ext cx="23987137" cy="8246109"/>
            <a:chOff x="184495" y="3682147"/>
            <a:chExt cx="11992007" cy="2691060"/>
          </a:xfrm>
        </p:grpSpPr>
        <p:sp>
          <p:nvSpPr>
            <p:cNvPr id="5" name="Rounded Rectangle 4"/>
            <p:cNvSpPr/>
            <p:nvPr/>
          </p:nvSpPr>
          <p:spPr>
            <a:xfrm>
              <a:off x="184495" y="3814044"/>
              <a:ext cx="11992007" cy="255916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82147"/>
              <a:ext cx="2342698" cy="543620"/>
              <a:chOff x="1275608" y="6322796"/>
              <a:chExt cx="4592537" cy="987731"/>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303331" y="6387821"/>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314923" y="86302"/>
            <a:ext cx="23824620" cy="3231663"/>
            <a:chOff x="526435" y="1841349"/>
            <a:chExt cx="23349400" cy="2710047"/>
          </a:xfrm>
        </p:grpSpPr>
        <p:grpSp>
          <p:nvGrpSpPr>
            <p:cNvPr id="21" name="Group 20"/>
            <p:cNvGrpSpPr/>
            <p:nvPr/>
          </p:nvGrpSpPr>
          <p:grpSpPr>
            <a:xfrm>
              <a:off x="534987" y="1869705"/>
              <a:ext cx="23340848" cy="2623776"/>
              <a:chOff x="534987" y="1647866"/>
              <a:chExt cx="23340848" cy="2623776"/>
            </a:xfrm>
          </p:grpSpPr>
          <p:sp>
            <p:nvSpPr>
              <p:cNvPr id="25" name="Rounded Rectangle 24"/>
              <p:cNvSpPr/>
              <p:nvPr/>
            </p:nvSpPr>
            <p:spPr bwMode="auto">
              <a:xfrm>
                <a:off x="755649" y="1720891"/>
                <a:ext cx="23120186" cy="255075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600" y="1653394"/>
                  <a:ext cx="2097638"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dirty="0">
                      <a:solidFill>
                        <a:schemeClr val="bg1"/>
                      </a:solidFill>
                      <a:latin typeface="Tahoma" pitchFamily="34" charset="0"/>
                      <a:cs typeface="Tahoma" pitchFamily="34" charset="0"/>
                    </a:rPr>
                    <a:t>2</a:t>
                  </a:r>
                </a:p>
              </p:txBody>
            </p:sp>
          </p:grpSp>
        </p:grpSp>
        <mc:AlternateContent xmlns:mc="http://schemas.openxmlformats.org/markup-compatibility/2006" xmlns:a14="http://schemas.microsoft.com/office/drawing/2010/main">
          <mc:Choice Requires="a14">
            <p:sp>
              <p:nvSpPr>
                <p:cNvPr id="23" name="Rectangle 22"/>
                <p:cNvSpPr/>
                <p:nvPr/>
              </p:nvSpPr>
              <p:spPr>
                <a:xfrm>
                  <a:off x="526435" y="1841349"/>
                  <a:ext cx="23112338" cy="271004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lvl="0"/>
                  <a:r>
                    <a:rPr lang="en-US" sz="6600" smtClean="0">
                      <a:latin typeface="Times New Roman" pitchFamily="18" charset="0"/>
                      <a:cs typeface="Times New Roman" pitchFamily="18" charset="0"/>
                    </a:rPr>
                    <a:t>                  </a:t>
                  </a:r>
                  <a:r>
                    <a:rPr lang="vi-VN" sz="6600" smtClean="0">
                      <a:latin typeface="Times New Roman" pitchFamily="18" charset="0"/>
                      <a:cs typeface="Times New Roman" pitchFamily="18" charset="0"/>
                    </a:rPr>
                    <a:t>Mỗi </a:t>
                  </a:r>
                  <a:r>
                    <a:rPr lang="vi-VN" sz="6600" dirty="0">
                      <a:latin typeface="Times New Roman" pitchFamily="18" charset="0"/>
                      <a:cs typeface="Times New Roman" pitchFamily="18" charset="0"/>
                    </a:rPr>
                    <a:t>bạn An, Bình chọn ngẫu nhiên </a:t>
                  </a:r>
                  <a14:m>
                    <m:oMath xmlns:m="http://schemas.openxmlformats.org/officeDocument/2006/math">
                      <m:r>
                        <a:rPr lang="vi-VN" sz="6600">
                          <a:latin typeface="Cambria Math"/>
                          <a:cs typeface="Times New Roman" pitchFamily="18" charset="0"/>
                        </a:rPr>
                        <m:t>3</m:t>
                      </m:r>
                    </m:oMath>
                  </a14:m>
                  <a:r>
                    <a:rPr lang="vi-VN" sz="6600" dirty="0">
                      <a:latin typeface="Times New Roman" pitchFamily="18" charset="0"/>
                      <a:cs typeface="Times New Roman" pitchFamily="18" charset="0"/>
                    </a:rPr>
                    <a:t> chữ số trong tập </a:t>
                  </a:r>
                  <a14:m>
                    <m:oMath xmlns:m="http://schemas.openxmlformats.org/officeDocument/2006/math">
                      <m:d>
                        <m:dPr>
                          <m:begChr m:val="{"/>
                          <m:endChr m:val="}"/>
                          <m:ctrlPr>
                            <a:rPr lang="en-US" sz="6600" i="1">
                              <a:latin typeface="Cambria Math"/>
                              <a:cs typeface="Times New Roman" pitchFamily="18" charset="0"/>
                            </a:rPr>
                          </m:ctrlPr>
                        </m:dPr>
                        <m:e>
                          <m:r>
                            <a:rPr lang="vi-VN" sz="6600">
                              <a:latin typeface="Cambria Math"/>
                              <a:cs typeface="Times New Roman" pitchFamily="18" charset="0"/>
                            </a:rPr>
                            <m:t>0</m:t>
                          </m:r>
                          <m:r>
                            <a:rPr lang="vi-VN" sz="6600">
                              <a:latin typeface="Cambria Math"/>
                              <a:cs typeface="Times New Roman" pitchFamily="18" charset="0"/>
                            </a:rPr>
                            <m:t>,</m:t>
                          </m:r>
                          <m:r>
                            <a:rPr lang="vi-VN" sz="6600">
                              <a:latin typeface="Cambria Math"/>
                              <a:cs typeface="Times New Roman" pitchFamily="18" charset="0"/>
                            </a:rPr>
                            <m:t>1</m:t>
                          </m:r>
                          <m:r>
                            <a:rPr lang="vi-VN" sz="6600">
                              <a:latin typeface="Cambria Math"/>
                              <a:cs typeface="Times New Roman" pitchFamily="18" charset="0"/>
                            </a:rPr>
                            <m:t>,</m:t>
                          </m:r>
                          <m:r>
                            <a:rPr lang="vi-VN" sz="6600">
                              <a:latin typeface="Cambria Math"/>
                              <a:cs typeface="Times New Roman" pitchFamily="18" charset="0"/>
                            </a:rPr>
                            <m:t>2</m:t>
                          </m:r>
                          <m:r>
                            <a:rPr lang="vi-VN" sz="6600">
                              <a:latin typeface="Cambria Math"/>
                              <a:cs typeface="Times New Roman" pitchFamily="18" charset="0"/>
                            </a:rPr>
                            <m:t>,</m:t>
                          </m:r>
                          <m:r>
                            <a:rPr lang="vi-VN" sz="6600">
                              <a:latin typeface="Cambria Math"/>
                              <a:cs typeface="Times New Roman" pitchFamily="18" charset="0"/>
                            </a:rPr>
                            <m:t>3</m:t>
                          </m:r>
                          <m:r>
                            <a:rPr lang="vi-VN" sz="6600">
                              <a:latin typeface="Cambria Math"/>
                              <a:cs typeface="Times New Roman" pitchFamily="18" charset="0"/>
                            </a:rPr>
                            <m:t>,</m:t>
                          </m:r>
                          <m:r>
                            <a:rPr lang="vi-VN" sz="6600">
                              <a:latin typeface="Cambria Math"/>
                              <a:cs typeface="Times New Roman" pitchFamily="18" charset="0"/>
                            </a:rPr>
                            <m:t>4</m:t>
                          </m:r>
                          <m:r>
                            <a:rPr lang="vi-VN" sz="6600">
                              <a:latin typeface="Cambria Math"/>
                              <a:cs typeface="Times New Roman" pitchFamily="18" charset="0"/>
                            </a:rPr>
                            <m:t>,</m:t>
                          </m:r>
                          <m:r>
                            <a:rPr lang="vi-VN" sz="6600">
                              <a:latin typeface="Cambria Math"/>
                              <a:cs typeface="Times New Roman" pitchFamily="18" charset="0"/>
                            </a:rPr>
                            <m:t>5</m:t>
                          </m:r>
                          <m:r>
                            <a:rPr lang="vi-VN" sz="6600">
                              <a:latin typeface="Cambria Math"/>
                              <a:cs typeface="Times New Roman" pitchFamily="18" charset="0"/>
                            </a:rPr>
                            <m:t>,</m:t>
                          </m:r>
                          <m:r>
                            <a:rPr lang="vi-VN" sz="6600">
                              <a:latin typeface="Cambria Math"/>
                              <a:cs typeface="Times New Roman" pitchFamily="18" charset="0"/>
                            </a:rPr>
                            <m:t>6</m:t>
                          </m:r>
                          <m:r>
                            <a:rPr lang="vi-VN" sz="6600">
                              <a:latin typeface="Cambria Math"/>
                              <a:cs typeface="Times New Roman" pitchFamily="18" charset="0"/>
                            </a:rPr>
                            <m:t>,</m:t>
                          </m:r>
                          <m:r>
                            <a:rPr lang="vi-VN" sz="6600">
                              <a:latin typeface="Cambria Math"/>
                              <a:cs typeface="Times New Roman" pitchFamily="18" charset="0"/>
                            </a:rPr>
                            <m:t>7</m:t>
                          </m:r>
                          <m:r>
                            <a:rPr lang="vi-VN" sz="6600">
                              <a:latin typeface="Cambria Math"/>
                              <a:cs typeface="Times New Roman" pitchFamily="18" charset="0"/>
                            </a:rPr>
                            <m:t>,</m:t>
                          </m:r>
                          <m:r>
                            <a:rPr lang="vi-VN" sz="6600">
                              <a:latin typeface="Cambria Math"/>
                              <a:cs typeface="Times New Roman" pitchFamily="18" charset="0"/>
                            </a:rPr>
                            <m:t>8</m:t>
                          </m:r>
                          <m:r>
                            <a:rPr lang="vi-VN" sz="6600">
                              <a:latin typeface="Cambria Math"/>
                              <a:cs typeface="Times New Roman" pitchFamily="18" charset="0"/>
                            </a:rPr>
                            <m:t>,</m:t>
                          </m:r>
                          <m:r>
                            <a:rPr lang="vi-VN" sz="6600">
                              <a:latin typeface="Cambria Math"/>
                              <a:cs typeface="Times New Roman" pitchFamily="18" charset="0"/>
                            </a:rPr>
                            <m:t>9</m:t>
                          </m:r>
                        </m:e>
                      </m:d>
                    </m:oMath>
                  </a14:m>
                  <a:r>
                    <a:rPr lang="vi-VN" sz="6600" dirty="0">
                      <a:latin typeface="Times New Roman" pitchFamily="18" charset="0"/>
                      <a:cs typeface="Times New Roman" pitchFamily="18" charset="0"/>
                    </a:rPr>
                    <a:t>. Tính xác suất để trong hai bộ ba chữ số mà An và Bình chọn ra có đúng một chữ số giống nhau</a:t>
                  </a:r>
                  <a:endParaRPr lang="en-US" sz="6600" dirty="0">
                    <a:latin typeface="Times New Roman" pitchFamily="18" charset="0"/>
                    <a:cs typeface="Times New Roman"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526435" y="1841349"/>
                  <a:ext cx="23112338" cy="2710047"/>
                </a:xfrm>
                <a:prstGeom prst="rect">
                  <a:avLst/>
                </a:prstGeom>
                <a:blipFill rotWithShape="0">
                  <a:blip r:embed="rId2"/>
                  <a:stretch>
                    <a:fillRect l="-1396" t="-5094" r="-672" b="-122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3344303" y="5688922"/>
                <a:ext cx="19473839" cy="1229577"/>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Kh</m:t>
                      </m:r>
                      <m:r>
                        <m:rPr>
                          <m:nor/>
                        </m:rPr>
                        <a:rPr lang="en-US" sz="6600" dirty="0">
                          <a:latin typeface="Times New Roman" pitchFamily="18" charset="0"/>
                          <a:cs typeface="Times New Roman" pitchFamily="18" charset="0"/>
                        </a:rPr>
                        <m:t>ô</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gian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m</m:t>
                      </m:r>
                      <m:r>
                        <m:rPr>
                          <m:nor/>
                        </m:rPr>
                        <a:rPr lang="en-US" sz="6600" dirty="0">
                          <a:latin typeface="Times New Roman" pitchFamily="18" charset="0"/>
                          <a:cs typeface="Times New Roman" pitchFamily="18" charset="0"/>
                        </a:rPr>
                        <m:t>ẫ</m:t>
                      </m:r>
                      <m:r>
                        <m:rPr>
                          <m:nor/>
                        </m:rPr>
                        <a:rPr lang="en-US" sz="6600" dirty="0">
                          <a:latin typeface="Times New Roman" pitchFamily="18" charset="0"/>
                          <a:cs typeface="Times New Roman" pitchFamily="18" charset="0"/>
                        </a:rPr>
                        <m:t>u</m:t>
                      </m:r>
                      <m:r>
                        <m:rPr>
                          <m:nor/>
                        </m:rPr>
                        <a:rPr lang="en-US" sz="6600" dirty="0">
                          <a:latin typeface="Times New Roman" pitchFamily="18" charset="0"/>
                          <a:cs typeface="Times New Roman" pitchFamily="18" charset="0"/>
                        </a:rPr>
                        <m:t>: </m:t>
                      </m:r>
                      <m:r>
                        <a:rPr lang="vi-VN" sz="6600" i="1">
                          <a:latin typeface="Cambria Math"/>
                        </a:rPr>
                        <m:t>𝑛</m:t>
                      </m:r>
                      <m:d>
                        <m:dPr>
                          <m:ctrlPr>
                            <a:rPr lang="en-US" sz="6600" i="1">
                              <a:latin typeface="Cambria Math"/>
                            </a:rPr>
                          </m:ctrlPr>
                        </m:dPr>
                        <m:e>
                          <m:r>
                            <a:rPr lang="vi-VN" sz="6600" i="1">
                              <a:latin typeface="Cambria Math"/>
                            </a:rPr>
                            <m:t>𝛺</m:t>
                          </m:r>
                        </m:e>
                      </m:d>
                      <m:r>
                        <a:rPr lang="vi-VN" sz="6600" i="1">
                          <a:latin typeface="Cambria Math"/>
                        </a:rPr>
                        <m:t>=</m:t>
                      </m:r>
                      <m:sSubSup>
                        <m:sSubSupPr>
                          <m:ctrlPr>
                            <a:rPr lang="en-US" sz="6600" i="1">
                              <a:latin typeface="Cambria Math"/>
                            </a:rPr>
                          </m:ctrlPr>
                        </m:sSubSupPr>
                        <m:e>
                          <m:r>
                            <a:rPr lang="vi-VN" sz="6600" i="1">
                              <a:latin typeface="Cambria Math"/>
                            </a:rPr>
                            <m:t>𝐶</m:t>
                          </m:r>
                        </m:e>
                        <m:sub>
                          <m:r>
                            <a:rPr lang="vi-VN" sz="6600" i="1">
                              <a:latin typeface="Cambria Math"/>
                            </a:rPr>
                            <m:t>10</m:t>
                          </m:r>
                        </m:sub>
                        <m:sup>
                          <m:r>
                            <a:rPr lang="vi-VN" sz="6600" i="1">
                              <a:latin typeface="Cambria Math"/>
                            </a:rPr>
                            <m:t>3</m:t>
                          </m:r>
                        </m:sup>
                      </m:sSubSup>
                      <m:r>
                        <a:rPr lang="vi-VN" sz="6600" i="1">
                          <a:latin typeface="Cambria Math"/>
                        </a:rPr>
                        <m:t>.</m:t>
                      </m:r>
                      <m:sSubSup>
                        <m:sSubSupPr>
                          <m:ctrlPr>
                            <a:rPr lang="en-US" sz="6600" i="1">
                              <a:latin typeface="Cambria Math"/>
                            </a:rPr>
                          </m:ctrlPr>
                        </m:sSubSupPr>
                        <m:e>
                          <m:r>
                            <a:rPr lang="vi-VN" sz="6600" i="1">
                              <a:latin typeface="Cambria Math"/>
                            </a:rPr>
                            <m:t>𝐶</m:t>
                          </m:r>
                        </m:e>
                        <m:sub>
                          <m:r>
                            <a:rPr lang="vi-VN" sz="6600" i="1">
                              <a:latin typeface="Cambria Math"/>
                            </a:rPr>
                            <m:t>10</m:t>
                          </m:r>
                        </m:sub>
                        <m:sup>
                          <m:r>
                            <a:rPr lang="vi-VN" sz="6600" i="1">
                              <a:latin typeface="Cambria Math"/>
                            </a:rPr>
                            <m:t>3</m:t>
                          </m:r>
                        </m:sup>
                      </m:sSubSup>
                      <m:r>
                        <a:rPr lang="vi-VN" sz="6600" i="1">
                          <a:latin typeface="Cambria Math"/>
                        </a:rPr>
                        <m:t>=</m:t>
                      </m:r>
                      <m:r>
                        <a:rPr lang="vi-VN" sz="6600" i="1">
                          <a:latin typeface="Cambria Math"/>
                        </a:rPr>
                        <m:t>14400</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3344303" y="5688922"/>
                <a:ext cx="19473839" cy="122957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235146" y="6819618"/>
                <a:ext cx="23807792" cy="2317311"/>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G</m:t>
                      </m:r>
                      <m:r>
                        <m:rPr>
                          <m:nor/>
                        </m:rPr>
                        <a:rPr lang="en-US" sz="6600" dirty="0">
                          <a:latin typeface="Times New Roman" pitchFamily="18" charset="0"/>
                          <a:cs typeface="Times New Roman" pitchFamily="18" charset="0"/>
                        </a:rPr>
                        <m:t>ọ</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a:rPr lang="vi-VN" sz="6600" i="1">
                          <a:latin typeface="Cambria Math"/>
                        </a:rPr>
                        <m:t>𝐴</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à </m:t>
                      </m:r>
                      <m:r>
                        <m:rPr>
                          <m:nor/>
                        </m:rPr>
                        <a:rPr lang="en-US" sz="6600" dirty="0" err="1">
                          <a:latin typeface="Times New Roman" pitchFamily="18" charset="0"/>
                          <a:cs typeface="Times New Roman" pitchFamily="18" charset="0"/>
                        </a:rPr>
                        <m:t>bi</m:t>
                      </m:r>
                      <m:r>
                        <m:rPr>
                          <m:nor/>
                        </m:rPr>
                        <a:rPr lang="en-US" sz="6600" dirty="0" err="1">
                          <a:latin typeface="Times New Roman" pitchFamily="18" charset="0"/>
                          <a:cs typeface="Times New Roman" pitchFamily="18" charset="0"/>
                        </a:rPr>
                        <m:t>ế</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ố: “</m:t>
                      </m:r>
                      <m:r>
                        <m:rPr>
                          <m:nor/>
                        </m:rPr>
                        <a:rPr lang="en-US" sz="6600" dirty="0" err="1">
                          <a:latin typeface="Times New Roman" pitchFamily="18" charset="0"/>
                          <a:cs typeface="Times New Roman" pitchFamily="18" charset="0"/>
                        </a:rPr>
                        <m:t>Trong</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hai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ộ </m:t>
                      </m:r>
                      <m:r>
                        <m:rPr>
                          <m:nor/>
                        </m:rPr>
                        <a:rPr lang="en-US" sz="6600" dirty="0" err="1">
                          <a:latin typeface="Times New Roman" pitchFamily="18" charset="0"/>
                          <a:cs typeface="Times New Roman" pitchFamily="18" charset="0"/>
                        </a:rPr>
                        <m:t>ba</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m:t>
                      </m:r>
                      <m:r>
                        <m:rPr>
                          <m:nor/>
                        </m:rPr>
                        <a:rPr lang="en-US" sz="6600" dirty="0" err="1">
                          <a:latin typeface="Times New Roman" pitchFamily="18" charset="0"/>
                          <a:cs typeface="Times New Roman" pitchFamily="18" charset="0"/>
                        </a:rPr>
                        <m:t>ữ </m:t>
                      </m:r>
                      <m:r>
                        <m:rPr>
                          <m:nor/>
                        </m:rPr>
                        <a:rPr lang="en-US" sz="6600" dirty="0" err="1">
                          <a:latin typeface="Times New Roman" pitchFamily="18" charset="0"/>
                          <a:cs typeface="Times New Roman" pitchFamily="18" charset="0"/>
                        </a:rPr>
                        <m:t>s</m:t>
                      </m:r>
                      <m:r>
                        <m:rPr>
                          <m:nor/>
                        </m:rPr>
                        <a:rPr lang="en-US" sz="6600" dirty="0" err="1">
                          <a:latin typeface="Times New Roman" pitchFamily="18" charset="0"/>
                          <a:cs typeface="Times New Roman" pitchFamily="18" charset="0"/>
                        </a:rPr>
                        <m:t>ố </m:t>
                      </m:r>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à </m:t>
                      </m:r>
                      <m:r>
                        <m:rPr>
                          <m:nor/>
                        </m:rPr>
                        <a:rPr lang="en-US" sz="6600" dirty="0">
                          <a:latin typeface="Times New Roman" pitchFamily="18" charset="0"/>
                          <a:cs typeface="Times New Roman" pitchFamily="18" charset="0"/>
                        </a:rPr>
                        <m:t>An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ì</m:t>
                      </m:r>
                      <m:r>
                        <m:rPr>
                          <m:nor/>
                        </m:rPr>
                        <a:rPr lang="en-US" sz="6600" dirty="0" err="1">
                          <a:latin typeface="Times New Roman" pitchFamily="18" charset="0"/>
                          <a:cs typeface="Times New Roman" pitchFamily="18" charset="0"/>
                        </a:rPr>
                        <m:t>nh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m:t>
                      </m:r>
                      <m:r>
                        <m:rPr>
                          <m:nor/>
                        </m:rPr>
                        <a:rPr lang="en-US" sz="6600" dirty="0" err="1">
                          <a:latin typeface="Times New Roman" pitchFamily="18" charset="0"/>
                          <a:cs typeface="Times New Roman" pitchFamily="18" charset="0"/>
                        </a:rPr>
                        <m:t>ọ</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ra</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đú</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ộ</m:t>
                      </m:r>
                      <m:r>
                        <m:rPr>
                          <m:nor/>
                        </m:rPr>
                        <a:rPr lang="en-US" sz="6600" dirty="0" err="1">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m:t>
                      </m:r>
                      <m:r>
                        <m:rPr>
                          <m:nor/>
                        </m:rPr>
                        <a:rPr lang="en-US" sz="6600" dirty="0" err="1">
                          <a:latin typeface="Times New Roman" pitchFamily="18" charset="0"/>
                          <a:cs typeface="Times New Roman" pitchFamily="18" charset="0"/>
                        </a:rPr>
                        <m:t>ữ </m:t>
                      </m:r>
                      <m:r>
                        <m:rPr>
                          <m:nor/>
                        </m:rPr>
                        <a:rPr lang="en-US" sz="6600" dirty="0" err="1">
                          <a:latin typeface="Times New Roman" pitchFamily="18" charset="0"/>
                          <a:cs typeface="Times New Roman" pitchFamily="18" charset="0"/>
                        </a:rPr>
                        <m:t>s</m:t>
                      </m:r>
                      <m:r>
                        <m:rPr>
                          <m:nor/>
                        </m:rPr>
                        <a:rPr lang="en-US" sz="6600" dirty="0" err="1">
                          <a:latin typeface="Times New Roman" pitchFamily="18" charset="0"/>
                          <a:cs typeface="Times New Roman" pitchFamily="18" charset="0"/>
                        </a:rPr>
                        <m:t>ố </m:t>
                      </m:r>
                      <m:r>
                        <m:rPr>
                          <m:nor/>
                        </m:rPr>
                        <a:rPr lang="en-US" sz="6600" dirty="0" err="1">
                          <a:latin typeface="Times New Roman" pitchFamily="18" charset="0"/>
                          <a:cs typeface="Times New Roman" pitchFamily="18" charset="0"/>
                        </a:rPr>
                        <m:t>gi</m:t>
                      </m:r>
                      <m:r>
                        <m:rPr>
                          <m:nor/>
                        </m:rPr>
                        <a:rPr lang="en-US" sz="6600" dirty="0" err="1">
                          <a:latin typeface="Times New Roman" pitchFamily="18" charset="0"/>
                          <a:cs typeface="Times New Roman" pitchFamily="18" charset="0"/>
                        </a:rPr>
                        <m:t>ố</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nhau</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p:txBody>
          </p:sp>
        </mc:Choice>
        <mc:Fallback xmlns="">
          <p:sp>
            <p:nvSpPr>
              <p:cNvPr id="90" name="Rectangle 89"/>
              <p:cNvSpPr>
                <a:spLocks noRot="1" noChangeAspect="1" noMove="1" noResize="1" noEditPoints="1" noAdjustHandles="1" noChangeArrowheads="1" noChangeShapeType="1" noTextEdit="1"/>
              </p:cNvSpPr>
              <p:nvPr/>
            </p:nvSpPr>
            <p:spPr>
              <a:xfrm>
                <a:off x="235146" y="6819618"/>
                <a:ext cx="23807792" cy="2317311"/>
              </a:xfrm>
              <a:prstGeom prst="rect">
                <a:avLst/>
              </a:prstGeom>
              <a:blipFill rotWithShape="0">
                <a:blip r:embed="rId4"/>
                <a:stretch>
                  <a:fillRect/>
                </a:stretch>
              </a:blipFill>
            </p:spPr>
            <p:txBody>
              <a:bodyPr/>
              <a:lstStyle/>
              <a:p>
                <a:r>
                  <a:rPr lang="en-US">
                    <a:noFill/>
                  </a:rPr>
                  <a:t> </a:t>
                </a:r>
              </a:p>
            </p:txBody>
          </p:sp>
        </mc:Fallback>
      </mc:AlternateContent>
      <p:sp>
        <p:nvSpPr>
          <p:cNvPr id="43" name="Action Button: Forward or Next 42">
            <a:hlinkClick r:id="rId5"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74" name="Rectangle 73"/>
              <p:cNvSpPr/>
              <p:nvPr/>
            </p:nvSpPr>
            <p:spPr>
              <a:xfrm>
                <a:off x="-96605" y="8963194"/>
                <a:ext cx="24139543" cy="3389784"/>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smtClean="0">
                          <a:latin typeface="Times New Roman" pitchFamily="18" charset="0"/>
                          <a:cs typeface="Times New Roman" pitchFamily="18" charset="0"/>
                        </a:rPr>
                        <m:t>Ch</m:t>
                      </m:r>
                      <m:r>
                        <m:rPr>
                          <m:nor/>
                        </m:rPr>
                        <a:rPr lang="en-US" sz="6600" dirty="0" smtClean="0">
                          <a:latin typeface="Times New Roman" pitchFamily="18" charset="0"/>
                          <a:cs typeface="Times New Roman" pitchFamily="18" charset="0"/>
                        </a:rPr>
                        <m:t>ọ</m:t>
                      </m:r>
                      <m:r>
                        <m:rPr>
                          <m:nor/>
                        </m:rPr>
                        <a:rPr lang="en-US" sz="6600" dirty="0" smtClean="0">
                          <a:latin typeface="Times New Roman" pitchFamily="18" charset="0"/>
                          <a:cs typeface="Times New Roman" pitchFamily="18" charset="0"/>
                        </a:rPr>
                        <m:t>n</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s</m:t>
                      </m:r>
                      <m:r>
                        <m:rPr>
                          <m:nor/>
                        </m:rPr>
                        <a:rPr lang="en-US" sz="6600" dirty="0" smtClean="0">
                          <a:latin typeface="Times New Roman" pitchFamily="18" charset="0"/>
                          <a:cs typeface="Times New Roman" pitchFamily="18" charset="0"/>
                        </a:rPr>
                        <m:t>ố </m:t>
                      </m:r>
                      <m:r>
                        <m:rPr>
                          <m:nor/>
                        </m:rPr>
                        <a:rPr lang="en-US" sz="6600" dirty="0" smtClean="0">
                          <a:latin typeface="Times New Roman" pitchFamily="18" charset="0"/>
                          <a:cs typeface="Times New Roman" pitchFamily="18" charset="0"/>
                        </a:rPr>
                        <m:t>gi</m:t>
                      </m:r>
                      <m:r>
                        <m:rPr>
                          <m:nor/>
                        </m:rPr>
                        <a:rPr lang="en-US" sz="6600" dirty="0" smtClean="0">
                          <a:latin typeface="Times New Roman" pitchFamily="18" charset="0"/>
                          <a:cs typeface="Times New Roman" pitchFamily="18" charset="0"/>
                        </a:rPr>
                        <m:t>ố</m:t>
                      </m:r>
                      <m:r>
                        <m:rPr>
                          <m:nor/>
                        </m:rPr>
                        <a:rPr lang="en-US" sz="6600" dirty="0" smtClean="0">
                          <a:latin typeface="Times New Roman" pitchFamily="18" charset="0"/>
                          <a:cs typeface="Times New Roman" pitchFamily="18" charset="0"/>
                        </a:rPr>
                        <m:t>ng</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nhau</m:t>
                      </m:r>
                      <m:r>
                        <m:rPr>
                          <m:nor/>
                        </m:rPr>
                        <a:rPr lang="en-US" sz="6600" dirty="0" smtClean="0">
                          <a:latin typeface="Times New Roman" pitchFamily="18" charset="0"/>
                          <a:cs typeface="Times New Roman" pitchFamily="18" charset="0"/>
                        </a:rPr>
                        <m:t> ở </m:t>
                      </m:r>
                      <m:r>
                        <m:rPr>
                          <m:nor/>
                        </m:rPr>
                        <a:rPr lang="en-US" sz="6600" dirty="0" smtClean="0">
                          <a:latin typeface="Times New Roman" pitchFamily="18" charset="0"/>
                          <a:cs typeface="Times New Roman" pitchFamily="18" charset="0"/>
                        </a:rPr>
                        <m:t>c</m:t>
                      </m:r>
                      <m:r>
                        <m:rPr>
                          <m:nor/>
                        </m:rPr>
                        <a:rPr lang="en-US" sz="6600" dirty="0" smtClean="0">
                          <a:latin typeface="Times New Roman" pitchFamily="18" charset="0"/>
                          <a:cs typeface="Times New Roman" pitchFamily="18" charset="0"/>
                        </a:rPr>
                        <m:t>ả </m:t>
                      </m:r>
                      <m:r>
                        <m:rPr>
                          <m:nor/>
                        </m:rPr>
                        <a:rPr lang="en-US" sz="6600" dirty="0" smtClean="0">
                          <a:latin typeface="Times New Roman" pitchFamily="18" charset="0"/>
                          <a:cs typeface="Times New Roman" pitchFamily="18" charset="0"/>
                        </a:rPr>
                        <m:t>hai</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b</m:t>
                      </m:r>
                      <m:r>
                        <m:rPr>
                          <m:nor/>
                        </m:rPr>
                        <a:rPr lang="en-US" sz="6600" dirty="0" smtClean="0">
                          <a:latin typeface="Times New Roman" pitchFamily="18" charset="0"/>
                          <a:cs typeface="Times New Roman" pitchFamily="18" charset="0"/>
                        </a:rPr>
                        <m:t>ạ</m:t>
                      </m:r>
                      <m:r>
                        <m:rPr>
                          <m:nor/>
                        </m:rPr>
                        <a:rPr lang="en-US" sz="6600" dirty="0" smtClean="0">
                          <a:latin typeface="Times New Roman" pitchFamily="18" charset="0"/>
                          <a:cs typeface="Times New Roman" pitchFamily="18" charset="0"/>
                        </a:rPr>
                        <m:t>n</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An</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v</m:t>
                      </m:r>
                      <m:r>
                        <m:rPr>
                          <m:nor/>
                        </m:rPr>
                        <a:rPr lang="en-US" sz="6600" dirty="0" smtClean="0">
                          <a:latin typeface="Times New Roman" pitchFamily="18" charset="0"/>
                          <a:cs typeface="Times New Roman" pitchFamily="18" charset="0"/>
                        </a:rPr>
                        <m:t>à </m:t>
                      </m:r>
                      <m:r>
                        <m:rPr>
                          <m:nor/>
                        </m:rPr>
                        <a:rPr lang="en-US" sz="6600" dirty="0" smtClean="0">
                          <a:latin typeface="Times New Roman" pitchFamily="18" charset="0"/>
                          <a:cs typeface="Times New Roman" pitchFamily="18" charset="0"/>
                        </a:rPr>
                        <m:t>B</m:t>
                      </m:r>
                      <m:r>
                        <m:rPr>
                          <m:nor/>
                        </m:rPr>
                        <a:rPr lang="en-US" sz="6600" dirty="0" smtClean="0">
                          <a:latin typeface="Times New Roman" pitchFamily="18" charset="0"/>
                          <a:cs typeface="Times New Roman" pitchFamily="18" charset="0"/>
                        </a:rPr>
                        <m:t>ì</m:t>
                      </m:r>
                      <m:r>
                        <m:rPr>
                          <m:nor/>
                        </m:rPr>
                        <a:rPr lang="en-US" sz="6600" dirty="0" smtClean="0">
                          <a:latin typeface="Times New Roman" pitchFamily="18" charset="0"/>
                          <a:cs typeface="Times New Roman" pitchFamily="18" charset="0"/>
                        </a:rPr>
                        <m:t>nh</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l</m:t>
                      </m:r>
                      <m:r>
                        <m:rPr>
                          <m:nor/>
                        </m:rPr>
                        <a:rPr lang="en-US" sz="6600" dirty="0" smtClean="0">
                          <a:latin typeface="Times New Roman" pitchFamily="18" charset="0"/>
                          <a:cs typeface="Times New Roman" pitchFamily="18" charset="0"/>
                        </a:rPr>
                        <m:t>à: </m:t>
                      </m:r>
                      <m:r>
                        <a:rPr lang="vi-VN" sz="6600" i="1" smtClean="0">
                          <a:latin typeface="Cambria Math"/>
                        </a:rPr>
                        <m:t>10</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c</m:t>
                      </m:r>
                      <m:r>
                        <m:rPr>
                          <m:nor/>
                        </m:rPr>
                        <a:rPr lang="en-US" sz="6600" dirty="0" smtClean="0">
                          <a:latin typeface="Times New Roman" pitchFamily="18" charset="0"/>
                          <a:cs typeface="Times New Roman" pitchFamily="18" charset="0"/>
                        </a:rPr>
                        <m:t>á</m:t>
                      </m:r>
                      <m:r>
                        <m:rPr>
                          <m:nor/>
                        </m:rPr>
                        <a:rPr lang="en-US" sz="6600" dirty="0" smtClean="0">
                          <a:latin typeface="Times New Roman" pitchFamily="18" charset="0"/>
                          <a:cs typeface="Times New Roman" pitchFamily="18" charset="0"/>
                        </a:rPr>
                        <m:t>ch</m:t>
                      </m:r>
                      <m:r>
                        <m:rPr>
                          <m:nor/>
                        </m:rPr>
                        <a:rPr lang="en-US" sz="6600" dirty="0" smtClean="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m:rPr>
                          <m:nor/>
                        </m:rPr>
                        <a:rPr lang="fr-FR" sz="6600" dirty="0" smtClean="0">
                          <a:latin typeface="Times New Roman" pitchFamily="18" charset="0"/>
                          <a:cs typeface="Times New Roman" pitchFamily="18" charset="0"/>
                        </a:rPr>
                        <m:t>Ch</m:t>
                      </m:r>
                      <m:r>
                        <m:rPr>
                          <m:nor/>
                        </m:rPr>
                        <a:rPr lang="fr-FR" sz="6600" dirty="0" smtClean="0">
                          <a:latin typeface="Times New Roman" pitchFamily="18" charset="0"/>
                          <a:cs typeface="Times New Roman" pitchFamily="18" charset="0"/>
                        </a:rPr>
                        <m:t>ọ</m:t>
                      </m:r>
                      <m:r>
                        <m:rPr>
                          <m:nor/>
                        </m:rPr>
                        <a:rPr lang="fr-FR" sz="6600" dirty="0" smtClean="0">
                          <a:latin typeface="Times New Roman" pitchFamily="18" charset="0"/>
                          <a:cs typeface="Times New Roman" pitchFamily="18" charset="0"/>
                        </a:rPr>
                        <m:t>n</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hai</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s</m:t>
                      </m:r>
                      <m:r>
                        <m:rPr>
                          <m:nor/>
                        </m:rPr>
                        <a:rPr lang="fr-FR" sz="6600" dirty="0" smtClean="0">
                          <a:latin typeface="Times New Roman" pitchFamily="18" charset="0"/>
                          <a:cs typeface="Times New Roman" pitchFamily="18" charset="0"/>
                        </a:rPr>
                        <m:t>ố </m:t>
                      </m:r>
                      <m:r>
                        <m:rPr>
                          <m:nor/>
                        </m:rPr>
                        <a:rPr lang="fr-FR" sz="6600" dirty="0" smtClean="0">
                          <a:latin typeface="Times New Roman" pitchFamily="18" charset="0"/>
                          <a:cs typeface="Times New Roman" pitchFamily="18" charset="0"/>
                        </a:rPr>
                        <m:t>c</m:t>
                      </m:r>
                      <m:r>
                        <m:rPr>
                          <m:nor/>
                        </m:rPr>
                        <a:rPr lang="fr-FR" sz="6600" dirty="0" smtClean="0">
                          <a:latin typeface="Times New Roman" pitchFamily="18" charset="0"/>
                          <a:cs typeface="Times New Roman" pitchFamily="18" charset="0"/>
                        </a:rPr>
                        <m:t>ò</m:t>
                      </m:r>
                      <m:r>
                        <m:rPr>
                          <m:nor/>
                        </m:rPr>
                        <a:rPr lang="fr-FR" sz="6600" dirty="0" smtClean="0">
                          <a:latin typeface="Times New Roman" pitchFamily="18" charset="0"/>
                          <a:cs typeface="Times New Roman" pitchFamily="18" charset="0"/>
                        </a:rPr>
                        <m:t>n</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l</m:t>
                      </m:r>
                      <m:r>
                        <m:rPr>
                          <m:nor/>
                        </m:rPr>
                        <a:rPr lang="fr-FR" sz="6600" dirty="0" smtClean="0">
                          <a:latin typeface="Times New Roman" pitchFamily="18" charset="0"/>
                          <a:cs typeface="Times New Roman" pitchFamily="18" charset="0"/>
                        </a:rPr>
                        <m:t>ạ</m:t>
                      </m:r>
                      <m:r>
                        <m:rPr>
                          <m:nor/>
                        </m:rPr>
                        <a:rPr lang="fr-FR" sz="6600" dirty="0" smtClean="0">
                          <a:latin typeface="Times New Roman" pitchFamily="18" charset="0"/>
                          <a:cs typeface="Times New Roman" pitchFamily="18" charset="0"/>
                        </a:rPr>
                        <m:t>i</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c</m:t>
                      </m:r>
                      <m:r>
                        <m:rPr>
                          <m:nor/>
                        </m:rPr>
                        <a:rPr lang="fr-FR" sz="6600" dirty="0" smtClean="0">
                          <a:latin typeface="Times New Roman" pitchFamily="18" charset="0"/>
                          <a:cs typeface="Times New Roman" pitchFamily="18" charset="0"/>
                        </a:rPr>
                        <m:t>ủ</m:t>
                      </m:r>
                      <m:r>
                        <m:rPr>
                          <m:nor/>
                        </m:rPr>
                        <a:rPr lang="fr-FR" sz="6600" dirty="0" smtClean="0">
                          <a:latin typeface="Times New Roman" pitchFamily="18" charset="0"/>
                          <a:cs typeface="Times New Roman" pitchFamily="18" charset="0"/>
                        </a:rPr>
                        <m:t>a</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An</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l</m:t>
                      </m:r>
                      <m:r>
                        <m:rPr>
                          <m:nor/>
                        </m:rPr>
                        <a:rPr lang="fr-FR" sz="6600" dirty="0" smtClean="0">
                          <a:latin typeface="Times New Roman" pitchFamily="18" charset="0"/>
                          <a:cs typeface="Times New Roman" pitchFamily="18" charset="0"/>
                        </a:rPr>
                        <m:t>à: </m:t>
                      </m:r>
                      <m:sSubSup>
                        <m:sSubSupPr>
                          <m:ctrlPr>
                            <a:rPr lang="en-US" sz="6600" i="1" smtClean="0">
                              <a:latin typeface="Cambria Math"/>
                            </a:rPr>
                          </m:ctrlPr>
                        </m:sSubSupPr>
                        <m:e>
                          <m:r>
                            <a:rPr lang="vi-VN" sz="6600" i="1">
                              <a:latin typeface="Cambria Math"/>
                            </a:rPr>
                            <m:t>𝐶</m:t>
                          </m:r>
                        </m:e>
                        <m:sub>
                          <m:r>
                            <a:rPr lang="vi-VN" sz="6600" i="1">
                              <a:latin typeface="Cambria Math"/>
                            </a:rPr>
                            <m:t>9</m:t>
                          </m:r>
                        </m:sub>
                        <m:sup>
                          <m:r>
                            <a:rPr lang="vi-VN" sz="6600" i="1">
                              <a:latin typeface="Cambria Math"/>
                            </a:rPr>
                            <m:t>2</m:t>
                          </m:r>
                        </m:sup>
                      </m:sSubSup>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c</m:t>
                      </m:r>
                      <m:r>
                        <m:rPr>
                          <m:nor/>
                        </m:rPr>
                        <a:rPr lang="fr-FR" sz="6600" dirty="0" smtClean="0">
                          <a:latin typeface="Times New Roman" pitchFamily="18" charset="0"/>
                          <a:cs typeface="Times New Roman" pitchFamily="18" charset="0"/>
                        </a:rPr>
                        <m:t>á</m:t>
                      </m:r>
                      <m:r>
                        <m:rPr>
                          <m:nor/>
                        </m:rPr>
                        <a:rPr lang="fr-FR" sz="6600" dirty="0" smtClean="0">
                          <a:latin typeface="Times New Roman" pitchFamily="18" charset="0"/>
                          <a:cs typeface="Times New Roman" pitchFamily="18" charset="0"/>
                        </a:rPr>
                        <m:t>ch</m:t>
                      </m:r>
                      <m:r>
                        <m:rPr>
                          <m:nor/>
                        </m:rPr>
                        <a:rPr lang="fr-FR" sz="6600" dirty="0" smtClean="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m:rPr>
                          <m:nor/>
                        </m:rPr>
                        <a:rPr lang="fr-FR" sz="6600" dirty="0" smtClean="0">
                          <a:latin typeface="Times New Roman" pitchFamily="18" charset="0"/>
                          <a:cs typeface="Times New Roman" pitchFamily="18" charset="0"/>
                        </a:rPr>
                        <m:t>Ch</m:t>
                      </m:r>
                      <m:r>
                        <m:rPr>
                          <m:nor/>
                        </m:rPr>
                        <a:rPr lang="fr-FR" sz="6600" dirty="0" smtClean="0">
                          <a:latin typeface="Times New Roman" pitchFamily="18" charset="0"/>
                          <a:cs typeface="Times New Roman" pitchFamily="18" charset="0"/>
                        </a:rPr>
                        <m:t>ọ</m:t>
                      </m:r>
                      <m:r>
                        <m:rPr>
                          <m:nor/>
                        </m:rPr>
                        <a:rPr lang="fr-FR" sz="6600" dirty="0" smtClean="0">
                          <a:latin typeface="Times New Roman" pitchFamily="18" charset="0"/>
                          <a:cs typeface="Times New Roman" pitchFamily="18" charset="0"/>
                        </a:rPr>
                        <m:t>n</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hai</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s</m:t>
                      </m:r>
                      <m:r>
                        <m:rPr>
                          <m:nor/>
                        </m:rPr>
                        <a:rPr lang="fr-FR" sz="6600" dirty="0" smtClean="0">
                          <a:latin typeface="Times New Roman" pitchFamily="18" charset="0"/>
                          <a:cs typeface="Times New Roman" pitchFamily="18" charset="0"/>
                        </a:rPr>
                        <m:t>ố </m:t>
                      </m:r>
                      <m:r>
                        <m:rPr>
                          <m:nor/>
                        </m:rPr>
                        <a:rPr lang="fr-FR" sz="6600" dirty="0" smtClean="0">
                          <a:latin typeface="Times New Roman" pitchFamily="18" charset="0"/>
                          <a:cs typeface="Times New Roman" pitchFamily="18" charset="0"/>
                        </a:rPr>
                        <m:t>c</m:t>
                      </m:r>
                      <m:r>
                        <m:rPr>
                          <m:nor/>
                        </m:rPr>
                        <a:rPr lang="fr-FR" sz="6600" dirty="0" smtClean="0">
                          <a:latin typeface="Times New Roman" pitchFamily="18" charset="0"/>
                          <a:cs typeface="Times New Roman" pitchFamily="18" charset="0"/>
                        </a:rPr>
                        <m:t>ò</m:t>
                      </m:r>
                      <m:r>
                        <m:rPr>
                          <m:nor/>
                        </m:rPr>
                        <a:rPr lang="fr-FR" sz="6600" dirty="0" smtClean="0">
                          <a:latin typeface="Times New Roman" pitchFamily="18" charset="0"/>
                          <a:cs typeface="Times New Roman" pitchFamily="18" charset="0"/>
                        </a:rPr>
                        <m:t>n</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l</m:t>
                      </m:r>
                      <m:r>
                        <m:rPr>
                          <m:nor/>
                        </m:rPr>
                        <a:rPr lang="fr-FR" sz="6600" dirty="0" smtClean="0">
                          <a:latin typeface="Times New Roman" pitchFamily="18" charset="0"/>
                          <a:cs typeface="Times New Roman" pitchFamily="18" charset="0"/>
                        </a:rPr>
                        <m:t>ạ</m:t>
                      </m:r>
                      <m:r>
                        <m:rPr>
                          <m:nor/>
                        </m:rPr>
                        <a:rPr lang="fr-FR" sz="6600" dirty="0" smtClean="0">
                          <a:latin typeface="Times New Roman" pitchFamily="18" charset="0"/>
                          <a:cs typeface="Times New Roman" pitchFamily="18" charset="0"/>
                        </a:rPr>
                        <m:t>i</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c</m:t>
                      </m:r>
                      <m:r>
                        <m:rPr>
                          <m:nor/>
                        </m:rPr>
                        <a:rPr lang="fr-FR" sz="6600" dirty="0" smtClean="0">
                          <a:latin typeface="Times New Roman" pitchFamily="18" charset="0"/>
                          <a:cs typeface="Times New Roman" pitchFamily="18" charset="0"/>
                        </a:rPr>
                        <m:t>ủ</m:t>
                      </m:r>
                      <m:r>
                        <m:rPr>
                          <m:nor/>
                        </m:rPr>
                        <a:rPr lang="fr-FR" sz="6600" dirty="0" smtClean="0">
                          <a:latin typeface="Times New Roman" pitchFamily="18" charset="0"/>
                          <a:cs typeface="Times New Roman" pitchFamily="18" charset="0"/>
                        </a:rPr>
                        <m:t>a</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B</m:t>
                      </m:r>
                      <m:r>
                        <m:rPr>
                          <m:nor/>
                        </m:rPr>
                        <a:rPr lang="fr-FR" sz="6600" dirty="0" smtClean="0">
                          <a:latin typeface="Times New Roman" pitchFamily="18" charset="0"/>
                          <a:cs typeface="Times New Roman" pitchFamily="18" charset="0"/>
                        </a:rPr>
                        <m:t>ì</m:t>
                      </m:r>
                      <m:r>
                        <m:rPr>
                          <m:nor/>
                        </m:rPr>
                        <a:rPr lang="fr-FR" sz="6600" dirty="0" smtClean="0">
                          <a:latin typeface="Times New Roman" pitchFamily="18" charset="0"/>
                          <a:cs typeface="Times New Roman" pitchFamily="18" charset="0"/>
                        </a:rPr>
                        <m:t>nh</m:t>
                      </m:r>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l</m:t>
                      </m:r>
                      <m:r>
                        <m:rPr>
                          <m:nor/>
                        </m:rPr>
                        <a:rPr lang="fr-FR" sz="6600" dirty="0" smtClean="0">
                          <a:latin typeface="Times New Roman" pitchFamily="18" charset="0"/>
                          <a:cs typeface="Times New Roman" pitchFamily="18" charset="0"/>
                        </a:rPr>
                        <m:t>à: </m:t>
                      </m:r>
                      <m:sSubSup>
                        <m:sSubSupPr>
                          <m:ctrlPr>
                            <a:rPr lang="en-US" sz="6600" i="1" smtClean="0">
                              <a:latin typeface="Cambria Math"/>
                            </a:rPr>
                          </m:ctrlPr>
                        </m:sSubSupPr>
                        <m:e>
                          <m:r>
                            <a:rPr lang="vi-VN" sz="6600" i="1">
                              <a:latin typeface="Cambria Math"/>
                            </a:rPr>
                            <m:t>𝐶</m:t>
                          </m:r>
                        </m:e>
                        <m:sub>
                          <m:r>
                            <a:rPr lang="vi-VN" sz="6600" i="1">
                              <a:latin typeface="Cambria Math"/>
                            </a:rPr>
                            <m:t>7</m:t>
                          </m:r>
                        </m:sub>
                        <m:sup>
                          <m:r>
                            <a:rPr lang="vi-VN" sz="6600" i="1">
                              <a:latin typeface="Cambria Math"/>
                            </a:rPr>
                            <m:t>2</m:t>
                          </m:r>
                        </m:sup>
                      </m:sSubSup>
                      <m:r>
                        <m:rPr>
                          <m:nor/>
                        </m:rPr>
                        <a:rPr lang="fr-FR" sz="6600" dirty="0" smtClean="0">
                          <a:latin typeface="Times New Roman" pitchFamily="18" charset="0"/>
                          <a:cs typeface="Times New Roman" pitchFamily="18" charset="0"/>
                        </a:rPr>
                        <m:t> </m:t>
                      </m:r>
                      <m:r>
                        <m:rPr>
                          <m:nor/>
                        </m:rPr>
                        <a:rPr lang="fr-FR" sz="6600" dirty="0" smtClean="0">
                          <a:latin typeface="Times New Roman" pitchFamily="18" charset="0"/>
                          <a:cs typeface="Times New Roman" pitchFamily="18" charset="0"/>
                        </a:rPr>
                        <m:t>c</m:t>
                      </m:r>
                      <m:r>
                        <m:rPr>
                          <m:nor/>
                        </m:rPr>
                        <a:rPr lang="fr-FR" sz="6600" dirty="0" smtClean="0">
                          <a:latin typeface="Times New Roman" pitchFamily="18" charset="0"/>
                          <a:cs typeface="Times New Roman" pitchFamily="18" charset="0"/>
                        </a:rPr>
                        <m:t>á</m:t>
                      </m:r>
                      <m:r>
                        <m:rPr>
                          <m:nor/>
                        </m:rPr>
                        <a:rPr lang="fr-FR" sz="6600" dirty="0" smtClean="0">
                          <a:latin typeface="Times New Roman" pitchFamily="18" charset="0"/>
                          <a:cs typeface="Times New Roman" pitchFamily="18" charset="0"/>
                        </a:rPr>
                        <m:t>ch</m:t>
                      </m:r>
                      <m:r>
                        <m:rPr>
                          <m:nor/>
                        </m:rPr>
                        <a:rPr lang="fr-FR" sz="6600" smtClean="0">
                          <a:latin typeface="Times New Roman" pitchFamily="18" charset="0"/>
                          <a:cs typeface="Times New Roman" pitchFamily="18" charset="0"/>
                        </a:rPr>
                        <m:t>. </m:t>
                      </m:r>
                    </m:oMath>
                  </m:oMathPara>
                </a14:m>
                <a:endParaRPr lang="fr-FR" sz="6600">
                  <a:latin typeface="Times New Roman" pitchFamily="18" charset="0"/>
                  <a:cs typeface="Times New Roman" pitchFamily="18" charset="0"/>
                </a:endParaRPr>
              </a:p>
            </p:txBody>
          </p:sp>
        </mc:Choice>
        <mc:Fallback xmlns="">
          <p:sp>
            <p:nvSpPr>
              <p:cNvPr id="74" name="Rectangle 73"/>
              <p:cNvSpPr>
                <a:spLocks noRot="1" noChangeAspect="1" noMove="1" noResize="1" noEditPoints="1" noAdjustHandles="1" noChangeArrowheads="1" noChangeShapeType="1" noTextEdit="1"/>
              </p:cNvSpPr>
              <p:nvPr/>
            </p:nvSpPr>
            <p:spPr>
              <a:xfrm>
                <a:off x="-96605" y="8963194"/>
                <a:ext cx="24139543" cy="3389784"/>
              </a:xfrm>
              <a:prstGeom prst="rect">
                <a:avLst/>
              </a:prstGeom>
              <a:blipFill rotWithShape="0">
                <a:blip r:embed="rId6"/>
                <a:stretch>
                  <a:fillRect/>
                </a:stretch>
              </a:blipFill>
            </p:spPr>
            <p:txBody>
              <a:bodyPr/>
              <a:lstStyle/>
              <a:p>
                <a:r>
                  <a:rPr lang="en-US">
                    <a:noFill/>
                  </a:rPr>
                  <a:t> </a:t>
                </a:r>
              </a:p>
            </p:txBody>
          </p:sp>
        </mc:Fallback>
      </mc:AlternateContent>
      <p:grpSp>
        <p:nvGrpSpPr>
          <p:cNvPr id="50" name="Group 49"/>
          <p:cNvGrpSpPr/>
          <p:nvPr/>
        </p:nvGrpSpPr>
        <p:grpSpPr>
          <a:xfrm>
            <a:off x="323649" y="3324557"/>
            <a:ext cx="23679365" cy="1996824"/>
            <a:chOff x="247181" y="1459052"/>
            <a:chExt cx="11838141" cy="998412"/>
          </a:xfrm>
        </p:grpSpPr>
        <p:grpSp>
          <p:nvGrpSpPr>
            <p:cNvPr id="51" name="Group 50"/>
            <p:cNvGrpSpPr/>
            <p:nvPr/>
          </p:nvGrpSpPr>
          <p:grpSpPr>
            <a:xfrm>
              <a:off x="247181" y="1486942"/>
              <a:ext cx="3090381" cy="928799"/>
              <a:chOff x="5537206" y="1544606"/>
              <a:chExt cx="3079904" cy="863450"/>
            </a:xfrm>
          </p:grpSpPr>
          <p:sp>
            <p:nvSpPr>
              <p:cNvPr id="76" name="Rectangle 75"/>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7" name="Oval 7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78" name="TextBox 77"/>
                  <p:cNvSpPr txBox="1"/>
                  <p:nvPr/>
                </p:nvSpPr>
                <p:spPr>
                  <a:xfrm>
                    <a:off x="6190399" y="1544606"/>
                    <a:ext cx="2280848" cy="8448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40</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6190399" y="1544606"/>
                    <a:ext cx="2280848" cy="844835"/>
                  </a:xfrm>
                  <a:prstGeom prst="rect">
                    <a:avLst/>
                  </a:prstGeom>
                  <a:blipFill rotWithShape="0">
                    <a:blip r:embed="rId7"/>
                    <a:stretch>
                      <a:fillRect/>
                    </a:stretch>
                  </a:blipFill>
                </p:spPr>
                <p:txBody>
                  <a:bodyPr/>
                  <a:lstStyle/>
                  <a:p>
                    <a:r>
                      <a:rPr lang="en-US">
                        <a:noFill/>
                      </a:rPr>
                      <a:t> </a:t>
                    </a:r>
                  </a:p>
                </p:txBody>
              </p:sp>
            </mc:Fallback>
          </mc:AlternateContent>
        </p:grpSp>
        <p:grpSp>
          <p:nvGrpSpPr>
            <p:cNvPr id="52" name="Group 51"/>
            <p:cNvGrpSpPr/>
            <p:nvPr/>
          </p:nvGrpSpPr>
          <p:grpSpPr>
            <a:xfrm>
              <a:off x="3163101" y="1501343"/>
              <a:ext cx="3090381" cy="956121"/>
              <a:chOff x="5537206" y="1557992"/>
              <a:chExt cx="3079904" cy="888849"/>
            </a:xfrm>
          </p:grpSpPr>
          <p:sp>
            <p:nvSpPr>
              <p:cNvPr id="61" name="Rectangle 60"/>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2" name="Oval 61"/>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75" name="TextBox 74"/>
                  <p:cNvSpPr txBox="1"/>
                  <p:nvPr/>
                </p:nvSpPr>
                <p:spPr>
                  <a:xfrm>
                    <a:off x="6154937" y="1599206"/>
                    <a:ext cx="2280848" cy="8476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9</m:t>
                              </m:r>
                            </m:num>
                            <m:den>
                              <m:r>
                                <a:rPr lang="en-US" sz="6000" b="0" i="1" smtClean="0">
                                  <a:latin typeface="Cambria Math" panose="02040503050406030204" pitchFamily="18" charset="0"/>
                                </a:rPr>
                                <m:t>10</m:t>
                              </m:r>
                            </m:den>
                          </m:f>
                          <m:r>
                            <a:rPr lang="en-US" sz="6000" b="0" i="1" smtClean="0">
                              <a:latin typeface="Cambria Math" panose="02040503050406030204" pitchFamily="18" charset="0"/>
                            </a:rPr>
                            <m:t>.</m:t>
                          </m:r>
                        </m:oMath>
                      </m:oMathPara>
                    </a14:m>
                    <a:endParaRPr lang="en-US" sz="6000" i="0" dirty="0">
                      <a:latin typeface="+mj-lt"/>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6154937" y="1599206"/>
                    <a:ext cx="2280848" cy="847635"/>
                  </a:xfrm>
                  <a:prstGeom prst="rect">
                    <a:avLst/>
                  </a:prstGeom>
                  <a:blipFill rotWithShape="0">
                    <a:blip r:embed="rId8"/>
                    <a:stretch>
                      <a:fillRect/>
                    </a:stretch>
                  </a:blipFill>
                </p:spPr>
                <p:txBody>
                  <a:bodyPr/>
                  <a:lstStyle/>
                  <a:p>
                    <a:r>
                      <a:rPr lang="en-US">
                        <a:noFill/>
                      </a:rPr>
                      <a:t> </a:t>
                    </a:r>
                  </a:p>
                </p:txBody>
              </p:sp>
            </mc:Fallback>
          </mc:AlternateContent>
        </p:grpSp>
        <p:grpSp>
          <p:nvGrpSpPr>
            <p:cNvPr id="53" name="Group 52"/>
            <p:cNvGrpSpPr/>
            <p:nvPr/>
          </p:nvGrpSpPr>
          <p:grpSpPr>
            <a:xfrm>
              <a:off x="6079021" y="1459052"/>
              <a:ext cx="3090381" cy="956695"/>
              <a:chOff x="5537206" y="1518675"/>
              <a:chExt cx="3079904" cy="889381"/>
            </a:xfrm>
          </p:grpSpPr>
          <p:sp>
            <p:nvSpPr>
              <p:cNvPr id="58" name="Rectangle 57"/>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9" name="Oval 58"/>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60" name="TextBox 59"/>
                  <p:cNvSpPr txBox="1"/>
                  <p:nvPr/>
                </p:nvSpPr>
                <p:spPr>
                  <a:xfrm>
                    <a:off x="6121932" y="1518675"/>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vi-VN" sz="6000" i="1" dirty="0" smtClean="0">
                                  <a:latin typeface="Cambria Math"/>
                                </a:rPr>
                              </m:ctrlPr>
                            </m:fPr>
                            <m:num>
                              <m:r>
                                <a:rPr lang="en-US" sz="6000" b="0" i="1" dirty="0" smtClean="0">
                                  <a:latin typeface="Cambria Math" panose="02040503050406030204" pitchFamily="18" charset="0"/>
                                </a:rPr>
                                <m:t>6</m:t>
                              </m:r>
                            </m:num>
                            <m:den>
                              <m:r>
                                <a:rPr lang="en-US" sz="6000" b="0" i="1" dirty="0" smtClean="0">
                                  <a:latin typeface="Cambria Math" panose="02040503050406030204" pitchFamily="18" charset="0"/>
                                </a:rPr>
                                <m:t>25</m:t>
                              </m:r>
                            </m:den>
                          </m:f>
                          <m:r>
                            <a:rPr lang="en-US" sz="6000" b="0" i="1" dirty="0" smtClean="0">
                              <a:latin typeface="Cambria Math" panose="02040503050406030204" pitchFamily="18" charset="0"/>
                            </a:rPr>
                            <m:t>.</m:t>
                          </m:r>
                          <m:r>
                            <m:rPr>
                              <m:nor/>
                            </m:rPr>
                            <a:rPr lang="vi-VN" sz="6000" dirty="0">
                              <a:latin typeface="+mj-lt"/>
                            </a:rPr>
                            <m:t>	</m:t>
                          </m:r>
                        </m:oMath>
                      </m:oMathPara>
                    </a14:m>
                    <a:endParaRPr lang="en-US" sz="6000" dirty="0">
                      <a:latin typeface="+mj-lt"/>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121932" y="1518675"/>
                    <a:ext cx="2280848" cy="849214"/>
                  </a:xfrm>
                  <a:prstGeom prst="rect">
                    <a:avLst/>
                  </a:prstGeom>
                  <a:blipFill rotWithShape="0">
                    <a:blip r:embed="rId9"/>
                    <a:stretch>
                      <a:fillRect/>
                    </a:stretch>
                  </a:blipFill>
                </p:spPr>
                <p:txBody>
                  <a:bodyPr/>
                  <a:lstStyle/>
                  <a:p>
                    <a:r>
                      <a:rPr lang="en-US">
                        <a:noFill/>
                      </a:rPr>
                      <a:t> </a:t>
                    </a:r>
                  </a:p>
                </p:txBody>
              </p:sp>
            </mc:Fallback>
          </mc:AlternateContent>
        </p:grpSp>
        <p:grpSp>
          <p:nvGrpSpPr>
            <p:cNvPr id="54" name="Group 53"/>
            <p:cNvGrpSpPr/>
            <p:nvPr/>
          </p:nvGrpSpPr>
          <p:grpSpPr>
            <a:xfrm>
              <a:off x="8994941" y="1497102"/>
              <a:ext cx="3090381" cy="918645"/>
              <a:chOff x="5537206" y="1554046"/>
              <a:chExt cx="3079904" cy="854009"/>
            </a:xfrm>
          </p:grpSpPr>
          <p:sp>
            <p:nvSpPr>
              <p:cNvPr id="55" name="Rectangle 54"/>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6" name="Oval 55"/>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57" name="TextBox 56"/>
                  <p:cNvSpPr txBox="1"/>
                  <p:nvPr/>
                </p:nvSpPr>
                <p:spPr>
                  <a:xfrm>
                    <a:off x="6123623" y="1554046"/>
                    <a:ext cx="2493487"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21</m:t>
                              </m:r>
                            </m:num>
                            <m:den>
                              <m:r>
                                <a:rPr lang="en-US" sz="6000" b="0" i="1" smtClean="0">
                                  <a:latin typeface="Cambria Math" panose="02040503050406030204" pitchFamily="18" charset="0"/>
                                </a:rPr>
                                <m:t>40</m:t>
                              </m:r>
                            </m:den>
                          </m:f>
                          <m:r>
                            <a:rPr lang="en-US" sz="6000" b="0" i="1" smtClean="0">
                              <a:latin typeface="Cambria Math" panose="02040503050406030204" pitchFamily="18" charset="0"/>
                            </a:rPr>
                            <m:t>.</m:t>
                          </m:r>
                        </m:oMath>
                      </m:oMathPara>
                    </a14:m>
                    <a:endParaRPr lang="en-US" sz="6000" dirty="0">
                      <a:latin typeface="+mj-lt"/>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6123623" y="1554046"/>
                    <a:ext cx="2493487" cy="849214"/>
                  </a:xfrm>
                  <a:prstGeom prst="rect">
                    <a:avLst/>
                  </a:prstGeom>
                  <a:blipFill rotWithShape="0">
                    <a:blip r:embed="rId10"/>
                    <a:stretch>
                      <a:fillRect/>
                    </a:stretch>
                  </a:blipFill>
                </p:spPr>
                <p:txBody>
                  <a:bodyPr/>
                  <a:lstStyle/>
                  <a:p>
                    <a:r>
                      <a:rPr lang="en-US">
                        <a:noFill/>
                      </a:rPr>
                      <a:t> </a:t>
                    </a:r>
                  </a:p>
                </p:txBody>
              </p:sp>
            </mc:Fallback>
          </mc:AlternateContent>
        </p:grpSp>
      </p:grpSp>
      <p:sp>
        <p:nvSpPr>
          <p:cNvPr id="67" name="Oval 66"/>
          <p:cNvSpPr/>
          <p:nvPr/>
        </p:nvSpPr>
        <p:spPr>
          <a:xfrm>
            <a:off x="17860252" y="3967837"/>
            <a:ext cx="1088672" cy="1000532"/>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2" name="TextBox 1"/>
              <p:cNvSpPr txBox="1"/>
              <p:nvPr/>
            </p:nvSpPr>
            <p:spPr>
              <a:xfrm>
                <a:off x="1416024" y="12105920"/>
                <a:ext cx="18473763" cy="1403782"/>
              </a:xfrm>
              <a:prstGeom prst="rect">
                <a:avLst/>
              </a:prstGeom>
              <a:noFill/>
            </p:spPr>
            <p:txBody>
              <a:bodyPr wrap="square" rtlCol="0">
                <a:spAutoFit/>
              </a:bodyPr>
              <a:lstStyle/>
              <a:p>
                <a:r>
                  <a:rPr lang="en-US" sz="6000">
                    <a:latin typeface="Times New Roman" pitchFamily="18" charset="0"/>
                    <a:cs typeface="Times New Roman" pitchFamily="18" charset="0"/>
                  </a:rPr>
                  <a:t>Vậy</a:t>
                </a:r>
                <a:r>
                  <a:rPr lang="en-US" sz="6000" dirty="0">
                    <a:latin typeface="Times New Roman" pitchFamily="18" charset="0"/>
                    <a:cs typeface="Times New Roman" pitchFamily="18" charset="0"/>
                  </a:rPr>
                  <a:t>: </a:t>
                </a:r>
                <a14:m>
                  <m:oMath xmlns:m="http://schemas.openxmlformats.org/officeDocument/2006/math">
                    <m:r>
                      <a:rPr lang="vi-VN" sz="6000" i="1">
                        <a:latin typeface="Cambria Math"/>
                      </a:rPr>
                      <m:t>𝑛</m:t>
                    </m:r>
                    <m:d>
                      <m:dPr>
                        <m:ctrlPr>
                          <a:rPr lang="en-US" sz="6000" i="1">
                            <a:latin typeface="Cambria Math"/>
                          </a:rPr>
                        </m:ctrlPr>
                      </m:dPr>
                      <m:e>
                        <m:r>
                          <a:rPr lang="vi-VN" sz="6000" i="1">
                            <a:latin typeface="Cambria Math"/>
                          </a:rPr>
                          <m:t>𝐴</m:t>
                        </m:r>
                      </m:e>
                    </m:d>
                    <m:r>
                      <a:rPr lang="vi-VN" sz="6000" i="1">
                        <a:latin typeface="Cambria Math"/>
                      </a:rPr>
                      <m:t>=</m:t>
                    </m:r>
                    <m:r>
                      <a:rPr lang="vi-VN" sz="6000" i="1">
                        <a:latin typeface="Cambria Math"/>
                      </a:rPr>
                      <m:t>10</m:t>
                    </m:r>
                    <m:r>
                      <a:rPr lang="vi-VN" sz="6000" i="1">
                        <a:latin typeface="Cambria Math"/>
                      </a:rPr>
                      <m:t>.</m:t>
                    </m:r>
                    <m:r>
                      <a:rPr lang="vi-VN" sz="6000" i="1">
                        <a:latin typeface="Cambria Math"/>
                      </a:rPr>
                      <m:t>1</m:t>
                    </m:r>
                    <m:r>
                      <a:rPr lang="vi-VN" sz="6000" i="1">
                        <a:latin typeface="Cambria Math"/>
                      </a:rPr>
                      <m:t>.</m:t>
                    </m:r>
                    <m:sSubSup>
                      <m:sSubSupPr>
                        <m:ctrlPr>
                          <a:rPr lang="en-US" sz="6000" i="1">
                            <a:latin typeface="Cambria Math"/>
                          </a:rPr>
                        </m:ctrlPr>
                      </m:sSubSupPr>
                      <m:e>
                        <m:r>
                          <a:rPr lang="vi-VN" sz="6000" i="1">
                            <a:latin typeface="Cambria Math"/>
                          </a:rPr>
                          <m:t>𝐶</m:t>
                        </m:r>
                      </m:e>
                      <m:sub>
                        <m:r>
                          <a:rPr lang="vi-VN" sz="6000" i="1">
                            <a:latin typeface="Cambria Math"/>
                          </a:rPr>
                          <m:t>9</m:t>
                        </m:r>
                      </m:sub>
                      <m:sup>
                        <m:r>
                          <a:rPr lang="vi-VN" sz="6000" i="1">
                            <a:latin typeface="Cambria Math"/>
                          </a:rPr>
                          <m:t>2</m:t>
                        </m:r>
                      </m:sup>
                    </m:sSubSup>
                    <m:r>
                      <a:rPr lang="vi-VN" sz="6000" i="1">
                        <a:latin typeface="Cambria Math"/>
                      </a:rPr>
                      <m:t>.</m:t>
                    </m:r>
                    <m:sSubSup>
                      <m:sSubSupPr>
                        <m:ctrlPr>
                          <a:rPr lang="en-US" sz="6000" i="1">
                            <a:latin typeface="Cambria Math"/>
                          </a:rPr>
                        </m:ctrlPr>
                      </m:sSubSupPr>
                      <m:e>
                        <m:r>
                          <a:rPr lang="vi-VN" sz="6000" i="1">
                            <a:latin typeface="Cambria Math"/>
                          </a:rPr>
                          <m:t>𝐶</m:t>
                        </m:r>
                      </m:e>
                      <m:sub>
                        <m:r>
                          <a:rPr lang="vi-VN" sz="6000" i="1">
                            <a:latin typeface="Cambria Math"/>
                          </a:rPr>
                          <m:t>7</m:t>
                        </m:r>
                      </m:sub>
                      <m:sup>
                        <m:r>
                          <a:rPr lang="vi-VN" sz="6000" i="1">
                            <a:latin typeface="Cambria Math"/>
                          </a:rPr>
                          <m:t>2</m:t>
                        </m:r>
                      </m:sup>
                    </m:sSubSup>
                    <m:r>
                      <a:rPr lang="vi-VN" sz="6000" i="1">
                        <a:latin typeface="Cambria Math"/>
                      </a:rPr>
                      <m:t>=</m:t>
                    </m:r>
                    <m:r>
                      <a:rPr lang="vi-VN" sz="6000" i="1">
                        <a:latin typeface="Cambria Math"/>
                      </a:rPr>
                      <m:t>7560</m:t>
                    </m:r>
                    <m:r>
                      <a:rPr lang="vi-VN" sz="6000" i="1">
                        <a:latin typeface="Cambria Math"/>
                      </a:rPr>
                      <m:t>⇒</m:t>
                    </m:r>
                    <m:r>
                      <a:rPr lang="vi-VN" sz="6000" i="1">
                        <a:latin typeface="Cambria Math"/>
                      </a:rPr>
                      <m:t>𝑃</m:t>
                    </m:r>
                    <m:d>
                      <m:dPr>
                        <m:ctrlPr>
                          <a:rPr lang="en-US" sz="6000" i="1">
                            <a:latin typeface="Cambria Math"/>
                          </a:rPr>
                        </m:ctrlPr>
                      </m:dPr>
                      <m:e>
                        <m:r>
                          <a:rPr lang="vi-VN" sz="6000" i="1">
                            <a:latin typeface="Cambria Math"/>
                          </a:rPr>
                          <m:t>𝐴</m:t>
                        </m:r>
                      </m:e>
                    </m:d>
                    <m:r>
                      <a:rPr lang="vi-VN" sz="6000" i="1">
                        <a:latin typeface="Cambria Math"/>
                      </a:rPr>
                      <m:t>=</m:t>
                    </m:r>
                    <m:f>
                      <m:fPr>
                        <m:ctrlPr>
                          <a:rPr lang="en-US" sz="6000" i="1">
                            <a:latin typeface="Cambria Math"/>
                          </a:rPr>
                        </m:ctrlPr>
                      </m:fPr>
                      <m:num>
                        <m:r>
                          <a:rPr lang="vi-VN" sz="6000" i="1">
                            <a:latin typeface="Cambria Math"/>
                          </a:rPr>
                          <m:t>21</m:t>
                        </m:r>
                      </m:num>
                      <m:den>
                        <m:r>
                          <a:rPr lang="vi-VN" sz="6000" i="1">
                            <a:latin typeface="Cambria Math"/>
                          </a:rPr>
                          <m:t>40</m:t>
                        </m:r>
                      </m:den>
                    </m:f>
                  </m:oMath>
                </a14:m>
                <a:endParaRPr lang="en-US" sz="5400"/>
              </a:p>
            </p:txBody>
          </p:sp>
        </mc:Choice>
        <mc:Fallback xmlns="">
          <p:sp>
            <p:nvSpPr>
              <p:cNvPr id="2" name="TextBox 1"/>
              <p:cNvSpPr txBox="1">
                <a:spLocks noRot="1" noChangeAspect="1" noMove="1" noResize="1" noEditPoints="1" noAdjustHandles="1" noChangeArrowheads="1" noChangeShapeType="1" noTextEdit="1"/>
              </p:cNvSpPr>
              <p:nvPr/>
            </p:nvSpPr>
            <p:spPr>
              <a:xfrm>
                <a:off x="1416024" y="12105920"/>
                <a:ext cx="18473763" cy="1403782"/>
              </a:xfrm>
              <a:prstGeom prst="rect">
                <a:avLst/>
              </a:prstGeom>
              <a:blipFill rotWithShape="0">
                <a:blip r:embed="rId11"/>
                <a:stretch>
                  <a:fillRect l="-1980" t="-1304" b="-13478"/>
                </a:stretch>
              </a:blipFill>
            </p:spPr>
            <p:txBody>
              <a:bodyPr/>
              <a:lstStyle/>
              <a:p>
                <a:r>
                  <a:rPr lang="en-US">
                    <a:noFill/>
                  </a:rPr>
                  <a:t> </a:t>
                </a:r>
              </a:p>
            </p:txBody>
          </p:sp>
        </mc:Fallback>
      </mc:AlternateContent>
    </p:spTree>
    <p:extLst>
      <p:ext uri="{BB962C8B-B14F-4D97-AF65-F5344CB8AC3E}">
        <p14:creationId xmlns:p14="http://schemas.microsoft.com/office/powerpoint/2010/main" val="18775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wipe(left)">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left)">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left)">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P spid="43" grpId="0" animBg="1"/>
      <p:bldP spid="74" grpId="0"/>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0">
            <a:extLst>
              <a:ext uri="{FF2B5EF4-FFF2-40B4-BE49-F238E27FC236}">
                <a16:creationId xmlns:a16="http://schemas.microsoft.com/office/drawing/2014/main" xmlns="" id="{43C051DC-C7D1-4F76-A0E4-E9725AEA5753}"/>
              </a:ext>
            </a:extLst>
          </p:cNvPr>
          <p:cNvSpPr>
            <a:spLocks noChangeArrowheads="1"/>
          </p:cNvSpPr>
          <p:nvPr/>
        </p:nvSpPr>
        <p:spPr bwMode="gray">
          <a:xfrm>
            <a:off x="4610258" y="2390474"/>
            <a:ext cx="13742832" cy="1219200"/>
          </a:xfrm>
          <a:prstGeom prst="roundRect">
            <a:avLst>
              <a:gd name="adj" fmla="val 50000"/>
            </a:avLst>
          </a:prstGeom>
          <a:solidFill>
            <a:schemeClr val="bg1"/>
          </a:solidFill>
          <a:ln w="28575" algn="ctr">
            <a:solidFill>
              <a:srgbClr val="0000CC"/>
            </a:solid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defRPr/>
            </a:pP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Phần</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1.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Nhận</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biết</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p>
        </p:txBody>
      </p:sp>
      <p:sp>
        <p:nvSpPr>
          <p:cNvPr id="5" name="TextBox 4">
            <a:hlinkClick r:id="rId2" action="ppaction://hlinksldjump"/>
          </p:cNvPr>
          <p:cNvSpPr txBox="1"/>
          <p:nvPr/>
        </p:nvSpPr>
        <p:spPr>
          <a:xfrm>
            <a:off x="6307138"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12.C</a:t>
            </a:r>
          </a:p>
        </p:txBody>
      </p:sp>
      <p:sp>
        <p:nvSpPr>
          <p:cNvPr id="6" name="TextBox 5">
            <a:hlinkClick r:id="" action="ppaction://noaction"/>
          </p:cNvPr>
          <p:cNvSpPr txBox="1"/>
          <p:nvPr/>
        </p:nvSpPr>
        <p:spPr>
          <a:xfrm>
            <a:off x="10440986" y="8991599"/>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13.D</a:t>
            </a:r>
          </a:p>
        </p:txBody>
      </p:sp>
      <p:sp>
        <p:nvSpPr>
          <p:cNvPr id="7" name="TextBox 6">
            <a:hlinkClick r:id="rId3" action="ppaction://hlinksldjump"/>
          </p:cNvPr>
          <p:cNvSpPr txBox="1"/>
          <p:nvPr/>
        </p:nvSpPr>
        <p:spPr>
          <a:xfrm>
            <a:off x="14327188"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14.A</a:t>
            </a:r>
          </a:p>
        </p:txBody>
      </p:sp>
      <p:sp>
        <p:nvSpPr>
          <p:cNvPr id="8" name="TextBox 7">
            <a:hlinkClick r:id="rId4" action="ppaction://hlinksldjump"/>
          </p:cNvPr>
          <p:cNvSpPr txBox="1"/>
          <p:nvPr/>
        </p:nvSpPr>
        <p:spPr>
          <a:xfrm>
            <a:off x="18353090" y="89916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15.D</a:t>
            </a:r>
          </a:p>
        </p:txBody>
      </p:sp>
      <p:sp>
        <p:nvSpPr>
          <p:cNvPr id="9" name="TextBox 8">
            <a:hlinkClick r:id="rId5" action="ppaction://hlinksldjump"/>
          </p:cNvPr>
          <p:cNvSpPr txBox="1"/>
          <p:nvPr/>
        </p:nvSpPr>
        <p:spPr>
          <a:xfrm>
            <a:off x="6307138" y="7012123"/>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7.D</a:t>
            </a:r>
          </a:p>
        </p:txBody>
      </p:sp>
      <p:sp>
        <p:nvSpPr>
          <p:cNvPr id="10" name="TextBox 9">
            <a:hlinkClick r:id="rId6" action="ppaction://hlinksldjump"/>
          </p:cNvPr>
          <p:cNvSpPr txBox="1"/>
          <p:nvPr/>
        </p:nvSpPr>
        <p:spPr>
          <a:xfrm>
            <a:off x="10440986" y="7012125"/>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8.A</a:t>
            </a:r>
          </a:p>
        </p:txBody>
      </p:sp>
      <p:sp>
        <p:nvSpPr>
          <p:cNvPr id="11" name="TextBox 10">
            <a:hlinkClick r:id="rId7" action="ppaction://hlinksldjump"/>
          </p:cNvPr>
          <p:cNvSpPr txBox="1"/>
          <p:nvPr/>
        </p:nvSpPr>
        <p:spPr>
          <a:xfrm>
            <a:off x="14327188" y="70750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9.B</a:t>
            </a:r>
          </a:p>
        </p:txBody>
      </p:sp>
      <p:sp>
        <p:nvSpPr>
          <p:cNvPr id="12" name="TextBox 11">
            <a:hlinkClick r:id="rId8" action="ppaction://hlinksldjump"/>
          </p:cNvPr>
          <p:cNvSpPr txBox="1"/>
          <p:nvPr/>
        </p:nvSpPr>
        <p:spPr>
          <a:xfrm>
            <a:off x="18353090" y="70750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10.A</a:t>
            </a:r>
          </a:p>
        </p:txBody>
      </p:sp>
      <p:sp>
        <p:nvSpPr>
          <p:cNvPr id="13" name="TextBox 12">
            <a:hlinkClick r:id="rId9" action="ppaction://hlinksldjump"/>
          </p:cNvPr>
          <p:cNvSpPr txBox="1"/>
          <p:nvPr/>
        </p:nvSpPr>
        <p:spPr>
          <a:xfrm>
            <a:off x="18353090"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5.A</a:t>
            </a:r>
          </a:p>
        </p:txBody>
      </p:sp>
      <p:sp>
        <p:nvSpPr>
          <p:cNvPr id="14" name="TextBox 13">
            <a:hlinkClick r:id="rId10" action="ppaction://hlinksldjump"/>
          </p:cNvPr>
          <p:cNvSpPr txBox="1"/>
          <p:nvPr/>
        </p:nvSpPr>
        <p:spPr>
          <a:xfrm>
            <a:off x="14327188"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4.D</a:t>
            </a:r>
          </a:p>
        </p:txBody>
      </p:sp>
      <p:sp>
        <p:nvSpPr>
          <p:cNvPr id="15" name="TextBox 14">
            <a:hlinkClick r:id="rId11" action="ppaction://hlinksldjump"/>
          </p:cNvPr>
          <p:cNvSpPr txBox="1"/>
          <p:nvPr/>
        </p:nvSpPr>
        <p:spPr>
          <a:xfrm>
            <a:off x="10440986" y="50788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3.B</a:t>
            </a:r>
          </a:p>
        </p:txBody>
      </p:sp>
      <p:sp>
        <p:nvSpPr>
          <p:cNvPr id="16" name="TextBox 15">
            <a:hlinkClick r:id="rId12" action="ppaction://hlinksldjump"/>
          </p:cNvPr>
          <p:cNvSpPr txBox="1"/>
          <p:nvPr/>
        </p:nvSpPr>
        <p:spPr>
          <a:xfrm>
            <a:off x="6307138" y="50176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2.C</a:t>
            </a:r>
          </a:p>
        </p:txBody>
      </p:sp>
      <p:sp>
        <p:nvSpPr>
          <p:cNvPr id="17" name="TextBox 16">
            <a:hlinkClick r:id="rId13" action="ppaction://hlinksldjump"/>
          </p:cNvPr>
          <p:cNvSpPr txBox="1"/>
          <p:nvPr/>
        </p:nvSpPr>
        <p:spPr>
          <a:xfrm>
            <a:off x="2192338" y="902970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11.B</a:t>
            </a:r>
          </a:p>
        </p:txBody>
      </p:sp>
      <p:sp>
        <p:nvSpPr>
          <p:cNvPr id="18" name="TextBox 17">
            <a:hlinkClick r:id="rId14" action="ppaction://hlinksldjump"/>
          </p:cNvPr>
          <p:cNvSpPr txBox="1"/>
          <p:nvPr/>
        </p:nvSpPr>
        <p:spPr>
          <a:xfrm>
            <a:off x="2192338" y="7050223"/>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6.A</a:t>
            </a:r>
          </a:p>
        </p:txBody>
      </p:sp>
      <p:sp>
        <p:nvSpPr>
          <p:cNvPr id="19" name="TextBox 18">
            <a:hlinkClick r:id="rId15" action="ppaction://hlinksldjump"/>
          </p:cNvPr>
          <p:cNvSpPr txBox="1"/>
          <p:nvPr/>
        </p:nvSpPr>
        <p:spPr>
          <a:xfrm>
            <a:off x="2192338" y="50557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dirty="0" err="1">
                <a:latin typeface="Times New Roman" pitchFamily="18" charset="0"/>
                <a:cs typeface="Times New Roman" pitchFamily="18" charset="0"/>
              </a:rPr>
              <a:t>Câu</a:t>
            </a:r>
            <a:r>
              <a:rPr lang="en-US" sz="6400" dirty="0">
                <a:latin typeface="Times New Roman" pitchFamily="18" charset="0"/>
                <a:cs typeface="Times New Roman" pitchFamily="18" charset="0"/>
              </a:rPr>
              <a:t> 1.B</a:t>
            </a:r>
          </a:p>
        </p:txBody>
      </p:sp>
      <p:sp>
        <p:nvSpPr>
          <p:cNvPr id="20" name="Action Button: Back or Previous 19">
            <a:hlinkClick r:id="rId12" action="ppaction://hlinksldjump" highlightClick="1"/>
          </p:cNvPr>
          <p:cNvSpPr/>
          <p:nvPr/>
        </p:nvSpPr>
        <p:spPr>
          <a:xfrm>
            <a:off x="22168859" y="12302841"/>
            <a:ext cx="905164" cy="858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21" name="Action Button: Forward or Next 20">
            <a:hlinkClick r:id="" action="ppaction://hlinkshowjump?jump=nextslide" highlightClick="1"/>
          </p:cNvPr>
          <p:cNvSpPr/>
          <p:nvPr/>
        </p:nvSpPr>
        <p:spPr>
          <a:xfrm>
            <a:off x="23129448" y="12321313"/>
            <a:ext cx="942110" cy="84051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22" name="Rectangle 4">
            <a:extLst>
              <a:ext uri="{FF2B5EF4-FFF2-40B4-BE49-F238E27FC236}">
                <a16:creationId xmlns:a16="http://schemas.microsoft.com/office/drawing/2014/main" xmlns="" id="{C747A885-F2D1-409F-9DDA-9CB0AA9B9FF6}"/>
              </a:ext>
            </a:extLst>
          </p:cNvPr>
          <p:cNvSpPr>
            <a:spLocks noChangeArrowheads="1"/>
          </p:cNvSpPr>
          <p:nvPr/>
        </p:nvSpPr>
        <p:spPr bwMode="auto">
          <a:xfrm>
            <a:off x="636590" y="152400"/>
            <a:ext cx="23367997" cy="1554070"/>
          </a:xfrm>
          <a:prstGeom prst="rect">
            <a:avLst/>
          </a:prstGeom>
          <a:solidFill>
            <a:srgbClr val="FFFFC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vert="horz" wrap="square" lIns="182880" tIns="91440" rIns="182880" bIns="91440" numCol="1" anchor="ctr" anchorCtr="0" compatLnSpc="1">
            <a:prstTxWarp prst="textNoShape">
              <a:avLst/>
            </a:prstTxWarp>
            <a:spAutoFit/>
          </a:bodyPr>
          <a:lstStyle/>
          <a:p>
            <a:pPr algn="ctr" defTabSz="1828800" eaLnBrk="0" fontAlgn="base" hangingPunct="0">
              <a:spcBef>
                <a:spcPct val="0"/>
              </a:spcBef>
              <a:spcAft>
                <a:spcPct val="0"/>
              </a:spcAft>
            </a:pPr>
            <a:endParaRPr lang="en-US" altLang="en-US" sz="6400" b="1" dirty="0">
              <a:solidFill>
                <a:srgbClr val="0000CC"/>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0" y="502288"/>
            <a:ext cx="22100150" cy="1077218"/>
          </a:xfrm>
          <a:prstGeom prst="rect">
            <a:avLst/>
          </a:prstGeom>
          <a:noFill/>
        </p:spPr>
        <p:txBody>
          <a:bodyPr wrap="square" rtlCol="0">
            <a:spAutoFit/>
          </a:bodyPr>
          <a:lstStyle/>
          <a:p>
            <a:pPr algn="ctr"/>
            <a:r>
              <a:rPr lang="en-US" sz="6400" b="1" smtClean="0">
                <a:solidFill>
                  <a:srgbClr val="FF0000"/>
                </a:solidFill>
                <a:latin typeface="Times New Roman" panose="02020603050405020304" pitchFamily="18" charset="0"/>
                <a:cs typeface="Times New Roman" panose="02020603050405020304" pitchFamily="18" charset="0"/>
              </a:rPr>
              <a:t>CĐ_XÁC SUẤT</a:t>
            </a:r>
            <a:endParaRPr lang="en-US" sz="6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942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4011" y="6017612"/>
            <a:ext cx="24182996" cy="7398646"/>
            <a:chOff x="203200" y="3686632"/>
            <a:chExt cx="12238570" cy="3174383"/>
          </a:xfrm>
        </p:grpSpPr>
        <p:sp>
          <p:nvSpPr>
            <p:cNvPr id="5" name="Rounded Rectangle 4"/>
            <p:cNvSpPr/>
            <p:nvPr/>
          </p:nvSpPr>
          <p:spPr>
            <a:xfrm>
              <a:off x="222591" y="3741641"/>
              <a:ext cx="12219179" cy="3119374"/>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400"/>
            </a:p>
          </p:txBody>
        </p:sp>
        <p:grpSp>
          <p:nvGrpSpPr>
            <p:cNvPr id="6" name="Group 5"/>
            <p:cNvGrpSpPr/>
            <p:nvPr/>
          </p:nvGrpSpPr>
          <p:grpSpPr>
            <a:xfrm>
              <a:off x="203200" y="3686632"/>
              <a:ext cx="2441877" cy="531514"/>
              <a:chOff x="1275608" y="6330946"/>
              <a:chExt cx="4786963" cy="965735"/>
            </a:xfrm>
          </p:grpSpPr>
          <p:sp>
            <p:nvSpPr>
              <p:cNvPr id="7" name="Freeform 20"/>
              <p:cNvSpPr>
                <a:spLocks/>
              </p:cNvSpPr>
              <p:nvPr/>
            </p:nvSpPr>
            <p:spPr bwMode="auto">
              <a:xfrm rot="16200000" flipV="1">
                <a:off x="3612310" y="475234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637659" y="6373975"/>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77787" y="91818"/>
            <a:ext cx="24091196" cy="3527130"/>
            <a:chOff x="265175" y="1823676"/>
            <a:chExt cx="23610660" cy="2957821"/>
          </a:xfrm>
        </p:grpSpPr>
        <p:grpSp>
          <p:nvGrpSpPr>
            <p:cNvPr id="21" name="Group 20"/>
            <p:cNvGrpSpPr/>
            <p:nvPr/>
          </p:nvGrpSpPr>
          <p:grpSpPr>
            <a:xfrm>
              <a:off x="265175" y="1869705"/>
              <a:ext cx="23610660" cy="2828664"/>
              <a:chOff x="265175" y="1647866"/>
              <a:chExt cx="23610660" cy="2828664"/>
            </a:xfrm>
          </p:grpSpPr>
          <p:sp>
            <p:nvSpPr>
              <p:cNvPr id="25" name="Rounded Rectangle 24"/>
              <p:cNvSpPr/>
              <p:nvPr/>
            </p:nvSpPr>
            <p:spPr bwMode="auto">
              <a:xfrm>
                <a:off x="265175" y="1720893"/>
                <a:ext cx="23610660" cy="2755637"/>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3</a:t>
                  </a:r>
                  <a:endParaRPr lang="en-US" sz="6000" dirty="0">
                    <a:solidFill>
                      <a:schemeClr val="bg1"/>
                    </a:solidFill>
                    <a:latin typeface="Tahoma" pitchFamily="34" charset="0"/>
                    <a:cs typeface="Tahoma" pitchFamily="34" charset="0"/>
                  </a:endParaRPr>
                </a:p>
              </p:txBody>
            </p:sp>
          </p:grpSp>
        </p:grpSp>
        <p:sp>
          <p:nvSpPr>
            <p:cNvPr id="23" name="Rectangle 22"/>
            <p:cNvSpPr/>
            <p:nvPr/>
          </p:nvSpPr>
          <p:spPr>
            <a:xfrm>
              <a:off x="534988" y="1823676"/>
              <a:ext cx="23340847" cy="295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algn="just">
                <a:lnSpc>
                  <a:spcPct val="115000"/>
                </a:lnSpc>
              </a:pPr>
              <a:r>
                <a:rPr lang="en-US" sz="6600" smtClean="0">
                  <a:latin typeface="Times New Roman" pitchFamily="18" charset="0"/>
                  <a:cs typeface="Times New Roman" pitchFamily="18" charset="0"/>
                </a:rPr>
                <a:t>                </a:t>
              </a:r>
              <a:r>
                <a:rPr lang="en-US" sz="6400" smtClean="0">
                  <a:latin typeface="Times New Roman" pitchFamily="18" charset="0"/>
                  <a:cs typeface="Times New Roman" pitchFamily="18" charset="0"/>
                </a:rPr>
                <a:t>Có </a:t>
              </a:r>
              <a:r>
                <a:rPr lang="en-US" sz="6400">
                  <a:latin typeface="Times New Roman" pitchFamily="18" charset="0"/>
                  <a:cs typeface="Times New Roman" pitchFamily="18" charset="0"/>
                </a:rPr>
                <a:t>4 hành khách bước lên một đoàn tàu gồm 4 toa. Mỗi hành khách độc lập với nhau và chọn ngẫu nhiên một toa. Tính xác suất để 1 toa có 3 người, một toa có 1 người, 2 toa còn lại không có ai.</a:t>
              </a:r>
              <a:r>
                <a:rPr lang="vi-VN" sz="6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64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8" name="Rectangle 87"/>
              <p:cNvSpPr/>
              <p:nvPr/>
            </p:nvSpPr>
            <p:spPr>
              <a:xfrm>
                <a:off x="5576543" y="6106027"/>
                <a:ext cx="21705893" cy="1200339"/>
              </a:xfrm>
              <a:prstGeom prst="rect">
                <a:avLst/>
              </a:prstGeom>
              <a:noFill/>
            </p:spPr>
            <p:txBody>
              <a:bodyPr wrap="square" lIns="182889" tIns="91445" rIns="182889" bIns="91445" rtlCol="0">
                <a:spAutoFit/>
              </a:bodyPr>
              <a:lstStyle/>
              <a:p>
                <a:pPr/>
                <a14:m>
                  <m:oMathPara xmlns:m="http://schemas.openxmlformats.org/officeDocument/2006/math">
                    <m:oMathParaPr>
                      <m:jc m:val="left"/>
                    </m:oMathParaPr>
                    <m:oMath xmlns:m="http://schemas.openxmlformats.org/officeDocument/2006/math">
                      <m:r>
                        <a:rPr lang="en-US" sz="6600" i="1">
                          <a:latin typeface="Cambria Math"/>
                        </a:rPr>
                        <m:t>𝑛</m:t>
                      </m:r>
                      <m:d>
                        <m:dPr>
                          <m:ctrlPr>
                            <a:rPr lang="en-US" sz="6600" i="1">
                              <a:latin typeface="Cambria Math"/>
                            </a:rPr>
                          </m:ctrlPr>
                        </m:dPr>
                        <m:e>
                          <m:r>
                            <a:rPr lang="en-US" sz="6600" i="1">
                              <a:latin typeface="Cambria Math"/>
                            </a:rPr>
                            <m:t>𝛺</m:t>
                          </m:r>
                        </m:e>
                      </m:d>
                      <m:r>
                        <a:rPr lang="en-US" sz="6600" i="1">
                          <a:latin typeface="Cambria Math"/>
                        </a:rPr>
                        <m:t>=</m:t>
                      </m:r>
                      <m:r>
                        <a:rPr lang="en-US" sz="6600" i="1">
                          <a:latin typeface="Cambria Math"/>
                        </a:rPr>
                        <m:t>4</m:t>
                      </m:r>
                      <m:r>
                        <a:rPr lang="en-US" sz="6600" i="1">
                          <a:latin typeface="Cambria Math"/>
                        </a:rPr>
                        <m:t>.</m:t>
                      </m:r>
                      <m:r>
                        <a:rPr lang="en-US" sz="6600" i="1">
                          <a:latin typeface="Cambria Math"/>
                        </a:rPr>
                        <m:t>4</m:t>
                      </m:r>
                      <m:r>
                        <a:rPr lang="en-US" sz="6600" i="1">
                          <a:latin typeface="Cambria Math"/>
                        </a:rPr>
                        <m:t>.</m:t>
                      </m:r>
                      <m:r>
                        <a:rPr lang="en-US" sz="6600" i="1">
                          <a:latin typeface="Cambria Math"/>
                        </a:rPr>
                        <m:t>4</m:t>
                      </m:r>
                      <m:r>
                        <a:rPr lang="en-US" sz="6600" i="1">
                          <a:latin typeface="Cambria Math"/>
                        </a:rPr>
                        <m:t>.</m:t>
                      </m:r>
                      <m:r>
                        <a:rPr lang="en-US" sz="6600" i="1">
                          <a:latin typeface="Cambria Math"/>
                        </a:rPr>
                        <m:t>4</m:t>
                      </m:r>
                      <m:r>
                        <a:rPr lang="en-US" sz="6600" i="1">
                          <a:latin typeface="Cambria Math"/>
                        </a:rPr>
                        <m:t>=</m:t>
                      </m:r>
                      <m:r>
                        <a:rPr lang="en-US" sz="6600" i="1">
                          <a:latin typeface="Cambria Math"/>
                        </a:rPr>
                        <m:t>256</m:t>
                      </m:r>
                    </m:oMath>
                  </m:oMathPara>
                </a14:m>
                <a:endParaRPr lang="en-US" sz="66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5576543" y="6106027"/>
                <a:ext cx="21705893" cy="1200339"/>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130743" y="7119802"/>
                <a:ext cx="23131925" cy="2318465"/>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Cho</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1 </m:t>
                      </m:r>
                      <m:r>
                        <m:rPr>
                          <m:nor/>
                        </m:rPr>
                        <a:rPr lang="en-US" sz="6600" dirty="0">
                          <a:latin typeface="Times New Roman" pitchFamily="18" charset="0"/>
                          <a:cs typeface="Times New Roman" pitchFamily="18" charset="0"/>
                        </a:rPr>
                        <m:t>toa</m:t>
                      </m:r>
                      <m:r>
                        <m:rPr>
                          <m:nor/>
                        </m:rPr>
                        <a:rPr lang="en-US" sz="6600" dirty="0">
                          <a:latin typeface="Times New Roman" pitchFamily="18" charset="0"/>
                          <a:cs typeface="Times New Roman" pitchFamily="18" charset="0"/>
                        </a:rPr>
                        <m:t> để </m:t>
                      </m:r>
                      <m:r>
                        <m:rPr>
                          <m:nor/>
                        </m:rPr>
                        <a:rPr lang="en-US" sz="6600" dirty="0">
                          <a:latin typeface="Times New Roman" pitchFamily="18" charset="0"/>
                          <a:cs typeface="Times New Roman" pitchFamily="18" charset="0"/>
                        </a:rPr>
                        <m:t>x</m:t>
                      </m:r>
                      <m:r>
                        <m:rPr>
                          <m:nor/>
                        </m:rPr>
                        <a:rPr lang="en-US" sz="6600" dirty="0">
                          <a:latin typeface="Times New Roman" pitchFamily="18" charset="0"/>
                          <a:cs typeface="Times New Roman" pitchFamily="18" charset="0"/>
                        </a:rPr>
                        <m:t>ế</m:t>
                      </m:r>
                      <m:r>
                        <m:rPr>
                          <m:nor/>
                        </m:rPr>
                        <a:rPr lang="en-US" sz="6600" dirty="0">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3 </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ườ</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4 </m:t>
                      </m:r>
                      <m:r>
                        <m:rPr>
                          <m:nor/>
                        </m:rPr>
                        <a:rPr lang="en-US" sz="6600">
                          <a:latin typeface="Times New Roman" pitchFamily="18" charset="0"/>
                          <a:cs typeface="Times New Roman" pitchFamily="18" charset="0"/>
                        </a:rPr>
                        <m:t>ca</m:t>
                      </m:r>
                      <m:r>
                        <m:rPr>
                          <m:nor/>
                        </m:rPr>
                        <a:rPr lang="en-US" sz="6600">
                          <a:latin typeface="Times New Roman" pitchFamily="18" charset="0"/>
                          <a:cs typeface="Times New Roman" pitchFamily="18" charset="0"/>
                        </a:rPr>
                        <m:t>́</m:t>
                      </m:r>
                      <m:r>
                        <m:rPr>
                          <m:nor/>
                        </m:rPr>
                        <a:rPr lang="en-US" sz="6600">
                          <a:latin typeface="Times New Roman" pitchFamily="18" charset="0"/>
                          <a:cs typeface="Times New Roman" pitchFamily="18" charset="0"/>
                        </a:rPr>
                        <m:t>ch</m:t>
                      </m:r>
                      <m:r>
                        <m:rPr>
                          <m:nor/>
                        </m:rPr>
                        <a:rPr lang="en-US" sz="6600">
                          <a:latin typeface="Times New Roman" pitchFamily="18" charset="0"/>
                          <a:cs typeface="Times New Roman" pitchFamily="18" charset="0"/>
                        </a:rPr>
                        <m:t> </m:t>
                      </m:r>
                      <m:r>
                        <m:rPr>
                          <m:nor/>
                        </m:rPr>
                        <a:rPr lang="en-US" sz="6600">
                          <a:latin typeface="Times New Roman" pitchFamily="18" charset="0"/>
                          <a:cs typeface="Times New Roman" pitchFamily="18" charset="0"/>
                        </a:rPr>
                        <m:t>cho</m:t>
                      </m:r>
                      <m:r>
                        <m:rPr>
                          <m:nor/>
                        </m:rPr>
                        <a:rPr lang="en-US" sz="6600">
                          <a:latin typeface="Times New Roman" pitchFamily="18" charset="0"/>
                          <a:cs typeface="Times New Roman" pitchFamily="18" charset="0"/>
                        </a:rPr>
                        <m:t>̣</m:t>
                      </m:r>
                      <m:r>
                        <m:rPr>
                          <m:nor/>
                        </m:rPr>
                        <a:rPr lang="en-US" sz="6600">
                          <a:latin typeface="Times New Roman" pitchFamily="18" charset="0"/>
                          <a:cs typeface="Times New Roman" pitchFamily="18" charset="0"/>
                        </a:rPr>
                        <m:t>n</m:t>
                      </m:r>
                      <m:r>
                        <m:rPr>
                          <m:nor/>
                        </m:rPr>
                        <a:rPr lang="en-US" sz="6600">
                          <a:latin typeface="Times New Roman" pitchFamily="18" charset="0"/>
                          <a:cs typeface="Times New Roman" pitchFamily="18" charset="0"/>
                        </a:rPr>
                        <m:t>. </m:t>
                      </m:r>
                      <m:r>
                        <m:rPr>
                          <m:nor/>
                        </m:rPr>
                        <a:rPr lang="en-US" sz="6600">
                          <a:latin typeface="Times New Roman" pitchFamily="18" charset="0"/>
                          <a:cs typeface="Times New Roman" pitchFamily="18" charset="0"/>
                        </a:rPr>
                        <m:t>X</m:t>
                      </m:r>
                      <m:r>
                        <m:rPr>
                          <m:nor/>
                        </m:rPr>
                        <a:rPr lang="en-US" sz="6600">
                          <a:latin typeface="Times New Roman" pitchFamily="18" charset="0"/>
                          <a:cs typeface="Times New Roman" pitchFamily="18" charset="0"/>
                        </a:rPr>
                        <m:t>ế</m:t>
                      </m:r>
                      <m:r>
                        <m:rPr>
                          <m:nor/>
                        </m:rPr>
                        <a:rPr lang="en-US" sz="6600">
                          <a:latin typeface="Times New Roman" pitchFamily="18" charset="0"/>
                          <a:cs typeface="Times New Roman" pitchFamily="18" charset="0"/>
                        </a:rPr>
                        <m:t>p</m:t>
                      </m:r>
                      <m:r>
                        <m:rPr>
                          <m:nor/>
                        </m:rPr>
                        <a:rPr lang="en-US" sz="6600">
                          <a:latin typeface="Times New Roman" pitchFamily="18" charset="0"/>
                          <a:cs typeface="Times New Roman" pitchFamily="18" charset="0"/>
                        </a:rPr>
                        <m:t> </m:t>
                      </m:r>
                      <m:r>
                        <m:rPr>
                          <m:nor/>
                        </m:rPr>
                        <a:rPr lang="en-US" sz="6600" dirty="0">
                          <a:latin typeface="Times New Roman" pitchFamily="18" charset="0"/>
                          <a:cs typeface="Times New Roman" pitchFamily="18" charset="0"/>
                        </a:rPr>
                        <m:t>3 </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ườ</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va</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toa</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đ</m:t>
                      </m:r>
                      <m:r>
                        <m:rPr>
                          <m:nor/>
                        </m:rPr>
                        <a:rPr lang="en-US" sz="6600" dirty="0">
                          <a:latin typeface="Times New Roman" pitchFamily="18" charset="0"/>
                          <a:cs typeface="Times New Roman" pitchFamily="18" charset="0"/>
                        </a:rPr>
                        <m:t>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co</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 </m:t>
                      </m:r>
                      <m:sSubSup>
                        <m:sSubSupPr>
                          <m:ctrlPr>
                            <a:rPr lang="en-US" sz="6600" i="1">
                              <a:latin typeface="Cambria Math"/>
                            </a:rPr>
                          </m:ctrlPr>
                        </m:sSubSupPr>
                        <m:e>
                          <m:r>
                            <a:rPr lang="en-US" sz="6600" i="1">
                              <a:latin typeface="Cambria Math"/>
                            </a:rPr>
                            <m:t>𝐶</m:t>
                          </m:r>
                        </m:e>
                        <m:sub>
                          <m:r>
                            <a:rPr lang="en-US" sz="6600" i="1">
                              <a:latin typeface="Cambria Math"/>
                            </a:rPr>
                            <m:t>4</m:t>
                          </m:r>
                        </m:sub>
                        <m:sup>
                          <m:r>
                            <a:rPr lang="en-US" sz="6600" i="1">
                              <a:latin typeface="Cambria Math"/>
                            </a:rPr>
                            <m:t>3</m:t>
                          </m:r>
                        </m:sup>
                      </m:sSubSup>
                      <m:r>
                        <a:rPr lang="en-US" sz="6600" i="1">
                          <a:latin typeface="Cambria Math"/>
                        </a:rPr>
                        <m:t>=</m:t>
                      </m:r>
                      <m:r>
                        <a:rPr lang="en-US" sz="6600" i="1">
                          <a:latin typeface="Cambria Math"/>
                        </a:rPr>
                        <m:t>4</m:t>
                      </m:r>
                      <m:r>
                        <m:rPr>
                          <m:nor/>
                        </m:rPr>
                        <a:rPr lang="en-US" sz="6600" dirty="0">
                          <a:latin typeface="Times New Roman" pitchFamily="18" charset="0"/>
                          <a:cs typeface="Times New Roman" pitchFamily="18" charset="0"/>
                        </a:rPr>
                        <m:t> </m:t>
                      </m:r>
                      <m:r>
                        <m:rPr>
                          <m:nor/>
                        </m:rPr>
                        <a:rPr lang="en-US" sz="6600">
                          <a:latin typeface="Times New Roman" pitchFamily="18" charset="0"/>
                          <a:cs typeface="Times New Roman" pitchFamily="18" charset="0"/>
                        </a:rPr>
                        <m:t>ca</m:t>
                      </m:r>
                      <m:r>
                        <m:rPr>
                          <m:nor/>
                        </m:rPr>
                        <a:rPr lang="en-US" sz="6600">
                          <a:latin typeface="Times New Roman" pitchFamily="18" charset="0"/>
                          <a:cs typeface="Times New Roman" pitchFamily="18" charset="0"/>
                        </a:rPr>
                        <m:t>́</m:t>
                      </m:r>
                      <m:r>
                        <m:rPr>
                          <m:nor/>
                        </m:rPr>
                        <a:rPr lang="en-US" sz="6600">
                          <a:latin typeface="Times New Roman" pitchFamily="18" charset="0"/>
                          <a:cs typeface="Times New Roman" pitchFamily="18" charset="0"/>
                        </a:rPr>
                        <m:t>ch</m:t>
                      </m:r>
                      <m:r>
                        <m:rPr>
                          <m:nor/>
                        </m:rPr>
                        <a:rPr lang="en-US" sz="6600">
                          <a:latin typeface="Times New Roman" pitchFamily="18" charset="0"/>
                          <a:cs typeface="Times New Roman" pitchFamily="18" charset="0"/>
                        </a:rPr>
                        <m:t>. </m:t>
                      </m:r>
                      <m:r>
                        <m:rPr>
                          <m:nor/>
                        </m:rPr>
                        <a:rPr lang="en-US" sz="6600">
                          <a:latin typeface="Times New Roman" pitchFamily="18" charset="0"/>
                          <a:cs typeface="Times New Roman" pitchFamily="18" charset="0"/>
                        </a:rPr>
                        <m:t>Cho</m:t>
                      </m:r>
                      <m:r>
                        <m:rPr>
                          <m:nor/>
                        </m:rPr>
                        <a:rPr lang="en-US" sz="6600">
                          <a:latin typeface="Times New Roman" pitchFamily="18" charset="0"/>
                          <a:cs typeface="Times New Roman" pitchFamily="18" charset="0"/>
                        </a:rPr>
                        <m:t>̣</m:t>
                      </m:r>
                      <m:r>
                        <m:rPr>
                          <m:nor/>
                        </m:rPr>
                        <a:rPr lang="en-US" sz="6600">
                          <a:latin typeface="Times New Roman" pitchFamily="18" charset="0"/>
                          <a:cs typeface="Times New Roman" pitchFamily="18" charset="0"/>
                        </a:rPr>
                        <m:t>n</m:t>
                      </m:r>
                      <m:r>
                        <m:rPr>
                          <m:nor/>
                        </m:rPr>
                        <a:rPr lang="en-US" sz="6600">
                          <a:latin typeface="Times New Roman" pitchFamily="18" charset="0"/>
                          <a:cs typeface="Times New Roman" pitchFamily="18" charset="0"/>
                        </a:rPr>
                        <m:t> </m:t>
                      </m:r>
                      <m:r>
                        <m:rPr>
                          <m:nor/>
                        </m:rPr>
                        <a:rPr lang="en-US" sz="6600" dirty="0">
                          <a:latin typeface="Times New Roman" pitchFamily="18" charset="0"/>
                          <a:cs typeface="Times New Roman" pitchFamily="18" charset="0"/>
                        </a:rPr>
                        <m:t>1 </m:t>
                      </m:r>
                      <m:r>
                        <m:rPr>
                          <m:nor/>
                        </m:rPr>
                        <a:rPr lang="en-US" sz="6600" dirty="0" err="1">
                          <a:latin typeface="Times New Roman" pitchFamily="18" charset="0"/>
                          <a:cs typeface="Times New Roman" pitchFamily="18" charset="0"/>
                        </a:rPr>
                        <m:t>toa</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đê</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x</m:t>
                      </m:r>
                      <m:r>
                        <m:rPr>
                          <m:nor/>
                        </m:rPr>
                        <a:rPr lang="en-US" sz="6600" dirty="0" err="1">
                          <a:latin typeface="Times New Roman" pitchFamily="18" charset="0"/>
                          <a:cs typeface="Times New Roman" pitchFamily="18" charset="0"/>
                        </a:rPr>
                        <m:t>ế</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1 </m:t>
                      </m:r>
                      <m:r>
                        <m:rPr>
                          <m:nor/>
                        </m:rPr>
                        <a:rPr lang="en-US" sz="6600" dirty="0" err="1">
                          <a:latin typeface="Times New Roman" pitchFamily="18" charset="0"/>
                          <a:cs typeface="Times New Roman" pitchFamily="18" charset="0"/>
                        </a:rPr>
                        <m:t>ng</m:t>
                      </m:r>
                      <m:r>
                        <m:rPr>
                          <m:nor/>
                        </m:rPr>
                        <a:rPr lang="en-US" sz="6600" dirty="0" err="1">
                          <a:latin typeface="Times New Roman" pitchFamily="18" charset="0"/>
                          <a:cs typeface="Times New Roman" pitchFamily="18" charset="0"/>
                        </a:rPr>
                        <m:t>ườ</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3 </m:t>
                      </m:r>
                      <m:r>
                        <m:rPr>
                          <m:nor/>
                        </m:rPr>
                        <a:rPr lang="en-US" sz="6600" dirty="0" err="1">
                          <a:latin typeface="Times New Roman" pitchFamily="18" charset="0"/>
                          <a:cs typeface="Times New Roman" pitchFamily="18" charset="0"/>
                        </a:rPr>
                        <m:t>ca</m:t>
                      </m:r>
                      <m:r>
                        <m:rPr>
                          <m:nor/>
                        </m:rPr>
                        <a:rPr lang="en-US" sz="6600" dirty="0" err="1">
                          <a:latin typeface="Times New Roman" pitchFamily="18" charset="0"/>
                          <a:cs typeface="Times New Roman" pitchFamily="18" charset="0"/>
                        </a:rPr>
                        <m:t>́</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cho</m:t>
                      </m:r>
                      <m:r>
                        <m:rPr>
                          <m:nor/>
                        </m:rPr>
                        <a:rPr lang="en-US" sz="6600" dirty="0" err="1">
                          <a:latin typeface="Times New Roman" pitchFamily="18" charset="0"/>
                          <a:cs typeface="Times New Roman" pitchFamily="18" charset="0"/>
                        </a:rPr>
                        <m:t>̣</m:t>
                      </m:r>
                      <m:r>
                        <m:rPr>
                          <m:nor/>
                        </m:rPr>
                        <a:rPr lang="en-US" sz="6600" dirty="0" err="1">
                          <a:latin typeface="Times New Roman" pitchFamily="18" charset="0"/>
                          <a:cs typeface="Times New Roman" pitchFamily="18" charset="0"/>
                        </a:rPr>
                        <m:t>n</m:t>
                      </m:r>
                    </m:oMath>
                  </m:oMathPara>
                </a14:m>
                <a:endParaRPr lang="en-US" sz="6600" dirty="0">
                  <a:latin typeface="Times New Roman" pitchFamily="18" charset="0"/>
                  <a:cs typeface="Times New Roman"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130743" y="7119802"/>
                <a:ext cx="23131925" cy="2318465"/>
              </a:xfrm>
              <a:prstGeom prst="rect">
                <a:avLst/>
              </a:prstGeom>
              <a:blipFill rotWithShape="0">
                <a:blip r:embed="rId3"/>
                <a:stretch>
                  <a:fillRect/>
                </a:stretch>
              </a:blipFill>
            </p:spPr>
            <p:txBody>
              <a:bodyPr/>
              <a:lstStyle/>
              <a:p>
                <a:r>
                  <a:rPr lang="en-US">
                    <a:noFill/>
                  </a:rPr>
                  <a:t> </a:t>
                </a:r>
              </a:p>
            </p:txBody>
          </p:sp>
        </mc:Fallback>
      </mc:AlternateContent>
      <p:grpSp>
        <p:nvGrpSpPr>
          <p:cNvPr id="2" name="Group 1"/>
          <p:cNvGrpSpPr/>
          <p:nvPr/>
        </p:nvGrpSpPr>
        <p:grpSpPr>
          <a:xfrm>
            <a:off x="-97560" y="3673628"/>
            <a:ext cx="23723349" cy="3062542"/>
            <a:chOff x="247181" y="2044082"/>
            <a:chExt cx="11860130" cy="1531271"/>
          </a:xfrm>
        </p:grpSpPr>
        <p:grpSp>
          <p:nvGrpSpPr>
            <p:cNvPr id="51" name="Group 50"/>
            <p:cNvGrpSpPr/>
            <p:nvPr/>
          </p:nvGrpSpPr>
          <p:grpSpPr>
            <a:xfrm>
              <a:off x="247181" y="2080087"/>
              <a:ext cx="3090381" cy="1116500"/>
              <a:chOff x="5537206" y="1557992"/>
              <a:chExt cx="3079904" cy="1037945"/>
            </a:xfrm>
          </p:grpSpPr>
          <p:sp>
            <p:nvSpPr>
              <p:cNvPr id="52" name="Rectangle 51"/>
              <p:cNvSpPr/>
              <p:nvPr/>
            </p:nvSpPr>
            <p:spPr>
              <a:xfrm>
                <a:off x="5827750" y="1557992"/>
                <a:ext cx="2789360" cy="103794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087909" y="1600895"/>
                    <a:ext cx="2280848" cy="92983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3</m:t>
                              </m:r>
                            </m:num>
                            <m:den>
                              <m:r>
                                <a:rPr lang="en-US" sz="6600" b="0" i="1" smtClean="0">
                                  <a:latin typeface="Cambria Math" panose="02040503050406030204" pitchFamily="18" charset="0"/>
                                </a:rPr>
                                <m:t>16</m:t>
                              </m:r>
                            </m:den>
                          </m:f>
                          <m:r>
                            <a:rPr lang="en-US" sz="6600" b="0" i="1" smtClean="0">
                              <a:latin typeface="Cambria Math" panose="02040503050406030204" pitchFamily="18" charset="0"/>
                            </a:rPr>
                            <m:t>.</m:t>
                          </m:r>
                        </m:oMath>
                      </m:oMathPara>
                    </a14:m>
                    <a:endParaRPr lang="en-US" sz="6600" dirty="0">
                      <a:solidFill>
                        <a:schemeClr val="bg1"/>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087909" y="1600895"/>
                    <a:ext cx="2280848" cy="929836"/>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2044082"/>
              <a:ext cx="3090381" cy="1152508"/>
              <a:chOff x="5537206" y="1524518"/>
              <a:chExt cx="3079904" cy="1071419"/>
            </a:xfrm>
          </p:grpSpPr>
          <p:sp>
            <p:nvSpPr>
              <p:cNvPr id="56" name="Rectangle 55"/>
              <p:cNvSpPr/>
              <p:nvPr/>
            </p:nvSpPr>
            <p:spPr>
              <a:xfrm>
                <a:off x="5827750" y="1557992"/>
                <a:ext cx="2789360" cy="103794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092543" y="1524518"/>
                    <a:ext cx="2280848" cy="92676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7</m:t>
                              </m:r>
                            </m:num>
                            <m:den>
                              <m:r>
                                <a:rPr lang="en-US" sz="6600" b="0" i="1" smtClean="0">
                                  <a:latin typeface="Cambria Math" panose="02040503050406030204" pitchFamily="18" charset="0"/>
                                </a:rPr>
                                <m:t>16</m:t>
                              </m:r>
                            </m:den>
                          </m:f>
                          <m:r>
                            <a:rPr lang="en-US" sz="6600" b="0" i="1" smtClean="0">
                              <a:latin typeface="Cambria Math" panose="02040503050406030204" pitchFamily="18" charset="0"/>
                            </a:rPr>
                            <m:t>.</m:t>
                          </m:r>
                        </m:oMath>
                      </m:oMathPara>
                    </a14:m>
                    <a:endParaRPr lang="en-US" sz="66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092543" y="1524518"/>
                    <a:ext cx="2280848" cy="926766"/>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2056988"/>
              <a:ext cx="3090381" cy="1139601"/>
              <a:chOff x="5537206" y="1536517"/>
              <a:chExt cx="3079904" cy="1059420"/>
            </a:xfrm>
          </p:grpSpPr>
          <p:sp>
            <p:nvSpPr>
              <p:cNvPr id="46" name="Rectangle 45"/>
              <p:cNvSpPr/>
              <p:nvPr/>
            </p:nvSpPr>
            <p:spPr>
              <a:xfrm>
                <a:off x="5827750" y="1557992"/>
                <a:ext cx="2789360" cy="103794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1932" y="1536517"/>
                    <a:ext cx="2280848" cy="92983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1</m:t>
                              </m:r>
                            </m:num>
                            <m:den>
                              <m:r>
                                <a:rPr lang="en-US" sz="6600" b="0" i="1" smtClean="0">
                                  <a:latin typeface="Cambria Math" panose="02040503050406030204" pitchFamily="18" charset="0"/>
                                </a:rPr>
                                <m:t>9</m:t>
                              </m:r>
                            </m:den>
                          </m:f>
                          <m:r>
                            <a:rPr lang="en-US" sz="6600" b="0" i="1" smtClean="0">
                              <a:latin typeface="Cambria Math" panose="02040503050406030204" pitchFamily="18" charset="0"/>
                            </a:rPr>
                            <m:t>.</m:t>
                          </m:r>
                        </m:oMath>
                      </m:oMathPara>
                    </a14:m>
                    <a:endParaRPr lang="en-US" sz="6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1932" y="1536517"/>
                    <a:ext cx="2280848" cy="929836"/>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2" y="2056988"/>
              <a:ext cx="3112369" cy="1518365"/>
              <a:chOff x="5537206" y="1536516"/>
              <a:chExt cx="3101817" cy="1411532"/>
            </a:xfrm>
          </p:grpSpPr>
          <p:sp>
            <p:nvSpPr>
              <p:cNvPr id="60" name="Rectangle 59"/>
              <p:cNvSpPr/>
              <p:nvPr/>
            </p:nvSpPr>
            <p:spPr>
              <a:xfrm>
                <a:off x="5827750" y="1557992"/>
                <a:ext cx="2789360" cy="103794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45536" y="1536516"/>
                    <a:ext cx="2493487" cy="1411532"/>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ea typeface="Cambria Math" panose="02040503050406030204" pitchFamily="18" charset="0"/>
                                  <a:cs typeface="Times New Roman" panose="02020603050405020304" pitchFamily="18" charset="0"/>
                                </a:rPr>
                              </m:ctrlPr>
                            </m:fPr>
                            <m:num>
                              <m:r>
                                <a:rPr lang="en-US" sz="6600" b="0" i="1" smtClean="0">
                                  <a:latin typeface="Cambria Math" panose="02040503050406030204" pitchFamily="18" charset="0"/>
                                  <a:ea typeface="Cambria Math" panose="02040503050406030204" pitchFamily="18" charset="0"/>
                                  <a:cs typeface="Times New Roman" panose="02020603050405020304" pitchFamily="18" charset="0"/>
                                </a:rPr>
                                <m:t>5</m:t>
                              </m:r>
                            </m:num>
                            <m:den>
                              <m:r>
                                <a:rPr lang="en-US" sz="6600" b="0" i="1" smtClean="0">
                                  <a:latin typeface="Cambria Math" panose="02040503050406030204" pitchFamily="18" charset="0"/>
                                  <a:ea typeface="Cambria Math" panose="02040503050406030204" pitchFamily="18" charset="0"/>
                                  <a:cs typeface="Times New Roman" panose="02020603050405020304" pitchFamily="18" charset="0"/>
                                </a:rPr>
                                <m:t>16</m:t>
                              </m:r>
                            </m:den>
                          </m:f>
                          <m:r>
                            <a:rPr lang="en-US" sz="66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6600" dirty="0">
                      <a:latin typeface="Cambria Math" panose="02040503050406030204" pitchFamily="18" charset="0"/>
                      <a:ea typeface="Cambria Math" panose="02040503050406030204" pitchFamily="18" charset="0"/>
                      <a:cs typeface="Times New Roman" panose="02020603050405020304" pitchFamily="18" charset="0"/>
                    </a:endParaRPr>
                  </a:p>
                  <a:p>
                    <a:endParaRPr lang="en-US" sz="6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45536" y="1536516"/>
                    <a:ext cx="2493487" cy="1411532"/>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13651" y="4232122"/>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A</a:t>
            </a:r>
            <a:r>
              <a:rPr lang="en-US" sz="6400" b="1" smtClean="0">
                <a:latin typeface="Tahoma" pitchFamily="34" charset="0"/>
                <a:ea typeface="Tahoma" pitchFamily="34" charset="0"/>
                <a:cs typeface="Tahoma" pitchFamily="34" charset="0"/>
              </a:rPr>
              <a:t> </a:t>
            </a:r>
            <a:endParaRPr lang="en-US" sz="6400" dirty="0"/>
          </a:p>
        </p:txBody>
      </p:sp>
      <p:sp>
        <p:nvSpPr>
          <p:cNvPr id="97" name="Action Button: Forward or Next 96">
            <a:hlinkClick r:id="rId8"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78" name="Rectangle 77"/>
              <p:cNvSpPr/>
              <p:nvPr/>
            </p:nvSpPr>
            <p:spPr>
              <a:xfrm>
                <a:off x="-138517" y="9464424"/>
                <a:ext cx="23131925" cy="1250994"/>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T</m:t>
                      </m:r>
                      <m:r>
                        <m:rPr>
                          <m:nor/>
                        </m:rPr>
                        <a:rPr lang="en-US" sz="6600" dirty="0">
                          <a:latin typeface="Times New Roman" pitchFamily="18" charset="0"/>
                          <a:cs typeface="Times New Roman" pitchFamily="18" charset="0"/>
                        </a:rPr>
                        <m:t>ổ</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s</m:t>
                      </m:r>
                      <m:r>
                        <m:rPr>
                          <m:nor/>
                        </m:rPr>
                        <a:rPr lang="en-US" sz="6600" dirty="0">
                          <a:latin typeface="Times New Roman" pitchFamily="18" charset="0"/>
                          <a:cs typeface="Times New Roman" pitchFamily="18" charset="0"/>
                        </a:rPr>
                        <m:t>ố </m:t>
                      </m:r>
                      <m:r>
                        <m:rPr>
                          <m:nor/>
                        </m:rPr>
                        <a:rPr lang="en-US" sz="6600" dirty="0">
                          <a:latin typeface="Times New Roman" pitchFamily="18" charset="0"/>
                          <a:cs typeface="Times New Roman" pitchFamily="18" charset="0"/>
                        </a:rPr>
                        <m:t>ca</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ch</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cho</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tho</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a</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ma</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la</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 </m:t>
                      </m:r>
                      <m:r>
                        <m:rPr>
                          <m:nor/>
                        </m:rPr>
                        <a:rPr lang="en-US" sz="6600">
                          <a:latin typeface="Cambria Math"/>
                        </a:rPr>
                        <m:t>𝑛</m:t>
                      </m:r>
                      <m:r>
                        <m:rPr>
                          <m:nor/>
                        </m:rPr>
                        <a:rPr lang="en-US" sz="6600">
                          <a:latin typeface="Cambria Math" panose="02040503050406030204" pitchFamily="18" charset="0"/>
                        </a:rPr>
                        <m:t>(</m:t>
                      </m:r>
                      <m:r>
                        <m:rPr>
                          <m:nor/>
                        </m:rPr>
                        <a:rPr lang="en-US" sz="6600">
                          <a:latin typeface="Cambria Math"/>
                        </a:rPr>
                        <m:t>𝐴</m:t>
                      </m:r>
                      <m:r>
                        <m:rPr>
                          <m:nor/>
                        </m:rPr>
                        <a:rPr lang="en-US" sz="6600">
                          <a:latin typeface="Cambria Math" panose="02040503050406030204" pitchFamily="18" charset="0"/>
                        </a:rPr>
                        <m:t>)</m:t>
                      </m:r>
                      <m:r>
                        <m:rPr>
                          <m:nor/>
                        </m:rPr>
                        <a:rPr lang="en-US" sz="6600">
                          <a:latin typeface="Cambria Math"/>
                        </a:rPr>
                        <m:t>=</m:t>
                      </m:r>
                      <m:r>
                        <m:rPr>
                          <m:nor/>
                        </m:rPr>
                        <a:rPr lang="en-US" sz="6600">
                          <a:latin typeface="Cambria Math"/>
                        </a:rPr>
                        <m:t>4</m:t>
                      </m:r>
                      <m:r>
                        <m:rPr>
                          <m:nor/>
                        </m:rPr>
                        <a:rPr lang="en-US" sz="6600">
                          <a:latin typeface="Cambria Math"/>
                        </a:rPr>
                        <m:t>.</m:t>
                      </m:r>
                      <m:r>
                        <m:rPr>
                          <m:nor/>
                        </m:rPr>
                        <a:rPr lang="en-US" sz="6600">
                          <a:latin typeface="Cambria Math"/>
                        </a:rPr>
                        <m:t>4</m:t>
                      </m:r>
                      <m:r>
                        <m:rPr>
                          <m:nor/>
                        </m:rPr>
                        <a:rPr lang="en-US" sz="6600">
                          <a:latin typeface="Cambria Math"/>
                        </a:rPr>
                        <m:t>.</m:t>
                      </m:r>
                      <m:r>
                        <m:rPr>
                          <m:nor/>
                        </m:rPr>
                        <a:rPr lang="en-US" sz="6600">
                          <a:latin typeface="Cambria Math"/>
                        </a:rPr>
                        <m:t>3</m:t>
                      </m:r>
                      <m:r>
                        <m:rPr>
                          <m:nor/>
                        </m:rPr>
                        <a:rPr lang="en-US" sz="6600">
                          <a:latin typeface="Cambria Math"/>
                        </a:rPr>
                        <m:t>=</m:t>
                      </m:r>
                      <m:r>
                        <m:rPr>
                          <m:nor/>
                        </m:rPr>
                        <a:rPr lang="en-US" sz="6600">
                          <a:latin typeface="Cambria Math"/>
                        </a:rPr>
                        <m:t>48 </m:t>
                      </m:r>
                      <m:r>
                        <m:rPr>
                          <m:nor/>
                        </m:rPr>
                        <a:rPr lang="en-US" sz="6600" dirty="0">
                          <a:latin typeface="Times New Roman" pitchFamily="18" charset="0"/>
                          <a:cs typeface="Times New Roman" pitchFamily="18" charset="0"/>
                        </a:rPr>
                        <m:t>ca</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ch</m:t>
                      </m:r>
                    </m:oMath>
                  </m:oMathPara>
                </a14:m>
                <a:endParaRPr lang="en-US" sz="6600" dirty="0">
                  <a:latin typeface="Times New Roman" pitchFamily="18" charset="0"/>
                  <a:cs typeface="Times New Roman" pitchFamily="18" charset="0"/>
                </a:endParaRPr>
              </a:p>
            </p:txBody>
          </p:sp>
        </mc:Choice>
        <mc:Fallback xmlns="">
          <p:sp>
            <p:nvSpPr>
              <p:cNvPr id="78" name="Rectangle 77"/>
              <p:cNvSpPr>
                <a:spLocks noRot="1" noChangeAspect="1" noMove="1" noResize="1" noEditPoints="1" noAdjustHandles="1" noChangeArrowheads="1" noChangeShapeType="1" noTextEdit="1"/>
              </p:cNvSpPr>
              <p:nvPr/>
            </p:nvSpPr>
            <p:spPr>
              <a:xfrm>
                <a:off x="-138517" y="9464424"/>
                <a:ext cx="23131925" cy="125099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2203013" y="11116835"/>
                <a:ext cx="20721606" cy="2299422"/>
              </a:xfrm>
              <a:prstGeom prst="rect">
                <a:avLst/>
              </a:prstGeom>
              <a:noFill/>
            </p:spPr>
            <p:txBody>
              <a:bodyPr wrap="square" lIns="182889" tIns="91445" rIns="182889" bIns="91445" rtlCol="0">
                <a:spAutoFit/>
              </a:bodyPr>
              <a:lstStyle/>
              <a:p>
                <a:pPr/>
                <a14:m>
                  <m:oMathPara xmlns:m="http://schemas.openxmlformats.org/officeDocument/2006/math">
                    <m:oMathParaPr>
                      <m:jc m:val="left"/>
                    </m:oMathParaPr>
                    <m:oMath xmlns:m="http://schemas.openxmlformats.org/officeDocument/2006/math">
                      <m:r>
                        <m:rPr>
                          <m:nor/>
                        </m:rPr>
                        <a:rPr lang="en-US" sz="6600" dirty="0">
                          <a:latin typeface="Times New Roman" pitchFamily="18" charset="0"/>
                          <a:cs typeface="Times New Roman" pitchFamily="18" charset="0"/>
                        </a:rPr>
                        <m:t>V</m:t>
                      </m:r>
                      <m:r>
                        <m:rPr>
                          <m:nor/>
                        </m:rPr>
                        <a:rPr lang="en-US" sz="6600" dirty="0">
                          <a:latin typeface="Times New Roman" pitchFamily="18" charset="0"/>
                          <a:cs typeface="Times New Roman" pitchFamily="18" charset="0"/>
                        </a:rPr>
                        <m:t>ậ</m:t>
                      </m:r>
                      <m:r>
                        <m:rPr>
                          <m:nor/>
                        </m:rPr>
                        <a:rPr lang="en-US" sz="6600" dirty="0">
                          <a:latin typeface="Times New Roman" pitchFamily="18" charset="0"/>
                          <a:cs typeface="Times New Roman" pitchFamily="18" charset="0"/>
                        </a:rPr>
                        <m:t>y</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xa</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su</m:t>
                      </m:r>
                      <m:r>
                        <m:rPr>
                          <m:nor/>
                        </m:rPr>
                        <a:rPr lang="en-US" sz="6600" dirty="0">
                          <a:latin typeface="Times New Roman" pitchFamily="18" charset="0"/>
                          <a:cs typeface="Times New Roman" pitchFamily="18" charset="0"/>
                        </a:rPr>
                        <m:t>ấ</m:t>
                      </m:r>
                      <m:r>
                        <m:rPr>
                          <m:nor/>
                        </m:rPr>
                        <a:rPr lang="en-US" sz="6600" dirty="0">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la</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 </m:t>
                      </m:r>
                      <m:r>
                        <a:rPr lang="en-US" sz="6600" i="1">
                          <a:latin typeface="Cambria Math"/>
                        </a:rPr>
                        <m:t>𝑃</m:t>
                      </m:r>
                      <m:d>
                        <m:dPr>
                          <m:ctrlPr>
                            <a:rPr lang="en-US" sz="6600" i="1">
                              <a:latin typeface="Cambria Math"/>
                            </a:rPr>
                          </m:ctrlPr>
                        </m:dPr>
                        <m:e>
                          <m:r>
                            <a:rPr lang="en-US" sz="6600" i="1">
                              <a:latin typeface="Cambria Math"/>
                            </a:rPr>
                            <m:t>𝐴</m:t>
                          </m:r>
                        </m:e>
                      </m:d>
                      <m:r>
                        <a:rPr lang="en-US" sz="6600" i="1">
                          <a:latin typeface="Cambria Math"/>
                        </a:rPr>
                        <m:t>=</m:t>
                      </m:r>
                      <m:f>
                        <m:fPr>
                          <m:ctrlPr>
                            <a:rPr lang="en-US" sz="6600" i="1">
                              <a:latin typeface="Cambria Math"/>
                            </a:rPr>
                          </m:ctrlPr>
                        </m:fPr>
                        <m:num>
                          <m:r>
                            <a:rPr lang="en-US" sz="6600" i="1">
                              <a:latin typeface="Cambria Math"/>
                            </a:rPr>
                            <m:t>𝑛</m:t>
                          </m:r>
                          <m:d>
                            <m:dPr>
                              <m:ctrlPr>
                                <a:rPr lang="en-US" sz="6600" i="1">
                                  <a:latin typeface="Cambria Math"/>
                                </a:rPr>
                              </m:ctrlPr>
                            </m:dPr>
                            <m:e>
                              <m:r>
                                <a:rPr lang="en-US" sz="6600" i="1">
                                  <a:latin typeface="Cambria Math"/>
                                </a:rPr>
                                <m:t>𝛺</m:t>
                              </m:r>
                            </m:e>
                          </m:d>
                        </m:num>
                        <m:den>
                          <m:r>
                            <a:rPr lang="en-US" sz="6600" i="1">
                              <a:latin typeface="Cambria Math"/>
                            </a:rPr>
                            <m:t>𝑛</m:t>
                          </m:r>
                          <m:d>
                            <m:dPr>
                              <m:ctrlPr>
                                <a:rPr lang="en-US" sz="6600" i="1">
                                  <a:latin typeface="Cambria Math"/>
                                </a:rPr>
                              </m:ctrlPr>
                            </m:dPr>
                            <m:e>
                              <m:r>
                                <a:rPr lang="en-US" sz="6600" i="1">
                                  <a:latin typeface="Cambria Math"/>
                                </a:rPr>
                                <m:t>𝐴</m:t>
                              </m:r>
                            </m:e>
                          </m:d>
                        </m:den>
                      </m:f>
                      <m:r>
                        <a:rPr lang="en-US" sz="6600" i="1">
                          <a:latin typeface="Cambria Math"/>
                        </a:rPr>
                        <m:t>=</m:t>
                      </m:r>
                      <m:f>
                        <m:fPr>
                          <m:ctrlPr>
                            <a:rPr lang="en-US" sz="6600" i="1">
                              <a:latin typeface="Cambria Math"/>
                            </a:rPr>
                          </m:ctrlPr>
                        </m:fPr>
                        <m:num>
                          <m:r>
                            <a:rPr lang="en-US" sz="6600" i="1">
                              <a:latin typeface="Cambria Math"/>
                            </a:rPr>
                            <m:t>48</m:t>
                          </m:r>
                        </m:num>
                        <m:den>
                          <m:r>
                            <a:rPr lang="en-US" sz="6600" i="1">
                              <a:latin typeface="Cambria Math"/>
                            </a:rPr>
                            <m:t>256</m:t>
                          </m:r>
                        </m:den>
                      </m:f>
                      <m:r>
                        <a:rPr lang="en-US" sz="6600" i="1">
                          <a:latin typeface="Cambria Math"/>
                        </a:rPr>
                        <m:t>=</m:t>
                      </m:r>
                      <m:f>
                        <m:fPr>
                          <m:ctrlPr>
                            <a:rPr lang="en-US" sz="6600" i="1">
                              <a:latin typeface="Cambria Math"/>
                            </a:rPr>
                          </m:ctrlPr>
                        </m:fPr>
                        <m:num>
                          <m:r>
                            <a:rPr lang="en-US" sz="6600" i="1">
                              <a:latin typeface="Cambria Math"/>
                            </a:rPr>
                            <m:t>3</m:t>
                          </m:r>
                        </m:num>
                        <m:den>
                          <m:r>
                            <a:rPr lang="en-US" sz="6600" i="1">
                              <a:latin typeface="Cambria Math"/>
                            </a:rPr>
                            <m:t>16</m:t>
                          </m:r>
                        </m:den>
                      </m:f>
                      <m:r>
                        <m:rPr>
                          <m:nor/>
                        </m:rPr>
                        <a:rPr lang="en-US" sz="6600" dirty="0">
                          <a:latin typeface="Times New Roman" pitchFamily="18" charset="0"/>
                          <a:cs typeface="Times New Roman" pitchFamily="18" charset="0"/>
                        </a:rPr>
                        <m:t>.</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m:t>
                      </m:r>
                      <m:r>
                        <m:rPr>
                          <m:nor/>
                        </m:rPr>
                        <a:rPr lang="vi-VN" sz="6600" b="1" dirty="0">
                          <a:latin typeface="Times New Roman" panose="02020603050405020304" pitchFamily="18" charset="0"/>
                          <a:ea typeface="Arial" panose="020B0604020202020204" pitchFamily="34" charset="0"/>
                          <a:cs typeface="Times New Roman" panose="02020603050405020304" pitchFamily="18" charset="0"/>
                        </a:rPr>
                        <m:t> </m:t>
                      </m:r>
                    </m:oMath>
                  </m:oMathPara>
                </a14:m>
                <a:endParaRPr lang="en-US" sz="6400" dirty="0"/>
              </a:p>
            </p:txBody>
          </p:sp>
        </mc:Choice>
        <mc:Fallback xmlns="">
          <p:sp>
            <p:nvSpPr>
              <p:cNvPr id="79" name="Rectangle 78"/>
              <p:cNvSpPr>
                <a:spLocks noRot="1" noChangeAspect="1" noMove="1" noResize="1" noEditPoints="1" noAdjustHandles="1" noChangeArrowheads="1" noChangeShapeType="1" noTextEdit="1"/>
              </p:cNvSpPr>
              <p:nvPr/>
            </p:nvSpPr>
            <p:spPr>
              <a:xfrm>
                <a:off x="2203013" y="11116835"/>
                <a:ext cx="20721606" cy="2299422"/>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494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wipe(left)">
                                      <p:cBhvr>
                                        <p:cTn id="40"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1" grpId="0"/>
      <p:bldP spid="49" grpId="0" animBg="1"/>
      <p:bldP spid="97" grpId="0" animBg="1"/>
      <p:bldP spid="78" grpId="0"/>
      <p:bldP spid="7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83823" y="4989916"/>
            <a:ext cx="24470998" cy="8736836"/>
            <a:chOff x="184495" y="3636270"/>
            <a:chExt cx="12233906" cy="4481563"/>
          </a:xfrm>
        </p:grpSpPr>
        <p:sp>
          <p:nvSpPr>
            <p:cNvPr id="5" name="Rounded Rectangle 4"/>
            <p:cNvSpPr/>
            <p:nvPr/>
          </p:nvSpPr>
          <p:spPr>
            <a:xfrm>
              <a:off x="184495" y="3723427"/>
              <a:ext cx="12233906" cy="4394406"/>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0" y="-265141"/>
            <a:ext cx="24110044" cy="3688712"/>
            <a:chOff x="246701" y="1571846"/>
            <a:chExt cx="23629134" cy="3093315"/>
          </a:xfrm>
        </p:grpSpPr>
        <p:grpSp>
          <p:nvGrpSpPr>
            <p:cNvPr id="21" name="Group 20"/>
            <p:cNvGrpSpPr/>
            <p:nvPr/>
          </p:nvGrpSpPr>
          <p:grpSpPr>
            <a:xfrm>
              <a:off x="246701" y="1848962"/>
              <a:ext cx="23629134" cy="2627520"/>
              <a:chOff x="246701" y="1627123"/>
              <a:chExt cx="23629134" cy="2627520"/>
            </a:xfrm>
          </p:grpSpPr>
          <p:sp>
            <p:nvSpPr>
              <p:cNvPr id="25" name="Rounded Rectangle 24"/>
              <p:cNvSpPr/>
              <p:nvPr/>
            </p:nvSpPr>
            <p:spPr bwMode="auto">
              <a:xfrm>
                <a:off x="246701" y="1627123"/>
                <a:ext cx="23629134" cy="2627520"/>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4</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312020" y="1571846"/>
                  <a:ext cx="23498496" cy="30933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nSpc>
                      <a:spcPct val="115000"/>
                    </a:lnSpc>
                    <a:spcBef>
                      <a:spcPts val="240"/>
                    </a:spcBef>
                  </a:pPr>
                  <a:r>
                    <a:rPr lang="en-US" sz="6600" smtClean="0">
                      <a:latin typeface="Times New Roman" pitchFamily="18" charset="0"/>
                      <a:cs typeface="Times New Roman" pitchFamily="18" charset="0"/>
                    </a:rPr>
                    <a:t>C                Cho </a:t>
                  </a:r>
                  <a:r>
                    <a:rPr lang="en-US" sz="6600" dirty="0" err="1">
                      <a:latin typeface="Times New Roman" pitchFamily="18" charset="0"/>
                      <a:cs typeface="Times New Roman" pitchFamily="18" charset="0"/>
                    </a:rPr>
                    <a:t>đa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giác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đều</a:t>
                  </a:r>
                  <a:r>
                    <a:rPr lang="en-US" sz="6600" dirty="0">
                      <a:latin typeface="Times New Roman" pitchFamily="18" charset="0"/>
                      <a:cs typeface="Times New Roman" pitchFamily="18" charset="0"/>
                    </a:rPr>
                    <a:t> 20 </a:t>
                  </a:r>
                  <a:r>
                    <a:rPr lang="en-US" sz="6600" dirty="0" err="1">
                      <a:latin typeface="Times New Roman" pitchFamily="18" charset="0"/>
                      <a:cs typeface="Times New Roman" pitchFamily="18" charset="0"/>
                    </a:rPr>
                    <a:t>đỉnh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nội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tiếp</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trong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đường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tròn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tâm</a:t>
                  </a:r>
                  <a:r>
                    <a:rPr lang="en-US" sz="6600" dirty="0">
                      <a:latin typeface="Times New Roman" pitchFamily="18" charset="0"/>
                      <a:cs typeface="Times New Roman" pitchFamily="18" charset="0"/>
                    </a:rPr>
                    <a:t> </a:t>
                  </a:r>
                  <a14:m>
                    <m:oMath xmlns:m="http://schemas.openxmlformats.org/officeDocument/2006/math">
                      <m:r>
                        <a:rPr lang="en-US" sz="6600">
                          <a:latin typeface="Cambria Math"/>
                          <a:cs typeface="Times New Roman" pitchFamily="18" charset="0"/>
                        </a:rPr>
                        <m:t>𝑂</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Chọn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ngẫu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nhiên</a:t>
                  </a:r>
                  <a:r>
                    <a:rPr lang="en-US" sz="6600" dirty="0">
                      <a:latin typeface="Times New Roman" pitchFamily="18" charset="0"/>
                      <a:cs typeface="Times New Roman" pitchFamily="18" charset="0"/>
                    </a:rPr>
                    <a:t> 4 </a:t>
                  </a:r>
                  <a:r>
                    <a:rPr lang="en-US" sz="6600" dirty="0" err="1">
                      <a:latin typeface="Times New Roman" pitchFamily="18" charset="0"/>
                      <a:cs typeface="Times New Roman" pitchFamily="18" charset="0"/>
                    </a:rPr>
                    <a:t>đỉnh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của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giác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Xác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suất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để</a:t>
                  </a:r>
                  <a:r>
                    <a:rPr lang="en-US" sz="6600" dirty="0">
                      <a:latin typeface="Times New Roman" pitchFamily="18" charset="0"/>
                      <a:cs typeface="Times New Roman" pitchFamily="18" charset="0"/>
                    </a:rPr>
                    <a:t> 4 </a:t>
                  </a:r>
                  <a:r>
                    <a:rPr lang="en-US" sz="6600" dirty="0" err="1">
                      <a:latin typeface="Times New Roman" pitchFamily="18" charset="0"/>
                      <a:cs typeface="Times New Roman" pitchFamily="18" charset="0"/>
                    </a:rPr>
                    <a:t>đỉnh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được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chọn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4 </a:t>
                  </a:r>
                  <a:r>
                    <a:rPr lang="en-US" sz="6600" dirty="0" err="1">
                      <a:latin typeface="Times New Roman" pitchFamily="18" charset="0"/>
                      <a:cs typeface="Times New Roman" pitchFamily="18" charset="0"/>
                    </a:rPr>
                    <a:t>đỉnh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của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một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hình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chữ</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nhật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bằng</a:t>
                  </a:r>
                  <a:r>
                    <a:rPr lang="en-US" sz="6600" dirty="0">
                      <a:latin typeface="Times New Roman" pitchFamily="18" charset="0"/>
                      <a:cs typeface="Times New Roman" pitchFamily="18" charset="0"/>
                    </a:rPr>
                    <a:t>:</a:t>
                  </a:r>
                  <a:endParaRPr lang="en-US" sz="6000" dirty="0">
                    <a:latin typeface="Times New Roman" panose="02020603050405020304" pitchFamily="18" charset="0"/>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12020" y="1571846"/>
                  <a:ext cx="23498496" cy="3093315"/>
                </a:xfrm>
                <a:prstGeom prst="rect">
                  <a:avLst/>
                </a:prstGeom>
                <a:blipFill rotWithShape="0">
                  <a:blip r:embed="rId2"/>
                  <a:stretch>
                    <a:fillRect l="-1373" t="-2975" r="-534" b="-79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0" y="4899704"/>
                <a:ext cx="24918417" cy="2645350"/>
              </a:xfrm>
              <a:prstGeom prst="rect">
                <a:avLst/>
              </a:prstGeom>
              <a:noFill/>
            </p:spPr>
            <p:txBody>
              <a:bodyPr wrap="square" lIns="182889" tIns="91445" rIns="182889" bIns="91445" rtlCol="0">
                <a:spAutoFit/>
              </a:bodyPr>
              <a:lstStyle/>
              <a:p>
                <a:pPr indent="514350">
                  <a:lnSpc>
                    <a:spcPct val="115000"/>
                  </a:lnSpc>
                </a:pPr>
                <a14:m>
                  <m:oMathPara xmlns:m="http://schemas.openxmlformats.org/officeDocument/2006/math">
                    <m:oMathParaPr>
                      <m:jc m:val="centerGroup"/>
                    </m:oMathParaPr>
                    <m:oMath xmlns:m="http://schemas.openxmlformats.org/officeDocument/2006/math">
                      <m:r>
                        <m:rPr>
                          <m:nor/>
                        </m:rPr>
                        <a:rPr lang="en-US" sz="6600" b="0" i="0" dirty="0" smtClean="0">
                          <a:latin typeface="Times New Roman" pitchFamily="18" charset="0"/>
                          <a:cs typeface="Times New Roman" pitchFamily="18" charset="0"/>
                        </a:rPr>
                        <m:t>                    </m:t>
                      </m:r>
                      <m:r>
                        <m:rPr>
                          <m:nor/>
                        </m:rPr>
                        <a:rPr lang="en-US" sz="6600" dirty="0">
                          <a:latin typeface="Times New Roman" pitchFamily="18" charset="0"/>
                          <a:cs typeface="Times New Roman" pitchFamily="18" charset="0"/>
                        </a:rPr>
                        <m:t>X</m:t>
                      </m:r>
                      <m:r>
                        <m:rPr>
                          <m:nor/>
                        </m:rPr>
                        <a:rPr lang="en-US" sz="6600" dirty="0">
                          <a:latin typeface="Times New Roman" pitchFamily="18" charset="0"/>
                          <a:cs typeface="Times New Roman" pitchFamily="18" charset="0"/>
                        </a:rPr>
                        <m:t>é</m:t>
                      </m:r>
                      <m:r>
                        <m:rPr>
                          <m:nor/>
                        </m:rPr>
                        <a:rPr lang="en-US" sz="6600" dirty="0">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ph</m:t>
                      </m:r>
                      <m:r>
                        <m:rPr>
                          <m:nor/>
                        </m:rPr>
                        <a:rPr lang="en-US" sz="6600" dirty="0">
                          <a:latin typeface="Times New Roman" pitchFamily="18" charset="0"/>
                          <a:cs typeface="Times New Roman" pitchFamily="18" charset="0"/>
                        </a:rPr>
                        <m:t>é</m:t>
                      </m:r>
                      <m:r>
                        <m:rPr>
                          <m:nor/>
                        </m:rPr>
                        <a:rPr lang="en-US" sz="6600" dirty="0">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th</m:t>
                      </m:r>
                      <m:r>
                        <m:rPr>
                          <m:nor/>
                        </m:rPr>
                        <a:rPr lang="en-US" sz="6600" dirty="0">
                          <a:latin typeface="Times New Roman" pitchFamily="18" charset="0"/>
                          <a:cs typeface="Times New Roman" pitchFamily="18" charset="0"/>
                        </a:rPr>
                        <m:t>ử: “</m:t>
                      </m:r>
                      <m:r>
                        <m:rPr>
                          <m:nor/>
                        </m:rPr>
                        <a:rPr lang="en-US" sz="6600" dirty="0">
                          <a:latin typeface="Times New Roman" pitchFamily="18" charset="0"/>
                          <a:cs typeface="Times New Roman" pitchFamily="18" charset="0"/>
                        </a:rPr>
                        <m:t>Ch</m:t>
                      </m:r>
                      <m:r>
                        <m:rPr>
                          <m:nor/>
                        </m:rPr>
                        <a:rPr lang="en-US" sz="6600" dirty="0">
                          <a:latin typeface="Times New Roman" pitchFamily="18" charset="0"/>
                          <a:cs typeface="Times New Roman" pitchFamily="18" charset="0"/>
                        </a:rPr>
                        <m:t>ọ</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ẫ</m:t>
                      </m:r>
                      <m:r>
                        <m:rPr>
                          <m:nor/>
                        </m:rPr>
                        <a:rPr lang="en-US" sz="6600" dirty="0">
                          <a:latin typeface="Times New Roman" pitchFamily="18" charset="0"/>
                          <a:cs typeface="Times New Roman" pitchFamily="18" charset="0"/>
                        </a:rPr>
                        <m:t>u</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nhi</m:t>
                      </m:r>
                      <m:r>
                        <m:rPr>
                          <m:nor/>
                        </m:rPr>
                        <a:rPr lang="en-US" sz="6600" dirty="0">
                          <a:latin typeface="Times New Roman" pitchFamily="18" charset="0"/>
                          <a:cs typeface="Times New Roman" pitchFamily="18" charset="0"/>
                        </a:rPr>
                        <m:t>ê</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4 đỉ</m:t>
                      </m:r>
                      <m:r>
                        <m:rPr>
                          <m:nor/>
                        </m:rPr>
                        <a:rPr lang="en-US" sz="6600" dirty="0">
                          <a:latin typeface="Times New Roman" pitchFamily="18" charset="0"/>
                          <a:cs typeface="Times New Roman" pitchFamily="18" charset="0"/>
                        </a:rPr>
                        <m:t>nh</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ủ</m:t>
                      </m:r>
                      <m:r>
                        <m:rPr>
                          <m:nor/>
                        </m:rPr>
                        <a:rPr lang="en-US" sz="6600" dirty="0">
                          <a:latin typeface="Times New Roman" pitchFamily="18" charset="0"/>
                          <a:cs typeface="Times New Roman" pitchFamily="18" charset="0"/>
                        </a:rPr>
                        <m:t>a</m:t>
                      </m:r>
                      <m:r>
                        <m:rPr>
                          <m:nor/>
                        </m:rPr>
                        <a:rPr lang="en-US" sz="6600" dirty="0">
                          <a:latin typeface="Times New Roman" pitchFamily="18" charset="0"/>
                          <a:cs typeface="Times New Roman" pitchFamily="18" charset="0"/>
                        </a:rPr>
                        <m:t> đ</m:t>
                      </m:r>
                      <m:r>
                        <m:rPr>
                          <m:nor/>
                        </m:rPr>
                        <a:rPr lang="en-US" sz="6600" dirty="0">
                          <a:latin typeface="Times New Roman" pitchFamily="18" charset="0"/>
                          <a:cs typeface="Times New Roman" pitchFamily="18" charset="0"/>
                        </a:rPr>
                        <m:t>a</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gi</m:t>
                      </m:r>
                      <m:r>
                        <m:rPr>
                          <m:nor/>
                        </m:rPr>
                        <a:rPr lang="en-US" sz="6600" dirty="0">
                          <a:latin typeface="Times New Roman" pitchFamily="18" charset="0"/>
                          <a:cs typeface="Times New Roman" pitchFamily="18" charset="0"/>
                        </a:rPr>
                        <m:t>á</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 đề</m:t>
                      </m:r>
                      <m:r>
                        <m:rPr>
                          <m:nor/>
                        </m:rPr>
                        <a:rPr lang="en-US" sz="6600" dirty="0">
                          <a:latin typeface="Times New Roman" pitchFamily="18" charset="0"/>
                          <a:cs typeface="Times New Roman" pitchFamily="18" charset="0"/>
                        </a:rPr>
                        <m:t>u</m:t>
                      </m:r>
                      <m:r>
                        <m:rPr>
                          <m:nor/>
                        </m:rPr>
                        <a:rPr lang="en-US" sz="6600" dirty="0">
                          <a:latin typeface="Times New Roman" pitchFamily="18" charset="0"/>
                          <a:cs typeface="Times New Roman" pitchFamily="18" charset="0"/>
                        </a:rPr>
                        <m:t> 20 đỉ</m:t>
                      </m:r>
                      <m:r>
                        <m:rPr>
                          <m:nor/>
                        </m:rPr>
                        <a:rPr lang="en-US" sz="6600" dirty="0">
                          <a:latin typeface="Times New Roman" pitchFamily="18" charset="0"/>
                          <a:cs typeface="Times New Roman" pitchFamily="18" charset="0"/>
                        </a:rPr>
                        <m:t>nh</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ộ</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ti</m:t>
                      </m:r>
                      <m:r>
                        <m:rPr>
                          <m:nor/>
                        </m:rPr>
                        <a:rPr lang="en-US" sz="6600" dirty="0">
                          <a:latin typeface="Times New Roman" pitchFamily="18" charset="0"/>
                          <a:cs typeface="Times New Roman" pitchFamily="18" charset="0"/>
                        </a:rPr>
                        <m:t>ế</m:t>
                      </m:r>
                      <m:r>
                        <m:rPr>
                          <m:nor/>
                        </m:rPr>
                        <a:rPr lang="en-US" sz="6600" dirty="0">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trong</m:t>
                      </m:r>
                      <m:r>
                        <m:rPr>
                          <m:nor/>
                        </m:rPr>
                        <a:rPr lang="en-US" sz="6600" dirty="0">
                          <a:latin typeface="Times New Roman" pitchFamily="18" charset="0"/>
                          <a:cs typeface="Times New Roman" pitchFamily="18" charset="0"/>
                        </a:rPr>
                        <m:t> đườ</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tr</m:t>
                      </m:r>
                      <m:r>
                        <m:rPr>
                          <m:nor/>
                        </m:rPr>
                        <a:rPr lang="en-US" sz="6600" dirty="0">
                          <a:latin typeface="Times New Roman" pitchFamily="18" charset="0"/>
                          <a:cs typeface="Times New Roman" pitchFamily="18" charset="0"/>
                        </a:rPr>
                        <m:t>ò</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m:t>
                      </m:r>
                      <m:r>
                        <m:rPr>
                          <m:nor/>
                        </m:rPr>
                        <a:rPr lang="en-US" sz="6600" dirty="0">
                          <a:latin typeface="Times New Roman" pitchFamily="18" charset="0"/>
                          <a:cs typeface="Times New Roman" pitchFamily="18" charset="0"/>
                        </a:rPr>
                        <m:t>â</m:t>
                      </m:r>
                      <m:r>
                        <m:rPr>
                          <m:nor/>
                        </m:rPr>
                        <a:rPr lang="en-US" sz="6600" dirty="0">
                          <a:latin typeface="Times New Roman" pitchFamily="18" charset="0"/>
                          <a:cs typeface="Times New Roman" pitchFamily="18" charset="0"/>
                        </a:rPr>
                        <m:t>m</m:t>
                      </m:r>
                      <m:r>
                        <m:rPr>
                          <m:nor/>
                        </m:rPr>
                        <a:rPr lang="en-US" sz="6600" dirty="0">
                          <a:latin typeface="Times New Roman" pitchFamily="18" charset="0"/>
                          <a:cs typeface="Times New Roman" pitchFamily="18" charset="0"/>
                        </a:rPr>
                        <m:t> </m:t>
                      </m:r>
                      <m:r>
                        <a:rPr lang="en-US" sz="6600" i="1">
                          <a:latin typeface="Cambria Math"/>
                        </a:rPr>
                        <m:t>𝑂</m:t>
                      </m:r>
                      <m:r>
                        <m:rPr>
                          <m:nor/>
                        </m:rPr>
                        <a:rPr lang="en-US" sz="6600" dirty="0">
                          <a:latin typeface="Times New Roman" pitchFamily="18" charset="0"/>
                          <a:cs typeface="Times New Roman" pitchFamily="18" charset="0"/>
                        </a:rPr>
                        <m:t>” </m:t>
                      </m:r>
                      <m:r>
                        <a:rPr lang="en-US" sz="6600" i="1">
                          <a:latin typeface="Cambria Math"/>
                        </a:rPr>
                        <m:t>⇒</m:t>
                      </m:r>
                      <m:r>
                        <a:rPr lang="en-US" sz="6600" i="1">
                          <a:latin typeface="Cambria Math"/>
                        </a:rPr>
                        <m:t>𝑛</m:t>
                      </m:r>
                      <m:d>
                        <m:dPr>
                          <m:ctrlPr>
                            <a:rPr lang="en-US" sz="6600" i="1">
                              <a:latin typeface="Cambria Math"/>
                            </a:rPr>
                          </m:ctrlPr>
                        </m:dPr>
                        <m:e>
                          <m:r>
                            <a:rPr lang="en-US" sz="6600" i="1">
                              <a:latin typeface="Cambria Math"/>
                            </a:rPr>
                            <m:t>𝛺</m:t>
                          </m:r>
                        </m:e>
                      </m:d>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20</m:t>
                          </m:r>
                        </m:sub>
                        <m:sup>
                          <m:r>
                            <a:rPr lang="en-US" sz="6600" i="1">
                              <a:latin typeface="Cambria Math"/>
                            </a:rPr>
                            <m:t>4</m:t>
                          </m:r>
                        </m:sup>
                      </m:sSubSup>
                      <m:r>
                        <a:rPr lang="en-US" sz="6600" i="1">
                          <a:latin typeface="Cambria Math"/>
                        </a:rPr>
                        <m:t>=4845</m:t>
                      </m:r>
                    </m:oMath>
                  </m:oMathPara>
                </a14:m>
                <a:endParaRPr lang="en-US" sz="6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0" y="4899704"/>
                <a:ext cx="24918417" cy="2645350"/>
              </a:xfrm>
              <a:prstGeom prst="rect">
                <a:avLst/>
              </a:prstGeom>
              <a:blipFill rotWithShape="0">
                <a:blip r:embed="rId3"/>
                <a:stretch>
                  <a:fillRect/>
                </a:stretch>
              </a:blipFill>
            </p:spPr>
            <p:txBody>
              <a:bodyPr/>
              <a:lstStyle/>
              <a:p>
                <a:r>
                  <a:rPr lang="en-US">
                    <a:noFill/>
                  </a:rPr>
                  <a:t> </a:t>
                </a:r>
              </a:p>
            </p:txBody>
          </p:sp>
        </mc:Fallback>
      </mc:AlternateContent>
      <p:grpSp>
        <p:nvGrpSpPr>
          <p:cNvPr id="3" name="Group 2"/>
          <p:cNvGrpSpPr/>
          <p:nvPr/>
        </p:nvGrpSpPr>
        <p:grpSpPr>
          <a:xfrm>
            <a:off x="152236" y="2940649"/>
            <a:ext cx="23679368" cy="2138694"/>
            <a:chOff x="247181" y="1405413"/>
            <a:chExt cx="11838142" cy="1069347"/>
          </a:xfrm>
        </p:grpSpPr>
        <p:grpSp>
          <p:nvGrpSpPr>
            <p:cNvPr id="51" name="Group 50"/>
            <p:cNvGrpSpPr/>
            <p:nvPr/>
          </p:nvGrpSpPr>
          <p:grpSpPr>
            <a:xfrm>
              <a:off x="247181" y="1463466"/>
              <a:ext cx="3090381" cy="996908"/>
              <a:chOff x="5537206" y="1522782"/>
              <a:chExt cx="3079904" cy="926767"/>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90010" y="1522782"/>
                    <a:ext cx="2280848" cy="92676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7</m:t>
                              </m:r>
                            </m:num>
                            <m:den>
                              <m:r>
                                <a:rPr lang="en-US" sz="6600" b="0" i="1" smtClean="0">
                                  <a:latin typeface="Cambria Math" panose="02040503050406030204" pitchFamily="18" charset="0"/>
                                </a:rPr>
                                <m:t>216</m:t>
                              </m:r>
                            </m:den>
                          </m:f>
                          <m:r>
                            <a:rPr lang="en-US" sz="6600" b="0" i="1" smtClean="0">
                              <a:latin typeface="Cambria Math" panose="02040503050406030204" pitchFamily="18" charset="0"/>
                            </a:rPr>
                            <m:t>.</m:t>
                          </m:r>
                        </m:oMath>
                      </m:oMathPara>
                    </a14:m>
                    <a:endParaRPr lang="en-US" sz="66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90010" y="1522782"/>
                    <a:ext cx="2280848" cy="926767"/>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74550"/>
              <a:ext cx="3090381" cy="1000210"/>
              <a:chOff x="5537206" y="1533082"/>
              <a:chExt cx="3079904" cy="929835"/>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289573" y="1533082"/>
                    <a:ext cx="2280848" cy="9298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2</m:t>
                              </m:r>
                            </m:num>
                            <m:den>
                              <m:r>
                                <a:rPr lang="en-US" sz="6600" b="0" i="1" smtClean="0">
                                  <a:latin typeface="Cambria Math" panose="02040503050406030204" pitchFamily="18" charset="0"/>
                                </a:rPr>
                                <m:t>969</m:t>
                              </m:r>
                            </m:den>
                          </m:f>
                        </m:oMath>
                      </m:oMathPara>
                    </a14:m>
                    <a:endParaRPr lang="en-US" sz="66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289573" y="1533082"/>
                    <a:ext cx="2280848" cy="929835"/>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05413"/>
              <a:ext cx="3090381" cy="1000210"/>
              <a:chOff x="5537206" y="1468813"/>
              <a:chExt cx="3079904" cy="929835"/>
            </a:xfrm>
          </p:grpSpPr>
          <p:sp>
            <p:nvSpPr>
              <p:cNvPr id="46" name="Rectangle 45"/>
              <p:cNvSpPr/>
              <p:nvPr/>
            </p:nvSpPr>
            <p:spPr>
              <a:xfrm>
                <a:off x="5827750" y="1543638"/>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289572" y="1468813"/>
                    <a:ext cx="2280848" cy="9298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3</m:t>
                              </m:r>
                            </m:num>
                            <m:den>
                              <m:r>
                                <a:rPr lang="en-US" sz="6600" b="0" i="1" smtClean="0">
                                  <a:latin typeface="Cambria Math" panose="02040503050406030204" pitchFamily="18" charset="0"/>
                                </a:rPr>
                                <m:t>323</m:t>
                              </m:r>
                            </m:den>
                          </m:f>
                          <m:r>
                            <a:rPr lang="en-US" sz="6600" b="0" i="1" smtClean="0">
                              <a:latin typeface="Cambria Math" panose="02040503050406030204" pitchFamily="18" charset="0"/>
                            </a:rPr>
                            <m:t>.</m:t>
                          </m:r>
                        </m:oMath>
                      </m:oMathPara>
                    </a14:m>
                    <a:endParaRPr lang="en-US" sz="6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289572" y="1468813"/>
                    <a:ext cx="2280848" cy="929835"/>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2" y="1431774"/>
              <a:ext cx="3090381" cy="998350"/>
              <a:chOff x="5537206" y="1493315"/>
              <a:chExt cx="3079904" cy="928106"/>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664385" y="1493315"/>
                    <a:ext cx="2493487" cy="92810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4</m:t>
                              </m:r>
                            </m:num>
                            <m:den>
                              <m:r>
                                <a:rPr lang="en-US" sz="6600" b="0" i="1" smtClean="0">
                                  <a:latin typeface="Cambria Math" panose="02040503050406030204" pitchFamily="18" charset="0"/>
                                </a:rPr>
                                <m:t>9</m:t>
                              </m:r>
                            </m:den>
                          </m:f>
                          <m:r>
                            <a:rPr lang="en-US" sz="6600" b="0" i="1" smtClean="0">
                              <a:latin typeface="Cambria Math" panose="02040503050406030204" pitchFamily="18" charset="0"/>
                            </a:rPr>
                            <m:t>.</m:t>
                          </m:r>
                        </m:oMath>
                      </m:oMathPara>
                    </a14:m>
                    <a:endParaRPr lang="en-US" sz="6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664385" y="1493315"/>
                    <a:ext cx="2493487" cy="928106"/>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11817435" y="3706413"/>
            <a:ext cx="1092374" cy="1094187"/>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C</a:t>
            </a:r>
            <a:r>
              <a:rPr lang="en-US" sz="6400" b="1" smtClean="0">
                <a:latin typeface="Tahoma" pitchFamily="34" charset="0"/>
                <a:ea typeface="Tahoma" pitchFamily="34" charset="0"/>
                <a:cs typeface="Tahoma" pitchFamily="34" charset="0"/>
              </a:rPr>
              <a:t> </a:t>
            </a:r>
            <a:endParaRPr lang="en-US" sz="6400" dirty="0"/>
          </a:p>
        </p:txBody>
      </p:sp>
      <p:sp>
        <p:nvSpPr>
          <p:cNvPr id="66" name="Rectangle 65"/>
          <p:cNvSpPr/>
          <p:nvPr/>
        </p:nvSpPr>
        <p:spPr>
          <a:xfrm>
            <a:off x="268458" y="7407880"/>
            <a:ext cx="24093021" cy="1200339"/>
          </a:xfrm>
          <a:prstGeom prst="rect">
            <a:avLst/>
          </a:prstGeom>
          <a:noFill/>
        </p:spPr>
        <p:txBody>
          <a:bodyPr wrap="square" lIns="182889" tIns="91445" rIns="182889" bIns="91445" rtlCol="0">
            <a:spAutoFit/>
          </a:bodyPr>
          <a:lstStyle/>
          <a:p>
            <a:r>
              <a:rPr lang="en-US" sz="6600">
                <a:latin typeface="Times New Roman" pitchFamily="18" charset="0"/>
                <a:cs typeface="Times New Roman" pitchFamily="18" charset="0"/>
              </a:rPr>
              <a:t>Gọi A là biến cố:” 4 đỉnh được chọn là 4 đỉnh của một hình chữ nhật”</a:t>
            </a:r>
            <a:endParaRPr lang="en-US" sz="66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7" name="Rectangle 66"/>
              <p:cNvSpPr/>
              <p:nvPr/>
            </p:nvSpPr>
            <p:spPr>
              <a:xfrm>
                <a:off x="-216689" y="8638605"/>
                <a:ext cx="24766181" cy="2250306"/>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smtClean="0">
                          <a:latin typeface="Times New Roman" pitchFamily="18" charset="0"/>
                          <a:cs typeface="Times New Roman" pitchFamily="18" charset="0"/>
                        </a:rPr>
                        <m:t>Đ</m:t>
                      </m:r>
                      <m:r>
                        <m:rPr>
                          <m:nor/>
                        </m:rPr>
                        <a:rPr lang="en-US" sz="6600" dirty="0" smtClean="0">
                          <a:latin typeface="Times New Roman" pitchFamily="18" charset="0"/>
                          <a:cs typeface="Times New Roman" pitchFamily="18" charset="0"/>
                        </a:rPr>
                        <m:t>a</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gi</m:t>
                      </m:r>
                      <m:r>
                        <m:rPr>
                          <m:nor/>
                        </m:rPr>
                        <a:rPr lang="en-US" sz="6600" dirty="0" smtClean="0">
                          <a:latin typeface="Times New Roman" pitchFamily="18" charset="0"/>
                          <a:cs typeface="Times New Roman" pitchFamily="18" charset="0"/>
                        </a:rPr>
                        <m:t>á</m:t>
                      </m:r>
                      <m:r>
                        <m:rPr>
                          <m:nor/>
                        </m:rPr>
                        <a:rPr lang="en-US" sz="6600" dirty="0" smtClean="0">
                          <a:latin typeface="Times New Roman" pitchFamily="18" charset="0"/>
                          <a:cs typeface="Times New Roman" pitchFamily="18" charset="0"/>
                        </a:rPr>
                        <m:t>c</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c</m:t>
                      </m:r>
                      <m:r>
                        <m:rPr>
                          <m:nor/>
                        </m:rPr>
                        <a:rPr lang="en-US" sz="6600" dirty="0" smtClean="0">
                          <a:latin typeface="Times New Roman" pitchFamily="18" charset="0"/>
                          <a:cs typeface="Times New Roman" pitchFamily="18" charset="0"/>
                        </a:rPr>
                        <m:t>ó 20 đỉ</m:t>
                      </m:r>
                      <m:r>
                        <m:rPr>
                          <m:nor/>
                        </m:rPr>
                        <a:rPr lang="en-US" sz="6600" dirty="0" smtClean="0">
                          <a:latin typeface="Times New Roman" pitchFamily="18" charset="0"/>
                          <a:cs typeface="Times New Roman" pitchFamily="18" charset="0"/>
                        </a:rPr>
                        <m:t>nh</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s</m:t>
                      </m:r>
                      <m:r>
                        <m:rPr>
                          <m:nor/>
                        </m:rPr>
                        <a:rPr lang="en-US" sz="6600" dirty="0" smtClean="0">
                          <a:latin typeface="Times New Roman" pitchFamily="18" charset="0"/>
                          <a:cs typeface="Times New Roman" pitchFamily="18" charset="0"/>
                        </a:rPr>
                        <m:t>ẽ </m:t>
                      </m:r>
                      <m:r>
                        <m:rPr>
                          <m:nor/>
                        </m:rPr>
                        <a:rPr lang="en-US" sz="6600" dirty="0" smtClean="0">
                          <a:latin typeface="Times New Roman" pitchFamily="18" charset="0"/>
                          <a:cs typeface="Times New Roman" pitchFamily="18" charset="0"/>
                        </a:rPr>
                        <m:t>c</m:t>
                      </m:r>
                      <m:r>
                        <m:rPr>
                          <m:nor/>
                        </m:rPr>
                        <a:rPr lang="en-US" sz="6600" dirty="0" smtClean="0">
                          <a:latin typeface="Times New Roman" pitchFamily="18" charset="0"/>
                          <a:cs typeface="Times New Roman" pitchFamily="18" charset="0"/>
                        </a:rPr>
                        <m:t>ó 10 đườ</m:t>
                      </m:r>
                      <m:r>
                        <m:rPr>
                          <m:nor/>
                        </m:rPr>
                        <a:rPr lang="en-US" sz="6600" dirty="0" smtClean="0">
                          <a:latin typeface="Times New Roman" pitchFamily="18" charset="0"/>
                          <a:cs typeface="Times New Roman" pitchFamily="18" charset="0"/>
                        </a:rPr>
                        <m:t>ng</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ch</m:t>
                      </m:r>
                      <m:r>
                        <m:rPr>
                          <m:nor/>
                        </m:rPr>
                        <a:rPr lang="en-US" sz="6600" dirty="0" smtClean="0">
                          <a:latin typeface="Times New Roman" pitchFamily="18" charset="0"/>
                          <a:cs typeface="Times New Roman" pitchFamily="18" charset="0"/>
                        </a:rPr>
                        <m:t>é</m:t>
                      </m:r>
                      <m:r>
                        <m:rPr>
                          <m:nor/>
                        </m:rPr>
                        <a:rPr lang="en-US" sz="6600" dirty="0" smtClean="0">
                          <a:latin typeface="Times New Roman" pitchFamily="18" charset="0"/>
                          <a:cs typeface="Times New Roman" pitchFamily="18" charset="0"/>
                        </a:rPr>
                        <m:t>o</m:t>
                      </m:r>
                      <m:r>
                        <m:rPr>
                          <m:nor/>
                        </m:rPr>
                        <a:rPr lang="en-US" sz="6600" dirty="0" smtClean="0">
                          <a:latin typeface="Times New Roman" pitchFamily="18" charset="0"/>
                          <a:cs typeface="Times New Roman" pitchFamily="18" charset="0"/>
                        </a:rPr>
                        <m:t> đ</m:t>
                      </m:r>
                      <m:r>
                        <m:rPr>
                          <m:nor/>
                        </m:rPr>
                        <a:rPr lang="en-US" sz="6600" dirty="0" smtClean="0">
                          <a:latin typeface="Times New Roman" pitchFamily="18" charset="0"/>
                          <a:cs typeface="Times New Roman" pitchFamily="18" charset="0"/>
                        </a:rPr>
                        <m:t>i</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qua</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t</m:t>
                      </m:r>
                      <m:r>
                        <m:rPr>
                          <m:nor/>
                        </m:rPr>
                        <a:rPr lang="en-US" sz="6600" dirty="0" smtClean="0">
                          <a:latin typeface="Times New Roman" pitchFamily="18" charset="0"/>
                          <a:cs typeface="Times New Roman" pitchFamily="18" charset="0"/>
                        </a:rPr>
                        <m:t>â</m:t>
                      </m:r>
                      <m:r>
                        <m:rPr>
                          <m:nor/>
                        </m:rPr>
                        <a:rPr lang="en-US" sz="6600" dirty="0" smtClean="0">
                          <a:latin typeface="Times New Roman" pitchFamily="18" charset="0"/>
                          <a:cs typeface="Times New Roman" pitchFamily="18" charset="0"/>
                        </a:rPr>
                        <m:t>m</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m</m:t>
                      </m:r>
                      <m:r>
                        <m:rPr>
                          <m:nor/>
                        </m:rPr>
                        <a:rPr lang="en-US" sz="6600" dirty="0" smtClean="0">
                          <a:latin typeface="Times New Roman" pitchFamily="18" charset="0"/>
                          <a:cs typeface="Times New Roman" pitchFamily="18" charset="0"/>
                        </a:rPr>
                        <m:t>à </m:t>
                      </m:r>
                      <m:r>
                        <m:rPr>
                          <m:nor/>
                        </m:rPr>
                        <a:rPr lang="en-US" sz="6600" dirty="0" smtClean="0">
                          <a:latin typeface="Times New Roman" pitchFamily="18" charset="0"/>
                          <a:cs typeface="Times New Roman" pitchFamily="18" charset="0"/>
                        </a:rPr>
                        <m:t>c</m:t>
                      </m:r>
                      <m:r>
                        <m:rPr>
                          <m:nor/>
                        </m:rPr>
                        <a:rPr lang="en-US" sz="6600" dirty="0" smtClean="0">
                          <a:latin typeface="Times New Roman" pitchFamily="18" charset="0"/>
                          <a:cs typeface="Times New Roman" pitchFamily="18" charset="0"/>
                        </a:rPr>
                        <m:t>ứ 2 đườ</m:t>
                      </m:r>
                      <m:r>
                        <m:rPr>
                          <m:nor/>
                        </m:rPr>
                        <a:rPr lang="en-US" sz="6600" dirty="0" smtClean="0">
                          <a:latin typeface="Times New Roman" pitchFamily="18" charset="0"/>
                          <a:cs typeface="Times New Roman" pitchFamily="18" charset="0"/>
                        </a:rPr>
                        <m:t>ng</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ch</m:t>
                      </m:r>
                      <m:r>
                        <m:rPr>
                          <m:nor/>
                        </m:rPr>
                        <a:rPr lang="en-US" sz="6600" dirty="0" smtClean="0">
                          <a:latin typeface="Times New Roman" pitchFamily="18" charset="0"/>
                          <a:cs typeface="Times New Roman" pitchFamily="18" charset="0"/>
                        </a:rPr>
                        <m:t>é</m:t>
                      </m:r>
                      <m:r>
                        <m:rPr>
                          <m:nor/>
                        </m:rPr>
                        <a:rPr lang="en-US" sz="6600" dirty="0" smtClean="0">
                          <a:latin typeface="Times New Roman" pitchFamily="18" charset="0"/>
                          <a:cs typeface="Times New Roman" pitchFamily="18" charset="0"/>
                        </a:rPr>
                        <m:t>o</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qua</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t</m:t>
                      </m:r>
                      <m:r>
                        <m:rPr>
                          <m:nor/>
                        </m:rPr>
                        <a:rPr lang="en-US" sz="6600" dirty="0" smtClean="0">
                          <a:latin typeface="Times New Roman" pitchFamily="18" charset="0"/>
                          <a:cs typeface="Times New Roman" pitchFamily="18" charset="0"/>
                        </a:rPr>
                        <m:t>â</m:t>
                      </m:r>
                      <m:r>
                        <m:rPr>
                          <m:nor/>
                        </m:rPr>
                        <a:rPr lang="en-US" sz="6600" dirty="0" smtClean="0">
                          <a:latin typeface="Times New Roman" pitchFamily="18" charset="0"/>
                          <a:cs typeface="Times New Roman" pitchFamily="18" charset="0"/>
                        </a:rPr>
                        <m:t>m</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s</m:t>
                      </m:r>
                      <m:r>
                        <m:rPr>
                          <m:nor/>
                        </m:rPr>
                        <a:rPr lang="en-US" sz="6600" dirty="0" smtClean="0">
                          <a:latin typeface="Times New Roman" pitchFamily="18" charset="0"/>
                          <a:cs typeface="Times New Roman" pitchFamily="18" charset="0"/>
                        </a:rPr>
                        <m:t>ẽ </m:t>
                      </m:r>
                      <m:r>
                        <m:rPr>
                          <m:nor/>
                        </m:rPr>
                        <a:rPr lang="en-US" sz="6600" dirty="0" smtClean="0">
                          <a:latin typeface="Times New Roman" pitchFamily="18" charset="0"/>
                          <a:cs typeface="Times New Roman" pitchFamily="18" charset="0"/>
                        </a:rPr>
                        <m:t>c</m:t>
                      </m:r>
                      <m:r>
                        <m:rPr>
                          <m:nor/>
                        </m:rPr>
                        <a:rPr lang="en-US" sz="6600" dirty="0" smtClean="0">
                          <a:latin typeface="Times New Roman" pitchFamily="18" charset="0"/>
                          <a:cs typeface="Times New Roman" pitchFamily="18" charset="0"/>
                        </a:rPr>
                        <m:t>ó 1 </m:t>
                      </m:r>
                      <m:r>
                        <m:rPr>
                          <m:nor/>
                        </m:rPr>
                        <a:rPr lang="en-US" sz="6600" dirty="0" smtClean="0">
                          <a:latin typeface="Times New Roman" pitchFamily="18" charset="0"/>
                          <a:cs typeface="Times New Roman" pitchFamily="18" charset="0"/>
                        </a:rPr>
                        <m:t>h</m:t>
                      </m:r>
                      <m:r>
                        <m:rPr>
                          <m:nor/>
                        </m:rPr>
                        <a:rPr lang="en-US" sz="6600" dirty="0" smtClean="0">
                          <a:latin typeface="Times New Roman" pitchFamily="18" charset="0"/>
                          <a:cs typeface="Times New Roman" pitchFamily="18" charset="0"/>
                        </a:rPr>
                        <m:t>ì</m:t>
                      </m:r>
                      <m:r>
                        <m:rPr>
                          <m:nor/>
                        </m:rPr>
                        <a:rPr lang="en-US" sz="6600" dirty="0" smtClean="0">
                          <a:latin typeface="Times New Roman" pitchFamily="18" charset="0"/>
                          <a:cs typeface="Times New Roman" pitchFamily="18" charset="0"/>
                        </a:rPr>
                        <m:t>nh</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ch</m:t>
                      </m:r>
                      <m:r>
                        <m:rPr>
                          <m:nor/>
                        </m:rPr>
                        <a:rPr lang="en-US" sz="6600" dirty="0" smtClean="0">
                          <a:latin typeface="Times New Roman" pitchFamily="18" charset="0"/>
                          <a:cs typeface="Times New Roman" pitchFamily="18" charset="0"/>
                        </a:rPr>
                        <m:t>ữ </m:t>
                      </m:r>
                      <m:r>
                        <m:rPr>
                          <m:nor/>
                        </m:rPr>
                        <a:rPr lang="en-US" sz="6600" dirty="0" smtClean="0">
                          <a:latin typeface="Times New Roman" pitchFamily="18" charset="0"/>
                          <a:cs typeface="Times New Roman" pitchFamily="18" charset="0"/>
                        </a:rPr>
                        <m:t>nh</m:t>
                      </m:r>
                      <m:r>
                        <m:rPr>
                          <m:nor/>
                        </m:rPr>
                        <a:rPr lang="en-US" sz="6600" dirty="0" smtClean="0">
                          <a:latin typeface="Times New Roman" pitchFamily="18" charset="0"/>
                          <a:cs typeface="Times New Roman" pitchFamily="18" charset="0"/>
                        </a:rPr>
                        <m:t>ậ</m:t>
                      </m:r>
                      <m:r>
                        <m:rPr>
                          <m:nor/>
                        </m:rPr>
                        <a:rPr lang="en-US" sz="6600" dirty="0" smtClean="0">
                          <a:latin typeface="Times New Roman" pitchFamily="18" charset="0"/>
                          <a:cs typeface="Times New Roman" pitchFamily="18" charset="0"/>
                        </a:rPr>
                        <m:t>t</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n</m:t>
                      </m:r>
                      <m:r>
                        <m:rPr>
                          <m:nor/>
                        </m:rPr>
                        <a:rPr lang="en-US" sz="6600" dirty="0" smtClean="0">
                          <a:latin typeface="Times New Roman" pitchFamily="18" charset="0"/>
                          <a:cs typeface="Times New Roman" pitchFamily="18" charset="0"/>
                        </a:rPr>
                        <m:t>ê</m:t>
                      </m:r>
                      <m:r>
                        <m:rPr>
                          <m:nor/>
                        </m:rPr>
                        <a:rPr lang="en-US" sz="6600" dirty="0" smtClean="0">
                          <a:latin typeface="Times New Roman" pitchFamily="18" charset="0"/>
                          <a:cs typeface="Times New Roman" pitchFamily="18" charset="0"/>
                        </a:rPr>
                        <m:t>n</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s</m:t>
                      </m:r>
                      <m:r>
                        <m:rPr>
                          <m:nor/>
                        </m:rPr>
                        <a:rPr lang="en-US" sz="6600" dirty="0" smtClean="0">
                          <a:latin typeface="Times New Roman" pitchFamily="18" charset="0"/>
                          <a:cs typeface="Times New Roman" pitchFamily="18" charset="0"/>
                        </a:rPr>
                        <m:t>ố </m:t>
                      </m:r>
                      <m:r>
                        <m:rPr>
                          <m:nor/>
                        </m:rPr>
                        <a:rPr lang="en-US" sz="6600" dirty="0" smtClean="0">
                          <a:latin typeface="Times New Roman" pitchFamily="18" charset="0"/>
                          <a:cs typeface="Times New Roman" pitchFamily="18" charset="0"/>
                        </a:rPr>
                        <m:t>h</m:t>
                      </m:r>
                      <m:r>
                        <m:rPr>
                          <m:nor/>
                        </m:rPr>
                        <a:rPr lang="en-US" sz="6600" dirty="0" smtClean="0">
                          <a:latin typeface="Times New Roman" pitchFamily="18" charset="0"/>
                          <a:cs typeface="Times New Roman" pitchFamily="18" charset="0"/>
                        </a:rPr>
                        <m:t>ì</m:t>
                      </m:r>
                      <m:r>
                        <m:rPr>
                          <m:nor/>
                        </m:rPr>
                        <a:rPr lang="en-US" sz="6600" dirty="0" smtClean="0">
                          <a:latin typeface="Times New Roman" pitchFamily="18" charset="0"/>
                          <a:cs typeface="Times New Roman" pitchFamily="18" charset="0"/>
                        </a:rPr>
                        <m:t>nh</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ch</m:t>
                      </m:r>
                      <m:r>
                        <m:rPr>
                          <m:nor/>
                        </m:rPr>
                        <a:rPr lang="en-US" sz="6600" dirty="0" smtClean="0">
                          <a:latin typeface="Times New Roman" pitchFamily="18" charset="0"/>
                          <a:cs typeface="Times New Roman" pitchFamily="18" charset="0"/>
                        </a:rPr>
                        <m:t>ữ </m:t>
                      </m:r>
                      <m:r>
                        <m:rPr>
                          <m:nor/>
                        </m:rPr>
                        <a:rPr lang="en-US" sz="6600" dirty="0" smtClean="0">
                          <a:latin typeface="Times New Roman" pitchFamily="18" charset="0"/>
                          <a:cs typeface="Times New Roman" pitchFamily="18" charset="0"/>
                        </a:rPr>
                        <m:t>nh</m:t>
                      </m:r>
                      <m:r>
                        <m:rPr>
                          <m:nor/>
                        </m:rPr>
                        <a:rPr lang="en-US" sz="6600" dirty="0" smtClean="0">
                          <a:latin typeface="Times New Roman" pitchFamily="18" charset="0"/>
                          <a:cs typeface="Times New Roman" pitchFamily="18" charset="0"/>
                        </a:rPr>
                        <m:t>ậ</m:t>
                      </m:r>
                      <m:r>
                        <m:rPr>
                          <m:nor/>
                        </m:rPr>
                        <a:rPr lang="en-US" sz="6600" dirty="0" smtClean="0">
                          <a:latin typeface="Times New Roman" pitchFamily="18" charset="0"/>
                          <a:cs typeface="Times New Roman" pitchFamily="18" charset="0"/>
                        </a:rPr>
                        <m:t>t</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l</m:t>
                      </m:r>
                      <m:r>
                        <m:rPr>
                          <m:nor/>
                        </m:rPr>
                        <a:rPr lang="en-US" sz="6600" dirty="0" smtClean="0">
                          <a:latin typeface="Times New Roman" pitchFamily="18" charset="0"/>
                          <a:cs typeface="Times New Roman" pitchFamily="18" charset="0"/>
                        </a:rPr>
                        <m:t>à: </m:t>
                      </m:r>
                      <m:r>
                        <a:rPr lang="en-US" sz="6600" i="1">
                          <a:latin typeface="Cambria Math"/>
                        </a:rPr>
                        <m:t>𝑛</m:t>
                      </m:r>
                      <m:d>
                        <m:dPr>
                          <m:ctrlPr>
                            <a:rPr lang="en-US" sz="6600" i="1">
                              <a:latin typeface="Cambria Math"/>
                            </a:rPr>
                          </m:ctrlPr>
                        </m:dPr>
                        <m:e>
                          <m:r>
                            <a:rPr lang="en-US" sz="6600" i="1">
                              <a:latin typeface="Cambria Math"/>
                            </a:rPr>
                            <m:t>𝐴</m:t>
                          </m:r>
                        </m:e>
                      </m:d>
                      <m:r>
                        <a:rPr lang="en-US" sz="6600" i="1">
                          <a:latin typeface="Cambria Math"/>
                        </a:rPr>
                        <m:t>=</m:t>
                      </m:r>
                      <m:sSubSup>
                        <m:sSubSupPr>
                          <m:ctrlPr>
                            <a:rPr lang="en-US" sz="6600" i="1" smtClean="0">
                              <a:latin typeface="Cambria Math"/>
                            </a:rPr>
                          </m:ctrlPr>
                        </m:sSubSupPr>
                        <m:e>
                          <m:r>
                            <a:rPr lang="en-US" sz="6600" i="1">
                              <a:latin typeface="Cambria Math"/>
                            </a:rPr>
                            <m:t>𝐶</m:t>
                          </m:r>
                        </m:e>
                        <m:sub>
                          <m:r>
                            <a:rPr lang="en-US" sz="6600" i="1">
                              <a:latin typeface="Cambria Math"/>
                            </a:rPr>
                            <m:t>10</m:t>
                          </m:r>
                        </m:sub>
                        <m:sup>
                          <m:r>
                            <a:rPr lang="en-US" sz="6600" i="1">
                              <a:latin typeface="Cambria Math"/>
                            </a:rPr>
                            <m:t>2</m:t>
                          </m:r>
                        </m:sup>
                      </m:sSubSup>
                    </m:oMath>
                  </m:oMathPara>
                </a14:m>
                <a:endParaRPr lang="en-US" sz="6600" dirty="0">
                  <a:latin typeface="Times New Roman" pitchFamily="18" charset="0"/>
                  <a:cs typeface="Times New Roman"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216689" y="8638605"/>
                <a:ext cx="24766181" cy="2250306"/>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2082422" y="10951501"/>
                <a:ext cx="18289858" cy="2607904"/>
              </a:xfrm>
              <a:prstGeom prst="rect">
                <a:avLst/>
              </a:prstGeom>
              <a:noFill/>
            </p:spPr>
            <p:txBody>
              <a:bodyPr wrap="square" lIns="182889" tIns="91445" rIns="182889" bIns="91445" rtlCol="0">
                <a:spAutoFit/>
              </a:bodyPr>
              <a:lstStyle/>
              <a:p>
                <a:pPr algn="just">
                  <a:lnSpc>
                    <a:spcPct val="115000"/>
                  </a:lnSpc>
                  <a:spcAft>
                    <a:spcPts val="1600"/>
                  </a:spcAft>
                </a:pPr>
                <a14:m>
                  <m:oMathPara xmlns:m="http://schemas.openxmlformats.org/officeDocument/2006/math">
                    <m:oMathParaPr>
                      <m:jc m:val="centerGroup"/>
                    </m:oMathParaPr>
                    <m:oMath xmlns:m="http://schemas.openxmlformats.org/officeDocument/2006/math">
                      <m:r>
                        <a:rPr lang="en-US" sz="6600" i="1">
                          <a:latin typeface="Cambria Math"/>
                        </a:rPr>
                        <m:t>𝑃</m:t>
                      </m:r>
                      <m:d>
                        <m:dPr>
                          <m:ctrlPr>
                            <a:rPr lang="en-US" sz="6600" i="1">
                              <a:latin typeface="Cambria Math"/>
                            </a:rPr>
                          </m:ctrlPr>
                        </m:dPr>
                        <m:e>
                          <m:r>
                            <a:rPr lang="en-US" sz="6600" i="1">
                              <a:latin typeface="Cambria Math"/>
                            </a:rPr>
                            <m:t>𝐴</m:t>
                          </m:r>
                        </m:e>
                      </m:d>
                      <m:r>
                        <a:rPr lang="en-US" sz="6600" i="1">
                          <a:latin typeface="Cambria Math"/>
                        </a:rPr>
                        <m:t>=</m:t>
                      </m:r>
                      <m:f>
                        <m:fPr>
                          <m:ctrlPr>
                            <a:rPr lang="en-US" sz="6600" i="1">
                              <a:latin typeface="Cambria Math"/>
                            </a:rPr>
                          </m:ctrlPr>
                        </m:fPr>
                        <m:num>
                          <m:r>
                            <a:rPr lang="en-US" sz="6600" i="1">
                              <a:latin typeface="Cambria Math"/>
                            </a:rPr>
                            <m:t>45</m:t>
                          </m:r>
                        </m:num>
                        <m:den>
                          <m:r>
                            <a:rPr lang="en-US" sz="6600" i="1">
                              <a:latin typeface="Cambria Math"/>
                            </a:rPr>
                            <m:t>4845</m:t>
                          </m:r>
                        </m:den>
                      </m:f>
                      <m:r>
                        <a:rPr lang="en-US" sz="6600" i="1">
                          <a:latin typeface="Cambria Math"/>
                        </a:rPr>
                        <m:t>=</m:t>
                      </m:r>
                      <m:f>
                        <m:fPr>
                          <m:ctrlPr>
                            <a:rPr lang="en-US" sz="6600" i="1">
                              <a:latin typeface="Cambria Math"/>
                            </a:rPr>
                          </m:ctrlPr>
                        </m:fPr>
                        <m:num>
                          <m:r>
                            <a:rPr lang="en-US" sz="6600" i="1">
                              <a:latin typeface="Cambria Math"/>
                            </a:rPr>
                            <m:t>3</m:t>
                          </m:r>
                        </m:num>
                        <m:den>
                          <m:r>
                            <a:rPr lang="en-US" sz="6600" i="1">
                              <a:latin typeface="Cambria Math"/>
                            </a:rPr>
                            <m:t>323</m:t>
                          </m:r>
                        </m:den>
                      </m:f>
                    </m:oMath>
                  </m:oMathPara>
                </a14:m>
                <a:endParaRPr lang="en-US" sz="64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2082422" y="10951501"/>
                <a:ext cx="18289858" cy="2607904"/>
              </a:xfrm>
              <a:prstGeom prst="rect">
                <a:avLst/>
              </a:prstGeom>
              <a:blipFill rotWithShape="0">
                <a:blip r:embed="rId9"/>
                <a:stretch>
                  <a:fillRect/>
                </a:stretch>
              </a:blipFill>
            </p:spPr>
            <p:txBody>
              <a:bodyPr/>
              <a:lstStyle/>
              <a:p>
                <a:r>
                  <a:rPr lang="en-US">
                    <a:noFill/>
                  </a:rPr>
                  <a:t> </a:t>
                </a:r>
              </a:p>
            </p:txBody>
          </p:sp>
        </mc:Fallback>
      </mc:AlternateContent>
      <p:sp>
        <p:nvSpPr>
          <p:cNvPr id="63" name="Action Button: Forward or Next 62">
            <a:hlinkClick r:id="rId10"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Tree>
    <p:extLst>
      <p:ext uri="{BB962C8B-B14F-4D97-AF65-F5344CB8AC3E}">
        <p14:creationId xmlns:p14="http://schemas.microsoft.com/office/powerpoint/2010/main" val="13887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left)">
                                      <p:cBhvr>
                                        <p:cTn id="4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7" grpId="0"/>
      <p:bldP spid="68" grpId="0"/>
      <p:bldP spid="6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417014" y="6803336"/>
            <a:ext cx="23672882" cy="6454923"/>
            <a:chOff x="184495" y="3636270"/>
            <a:chExt cx="11834900" cy="3311055"/>
          </a:xfrm>
        </p:grpSpPr>
        <p:sp>
          <p:nvSpPr>
            <p:cNvPr id="5" name="Rounded Rectangle 4"/>
            <p:cNvSpPr/>
            <p:nvPr/>
          </p:nvSpPr>
          <p:spPr>
            <a:xfrm>
              <a:off x="184495" y="3865218"/>
              <a:ext cx="11834900" cy="3082107"/>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32933" y="87245"/>
            <a:ext cx="24413085" cy="4502238"/>
            <a:chOff x="534987" y="1869705"/>
            <a:chExt cx="23926130" cy="3775529"/>
          </a:xfrm>
        </p:grpSpPr>
        <p:grpSp>
          <p:nvGrpSpPr>
            <p:cNvPr id="21" name="Group 20"/>
            <p:cNvGrpSpPr/>
            <p:nvPr/>
          </p:nvGrpSpPr>
          <p:grpSpPr>
            <a:xfrm>
              <a:off x="534987" y="1869705"/>
              <a:ext cx="23340848" cy="3775529"/>
              <a:chOff x="534987" y="1647866"/>
              <a:chExt cx="23340848" cy="3775529"/>
            </a:xfrm>
          </p:grpSpPr>
          <p:sp>
            <p:nvSpPr>
              <p:cNvPr id="25" name="Rounded Rectangle 24"/>
              <p:cNvSpPr/>
              <p:nvPr/>
            </p:nvSpPr>
            <p:spPr bwMode="auto">
              <a:xfrm>
                <a:off x="755649" y="1720890"/>
                <a:ext cx="23120186" cy="3702505"/>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5</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1069329" y="1899794"/>
                  <a:ext cx="23391788" cy="35617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lvl="0"/>
                  <a:r>
                    <a:rPr lang="en-US" sz="6600" smtClean="0">
                      <a:latin typeface="Times New Roman" pitchFamily="18" charset="0"/>
                      <a:cs typeface="Times New Roman" pitchFamily="18" charset="0"/>
                    </a:rPr>
                    <a:t>                Giải </a:t>
                  </a:r>
                  <a:r>
                    <a:rPr lang="en-US" sz="6600" dirty="0" err="1">
                      <a:latin typeface="Times New Roman" pitchFamily="18" charset="0"/>
                      <a:cs typeface="Times New Roman" pitchFamily="18" charset="0"/>
                    </a:rPr>
                    <a:t>bóng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chuyền</a:t>
                  </a:r>
                  <a:r>
                    <a:rPr lang="en-US" sz="6600" dirty="0">
                      <a:latin typeface="Times New Roman" pitchFamily="18" charset="0"/>
                      <a:cs typeface="Times New Roman" pitchFamily="18" charset="0"/>
                    </a:rPr>
                    <a:t> </a:t>
                  </a:r>
                  <a:r>
                    <a:rPr lang="en-US" sz="6600">
                      <a:latin typeface="Times New Roman" pitchFamily="18" charset="0"/>
                      <a:cs typeface="Times New Roman" pitchFamily="18" charset="0"/>
                    </a:rPr>
                    <a:t>VTV </a:t>
                  </a:r>
                  <a:r>
                    <a:rPr lang="en-US" sz="6600" smtClean="0">
                      <a:latin typeface="Times New Roman" pitchFamily="18" charset="0"/>
                      <a:cs typeface="Times New Roman" pitchFamily="18" charset="0"/>
                    </a:rPr>
                    <a:t>Cup </a:t>
                  </a:r>
                  <a:r>
                    <a:rPr lang="en-US" sz="6600" dirty="0" err="1">
                      <a:latin typeface="Times New Roman" pitchFamily="18" charset="0"/>
                      <a:cs typeface="Times New Roman" pitchFamily="18" charset="0"/>
                    </a:rPr>
                    <a:t>có</a:t>
                  </a:r>
                  <a:r>
                    <a:rPr lang="en-US" sz="6600" dirty="0">
                      <a:latin typeface="Times New Roman" pitchFamily="18" charset="0"/>
                      <a:cs typeface="Times New Roman" pitchFamily="18" charset="0"/>
                    </a:rPr>
                    <a:t> 16 </a:t>
                  </a:r>
                  <a:r>
                    <a:rPr lang="en-US" sz="6600" dirty="0" err="1">
                      <a:latin typeface="Times New Roman" pitchFamily="18" charset="0"/>
                      <a:cs typeface="Times New Roman" pitchFamily="18" charset="0"/>
                    </a:rPr>
                    <a:t>đội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tham</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gia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trong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đó</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có</a:t>
                  </a:r>
                  <a:r>
                    <a:rPr lang="en-US" sz="6600" dirty="0">
                      <a:latin typeface="Times New Roman" pitchFamily="18" charset="0"/>
                      <a:cs typeface="Times New Roman" pitchFamily="18" charset="0"/>
                    </a:rPr>
                    <a:t> 12 </a:t>
                  </a:r>
                  <a:r>
                    <a:rPr lang="en-US" sz="6600" dirty="0" err="1">
                      <a:latin typeface="Times New Roman" pitchFamily="18" charset="0"/>
                      <a:cs typeface="Times New Roman" pitchFamily="18" charset="0"/>
                    </a:rPr>
                    <a:t>đội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nước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ngoài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và</a:t>
                  </a:r>
                  <a:r>
                    <a:rPr lang="en-US" sz="6600" dirty="0">
                      <a:latin typeface="Times New Roman" pitchFamily="18" charset="0"/>
                      <a:cs typeface="Times New Roman" pitchFamily="18" charset="0"/>
                    </a:rPr>
                    <a:t> 4 </a:t>
                  </a:r>
                  <a:r>
                    <a:rPr lang="en-US" sz="6600" dirty="0" err="1">
                      <a:latin typeface="Times New Roman" pitchFamily="18" charset="0"/>
                      <a:cs typeface="Times New Roman" pitchFamily="18" charset="0"/>
                    </a:rPr>
                    <a:t>đội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của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Việt</a:t>
                  </a:r>
                  <a:r>
                    <a:rPr lang="en-US" sz="6600" dirty="0">
                      <a:latin typeface="Times New Roman" pitchFamily="18" charset="0"/>
                      <a:cs typeface="Times New Roman" pitchFamily="18" charset="0"/>
                    </a:rPr>
                    <a:t> Nam. Ban </a:t>
                  </a:r>
                  <a:r>
                    <a:rPr lang="en-US" sz="6600" dirty="0" err="1">
                      <a:latin typeface="Times New Roman" pitchFamily="18" charset="0"/>
                      <a:cs typeface="Times New Roman" pitchFamily="18" charset="0"/>
                    </a:rPr>
                    <a:t>tổ</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chức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cho</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bốc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thăm</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ngẫu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nhiên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để</a:t>
                  </a:r>
                  <a:r>
                    <a:rPr lang="en-US" sz="6600" dirty="0">
                      <a:latin typeface="Times New Roman" pitchFamily="18" charset="0"/>
                      <a:cs typeface="Times New Roman" pitchFamily="18" charset="0"/>
                    </a:rPr>
                    <a:t> chia </a:t>
                  </a:r>
                  <a:r>
                    <a:rPr lang="en-US" sz="6600" dirty="0" err="1">
                      <a:latin typeface="Times New Roman" pitchFamily="18" charset="0"/>
                      <a:cs typeface="Times New Roman" pitchFamily="18" charset="0"/>
                    </a:rPr>
                    <a:t>thành</a:t>
                  </a:r>
                  <a:r>
                    <a:rPr lang="en-US" sz="6600" dirty="0">
                      <a:latin typeface="Times New Roman" pitchFamily="18" charset="0"/>
                      <a:cs typeface="Times New Roman" pitchFamily="18" charset="0"/>
                    </a:rPr>
                    <a:t> 4 </a:t>
                  </a:r>
                  <a:r>
                    <a:rPr lang="en-US" sz="6600" dirty="0" err="1">
                      <a:latin typeface="Times New Roman" pitchFamily="18" charset="0"/>
                      <a:cs typeface="Times New Roman" pitchFamily="18" charset="0"/>
                    </a:rPr>
                    <a:t>bảng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đấu</a:t>
                  </a:r>
                  <a:r>
                    <a:rPr lang="en-US" sz="6600" dirty="0">
                      <a:latin typeface="Times New Roman" pitchFamily="18" charset="0"/>
                      <a:cs typeface="Times New Roman" pitchFamily="18" charset="0"/>
                    </a:rPr>
                    <a:t> </a:t>
                  </a:r>
                  <a14:m>
                    <m:oMath xmlns:m="http://schemas.openxmlformats.org/officeDocument/2006/math">
                      <m:r>
                        <a:rPr lang="en-US" sz="6600">
                          <a:latin typeface="Cambria Math"/>
                          <a:cs typeface="Times New Roman" pitchFamily="18" charset="0"/>
                        </a:rPr>
                        <m:t>𝐴</m:t>
                      </m:r>
                      <m:r>
                        <a:rPr lang="en-US" sz="6600">
                          <a:latin typeface="Cambria Math"/>
                          <a:cs typeface="Times New Roman" pitchFamily="18" charset="0"/>
                        </a:rPr>
                        <m:t>,</m:t>
                      </m:r>
                      <m:r>
                        <a:rPr lang="en-US" sz="6600">
                          <a:latin typeface="Cambria Math"/>
                          <a:cs typeface="Times New Roman" pitchFamily="18" charset="0"/>
                        </a:rPr>
                        <m:t>𝐵</m:t>
                      </m:r>
                      <m:r>
                        <a:rPr lang="en-US" sz="6600">
                          <a:latin typeface="Cambria Math"/>
                          <a:cs typeface="Times New Roman" pitchFamily="18" charset="0"/>
                        </a:rPr>
                        <m:t>,</m:t>
                      </m:r>
                      <m:r>
                        <a:rPr lang="en-US" sz="6600">
                          <a:latin typeface="Cambria Math"/>
                          <a:cs typeface="Times New Roman" pitchFamily="18" charset="0"/>
                        </a:rPr>
                        <m:t>𝐶</m:t>
                      </m:r>
                      <m:r>
                        <a:rPr lang="en-US" sz="6600">
                          <a:latin typeface="Cambria Math"/>
                          <a:cs typeface="Times New Roman" pitchFamily="18" charset="0"/>
                        </a:rPr>
                        <m:t>,</m:t>
                      </m:r>
                      <m:r>
                        <a:rPr lang="en-US" sz="6600">
                          <a:latin typeface="Cambria Math"/>
                          <a:cs typeface="Times New Roman" pitchFamily="18" charset="0"/>
                        </a:rPr>
                        <m:t>𝐷</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mỗi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bảng</a:t>
                  </a:r>
                  <a:r>
                    <a:rPr lang="en-US" sz="6600" dirty="0">
                      <a:latin typeface="Times New Roman" pitchFamily="18" charset="0"/>
                      <a:cs typeface="Times New Roman" pitchFamily="18" charset="0"/>
                    </a:rPr>
                    <a:t> 4 </a:t>
                  </a:r>
                  <a:r>
                    <a:rPr lang="en-US" sz="6600" dirty="0" err="1">
                      <a:latin typeface="Times New Roman" pitchFamily="18" charset="0"/>
                      <a:cs typeface="Times New Roman" pitchFamily="18" charset="0"/>
                    </a:rPr>
                    <a:t>đội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Tính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xác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suất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để</a:t>
                  </a:r>
                  <a:r>
                    <a:rPr lang="en-US" sz="6600" dirty="0">
                      <a:latin typeface="Times New Roman" pitchFamily="18" charset="0"/>
                      <a:cs typeface="Times New Roman" pitchFamily="18" charset="0"/>
                    </a:rPr>
                    <a:t> 4 </a:t>
                  </a:r>
                  <a:r>
                    <a:rPr lang="en-US" sz="6600" dirty="0" err="1">
                      <a:latin typeface="Times New Roman" pitchFamily="18" charset="0"/>
                      <a:cs typeface="Times New Roman" pitchFamily="18" charset="0"/>
                    </a:rPr>
                    <a:t>đội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của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Việt</a:t>
                  </a:r>
                  <a:r>
                    <a:rPr lang="en-US" sz="6600" dirty="0">
                      <a:latin typeface="Times New Roman" pitchFamily="18" charset="0"/>
                      <a:cs typeface="Times New Roman" pitchFamily="18" charset="0"/>
                    </a:rPr>
                    <a:t> Nam </a:t>
                  </a:r>
                  <a:r>
                    <a:rPr lang="en-US" sz="6600" dirty="0" err="1">
                      <a:latin typeface="Times New Roman" pitchFamily="18" charset="0"/>
                      <a:cs typeface="Times New Roman" pitchFamily="18" charset="0"/>
                    </a:rPr>
                    <a:t>nằm</a:t>
                  </a:r>
                  <a:r>
                    <a:rPr lang="en-US" sz="6600" dirty="0">
                      <a:latin typeface="Times New Roman" pitchFamily="18" charset="0"/>
                      <a:cs typeface="Times New Roman" pitchFamily="18" charset="0"/>
                    </a:rPr>
                    <a:t> ở 4 </a:t>
                  </a:r>
                  <a:r>
                    <a:rPr lang="en-US" sz="6600" dirty="0" err="1">
                      <a:latin typeface="Times New Roman" pitchFamily="18" charset="0"/>
                      <a:cs typeface="Times New Roman" pitchFamily="18" charset="0"/>
                    </a:rPr>
                    <a:t>bảng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đấu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khác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nhau</a:t>
                  </a:r>
                  <a:r>
                    <a:rPr lang="en-US" sz="6600" dirty="0">
                      <a:latin typeface="Times New Roman" pitchFamily="18" charset="0"/>
                      <a:cs typeface="Times New Roman" pitchFamily="18" charset="0"/>
                    </a:rPr>
                    <a:t>.</a:t>
                  </a:r>
                </a:p>
              </p:txBody>
            </p:sp>
          </mc:Choice>
          <mc:Fallback xmlns="">
            <p:sp>
              <p:nvSpPr>
                <p:cNvPr id="23" name="Rectangle 22"/>
                <p:cNvSpPr>
                  <a:spLocks noRot="1" noChangeAspect="1" noMove="1" noResize="1" noEditPoints="1" noAdjustHandles="1" noChangeArrowheads="1" noChangeShapeType="1" noTextEdit="1"/>
                </p:cNvSpPr>
                <p:nvPr/>
              </p:nvSpPr>
              <p:spPr>
                <a:xfrm>
                  <a:off x="1069329" y="1899794"/>
                  <a:ext cx="23391788" cy="3561763"/>
                </a:xfrm>
                <a:prstGeom prst="rect">
                  <a:avLst/>
                </a:prstGeom>
                <a:blipFill rotWithShape="0">
                  <a:blip r:embed="rId2"/>
                  <a:stretch>
                    <a:fillRect l="-1379" t="-3874" r="-511" b="-90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2857205" y="7301348"/>
                <a:ext cx="20995753" cy="1216753"/>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a:rPr lang="en-US" sz="6600" i="1">
                          <a:latin typeface="Cambria Math"/>
                        </a:rPr>
                        <m:t>𝑛</m:t>
                      </m:r>
                      <m:r>
                        <a:rPr lang="en-US" sz="6600" i="1">
                          <a:latin typeface="Cambria Math"/>
                        </a:rPr>
                        <m:t>(</m:t>
                      </m:r>
                      <m:r>
                        <a:rPr lang="en-US" sz="6600" i="1">
                          <a:latin typeface="Cambria Math"/>
                        </a:rPr>
                        <m:t>𝛺</m:t>
                      </m:r>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16</m:t>
                          </m:r>
                        </m:sub>
                        <m:sup>
                          <m:r>
                            <a:rPr lang="en-US" sz="6600" i="1">
                              <a:latin typeface="Cambria Math"/>
                            </a:rPr>
                            <m:t>4</m:t>
                          </m:r>
                        </m:sup>
                      </m:sSubSup>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12</m:t>
                          </m:r>
                        </m:sub>
                        <m:sup>
                          <m:r>
                            <a:rPr lang="en-US" sz="6600" i="1">
                              <a:latin typeface="Cambria Math"/>
                            </a:rPr>
                            <m:t>4</m:t>
                          </m:r>
                        </m:sup>
                      </m:sSubSup>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8</m:t>
                          </m:r>
                        </m:sub>
                        <m:sup>
                          <m:r>
                            <a:rPr lang="en-US" sz="6600" i="1">
                              <a:latin typeface="Cambria Math"/>
                            </a:rPr>
                            <m:t>4</m:t>
                          </m:r>
                        </m:sup>
                      </m:sSubSup>
                      <m:r>
                        <a:rPr lang="en-US" sz="6600" i="1">
                          <a:latin typeface="Cambria Math"/>
                        </a:rPr>
                        <m:t>.</m:t>
                      </m:r>
                      <m:func>
                        <m:funcPr>
                          <m:ctrlPr>
                            <a:rPr lang="en-US" sz="6600" i="1">
                              <a:latin typeface="Cambria Math"/>
                            </a:rPr>
                          </m:ctrlPr>
                        </m:funcPr>
                        <m:fName>
                          <m:sSubSup>
                            <m:sSubSupPr>
                              <m:ctrlPr>
                                <a:rPr lang="en-US" sz="6600" i="1">
                                  <a:latin typeface="Cambria Math"/>
                                </a:rPr>
                              </m:ctrlPr>
                            </m:sSubSupPr>
                            <m:e>
                              <m:r>
                                <a:rPr lang="en-US" sz="6600" i="1">
                                  <a:latin typeface="Cambria Math"/>
                                </a:rPr>
                                <m:t>𝐶</m:t>
                              </m:r>
                            </m:e>
                            <m:sub>
                              <m:r>
                                <a:rPr lang="en-US" sz="6600" i="1">
                                  <a:latin typeface="Cambria Math"/>
                                </a:rPr>
                                <m:t>4</m:t>
                              </m:r>
                            </m:sub>
                            <m:sup>
                              <m:r>
                                <a:rPr lang="en-US" sz="6600" i="1">
                                  <a:latin typeface="Cambria Math"/>
                                </a:rPr>
                                <m:t>4</m:t>
                              </m:r>
                            </m:sup>
                          </m:sSubSup>
                        </m:fName>
                        <m:e>
                          <m:r>
                            <a:rPr lang="en-US" sz="6600" i="1">
                              <a:latin typeface="Cambria Math"/>
                            </a:rPr>
                            <m:t>=</m:t>
                          </m:r>
                        </m:e>
                      </m:func>
                      <m:r>
                        <a:rPr lang="en-US" sz="6600" i="1">
                          <a:latin typeface="Cambria Math"/>
                        </a:rPr>
                        <m:t>63063000.</m:t>
                      </m:r>
                    </m:oMath>
                  </m:oMathPara>
                </a14:m>
                <a:endParaRPr lang="en-US" sz="66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2857205" y="7301348"/>
                <a:ext cx="20995753" cy="1216753"/>
              </a:xfrm>
              <a:prstGeom prst="rect">
                <a:avLst/>
              </a:prstGeom>
              <a:blipFill rotWithShape="0">
                <a:blip r:embed="rId3"/>
                <a:stretch>
                  <a:fillRect/>
                </a:stretch>
              </a:blipFill>
            </p:spPr>
            <p:txBody>
              <a:bodyPr/>
              <a:lstStyle/>
              <a:p>
                <a:r>
                  <a:rPr lang="en-US">
                    <a:noFill/>
                  </a:rPr>
                  <a:t> </a:t>
                </a:r>
              </a:p>
            </p:txBody>
          </p:sp>
        </mc:Fallback>
      </mc:AlternateContent>
      <p:grpSp>
        <p:nvGrpSpPr>
          <p:cNvPr id="3" name="Group 2"/>
          <p:cNvGrpSpPr/>
          <p:nvPr/>
        </p:nvGrpSpPr>
        <p:grpSpPr>
          <a:xfrm>
            <a:off x="122917" y="4707670"/>
            <a:ext cx="23790350" cy="1828810"/>
            <a:chOff x="247181" y="1501340"/>
            <a:chExt cx="11893626" cy="914405"/>
          </a:xfrm>
        </p:grpSpPr>
        <p:grpSp>
          <p:nvGrpSpPr>
            <p:cNvPr id="51" name="Group 50"/>
            <p:cNvGrpSpPr/>
            <p:nvPr/>
          </p:nvGrpSpPr>
          <p:grpSpPr>
            <a:xfrm>
              <a:off x="247181" y="1501340"/>
              <a:ext cx="3090381" cy="914401"/>
              <a:chOff x="5537206" y="1557991"/>
              <a:chExt cx="3079904" cy="85006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23623" y="1826992"/>
                    <a:ext cx="2280848" cy="515019"/>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r>
                          <a:rPr lang="vi-VN" sz="6600" smtClean="0">
                            <a:latin typeface="Cambria Math" panose="02040503050406030204" pitchFamily="18" charset="0"/>
                          </a:rPr>
                          <m:t>𝑇</m:t>
                        </m:r>
                        <m:r>
                          <a:rPr lang="vi-VN" sz="6600" smtClean="0">
                            <a:latin typeface="Cambria Math" panose="02040503050406030204" pitchFamily="18" charset="0"/>
                          </a:rPr>
                          <m:t>=−</m:t>
                        </m:r>
                        <m:r>
                          <a:rPr lang="en-US" sz="6600" b="0" i="1" smtClean="0">
                            <a:latin typeface="Cambria Math" panose="02040503050406030204" pitchFamily="18" charset="0"/>
                          </a:rPr>
                          <m:t>8</m:t>
                        </m:r>
                      </m:oMath>
                    </a14:m>
                    <a:r>
                      <a:rPr lang="vi-VN" sz="6600" dirty="0">
                        <a:latin typeface="Times New Roman" panose="02020603050405020304" pitchFamily="18" charset="0"/>
                        <a:cs typeface="Times New Roman" panose="02020603050405020304" pitchFamily="18" charset="0"/>
                      </a:rPr>
                      <a:t>.	</a:t>
                    </a:r>
                    <a:endParaRPr lang="en-US" sz="66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23623" y="1826992"/>
                    <a:ext cx="2280848" cy="515019"/>
                  </a:xfrm>
                  <a:prstGeom prst="rect">
                    <a:avLst/>
                  </a:prstGeom>
                  <a:blipFill rotWithShape="0">
                    <a:blip r:embed="rId4"/>
                    <a:stretch>
                      <a:fillRect t="-20994" b="-39779"/>
                    </a:stretch>
                  </a:blipFill>
                </p:spPr>
                <p:txBody>
                  <a:bodyPr/>
                  <a:lstStyle/>
                  <a:p>
                    <a:r>
                      <a:rPr lang="en-US">
                        <a:noFill/>
                      </a:rPr>
                      <a:t> </a:t>
                    </a:r>
                  </a:p>
                </p:txBody>
              </p:sp>
            </mc:Fallback>
          </mc:AlternateContent>
        </p:grpSp>
        <p:grpSp>
          <p:nvGrpSpPr>
            <p:cNvPr id="55" name="Group 54"/>
            <p:cNvGrpSpPr/>
            <p:nvPr/>
          </p:nvGrpSpPr>
          <p:grpSpPr>
            <a:xfrm>
              <a:off x="3163101" y="1501344"/>
              <a:ext cx="3090381" cy="914401"/>
              <a:chOff x="5537206" y="1557992"/>
              <a:chExt cx="3079904" cy="850064"/>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220173" y="1772421"/>
                    <a:ext cx="2280848" cy="515019"/>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r>
                          <a:rPr lang="vi-VN" sz="6600" smtClean="0">
                            <a:latin typeface="Cambria Math" panose="02040503050406030204" pitchFamily="18" charset="0"/>
                          </a:rPr>
                          <m:t>𝑇</m:t>
                        </m:r>
                        <m:r>
                          <a:rPr lang="vi-VN" sz="6600" smtClean="0">
                            <a:latin typeface="Cambria Math" panose="02040503050406030204" pitchFamily="18" charset="0"/>
                          </a:rPr>
                          <m:t>=</m:t>
                        </m:r>
                        <m:r>
                          <a:rPr lang="en-US" sz="6600" b="0" i="1" smtClean="0">
                            <a:latin typeface="Cambria Math" panose="02040503050406030204" pitchFamily="18" charset="0"/>
                          </a:rPr>
                          <m:t>8</m:t>
                        </m:r>
                      </m:oMath>
                    </a14:m>
                    <a:r>
                      <a:rPr lang="vi-VN" sz="6600" dirty="0">
                        <a:latin typeface="Times New Roman" panose="02020603050405020304" pitchFamily="18" charset="0"/>
                        <a:cs typeface="Times New Roman" panose="02020603050405020304" pitchFamily="18" charset="0"/>
                      </a:rPr>
                      <a:t>.</a:t>
                    </a:r>
                    <a:endParaRPr lang="en-US" sz="66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220173" y="1772421"/>
                    <a:ext cx="2280848" cy="515019"/>
                  </a:xfrm>
                  <a:prstGeom prst="rect">
                    <a:avLst/>
                  </a:prstGeom>
                  <a:blipFill rotWithShape="0">
                    <a:blip r:embed="rId5"/>
                    <a:stretch>
                      <a:fillRect t="-20330" b="-39560"/>
                    </a:stretch>
                  </a:blipFill>
                </p:spPr>
                <p:txBody>
                  <a:bodyPr/>
                  <a:lstStyle/>
                  <a:p>
                    <a:r>
                      <a:rPr lang="en-US">
                        <a:noFill/>
                      </a:rPr>
                      <a:t> </a:t>
                    </a:r>
                  </a:p>
                </p:txBody>
              </p:sp>
            </mc:Fallback>
          </mc:AlternateContent>
        </p:grpSp>
        <p:grpSp>
          <p:nvGrpSpPr>
            <p:cNvPr id="4" name="Group 3"/>
            <p:cNvGrpSpPr/>
            <p:nvPr/>
          </p:nvGrpSpPr>
          <p:grpSpPr>
            <a:xfrm>
              <a:off x="6079021" y="1501343"/>
              <a:ext cx="3090381" cy="914402"/>
              <a:chOff x="5537206" y="1557992"/>
              <a:chExt cx="3079904" cy="850064"/>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96652" y="1737003"/>
                    <a:ext cx="2280848" cy="515018"/>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r>
                          <a:rPr lang="vi-VN" sz="6600" smtClean="0">
                            <a:latin typeface="Cambria Math" panose="02040503050406030204" pitchFamily="18" charset="0"/>
                          </a:rPr>
                          <m:t>𝑇</m:t>
                        </m:r>
                        <m:r>
                          <a:rPr lang="vi-VN" sz="6600" smtClean="0">
                            <a:latin typeface="Cambria Math" panose="02040503050406030204" pitchFamily="18" charset="0"/>
                          </a:rPr>
                          <m:t>=</m:t>
                        </m:r>
                        <m:r>
                          <a:rPr lang="en-US" sz="6600" b="0" i="1" smtClean="0">
                            <a:latin typeface="Cambria Math" panose="02040503050406030204" pitchFamily="18" charset="0"/>
                          </a:rPr>
                          <m:t>−1</m:t>
                        </m:r>
                      </m:oMath>
                    </a14:m>
                    <a:r>
                      <a:rPr lang="vi-VN" sz="6600" dirty="0">
                        <a:latin typeface="Times New Roman" panose="02020603050405020304" pitchFamily="18" charset="0"/>
                        <a:cs typeface="Times New Roman" panose="02020603050405020304" pitchFamily="18" charset="0"/>
                      </a:rPr>
                      <a:t>.	</a:t>
                    </a:r>
                    <a:endParaRPr lang="en-US" sz="6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96652" y="1737003"/>
                    <a:ext cx="2280848" cy="515018"/>
                  </a:xfrm>
                  <a:prstGeom prst="rect">
                    <a:avLst/>
                  </a:prstGeom>
                  <a:blipFill rotWithShape="0">
                    <a:blip r:embed="rId6"/>
                    <a:stretch>
                      <a:fillRect t="-20879" b="-39560"/>
                    </a:stretch>
                  </a:blipFill>
                </p:spPr>
                <p:txBody>
                  <a:bodyPr/>
                  <a:lstStyle/>
                  <a:p>
                    <a:r>
                      <a:rPr lang="en-US">
                        <a:noFill/>
                      </a:rPr>
                      <a:t> </a:t>
                    </a:r>
                  </a:p>
                </p:txBody>
              </p:sp>
            </mc:Fallback>
          </mc:AlternateContent>
        </p:grpSp>
        <p:grpSp>
          <p:nvGrpSpPr>
            <p:cNvPr id="59" name="Group 58"/>
            <p:cNvGrpSpPr/>
            <p:nvPr/>
          </p:nvGrpSpPr>
          <p:grpSpPr>
            <a:xfrm>
              <a:off x="8994942" y="1501345"/>
              <a:ext cx="3145865" cy="914400"/>
              <a:chOff x="5537206" y="1557992"/>
              <a:chExt cx="3135200" cy="850063"/>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78919" y="1772420"/>
                    <a:ext cx="2493487" cy="515019"/>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r>
                          <a:rPr lang="vi-VN" sz="6600" smtClean="0">
                            <a:latin typeface="Cambria Math" panose="02040503050406030204" pitchFamily="18" charset="0"/>
                          </a:rPr>
                          <m:t>𝑇</m:t>
                        </m:r>
                        <m:r>
                          <a:rPr lang="vi-VN" sz="6600" smtClean="0">
                            <a:latin typeface="Cambria Math" panose="02040503050406030204" pitchFamily="18" charset="0"/>
                          </a:rPr>
                          <m:t>=</m:t>
                        </m:r>
                        <m:r>
                          <a:rPr lang="en-US" sz="6600" b="0" i="1" smtClean="0">
                            <a:latin typeface="Cambria Math" panose="02040503050406030204" pitchFamily="18" charset="0"/>
                          </a:rPr>
                          <m:t>1</m:t>
                        </m:r>
                      </m:oMath>
                    </a14:m>
                    <a:r>
                      <a:rPr lang="vi-VN" sz="6600" dirty="0">
                        <a:latin typeface="Times New Roman" panose="02020603050405020304" pitchFamily="18" charset="0"/>
                        <a:cs typeface="Times New Roman" panose="02020603050405020304" pitchFamily="18" charset="0"/>
                      </a:rPr>
                      <a:t>.</a:t>
                    </a:r>
                    <a:endParaRPr lang="en-US" sz="6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78919" y="1772420"/>
                    <a:ext cx="2493487" cy="515019"/>
                  </a:xfrm>
                  <a:prstGeom prst="rect">
                    <a:avLst/>
                  </a:prstGeom>
                  <a:blipFill rotWithShape="0">
                    <a:blip r:embed="rId7"/>
                    <a:stretch>
                      <a:fillRect t="-20330" b="-39560"/>
                    </a:stretch>
                  </a:blipFill>
                </p:spPr>
                <p:txBody>
                  <a:bodyPr/>
                  <a:lstStyle/>
                  <a:p>
                    <a:r>
                      <a:rPr lang="en-US">
                        <a:noFill/>
                      </a:rPr>
                      <a:t> </a:t>
                    </a:r>
                  </a:p>
                </p:txBody>
              </p:sp>
            </mc:Fallback>
          </mc:AlternateContent>
        </p:grpSp>
      </p:grpSp>
      <p:sp>
        <p:nvSpPr>
          <p:cNvPr id="49" name="Oval 48"/>
          <p:cNvSpPr/>
          <p:nvPr/>
        </p:nvSpPr>
        <p:spPr>
          <a:xfrm>
            <a:off x="17620715" y="5236494"/>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D</a:t>
            </a:r>
            <a:r>
              <a:rPr lang="en-US" sz="6400" b="1" smtClean="0">
                <a:latin typeface="Tahoma" pitchFamily="34" charset="0"/>
                <a:ea typeface="Tahoma" pitchFamily="34" charset="0"/>
                <a:cs typeface="Tahoma" pitchFamily="34" charset="0"/>
              </a:rPr>
              <a:t>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536947" y="8518919"/>
                <a:ext cx="20077542" cy="1219959"/>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G</m:t>
                      </m:r>
                      <m:r>
                        <m:rPr>
                          <m:nor/>
                        </m:rPr>
                        <a:rPr lang="en-US" sz="6600" dirty="0">
                          <a:latin typeface="Times New Roman" pitchFamily="18" charset="0"/>
                          <a:cs typeface="Times New Roman" pitchFamily="18" charset="0"/>
                        </a:rPr>
                        <m:t>ọ</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a:rPr lang="fr-FR" sz="6600" i="1">
                          <a:latin typeface="Cambria Math"/>
                        </a:rPr>
                        <m:t>𝐴</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ỗ</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độ</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Vi</m:t>
                      </m:r>
                      <m:r>
                        <m:rPr>
                          <m:nor/>
                        </m:rPr>
                        <a:rPr lang="en-US" sz="6600" dirty="0" err="1">
                          <a:latin typeface="Times New Roman" pitchFamily="18" charset="0"/>
                          <a:cs typeface="Times New Roman" pitchFamily="18" charset="0"/>
                        </a:rPr>
                        <m:t>ệ</m:t>
                      </m:r>
                      <m:r>
                        <m:rPr>
                          <m:nor/>
                        </m:rPr>
                        <a:rPr lang="en-US" sz="6600" dirty="0" err="1">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Nam</m:t>
                      </m:r>
                      <m:r>
                        <m:rPr>
                          <m:nor/>
                        </m:rPr>
                        <a:rPr lang="en-US" sz="6600" dirty="0">
                          <a:latin typeface="Times New Roman" pitchFamily="18" charset="0"/>
                          <a:cs typeface="Times New Roman" pitchFamily="18" charset="0"/>
                        </a:rPr>
                        <m:t> ở 4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ả</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kh</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nhau</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p:txBody>
          </p:sp>
        </mc:Choice>
        <mc:Fallback xmlns="">
          <p:sp>
            <p:nvSpPr>
              <p:cNvPr id="66" name="Rectangle 65"/>
              <p:cNvSpPr>
                <a:spLocks noRot="1" noChangeAspect="1" noMove="1" noResize="1" noEditPoints="1" noAdjustHandles="1" noChangeArrowheads="1" noChangeShapeType="1" noTextEdit="1"/>
              </p:cNvSpPr>
              <p:nvPr/>
            </p:nvSpPr>
            <p:spPr>
              <a:xfrm>
                <a:off x="-536947" y="8518919"/>
                <a:ext cx="20077542" cy="1219959"/>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877531" y="9738878"/>
                <a:ext cx="23171293" cy="1225538"/>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fr-FR" sz="6600" dirty="0">
                          <a:latin typeface="Times New Roman" pitchFamily="18" charset="0"/>
                          <a:cs typeface="Times New Roman" pitchFamily="18" charset="0"/>
                        </a:rPr>
                        <m:t>Ta</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c</m:t>
                      </m:r>
                      <m:r>
                        <m:rPr>
                          <m:nor/>
                        </m:rPr>
                        <a:rPr lang="fr-FR" sz="6600" dirty="0">
                          <a:latin typeface="Times New Roman" pitchFamily="18" charset="0"/>
                          <a:cs typeface="Times New Roman" pitchFamily="18" charset="0"/>
                        </a:rPr>
                        <m:t>ó: </m:t>
                      </m:r>
                      <m:r>
                        <a:rPr lang="en-US" sz="6600" i="1">
                          <a:latin typeface="Cambria Math"/>
                        </a:rPr>
                        <m:t>𝑛</m:t>
                      </m:r>
                      <m:r>
                        <a:rPr lang="fr-FR" sz="6600" i="1">
                          <a:latin typeface="Cambria Math"/>
                        </a:rPr>
                        <m:t>(</m:t>
                      </m:r>
                      <m:r>
                        <a:rPr lang="en-US" sz="6600" i="1">
                          <a:latin typeface="Cambria Math"/>
                        </a:rPr>
                        <m:t>𝐴</m:t>
                      </m:r>
                      <m:r>
                        <a:rPr lang="fr-FR" sz="6600" i="1">
                          <a:latin typeface="Cambria Math"/>
                        </a:rPr>
                        <m:t>)=4.</m:t>
                      </m:r>
                      <m:sSubSup>
                        <m:sSubSupPr>
                          <m:ctrlPr>
                            <a:rPr lang="en-US" sz="6600" i="1">
                              <a:latin typeface="Cambria Math"/>
                            </a:rPr>
                          </m:ctrlPr>
                        </m:sSubSupPr>
                        <m:e>
                          <m:r>
                            <a:rPr lang="en-US" sz="6600" i="1">
                              <a:latin typeface="Cambria Math"/>
                            </a:rPr>
                            <m:t>𝐶</m:t>
                          </m:r>
                        </m:e>
                        <m:sub>
                          <m:r>
                            <a:rPr lang="fr-FR" sz="6600" i="1">
                              <a:latin typeface="Cambria Math"/>
                            </a:rPr>
                            <m:t>12</m:t>
                          </m:r>
                        </m:sub>
                        <m:sup>
                          <m:r>
                            <a:rPr lang="fr-FR" sz="6600" i="1">
                              <a:latin typeface="Cambria Math"/>
                            </a:rPr>
                            <m:t>3</m:t>
                          </m:r>
                        </m:sup>
                      </m:sSubSup>
                      <m:r>
                        <a:rPr lang="fr-FR" sz="6600" i="1">
                          <a:latin typeface="Cambria Math"/>
                        </a:rPr>
                        <m:t>.3.</m:t>
                      </m:r>
                      <m:sSubSup>
                        <m:sSubSupPr>
                          <m:ctrlPr>
                            <a:rPr lang="en-US" sz="6600" i="1">
                              <a:latin typeface="Cambria Math"/>
                            </a:rPr>
                          </m:ctrlPr>
                        </m:sSubSupPr>
                        <m:e>
                          <m:r>
                            <a:rPr lang="en-US" sz="6600" i="1">
                              <a:latin typeface="Cambria Math"/>
                            </a:rPr>
                            <m:t>𝐶</m:t>
                          </m:r>
                        </m:e>
                        <m:sub>
                          <m:r>
                            <a:rPr lang="fr-FR" sz="6600" i="1">
                              <a:latin typeface="Cambria Math"/>
                            </a:rPr>
                            <m:t>9</m:t>
                          </m:r>
                        </m:sub>
                        <m:sup>
                          <m:r>
                            <a:rPr lang="fr-FR" sz="6600" i="1">
                              <a:latin typeface="Cambria Math"/>
                            </a:rPr>
                            <m:t>3</m:t>
                          </m:r>
                        </m:sup>
                      </m:sSubSup>
                      <m:r>
                        <a:rPr lang="fr-FR" sz="6600" i="1">
                          <a:latin typeface="Cambria Math"/>
                        </a:rPr>
                        <m:t>.2.</m:t>
                      </m:r>
                      <m:sSubSup>
                        <m:sSubSupPr>
                          <m:ctrlPr>
                            <a:rPr lang="en-US" sz="6600" i="1">
                              <a:latin typeface="Cambria Math"/>
                            </a:rPr>
                          </m:ctrlPr>
                        </m:sSubSupPr>
                        <m:e>
                          <m:r>
                            <a:rPr lang="en-US" sz="6600" i="1">
                              <a:latin typeface="Cambria Math"/>
                            </a:rPr>
                            <m:t>𝐶</m:t>
                          </m:r>
                        </m:e>
                        <m:sub>
                          <m:r>
                            <a:rPr lang="fr-FR" sz="6600" i="1">
                              <a:latin typeface="Cambria Math"/>
                            </a:rPr>
                            <m:t>6</m:t>
                          </m:r>
                        </m:sub>
                        <m:sup>
                          <m:r>
                            <a:rPr lang="fr-FR" sz="6600" i="1">
                              <a:latin typeface="Cambria Math"/>
                            </a:rPr>
                            <m:t>3</m:t>
                          </m:r>
                        </m:sup>
                      </m:sSubSup>
                      <m:r>
                        <a:rPr lang="fr-FR" sz="6600" i="1">
                          <a:latin typeface="Cambria Math"/>
                        </a:rPr>
                        <m:t>.1=8870400.</m:t>
                      </m:r>
                    </m:oMath>
                  </m:oMathPara>
                </a14:m>
                <a:endParaRPr lang="en-US" sz="6600" dirty="0">
                  <a:latin typeface="Times New Roman" pitchFamily="18" charset="0"/>
                  <a:cs typeface="Times New Roman"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877531" y="9738878"/>
                <a:ext cx="23171293" cy="122553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19245" y="10958837"/>
                <a:ext cx="21209998" cy="2299422"/>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fr-FR" sz="6600" dirty="0">
                          <a:latin typeface="Times New Roman" pitchFamily="18" charset="0"/>
                          <a:cs typeface="Times New Roman" pitchFamily="18" charset="0"/>
                        </a:rPr>
                        <m:t>X</m:t>
                      </m:r>
                      <m:r>
                        <m:rPr>
                          <m:nor/>
                        </m:rPr>
                        <a:rPr lang="fr-FR" sz="6600" dirty="0">
                          <a:latin typeface="Times New Roman" pitchFamily="18" charset="0"/>
                          <a:cs typeface="Times New Roman" pitchFamily="18" charset="0"/>
                        </a:rPr>
                        <m:t>á</m:t>
                      </m:r>
                      <m:r>
                        <m:rPr>
                          <m:nor/>
                        </m:rPr>
                        <a:rPr lang="fr-FR" sz="6600" dirty="0">
                          <a:latin typeface="Times New Roman" pitchFamily="18" charset="0"/>
                          <a:cs typeface="Times New Roman" pitchFamily="18" charset="0"/>
                        </a:rPr>
                        <m:t>c</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su</m:t>
                      </m:r>
                      <m:r>
                        <m:rPr>
                          <m:nor/>
                        </m:rPr>
                        <a:rPr lang="fr-FR" sz="6600" dirty="0">
                          <a:latin typeface="Times New Roman" pitchFamily="18" charset="0"/>
                          <a:cs typeface="Times New Roman" pitchFamily="18" charset="0"/>
                        </a:rPr>
                        <m:t>ấ</m:t>
                      </m:r>
                      <m:r>
                        <m:rPr>
                          <m:nor/>
                        </m:rPr>
                        <a:rPr lang="fr-FR" sz="6600" dirty="0">
                          <a:latin typeface="Times New Roman" pitchFamily="18" charset="0"/>
                          <a:cs typeface="Times New Roman" pitchFamily="18" charset="0"/>
                        </a:rPr>
                        <m:t>t</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c</m:t>
                      </m:r>
                      <m:r>
                        <m:rPr>
                          <m:nor/>
                        </m:rPr>
                        <a:rPr lang="fr-FR" sz="6600" dirty="0">
                          <a:latin typeface="Times New Roman" pitchFamily="18" charset="0"/>
                          <a:cs typeface="Times New Roman" pitchFamily="18" charset="0"/>
                        </a:rPr>
                        <m:t>ầ</m:t>
                      </m:r>
                      <m:r>
                        <m:rPr>
                          <m:nor/>
                        </m:rPr>
                        <a:rPr lang="fr-FR" sz="6600" dirty="0">
                          <a:latin typeface="Times New Roman" pitchFamily="18" charset="0"/>
                          <a:cs typeface="Times New Roman" pitchFamily="18" charset="0"/>
                        </a:rPr>
                        <m:t>n</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t</m:t>
                      </m:r>
                      <m:r>
                        <m:rPr>
                          <m:nor/>
                        </m:rPr>
                        <a:rPr lang="fr-FR" sz="6600" dirty="0">
                          <a:latin typeface="Times New Roman" pitchFamily="18" charset="0"/>
                          <a:cs typeface="Times New Roman" pitchFamily="18" charset="0"/>
                        </a:rPr>
                        <m:t>ì</m:t>
                      </m:r>
                      <m:r>
                        <m:rPr>
                          <m:nor/>
                        </m:rPr>
                        <a:rPr lang="fr-FR" sz="6600" dirty="0">
                          <a:latin typeface="Times New Roman" pitchFamily="18" charset="0"/>
                          <a:cs typeface="Times New Roman" pitchFamily="18" charset="0"/>
                        </a:rPr>
                        <m:t>m</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l</m:t>
                      </m:r>
                      <m:r>
                        <m:rPr>
                          <m:nor/>
                        </m:rPr>
                        <a:rPr lang="fr-FR" sz="6600" dirty="0">
                          <a:latin typeface="Times New Roman" pitchFamily="18" charset="0"/>
                          <a:cs typeface="Times New Roman" pitchFamily="18" charset="0"/>
                        </a:rPr>
                        <m:t>à: </m:t>
                      </m:r>
                      <m:r>
                        <a:rPr lang="en-US" sz="6600" i="1">
                          <a:latin typeface="Cambria Math"/>
                        </a:rPr>
                        <m:t>𝑃</m:t>
                      </m:r>
                      <m:r>
                        <a:rPr lang="fr-FR" sz="6600" i="1">
                          <a:latin typeface="Cambria Math"/>
                        </a:rPr>
                        <m:t>(</m:t>
                      </m:r>
                      <m:r>
                        <a:rPr lang="en-US" sz="6600" i="1">
                          <a:latin typeface="Cambria Math"/>
                        </a:rPr>
                        <m:t>𝐴</m:t>
                      </m:r>
                      <m:r>
                        <a:rPr lang="fr-FR" sz="6600" i="1">
                          <a:latin typeface="Cambria Math"/>
                        </a:rPr>
                        <m:t>)=</m:t>
                      </m:r>
                      <m:f>
                        <m:fPr>
                          <m:ctrlPr>
                            <a:rPr lang="en-US" sz="6600" i="1">
                              <a:latin typeface="Cambria Math"/>
                            </a:rPr>
                          </m:ctrlPr>
                        </m:fPr>
                        <m:num>
                          <m:r>
                            <a:rPr lang="en-US" sz="6600" i="1">
                              <a:latin typeface="Cambria Math"/>
                            </a:rPr>
                            <m:t>𝑛</m:t>
                          </m:r>
                          <m:r>
                            <a:rPr lang="fr-FR" sz="6600" i="1">
                              <a:latin typeface="Cambria Math"/>
                            </a:rPr>
                            <m:t>(</m:t>
                          </m:r>
                          <m:r>
                            <a:rPr lang="en-US" sz="6600" i="1">
                              <a:latin typeface="Cambria Math"/>
                            </a:rPr>
                            <m:t>𝐴</m:t>
                          </m:r>
                          <m:r>
                            <a:rPr lang="fr-FR" sz="6600" i="1">
                              <a:latin typeface="Cambria Math"/>
                            </a:rPr>
                            <m:t>)</m:t>
                          </m:r>
                        </m:num>
                        <m:den>
                          <m:r>
                            <a:rPr lang="en-US" sz="6600" i="1">
                              <a:latin typeface="Cambria Math"/>
                            </a:rPr>
                            <m:t>𝑛</m:t>
                          </m:r>
                          <m:r>
                            <a:rPr lang="fr-FR" sz="6600" i="1">
                              <a:latin typeface="Cambria Math"/>
                            </a:rPr>
                            <m:t>(</m:t>
                          </m:r>
                          <m:r>
                            <a:rPr lang="en-US" sz="6600" i="1">
                              <a:latin typeface="Cambria Math"/>
                            </a:rPr>
                            <m:t>𝛺</m:t>
                          </m:r>
                          <m:r>
                            <a:rPr lang="fr-FR" sz="6600" i="1">
                              <a:latin typeface="Cambria Math"/>
                            </a:rPr>
                            <m:t>)</m:t>
                          </m:r>
                        </m:den>
                      </m:f>
                      <m:r>
                        <a:rPr lang="fr-FR" sz="6600" i="1">
                          <a:latin typeface="Cambria Math"/>
                        </a:rPr>
                        <m:t>=</m:t>
                      </m:r>
                      <m:f>
                        <m:fPr>
                          <m:ctrlPr>
                            <a:rPr lang="en-US" sz="6600" i="1">
                              <a:latin typeface="Cambria Math"/>
                            </a:rPr>
                          </m:ctrlPr>
                        </m:fPr>
                        <m:num>
                          <m:r>
                            <a:rPr lang="fr-FR" sz="6600" i="1">
                              <a:latin typeface="Cambria Math"/>
                            </a:rPr>
                            <m:t>8870400</m:t>
                          </m:r>
                        </m:num>
                        <m:den>
                          <m:r>
                            <a:rPr lang="fr-FR" sz="6600" i="1">
                              <a:latin typeface="Cambria Math"/>
                            </a:rPr>
                            <m:t>63063000</m:t>
                          </m:r>
                        </m:den>
                      </m:f>
                      <m:r>
                        <a:rPr lang="fr-FR" sz="6600" i="1">
                          <a:latin typeface="Cambria Math"/>
                        </a:rPr>
                        <m:t>=</m:t>
                      </m:r>
                      <m:f>
                        <m:fPr>
                          <m:ctrlPr>
                            <a:rPr lang="en-US" sz="6600" i="1">
                              <a:latin typeface="Cambria Math"/>
                            </a:rPr>
                          </m:ctrlPr>
                        </m:fPr>
                        <m:num>
                          <m:r>
                            <a:rPr lang="fr-FR" sz="6600" i="1">
                              <a:latin typeface="Cambria Math"/>
                            </a:rPr>
                            <m:t>64</m:t>
                          </m:r>
                        </m:num>
                        <m:den>
                          <m:r>
                            <a:rPr lang="fr-FR" sz="6600" i="1">
                              <a:latin typeface="Cambria Math"/>
                            </a:rPr>
                            <m:t>455</m:t>
                          </m:r>
                        </m:den>
                      </m:f>
                      <m:r>
                        <a:rPr lang="fr-FR" sz="6600" i="1">
                          <a:latin typeface="Cambria Math"/>
                        </a:rPr>
                        <m:t>.</m:t>
                      </m:r>
                    </m:oMath>
                  </m:oMathPara>
                </a14:m>
                <a:endParaRPr lang="en-US" sz="6600" dirty="0">
                  <a:latin typeface="Times New Roman" pitchFamily="18" charset="0"/>
                  <a:cs typeface="Times New Roman"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1019245" y="10958837"/>
                <a:ext cx="21209998" cy="2299422"/>
              </a:xfrm>
              <a:prstGeom prst="rect">
                <a:avLst/>
              </a:prstGeom>
              <a:blipFill rotWithShape="0">
                <a:blip r:embed="rId10"/>
                <a:stretch>
                  <a:fillRect/>
                </a:stretch>
              </a:blipFill>
            </p:spPr>
            <p:txBody>
              <a:bodyPr/>
              <a:lstStyle/>
              <a:p>
                <a:r>
                  <a:rPr lang="en-US">
                    <a:noFill/>
                  </a:rPr>
                  <a:t> </a:t>
                </a:r>
              </a:p>
            </p:txBody>
          </p:sp>
        </mc:Fallback>
      </mc:AlternateContent>
      <p:sp>
        <p:nvSpPr>
          <p:cNvPr id="63" name="Action Button: Forward or Next 62">
            <a:hlinkClick r:id="rId11"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Tree>
    <p:extLst>
      <p:ext uri="{BB962C8B-B14F-4D97-AF65-F5344CB8AC3E}">
        <p14:creationId xmlns:p14="http://schemas.microsoft.com/office/powerpoint/2010/main" val="202112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left)">
                                      <p:cBhvr>
                                        <p:cTn id="4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7" grpId="0"/>
      <p:bldP spid="68" grpId="0"/>
      <p:bldP spid="6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64108" y="6096328"/>
            <a:ext cx="23672882" cy="7802551"/>
            <a:chOff x="184495" y="3636270"/>
            <a:chExt cx="11834900" cy="3985008"/>
          </a:xfrm>
        </p:grpSpPr>
        <p:sp>
          <p:nvSpPr>
            <p:cNvPr id="5" name="Rounded Rectangle 4"/>
            <p:cNvSpPr/>
            <p:nvPr/>
          </p:nvSpPr>
          <p:spPr>
            <a:xfrm>
              <a:off x="184495" y="3865218"/>
              <a:ext cx="11834900" cy="3756060"/>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34684"/>
            <a:ext cx="23815894" cy="4129057"/>
            <a:chOff x="534987" y="1817204"/>
            <a:chExt cx="23340850" cy="3915386"/>
          </a:xfrm>
        </p:grpSpPr>
        <p:grpSp>
          <p:nvGrpSpPr>
            <p:cNvPr id="21" name="Group 20"/>
            <p:cNvGrpSpPr/>
            <p:nvPr/>
          </p:nvGrpSpPr>
          <p:grpSpPr>
            <a:xfrm>
              <a:off x="534987" y="1817204"/>
              <a:ext cx="23340850" cy="3915386"/>
              <a:chOff x="534987" y="1595365"/>
              <a:chExt cx="23340850" cy="3915386"/>
            </a:xfrm>
          </p:grpSpPr>
          <p:sp>
            <p:nvSpPr>
              <p:cNvPr id="25" name="Rounded Rectangle 24"/>
              <p:cNvSpPr/>
              <p:nvPr/>
            </p:nvSpPr>
            <p:spPr bwMode="auto">
              <a:xfrm>
                <a:off x="755651" y="1595365"/>
                <a:ext cx="23120186" cy="3915386"/>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6</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1148684" y="1936238"/>
                  <a:ext cx="22142609" cy="36773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lvl="0" algn="just" fontAlgn="base">
                    <a:buClr>
                      <a:srgbClr val="0000FF"/>
                    </a:buClr>
                    <a:tabLst>
                      <a:tab pos="1259903" algn="l"/>
                    </a:tabLst>
                  </a:pPr>
                  <a:r>
                    <a:rPr lang="en-US" sz="6000" smtClean="0">
                      <a:latin typeface="Times New Roman" pitchFamily="18" charset="0"/>
                      <a:cs typeface="Times New Roman" pitchFamily="18" charset="0"/>
                    </a:rPr>
                    <a:t>                Giải </a:t>
                  </a:r>
                  <a:r>
                    <a:rPr lang="en-US" sz="6000" dirty="0" err="1">
                      <a:latin typeface="Times New Roman" pitchFamily="18" charset="0"/>
                      <a:cs typeface="Times New Roman" pitchFamily="18" charset="0"/>
                    </a:rPr>
                    <a:t>bóng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chuyền</a:t>
                  </a:r>
                  <a:r>
                    <a:rPr lang="en-US" sz="6000" dirty="0">
                      <a:latin typeface="Times New Roman" pitchFamily="18" charset="0"/>
                      <a:cs typeface="Times New Roman" pitchFamily="18" charset="0"/>
                    </a:rPr>
                    <a:t> </a:t>
                  </a:r>
                  <a:r>
                    <a:rPr lang="en-US" sz="6000">
                      <a:latin typeface="Times New Roman" pitchFamily="18" charset="0"/>
                      <a:cs typeface="Times New Roman" pitchFamily="18" charset="0"/>
                    </a:rPr>
                    <a:t>VTV </a:t>
                  </a:r>
                  <a:r>
                    <a:rPr lang="en-US" sz="6000" smtClean="0">
                      <a:latin typeface="Times New Roman" pitchFamily="18" charset="0"/>
                      <a:cs typeface="Times New Roman" pitchFamily="18" charset="0"/>
                    </a:rPr>
                    <a:t>Cp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16 </a:t>
                  </a:r>
                  <a:r>
                    <a:rPr lang="en-US" sz="6000" dirty="0" err="1">
                      <a:latin typeface="Times New Roman" pitchFamily="18" charset="0"/>
                      <a:cs typeface="Times New Roman" pitchFamily="18" charset="0"/>
                    </a:rPr>
                    <a:t>đội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tham</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gia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trong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12 </a:t>
                  </a:r>
                  <a:r>
                    <a:rPr lang="en-US" sz="6000" dirty="0" err="1">
                      <a:latin typeface="Times New Roman" pitchFamily="18" charset="0"/>
                      <a:cs typeface="Times New Roman" pitchFamily="18" charset="0"/>
                    </a:rPr>
                    <a:t>đội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nước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ngoài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4 </a:t>
                  </a:r>
                  <a:r>
                    <a:rPr lang="en-US" sz="6000" dirty="0" err="1">
                      <a:latin typeface="Times New Roman" pitchFamily="18" charset="0"/>
                      <a:cs typeface="Times New Roman" pitchFamily="18" charset="0"/>
                    </a:rPr>
                    <a:t>đội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Việt</a:t>
                  </a:r>
                  <a:r>
                    <a:rPr lang="en-US" sz="6000" dirty="0">
                      <a:latin typeface="Times New Roman" pitchFamily="18" charset="0"/>
                      <a:cs typeface="Times New Roman" pitchFamily="18" charset="0"/>
                    </a:rPr>
                    <a:t> Nam. Ban </a:t>
                  </a:r>
                  <a:r>
                    <a:rPr lang="en-US" sz="6000" dirty="0" err="1">
                      <a:latin typeface="Times New Roman" pitchFamily="18" charset="0"/>
                      <a:cs typeface="Times New Roman" pitchFamily="18" charset="0"/>
                    </a:rPr>
                    <a:t>tổ</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chức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bốc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thăm</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ngẫu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nhiên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để</a:t>
                  </a:r>
                  <a:r>
                    <a:rPr lang="en-US" sz="6000" dirty="0">
                      <a:latin typeface="Times New Roman" pitchFamily="18" charset="0"/>
                      <a:cs typeface="Times New Roman" pitchFamily="18" charset="0"/>
                    </a:rPr>
                    <a:t> chia </a:t>
                  </a:r>
                  <a:r>
                    <a:rPr lang="en-US" sz="6000" dirty="0" err="1">
                      <a:latin typeface="Times New Roman" pitchFamily="18" charset="0"/>
                      <a:cs typeface="Times New Roman" pitchFamily="18" charset="0"/>
                    </a:rPr>
                    <a:t>thành</a:t>
                  </a:r>
                  <a:r>
                    <a:rPr lang="en-US" sz="6000" dirty="0">
                      <a:latin typeface="Times New Roman" pitchFamily="18" charset="0"/>
                      <a:cs typeface="Times New Roman" pitchFamily="18" charset="0"/>
                    </a:rPr>
                    <a:t> 4 </a:t>
                  </a:r>
                  <a:r>
                    <a:rPr lang="en-US" sz="6000" dirty="0" err="1">
                      <a:latin typeface="Times New Roman" pitchFamily="18" charset="0"/>
                      <a:cs typeface="Times New Roman" pitchFamily="18" charset="0"/>
                    </a:rPr>
                    <a:t>bảng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đấu</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𝐴</m:t>
                      </m:r>
                      <m:r>
                        <a:rPr lang="en-US" sz="6000">
                          <a:latin typeface="Cambria Math"/>
                          <a:cs typeface="Times New Roman" pitchFamily="18" charset="0"/>
                        </a:rPr>
                        <m:t>,</m:t>
                      </m:r>
                      <m:r>
                        <a:rPr lang="en-US" sz="6000">
                          <a:latin typeface="Cambria Math"/>
                          <a:cs typeface="Times New Roman" pitchFamily="18" charset="0"/>
                        </a:rPr>
                        <m:t>𝐵</m:t>
                      </m:r>
                      <m:r>
                        <a:rPr lang="en-US" sz="6000">
                          <a:latin typeface="Cambria Math"/>
                          <a:cs typeface="Times New Roman" pitchFamily="18" charset="0"/>
                        </a:rPr>
                        <m:t>,</m:t>
                      </m:r>
                      <m:r>
                        <a:rPr lang="en-US" sz="6000">
                          <a:latin typeface="Cambria Math"/>
                          <a:cs typeface="Times New Roman" pitchFamily="18" charset="0"/>
                        </a:rPr>
                        <m:t>𝐶</m:t>
                      </m:r>
                      <m:r>
                        <a:rPr lang="en-US" sz="6000">
                          <a:latin typeface="Cambria Math"/>
                          <a:cs typeface="Times New Roman" pitchFamily="18" charset="0"/>
                        </a:rPr>
                        <m:t>,</m:t>
                      </m:r>
                      <m:r>
                        <a:rPr lang="en-US" sz="6000">
                          <a:latin typeface="Cambria Math"/>
                          <a:cs typeface="Times New Roman" pitchFamily="18" charset="0"/>
                        </a:rPr>
                        <m:t>𝐷</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mỗi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bảng</a:t>
                  </a:r>
                  <a:r>
                    <a:rPr lang="en-US" sz="6000" dirty="0">
                      <a:latin typeface="Times New Roman" pitchFamily="18" charset="0"/>
                      <a:cs typeface="Times New Roman" pitchFamily="18" charset="0"/>
                    </a:rPr>
                    <a:t> 4 </a:t>
                  </a:r>
                  <a:r>
                    <a:rPr lang="en-US" sz="6000" dirty="0" err="1">
                      <a:latin typeface="Times New Roman" pitchFamily="18" charset="0"/>
                      <a:cs typeface="Times New Roman" pitchFamily="18" charset="0"/>
                    </a:rPr>
                    <a:t>đội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Tính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xác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suất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để</a:t>
                  </a:r>
                  <a:r>
                    <a:rPr lang="en-US" sz="6000" dirty="0">
                      <a:latin typeface="Times New Roman" pitchFamily="18" charset="0"/>
                      <a:cs typeface="Times New Roman" pitchFamily="18" charset="0"/>
                    </a:rPr>
                    <a:t> 4 </a:t>
                  </a:r>
                  <a:r>
                    <a:rPr lang="en-US" sz="6000" dirty="0" err="1">
                      <a:latin typeface="Times New Roman" pitchFamily="18" charset="0"/>
                      <a:cs typeface="Times New Roman" pitchFamily="18" charset="0"/>
                    </a:rPr>
                    <a:t>đội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Việt</a:t>
                  </a:r>
                  <a:r>
                    <a:rPr lang="en-US" sz="6000" dirty="0">
                      <a:latin typeface="Times New Roman" pitchFamily="18" charset="0"/>
                      <a:cs typeface="Times New Roman" pitchFamily="18" charset="0"/>
                    </a:rPr>
                    <a:t> Nam </a:t>
                  </a:r>
                  <a:r>
                    <a:rPr lang="en-US" sz="6000" dirty="0" err="1">
                      <a:latin typeface="Times New Roman" pitchFamily="18" charset="0"/>
                      <a:cs typeface="Times New Roman" pitchFamily="18" charset="0"/>
                    </a:rPr>
                    <a:t>nằm</a:t>
                  </a:r>
                  <a:r>
                    <a:rPr lang="en-US" sz="6000" dirty="0">
                      <a:latin typeface="Times New Roman" pitchFamily="18" charset="0"/>
                      <a:cs typeface="Times New Roman" pitchFamily="18" charset="0"/>
                    </a:rPr>
                    <a:t> ở 4 </a:t>
                  </a:r>
                  <a:r>
                    <a:rPr lang="en-US" sz="6000" dirty="0" err="1">
                      <a:latin typeface="Times New Roman" pitchFamily="18" charset="0"/>
                      <a:cs typeface="Times New Roman" pitchFamily="18" charset="0"/>
                    </a:rPr>
                    <a:t>bảng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đấu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khác</a:t>
                  </a:r>
                  <a:r>
                    <a:rPr lang="en-US" sz="6000" dirty="0">
                      <a:latin typeface="Times New Roman" pitchFamily="18" charset="0"/>
                      <a:cs typeface="Times New Roman" pitchFamily="18" charset="0"/>
                    </a:rPr>
                    <a:t> </a:t>
                  </a:r>
                  <a:r>
                    <a:rPr lang="en-US" sz="6000" err="1">
                      <a:latin typeface="Times New Roman" pitchFamily="18" charset="0"/>
                      <a:cs typeface="Times New Roman" pitchFamily="18" charset="0"/>
                    </a:rPr>
                    <a:t>nhau</a:t>
                  </a:r>
                  <a:r>
                    <a:rPr lang="en-US" sz="6000" smtClean="0">
                      <a:latin typeface="Times New Roman" pitchFamily="18" charset="0"/>
                      <a:cs typeface="Times New Roman" pitchFamily="18" charset="0"/>
                    </a:rPr>
                    <a:t>.</a:t>
                  </a:r>
                  <a:endParaRPr lang="en-US" sz="6000" dirty="0">
                    <a:latin typeface="Times New Roman" pitchFamily="18" charset="0"/>
                    <a:cs typeface="Times New Roman"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48684" y="1936238"/>
                  <a:ext cx="22142609" cy="3677316"/>
                </a:xfrm>
                <a:prstGeom prst="rect">
                  <a:avLst/>
                </a:prstGeom>
                <a:blipFill rotWithShape="0">
                  <a:blip r:embed="rId2"/>
                  <a:stretch>
                    <a:fillRect l="-1241" t="-3616" r="-1214" b="-86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1895166" y="6678781"/>
                <a:ext cx="20995753" cy="1216753"/>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a:rPr lang="en-US" sz="6600" i="1">
                          <a:latin typeface="Cambria Math"/>
                        </a:rPr>
                        <m:t>𝑛</m:t>
                      </m:r>
                      <m:r>
                        <a:rPr lang="en-US" sz="6600" i="1">
                          <a:latin typeface="Cambria Math"/>
                        </a:rPr>
                        <m:t>(</m:t>
                      </m:r>
                      <m:r>
                        <a:rPr lang="en-US" sz="6600" i="1">
                          <a:latin typeface="Cambria Math"/>
                        </a:rPr>
                        <m:t>𝛺</m:t>
                      </m:r>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16</m:t>
                          </m:r>
                        </m:sub>
                        <m:sup>
                          <m:r>
                            <a:rPr lang="en-US" sz="6600" i="1">
                              <a:latin typeface="Cambria Math"/>
                            </a:rPr>
                            <m:t>4</m:t>
                          </m:r>
                        </m:sup>
                      </m:sSubSup>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12</m:t>
                          </m:r>
                        </m:sub>
                        <m:sup>
                          <m:r>
                            <a:rPr lang="en-US" sz="6600" i="1">
                              <a:latin typeface="Cambria Math"/>
                            </a:rPr>
                            <m:t>4</m:t>
                          </m:r>
                        </m:sup>
                      </m:sSubSup>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8</m:t>
                          </m:r>
                        </m:sub>
                        <m:sup>
                          <m:r>
                            <a:rPr lang="en-US" sz="6600" i="1">
                              <a:latin typeface="Cambria Math"/>
                            </a:rPr>
                            <m:t>4</m:t>
                          </m:r>
                        </m:sup>
                      </m:sSubSup>
                      <m:r>
                        <a:rPr lang="en-US" sz="6600" i="1">
                          <a:latin typeface="Cambria Math"/>
                        </a:rPr>
                        <m:t>.</m:t>
                      </m:r>
                      <m:func>
                        <m:funcPr>
                          <m:ctrlPr>
                            <a:rPr lang="en-US" sz="6600" i="1">
                              <a:latin typeface="Cambria Math"/>
                            </a:rPr>
                          </m:ctrlPr>
                        </m:funcPr>
                        <m:fName>
                          <m:sSubSup>
                            <m:sSubSupPr>
                              <m:ctrlPr>
                                <a:rPr lang="en-US" sz="6600" i="1">
                                  <a:latin typeface="Cambria Math"/>
                                </a:rPr>
                              </m:ctrlPr>
                            </m:sSubSupPr>
                            <m:e>
                              <m:r>
                                <a:rPr lang="en-US" sz="6600" i="1">
                                  <a:latin typeface="Cambria Math"/>
                                </a:rPr>
                                <m:t>𝐶</m:t>
                              </m:r>
                            </m:e>
                            <m:sub>
                              <m:r>
                                <a:rPr lang="en-US" sz="6600" i="1">
                                  <a:latin typeface="Cambria Math"/>
                                </a:rPr>
                                <m:t>4</m:t>
                              </m:r>
                            </m:sub>
                            <m:sup>
                              <m:r>
                                <a:rPr lang="en-US" sz="6600" i="1">
                                  <a:latin typeface="Cambria Math"/>
                                </a:rPr>
                                <m:t>4</m:t>
                              </m:r>
                            </m:sup>
                          </m:sSubSup>
                        </m:fName>
                        <m:e>
                          <m:r>
                            <a:rPr lang="en-US" sz="6600" i="1">
                              <a:latin typeface="Cambria Math"/>
                            </a:rPr>
                            <m:t>=</m:t>
                          </m:r>
                        </m:e>
                      </m:func>
                      <m:r>
                        <a:rPr lang="en-US" sz="6600" i="1">
                          <a:latin typeface="Cambria Math"/>
                        </a:rPr>
                        <m:t>63063000</m:t>
                      </m:r>
                      <m:r>
                        <a:rPr lang="en-US" sz="6600" i="1">
                          <a:latin typeface="Cambria Math"/>
                        </a:rPr>
                        <m:t>.</m:t>
                      </m:r>
                    </m:oMath>
                  </m:oMathPara>
                </a14:m>
                <a:endParaRPr lang="en-US" sz="66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1895166" y="6678781"/>
                <a:ext cx="20995753" cy="1216753"/>
              </a:xfrm>
              <a:prstGeom prst="rect">
                <a:avLst/>
              </a:prstGeom>
              <a:blipFill rotWithShape="0">
                <a:blip r:embed="rId3"/>
                <a:stretch>
                  <a:fillRect/>
                </a:stretch>
              </a:blipFill>
            </p:spPr>
            <p:txBody>
              <a:bodyPr/>
              <a:lstStyle/>
              <a:p>
                <a:r>
                  <a:rPr lang="en-US">
                    <a:noFill/>
                  </a:rPr>
                  <a:t> </a:t>
                </a:r>
              </a:p>
            </p:txBody>
          </p:sp>
        </mc:Fallback>
      </mc:AlternateContent>
      <p:grpSp>
        <p:nvGrpSpPr>
          <p:cNvPr id="3" name="Group 2"/>
          <p:cNvGrpSpPr/>
          <p:nvPr/>
        </p:nvGrpSpPr>
        <p:grpSpPr>
          <a:xfrm>
            <a:off x="127426" y="4046341"/>
            <a:ext cx="23788856" cy="2886947"/>
            <a:chOff x="247181" y="1414010"/>
            <a:chExt cx="11838142" cy="1498157"/>
          </a:xfrm>
        </p:grpSpPr>
        <p:grpSp>
          <p:nvGrpSpPr>
            <p:cNvPr id="51" name="Group 50"/>
            <p:cNvGrpSpPr/>
            <p:nvPr/>
          </p:nvGrpSpPr>
          <p:grpSpPr>
            <a:xfrm>
              <a:off x="247181" y="1414010"/>
              <a:ext cx="3090381" cy="1468575"/>
              <a:chOff x="5537206" y="1476806"/>
              <a:chExt cx="3079904" cy="1365248"/>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23411" y="1476806"/>
                    <a:ext cx="2280848" cy="1365248"/>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a:rPr>
                              </m:ctrlPr>
                            </m:fPr>
                            <m:num>
                              <m:r>
                                <a:rPr lang="en-US" sz="6000" b="0" i="1" smtClean="0">
                                  <a:latin typeface="Cambria Math" panose="02040503050406030204" pitchFamily="18" charset="0"/>
                                </a:rPr>
                                <m:t>391</m:t>
                              </m:r>
                            </m:num>
                            <m:den>
                              <m:r>
                                <a:rPr lang="en-US" sz="6000">
                                  <a:latin typeface="Cambria Math" panose="02040503050406030204" pitchFamily="18" charset="0"/>
                                </a:rPr>
                                <m:t>455</m:t>
                              </m:r>
                            </m:den>
                          </m:f>
                          <m:r>
                            <a:rPr lang="en-US" sz="6000">
                              <a:latin typeface="Cambria Math" panose="02040503050406030204" pitchFamily="18" charset="0"/>
                            </a:rPr>
                            <m:t>.</m:t>
                          </m:r>
                        </m:oMath>
                      </m:oMathPara>
                    </a14:m>
                    <a:endParaRPr lang="en-US" sz="6000" dirty="0"/>
                  </a:p>
                  <a:p>
                    <a:r>
                      <a:rPr lang="vi-VN" sz="6000" dirty="0">
                        <a:latin typeface="Times New Roman" panose="02020603050405020304" pitchFamily="18" charset="0"/>
                        <a:cs typeface="Times New Roman" panose="02020603050405020304" pitchFamily="18" charset="0"/>
                      </a:rPr>
                      <a:t>	</a:t>
                    </a:r>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23411" y="1476806"/>
                    <a:ext cx="2280848" cy="1365248"/>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85816"/>
              <a:ext cx="3090381" cy="948093"/>
              <a:chOff x="5537206" y="1543558"/>
              <a:chExt cx="3079904" cy="881386"/>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239771" y="1543558"/>
                    <a:ext cx="2280848" cy="88138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a:rPr>
                              </m:ctrlPr>
                            </m:fPr>
                            <m:num>
                              <m:r>
                                <a:rPr lang="en-US" sz="6000" b="0" i="1" smtClean="0">
                                  <a:latin typeface="Cambria Math" panose="02040503050406030204" pitchFamily="18" charset="0"/>
                                </a:rPr>
                                <m:t>8</m:t>
                              </m:r>
                            </m:num>
                            <m:den>
                              <m:r>
                                <a:rPr lang="en-US" sz="6000" b="0" i="1" smtClean="0">
                                  <a:latin typeface="Cambria Math" panose="02040503050406030204" pitchFamily="18" charset="0"/>
                                </a:rPr>
                                <m:t>1365</m:t>
                              </m:r>
                            </m:den>
                          </m:f>
                          <m:r>
                            <a:rPr lang="en-US" sz="600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239771" y="1543558"/>
                    <a:ext cx="2280848" cy="881386"/>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43592"/>
              <a:ext cx="3090381" cy="1468575"/>
              <a:chOff x="5537206" y="1504304"/>
              <a:chExt cx="3079904" cy="1365245"/>
            </a:xfrm>
          </p:grpSpPr>
          <p:sp>
            <p:nvSpPr>
              <p:cNvPr id="46" name="Rectangle 45"/>
              <p:cNvSpPr/>
              <p:nvPr/>
            </p:nvSpPr>
            <p:spPr>
              <a:xfrm>
                <a:off x="5827750" y="1557989"/>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53783" y="1504304"/>
                    <a:ext cx="2280848" cy="136524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a:rPr>
                              </m:ctrlPr>
                            </m:fPr>
                            <m:num>
                              <m:r>
                                <a:rPr lang="en-US" sz="6000" b="0" i="1" smtClean="0">
                                  <a:latin typeface="Cambria Math" panose="02040503050406030204" pitchFamily="18" charset="0"/>
                                </a:rPr>
                                <m:t>32</m:t>
                              </m:r>
                            </m:num>
                            <m:den>
                              <m:r>
                                <a:rPr lang="en-US" sz="6000" b="0" i="1" smtClean="0">
                                  <a:latin typeface="Cambria Math" panose="02040503050406030204" pitchFamily="18" charset="0"/>
                                </a:rPr>
                                <m:t>136</m:t>
                              </m:r>
                              <m:r>
                                <a:rPr lang="en-US" sz="6000">
                                  <a:latin typeface="Cambria Math" panose="02040503050406030204" pitchFamily="18" charset="0"/>
                                </a:rPr>
                                <m:t>5</m:t>
                              </m:r>
                            </m:den>
                          </m:f>
                          <m:r>
                            <a:rPr lang="en-US" sz="6000">
                              <a:latin typeface="Cambria Math" panose="02040503050406030204" pitchFamily="18" charset="0"/>
                            </a:rPr>
                            <m:t>.</m:t>
                          </m:r>
                        </m:oMath>
                      </m:oMathPara>
                    </a14:m>
                    <a:endParaRPr lang="en-US" sz="6000" dirty="0"/>
                  </a:p>
                  <a:p>
                    <a:r>
                      <a:rPr lang="vi-VN" sz="6000" dirty="0">
                        <a:latin typeface="Times New Roman" panose="02020603050405020304" pitchFamily="18" charset="0"/>
                        <a:cs typeface="Times New Roman" panose="02020603050405020304" pitchFamily="18" charset="0"/>
                      </a:rPr>
                      <a:t>	</a:t>
                    </a:r>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53783" y="1504304"/>
                    <a:ext cx="2280848" cy="1365245"/>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2" y="1477566"/>
              <a:ext cx="3090381" cy="948094"/>
              <a:chOff x="5537206" y="1535886"/>
              <a:chExt cx="3079904" cy="881386"/>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997796" y="1535886"/>
                    <a:ext cx="2493487" cy="88138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64</m:t>
                              </m:r>
                            </m:num>
                            <m:den>
                              <m:r>
                                <a:rPr lang="en-US" sz="6000" b="0" i="1" smtClean="0">
                                  <a:latin typeface="Cambria Math" panose="02040503050406030204" pitchFamily="18" charset="0"/>
                                </a:rPr>
                                <m:t>455</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997796" y="1535886"/>
                    <a:ext cx="2493487" cy="881386"/>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17773691" y="4692413"/>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smtClean="0">
                <a:latin typeface="Tahoma" pitchFamily="34" charset="0"/>
                <a:ea typeface="Tahoma" pitchFamily="34" charset="0"/>
                <a:cs typeface="Tahoma" pitchFamily="34" charset="0"/>
              </a:rPr>
              <a:t>D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71057" y="8073899"/>
                <a:ext cx="24536399" cy="2260822"/>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G</m:t>
                      </m:r>
                      <m:r>
                        <m:rPr>
                          <m:nor/>
                        </m:rPr>
                        <a:rPr lang="en-US" sz="6600" dirty="0">
                          <a:latin typeface="Times New Roman" pitchFamily="18" charset="0"/>
                          <a:cs typeface="Times New Roman" pitchFamily="18" charset="0"/>
                        </a:rPr>
                        <m:t>ọ</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a:rPr lang="fr-FR" sz="6600" i="1">
                          <a:latin typeface="Cambria Math"/>
                        </a:rPr>
                        <m:t>𝐴</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ỗ</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độ</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Vi</m:t>
                      </m:r>
                      <m:r>
                        <m:rPr>
                          <m:nor/>
                        </m:rPr>
                        <a:rPr lang="en-US" sz="6600" dirty="0" err="1">
                          <a:latin typeface="Times New Roman" pitchFamily="18" charset="0"/>
                          <a:cs typeface="Times New Roman" pitchFamily="18" charset="0"/>
                        </a:rPr>
                        <m:t>ệ</m:t>
                      </m:r>
                      <m:r>
                        <m:rPr>
                          <m:nor/>
                        </m:rPr>
                        <a:rPr lang="en-US" sz="6600" dirty="0" err="1">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Nam</m:t>
                      </m:r>
                      <m:r>
                        <m:rPr>
                          <m:nor/>
                        </m:rPr>
                        <a:rPr lang="en-US" sz="6600" dirty="0">
                          <a:latin typeface="Times New Roman" pitchFamily="18" charset="0"/>
                          <a:cs typeface="Times New Roman" pitchFamily="18" charset="0"/>
                        </a:rPr>
                        <m:t> ở </m:t>
                      </m:r>
                      <m:r>
                        <m:rPr>
                          <m:nor/>
                        </m:rPr>
                        <a:rPr lang="en-US" sz="6600" dirty="0">
                          <a:latin typeface="Times New Roman" pitchFamily="18" charset="0"/>
                          <a:cs typeface="Times New Roman" pitchFamily="18" charset="0"/>
                        </a:rPr>
                        <m:t>4 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ả</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kh</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nhau</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m:rPr>
                          <m:nor/>
                        </m:rPr>
                        <a:rPr lang="fr-FR" sz="6600" dirty="0">
                          <a:latin typeface="Times New Roman" pitchFamily="18" charset="0"/>
                          <a:cs typeface="Times New Roman" pitchFamily="18" charset="0"/>
                        </a:rPr>
                        <m:t>Ta</m:t>
                      </m:r>
                      <m:r>
                        <m:rPr>
                          <m:nor/>
                        </m:rPr>
                        <a:rPr lang="fr-FR" sz="6600" dirty="0">
                          <a:latin typeface="Times New Roman" pitchFamily="18" charset="0"/>
                          <a:cs typeface="Times New Roman" pitchFamily="18" charset="0"/>
                        </a:rPr>
                        <m:t> </m:t>
                      </m:r>
                      <m:r>
                        <m:rPr>
                          <m:nor/>
                        </m:rPr>
                        <a:rPr lang="fr-FR" sz="6600" dirty="0" err="1">
                          <a:latin typeface="Times New Roman" pitchFamily="18" charset="0"/>
                          <a:cs typeface="Times New Roman" pitchFamily="18" charset="0"/>
                        </a:rPr>
                        <m:t>c</m:t>
                      </m:r>
                      <m:r>
                        <m:rPr>
                          <m:nor/>
                        </m:rPr>
                        <a:rPr lang="fr-FR" sz="6600" dirty="0" err="1">
                          <a:latin typeface="Times New Roman" pitchFamily="18" charset="0"/>
                          <a:cs typeface="Times New Roman" pitchFamily="18" charset="0"/>
                        </a:rPr>
                        <m:t>ó: </m:t>
                      </m:r>
                      <m:r>
                        <a:rPr lang="en-US" sz="6600" i="1">
                          <a:latin typeface="Cambria Math"/>
                        </a:rPr>
                        <m:t>𝑛</m:t>
                      </m:r>
                      <m:r>
                        <a:rPr lang="fr-FR" sz="6600" i="1">
                          <a:latin typeface="Cambria Math"/>
                        </a:rPr>
                        <m:t>(</m:t>
                      </m:r>
                      <m:r>
                        <a:rPr lang="en-US" sz="6600" i="1">
                          <a:latin typeface="Cambria Math"/>
                        </a:rPr>
                        <m:t>𝐴</m:t>
                      </m:r>
                      <m:r>
                        <a:rPr lang="fr-FR" sz="6600" i="1">
                          <a:latin typeface="Cambria Math"/>
                        </a:rPr>
                        <m:t>)=</m:t>
                      </m:r>
                      <m:r>
                        <a:rPr lang="fr-FR" sz="6600" i="1">
                          <a:latin typeface="Cambria Math"/>
                        </a:rPr>
                        <m:t>4</m:t>
                      </m:r>
                      <m:r>
                        <a:rPr lang="fr-FR" sz="6600" i="1">
                          <a:latin typeface="Cambria Math"/>
                        </a:rPr>
                        <m:t>.</m:t>
                      </m:r>
                      <m:sSubSup>
                        <m:sSubSupPr>
                          <m:ctrlPr>
                            <a:rPr lang="en-US" sz="6600" i="1">
                              <a:latin typeface="Cambria Math"/>
                            </a:rPr>
                          </m:ctrlPr>
                        </m:sSubSupPr>
                        <m:e>
                          <m:r>
                            <a:rPr lang="en-US" sz="6600" i="1">
                              <a:latin typeface="Cambria Math"/>
                            </a:rPr>
                            <m:t>𝐶</m:t>
                          </m:r>
                        </m:e>
                        <m:sub>
                          <m:r>
                            <a:rPr lang="fr-FR" sz="6600" i="1">
                              <a:latin typeface="Cambria Math"/>
                            </a:rPr>
                            <m:t>12</m:t>
                          </m:r>
                        </m:sub>
                        <m:sup>
                          <m:r>
                            <a:rPr lang="fr-FR" sz="6600" i="1">
                              <a:latin typeface="Cambria Math"/>
                            </a:rPr>
                            <m:t>3</m:t>
                          </m:r>
                        </m:sup>
                      </m:sSubSup>
                      <m:r>
                        <a:rPr lang="fr-FR" sz="6600" i="1">
                          <a:latin typeface="Cambria Math"/>
                        </a:rPr>
                        <m:t>.</m:t>
                      </m:r>
                      <m:r>
                        <a:rPr lang="fr-FR" sz="6600" i="1">
                          <a:latin typeface="Cambria Math"/>
                        </a:rPr>
                        <m:t>3</m:t>
                      </m:r>
                      <m:r>
                        <a:rPr lang="fr-FR" sz="6600" i="1">
                          <a:latin typeface="Cambria Math"/>
                        </a:rPr>
                        <m:t>.</m:t>
                      </m:r>
                      <m:sSubSup>
                        <m:sSubSupPr>
                          <m:ctrlPr>
                            <a:rPr lang="en-US" sz="6600" i="1">
                              <a:latin typeface="Cambria Math"/>
                            </a:rPr>
                          </m:ctrlPr>
                        </m:sSubSupPr>
                        <m:e>
                          <m:r>
                            <a:rPr lang="en-US" sz="6600" i="1">
                              <a:latin typeface="Cambria Math"/>
                            </a:rPr>
                            <m:t>𝐶</m:t>
                          </m:r>
                        </m:e>
                        <m:sub>
                          <m:r>
                            <a:rPr lang="fr-FR" sz="6600" i="1">
                              <a:latin typeface="Cambria Math"/>
                            </a:rPr>
                            <m:t>9</m:t>
                          </m:r>
                        </m:sub>
                        <m:sup>
                          <m:r>
                            <a:rPr lang="fr-FR" sz="6600" i="1">
                              <a:latin typeface="Cambria Math"/>
                            </a:rPr>
                            <m:t>3</m:t>
                          </m:r>
                        </m:sup>
                      </m:sSubSup>
                      <m:r>
                        <a:rPr lang="fr-FR" sz="6600" i="1">
                          <a:latin typeface="Cambria Math"/>
                        </a:rPr>
                        <m:t>.</m:t>
                      </m:r>
                      <m:r>
                        <a:rPr lang="fr-FR" sz="6600" i="1">
                          <a:latin typeface="Cambria Math"/>
                        </a:rPr>
                        <m:t>2</m:t>
                      </m:r>
                      <m:r>
                        <a:rPr lang="fr-FR" sz="6600" i="1">
                          <a:latin typeface="Cambria Math"/>
                        </a:rPr>
                        <m:t>.</m:t>
                      </m:r>
                      <m:sSubSup>
                        <m:sSubSupPr>
                          <m:ctrlPr>
                            <a:rPr lang="en-US" sz="6600" i="1">
                              <a:latin typeface="Cambria Math"/>
                            </a:rPr>
                          </m:ctrlPr>
                        </m:sSubSupPr>
                        <m:e>
                          <m:r>
                            <a:rPr lang="en-US" sz="6600" i="1">
                              <a:latin typeface="Cambria Math"/>
                            </a:rPr>
                            <m:t>𝐶</m:t>
                          </m:r>
                        </m:e>
                        <m:sub>
                          <m:r>
                            <a:rPr lang="fr-FR" sz="6600" i="1">
                              <a:latin typeface="Cambria Math"/>
                            </a:rPr>
                            <m:t>6</m:t>
                          </m:r>
                        </m:sub>
                        <m:sup>
                          <m:r>
                            <a:rPr lang="fr-FR" sz="6600" i="1">
                              <a:latin typeface="Cambria Math"/>
                            </a:rPr>
                            <m:t>3</m:t>
                          </m:r>
                        </m:sup>
                      </m:sSubSup>
                      <m:r>
                        <a:rPr lang="fr-FR" sz="6600" i="1">
                          <a:latin typeface="Cambria Math"/>
                        </a:rPr>
                        <m:t>.</m:t>
                      </m:r>
                      <m:r>
                        <a:rPr lang="fr-FR" sz="6600" i="1">
                          <a:latin typeface="Cambria Math"/>
                        </a:rPr>
                        <m:t>1</m:t>
                      </m:r>
                      <m:r>
                        <a:rPr lang="fr-FR" sz="6600" i="1">
                          <a:latin typeface="Cambria Math"/>
                        </a:rPr>
                        <m:t>=</m:t>
                      </m:r>
                      <m:r>
                        <a:rPr lang="fr-FR" sz="6600" i="1">
                          <a:latin typeface="Cambria Math"/>
                        </a:rPr>
                        <m:t>8870400</m:t>
                      </m:r>
                      <m:r>
                        <a:rPr lang="fr-FR" sz="6600" i="1">
                          <a:latin typeface="Cambria Math"/>
                        </a:rPr>
                        <m:t>.</m:t>
                      </m:r>
                    </m:oMath>
                  </m:oMathPara>
                </a14:m>
                <a:endParaRPr lang="en-US" sz="6600" dirty="0">
                  <a:latin typeface="Times New Roman" pitchFamily="18" charset="0"/>
                  <a:cs typeface="Times New Roman" pitchFamily="18" charset="0"/>
                </a:endParaRPr>
              </a:p>
            </p:txBody>
          </p:sp>
        </mc:Choice>
        <mc:Fallback xmlns="">
          <p:sp>
            <p:nvSpPr>
              <p:cNvPr id="66" name="Rectangle 65"/>
              <p:cNvSpPr>
                <a:spLocks noRot="1" noChangeAspect="1" noMove="1" noResize="1" noEditPoints="1" noAdjustHandles="1" noChangeArrowheads="1" noChangeShapeType="1" noTextEdit="1"/>
              </p:cNvSpPr>
              <p:nvPr/>
            </p:nvSpPr>
            <p:spPr>
              <a:xfrm>
                <a:off x="-71057" y="8073899"/>
                <a:ext cx="24536399" cy="2260822"/>
              </a:xfrm>
              <a:prstGeom prst="rect">
                <a:avLst/>
              </a:prstGeom>
              <a:blipFill rotWithShape="0">
                <a:blip r:embed="rId8"/>
                <a:stretch>
                  <a:fillRect/>
                </a:stretch>
              </a:blipFill>
            </p:spPr>
            <p:txBody>
              <a:bodyPr/>
              <a:lstStyle/>
              <a:p>
                <a:r>
                  <a:rPr lang="en-US">
                    <a:noFill/>
                  </a:rPr>
                  <a:t> </a:t>
                </a:r>
              </a:p>
            </p:txBody>
          </p:sp>
        </mc:Fallback>
      </mc:AlternateContent>
      <p:sp>
        <p:nvSpPr>
          <p:cNvPr id="63" name="Action Button: Forward or Next 62">
            <a:hlinkClick r:id="rId9"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50" name="Rectangle 49"/>
              <p:cNvSpPr/>
              <p:nvPr/>
            </p:nvSpPr>
            <p:spPr>
              <a:xfrm>
                <a:off x="2905218" y="10719763"/>
                <a:ext cx="20077542" cy="2299422"/>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fr-FR" sz="6600" dirty="0">
                          <a:latin typeface="Times New Roman" pitchFamily="18" charset="0"/>
                          <a:cs typeface="Times New Roman" pitchFamily="18" charset="0"/>
                        </a:rPr>
                        <m:t>X</m:t>
                      </m:r>
                      <m:r>
                        <m:rPr>
                          <m:nor/>
                        </m:rPr>
                        <a:rPr lang="fr-FR" sz="6600" dirty="0">
                          <a:latin typeface="Times New Roman" pitchFamily="18" charset="0"/>
                          <a:cs typeface="Times New Roman" pitchFamily="18" charset="0"/>
                        </a:rPr>
                        <m:t>á</m:t>
                      </m:r>
                      <m:r>
                        <m:rPr>
                          <m:nor/>
                        </m:rPr>
                        <a:rPr lang="fr-FR" sz="6600" dirty="0">
                          <a:latin typeface="Times New Roman" pitchFamily="18" charset="0"/>
                          <a:cs typeface="Times New Roman" pitchFamily="18" charset="0"/>
                        </a:rPr>
                        <m:t>c</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su</m:t>
                      </m:r>
                      <m:r>
                        <m:rPr>
                          <m:nor/>
                        </m:rPr>
                        <a:rPr lang="fr-FR" sz="6600" dirty="0">
                          <a:latin typeface="Times New Roman" pitchFamily="18" charset="0"/>
                          <a:cs typeface="Times New Roman" pitchFamily="18" charset="0"/>
                        </a:rPr>
                        <m:t>ấ</m:t>
                      </m:r>
                      <m:r>
                        <m:rPr>
                          <m:nor/>
                        </m:rPr>
                        <a:rPr lang="fr-FR" sz="6600" dirty="0">
                          <a:latin typeface="Times New Roman" pitchFamily="18" charset="0"/>
                          <a:cs typeface="Times New Roman" pitchFamily="18" charset="0"/>
                        </a:rPr>
                        <m:t>t</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c</m:t>
                      </m:r>
                      <m:r>
                        <m:rPr>
                          <m:nor/>
                        </m:rPr>
                        <a:rPr lang="fr-FR" sz="6600" dirty="0">
                          <a:latin typeface="Times New Roman" pitchFamily="18" charset="0"/>
                          <a:cs typeface="Times New Roman" pitchFamily="18" charset="0"/>
                        </a:rPr>
                        <m:t>ầ</m:t>
                      </m:r>
                      <m:r>
                        <m:rPr>
                          <m:nor/>
                        </m:rPr>
                        <a:rPr lang="fr-FR" sz="6600" dirty="0">
                          <a:latin typeface="Times New Roman" pitchFamily="18" charset="0"/>
                          <a:cs typeface="Times New Roman" pitchFamily="18" charset="0"/>
                        </a:rPr>
                        <m:t>n</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t</m:t>
                      </m:r>
                      <m:r>
                        <m:rPr>
                          <m:nor/>
                        </m:rPr>
                        <a:rPr lang="fr-FR" sz="6600" dirty="0">
                          <a:latin typeface="Times New Roman" pitchFamily="18" charset="0"/>
                          <a:cs typeface="Times New Roman" pitchFamily="18" charset="0"/>
                        </a:rPr>
                        <m:t>ì</m:t>
                      </m:r>
                      <m:r>
                        <m:rPr>
                          <m:nor/>
                        </m:rPr>
                        <a:rPr lang="fr-FR" sz="6600" dirty="0">
                          <a:latin typeface="Times New Roman" pitchFamily="18" charset="0"/>
                          <a:cs typeface="Times New Roman" pitchFamily="18" charset="0"/>
                        </a:rPr>
                        <m:t>m</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l</m:t>
                      </m:r>
                      <m:r>
                        <m:rPr>
                          <m:nor/>
                        </m:rPr>
                        <a:rPr lang="fr-FR" sz="6600" dirty="0">
                          <a:latin typeface="Times New Roman" pitchFamily="18" charset="0"/>
                          <a:cs typeface="Times New Roman" pitchFamily="18" charset="0"/>
                        </a:rPr>
                        <m:t>à: </m:t>
                      </m:r>
                      <m:r>
                        <a:rPr lang="en-US" sz="6600" i="1">
                          <a:latin typeface="Cambria Math"/>
                        </a:rPr>
                        <m:t>𝑃</m:t>
                      </m:r>
                      <m:r>
                        <a:rPr lang="fr-FR" sz="6600" i="1">
                          <a:latin typeface="Cambria Math"/>
                        </a:rPr>
                        <m:t>(</m:t>
                      </m:r>
                      <m:r>
                        <a:rPr lang="en-US" sz="6600" i="1">
                          <a:latin typeface="Cambria Math"/>
                        </a:rPr>
                        <m:t>𝐴</m:t>
                      </m:r>
                      <m:r>
                        <a:rPr lang="fr-FR" sz="6600" i="1">
                          <a:latin typeface="Cambria Math"/>
                        </a:rPr>
                        <m:t>)=</m:t>
                      </m:r>
                      <m:f>
                        <m:fPr>
                          <m:ctrlPr>
                            <a:rPr lang="en-US" sz="6600" i="1">
                              <a:latin typeface="Cambria Math"/>
                            </a:rPr>
                          </m:ctrlPr>
                        </m:fPr>
                        <m:num>
                          <m:r>
                            <a:rPr lang="en-US" sz="6600" i="1">
                              <a:latin typeface="Cambria Math"/>
                            </a:rPr>
                            <m:t>𝑛</m:t>
                          </m:r>
                          <m:r>
                            <a:rPr lang="fr-FR" sz="6600" i="1">
                              <a:latin typeface="Cambria Math"/>
                            </a:rPr>
                            <m:t>(</m:t>
                          </m:r>
                          <m:r>
                            <a:rPr lang="en-US" sz="6600" i="1">
                              <a:latin typeface="Cambria Math"/>
                            </a:rPr>
                            <m:t>𝐴</m:t>
                          </m:r>
                          <m:r>
                            <a:rPr lang="fr-FR" sz="6600" i="1">
                              <a:latin typeface="Cambria Math"/>
                            </a:rPr>
                            <m:t>)</m:t>
                          </m:r>
                        </m:num>
                        <m:den>
                          <m:r>
                            <a:rPr lang="en-US" sz="6600" i="1">
                              <a:latin typeface="Cambria Math"/>
                            </a:rPr>
                            <m:t>𝑛</m:t>
                          </m:r>
                          <m:r>
                            <a:rPr lang="fr-FR" sz="6600" i="1">
                              <a:latin typeface="Cambria Math"/>
                            </a:rPr>
                            <m:t>(</m:t>
                          </m:r>
                          <m:r>
                            <a:rPr lang="en-US" sz="6600" i="1">
                              <a:latin typeface="Cambria Math"/>
                            </a:rPr>
                            <m:t>𝛺</m:t>
                          </m:r>
                          <m:r>
                            <a:rPr lang="fr-FR" sz="6600" i="1">
                              <a:latin typeface="Cambria Math"/>
                            </a:rPr>
                            <m:t>)</m:t>
                          </m:r>
                        </m:den>
                      </m:f>
                      <m:r>
                        <a:rPr lang="fr-FR" sz="6600" i="1">
                          <a:latin typeface="Cambria Math"/>
                        </a:rPr>
                        <m:t>=</m:t>
                      </m:r>
                      <m:f>
                        <m:fPr>
                          <m:ctrlPr>
                            <a:rPr lang="en-US" sz="6600" i="1">
                              <a:latin typeface="Cambria Math"/>
                            </a:rPr>
                          </m:ctrlPr>
                        </m:fPr>
                        <m:num>
                          <m:r>
                            <a:rPr lang="fr-FR" sz="6600" i="1">
                              <a:latin typeface="Cambria Math"/>
                            </a:rPr>
                            <m:t>8870400</m:t>
                          </m:r>
                        </m:num>
                        <m:den>
                          <m:r>
                            <a:rPr lang="fr-FR" sz="6600" i="1">
                              <a:latin typeface="Cambria Math"/>
                            </a:rPr>
                            <m:t>63063000</m:t>
                          </m:r>
                        </m:den>
                      </m:f>
                      <m:r>
                        <a:rPr lang="fr-FR" sz="6600" i="1">
                          <a:latin typeface="Cambria Math"/>
                        </a:rPr>
                        <m:t>=</m:t>
                      </m:r>
                      <m:f>
                        <m:fPr>
                          <m:ctrlPr>
                            <a:rPr lang="en-US" sz="6600" i="1">
                              <a:latin typeface="Cambria Math"/>
                            </a:rPr>
                          </m:ctrlPr>
                        </m:fPr>
                        <m:num>
                          <m:r>
                            <a:rPr lang="fr-FR" sz="6600" i="1">
                              <a:latin typeface="Cambria Math"/>
                            </a:rPr>
                            <m:t>64</m:t>
                          </m:r>
                        </m:num>
                        <m:den>
                          <m:r>
                            <a:rPr lang="fr-FR" sz="6600" i="1">
                              <a:latin typeface="Cambria Math"/>
                            </a:rPr>
                            <m:t>455</m:t>
                          </m:r>
                        </m:den>
                      </m:f>
                      <m:r>
                        <a:rPr lang="fr-FR" sz="6600" i="1">
                          <a:latin typeface="Cambria Math"/>
                        </a:rPr>
                        <m:t>.</m:t>
                      </m:r>
                    </m:oMath>
                  </m:oMathPara>
                </a14:m>
                <a:endParaRPr lang="en-US" sz="6600" dirty="0">
                  <a:latin typeface="Times New Roman" pitchFamily="18" charset="0"/>
                  <a:cs typeface="Times New Roman" pitchFamily="18"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2905218" y="10719763"/>
                <a:ext cx="20077542" cy="2299422"/>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8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3" grpId="0" animBg="1"/>
      <p:bldP spid="5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18581" y="4794337"/>
            <a:ext cx="24168595" cy="9041636"/>
            <a:chOff x="184495" y="3636270"/>
            <a:chExt cx="12082724" cy="4481563"/>
          </a:xfrm>
        </p:grpSpPr>
        <p:sp>
          <p:nvSpPr>
            <p:cNvPr id="5" name="Rounded Rectangle 4"/>
            <p:cNvSpPr/>
            <p:nvPr/>
          </p:nvSpPr>
          <p:spPr>
            <a:xfrm>
              <a:off x="184495" y="3784057"/>
              <a:ext cx="12082724" cy="4333776"/>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0" y="90051"/>
            <a:ext cx="24680994" cy="3252357"/>
            <a:chOff x="246701" y="1869705"/>
            <a:chExt cx="24188695" cy="2925561"/>
          </a:xfrm>
        </p:grpSpPr>
        <p:grpSp>
          <p:nvGrpSpPr>
            <p:cNvPr id="21" name="Group 20"/>
            <p:cNvGrpSpPr/>
            <p:nvPr/>
          </p:nvGrpSpPr>
          <p:grpSpPr>
            <a:xfrm>
              <a:off x="246701" y="1869705"/>
              <a:ext cx="23629134" cy="2925561"/>
              <a:chOff x="246701" y="1647866"/>
              <a:chExt cx="23629134" cy="2925561"/>
            </a:xfrm>
          </p:grpSpPr>
          <p:sp>
            <p:nvSpPr>
              <p:cNvPr id="25" name="Rounded Rectangle 24"/>
              <p:cNvSpPr/>
              <p:nvPr/>
            </p:nvSpPr>
            <p:spPr bwMode="auto">
              <a:xfrm>
                <a:off x="246701" y="1720889"/>
                <a:ext cx="23629134" cy="2852538"/>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7</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816203" y="1929197"/>
                  <a:ext cx="23619193" cy="26577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r>
                    <a:rPr lang="en-US" sz="6000" smtClean="0">
                      <a:latin typeface="Times New Roman" pitchFamily="18" charset="0"/>
                      <a:cs typeface="Times New Roman" pitchFamily="18" charset="0"/>
                    </a:rPr>
                    <a:t>                  </a:t>
                  </a:r>
                  <a:r>
                    <a:rPr lang="vi-VN" sz="6000" smtClean="0">
                      <a:latin typeface="Times New Roman" pitchFamily="18" charset="0"/>
                      <a:cs typeface="Times New Roman" pitchFamily="18" charset="0"/>
                    </a:rPr>
                    <a:t>Xét </a:t>
                  </a:r>
                  <a:r>
                    <a:rPr lang="vi-VN" sz="6000" dirty="0">
                      <a:latin typeface="Times New Roman" pitchFamily="18" charset="0"/>
                      <a:cs typeface="Times New Roman" pitchFamily="18" charset="0"/>
                    </a:rPr>
                    <a:t>tập hợp </a:t>
                  </a:r>
                  <a14:m>
                    <m:oMath xmlns:m="http://schemas.openxmlformats.org/officeDocument/2006/math">
                      <m:r>
                        <a:rPr lang="en-US" sz="6000">
                          <a:latin typeface="Cambria Math"/>
                          <a:cs typeface="Times New Roman" pitchFamily="18" charset="0"/>
                        </a:rPr>
                        <m:t>𝑆</m:t>
                      </m:r>
                    </m:oMath>
                  </a14:m>
                  <a:r>
                    <a:rPr lang="vi-VN" sz="6000" dirty="0">
                      <a:latin typeface="Times New Roman" pitchFamily="18" charset="0"/>
                      <a:cs typeface="Times New Roman" pitchFamily="18" charset="0"/>
                    </a:rPr>
                    <a:t> gồm tất cả các số tự nhiên gồm 4 chữ số khác nhau. Chọn ngẫu nhiên một số từ </a:t>
                  </a:r>
                  <a14:m>
                    <m:oMath xmlns:m="http://schemas.openxmlformats.org/officeDocument/2006/math">
                      <m:r>
                        <a:rPr lang="vi-VN" sz="6000">
                          <a:latin typeface="Cambria Math"/>
                          <a:cs typeface="Times New Roman" pitchFamily="18" charset="0"/>
                        </a:rPr>
                        <m:t>𝑆</m:t>
                      </m:r>
                    </m:oMath>
                  </a14:m>
                  <a:r>
                    <a:rPr lang="vi-VN" sz="6000" dirty="0">
                      <a:latin typeface="Times New Roman" pitchFamily="18" charset="0"/>
                      <a:cs typeface="Times New Roman" pitchFamily="18" charset="0"/>
                    </a:rPr>
                    <a:t>. Tính xác suất để số được chọn có chữ số đứng sau lớn hơn chữ số đứng trước.</a:t>
                  </a:r>
                  <a:endParaRPr lang="en-US" sz="6000" dirty="0">
                    <a:latin typeface="Times New Roman" pitchFamily="18" charset="0"/>
                    <a:cs typeface="Times New Roman"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16203" y="1929197"/>
                  <a:ext cx="23619193" cy="2657781"/>
                </a:xfrm>
                <a:prstGeom prst="rect">
                  <a:avLst/>
                </a:prstGeom>
                <a:blipFill rotWithShape="0">
                  <a:blip r:embed="rId2"/>
                  <a:stretch>
                    <a:fillRect l="-1138" t="-4752" r="-1163" b="-115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594971" y="5022736"/>
                <a:ext cx="25299986" cy="2467609"/>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a:rPr lang="vi-VN" sz="6600" i="1">
                          <a:latin typeface="Cambria Math"/>
                        </a:rPr>
                        <m:t>𝑛</m:t>
                      </m:r>
                      <m:d>
                        <m:dPr>
                          <m:ctrlPr>
                            <a:rPr lang="en-US" sz="6600" i="1">
                              <a:latin typeface="Cambria Math"/>
                            </a:rPr>
                          </m:ctrlPr>
                        </m:dPr>
                        <m:e>
                          <m:r>
                            <a:rPr lang="vi-VN" sz="6600" i="1">
                              <a:latin typeface="Cambria Math"/>
                            </a:rPr>
                            <m:t>𝛺</m:t>
                          </m:r>
                        </m:e>
                      </m:d>
                      <m:r>
                        <a:rPr lang="vi-VN" sz="6600" i="1">
                          <a:latin typeface="Cambria Math"/>
                        </a:rPr>
                        <m:t>=</m:t>
                      </m:r>
                      <m:sSubSup>
                        <m:sSubSupPr>
                          <m:ctrlPr>
                            <a:rPr lang="en-US" sz="6600" i="1">
                              <a:latin typeface="Cambria Math"/>
                            </a:rPr>
                          </m:ctrlPr>
                        </m:sSubSupPr>
                        <m:e>
                          <m:r>
                            <a:rPr lang="vi-VN" sz="6600" i="1">
                              <a:latin typeface="Cambria Math"/>
                            </a:rPr>
                            <m:t>𝐴</m:t>
                          </m:r>
                        </m:e>
                        <m:sub>
                          <m:r>
                            <a:rPr lang="vi-VN" sz="6600" i="1">
                              <a:latin typeface="Cambria Math"/>
                            </a:rPr>
                            <m:t>10</m:t>
                          </m:r>
                        </m:sub>
                        <m:sup>
                          <m:r>
                            <a:rPr lang="vi-VN" sz="6600" i="1">
                              <a:latin typeface="Cambria Math"/>
                            </a:rPr>
                            <m:t>4</m:t>
                          </m:r>
                        </m:sup>
                      </m:sSubSup>
                      <m:r>
                        <a:rPr lang="vi-VN" sz="6600" i="1">
                          <a:latin typeface="Cambria Math"/>
                        </a:rPr>
                        <m:t>−</m:t>
                      </m:r>
                      <m:sSubSup>
                        <m:sSubSupPr>
                          <m:ctrlPr>
                            <a:rPr lang="en-US" sz="6600" i="1">
                              <a:latin typeface="Cambria Math"/>
                            </a:rPr>
                          </m:ctrlPr>
                        </m:sSubSupPr>
                        <m:e>
                          <m:r>
                            <a:rPr lang="vi-VN" sz="6600" i="1">
                              <a:latin typeface="Cambria Math"/>
                            </a:rPr>
                            <m:t>𝐴</m:t>
                          </m:r>
                        </m:e>
                        <m:sub>
                          <m:r>
                            <a:rPr lang="vi-VN" sz="6600" i="1">
                              <a:latin typeface="Cambria Math" panose="02040503050406030204" pitchFamily="18" charset="0"/>
                            </a:rPr>
                            <m:t>9</m:t>
                          </m:r>
                        </m:sub>
                        <m:sup>
                          <m:r>
                            <a:rPr lang="vi-VN" sz="6600" i="1">
                              <a:latin typeface="Cambria Math"/>
                            </a:rPr>
                            <m:t>3</m:t>
                          </m:r>
                        </m:sup>
                      </m:sSubSup>
                      <m:r>
                        <a:rPr lang="vi-VN" sz="6600" i="1">
                          <a:latin typeface="Cambria Math"/>
                        </a:rPr>
                        <m:t>=4536</m:t>
                      </m:r>
                      <m:r>
                        <m:rPr>
                          <m:nor/>
                        </m:rPr>
                        <a:rPr lang="vi-VN"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r>
                        <m:rPr>
                          <m:nor/>
                        </m:rPr>
                        <a:rPr lang="en-US" sz="6000">
                          <a:latin typeface="Times New Roman" pitchFamily="18" charset="0"/>
                          <a:cs typeface="Times New Roman" pitchFamily="18" charset="0"/>
                        </a:rPr>
                        <m:t>G</m:t>
                      </m:r>
                      <m:r>
                        <m:rPr>
                          <m:nor/>
                        </m:rPr>
                        <a:rPr lang="en-US" sz="6000">
                          <a:latin typeface="Times New Roman" pitchFamily="18" charset="0"/>
                          <a:cs typeface="Times New Roman" pitchFamily="18" charset="0"/>
                        </a:rPr>
                        <m:t>ọ</m:t>
                      </m:r>
                      <m:r>
                        <m:rPr>
                          <m:nor/>
                        </m:rPr>
                        <a:rPr lang="en-US" sz="6000">
                          <a:latin typeface="Times New Roman" pitchFamily="18" charset="0"/>
                          <a:cs typeface="Times New Roman" pitchFamily="18" charset="0"/>
                        </a:rPr>
                        <m:t>i</m:t>
                      </m:r>
                      <m:r>
                        <m:rPr>
                          <m:nor/>
                        </m:rPr>
                        <a:rPr lang="en-US" sz="6000">
                          <a:latin typeface="Times New Roman" pitchFamily="18" charset="0"/>
                          <a:cs typeface="Times New Roman" pitchFamily="18" charset="0"/>
                        </a:rPr>
                        <m:t> </m:t>
                      </m:r>
                      <m:r>
                        <a:rPr lang="en-US" sz="6000">
                          <a:latin typeface="Cambria Math"/>
                          <a:cs typeface="Times New Roman" pitchFamily="18" charset="0"/>
                        </a:rPr>
                        <m:t>𝐴</m:t>
                      </m:r>
                      <m:r>
                        <m:rPr>
                          <m:nor/>
                        </m:rPr>
                        <a:rPr lang="en-US" sz="6000" b="0" i="0" smtClean="0">
                          <a:latin typeface="Cambria Math"/>
                          <a:cs typeface="Times New Roman" pitchFamily="18" charset="0"/>
                        </a:rPr>
                        <m:t>:</m:t>
                      </m:r>
                      <m:r>
                        <a:rPr lang="en-US" sz="6000">
                          <a:latin typeface="Cambria Math"/>
                          <a:cs typeface="Times New Roman" pitchFamily="18" charset="0"/>
                        </a:rPr>
                        <m:t>′′</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đượ</m:t>
                      </m:r>
                      <m:r>
                        <m:rPr>
                          <m:nor/>
                        </m:rPr>
                        <a:rPr lang="en-US" sz="6000" dirty="0" err="1">
                          <a:latin typeface="Times New Roman" pitchFamily="18" charset="0"/>
                          <a:cs typeface="Times New Roman" pitchFamily="18" charset="0"/>
                        </a:rPr>
                        <m:t>c</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ch</m:t>
                      </m:r>
                      <m:r>
                        <m:rPr>
                          <m:nor/>
                        </m:rPr>
                        <a:rPr lang="en-US" sz="6000" dirty="0" err="1">
                          <a:latin typeface="Times New Roman" pitchFamily="18" charset="0"/>
                          <a:cs typeface="Times New Roman" pitchFamily="18" charset="0"/>
                        </a:rPr>
                        <m:t>ọ</m:t>
                      </m:r>
                      <m:r>
                        <m:rPr>
                          <m:nor/>
                        </m:rPr>
                        <a:rPr lang="en-US" sz="6000" dirty="0" err="1">
                          <a:latin typeface="Times New Roman" pitchFamily="18" charset="0"/>
                          <a:cs typeface="Times New Roman" pitchFamily="18" charset="0"/>
                        </a:rPr>
                        <m:t>n</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c</m:t>
                      </m:r>
                      <m:r>
                        <m:rPr>
                          <m:nor/>
                        </m:rPr>
                        <a:rPr lang="en-US" sz="6000" dirty="0" err="1">
                          <a:latin typeface="Times New Roman" pitchFamily="18" charset="0"/>
                          <a:cs typeface="Times New Roman" pitchFamily="18" charset="0"/>
                        </a:rPr>
                        <m:t>ó </m:t>
                      </m:r>
                      <m:r>
                        <m:rPr>
                          <m:nor/>
                        </m:rPr>
                        <a:rPr lang="en-US" sz="6000" dirty="0" err="1">
                          <a:latin typeface="Times New Roman" pitchFamily="18" charset="0"/>
                          <a:cs typeface="Times New Roman" pitchFamily="18" charset="0"/>
                        </a:rPr>
                        <m:t>ch</m:t>
                      </m:r>
                      <m:r>
                        <m:rPr>
                          <m:nor/>
                        </m:rPr>
                        <a:rPr lang="en-US" sz="6000" dirty="0" err="1">
                          <a:latin typeface="Times New Roman" pitchFamily="18" charset="0"/>
                          <a:cs typeface="Times New Roman" pitchFamily="18" charset="0"/>
                        </a:rPr>
                        <m:t>ữ </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đứ</m:t>
                      </m:r>
                      <m:r>
                        <m:rPr>
                          <m:nor/>
                        </m:rPr>
                        <a:rPr lang="en-US" sz="6000" dirty="0" err="1">
                          <a:latin typeface="Times New Roman" pitchFamily="18" charset="0"/>
                          <a:cs typeface="Times New Roman" pitchFamily="18" charset="0"/>
                        </a:rPr>
                        <m:t>ng</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sau</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l</m:t>
                      </m:r>
                      <m:r>
                        <m:rPr>
                          <m:nor/>
                        </m:rPr>
                        <a:rPr lang="en-US" sz="6000" dirty="0" err="1">
                          <a:latin typeface="Times New Roman" pitchFamily="18" charset="0"/>
                          <a:cs typeface="Times New Roman" pitchFamily="18" charset="0"/>
                        </a:rPr>
                        <m:t>ớ</m:t>
                      </m:r>
                      <m:r>
                        <m:rPr>
                          <m:nor/>
                        </m:rPr>
                        <a:rPr lang="en-US" sz="6000" dirty="0" err="1">
                          <a:latin typeface="Times New Roman" pitchFamily="18" charset="0"/>
                          <a:cs typeface="Times New Roman" pitchFamily="18" charset="0"/>
                        </a:rPr>
                        <m:t>n</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h</m:t>
                      </m:r>
                      <m:r>
                        <m:rPr>
                          <m:nor/>
                        </m:rPr>
                        <a:rPr lang="en-US" sz="6000" dirty="0" err="1">
                          <a:latin typeface="Times New Roman" pitchFamily="18" charset="0"/>
                          <a:cs typeface="Times New Roman" pitchFamily="18" charset="0"/>
                        </a:rPr>
                        <m:t>ơ</m:t>
                      </m:r>
                      <m:r>
                        <m:rPr>
                          <m:nor/>
                        </m:rPr>
                        <a:rPr lang="en-US" sz="6000" dirty="0" err="1">
                          <a:latin typeface="Times New Roman" pitchFamily="18" charset="0"/>
                          <a:cs typeface="Times New Roman" pitchFamily="18" charset="0"/>
                        </a:rPr>
                        <m:t>n</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ch</m:t>
                      </m:r>
                      <m:r>
                        <m:rPr>
                          <m:nor/>
                        </m:rPr>
                        <a:rPr lang="en-US" sz="6000" dirty="0" err="1">
                          <a:latin typeface="Times New Roman" pitchFamily="18" charset="0"/>
                          <a:cs typeface="Times New Roman" pitchFamily="18" charset="0"/>
                        </a:rPr>
                        <m:t>ữ </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đứ</m:t>
                      </m:r>
                      <m:r>
                        <m:rPr>
                          <m:nor/>
                        </m:rPr>
                        <a:rPr lang="en-US" sz="6000" dirty="0" err="1">
                          <a:latin typeface="Times New Roman" pitchFamily="18" charset="0"/>
                          <a:cs typeface="Times New Roman" pitchFamily="18" charset="0"/>
                        </a:rPr>
                        <m:t>ng</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li</m:t>
                      </m:r>
                      <m:r>
                        <m:rPr>
                          <m:nor/>
                        </m:rPr>
                        <a:rPr lang="en-US" sz="6000" dirty="0" err="1">
                          <a:latin typeface="Times New Roman" pitchFamily="18" charset="0"/>
                          <a:cs typeface="Times New Roman" pitchFamily="18" charset="0"/>
                        </a:rPr>
                        <m:t>ề</m:t>
                      </m:r>
                      <m:r>
                        <m:rPr>
                          <m:nor/>
                        </m:rPr>
                        <a:rPr lang="en-US" sz="6000" dirty="0" err="1">
                          <a:latin typeface="Times New Roman" pitchFamily="18" charset="0"/>
                          <a:cs typeface="Times New Roman" pitchFamily="18" charset="0"/>
                        </a:rPr>
                        <m:t>n</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tr</m:t>
                      </m:r>
                      <m:r>
                        <m:rPr>
                          <m:nor/>
                        </m:rPr>
                        <a:rPr lang="en-US" sz="6000" dirty="0" err="1">
                          <a:latin typeface="Times New Roman" pitchFamily="18" charset="0"/>
                          <a:cs typeface="Times New Roman" pitchFamily="18" charset="0"/>
                        </a:rPr>
                        <m:t>ướ</m:t>
                      </m:r>
                      <m:r>
                        <m:rPr>
                          <m:nor/>
                        </m:rPr>
                        <a:rPr lang="en-US" sz="6000" dirty="0" err="1">
                          <a:latin typeface="Times New Roman" pitchFamily="18" charset="0"/>
                          <a:cs typeface="Times New Roman" pitchFamily="18" charset="0"/>
                        </a:rPr>
                        <m:t>c</m:t>
                      </m:r>
                      <m:r>
                        <m:rPr>
                          <m:nor/>
                        </m:rPr>
                        <a:rPr lang="en-US" sz="6000" dirty="0">
                          <a:latin typeface="Times New Roman" pitchFamily="18" charset="0"/>
                          <a:cs typeface="Times New Roman" pitchFamily="18" charset="0"/>
                        </a:rPr>
                        <m:t>"</m:t>
                      </m:r>
                    </m:oMath>
                  </m:oMathPara>
                </a14:m>
                <a:endParaRPr lang="en-US" sz="60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594971" y="5022736"/>
                <a:ext cx="25299986" cy="2467609"/>
              </a:xfrm>
              <a:prstGeom prst="rect">
                <a:avLst/>
              </a:prstGeom>
              <a:blipFill rotWithShape="0">
                <a:blip r:embed="rId3"/>
                <a:stretch>
                  <a:fillRect/>
                </a:stretch>
              </a:blipFill>
            </p:spPr>
            <p:txBody>
              <a:bodyPr/>
              <a:lstStyle/>
              <a:p>
                <a:r>
                  <a:rPr lang="en-US">
                    <a:noFill/>
                  </a:rPr>
                  <a:t> </a:t>
                </a:r>
              </a:p>
            </p:txBody>
          </p:sp>
        </mc:Fallback>
      </mc:AlternateContent>
      <p:grpSp>
        <p:nvGrpSpPr>
          <p:cNvPr id="3" name="Group 2"/>
          <p:cNvGrpSpPr/>
          <p:nvPr/>
        </p:nvGrpSpPr>
        <p:grpSpPr>
          <a:xfrm>
            <a:off x="160280" y="2950468"/>
            <a:ext cx="23680942" cy="1918639"/>
            <a:chOff x="247181" y="1457904"/>
            <a:chExt cx="11838142" cy="963475"/>
          </a:xfrm>
        </p:grpSpPr>
        <p:grpSp>
          <p:nvGrpSpPr>
            <p:cNvPr id="51" name="Group 50"/>
            <p:cNvGrpSpPr/>
            <p:nvPr/>
          </p:nvGrpSpPr>
          <p:grpSpPr>
            <a:xfrm>
              <a:off x="247181" y="1500071"/>
              <a:ext cx="3090381" cy="915737"/>
              <a:chOff x="5537206" y="1556812"/>
              <a:chExt cx="3079904" cy="851307"/>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23710" y="1556812"/>
                    <a:ext cx="2280848" cy="85130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72</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23710" y="1556812"/>
                    <a:ext cx="2280848" cy="851307"/>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57904"/>
              <a:ext cx="3090381" cy="957840"/>
              <a:chOff x="5537206" y="1517609"/>
              <a:chExt cx="3079904" cy="890447"/>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229560" y="1517609"/>
                    <a:ext cx="2280848" cy="85289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18</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229560" y="1517609"/>
                    <a:ext cx="2280848" cy="852893"/>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501339"/>
              <a:ext cx="3070093" cy="914402"/>
              <a:chOff x="5537206" y="1557987"/>
              <a:chExt cx="3059685" cy="850064"/>
            </a:xfrm>
          </p:grpSpPr>
          <p:sp>
            <p:nvSpPr>
              <p:cNvPr id="46" name="Rectangle 45"/>
              <p:cNvSpPr/>
              <p:nvPr/>
            </p:nvSpPr>
            <p:spPr>
              <a:xfrm>
                <a:off x="5807531" y="1557987"/>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442112" y="1592481"/>
                    <a:ext cx="2035389" cy="654434"/>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1</m:t>
                            </m:r>
                          </m:num>
                          <m:den>
                            <m:r>
                              <a:rPr lang="en-US" sz="6000" b="0" i="1" smtClean="0">
                                <a:latin typeface="Cambria Math" panose="02040503050406030204" pitchFamily="18" charset="0"/>
                                <a:cs typeface="Times New Roman" panose="02020603050405020304" pitchFamily="18" charset="0"/>
                              </a:rPr>
                              <m:t>36</m:t>
                            </m:r>
                          </m:den>
                        </m:f>
                        <m:r>
                          <a:rPr lang="en-US" sz="6000" b="0" i="1" smtClean="0">
                            <a:latin typeface="Cambria Math" panose="02040503050406030204" pitchFamily="18" charset="0"/>
                            <a:cs typeface="Times New Roman" panose="02020603050405020304" pitchFamily="18" charset="0"/>
                          </a:rPr>
                          <m:t>.</m:t>
                        </m:r>
                      </m:oMath>
                    </a14:m>
                    <a:r>
                      <a:rPr lang="vi-VN" sz="6000" dirty="0">
                        <a:latin typeface="Times New Roman" panose="02020603050405020304" pitchFamily="18" charset="0"/>
                        <a:cs typeface="Times New Roman" panose="02020603050405020304" pitchFamily="18" charset="0"/>
                      </a:rPr>
                      <a:t>	</a:t>
                    </a:r>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442112" y="1592481"/>
                    <a:ext cx="2035389" cy="65443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2" y="1494500"/>
              <a:ext cx="3090381" cy="926879"/>
              <a:chOff x="5537206" y="1551628"/>
              <a:chExt cx="3079904" cy="861664"/>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860970" y="1551628"/>
                    <a:ext cx="2493487" cy="86166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36</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860970" y="1551628"/>
                    <a:ext cx="2493487" cy="861664"/>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11806230" y="3577027"/>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smtClean="0">
                <a:latin typeface="Tahoma" pitchFamily="34" charset="0"/>
                <a:ea typeface="Tahoma" pitchFamily="34" charset="0"/>
                <a:cs typeface="Tahoma" pitchFamily="34" charset="0"/>
              </a:rPr>
              <a:t>C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99258" y="7162896"/>
                <a:ext cx="24267205" cy="5166874"/>
              </a:xfrm>
              <a:prstGeom prst="rect">
                <a:avLst/>
              </a:prstGeom>
              <a:noFill/>
            </p:spPr>
            <p:txBody>
              <a:bodyPr wrap="square" lIns="182889" tIns="91445" rIns="182889" bIns="91445" rtlCol="0">
                <a:sp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S</m:t>
                      </m:r>
                      <m:r>
                        <m:rPr>
                          <m:nor/>
                        </m:rPr>
                        <a:rPr lang="en-US" sz="6600" dirty="0">
                          <a:latin typeface="Times New Roman" pitchFamily="18" charset="0"/>
                          <a:cs typeface="Times New Roman" pitchFamily="18" charset="0"/>
                        </a:rPr>
                        <m:t>ố đượ</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ch</m:t>
                      </m:r>
                      <m:r>
                        <m:rPr>
                          <m:nor/>
                        </m:rPr>
                        <a:rPr lang="en-US" sz="6600" dirty="0">
                          <a:latin typeface="Times New Roman" pitchFamily="18" charset="0"/>
                          <a:cs typeface="Times New Roman" pitchFamily="18" charset="0"/>
                        </a:rPr>
                        <m:t>ọ</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ó </m:t>
                      </m:r>
                      <m:r>
                        <m:rPr>
                          <m:nor/>
                        </m:rPr>
                        <a:rPr lang="en-US" sz="6600" dirty="0">
                          <a:latin typeface="Times New Roman" pitchFamily="18" charset="0"/>
                          <a:cs typeface="Times New Roman" pitchFamily="18" charset="0"/>
                        </a:rPr>
                        <m:t>ch</m:t>
                      </m:r>
                      <m:r>
                        <m:rPr>
                          <m:nor/>
                        </m:rPr>
                        <a:rPr lang="en-US" sz="6600" dirty="0">
                          <a:latin typeface="Times New Roman" pitchFamily="18" charset="0"/>
                          <a:cs typeface="Times New Roman" pitchFamily="18" charset="0"/>
                        </a:rPr>
                        <m:t>ữ </m:t>
                      </m:r>
                      <m:r>
                        <m:rPr>
                          <m:nor/>
                        </m:rPr>
                        <a:rPr lang="en-US" sz="6600" dirty="0">
                          <a:latin typeface="Times New Roman" pitchFamily="18" charset="0"/>
                          <a:cs typeface="Times New Roman" pitchFamily="18" charset="0"/>
                        </a:rPr>
                        <m:t>s</m:t>
                      </m:r>
                      <m:r>
                        <m:rPr>
                          <m:nor/>
                        </m:rPr>
                        <a:rPr lang="en-US" sz="6600" dirty="0">
                          <a:latin typeface="Times New Roman" pitchFamily="18" charset="0"/>
                          <a:cs typeface="Times New Roman" pitchFamily="18" charset="0"/>
                        </a:rPr>
                        <m:t>ố đứ</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sau</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l</m:t>
                      </m:r>
                      <m:r>
                        <m:rPr>
                          <m:nor/>
                        </m:rPr>
                        <a:rPr lang="en-US" sz="6600" dirty="0">
                          <a:latin typeface="Times New Roman" pitchFamily="18" charset="0"/>
                          <a:cs typeface="Times New Roman" pitchFamily="18" charset="0"/>
                        </a:rPr>
                        <m:t>ớ</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h</m:t>
                      </m:r>
                      <m:r>
                        <m:rPr>
                          <m:nor/>
                        </m:rPr>
                        <a:rPr lang="en-US" sz="6600" dirty="0">
                          <a:latin typeface="Times New Roman" pitchFamily="18" charset="0"/>
                          <a:cs typeface="Times New Roman" pitchFamily="18" charset="0"/>
                        </a:rPr>
                        <m:t>ơ</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ch</m:t>
                      </m:r>
                      <m:r>
                        <m:rPr>
                          <m:nor/>
                        </m:rPr>
                        <a:rPr lang="en-US" sz="6600" dirty="0">
                          <a:latin typeface="Times New Roman" pitchFamily="18" charset="0"/>
                          <a:cs typeface="Times New Roman" pitchFamily="18" charset="0"/>
                        </a:rPr>
                        <m:t>ữ </m:t>
                      </m:r>
                      <m:r>
                        <m:rPr>
                          <m:nor/>
                        </m:rPr>
                        <a:rPr lang="en-US" sz="6600" dirty="0">
                          <a:latin typeface="Times New Roman" pitchFamily="18" charset="0"/>
                          <a:cs typeface="Times New Roman" pitchFamily="18" charset="0"/>
                        </a:rPr>
                        <m:t>s</m:t>
                      </m:r>
                      <m:r>
                        <m:rPr>
                          <m:nor/>
                        </m:rPr>
                        <a:rPr lang="en-US" sz="6600" dirty="0">
                          <a:latin typeface="Times New Roman" pitchFamily="18" charset="0"/>
                          <a:cs typeface="Times New Roman" pitchFamily="18" charset="0"/>
                        </a:rPr>
                        <m:t>ố đứ</m:t>
                      </m:r>
                      <m:r>
                        <m:rPr>
                          <m:nor/>
                        </m:rPr>
                        <a:rPr lang="en-US" sz="6600" dirty="0">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li</m:t>
                      </m:r>
                      <m:r>
                        <m:rPr>
                          <m:nor/>
                        </m:rPr>
                        <a:rPr lang="en-US" sz="6600" dirty="0">
                          <a:latin typeface="Times New Roman" pitchFamily="18" charset="0"/>
                          <a:cs typeface="Times New Roman" pitchFamily="18" charset="0"/>
                        </a:rPr>
                        <m:t>ề</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tr</m:t>
                      </m:r>
                      <m:r>
                        <m:rPr>
                          <m:nor/>
                        </m:rPr>
                        <a:rPr lang="en-US" sz="6600" dirty="0">
                          <a:latin typeface="Times New Roman" pitchFamily="18" charset="0"/>
                          <a:cs typeface="Times New Roman" pitchFamily="18" charset="0"/>
                        </a:rPr>
                        <m:t>ướ</m:t>
                      </m:r>
                      <m:r>
                        <m:rPr>
                          <m:nor/>
                        </m:rPr>
                        <a:rPr lang="en-US" sz="6600" dirty="0">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ê</m:t>
                      </m:r>
                      <m:r>
                        <m:rPr>
                          <m:nor/>
                        </m:rPr>
                        <a:rPr lang="en-US" sz="6600" dirty="0">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sSub>
                        <m:sSubPr>
                          <m:ctrlPr>
                            <a:rPr lang="en-US" sz="6600" i="1">
                              <a:latin typeface="Cambria Math"/>
                              <a:cs typeface="Times New Roman" pitchFamily="18" charset="0"/>
                            </a:rPr>
                          </m:ctrlPr>
                        </m:sSubPr>
                        <m:e>
                          <m:r>
                            <a:rPr lang="en-US" sz="6600">
                              <a:latin typeface="Cambria Math"/>
                              <a:cs typeface="Times New Roman" pitchFamily="18" charset="0"/>
                            </a:rPr>
                            <m:t>𝑎</m:t>
                          </m:r>
                        </m:e>
                        <m:sub>
                          <m:r>
                            <a:rPr lang="en-US" sz="6600">
                              <a:latin typeface="Cambria Math"/>
                              <a:cs typeface="Times New Roman" pitchFamily="18" charset="0"/>
                            </a:rPr>
                            <m:t>1</m:t>
                          </m:r>
                        </m:sub>
                      </m:sSub>
                      <m:r>
                        <m:rPr>
                          <m:nor/>
                        </m:rPr>
                        <a:rPr lang="en-US" sz="6600" dirty="0">
                          <a:latin typeface="Times New Roman" pitchFamily="18" charset="0"/>
                          <a:cs typeface="Times New Roman" pitchFamily="18" charset="0"/>
                        </a:rPr>
                        <m:t>, </m:t>
                      </m:r>
                      <m:sSub>
                        <m:sSubPr>
                          <m:ctrlPr>
                            <a:rPr lang="en-US" sz="6600" i="1">
                              <a:latin typeface="Cambria Math"/>
                              <a:cs typeface="Times New Roman" pitchFamily="18" charset="0"/>
                            </a:rPr>
                          </m:ctrlPr>
                        </m:sSubPr>
                        <m:e>
                          <m:r>
                            <a:rPr lang="en-US" sz="6600">
                              <a:latin typeface="Cambria Math"/>
                              <a:cs typeface="Times New Roman" pitchFamily="18" charset="0"/>
                            </a:rPr>
                            <m:t>𝑎</m:t>
                          </m:r>
                        </m:e>
                        <m:sub>
                          <m:r>
                            <a:rPr lang="en-US" sz="6600">
                              <a:latin typeface="Cambria Math"/>
                              <a:cs typeface="Times New Roman" pitchFamily="18" charset="0"/>
                            </a:rPr>
                            <m:t>2</m:t>
                          </m:r>
                        </m:sub>
                      </m:sSub>
                      <m:r>
                        <m:rPr>
                          <m:nor/>
                        </m:rPr>
                        <a:rPr lang="en-US" sz="6600" dirty="0">
                          <a:latin typeface="Times New Roman" pitchFamily="18" charset="0"/>
                          <a:cs typeface="Times New Roman" pitchFamily="18" charset="0"/>
                        </a:rPr>
                        <m:t>, </m:t>
                      </m:r>
                      <m:sSub>
                        <m:sSubPr>
                          <m:ctrlPr>
                            <a:rPr lang="en-US" sz="6600" i="1">
                              <a:latin typeface="Cambria Math"/>
                              <a:cs typeface="Times New Roman" pitchFamily="18" charset="0"/>
                            </a:rPr>
                          </m:ctrlPr>
                        </m:sSubPr>
                        <m:e>
                          <m:r>
                            <a:rPr lang="en-US" sz="6600">
                              <a:latin typeface="Cambria Math"/>
                              <a:cs typeface="Times New Roman" pitchFamily="18" charset="0"/>
                            </a:rPr>
                            <m:t>𝑎</m:t>
                          </m:r>
                        </m:e>
                        <m:sub>
                          <m:r>
                            <a:rPr lang="en-US" sz="6600">
                              <a:latin typeface="Cambria Math"/>
                              <a:cs typeface="Times New Roman" pitchFamily="18" charset="0"/>
                            </a:rPr>
                            <m:t>3</m:t>
                          </m:r>
                        </m:sub>
                      </m:sSub>
                      <m:r>
                        <m:rPr>
                          <m:nor/>
                        </m:rPr>
                        <a:rPr lang="en-US" sz="6600" dirty="0">
                          <a:latin typeface="Times New Roman" pitchFamily="18" charset="0"/>
                          <a:cs typeface="Times New Roman" pitchFamily="18" charset="0"/>
                        </a:rPr>
                        <m:t>, </m:t>
                      </m:r>
                      <m:sSub>
                        <m:sSubPr>
                          <m:ctrlPr>
                            <a:rPr lang="en-US" sz="6600" i="1">
                              <a:latin typeface="Cambria Math"/>
                              <a:cs typeface="Times New Roman" pitchFamily="18" charset="0"/>
                            </a:rPr>
                          </m:ctrlPr>
                        </m:sSubPr>
                        <m:e>
                          <m:r>
                            <a:rPr lang="en-US" sz="6600">
                              <a:latin typeface="Cambria Math"/>
                              <a:cs typeface="Times New Roman" pitchFamily="18" charset="0"/>
                            </a:rPr>
                            <m:t>𝑎</m:t>
                          </m:r>
                        </m:e>
                        <m:sub>
                          <m:r>
                            <a:rPr lang="en-US" sz="6600">
                              <a:latin typeface="Cambria Math"/>
                              <a:cs typeface="Times New Roman" pitchFamily="18" charset="0"/>
                            </a:rPr>
                            <m:t>4</m:t>
                          </m:r>
                        </m:sub>
                      </m:sSub>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thu</m:t>
                      </m:r>
                      <m:r>
                        <m:rPr>
                          <m:nor/>
                        </m:rPr>
                        <a:rPr lang="en-US" sz="6600" dirty="0" err="1">
                          <a:latin typeface="Times New Roman" pitchFamily="18" charset="0"/>
                          <a:cs typeface="Times New Roman" pitchFamily="18" charset="0"/>
                        </a:rPr>
                        <m:t>ộ</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m:t>
                      </m:r>
                      <m:r>
                        <m:rPr>
                          <m:nor/>
                        </m:rPr>
                        <a:rPr lang="en-US" sz="6600" dirty="0" err="1">
                          <a:latin typeface="Times New Roman" pitchFamily="18" charset="0"/>
                          <a:cs typeface="Times New Roman" pitchFamily="18" charset="0"/>
                        </a:rPr>
                        <m:t>ậ</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a:rPr lang="en-US" sz="6600">
                          <a:latin typeface="Cambria Math"/>
                          <a:cs typeface="Times New Roman" pitchFamily="18" charset="0"/>
                        </a:rPr>
                        <m:t>𝑋</m:t>
                      </m:r>
                      <m:r>
                        <a:rPr lang="en-US" sz="6600">
                          <a:latin typeface="Cambria Math"/>
                          <a:cs typeface="Times New Roman" pitchFamily="18" charset="0"/>
                        </a:rPr>
                        <m:t>=</m:t>
                      </m:r>
                      <m:d>
                        <m:dPr>
                          <m:begChr m:val="{"/>
                          <m:endChr m:val="}"/>
                          <m:ctrlPr>
                            <a:rPr lang="en-US" sz="6600" i="1">
                              <a:latin typeface="Cambria Math"/>
                              <a:cs typeface="Times New Roman" pitchFamily="18" charset="0"/>
                            </a:rPr>
                          </m:ctrlPr>
                        </m:dPr>
                        <m:e>
                          <m:r>
                            <a:rPr lang="en-US" sz="6600">
                              <a:latin typeface="Cambria Math"/>
                              <a:cs typeface="Times New Roman" pitchFamily="18" charset="0"/>
                            </a:rPr>
                            <m:t>1</m:t>
                          </m:r>
                          <m:r>
                            <a:rPr lang="en-US" sz="6600">
                              <a:latin typeface="Cambria Math"/>
                              <a:cs typeface="Times New Roman" pitchFamily="18" charset="0"/>
                            </a:rPr>
                            <m:t>; </m:t>
                          </m:r>
                          <m:r>
                            <a:rPr lang="en-US" sz="6600">
                              <a:latin typeface="Cambria Math"/>
                              <a:cs typeface="Times New Roman" pitchFamily="18" charset="0"/>
                            </a:rPr>
                            <m:t>2</m:t>
                          </m:r>
                          <m:r>
                            <a:rPr lang="en-US" sz="6600">
                              <a:latin typeface="Cambria Math"/>
                              <a:cs typeface="Times New Roman" pitchFamily="18" charset="0"/>
                            </a:rPr>
                            <m:t>; </m:t>
                          </m:r>
                          <m:r>
                            <a:rPr lang="en-US" sz="6600">
                              <a:latin typeface="Cambria Math"/>
                              <a:cs typeface="Times New Roman" pitchFamily="18" charset="0"/>
                            </a:rPr>
                            <m:t>3</m:t>
                          </m:r>
                          <m:r>
                            <a:rPr lang="en-US" sz="6600">
                              <a:latin typeface="Cambria Math"/>
                              <a:cs typeface="Times New Roman" pitchFamily="18" charset="0"/>
                            </a:rPr>
                            <m:t>; </m:t>
                          </m:r>
                          <m:r>
                            <a:rPr lang="en-US" sz="6600">
                              <a:latin typeface="Cambria Math"/>
                              <a:cs typeface="Times New Roman" pitchFamily="18" charset="0"/>
                            </a:rPr>
                            <m:t>4</m:t>
                          </m:r>
                          <m:r>
                            <a:rPr lang="en-US" sz="6600">
                              <a:latin typeface="Cambria Math"/>
                              <a:cs typeface="Times New Roman" pitchFamily="18" charset="0"/>
                            </a:rPr>
                            <m:t>; </m:t>
                          </m:r>
                          <m:r>
                            <a:rPr lang="en-US" sz="6600">
                              <a:latin typeface="Cambria Math"/>
                              <a:cs typeface="Times New Roman" pitchFamily="18" charset="0"/>
                            </a:rPr>
                            <m:t>5</m:t>
                          </m:r>
                          <m:r>
                            <a:rPr lang="en-US" sz="6600">
                              <a:latin typeface="Cambria Math"/>
                              <a:cs typeface="Times New Roman" pitchFamily="18" charset="0"/>
                            </a:rPr>
                            <m:t>; </m:t>
                          </m:r>
                          <m:r>
                            <a:rPr lang="en-US" sz="6600">
                              <a:latin typeface="Cambria Math"/>
                              <a:cs typeface="Times New Roman" pitchFamily="18" charset="0"/>
                            </a:rPr>
                            <m:t>6</m:t>
                          </m:r>
                          <m:r>
                            <a:rPr lang="en-US" sz="6600">
                              <a:latin typeface="Cambria Math"/>
                              <a:cs typeface="Times New Roman" pitchFamily="18" charset="0"/>
                            </a:rPr>
                            <m:t>; </m:t>
                          </m:r>
                          <m:r>
                            <a:rPr lang="en-US" sz="6600">
                              <a:latin typeface="Cambria Math"/>
                              <a:cs typeface="Times New Roman" pitchFamily="18" charset="0"/>
                            </a:rPr>
                            <m:t>7</m:t>
                          </m:r>
                          <m:r>
                            <a:rPr lang="en-US" sz="6600">
                              <a:latin typeface="Cambria Math"/>
                              <a:cs typeface="Times New Roman" pitchFamily="18" charset="0"/>
                            </a:rPr>
                            <m:t>; </m:t>
                          </m:r>
                          <m:r>
                            <a:rPr lang="en-US" sz="6600">
                              <a:latin typeface="Cambria Math"/>
                              <a:cs typeface="Times New Roman" pitchFamily="18" charset="0"/>
                            </a:rPr>
                            <m:t>8</m:t>
                          </m:r>
                          <m:r>
                            <a:rPr lang="en-US" sz="6600">
                              <a:latin typeface="Cambria Math"/>
                              <a:cs typeface="Times New Roman" pitchFamily="18" charset="0"/>
                            </a:rPr>
                            <m:t>; </m:t>
                          </m:r>
                          <m:r>
                            <a:rPr lang="en-US" sz="6600">
                              <a:latin typeface="Cambria Math"/>
                              <a:cs typeface="Times New Roman" pitchFamily="18" charset="0"/>
                            </a:rPr>
                            <m:t>9</m:t>
                          </m:r>
                        </m:e>
                      </m:d>
                      <m:r>
                        <m:rPr>
                          <m:nor/>
                        </m:rPr>
                        <a:rPr lang="en-US" sz="6600" dirty="0">
                          <a:latin typeface="Times New Roman" pitchFamily="18" charset="0"/>
                          <a:cs typeface="Times New Roman" pitchFamily="18" charset="0"/>
                        </a:rPr>
                        <m:t>. </m:t>
                      </m:r>
                    </m:oMath>
                  </m:oMathPara>
                </a14:m>
                <a:endParaRPr lang="en-US" sz="6600" dirty="0" smtClean="0">
                  <a:latin typeface="Times New Roman" pitchFamily="18" charset="0"/>
                  <a:cs typeface="Times New Roman"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ỗ</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ộ </m:t>
                      </m:r>
                      <m:r>
                        <m:rPr>
                          <m:nor/>
                        </m:rPr>
                        <a:rPr lang="en-US" sz="6600" dirty="0" err="1">
                          <a:latin typeface="Times New Roman" pitchFamily="18" charset="0"/>
                          <a:cs typeface="Times New Roman" pitchFamily="18" charset="0"/>
                        </a:rPr>
                        <m:t>g</m:t>
                      </m:r>
                      <m:r>
                        <m:rPr>
                          <m:nor/>
                        </m:rPr>
                        <a:rPr lang="en-US" sz="6600" dirty="0" err="1">
                          <a:latin typeface="Times New Roman" pitchFamily="18" charset="0"/>
                          <a:cs typeface="Times New Roman" pitchFamily="18" charset="0"/>
                        </a:rPr>
                        <m:t>ồ</m:t>
                      </m:r>
                      <m:r>
                        <m:rPr>
                          <m:nor/>
                        </m:rPr>
                        <a:rPr lang="en-US" sz="6600" dirty="0" err="1">
                          <a:latin typeface="Times New Roman" pitchFamily="18" charset="0"/>
                          <a:cs typeface="Times New Roman" pitchFamily="18" charset="0"/>
                        </a:rPr>
                        <m:t>m</m:t>
                      </m:r>
                      <m:r>
                        <m:rPr>
                          <m:nor/>
                        </m:rPr>
                        <a:rPr lang="en-US" sz="6600" dirty="0">
                          <a:latin typeface="Times New Roman" pitchFamily="18" charset="0"/>
                          <a:cs typeface="Times New Roman" pitchFamily="18" charset="0"/>
                        </a:rPr>
                        <m:t> </m:t>
                      </m:r>
                      <m:r>
                        <a:rPr lang="en-US" sz="6600">
                          <a:latin typeface="Cambria Math"/>
                          <a:cs typeface="Times New Roman" pitchFamily="18" charset="0"/>
                        </a:rPr>
                        <m:t>4</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m:t>
                      </m:r>
                      <m:r>
                        <m:rPr>
                          <m:nor/>
                        </m:rPr>
                        <a:rPr lang="en-US" sz="6600" dirty="0" err="1">
                          <a:latin typeface="Times New Roman" pitchFamily="18" charset="0"/>
                          <a:cs typeface="Times New Roman" pitchFamily="18" charset="0"/>
                        </a:rPr>
                        <m:t>ữ </m:t>
                      </m:r>
                      <m:r>
                        <m:rPr>
                          <m:nor/>
                        </m:rPr>
                        <a:rPr lang="en-US" sz="6600" dirty="0" err="1">
                          <a:latin typeface="Times New Roman" pitchFamily="18" charset="0"/>
                          <a:cs typeface="Times New Roman" pitchFamily="18" charset="0"/>
                        </a:rPr>
                        <m:t>s</m:t>
                      </m:r>
                      <m:r>
                        <m:rPr>
                          <m:nor/>
                        </m:rPr>
                        <a:rPr lang="en-US" sz="6600" dirty="0" err="1">
                          <a:latin typeface="Times New Roman" pitchFamily="18" charset="0"/>
                          <a:cs typeface="Times New Roman" pitchFamily="18" charset="0"/>
                        </a:rPr>
                        <m:t>ố </m:t>
                      </m:r>
                      <m:r>
                        <m:rPr>
                          <m:nor/>
                        </m:rPr>
                        <a:rPr lang="en-US" sz="6600" dirty="0" err="1">
                          <a:latin typeface="Times New Roman" pitchFamily="18" charset="0"/>
                          <a:cs typeface="Times New Roman" pitchFamily="18" charset="0"/>
                        </a:rPr>
                        <m:t>kh</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nhau</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ấ</m:t>
                      </m:r>
                      <m:r>
                        <m:rPr>
                          <m:nor/>
                        </m:rPr>
                        <a:rPr lang="en-US" sz="6600" dirty="0" err="1">
                          <a:latin typeface="Times New Roman" pitchFamily="18" charset="0"/>
                          <a:cs typeface="Times New Roman" pitchFamily="18" charset="0"/>
                        </a:rPr>
                        <m:t>y</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ra</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m:t>
                      </m:r>
                      <m:r>
                        <m:rPr>
                          <m:nor/>
                        </m:rPr>
                        <a:rPr lang="en-US" sz="6600" dirty="0" err="1">
                          <a:latin typeface="Times New Roman" pitchFamily="18" charset="0"/>
                          <a:cs typeface="Times New Roman" pitchFamily="18" charset="0"/>
                        </a:rPr>
                        <m:t>ừ </m:t>
                      </m:r>
                      <m:r>
                        <a:rPr lang="en-US" sz="6600">
                          <a:latin typeface="Cambria Math"/>
                          <a:cs typeface="Times New Roman" pitchFamily="18" charset="0"/>
                        </a:rPr>
                        <m:t>𝑋</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ộ</m:t>
                      </m:r>
                      <m:r>
                        <m:rPr>
                          <m:nor/>
                        </m:rPr>
                        <a:rPr lang="en-US" sz="6600" dirty="0" err="1">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m:t>
                      </m:r>
                      <m:r>
                        <m:rPr>
                          <m:nor/>
                        </m:rPr>
                        <a:rPr lang="en-US" sz="6600" dirty="0" err="1">
                          <a:latin typeface="Times New Roman" pitchFamily="18" charset="0"/>
                          <a:cs typeface="Times New Roman" pitchFamily="18" charset="0"/>
                        </a:rPr>
                        <m:t>ắ</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x</m:t>
                      </m:r>
                      <m:r>
                        <m:rPr>
                          <m:nor/>
                        </m:rPr>
                        <a:rPr lang="en-US" sz="6600" dirty="0" err="1">
                          <a:latin typeface="Times New Roman" pitchFamily="18" charset="0"/>
                          <a:cs typeface="Times New Roman" pitchFamily="18" charset="0"/>
                        </a:rPr>
                        <m:t>ế</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theo</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th</m:t>
                      </m:r>
                      <m:r>
                        <m:rPr>
                          <m:nor/>
                        </m:rPr>
                        <a:rPr lang="en-US" sz="6600" dirty="0" err="1">
                          <a:latin typeface="Times New Roman" pitchFamily="18" charset="0"/>
                          <a:cs typeface="Times New Roman" pitchFamily="18" charset="0"/>
                        </a:rPr>
                        <m:t>ứ </m:t>
                      </m:r>
                      <m:r>
                        <m:rPr>
                          <m:nor/>
                        </m:rPr>
                        <a:rPr lang="en-US" sz="6600" dirty="0" err="1">
                          <a:latin typeface="Times New Roman" pitchFamily="18" charset="0"/>
                          <a:cs typeface="Times New Roman" pitchFamily="18" charset="0"/>
                        </a:rPr>
                        <m:t>t</m:t>
                      </m:r>
                      <m:r>
                        <m:rPr>
                          <m:nor/>
                        </m:rPr>
                        <a:rPr lang="en-US" sz="6600" dirty="0" err="1">
                          <a:latin typeface="Times New Roman" pitchFamily="18" charset="0"/>
                          <a:cs typeface="Times New Roman" pitchFamily="18" charset="0"/>
                        </a:rPr>
                        <m:t>ự </m:t>
                      </m:r>
                      <m:r>
                        <m:rPr>
                          <m:nor/>
                        </m:rPr>
                        <a:rPr lang="en-US" sz="6600" dirty="0" err="1">
                          <a:latin typeface="Times New Roman" pitchFamily="18" charset="0"/>
                          <a:cs typeface="Times New Roman" pitchFamily="18" charset="0"/>
                        </a:rPr>
                        <m:t>t</m:t>
                      </m:r>
                      <m:r>
                        <m:rPr>
                          <m:nor/>
                        </m:rPr>
                        <a:rPr lang="en-US" sz="6600" dirty="0" err="1">
                          <a:latin typeface="Times New Roman" pitchFamily="18" charset="0"/>
                          <a:cs typeface="Times New Roman" pitchFamily="18" charset="0"/>
                        </a:rPr>
                        <m:t>ă</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d</m:t>
                      </m:r>
                      <m:r>
                        <m:rPr>
                          <m:nor/>
                        </m:rPr>
                        <a:rPr lang="en-US" sz="6600" dirty="0" err="1">
                          <a:latin typeface="Times New Roman" pitchFamily="18" charset="0"/>
                          <a:cs typeface="Times New Roman" pitchFamily="18" charset="0"/>
                        </a:rPr>
                        <m:t>ầ</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Do</m:t>
                      </m:r>
                      <m:r>
                        <m:rPr>
                          <m:nor/>
                        </m:rPr>
                        <a:rPr lang="en-US" sz="6600" dirty="0">
                          <a:latin typeface="Times New Roman" pitchFamily="18" charset="0"/>
                          <a:cs typeface="Times New Roman" pitchFamily="18" charset="0"/>
                        </a:rPr>
                        <m:t> đó</m:t>
                      </m:r>
                      <m:r>
                        <a:rPr lang="en-US" sz="6600">
                          <a:latin typeface="Cambria Math"/>
                          <a:cs typeface="Times New Roman" pitchFamily="18" charset="0"/>
                        </a:rPr>
                        <m:t>𝑛</m:t>
                      </m:r>
                      <m:d>
                        <m:dPr>
                          <m:ctrlPr>
                            <a:rPr lang="en-US" sz="6600" i="1">
                              <a:latin typeface="Cambria Math"/>
                              <a:cs typeface="Times New Roman" pitchFamily="18" charset="0"/>
                            </a:rPr>
                          </m:ctrlPr>
                        </m:dPr>
                        <m:e>
                          <m:r>
                            <a:rPr lang="en-US" sz="6600">
                              <a:latin typeface="Cambria Math"/>
                              <a:cs typeface="Times New Roman" pitchFamily="18" charset="0"/>
                            </a:rPr>
                            <m:t>𝐴</m:t>
                          </m:r>
                        </m:e>
                      </m:d>
                      <m:r>
                        <a:rPr lang="en-US" sz="6600">
                          <a:latin typeface="Cambria Math"/>
                          <a:cs typeface="Times New Roman" pitchFamily="18" charset="0"/>
                        </a:rPr>
                        <m:t>=</m:t>
                      </m:r>
                      <m:sSubSup>
                        <m:sSubSupPr>
                          <m:ctrlPr>
                            <a:rPr lang="en-US" sz="6600" i="1">
                              <a:latin typeface="Cambria Math"/>
                              <a:cs typeface="Times New Roman" pitchFamily="18" charset="0"/>
                            </a:rPr>
                          </m:ctrlPr>
                        </m:sSubSupPr>
                        <m:e>
                          <m:r>
                            <a:rPr lang="en-US" sz="6600">
                              <a:latin typeface="Cambria Math"/>
                              <a:cs typeface="Times New Roman" pitchFamily="18" charset="0"/>
                            </a:rPr>
                            <m:t>𝐶</m:t>
                          </m:r>
                        </m:e>
                        <m:sub>
                          <m:r>
                            <a:rPr lang="en-US" sz="6600">
                              <a:latin typeface="Cambria Math"/>
                              <a:cs typeface="Times New Roman" pitchFamily="18" charset="0"/>
                            </a:rPr>
                            <m:t>9</m:t>
                          </m:r>
                        </m:sub>
                        <m:sup>
                          <m:r>
                            <a:rPr lang="en-US" sz="6600">
                              <a:latin typeface="Cambria Math"/>
                              <a:cs typeface="Times New Roman" pitchFamily="18" charset="0"/>
                            </a:rPr>
                            <m:t>4</m:t>
                          </m:r>
                        </m:sup>
                      </m:sSubSup>
                      <m:r>
                        <a:rPr lang="en-US" sz="6600">
                          <a:latin typeface="Cambria Math"/>
                          <a:cs typeface="Times New Roman" pitchFamily="18" charset="0"/>
                        </a:rPr>
                        <m:t>=</m:t>
                      </m:r>
                      <m:r>
                        <a:rPr lang="en-US" sz="6600">
                          <a:latin typeface="Cambria Math"/>
                          <a:cs typeface="Times New Roman" pitchFamily="18" charset="0"/>
                        </a:rPr>
                        <m:t>126</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m:t>
                      </m:r>
                      <m:r>
                        <m:rPr>
                          <m:nor/>
                        </m:rPr>
                        <a:rPr lang="en-US" sz="6600" dirty="0" err="1">
                          <a:latin typeface="Times New Roman" pitchFamily="18" charset="0"/>
                          <a:cs typeface="Times New Roman" pitchFamily="18" charset="0"/>
                        </a:rPr>
                        <m:t>ố.</m:t>
                      </m:r>
                    </m:oMath>
                  </m:oMathPara>
                </a14:m>
                <a:endParaRPr lang="en-US" sz="6600" dirty="0">
                  <a:latin typeface="Times New Roman" pitchFamily="18" charset="0"/>
                  <a:cs typeface="Times New Roman" pitchFamily="18" charset="0"/>
                </a:endParaRPr>
              </a:p>
            </p:txBody>
          </p:sp>
        </mc:Choice>
        <mc:Fallback xmlns="">
          <p:sp>
            <p:nvSpPr>
              <p:cNvPr id="66" name="Rectangle 65"/>
              <p:cNvSpPr>
                <a:spLocks noRot="1" noChangeAspect="1" noMove="1" noResize="1" noEditPoints="1" noAdjustHandles="1" noChangeArrowheads="1" noChangeShapeType="1" noTextEdit="1"/>
              </p:cNvSpPr>
              <p:nvPr/>
            </p:nvSpPr>
            <p:spPr>
              <a:xfrm>
                <a:off x="-99258" y="7162896"/>
                <a:ext cx="24267205" cy="5166874"/>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3149894" y="10297703"/>
                <a:ext cx="12475945" cy="2507235"/>
              </a:xfrm>
              <a:prstGeom prst="rect">
                <a:avLst/>
              </a:prstGeom>
              <a:noFill/>
            </p:spPr>
            <p:txBody>
              <a:bodyPr wrap="square" lIns="182889" tIns="91445" rIns="182889" bIns="91445" rtlCol="0">
                <a:spAutoFit/>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n-US" sz="6600" i="1" smtClean="0">
                          <a:latin typeface="Cambria Math" panose="02040503050406030204" pitchFamily="18" charset="0"/>
                          <a:ea typeface="Cambria Math" panose="02040503050406030204" pitchFamily="18" charset="0"/>
                          <a:cs typeface="Times New Roman" pitchFamily="18" charset="0"/>
                        </a:rPr>
                        <m:t>⇒</m:t>
                      </m:r>
                      <m:r>
                        <a:rPr lang="en-US" sz="6600">
                          <a:latin typeface="Cambria Math"/>
                          <a:cs typeface="Times New Roman" pitchFamily="18" charset="0"/>
                        </a:rPr>
                        <m:t>𝑃</m:t>
                      </m:r>
                      <m:d>
                        <m:dPr>
                          <m:ctrlPr>
                            <a:rPr lang="en-US" sz="6600" i="1">
                              <a:latin typeface="Cambria Math"/>
                              <a:cs typeface="Times New Roman" pitchFamily="18" charset="0"/>
                            </a:rPr>
                          </m:ctrlPr>
                        </m:dPr>
                        <m:e>
                          <m:r>
                            <a:rPr lang="en-US" sz="6600">
                              <a:latin typeface="Cambria Math"/>
                              <a:cs typeface="Times New Roman" pitchFamily="18" charset="0"/>
                            </a:rPr>
                            <m:t>𝐴</m:t>
                          </m:r>
                        </m:e>
                      </m:d>
                      <m:r>
                        <a:rPr lang="en-US" sz="6600">
                          <a:latin typeface="Cambria Math"/>
                          <a:cs typeface="Times New Roman" pitchFamily="18" charset="0"/>
                        </a:rPr>
                        <m:t>=</m:t>
                      </m:r>
                      <m:f>
                        <m:fPr>
                          <m:ctrlPr>
                            <a:rPr lang="en-US" sz="6600" i="1">
                              <a:latin typeface="Cambria Math"/>
                              <a:cs typeface="Times New Roman" pitchFamily="18" charset="0"/>
                            </a:rPr>
                          </m:ctrlPr>
                        </m:fPr>
                        <m:num>
                          <m:r>
                            <a:rPr lang="en-US" sz="6600">
                              <a:latin typeface="Cambria Math"/>
                              <a:cs typeface="Times New Roman" pitchFamily="18" charset="0"/>
                            </a:rPr>
                            <m:t>126</m:t>
                          </m:r>
                        </m:num>
                        <m:den>
                          <m:r>
                            <a:rPr lang="en-US" sz="6600">
                              <a:latin typeface="Cambria Math"/>
                              <a:cs typeface="Times New Roman" pitchFamily="18" charset="0"/>
                            </a:rPr>
                            <m:t>4536</m:t>
                          </m:r>
                        </m:den>
                      </m:f>
                      <m:r>
                        <a:rPr lang="en-US" sz="6600">
                          <a:latin typeface="Cambria Math"/>
                          <a:cs typeface="Times New Roman" pitchFamily="18" charset="0"/>
                        </a:rPr>
                        <m:t>=</m:t>
                      </m:r>
                      <m:f>
                        <m:fPr>
                          <m:ctrlPr>
                            <a:rPr lang="en-US" sz="6600" i="1">
                              <a:latin typeface="Cambria Math"/>
                              <a:cs typeface="Times New Roman" pitchFamily="18" charset="0"/>
                            </a:rPr>
                          </m:ctrlPr>
                        </m:fPr>
                        <m:num>
                          <m:r>
                            <a:rPr lang="en-US" sz="6600">
                              <a:latin typeface="Cambria Math"/>
                              <a:cs typeface="Times New Roman" pitchFamily="18" charset="0"/>
                            </a:rPr>
                            <m:t>1</m:t>
                          </m:r>
                        </m:num>
                        <m:den>
                          <m:r>
                            <a:rPr lang="en-US" sz="6600">
                              <a:latin typeface="Cambria Math"/>
                              <a:cs typeface="Times New Roman" pitchFamily="18" charset="0"/>
                            </a:rPr>
                            <m:t>36</m:t>
                          </m:r>
                        </m:den>
                      </m:f>
                      <m:r>
                        <m:rPr>
                          <m:nor/>
                        </m:rPr>
                        <a:rPr lang="en-US" sz="6600" dirty="0">
                          <a:latin typeface="Times New Roman" pitchFamily="18" charset="0"/>
                          <a:cs typeface="Times New Roman" pitchFamily="18" charset="0"/>
                        </a:rPr>
                        <m:t>. </m:t>
                      </m:r>
                    </m:oMath>
                  </m:oMathPara>
                </a14:m>
                <a:endParaRPr lang="en-US" sz="6600" dirty="0">
                  <a:latin typeface="Times New Roman" pitchFamily="18" charset="0"/>
                  <a:cs typeface="Times New Roman"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13149894" y="10297703"/>
                <a:ext cx="12475945" cy="2507235"/>
              </a:xfrm>
              <a:prstGeom prst="rect">
                <a:avLst/>
              </a:prstGeom>
              <a:blipFill rotWithShape="0">
                <a:blip r:embed="rId9"/>
                <a:stretch>
                  <a:fillRect/>
                </a:stretch>
              </a:blipFill>
            </p:spPr>
            <p:txBody>
              <a:bodyPr/>
              <a:lstStyle/>
              <a:p>
                <a:r>
                  <a:rPr lang="en-US">
                    <a:noFill/>
                  </a:rPr>
                  <a:t> </a:t>
                </a:r>
              </a:p>
            </p:txBody>
          </p:sp>
        </mc:Fallback>
      </mc:AlternateContent>
      <p:sp>
        <p:nvSpPr>
          <p:cNvPr id="63" name="Action Button: Forward or Next 62">
            <a:hlinkClick r:id="rId10"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Tree>
    <p:extLst>
      <p:ext uri="{BB962C8B-B14F-4D97-AF65-F5344CB8AC3E}">
        <p14:creationId xmlns:p14="http://schemas.microsoft.com/office/powerpoint/2010/main" val="74752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7" grpId="0"/>
      <p:bldP spid="6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341480" y="4552506"/>
            <a:ext cx="24202014" cy="9053176"/>
            <a:chOff x="203200" y="3474185"/>
            <a:chExt cx="12099432" cy="4643830"/>
          </a:xfrm>
        </p:grpSpPr>
        <p:sp>
          <p:nvSpPr>
            <p:cNvPr id="5" name="Rounded Rectangle 4"/>
            <p:cNvSpPr/>
            <p:nvPr/>
          </p:nvSpPr>
          <p:spPr>
            <a:xfrm>
              <a:off x="206057" y="3474185"/>
              <a:ext cx="12096575" cy="4643830"/>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82144"/>
              <a:ext cx="2342698" cy="575512"/>
              <a:chOff x="1275608" y="6322796"/>
              <a:chExt cx="4592537" cy="1045678"/>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21819" y="642187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0" y="41693"/>
            <a:ext cx="24433717" cy="2762200"/>
            <a:chOff x="246701" y="1829153"/>
            <a:chExt cx="23946350" cy="3028273"/>
          </a:xfrm>
        </p:grpSpPr>
        <p:grpSp>
          <p:nvGrpSpPr>
            <p:cNvPr id="21" name="Group 20"/>
            <p:cNvGrpSpPr/>
            <p:nvPr/>
          </p:nvGrpSpPr>
          <p:grpSpPr>
            <a:xfrm>
              <a:off x="246701" y="1869705"/>
              <a:ext cx="23629134" cy="2987721"/>
              <a:chOff x="246701" y="1647866"/>
              <a:chExt cx="23629134" cy="2987721"/>
            </a:xfrm>
          </p:grpSpPr>
          <p:sp>
            <p:nvSpPr>
              <p:cNvPr id="25" name="Rounded Rectangle 24"/>
              <p:cNvSpPr/>
              <p:nvPr/>
            </p:nvSpPr>
            <p:spPr bwMode="auto">
              <a:xfrm>
                <a:off x="246701" y="1720890"/>
                <a:ext cx="23629134" cy="2914697"/>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8</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694557" y="1829153"/>
                  <a:ext cx="23498494" cy="240032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r>
                    <a:rPr lang="en-US" sz="6000" smtClean="0">
                      <a:latin typeface="Times New Roman" pitchFamily="18" charset="0"/>
                      <a:cs typeface="Times New Roman" pitchFamily="18" charset="0"/>
                    </a:rPr>
                    <a:t>                 </a:t>
                  </a:r>
                  <a:r>
                    <a:rPr lang="en-US" sz="5400" smtClean="0">
                      <a:latin typeface="Times New Roman" pitchFamily="18" charset="0"/>
                      <a:cs typeface="Times New Roman" pitchFamily="18" charset="0"/>
                    </a:rPr>
                    <a:t>Có </a:t>
                  </a:r>
                  <a:r>
                    <a:rPr lang="en-US" sz="5400" dirty="0" err="1">
                      <a:latin typeface="Times New Roman" pitchFamily="18" charset="0"/>
                      <a:cs typeface="Times New Roman" pitchFamily="18" charset="0"/>
                    </a:rPr>
                    <a:t>hai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dãy</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ghế</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đối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diện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nhau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mỗi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dãy</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bốn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ghế</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Xếp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ngẫu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nhiên</a:t>
                  </a:r>
                  <a:r>
                    <a:rPr lang="en-US" sz="5400" dirty="0">
                      <a:latin typeface="Times New Roman" pitchFamily="18" charset="0"/>
                      <a:cs typeface="Times New Roman" pitchFamily="18" charset="0"/>
                    </a:rPr>
                    <a:t> </a:t>
                  </a:r>
                  <a14:m>
                    <m:oMath xmlns:m="http://schemas.openxmlformats.org/officeDocument/2006/math">
                      <m:r>
                        <a:rPr lang="en-US" sz="5400">
                          <a:latin typeface="Cambria Math"/>
                          <a:cs typeface="Times New Roman" pitchFamily="18" charset="0"/>
                        </a:rPr>
                        <m:t>8</m:t>
                      </m:r>
                      <m:r>
                        <a:rPr lang="en-US" sz="5400">
                          <a:latin typeface="Cambria Math"/>
                          <a:cs typeface="Times New Roman" pitchFamily="18" charset="0"/>
                        </a:rPr>
                        <m:t> </m:t>
                      </m:r>
                    </m:oMath>
                  </a14:m>
                  <a:r>
                    <a:rPr lang="en-US" sz="5400" dirty="0" err="1">
                      <a:latin typeface="Times New Roman" pitchFamily="18" charset="0"/>
                      <a:cs typeface="Times New Roman" pitchFamily="18" charset="0"/>
                    </a:rPr>
                    <a:t>học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sinh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gồm</a:t>
                  </a:r>
                  <a:r>
                    <a:rPr lang="en-US" sz="5400" dirty="0">
                      <a:latin typeface="Times New Roman" pitchFamily="18" charset="0"/>
                      <a:cs typeface="Times New Roman" pitchFamily="18" charset="0"/>
                    </a:rPr>
                    <a:t> </a:t>
                  </a:r>
                  <a14:m>
                    <m:oMath xmlns:m="http://schemas.openxmlformats.org/officeDocument/2006/math">
                      <m:r>
                        <a:rPr lang="en-US" sz="5400">
                          <a:latin typeface="Cambria Math"/>
                          <a:cs typeface="Times New Roman" pitchFamily="18" charset="0"/>
                        </a:rPr>
                        <m:t>4</m:t>
                      </m:r>
                    </m:oMath>
                  </a14:m>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nam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14:m>
                    <m:oMath xmlns:m="http://schemas.openxmlformats.org/officeDocument/2006/math">
                      <m:r>
                        <a:rPr lang="en-US" sz="5400">
                          <a:latin typeface="Cambria Math"/>
                          <a:cs typeface="Times New Roman" pitchFamily="18" charset="0"/>
                        </a:rPr>
                        <m:t>4</m:t>
                      </m:r>
                    </m:oMath>
                  </a14:m>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ngồi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hai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dãy</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ghế</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sao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mỗi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ghế</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đúng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một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học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sinh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ngồi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suất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để</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mỗi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học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sinh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nam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đều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ngồi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đối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diện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với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một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học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sinh</a:t>
                  </a:r>
                  <a:r>
                    <a:rPr lang="en-US" sz="5400" dirty="0">
                      <a:latin typeface="Times New Roman" pitchFamily="18" charset="0"/>
                      <a:cs typeface="Times New Roman" pitchFamily="18" charset="0"/>
                    </a:rPr>
                    <a:t> </a:t>
                  </a:r>
                  <a:r>
                    <a:rPr lang="en-US" sz="5400" err="1">
                      <a:latin typeface="Times New Roman" pitchFamily="18" charset="0"/>
                      <a:cs typeface="Times New Roman" pitchFamily="18" charset="0"/>
                    </a:rPr>
                    <a:t>nữ</a:t>
                  </a:r>
                  <a:r>
                    <a:rPr lang="en-US" sz="5400">
                      <a:latin typeface="Times New Roman" pitchFamily="18" charset="0"/>
                      <a:cs typeface="Times New Roman" pitchFamily="18" charset="0"/>
                    </a:rPr>
                    <a:t> bằng</a:t>
                  </a:r>
                  <a:r>
                    <a:rPr lang="en-US" sz="6000">
                      <a:latin typeface="Times New Roman" pitchFamily="18" charset="0"/>
                      <a:cs typeface="Times New Roman" pitchFamily="18" charset="0"/>
                    </a:rPr>
                    <a:t>:</a:t>
                  </a:r>
                  <a:endParaRPr lang="en-US" sz="6000" dirty="0">
                    <a:latin typeface="Times New Roman" pitchFamily="18" charset="0"/>
                    <a:cs typeface="Times New Roman"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694557" y="1829153"/>
                  <a:ext cx="23498494" cy="2400322"/>
                </a:xfrm>
                <a:prstGeom prst="rect">
                  <a:avLst/>
                </a:prstGeom>
                <a:blipFill rotWithShape="0">
                  <a:blip r:embed="rId3"/>
                  <a:stretch>
                    <a:fillRect l="-992" t="-2507" r="-661" b="-462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6005720" y="4852439"/>
                <a:ext cx="11699353" cy="1200339"/>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a:rPr lang="en-US" sz="6600" i="1">
                          <a:latin typeface="Cambria Math"/>
                        </a:rPr>
                        <m:t>𝑛</m:t>
                      </m:r>
                      <m:d>
                        <m:dPr>
                          <m:ctrlPr>
                            <a:rPr lang="en-US" sz="6600" i="1">
                              <a:latin typeface="Cambria Math"/>
                            </a:rPr>
                          </m:ctrlPr>
                        </m:dPr>
                        <m:e>
                          <m:r>
                            <a:rPr lang="en-US" sz="6600" i="1">
                              <a:latin typeface="Cambria Math"/>
                            </a:rPr>
                            <m:t>𝛺</m:t>
                          </m:r>
                        </m:e>
                      </m:d>
                      <m:r>
                        <a:rPr lang="en-US" sz="6600" i="1">
                          <a:latin typeface="Cambria Math"/>
                        </a:rPr>
                        <m:t>=</m:t>
                      </m:r>
                      <m:r>
                        <a:rPr lang="en-US" sz="6600" i="1">
                          <a:latin typeface="Cambria Math"/>
                        </a:rPr>
                        <m:t>8</m:t>
                      </m:r>
                      <m:r>
                        <a:rPr lang="en-US" sz="6600" i="1">
                          <a:latin typeface="Cambria Math"/>
                        </a:rPr>
                        <m:t>!=</m:t>
                      </m:r>
                      <m:r>
                        <a:rPr lang="en-US" sz="6600" i="1">
                          <a:latin typeface="Cambria Math"/>
                        </a:rPr>
                        <m:t>40320</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6005720" y="4852439"/>
                <a:ext cx="11699353" cy="1200339"/>
              </a:xfrm>
              <a:prstGeom prst="rect">
                <a:avLst/>
              </a:prstGeom>
              <a:blipFill rotWithShape="0">
                <a:blip r:embed="rId4"/>
                <a:stretch>
                  <a:fillRect/>
                </a:stretch>
              </a:blipFill>
            </p:spPr>
            <p:txBody>
              <a:bodyPr/>
              <a:lstStyle/>
              <a:p>
                <a:r>
                  <a:rPr lang="en-US">
                    <a:noFill/>
                  </a:rPr>
                  <a:t> </a:t>
                </a:r>
              </a:p>
            </p:txBody>
          </p:sp>
        </mc:Fallback>
      </mc:AlternateContent>
      <p:grpSp>
        <p:nvGrpSpPr>
          <p:cNvPr id="3" name="Group 2"/>
          <p:cNvGrpSpPr/>
          <p:nvPr/>
        </p:nvGrpSpPr>
        <p:grpSpPr>
          <a:xfrm>
            <a:off x="380935" y="2739752"/>
            <a:ext cx="24128817" cy="2182220"/>
            <a:chOff x="247179" y="1426217"/>
            <a:chExt cx="12007318" cy="1012185"/>
          </a:xfrm>
        </p:grpSpPr>
        <p:grpSp>
          <p:nvGrpSpPr>
            <p:cNvPr id="51" name="Group 50"/>
            <p:cNvGrpSpPr/>
            <p:nvPr/>
          </p:nvGrpSpPr>
          <p:grpSpPr>
            <a:xfrm>
              <a:off x="247179" y="1524001"/>
              <a:ext cx="3885858" cy="914401"/>
              <a:chOff x="5537206" y="1579055"/>
              <a:chExt cx="3872685" cy="850065"/>
            </a:xfrm>
          </p:grpSpPr>
          <p:sp>
            <p:nvSpPr>
              <p:cNvPr id="52" name="Rectangle 51"/>
              <p:cNvSpPr/>
              <p:nvPr/>
            </p:nvSpPr>
            <p:spPr>
              <a:xfrm>
                <a:off x="5827750" y="1579055"/>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787177"/>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7129043" y="1580048"/>
                    <a:ext cx="2280848" cy="793843"/>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f>
                          <m:fPr>
                            <m:ctrlPr>
                              <a:rPr lang="en-US" sz="8000" b="0" i="1" smtClean="0">
                                <a:latin typeface="Cambria Math"/>
                                <a:cs typeface="Times New Roman" panose="02020603050405020304" pitchFamily="18" charset="0"/>
                              </a:rPr>
                            </m:ctrlPr>
                          </m:fPr>
                          <m:num>
                            <m:r>
                              <a:rPr lang="en-US" sz="8000" b="0" i="1" smtClean="0">
                                <a:latin typeface="Cambria Math" panose="02040503050406030204" pitchFamily="18" charset="0"/>
                                <a:cs typeface="Times New Roman" panose="02020603050405020304" pitchFamily="18" charset="0"/>
                              </a:rPr>
                              <m:t>8</m:t>
                            </m:r>
                          </m:num>
                          <m:den>
                            <m:r>
                              <a:rPr lang="en-US" sz="8000" b="0" i="1" smtClean="0">
                                <a:latin typeface="Cambria Math" panose="02040503050406030204" pitchFamily="18" charset="0"/>
                                <a:cs typeface="Times New Roman" panose="02020603050405020304" pitchFamily="18" charset="0"/>
                              </a:rPr>
                              <m:t>35</m:t>
                            </m:r>
                          </m:den>
                        </m:f>
                        <m:r>
                          <a:rPr lang="en-US" sz="8000" b="0" i="1" smtClean="0">
                            <a:latin typeface="Cambria Math" panose="02040503050406030204" pitchFamily="18" charset="0"/>
                            <a:cs typeface="Times New Roman" panose="02020603050405020304" pitchFamily="18" charset="0"/>
                          </a:rPr>
                          <m:t>.</m:t>
                        </m:r>
                      </m:oMath>
                    </a14:m>
                    <a:r>
                      <a:rPr lang="vi-VN" sz="6000" dirty="0">
                        <a:latin typeface="Times New Roman" panose="02020603050405020304" pitchFamily="18" charset="0"/>
                        <a:cs typeface="Times New Roman" panose="02020603050405020304" pitchFamily="18" charset="0"/>
                      </a:rPr>
                      <a:t>	</a:t>
                    </a:r>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7129043" y="1580048"/>
                    <a:ext cx="2280848" cy="793843"/>
                  </a:xfrm>
                  <a:prstGeom prst="rect">
                    <a:avLst/>
                  </a:prstGeom>
                  <a:blipFill rotWithShape="0">
                    <a:blip r:embed="rId5"/>
                    <a:stretch>
                      <a:fillRect/>
                    </a:stretch>
                  </a:blipFill>
                </p:spPr>
                <p:txBody>
                  <a:bodyPr/>
                  <a:lstStyle/>
                  <a:p>
                    <a:r>
                      <a:rPr lang="en-US">
                        <a:noFill/>
                      </a:rPr>
                      <a:t> </a:t>
                    </a:r>
                  </a:p>
                </p:txBody>
              </p:sp>
            </mc:Fallback>
          </mc:AlternateContent>
        </p:grpSp>
        <p:grpSp>
          <p:nvGrpSpPr>
            <p:cNvPr id="55" name="Group 54"/>
            <p:cNvGrpSpPr/>
            <p:nvPr/>
          </p:nvGrpSpPr>
          <p:grpSpPr>
            <a:xfrm>
              <a:off x="3163101" y="1501342"/>
              <a:ext cx="3204880" cy="932775"/>
              <a:chOff x="5537206" y="1557992"/>
              <a:chExt cx="3194015" cy="867146"/>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450373" y="1637351"/>
                    <a:ext cx="2280848" cy="78778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70</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450373" y="1637351"/>
                    <a:ext cx="2280848" cy="787787"/>
                  </a:xfrm>
                  <a:prstGeom prst="rect">
                    <a:avLst/>
                  </a:prstGeom>
                  <a:blipFill rotWithShape="0">
                    <a:blip r:embed="rId6"/>
                    <a:stretch>
                      <a:fillRect/>
                    </a:stretch>
                  </a:blipFill>
                </p:spPr>
                <p:txBody>
                  <a:bodyPr/>
                  <a:lstStyle/>
                  <a:p>
                    <a:r>
                      <a:rPr lang="en-US">
                        <a:noFill/>
                      </a:rPr>
                      <a:t> </a:t>
                    </a:r>
                  </a:p>
                </p:txBody>
              </p:sp>
            </mc:Fallback>
          </mc:AlternateContent>
        </p:grpSp>
        <p:grpSp>
          <p:nvGrpSpPr>
            <p:cNvPr id="4" name="Group 3"/>
            <p:cNvGrpSpPr/>
            <p:nvPr/>
          </p:nvGrpSpPr>
          <p:grpSpPr>
            <a:xfrm>
              <a:off x="6079021" y="1501341"/>
              <a:ext cx="3090381" cy="914402"/>
              <a:chOff x="5537206" y="1557992"/>
              <a:chExt cx="3079904" cy="850064"/>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226582" y="1608755"/>
                    <a:ext cx="2280848" cy="78778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35</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226582" y="1608755"/>
                    <a:ext cx="2280848" cy="787787"/>
                  </a:xfrm>
                  <a:prstGeom prst="rect">
                    <a:avLst/>
                  </a:prstGeom>
                  <a:blipFill rotWithShape="0">
                    <a:blip r:embed="rId7"/>
                    <a:stretch>
                      <a:fillRect/>
                    </a:stretch>
                  </a:blipFill>
                </p:spPr>
                <p:txBody>
                  <a:bodyPr/>
                  <a:lstStyle/>
                  <a:p>
                    <a:r>
                      <a:rPr lang="en-US">
                        <a:noFill/>
                      </a:rPr>
                      <a:t> </a:t>
                    </a:r>
                  </a:p>
                </p:txBody>
              </p:sp>
            </mc:Fallback>
          </mc:AlternateContent>
        </p:grpSp>
        <p:grpSp>
          <p:nvGrpSpPr>
            <p:cNvPr id="59" name="Group 58"/>
            <p:cNvGrpSpPr/>
            <p:nvPr/>
          </p:nvGrpSpPr>
          <p:grpSpPr>
            <a:xfrm>
              <a:off x="8994943" y="1426217"/>
              <a:ext cx="3259554" cy="989528"/>
              <a:chOff x="5537206" y="1488150"/>
              <a:chExt cx="3248503" cy="919905"/>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292222" y="1488150"/>
                    <a:ext cx="2493487" cy="78778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i="1" smtClean="0">
                                  <a:latin typeface="Cambria Math" panose="02040503050406030204" pitchFamily="18" charset="0"/>
                                </a:rPr>
                                <m:t>1</m:t>
                              </m:r>
                            </m:num>
                            <m:den>
                              <m:r>
                                <a:rPr lang="en-US" sz="6000" b="0" i="1" smtClean="0">
                                  <a:latin typeface="Cambria Math" panose="02040503050406030204" pitchFamily="18" charset="0"/>
                                </a:rPr>
                                <m:t>840</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292222" y="1488150"/>
                    <a:ext cx="2493487" cy="787787"/>
                  </a:xfrm>
                  <a:prstGeom prst="rect">
                    <a:avLst/>
                  </a:prstGeom>
                  <a:blipFill rotWithShape="0">
                    <a:blip r:embed="rId8"/>
                    <a:stretch>
                      <a:fillRect/>
                    </a:stretch>
                  </a:blipFill>
                </p:spPr>
                <p:txBody>
                  <a:bodyPr/>
                  <a:lstStyle/>
                  <a:p>
                    <a:r>
                      <a:rPr lang="en-US">
                        <a:noFill/>
                      </a:rPr>
                      <a:t> </a:t>
                    </a:r>
                  </a:p>
                </p:txBody>
              </p:sp>
            </mc:Fallback>
          </mc:AlternateContent>
        </p:grpSp>
      </p:grpSp>
      <p:sp>
        <p:nvSpPr>
          <p:cNvPr id="49" name="Oval 48"/>
          <p:cNvSpPr/>
          <p:nvPr/>
        </p:nvSpPr>
        <p:spPr>
          <a:xfrm>
            <a:off x="402858" y="3425413"/>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A</a:t>
            </a:r>
            <a:r>
              <a:rPr lang="en-US" sz="6400" b="1" smtClean="0">
                <a:latin typeface="Tahoma" pitchFamily="34" charset="0"/>
                <a:ea typeface="Tahoma" pitchFamily="34" charset="0"/>
                <a:cs typeface="Tahoma" pitchFamily="34" charset="0"/>
              </a:rPr>
              <a:t>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2061305" y="6633523"/>
                <a:ext cx="20077542" cy="2256782"/>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000" dirty="0">
                          <a:latin typeface="Times New Roman" pitchFamily="18" charset="0"/>
                          <a:cs typeface="Times New Roman" pitchFamily="18" charset="0"/>
                        </a:rPr>
                        <m:t>Nam</m:t>
                      </m:r>
                      <m:r>
                        <m:rPr>
                          <m:nor/>
                        </m:rPr>
                        <a:rPr lang="en-US" sz="6000">
                          <a:latin typeface="Times New Roman" pitchFamily="18" charset="0"/>
                          <a:cs typeface="Times New Roman" pitchFamily="18" charset="0"/>
                        </a:rPr>
                        <m:t>	</m:t>
                      </m:r>
                      <m:r>
                        <m:rPr>
                          <m:nor/>
                        </m:rPr>
                        <a:rPr lang="en-US" sz="6000">
                          <a:latin typeface="Times New Roman" pitchFamily="18" charset="0"/>
                          <a:cs typeface="Times New Roman" pitchFamily="18" charset="0"/>
                        </a:rPr>
                        <m:t>     </m:t>
                      </m:r>
                      <m:r>
                        <m:rPr>
                          <m:nor/>
                        </m:rPr>
                        <a:rPr lang="en-US" sz="6000">
                          <a:latin typeface="Times New Roman" pitchFamily="18" charset="0"/>
                          <a:cs typeface="Times New Roman" pitchFamily="18" charset="0"/>
                        </a:rPr>
                        <m:t>N</m:t>
                      </m:r>
                      <m:r>
                        <m:rPr>
                          <m:nor/>
                        </m:rPr>
                        <a:rPr lang="en-US" sz="6000">
                          <a:latin typeface="Times New Roman" pitchFamily="18" charset="0"/>
                          <a:cs typeface="Times New Roman" pitchFamily="18" charset="0"/>
                        </a:rPr>
                        <m:t>ữ</m:t>
                      </m:r>
                      <m:r>
                        <m:rPr>
                          <m:nor/>
                        </m:rPr>
                        <a:rPr lang="en-US" sz="6000">
                          <a:latin typeface="Times New Roman" pitchFamily="18" charset="0"/>
                          <a:cs typeface="Times New Roman" pitchFamily="18" charset="0"/>
                        </a:rPr>
                        <m:t>	</m:t>
                      </m:r>
                      <m:r>
                        <m:rPr>
                          <m:nor/>
                        </m:rPr>
                        <a:rPr lang="en-US" sz="6000">
                          <a:latin typeface="Times New Roman" pitchFamily="18" charset="0"/>
                          <a:cs typeface="Times New Roman" pitchFamily="18" charset="0"/>
                        </a:rPr>
                        <m:t>        </m:t>
                      </m:r>
                      <m:r>
                        <m:rPr>
                          <m:nor/>
                        </m:rPr>
                        <a:rPr lang="en-US" sz="6000">
                          <a:latin typeface="Times New Roman" pitchFamily="18" charset="0"/>
                          <a:cs typeface="Times New Roman" pitchFamily="18" charset="0"/>
                        </a:rPr>
                        <m:t>	</m:t>
                      </m:r>
                      <m:r>
                        <m:rPr>
                          <m:nor/>
                        </m:rPr>
                        <a:rPr lang="en-US" sz="6000" dirty="0">
                          <a:latin typeface="Times New Roman" pitchFamily="18" charset="0"/>
                          <a:cs typeface="Times New Roman" pitchFamily="18" charset="0"/>
                        </a:rPr>
                        <m:t>Nam</m:t>
                      </m:r>
                      <m:r>
                        <m:rPr>
                          <m:nor/>
                        </m:rPr>
                        <a:rPr lang="en-US" sz="6000" b="0" i="0" dirty="0" smtClean="0">
                          <a:latin typeface="Times New Roman" pitchFamily="18" charset="0"/>
                          <a:cs typeface="Times New Roman" pitchFamily="18" charset="0"/>
                        </a:rPr>
                        <m:t>      </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N</m:t>
                      </m:r>
                      <m:r>
                        <m:rPr>
                          <m:nor/>
                        </m:rPr>
                        <a:rPr lang="en-US" sz="6000" dirty="0">
                          <a:latin typeface="Times New Roman" pitchFamily="18" charset="0"/>
                          <a:cs typeface="Times New Roman" pitchFamily="18" charset="0"/>
                        </a:rPr>
                        <m:t>ữ</m:t>
                      </m:r>
                      <m:r>
                        <m:rPr>
                          <m:nor/>
                        </m:rPr>
                        <a:rPr lang="en-US" sz="6000" dirty="0">
                          <a:latin typeface="Times New Roman" pitchFamily="18" charset="0"/>
                          <a:cs typeface="Times New Roman" pitchFamily="18" charset="0"/>
                        </a:rPr>
                        <m:t>	</m:t>
                      </m:r>
                    </m:oMath>
                  </m:oMathPara>
                </a14:m>
                <a:endParaRPr lang="en-US" sz="60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m:rPr>
                          <m:nor/>
                        </m:rPr>
                        <a:rPr lang="en-US" sz="6000" dirty="0" err="1">
                          <a:latin typeface="Times New Roman" pitchFamily="18" charset="0"/>
                          <a:cs typeface="Times New Roman" pitchFamily="18" charset="0"/>
                        </a:rPr>
                        <m:t>N</m:t>
                      </m:r>
                      <m:r>
                        <m:rPr>
                          <m:nor/>
                        </m:rPr>
                        <a:rPr lang="en-US" sz="6000" dirty="0" err="1">
                          <a:latin typeface="Times New Roman" pitchFamily="18" charset="0"/>
                          <a:cs typeface="Times New Roman" pitchFamily="18" charset="0"/>
                        </a:rPr>
                        <m:t>ữ      </m:t>
                      </m:r>
                      <m:r>
                        <m:rPr>
                          <m:nor/>
                        </m:rPr>
                        <a:rPr lang="en-US" sz="6000" b="0" i="0" dirty="0" smtClean="0">
                          <a:latin typeface="Times New Roman" pitchFamily="18" charset="0"/>
                          <a:cs typeface="Times New Roman" pitchFamily="18" charset="0"/>
                        </a:rPr>
                        <m:t>  </m:t>
                      </m:r>
                      <m:r>
                        <m:rPr>
                          <m:nor/>
                        </m:rPr>
                        <a:rPr lang="en-US" sz="6000" b="0" i="0" dirty="0" smtClean="0">
                          <a:latin typeface="Times New Roman" pitchFamily="18" charset="0"/>
                          <a:cs typeface="Times New Roman" pitchFamily="18" charset="0"/>
                        </a:rPr>
                        <m:t>		</m:t>
                      </m:r>
                      <m:r>
                        <m:rPr>
                          <m:nor/>
                        </m:rPr>
                        <a:rPr lang="en-US" sz="6000" dirty="0">
                          <a:latin typeface="Times New Roman" pitchFamily="18" charset="0"/>
                          <a:cs typeface="Times New Roman" pitchFamily="18" charset="0"/>
                        </a:rPr>
                        <m:t>Nam</m:t>
                      </m:r>
                      <m:r>
                        <m:rPr>
                          <m:nor/>
                        </m:rPr>
                        <a:rPr lang="en-US" sz="6000" b="0" i="0" dirty="0" smtClean="0">
                          <a:latin typeface="Times New Roman" pitchFamily="18" charset="0"/>
                          <a:cs typeface="Times New Roman" pitchFamily="18" charset="0"/>
                        </a:rPr>
                        <m:t>        </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N</m:t>
                      </m:r>
                      <m:r>
                        <m:rPr>
                          <m:nor/>
                        </m:rPr>
                        <a:rPr lang="en-US" sz="6000" dirty="0" err="1">
                          <a:latin typeface="Times New Roman" pitchFamily="18" charset="0"/>
                          <a:cs typeface="Times New Roman" pitchFamily="18" charset="0"/>
                        </a:rPr>
                        <m:t>ữ      </m:t>
                      </m:r>
                      <m:r>
                        <m:rPr>
                          <m:nor/>
                        </m:rPr>
                        <a:rPr lang="en-US" sz="6000" b="0" i="0" dirty="0" smtClean="0">
                          <a:latin typeface="Times New Roman" pitchFamily="18" charset="0"/>
                          <a:cs typeface="Times New Roman" pitchFamily="18" charset="0"/>
                        </a:rPr>
                        <m:t> </m:t>
                      </m:r>
                      <m:r>
                        <m:rPr>
                          <m:nor/>
                        </m:rPr>
                        <a:rPr lang="en-US" sz="6000" b="0" i="0" dirty="0" smtClean="0">
                          <a:latin typeface="Times New Roman" pitchFamily="18" charset="0"/>
                          <a:cs typeface="Times New Roman" pitchFamily="18" charset="0"/>
                        </a:rPr>
                        <m:t>		</m:t>
                      </m:r>
                      <m:r>
                        <m:rPr>
                          <m:nor/>
                        </m:rPr>
                        <a:rPr lang="en-US" sz="6000" dirty="0">
                          <a:latin typeface="Times New Roman" pitchFamily="18" charset="0"/>
                          <a:cs typeface="Times New Roman" pitchFamily="18" charset="0"/>
                        </a:rPr>
                        <m:t>Nam</m:t>
                      </m:r>
                    </m:oMath>
                  </m:oMathPara>
                </a14:m>
                <a:endParaRPr lang="en-US" sz="6000" i="1"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6" name="Rectangle 65"/>
              <p:cNvSpPr>
                <a:spLocks noRot="1" noChangeAspect="1" noMove="1" noResize="1" noEditPoints="1" noAdjustHandles="1" noChangeArrowheads="1" noChangeShapeType="1" noTextEdit="1"/>
              </p:cNvSpPr>
              <p:nvPr/>
            </p:nvSpPr>
            <p:spPr>
              <a:xfrm>
                <a:off x="2061305" y="6633523"/>
                <a:ext cx="20077542" cy="2256782"/>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207479" y="8469301"/>
                <a:ext cx="24023841" cy="3383629"/>
              </a:xfrm>
              <a:prstGeom prst="rect">
                <a:avLst/>
              </a:prstGeom>
              <a:noFill/>
            </p:spPr>
            <p:txBody>
              <a:bodyPr wrap="square" lIns="182889" tIns="91445" rIns="182889" bIns="91445" rtlCol="0">
                <a:spAutoFit/>
              </a:bodyPr>
              <a:lstStyle/>
              <a:p>
                <a:pPr lvl="0" algn="just"/>
                <a14:m>
                  <m:oMathPara xmlns:m="http://schemas.openxmlformats.org/officeDocument/2006/math">
                    <m:oMathParaPr>
                      <m:jc m:val="left"/>
                    </m:oMathParaPr>
                    <m:oMath xmlns:m="http://schemas.openxmlformats.org/officeDocument/2006/math">
                      <m:r>
                        <m:rPr>
                          <m:nor/>
                        </m:rPr>
                        <a:rPr lang="en-US" sz="6600" dirty="0">
                          <a:latin typeface="Times New Roman" pitchFamily="18" charset="0"/>
                          <a:cs typeface="Times New Roman" pitchFamily="18" charset="0"/>
                        </a:rPr>
                        <m:t>X</m:t>
                      </m:r>
                      <m:r>
                        <m:rPr>
                          <m:nor/>
                        </m:rPr>
                        <a:rPr lang="en-US" sz="6600" dirty="0">
                          <a:latin typeface="Times New Roman" pitchFamily="18" charset="0"/>
                          <a:cs typeface="Times New Roman" pitchFamily="18" charset="0"/>
                        </a:rPr>
                        <m:t>ế</m:t>
                      </m:r>
                      <m:r>
                        <m:rPr>
                          <m:nor/>
                        </m:rPr>
                        <a:rPr lang="en-US" sz="6600" dirty="0">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a:rPr lang="en-US" sz="6600" i="1">
                          <a:latin typeface="Cambria Math"/>
                        </a:rPr>
                        <m:t>4</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h</m:t>
                      </m:r>
                      <m:r>
                        <m:rPr>
                          <m:nor/>
                        </m:rPr>
                        <a:rPr lang="en-US" sz="6600" dirty="0" err="1">
                          <a:latin typeface="Times New Roman" pitchFamily="18" charset="0"/>
                          <a:cs typeface="Times New Roman" pitchFamily="18" charset="0"/>
                        </a:rPr>
                        <m:t>ọ</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sinh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m:t>
                      </m:r>
                      <m:r>
                        <m:rPr>
                          <m:nor/>
                        </m:rPr>
                        <a:rPr lang="en-US" sz="6600" dirty="0" err="1">
                          <a:latin typeface="Times New Roman" pitchFamily="18" charset="0"/>
                          <a:cs typeface="Times New Roman" pitchFamily="18" charset="0"/>
                        </a:rPr>
                        <m:t>ữ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m:t>
                      </m:r>
                      <m:r>
                        <m:rPr>
                          <m:nor/>
                        </m:rPr>
                        <a:rPr lang="en-US" sz="6600" dirty="0" err="1">
                          <a:latin typeface="Times New Roman" pitchFamily="18" charset="0"/>
                          <a:cs typeface="Times New Roman" pitchFamily="18" charset="0"/>
                        </a:rPr>
                        <m:t>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4 </m:t>
                      </m:r>
                      <m:r>
                        <m:rPr>
                          <m:nor/>
                        </m:rPr>
                        <a:rPr lang="en-US" sz="6600" dirty="0" err="1">
                          <a:latin typeface="Times New Roman" pitchFamily="18" charset="0"/>
                          <a:cs typeface="Times New Roman" pitchFamily="18" charset="0"/>
                        </a:rPr>
                        <m:t>gh</m:t>
                      </m:r>
                      <m:r>
                        <m:rPr>
                          <m:nor/>
                        </m:rPr>
                        <a:rPr lang="en-US" sz="6600" dirty="0" err="1">
                          <a:latin typeface="Times New Roman" pitchFamily="18" charset="0"/>
                          <a:cs typeface="Times New Roman" pitchFamily="18" charset="0"/>
                        </a:rPr>
                        <m:t>ế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r>
                        <a:rPr lang="en-US" sz="6600" i="1">
                          <a:latin typeface="Cambria Math"/>
                        </a:rPr>
                        <m:t>4</m:t>
                      </m:r>
                      <m:r>
                        <a:rPr lang="en-US" sz="6600" i="1">
                          <a:latin typeface="Cambria Math"/>
                        </a:rPr>
                        <m:t>!</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m:t>
                      </m:r>
                      <m:r>
                        <m:rPr>
                          <m:nor/>
                        </m:rPr>
                        <a:rPr lang="en-US" sz="6600" dirty="0" err="1">
                          <a:latin typeface="Times New Roman" pitchFamily="18" charset="0"/>
                          <a:cs typeface="Times New Roman" pitchFamily="18" charset="0"/>
                        </a:rPr>
                        <m:t>X</m:t>
                      </m:r>
                      <m:r>
                        <m:rPr>
                          <m:nor/>
                        </m:rPr>
                        <a:rPr lang="en-US" sz="6600" dirty="0" err="1">
                          <a:latin typeface="Times New Roman" pitchFamily="18" charset="0"/>
                          <a:cs typeface="Times New Roman" pitchFamily="18" charset="0"/>
                        </a:rPr>
                        <m:t>ế</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a:rPr lang="en-US" sz="6600" i="1">
                          <a:latin typeface="Cambria Math"/>
                        </a:rPr>
                        <m:t>4</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h</m:t>
                      </m:r>
                      <m:r>
                        <m:rPr>
                          <m:nor/>
                        </m:rPr>
                        <a:rPr lang="en-US" sz="6600" dirty="0" err="1">
                          <a:latin typeface="Times New Roman" pitchFamily="18" charset="0"/>
                          <a:cs typeface="Times New Roman" pitchFamily="18" charset="0"/>
                        </a:rPr>
                        <m:t>ọ</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sinh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nam</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m:t>
                      </m:r>
                      <m:r>
                        <m:rPr>
                          <m:nor/>
                        </m:rPr>
                        <a:rPr lang="en-US" sz="6600" dirty="0" err="1">
                          <a:latin typeface="Times New Roman" pitchFamily="18" charset="0"/>
                          <a:cs typeface="Times New Roman" pitchFamily="18" charset="0"/>
                        </a:rPr>
                        <m:t>o</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4 </m:t>
                      </m:r>
                      <m:r>
                        <m:rPr>
                          <m:nor/>
                        </m:rPr>
                        <a:rPr lang="en-US" sz="6600" dirty="0" err="1">
                          <a:latin typeface="Times New Roman" pitchFamily="18" charset="0"/>
                          <a:cs typeface="Times New Roman" pitchFamily="18" charset="0"/>
                        </a:rPr>
                        <m:t>gh</m:t>
                      </m:r>
                      <m:r>
                        <m:rPr>
                          <m:nor/>
                        </m:rPr>
                        <a:rPr lang="en-US" sz="6600" dirty="0" err="1">
                          <a:latin typeface="Times New Roman" pitchFamily="18" charset="0"/>
                          <a:cs typeface="Times New Roman" pitchFamily="18" charset="0"/>
                        </a:rPr>
                        <m:t>ế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r>
                        <a:rPr lang="en-US" sz="6600" i="1">
                          <a:latin typeface="Cambria Math"/>
                        </a:rPr>
                        <m:t>4</m:t>
                      </m:r>
                      <m:r>
                        <a:rPr lang="en-US" sz="6600" i="1">
                          <a:latin typeface="Cambria Math"/>
                        </a:rPr>
                        <m:t>!</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m:t>
                      </m:r>
                      <m:r>
                        <m:rPr>
                          <m:nor/>
                        </m:rPr>
                        <a:rPr lang="en-US" sz="6600" b="0" i="0" dirty="0" smtClean="0">
                          <a:latin typeface="Times New Roman" pitchFamily="18" charset="0"/>
                          <a:cs typeface="Times New Roman" pitchFamily="18" charset="0"/>
                        </a:rPr>
                        <m:t> </m:t>
                      </m:r>
                      <m:r>
                        <m:rPr>
                          <m:nor/>
                        </m:rPr>
                        <a:rPr lang="en-US" sz="6600" dirty="0">
                          <a:latin typeface="Times New Roman" pitchFamily="18" charset="0"/>
                          <a:cs typeface="Times New Roman" pitchFamily="18" charset="0"/>
                        </a:rPr>
                        <m:t>Ở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ặ</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gh</m:t>
                      </m:r>
                      <m:r>
                        <m:rPr>
                          <m:nor/>
                        </m:rPr>
                        <a:rPr lang="en-US" sz="6600" dirty="0" err="1">
                          <a:latin typeface="Times New Roman" pitchFamily="18" charset="0"/>
                          <a:cs typeface="Times New Roman" pitchFamily="18" charset="0"/>
                        </a:rPr>
                        <m:t>ế đố</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di</m:t>
                      </m:r>
                      <m:r>
                        <m:rPr>
                          <m:nor/>
                        </m:rPr>
                        <a:rPr lang="en-US" sz="6600" dirty="0" err="1">
                          <a:latin typeface="Times New Roman" pitchFamily="18" charset="0"/>
                          <a:cs typeface="Times New Roman" pitchFamily="18" charset="0"/>
                        </a:rPr>
                        <m:t>ệ</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nhau</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hai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ạ</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nam</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 </m:t>
                      </m:r>
                      <m:r>
                        <m:rPr>
                          <m:nor/>
                        </m:rPr>
                        <a:rPr lang="en-US" sz="6600" dirty="0" err="1">
                          <a:latin typeface="Times New Roman" pitchFamily="18" charset="0"/>
                          <a:cs typeface="Times New Roman" pitchFamily="18" charset="0"/>
                        </a:rPr>
                        <m:t>n</m:t>
                      </m:r>
                      <m:r>
                        <m:rPr>
                          <m:nor/>
                        </m:rPr>
                        <a:rPr lang="en-US" sz="6600" dirty="0" err="1">
                          <a:latin typeface="Times New Roman" pitchFamily="18" charset="0"/>
                          <a:cs typeface="Times New Roman" pitchFamily="18" charset="0"/>
                        </a:rPr>
                        <m:t>ữ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r>
                        <m:rPr>
                          <m:nor/>
                        </m:rPr>
                        <a:rPr lang="en-US" sz="6600" dirty="0" err="1">
                          <a:latin typeface="Times New Roman" pitchFamily="18" charset="0"/>
                          <a:cs typeface="Times New Roman" pitchFamily="18" charset="0"/>
                        </a:rPr>
                        <m:t>th</m:t>
                      </m:r>
                      <m:r>
                        <m:rPr>
                          <m:nor/>
                        </m:rPr>
                        <a:rPr lang="en-US" sz="6600" dirty="0" err="1">
                          <a:latin typeface="Times New Roman" pitchFamily="18" charset="0"/>
                          <a:cs typeface="Times New Roman" pitchFamily="18" charset="0"/>
                        </a:rPr>
                        <m:t>ể đổ</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m:t>
                      </m:r>
                      <m:r>
                        <m:rPr>
                          <m:nor/>
                        </m:rPr>
                        <a:rPr lang="en-US" sz="6600" dirty="0" err="1">
                          <a:latin typeface="Times New Roman" pitchFamily="18" charset="0"/>
                          <a:cs typeface="Times New Roman" pitchFamily="18" charset="0"/>
                        </a:rPr>
                        <m:t>ỗ </m:t>
                      </m:r>
                      <m:r>
                        <m:rPr>
                          <m:nor/>
                        </m:rPr>
                        <a:rPr lang="en-US" sz="6600" dirty="0" err="1">
                          <a:latin typeface="Times New Roman" pitchFamily="18" charset="0"/>
                          <a:cs typeface="Times New Roman" pitchFamily="18" charset="0"/>
                        </a:rPr>
                        <m:t>cho</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nhau</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m:t>
                      </m:r>
                      <m:r>
                        <m:rPr>
                          <m:nor/>
                        </m:rPr>
                        <a:rPr lang="en-US" sz="6600" dirty="0" err="1">
                          <a:latin typeface="Times New Roman" pitchFamily="18" charset="0"/>
                          <a:cs typeface="Times New Roman" pitchFamily="18" charset="0"/>
                        </a:rPr>
                        <m:t>ê</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sSup>
                        <m:sSupPr>
                          <m:ctrlPr>
                            <a:rPr lang="en-US" sz="6600" i="1">
                              <a:latin typeface="Cambria Math"/>
                            </a:rPr>
                          </m:ctrlPr>
                        </m:sSupPr>
                        <m:e>
                          <m:r>
                            <a:rPr lang="en-US" sz="6600" i="1">
                              <a:latin typeface="Cambria Math"/>
                            </a:rPr>
                            <m:t>2</m:t>
                          </m:r>
                        </m:e>
                        <m:sup>
                          <m:r>
                            <a:rPr lang="en-US" sz="6600" i="1">
                              <a:latin typeface="Cambria Math"/>
                            </a:rPr>
                            <m:t>4</m:t>
                          </m:r>
                        </m:sup>
                      </m:sSup>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m:t>
                      </m:r>
                      <m:r>
                        <m:rPr>
                          <m:nor/>
                        </m:rPr>
                        <a:rPr lang="en-US" sz="6600" dirty="0" err="1">
                          <a:latin typeface="Times New Roman" pitchFamily="18" charset="0"/>
                          <a:cs typeface="Times New Roman" pitchFamily="18" charset="0"/>
                        </a:rPr>
                        <m:t>Suy</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ra</m:t>
                      </m:r>
                      <m:r>
                        <m:rPr>
                          <m:nor/>
                        </m:rPr>
                        <a:rPr lang="en-US" sz="6600" dirty="0">
                          <a:latin typeface="Times New Roman" pitchFamily="18" charset="0"/>
                          <a:cs typeface="Times New Roman" pitchFamily="18" charset="0"/>
                        </a:rPr>
                        <m:t> </m:t>
                      </m:r>
                      <m:r>
                        <a:rPr lang="en-US" sz="6600" i="1">
                          <a:latin typeface="Cambria Math"/>
                        </a:rPr>
                        <m:t>𝑛</m:t>
                      </m:r>
                      <m:d>
                        <m:dPr>
                          <m:ctrlPr>
                            <a:rPr lang="en-US" sz="6600" i="1">
                              <a:latin typeface="Cambria Math"/>
                            </a:rPr>
                          </m:ctrlPr>
                        </m:dPr>
                        <m:e>
                          <m:r>
                            <a:rPr lang="en-US" sz="6600" i="1">
                              <a:latin typeface="Cambria Math"/>
                            </a:rPr>
                            <m:t>𝐴</m:t>
                          </m:r>
                        </m:e>
                      </m:d>
                      <m:r>
                        <a:rPr lang="en-US" sz="6600" i="1">
                          <a:latin typeface="Cambria Math"/>
                        </a:rPr>
                        <m:t>=</m:t>
                      </m:r>
                      <m:r>
                        <a:rPr lang="en-US" sz="6600" i="1">
                          <a:latin typeface="Cambria Math"/>
                        </a:rPr>
                        <m:t>4</m:t>
                      </m:r>
                      <m:r>
                        <a:rPr lang="en-US" sz="6600" i="1">
                          <a:latin typeface="Cambria Math"/>
                        </a:rPr>
                        <m:t>!.</m:t>
                      </m:r>
                      <m:r>
                        <a:rPr lang="en-US" sz="6600" i="1">
                          <a:latin typeface="Cambria Math"/>
                        </a:rPr>
                        <m:t>4</m:t>
                      </m:r>
                      <m:r>
                        <a:rPr lang="en-US" sz="6600" i="1">
                          <a:latin typeface="Cambria Math"/>
                        </a:rPr>
                        <m:t>!.</m:t>
                      </m:r>
                      <m:sSup>
                        <m:sSupPr>
                          <m:ctrlPr>
                            <a:rPr lang="en-US" sz="6600" i="1">
                              <a:latin typeface="Cambria Math"/>
                            </a:rPr>
                          </m:ctrlPr>
                        </m:sSupPr>
                        <m:e>
                          <m:r>
                            <a:rPr lang="en-US" sz="6600" i="1">
                              <a:latin typeface="Cambria Math"/>
                            </a:rPr>
                            <m:t>2</m:t>
                          </m:r>
                        </m:e>
                        <m:sup>
                          <m:r>
                            <a:rPr lang="en-US" sz="6600" i="1">
                              <a:latin typeface="Cambria Math"/>
                            </a:rPr>
                            <m:t>4</m:t>
                          </m:r>
                        </m:sup>
                      </m:sSup>
                      <m:r>
                        <a:rPr lang="en-US" sz="6600" i="1">
                          <a:latin typeface="Cambria Math"/>
                        </a:rPr>
                        <m:t>=</m:t>
                      </m:r>
                      <m:r>
                        <a:rPr lang="en-US" sz="6600" i="1">
                          <a:latin typeface="Cambria Math" panose="02040503050406030204" pitchFamily="18" charset="0"/>
                        </a:rPr>
                        <m:t>9</m:t>
                      </m:r>
                      <m:r>
                        <a:rPr lang="en-US" sz="6600" i="1">
                          <a:latin typeface="Cambria Math"/>
                        </a:rPr>
                        <m:t>216</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207479" y="8469301"/>
                <a:ext cx="24023841" cy="338362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2476106" y="11222524"/>
                <a:ext cx="17005915" cy="2307758"/>
              </a:xfrm>
              <a:prstGeom prst="rect">
                <a:avLst/>
              </a:prstGeom>
              <a:noFill/>
            </p:spPr>
            <p:txBody>
              <a:bodyPr wrap="square" lIns="182889" tIns="91445" rIns="182889" bIns="91445" rtlCol="0">
                <a:spAutoFit/>
              </a:bodyPr>
              <a:lstStyle/>
              <a:p>
                <a:pPr indent="514350">
                  <a:lnSpc>
                    <a:spcPct val="115000"/>
                  </a:lnSpc>
                  <a:spcAft>
                    <a:spcPts val="1000"/>
                  </a:spcAft>
                </a:pPr>
                <a14:m>
                  <m:oMathPara xmlns:m="http://schemas.openxmlformats.org/officeDocument/2006/math">
                    <m:oMathParaPr>
                      <m:jc m:val="centerGroup"/>
                    </m:oMathParaPr>
                    <m:oMath xmlns:m="http://schemas.openxmlformats.org/officeDocument/2006/math">
                      <m:r>
                        <a:rPr lang="en-US" sz="6000" i="1">
                          <a:latin typeface="Cambria Math"/>
                        </a:rPr>
                        <m:t>𝑃</m:t>
                      </m:r>
                      <m:d>
                        <m:dPr>
                          <m:ctrlPr>
                            <a:rPr lang="en-US" sz="6000" i="1">
                              <a:latin typeface="Cambria Math"/>
                            </a:rPr>
                          </m:ctrlPr>
                        </m:dPr>
                        <m:e>
                          <m:r>
                            <a:rPr lang="en-US" sz="6000" i="1">
                              <a:latin typeface="Cambria Math"/>
                            </a:rPr>
                            <m:t>𝐴</m:t>
                          </m:r>
                        </m:e>
                      </m:d>
                      <m:r>
                        <a:rPr lang="en-US" sz="6000" i="1">
                          <a:latin typeface="Cambria Math"/>
                        </a:rPr>
                        <m:t>=</m:t>
                      </m:r>
                      <m:f>
                        <m:fPr>
                          <m:ctrlPr>
                            <a:rPr lang="en-US" sz="6000" i="1">
                              <a:latin typeface="Cambria Math"/>
                            </a:rPr>
                          </m:ctrlPr>
                        </m:fPr>
                        <m:num>
                          <m:r>
                            <a:rPr lang="en-US" sz="6000" i="1">
                              <a:latin typeface="Cambria Math"/>
                            </a:rPr>
                            <m:t>9216</m:t>
                          </m:r>
                        </m:num>
                        <m:den>
                          <m:r>
                            <a:rPr lang="en-US" sz="6000" i="1">
                              <a:latin typeface="Cambria Math" panose="02040503050406030204" pitchFamily="18" charset="0"/>
                            </a:rPr>
                            <m:t>4</m:t>
                          </m:r>
                          <m:r>
                            <a:rPr lang="en-US" sz="6000" i="1">
                              <a:latin typeface="Cambria Math"/>
                            </a:rPr>
                            <m:t>0320</m:t>
                          </m:r>
                        </m:den>
                      </m:f>
                      <m:r>
                        <a:rPr lang="en-US" sz="6000" i="1">
                          <a:latin typeface="Cambria Math"/>
                        </a:rPr>
                        <m:t>=</m:t>
                      </m:r>
                      <m:f>
                        <m:fPr>
                          <m:ctrlPr>
                            <a:rPr lang="en-US" sz="6000" i="1">
                              <a:latin typeface="Cambria Math"/>
                            </a:rPr>
                          </m:ctrlPr>
                        </m:fPr>
                        <m:num>
                          <m:r>
                            <a:rPr lang="en-US" sz="6000" i="1">
                              <a:latin typeface="Cambria Math"/>
                            </a:rPr>
                            <m:t>8</m:t>
                          </m:r>
                        </m:num>
                        <m:den>
                          <m:r>
                            <a:rPr lang="en-US" sz="6000" i="1">
                              <a:latin typeface="Cambria Math"/>
                            </a:rPr>
                            <m:t>35</m:t>
                          </m:r>
                        </m:den>
                      </m:f>
                    </m:oMath>
                  </m:oMathPara>
                </a14:m>
                <a:endParaRPr lang="en-US" sz="6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2476106" y="11222524"/>
                <a:ext cx="17005915" cy="2307758"/>
              </a:xfrm>
              <a:prstGeom prst="rect">
                <a:avLst/>
              </a:prstGeom>
              <a:blipFill rotWithShape="0">
                <a:blip r:embed="rId11"/>
                <a:stretch>
                  <a:fillRect/>
                </a:stretch>
              </a:blipFill>
            </p:spPr>
            <p:txBody>
              <a:bodyPr/>
              <a:lstStyle/>
              <a:p>
                <a:r>
                  <a:rPr lang="en-US">
                    <a:noFill/>
                  </a:rPr>
                  <a:t> </a:t>
                </a:r>
              </a:p>
            </p:txBody>
          </p:sp>
        </mc:Fallback>
      </mc:AlternateContent>
      <p:sp>
        <p:nvSpPr>
          <p:cNvPr id="63" name="Action Button: Forward or Next 62">
            <a:hlinkClick r:id="rId12"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50" name="Rectangle 49"/>
              <p:cNvSpPr/>
              <p:nvPr/>
            </p:nvSpPr>
            <p:spPr>
              <a:xfrm>
                <a:off x="1178110" y="5730436"/>
                <a:ext cx="23541699" cy="1539214"/>
              </a:xfrm>
              <a:prstGeom prst="rect">
                <a:avLst/>
              </a:prstGeom>
              <a:noFill/>
            </p:spPr>
            <p:txBody>
              <a:bodyPr wrap="square" lIns="182889" tIns="91445" rIns="182889" bIns="91445" rtlCol="0">
                <a:spAutoFit/>
              </a:bodyPr>
              <a:lstStyle/>
              <a:p>
                <a:pPr indent="514350">
                  <a:lnSpc>
                    <a:spcPct val="115000"/>
                  </a:lnSpc>
                  <a:spcAft>
                    <a:spcPts val="1000"/>
                  </a:spcAft>
                </a:pPr>
                <a14:m>
                  <m:oMathPara xmlns:m="http://schemas.openxmlformats.org/officeDocument/2006/math">
                    <m:oMathParaPr>
                      <m:jc m:val="centerGroup"/>
                    </m:oMathParaPr>
                    <m:oMath xmlns:m="http://schemas.openxmlformats.org/officeDocument/2006/math">
                      <m:r>
                        <a:rPr lang="en-US" sz="6600" b="0" i="1" smtClean="0">
                          <a:latin typeface="Cambria Math" panose="02040503050406030204" pitchFamily="18" charset="0"/>
                        </a:rPr>
                        <m:t>𝐺</m:t>
                      </m:r>
                      <m:r>
                        <a:rPr lang="en-US" sz="6600" b="0" i="1" smtClean="0">
                          <a:latin typeface="Cambria Math" panose="02040503050406030204" pitchFamily="18" charset="0"/>
                        </a:rPr>
                        <m:t>ọ</m:t>
                      </m:r>
                      <m:r>
                        <a:rPr lang="en-US" sz="6600" b="0" i="1" smtClean="0">
                          <a:latin typeface="Cambria Math" panose="02040503050406030204" pitchFamily="18" charset="0"/>
                        </a:rPr>
                        <m:t>𝑖</m:t>
                      </m:r>
                      <m:r>
                        <a:rPr lang="en-US" sz="6600" b="0" i="1" smtClean="0">
                          <a:latin typeface="Cambria Math" panose="02040503050406030204" pitchFamily="18" charset="0"/>
                        </a:rPr>
                        <m:t> </m:t>
                      </m:r>
                      <m:r>
                        <a:rPr lang="en-US" sz="6600" i="1">
                          <a:latin typeface="Cambria Math"/>
                        </a:rPr>
                        <m:t>𝐴</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ỗ</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h</m:t>
                      </m:r>
                      <m:r>
                        <m:rPr>
                          <m:nor/>
                        </m:rPr>
                        <a:rPr lang="en-US" sz="6600" dirty="0" err="1">
                          <a:latin typeface="Times New Roman" pitchFamily="18" charset="0"/>
                          <a:cs typeface="Times New Roman" pitchFamily="18" charset="0"/>
                        </a:rPr>
                        <m:t>ọ</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sinh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nam</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đề</m:t>
                      </m:r>
                      <m:r>
                        <m:rPr>
                          <m:nor/>
                        </m:rPr>
                        <a:rPr lang="en-US" sz="6600" dirty="0" err="1">
                          <a:latin typeface="Times New Roman" pitchFamily="18" charset="0"/>
                          <a:cs typeface="Times New Roman" pitchFamily="18" charset="0"/>
                        </a:rPr>
                        <m:t>u</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ng</m:t>
                      </m:r>
                      <m:r>
                        <m:rPr>
                          <m:nor/>
                        </m:rPr>
                        <a:rPr lang="en-US" sz="6600" dirty="0" err="1">
                          <a:latin typeface="Times New Roman" pitchFamily="18" charset="0"/>
                          <a:cs typeface="Times New Roman" pitchFamily="18" charset="0"/>
                        </a:rPr>
                        <m:t>ồ</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đố</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di</m:t>
                      </m:r>
                      <m:r>
                        <m:rPr>
                          <m:nor/>
                        </m:rPr>
                        <a:rPr lang="en-US" sz="6600" dirty="0" err="1">
                          <a:latin typeface="Times New Roman" pitchFamily="18" charset="0"/>
                          <a:cs typeface="Times New Roman" pitchFamily="18" charset="0"/>
                        </a:rPr>
                        <m:t>ệ</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ớ</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ộ</m:t>
                      </m:r>
                      <m:r>
                        <m:rPr>
                          <m:nor/>
                        </m:rPr>
                        <a:rPr lang="en-US" sz="6600" dirty="0" err="1">
                          <a:latin typeface="Times New Roman" pitchFamily="18" charset="0"/>
                          <a:cs typeface="Times New Roman" pitchFamily="18" charset="0"/>
                        </a:rPr>
                        <m:t>t</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h</m:t>
                      </m:r>
                      <m:r>
                        <m:rPr>
                          <m:nor/>
                        </m:rPr>
                        <a:rPr lang="en-US" sz="6600" dirty="0" err="1">
                          <a:latin typeface="Times New Roman" pitchFamily="18" charset="0"/>
                          <a:cs typeface="Times New Roman" pitchFamily="18" charset="0"/>
                        </a:rPr>
                        <m:t>ọ</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sinh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m:t>
                      </m:r>
                      <m:r>
                        <m:rPr>
                          <m:nor/>
                        </m:rPr>
                        <a:rPr lang="en-US" sz="6600" dirty="0" err="1">
                          <a:latin typeface="Times New Roman" pitchFamily="18" charset="0"/>
                          <a:cs typeface="Times New Roman" pitchFamily="18" charset="0"/>
                        </a:rPr>
                        <m:t>ữ"</m:t>
                      </m:r>
                    </m:oMath>
                  </m:oMathPara>
                </a14:m>
                <a:endParaRPr lang="en-US" sz="6600" i="1"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1178110" y="5730436"/>
                <a:ext cx="23541699" cy="1539214"/>
              </a:xfrm>
              <a:prstGeom prst="rect">
                <a:avLst/>
              </a:prstGeom>
              <a:blipFill rotWithShape="0">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315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500"/>
                                        <p:tgtEl>
                                          <p:spTgt spid="4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7" grpId="0"/>
      <p:bldP spid="68" grpId="0"/>
      <p:bldP spid="63" grpId="0" animBg="1"/>
      <p:bldP spid="5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23812" y="4452417"/>
            <a:ext cx="24173793" cy="8736836"/>
            <a:chOff x="184495" y="3636270"/>
            <a:chExt cx="12085323" cy="4481563"/>
          </a:xfrm>
        </p:grpSpPr>
        <p:sp>
          <p:nvSpPr>
            <p:cNvPr id="5" name="Rounded Rectangle 4"/>
            <p:cNvSpPr/>
            <p:nvPr/>
          </p:nvSpPr>
          <p:spPr>
            <a:xfrm>
              <a:off x="184495" y="3865218"/>
              <a:ext cx="12085323"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112477" y="-62681"/>
            <a:ext cx="24517639" cy="3383049"/>
            <a:chOff x="412387" y="1676559"/>
            <a:chExt cx="24028599" cy="2836989"/>
          </a:xfrm>
        </p:grpSpPr>
        <p:grpSp>
          <p:nvGrpSpPr>
            <p:cNvPr id="21" name="Group 20"/>
            <p:cNvGrpSpPr/>
            <p:nvPr/>
          </p:nvGrpSpPr>
          <p:grpSpPr>
            <a:xfrm>
              <a:off x="412387" y="1828135"/>
              <a:ext cx="23555919" cy="2685413"/>
              <a:chOff x="412387" y="1606296"/>
              <a:chExt cx="23555919" cy="2685413"/>
            </a:xfrm>
          </p:grpSpPr>
          <p:sp>
            <p:nvSpPr>
              <p:cNvPr id="25" name="Rounded Rectangle 24"/>
              <p:cNvSpPr/>
              <p:nvPr/>
            </p:nvSpPr>
            <p:spPr bwMode="auto">
              <a:xfrm>
                <a:off x="412387" y="1606296"/>
                <a:ext cx="23555919" cy="268541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8" y="3436652"/>
                    <a:ext cx="344487"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9</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647700" y="1676559"/>
                  <a:ext cx="23793286" cy="28261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nSpc>
                      <a:spcPct val="115000"/>
                    </a:lnSpc>
                    <a:spcBef>
                      <a:spcPts val="240"/>
                    </a:spcBef>
                    <a:spcAft>
                      <a:spcPts val="240"/>
                    </a:spcAft>
                  </a:pPr>
                  <a:r>
                    <a:rPr lang="en-US" sz="6000" smtClean="0">
                      <a:latin typeface="Times New Roman" pitchFamily="18" charset="0"/>
                      <a:cs typeface="Times New Roman" pitchFamily="18" charset="0"/>
                    </a:rPr>
                    <a:t>                  Kỳ </a:t>
                  </a:r>
                  <a:r>
                    <a:rPr lang="en-US" sz="6000" dirty="0" err="1">
                      <a:latin typeface="Times New Roman" pitchFamily="18" charset="0"/>
                      <a:cs typeface="Times New Roman" pitchFamily="18" charset="0"/>
                    </a:rPr>
                    <a:t>thi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10</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học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sinh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xếp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ngồi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hai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dãy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ghế</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dưới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mỗi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dãy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5</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ghế</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Thầy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giáo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2</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loại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đề</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gồm</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5</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đề</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chẵn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5</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đề</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lẻ</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Tính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xác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suất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để</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mỗi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học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sinh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đều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nhận</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1</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đề</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2</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bạn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ngồi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kề</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dưới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loại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đề</a:t>
                  </a:r>
                  <a:r>
                    <a:rPr lang="en-US" sz="6000">
                      <a:latin typeface="Times New Roman" pitchFamily="18" charset="0"/>
                      <a:cs typeface="Times New Roman" pitchFamily="18" charset="0"/>
                    </a:rPr>
                    <a:t>. </a:t>
                  </a:r>
                  <a:endParaRPr lang="en-US" sz="6000" dirty="0">
                    <a:latin typeface="Times New Roman" panose="02020603050405020304" pitchFamily="18" charset="0"/>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647700" y="1676559"/>
                  <a:ext cx="23793286" cy="2826183"/>
                </a:xfrm>
                <a:prstGeom prst="rect">
                  <a:avLst/>
                </a:prstGeom>
                <a:blipFill rotWithShape="0">
                  <a:blip r:embed="rId2"/>
                  <a:stretch>
                    <a:fillRect l="-1155" t="-2712" b="-72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136513" y="5904413"/>
                <a:ext cx="24041920" cy="2317311"/>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G</m:t>
                      </m:r>
                      <m:r>
                        <m:rPr>
                          <m:nor/>
                        </m:rPr>
                        <a:rPr lang="en-US" sz="6600" dirty="0">
                          <a:latin typeface="Times New Roman" pitchFamily="18" charset="0"/>
                          <a:cs typeface="Times New Roman" pitchFamily="18" charset="0"/>
                        </a:rPr>
                        <m:t>ọ</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a:rPr lang="en-US" sz="6600" i="1">
                          <a:latin typeface="Cambria Math"/>
                        </a:rPr>
                        <m:t>𝐴</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à </m:t>
                      </m:r>
                      <m:r>
                        <m:rPr>
                          <m:nor/>
                        </m:rPr>
                        <a:rPr lang="en-US" sz="6600" dirty="0" err="1">
                          <a:latin typeface="Times New Roman" pitchFamily="18" charset="0"/>
                          <a:cs typeface="Times New Roman" pitchFamily="18" charset="0"/>
                        </a:rPr>
                        <m:t>bi</m:t>
                      </m:r>
                      <m:r>
                        <m:rPr>
                          <m:nor/>
                        </m:rPr>
                        <a:rPr lang="en-US" sz="6600" dirty="0" err="1">
                          <a:latin typeface="Times New Roman" pitchFamily="18" charset="0"/>
                          <a:cs typeface="Times New Roman" pitchFamily="18" charset="0"/>
                        </a:rPr>
                        <m:t>ế</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ố </m:t>
                      </m:r>
                      <m:r>
                        <m:rPr>
                          <m:nor/>
                        </m:rPr>
                        <a:rPr lang="en-US" sz="6600" dirty="0" err="1">
                          <a:latin typeface="Times New Roman" pitchFamily="18" charset="0"/>
                          <a:cs typeface="Times New Roman" pitchFamily="18" charset="0"/>
                        </a:rPr>
                        <m:t>m</m:t>
                      </m:r>
                      <m:r>
                        <m:rPr>
                          <m:nor/>
                        </m:rPr>
                        <a:rPr lang="en-US" sz="6600" dirty="0" err="1">
                          <a:latin typeface="Times New Roman" pitchFamily="18" charset="0"/>
                          <a:cs typeface="Times New Roman" pitchFamily="18" charset="0"/>
                        </a:rPr>
                        <m:t>ỗ</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h</m:t>
                      </m:r>
                      <m:r>
                        <m:rPr>
                          <m:nor/>
                        </m:rPr>
                        <a:rPr lang="en-US" sz="6600" dirty="0" err="1">
                          <a:latin typeface="Times New Roman" pitchFamily="18" charset="0"/>
                          <a:cs typeface="Times New Roman" pitchFamily="18" charset="0"/>
                        </a:rPr>
                        <m:t>ọ</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sinh</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đề</m:t>
                      </m:r>
                      <m:r>
                        <m:rPr>
                          <m:nor/>
                        </m:rPr>
                        <a:rPr lang="en-US" sz="6600" dirty="0" err="1">
                          <a:latin typeface="Times New Roman" pitchFamily="18" charset="0"/>
                          <a:cs typeface="Times New Roman" pitchFamily="18" charset="0"/>
                        </a:rPr>
                        <m:t>u</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nh</m:t>
                      </m:r>
                      <m:r>
                        <m:rPr>
                          <m:nor/>
                        </m:rPr>
                        <a:rPr lang="en-US" sz="6600" dirty="0" err="1">
                          <a:latin typeface="Times New Roman" pitchFamily="18" charset="0"/>
                          <a:cs typeface="Times New Roman" pitchFamily="18" charset="0"/>
                        </a:rPr>
                        <m:t>ậ</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1 </m:t>
                      </m:r>
                      <m:r>
                        <m:rPr>
                          <m:nor/>
                        </m:rPr>
                        <a:rPr lang="en-US" sz="6600" dirty="0" err="1">
                          <a:latin typeface="Times New Roman" pitchFamily="18" charset="0"/>
                          <a:cs typeface="Times New Roman" pitchFamily="18" charset="0"/>
                        </a:rPr>
                        <m:t>đề</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 </m:t>
                      </m:r>
                      <m:r>
                        <m:rPr>
                          <m:nor/>
                        </m:rPr>
                        <a:rPr lang="en-US" sz="6600" dirty="0">
                          <a:latin typeface="Times New Roman" pitchFamily="18" charset="0"/>
                          <a:cs typeface="Times New Roman" pitchFamily="18" charset="0"/>
                        </a:rPr>
                        <m:t>2 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ạ</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ng</m:t>
                      </m:r>
                      <m:r>
                        <m:rPr>
                          <m:nor/>
                        </m:rPr>
                        <a:rPr lang="en-US" sz="6600" dirty="0" err="1">
                          <a:latin typeface="Times New Roman" pitchFamily="18" charset="0"/>
                          <a:cs typeface="Times New Roman" pitchFamily="18" charset="0"/>
                        </a:rPr>
                        <m:t>ồ</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k</m:t>
                      </m:r>
                      <m:r>
                        <m:rPr>
                          <m:nor/>
                        </m:rPr>
                        <a:rPr lang="en-US" sz="6600" dirty="0" err="1">
                          <a:latin typeface="Times New Roman" pitchFamily="18" charset="0"/>
                          <a:cs typeface="Times New Roman" pitchFamily="18" charset="0"/>
                        </a:rPr>
                        <m:t>ề </m:t>
                      </m:r>
                      <m:r>
                        <m:rPr>
                          <m:nor/>
                        </m:rPr>
                        <a:rPr lang="en-US" sz="6600" dirty="0" err="1">
                          <a:latin typeface="Times New Roman" pitchFamily="18" charset="0"/>
                          <a:cs typeface="Times New Roman" pitchFamily="18" charset="0"/>
                        </a:rPr>
                        <m:t>tr</m:t>
                      </m:r>
                      <m:r>
                        <m:rPr>
                          <m:nor/>
                        </m:rPr>
                        <a:rPr lang="en-US" sz="6600" dirty="0" err="1">
                          <a:latin typeface="Times New Roman" pitchFamily="18" charset="0"/>
                          <a:cs typeface="Times New Roman" pitchFamily="18" charset="0"/>
                        </a:rPr>
                        <m:t>ê</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d</m:t>
                      </m:r>
                      <m:r>
                        <m:rPr>
                          <m:nor/>
                        </m:rPr>
                        <a:rPr lang="en-US" sz="6600" dirty="0" err="1">
                          <a:latin typeface="Times New Roman" pitchFamily="18" charset="0"/>
                          <a:cs typeface="Times New Roman" pitchFamily="18" charset="0"/>
                        </a:rPr>
                        <m:t>ướ</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à </m:t>
                      </m:r>
                      <m:r>
                        <m:rPr>
                          <m:nor/>
                        </m:rPr>
                        <a:rPr lang="en-US" sz="6600" dirty="0" err="1">
                          <a:latin typeface="Times New Roman" pitchFamily="18" charset="0"/>
                          <a:cs typeface="Times New Roman" pitchFamily="18" charset="0"/>
                        </a:rPr>
                        <m:t>kh</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lo</m:t>
                      </m:r>
                      <m:r>
                        <m:rPr>
                          <m:nor/>
                        </m:rPr>
                        <a:rPr lang="en-US" sz="6600" dirty="0" err="1">
                          <a:latin typeface="Times New Roman" pitchFamily="18" charset="0"/>
                          <a:cs typeface="Times New Roman" pitchFamily="18" charset="0"/>
                        </a:rPr>
                        <m:t>ạ</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đề</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136513" y="5904413"/>
                <a:ext cx="24041920" cy="2317311"/>
              </a:xfrm>
              <a:prstGeom prst="rect">
                <a:avLst/>
              </a:prstGeom>
              <a:blipFill rotWithShape="0">
                <a:blip r:embed="rId3"/>
                <a:stretch>
                  <a:fillRect/>
                </a:stretch>
              </a:blipFill>
            </p:spPr>
            <p:txBody>
              <a:bodyPr/>
              <a:lstStyle/>
              <a:p>
                <a:r>
                  <a:rPr lang="en-US">
                    <a:noFill/>
                  </a:rPr>
                  <a:t> </a:t>
                </a:r>
              </a:p>
            </p:txBody>
          </p:sp>
        </mc:Fallback>
      </mc:AlternateContent>
      <p:grpSp>
        <p:nvGrpSpPr>
          <p:cNvPr id="3" name="Group 2"/>
          <p:cNvGrpSpPr/>
          <p:nvPr/>
        </p:nvGrpSpPr>
        <p:grpSpPr>
          <a:xfrm>
            <a:off x="494429" y="2987440"/>
            <a:ext cx="23679365" cy="1844060"/>
            <a:chOff x="247182" y="1493720"/>
            <a:chExt cx="11838141" cy="922030"/>
          </a:xfrm>
        </p:grpSpPr>
        <p:grpSp>
          <p:nvGrpSpPr>
            <p:cNvPr id="51" name="Group 50"/>
            <p:cNvGrpSpPr/>
            <p:nvPr/>
          </p:nvGrpSpPr>
          <p:grpSpPr>
            <a:xfrm>
              <a:off x="247182" y="1501340"/>
              <a:ext cx="3487861" cy="914401"/>
              <a:chOff x="5537206" y="1557991"/>
              <a:chExt cx="3476036" cy="85006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732394" y="1685316"/>
                    <a:ext cx="2280848" cy="651613"/>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f>
                          <m:fPr>
                            <m:ctrlPr>
                              <a:rPr lang="en-US" sz="6000" b="0" i="1" smtClean="0">
                                <a:latin typeface="Cambria Math"/>
                                <a:cs typeface="Times New Roman" panose="02020603050405020304" pitchFamily="18" charset="0"/>
                              </a:rPr>
                            </m:ctrlPr>
                          </m:fPr>
                          <m:num>
                            <m:r>
                              <a:rPr lang="en-US" sz="6000" b="0" i="1" smtClean="0">
                                <a:latin typeface="Cambria Math" panose="02040503050406030204" pitchFamily="18" charset="0"/>
                                <a:cs typeface="Times New Roman" panose="02020603050405020304" pitchFamily="18" charset="0"/>
                              </a:rPr>
                              <m:t>1</m:t>
                            </m:r>
                          </m:num>
                          <m:den>
                            <m:r>
                              <a:rPr lang="en-US" sz="6000" b="0" i="1" smtClean="0">
                                <a:latin typeface="Cambria Math" panose="02040503050406030204" pitchFamily="18" charset="0"/>
                                <a:cs typeface="Times New Roman" panose="02020603050405020304" pitchFamily="18" charset="0"/>
                              </a:rPr>
                              <m:t>15120</m:t>
                            </m:r>
                          </m:den>
                        </m:f>
                        <m:r>
                          <a:rPr lang="en-US" sz="6000" b="0" i="1" smtClean="0">
                            <a:latin typeface="Cambria Math" panose="02040503050406030204" pitchFamily="18" charset="0"/>
                            <a:cs typeface="Times New Roman" panose="02020603050405020304" pitchFamily="18" charset="0"/>
                          </a:rPr>
                          <m:t>.</m:t>
                        </m:r>
                      </m:oMath>
                    </a14:m>
                    <a:r>
                      <a:rPr lang="vi-VN" sz="6000" dirty="0">
                        <a:latin typeface="Times New Roman" panose="02020603050405020304" pitchFamily="18" charset="0"/>
                        <a:cs typeface="Times New Roman" panose="02020603050405020304" pitchFamily="18" charset="0"/>
                      </a:rPr>
                      <a:t>	</a:t>
                    </a:r>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732394" y="1685316"/>
                    <a:ext cx="2280848" cy="651613"/>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94191"/>
              <a:ext cx="3101571" cy="921559"/>
              <a:chOff x="5537206" y="1551339"/>
              <a:chExt cx="3091056" cy="856717"/>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347414" y="1551339"/>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126</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347414" y="1551339"/>
                    <a:ext cx="2280848" cy="849214"/>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93720"/>
              <a:ext cx="3164470" cy="922027"/>
              <a:chOff x="5537206" y="1550904"/>
              <a:chExt cx="3153742" cy="857152"/>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410100" y="1550904"/>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252</m:t>
                              </m:r>
                            </m:den>
                          </m:f>
                          <m:r>
                            <a:rPr lang="en-US" sz="6000" b="0" i="1" smtClean="0">
                              <a:latin typeface="Cambria Math" panose="02040503050406030204" pitchFamily="18" charset="0"/>
                            </a:rPr>
                            <m:t>. </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410100" y="1550904"/>
                    <a:ext cx="2280848" cy="84921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2" y="1493720"/>
              <a:ext cx="3090381" cy="922026"/>
              <a:chOff x="5537206" y="1550903"/>
              <a:chExt cx="3079904" cy="857152"/>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17562" y="1550903"/>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8</m:t>
                              </m:r>
                            </m:num>
                            <m:den>
                              <m:r>
                                <a:rPr lang="en-US" sz="6000" b="0" i="1" smtClean="0">
                                  <a:latin typeface="Cambria Math" panose="02040503050406030204" pitchFamily="18" charset="0"/>
                                </a:rPr>
                                <m:t>63</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017562" y="1550903"/>
                    <a:ext cx="2493487" cy="849215"/>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468562" y="3534861"/>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A</a:t>
            </a:r>
            <a:r>
              <a:rPr lang="en-US" sz="6400" b="1" smtClean="0">
                <a:latin typeface="Tahoma" pitchFamily="34" charset="0"/>
                <a:ea typeface="Tahoma" pitchFamily="34" charset="0"/>
                <a:cs typeface="Tahoma" pitchFamily="34" charset="0"/>
              </a:rPr>
              <a:t>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297387" y="4527427"/>
                <a:ext cx="22978618" cy="2011843"/>
              </a:xfrm>
              <a:prstGeom prst="rect">
                <a:avLst/>
              </a:prstGeom>
              <a:noFill/>
            </p:spPr>
            <p:txBody>
              <a:bodyPr wrap="square" lIns="182889" tIns="91445" rIns="182889" bIns="91445" rtlCol="0">
                <a:spAutoFit/>
              </a:bodyPr>
              <a:lstStyle/>
              <a:p>
                <a:pPr indent="457200">
                  <a:lnSpc>
                    <a:spcPct val="115000"/>
                  </a:lnSpc>
                  <a:spcAft>
                    <a:spcPts val="1000"/>
                  </a:spcAft>
                </a:pPr>
                <a14:m>
                  <m:oMathPara xmlns:m="http://schemas.openxmlformats.org/officeDocument/2006/math">
                    <m:oMathParaPr>
                      <m:jc m:val="centerGroup"/>
                    </m:oMathParaPr>
                    <m:oMath xmlns:m="http://schemas.openxmlformats.org/officeDocument/2006/math">
                      <m:r>
                        <a:rPr lang="en-US" sz="6600" i="1">
                          <a:latin typeface="Cambria Math"/>
                        </a:rPr>
                        <m:t>𝑛</m:t>
                      </m:r>
                      <m:d>
                        <m:dPr>
                          <m:ctrlPr>
                            <a:rPr lang="en-US" sz="6600" i="1">
                              <a:latin typeface="Cambria Math"/>
                            </a:rPr>
                          </m:ctrlPr>
                        </m:dPr>
                        <m:e>
                          <m:r>
                            <a:rPr lang="en-US" sz="6600" i="1">
                              <a:latin typeface="Cambria Math"/>
                            </a:rPr>
                            <m:t>𝛺</m:t>
                          </m:r>
                        </m:e>
                      </m:d>
                      <m:r>
                        <a:rPr lang="en-US" sz="6600" i="1">
                          <a:latin typeface="Cambria Math"/>
                        </a:rPr>
                        <m:t>=</m:t>
                      </m:r>
                      <m:r>
                        <a:rPr lang="en-US" sz="6600" i="1">
                          <a:latin typeface="Cambria Math"/>
                        </a:rPr>
                        <m:t>10</m:t>
                      </m:r>
                      <m:r>
                        <a:rPr lang="en-US" sz="6600" i="1">
                          <a:latin typeface="Cambria Math"/>
                        </a:rPr>
                        <m:t>!</m:t>
                      </m:r>
                      <m:r>
                        <m:rPr>
                          <m:nor/>
                        </m:rPr>
                        <a:rPr lang="vi-VN" sz="9600" dirty="0">
                          <a:latin typeface="Times New Roman" panose="02020603050405020304" pitchFamily="18" charset="0"/>
                          <a:ea typeface="Arial" panose="020B0604020202020204" pitchFamily="34" charset="0"/>
                          <a:cs typeface="Times New Roman" panose="02020603050405020304" pitchFamily="18" charset="0"/>
                        </a:rPr>
                        <m:t> </m:t>
                      </m:r>
                    </m:oMath>
                  </m:oMathPara>
                </a14:m>
                <a:endParaRPr lang="en-US" sz="6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6" name="Rectangle 65"/>
              <p:cNvSpPr>
                <a:spLocks noRot="1" noChangeAspect="1" noMove="1" noResize="1" noEditPoints="1" noAdjustHandles="1" noChangeArrowheads="1" noChangeShapeType="1" noTextEdit="1"/>
              </p:cNvSpPr>
              <p:nvPr/>
            </p:nvSpPr>
            <p:spPr>
              <a:xfrm>
                <a:off x="297387" y="4527427"/>
                <a:ext cx="22978618" cy="2011843"/>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603094" y="7896854"/>
                <a:ext cx="22233586" cy="3383629"/>
              </a:xfrm>
              <a:prstGeom prst="rect">
                <a:avLst/>
              </a:prstGeom>
              <a:noFill/>
            </p:spPr>
            <p:txBody>
              <a:bodyPr wrap="square" lIns="182889" tIns="91445" rIns="182889" bIns="91445" rtlCol="0">
                <a:spAutoFit/>
              </a:bodyPr>
              <a:lstStyle/>
              <a:p>
                <a:pPr lvl="0"/>
                <a14:m>
                  <m:oMathPara xmlns:m="http://schemas.openxmlformats.org/officeDocument/2006/math">
                    <m:oMathParaPr>
                      <m:jc m:val="left"/>
                    </m:oMathParaPr>
                    <m:oMath xmlns:m="http://schemas.openxmlformats.org/officeDocument/2006/math">
                      <m:r>
                        <m:rPr>
                          <m:nor/>
                        </m:rPr>
                        <a:rPr lang="en-US" sz="6600" dirty="0">
                          <a:latin typeface="Times New Roman" pitchFamily="18" charset="0"/>
                          <a:cs typeface="Times New Roman" pitchFamily="18" charset="0"/>
                        </a:rPr>
                        <m:t>X</m:t>
                      </m:r>
                      <m:r>
                        <m:rPr>
                          <m:nor/>
                        </m:rPr>
                        <a:rPr lang="en-US" sz="6600" dirty="0">
                          <a:latin typeface="Times New Roman" pitchFamily="18" charset="0"/>
                          <a:cs typeface="Times New Roman" pitchFamily="18" charset="0"/>
                        </a:rPr>
                        <m:t>ế</m:t>
                      </m:r>
                      <m:r>
                        <m:rPr>
                          <m:nor/>
                        </m:rPr>
                        <a:rPr lang="en-US" sz="6600" dirty="0">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a:rPr lang="en-US" sz="6600" i="1">
                          <a:latin typeface="Cambria Math"/>
                        </a:rPr>
                        <m:t>5</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đề</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ẻ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m:t>
                      </m:r>
                      <m:r>
                        <m:rPr>
                          <m:nor/>
                        </m:rPr>
                        <a:rPr lang="en-US" sz="6600" dirty="0" err="1">
                          <a:latin typeface="Times New Roman" pitchFamily="18" charset="0"/>
                          <a:cs typeface="Times New Roman" pitchFamily="18" charset="0"/>
                        </a:rPr>
                        <m:t>o</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ù</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1 </m:t>
                      </m:r>
                      <m:r>
                        <m:rPr>
                          <m:nor/>
                        </m:rPr>
                        <a:rPr lang="en-US" sz="6600" dirty="0" err="1">
                          <a:latin typeface="Times New Roman" pitchFamily="18" charset="0"/>
                          <a:cs typeface="Times New Roman" pitchFamily="18" charset="0"/>
                        </a:rPr>
                        <m:t>d</m:t>
                      </m:r>
                      <m:r>
                        <m:rPr>
                          <m:nor/>
                        </m:rPr>
                        <a:rPr lang="en-US" sz="6600" dirty="0" err="1">
                          <a:latin typeface="Times New Roman" pitchFamily="18" charset="0"/>
                          <a:cs typeface="Times New Roman" pitchFamily="18" charset="0"/>
                        </a:rPr>
                        <m:t>ã</m:t>
                      </m:r>
                      <m:r>
                        <m:rPr>
                          <m:nor/>
                        </m:rPr>
                        <a:rPr lang="en-US" sz="6600" dirty="0" err="1">
                          <a:latin typeface="Times New Roman" pitchFamily="18" charset="0"/>
                          <a:cs typeface="Times New Roman" pitchFamily="18" charset="0"/>
                        </a:rPr>
                        <m:t>y</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gh</m:t>
                      </m:r>
                      <m:r>
                        <m:rPr>
                          <m:nor/>
                        </m:rPr>
                        <a:rPr lang="en-US" sz="6600" dirty="0" err="1">
                          <a:latin typeface="Times New Roman" pitchFamily="18" charset="0"/>
                          <a:cs typeface="Times New Roman" pitchFamily="18" charset="0"/>
                        </a:rPr>
                        <m:t>ế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r>
                        <a:rPr lang="en-US" sz="6600" i="1">
                          <a:latin typeface="Cambria Math"/>
                        </a:rPr>
                        <m:t>5</m:t>
                      </m:r>
                      <m:r>
                        <a:rPr lang="en-US" sz="6600" i="1">
                          <a:latin typeface="Cambria Math"/>
                        </a:rPr>
                        <m:t>!</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a:p>
                <a:pPr lvl="0"/>
                <a14:m>
                  <m:oMathPara xmlns:m="http://schemas.openxmlformats.org/officeDocument/2006/math">
                    <m:oMathParaPr>
                      <m:jc m:val="left"/>
                    </m:oMathParaPr>
                    <m:oMath xmlns:m="http://schemas.openxmlformats.org/officeDocument/2006/math">
                      <m:r>
                        <m:rPr>
                          <m:nor/>
                        </m:rPr>
                        <a:rPr lang="en-US" sz="6600" dirty="0" err="1">
                          <a:latin typeface="Times New Roman" pitchFamily="18" charset="0"/>
                          <a:cs typeface="Times New Roman" pitchFamily="18" charset="0"/>
                        </a:rPr>
                        <m:t>X</m:t>
                      </m:r>
                      <m:r>
                        <m:rPr>
                          <m:nor/>
                        </m:rPr>
                        <a:rPr lang="en-US" sz="6600" dirty="0" err="1">
                          <a:latin typeface="Times New Roman" pitchFamily="18" charset="0"/>
                          <a:cs typeface="Times New Roman" pitchFamily="18" charset="0"/>
                        </a:rPr>
                        <m:t>ế</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a:rPr lang="en-US" sz="6600" i="1">
                          <a:latin typeface="Cambria Math"/>
                        </a:rPr>
                        <m:t>5</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đề</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m:t>
                      </m:r>
                      <m:r>
                        <m:rPr>
                          <m:nor/>
                        </m:rPr>
                        <a:rPr lang="en-US" sz="6600" dirty="0" err="1">
                          <a:latin typeface="Times New Roman" pitchFamily="18" charset="0"/>
                          <a:cs typeface="Times New Roman" pitchFamily="18" charset="0"/>
                        </a:rPr>
                        <m:t>ẵ</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m:t>
                      </m:r>
                      <m:r>
                        <m:rPr>
                          <m:nor/>
                        </m:rPr>
                        <a:rPr lang="en-US" sz="6600" dirty="0" err="1">
                          <a:latin typeface="Times New Roman" pitchFamily="18" charset="0"/>
                          <a:cs typeface="Times New Roman" pitchFamily="18" charset="0"/>
                        </a:rPr>
                        <m:t>o</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ù</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1 </m:t>
                      </m:r>
                      <m:r>
                        <m:rPr>
                          <m:nor/>
                        </m:rPr>
                        <a:rPr lang="en-US" sz="6600" dirty="0" err="1">
                          <a:latin typeface="Times New Roman" pitchFamily="18" charset="0"/>
                          <a:cs typeface="Times New Roman" pitchFamily="18" charset="0"/>
                        </a:rPr>
                        <m:t>d</m:t>
                      </m:r>
                      <m:r>
                        <m:rPr>
                          <m:nor/>
                        </m:rPr>
                        <a:rPr lang="en-US" sz="6600" dirty="0" err="1">
                          <a:latin typeface="Times New Roman" pitchFamily="18" charset="0"/>
                          <a:cs typeface="Times New Roman" pitchFamily="18" charset="0"/>
                        </a:rPr>
                        <m:t>ã</m:t>
                      </m:r>
                      <m:r>
                        <m:rPr>
                          <m:nor/>
                        </m:rPr>
                        <a:rPr lang="en-US" sz="6600" dirty="0" err="1">
                          <a:latin typeface="Times New Roman" pitchFamily="18" charset="0"/>
                          <a:cs typeface="Times New Roman" pitchFamily="18" charset="0"/>
                        </a:rPr>
                        <m:t>y</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gh</m:t>
                      </m:r>
                      <m:r>
                        <m:rPr>
                          <m:nor/>
                        </m:rPr>
                        <a:rPr lang="en-US" sz="6600" dirty="0" err="1">
                          <a:latin typeface="Times New Roman" pitchFamily="18" charset="0"/>
                          <a:cs typeface="Times New Roman" pitchFamily="18" charset="0"/>
                        </a:rPr>
                        <m:t>ế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r>
                        <a:rPr lang="en-US" sz="6600" i="1">
                          <a:latin typeface="Cambria Math"/>
                        </a:rPr>
                        <m:t>5</m:t>
                      </m:r>
                      <m:r>
                        <a:rPr lang="en-US" sz="6600" i="1">
                          <a:latin typeface="Cambria Math"/>
                        </a:rPr>
                        <m:t>!</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r>
                        <m:rPr>
                          <m:nor/>
                        </m:rPr>
                        <a:rPr lang="en-US" sz="6600" dirty="0">
                          <a:latin typeface="Times New Roman" pitchFamily="18" charset="0"/>
                          <a:cs typeface="Times New Roman" pitchFamily="18" charset="0"/>
                        </a:rPr>
                        <m:t>.</m:t>
                      </m:r>
                    </m:oMath>
                  </m:oMathPara>
                </a14:m>
                <a:endParaRPr lang="en-US" sz="6600" dirty="0">
                  <a:latin typeface="Times New Roman" pitchFamily="18" charset="0"/>
                  <a:cs typeface="Times New Roman" pitchFamily="18" charset="0"/>
                </a:endParaRPr>
              </a:p>
              <a:p>
                <a:pPr lvl="0"/>
                <a14:m>
                  <m:oMathPara xmlns:m="http://schemas.openxmlformats.org/officeDocument/2006/math">
                    <m:oMathParaPr>
                      <m:jc m:val="left"/>
                    </m:oMathParaPr>
                    <m:oMath xmlns:m="http://schemas.openxmlformats.org/officeDocument/2006/math">
                      <m:r>
                        <m:rPr>
                          <m:nor/>
                        </m:rPr>
                        <a:rPr lang="en-US" sz="6600" dirty="0">
                          <a:latin typeface="Times New Roman" pitchFamily="18" charset="0"/>
                          <a:cs typeface="Times New Roman" pitchFamily="18" charset="0"/>
                        </a:rPr>
                        <m:t>Ở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ặ</m:t>
                      </m:r>
                      <m:r>
                        <m:rPr>
                          <m:nor/>
                        </m:rPr>
                        <a:rPr lang="en-US" sz="6600" dirty="0" err="1">
                          <a:latin typeface="Times New Roman" pitchFamily="18" charset="0"/>
                          <a:cs typeface="Times New Roman" pitchFamily="18" charset="0"/>
                        </a:rPr>
                        <m:t>p</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đề</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tr</m:t>
                      </m:r>
                      <m:r>
                        <m:rPr>
                          <m:nor/>
                        </m:rPr>
                        <a:rPr lang="en-US" sz="6600" dirty="0" err="1">
                          <a:latin typeface="Times New Roman" pitchFamily="18" charset="0"/>
                          <a:cs typeface="Times New Roman" pitchFamily="18" charset="0"/>
                        </a:rPr>
                        <m:t>ê</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d</m:t>
                      </m:r>
                      <m:r>
                        <m:rPr>
                          <m:nor/>
                        </m:rPr>
                        <a:rPr lang="en-US" sz="6600" dirty="0" err="1">
                          <a:latin typeface="Times New Roman" pitchFamily="18" charset="0"/>
                          <a:cs typeface="Times New Roman" pitchFamily="18" charset="0"/>
                        </a:rPr>
                        <m:t>ướ</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r>
                        <m:rPr>
                          <m:nor/>
                        </m:rPr>
                        <a:rPr lang="en-US" sz="6600" dirty="0" err="1">
                          <a:latin typeface="Times New Roman" pitchFamily="18" charset="0"/>
                          <a:cs typeface="Times New Roman" pitchFamily="18" charset="0"/>
                        </a:rPr>
                        <m:t>th</m:t>
                      </m:r>
                      <m:r>
                        <m:rPr>
                          <m:nor/>
                        </m:rPr>
                        <a:rPr lang="en-US" sz="6600" dirty="0" err="1">
                          <a:latin typeface="Times New Roman" pitchFamily="18" charset="0"/>
                          <a:cs typeface="Times New Roman" pitchFamily="18" charset="0"/>
                        </a:rPr>
                        <m:t>ể đổ</m:t>
                      </m:r>
                      <m:r>
                        <m:rPr>
                          <m:nor/>
                        </m:rPr>
                        <a:rPr lang="en-US" sz="6600" dirty="0" err="1">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đề</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cho</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nhau</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n</m:t>
                      </m:r>
                      <m:r>
                        <m:rPr>
                          <m:nor/>
                        </m:rPr>
                        <a:rPr lang="en-US" sz="6600" dirty="0" err="1">
                          <a:latin typeface="Times New Roman" pitchFamily="18" charset="0"/>
                          <a:cs typeface="Times New Roman" pitchFamily="18" charset="0"/>
                        </a:rPr>
                        <m:t>ê</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ó </m:t>
                      </m:r>
                      <m:sSup>
                        <m:sSupPr>
                          <m:ctrlPr>
                            <a:rPr lang="en-US" sz="6600" i="1">
                              <a:latin typeface="Cambria Math"/>
                            </a:rPr>
                          </m:ctrlPr>
                        </m:sSupPr>
                        <m:e>
                          <m:r>
                            <a:rPr lang="en-US" sz="6600" i="1">
                              <a:latin typeface="Cambria Math"/>
                            </a:rPr>
                            <m:t>2</m:t>
                          </m:r>
                        </m:e>
                        <m:sup>
                          <m:r>
                            <a:rPr lang="en-US" sz="6600" i="1">
                              <a:latin typeface="Cambria Math"/>
                            </a:rPr>
                            <m:t>5</m:t>
                          </m:r>
                        </m:sup>
                      </m:sSup>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á</m:t>
                      </m:r>
                      <m:r>
                        <m:rPr>
                          <m:nor/>
                        </m:rPr>
                        <a:rPr lang="en-US" sz="6600" dirty="0" err="1">
                          <a:latin typeface="Times New Roman" pitchFamily="18" charset="0"/>
                          <a:cs typeface="Times New Roman" pitchFamily="18" charset="0"/>
                        </a:rPr>
                        <m:t>ch</m:t>
                      </m:r>
                    </m:oMath>
                  </m:oMathPara>
                </a14:m>
                <a:endParaRPr lang="en-US" sz="6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603094" y="7896854"/>
                <a:ext cx="22233586" cy="3383629"/>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194293" y="11116359"/>
                <a:ext cx="21642387" cy="2119565"/>
              </a:xfrm>
              <a:prstGeom prst="rect">
                <a:avLst/>
              </a:prstGeom>
              <a:noFill/>
            </p:spPr>
            <p:txBody>
              <a:bodyPr wrap="square" lIns="182889" tIns="91445" rIns="182889" bIns="91445" rtlCol="0">
                <a:spAutoFit/>
              </a:bodyPr>
              <a:lstStyle/>
              <a:p>
                <a:pPr algn="ctr"/>
                <a14:m>
                  <m:oMath xmlns:m="http://schemas.openxmlformats.org/officeDocument/2006/math">
                    <m:r>
                      <m:rPr>
                        <m:nor/>
                      </m:rPr>
                      <a:rPr lang="en-US" sz="6600" dirty="0" smtClean="0">
                        <a:latin typeface="Times New Roman" pitchFamily="18" charset="0"/>
                        <a:cs typeface="Times New Roman" pitchFamily="18" charset="0"/>
                      </a:rPr>
                      <m:t>Suy</m:t>
                    </m:r>
                    <m:r>
                      <m:rPr>
                        <m:nor/>
                      </m:rPr>
                      <a:rPr lang="en-US" sz="6600" dirty="0" smtClean="0">
                        <a:latin typeface="Times New Roman" pitchFamily="18" charset="0"/>
                        <a:cs typeface="Times New Roman" pitchFamily="18" charset="0"/>
                      </a:rPr>
                      <m:t> </m:t>
                    </m:r>
                    <m:r>
                      <m:rPr>
                        <m:nor/>
                      </m:rPr>
                      <a:rPr lang="en-US" sz="6600" dirty="0" smtClean="0">
                        <a:latin typeface="Times New Roman" pitchFamily="18" charset="0"/>
                        <a:cs typeface="Times New Roman" pitchFamily="18" charset="0"/>
                      </a:rPr>
                      <m:t>ra</m:t>
                    </m:r>
                    <m:r>
                      <m:rPr>
                        <m:nor/>
                      </m:rPr>
                      <a:rPr lang="en-US" sz="6600" dirty="0" smtClean="0">
                        <a:latin typeface="Times New Roman" pitchFamily="18" charset="0"/>
                        <a:cs typeface="Times New Roman" pitchFamily="18" charset="0"/>
                      </a:rPr>
                      <m:t> </m:t>
                    </m:r>
                    <m:r>
                      <a:rPr lang="en-US" sz="6600" i="1">
                        <a:latin typeface="Cambria Math"/>
                      </a:rPr>
                      <m:t>𝑛</m:t>
                    </m:r>
                    <m:d>
                      <m:dPr>
                        <m:ctrlPr>
                          <a:rPr lang="en-US" sz="6600" i="1">
                            <a:latin typeface="Cambria Math"/>
                          </a:rPr>
                        </m:ctrlPr>
                      </m:dPr>
                      <m:e>
                        <m:r>
                          <a:rPr lang="en-US" sz="6600" i="1">
                            <a:latin typeface="Cambria Math"/>
                          </a:rPr>
                          <m:t>𝐴</m:t>
                        </m:r>
                      </m:e>
                    </m:d>
                    <m:r>
                      <a:rPr lang="en-US" sz="6600" i="1">
                        <a:latin typeface="Cambria Math"/>
                      </a:rPr>
                      <m:t>=</m:t>
                    </m:r>
                    <m:r>
                      <a:rPr lang="en-US" sz="6600" i="1">
                        <a:latin typeface="Cambria Math"/>
                      </a:rPr>
                      <m:t>5</m:t>
                    </m:r>
                    <m:r>
                      <a:rPr lang="en-US" sz="6600" i="1">
                        <a:latin typeface="Cambria Math"/>
                      </a:rPr>
                      <m:t>!.</m:t>
                    </m:r>
                    <m:r>
                      <a:rPr lang="en-US" sz="6600" i="1">
                        <a:latin typeface="Cambria Math"/>
                      </a:rPr>
                      <m:t>5</m:t>
                    </m:r>
                    <m:r>
                      <a:rPr lang="en-US" sz="6600" i="1">
                        <a:latin typeface="Cambria Math"/>
                      </a:rPr>
                      <m:t>!.</m:t>
                    </m:r>
                    <m:sSup>
                      <m:sSupPr>
                        <m:ctrlPr>
                          <a:rPr lang="en-US" sz="6600" i="1">
                            <a:latin typeface="Cambria Math"/>
                          </a:rPr>
                        </m:ctrlPr>
                      </m:sSupPr>
                      <m:e>
                        <m:r>
                          <a:rPr lang="en-US" sz="6600" i="1">
                            <a:latin typeface="Cambria Math"/>
                          </a:rPr>
                          <m:t>2</m:t>
                        </m:r>
                      </m:e>
                      <m:sup>
                        <m:r>
                          <a:rPr lang="en-US" sz="6600" i="1">
                            <a:latin typeface="Cambria Math"/>
                          </a:rPr>
                          <m:t>5</m:t>
                        </m:r>
                      </m:sup>
                    </m:sSup>
                    <m:r>
                      <m:rPr>
                        <m:nor/>
                      </m:rPr>
                      <a:rPr lang="en-US" sz="6600" dirty="0">
                        <a:latin typeface="Times New Roman" pitchFamily="18" charset="0"/>
                        <a:cs typeface="Times New Roman" pitchFamily="18" charset="0"/>
                      </a:rPr>
                      <m:t>.</m:t>
                    </m:r>
                  </m:oMath>
                </a14:m>
                <a:r>
                  <a:rPr lang="en-US" sz="6600" dirty="0" smtClean="0">
                    <a:latin typeface="Times New Roman" pitchFamily="18" charset="0"/>
                    <a:cs typeface="Times New Roman" pitchFamily="18" charset="0"/>
                  </a:rPr>
                  <a:t> </a:t>
                </a:r>
                <a14:m>
                  <m:oMath xmlns:m="http://schemas.openxmlformats.org/officeDocument/2006/math">
                    <m:r>
                      <a:rPr lang="en-US" sz="8000" b="0" i="0" dirty="0" smtClean="0">
                        <a:latin typeface="Cambria Math" panose="02040503050406030204" pitchFamily="18" charset="0"/>
                        <a:cs typeface="Times New Roman" pitchFamily="18" charset="0"/>
                      </a:rPr>
                      <m:t> </m:t>
                    </m:r>
                    <m:r>
                      <m:rPr>
                        <m:nor/>
                      </m:rPr>
                      <a:rPr lang="en-US" sz="8000" dirty="0" err="1">
                        <a:latin typeface="Times New Roman" pitchFamily="18" charset="0"/>
                        <a:cs typeface="Times New Roman" pitchFamily="18" charset="0"/>
                      </a:rPr>
                      <m:t>V</m:t>
                    </m:r>
                    <m:r>
                      <m:rPr>
                        <m:nor/>
                      </m:rPr>
                      <a:rPr lang="en-US" sz="8000" dirty="0" err="1">
                        <a:latin typeface="Times New Roman" pitchFamily="18" charset="0"/>
                        <a:cs typeface="Times New Roman" pitchFamily="18" charset="0"/>
                      </a:rPr>
                      <m:t>ậ</m:t>
                    </m:r>
                    <m:r>
                      <m:rPr>
                        <m:nor/>
                      </m:rPr>
                      <a:rPr lang="en-US" sz="8000" dirty="0" err="1">
                        <a:latin typeface="Times New Roman" pitchFamily="18" charset="0"/>
                        <a:cs typeface="Times New Roman" pitchFamily="18" charset="0"/>
                      </a:rPr>
                      <m:t>y</m:t>
                    </m:r>
                    <m:r>
                      <m:rPr>
                        <m:nor/>
                      </m:rPr>
                      <a:rPr lang="en-US" sz="8000" dirty="0">
                        <a:latin typeface="Times New Roman" pitchFamily="18" charset="0"/>
                        <a:cs typeface="Times New Roman" pitchFamily="18" charset="0"/>
                      </a:rPr>
                      <m:t> </m:t>
                    </m:r>
                    <m:r>
                      <a:rPr lang="en-US" sz="8000" i="1">
                        <a:latin typeface="Cambria Math" panose="02040503050406030204" pitchFamily="18" charset="0"/>
                      </a:rPr>
                      <m:t>𝑃</m:t>
                    </m:r>
                    <m:d>
                      <m:dPr>
                        <m:ctrlPr>
                          <a:rPr lang="en-US" sz="8000" i="1">
                            <a:latin typeface="Cambria Math"/>
                          </a:rPr>
                        </m:ctrlPr>
                      </m:dPr>
                      <m:e>
                        <m:r>
                          <a:rPr lang="en-US" sz="8000" i="1">
                            <a:latin typeface="Cambria Math"/>
                          </a:rPr>
                          <m:t>𝐴</m:t>
                        </m:r>
                      </m:e>
                    </m:d>
                    <m:r>
                      <a:rPr lang="en-US" sz="8000" i="1">
                        <a:latin typeface="Cambria Math"/>
                      </a:rPr>
                      <m:t>=</m:t>
                    </m:r>
                    <m:f>
                      <m:fPr>
                        <m:ctrlPr>
                          <a:rPr lang="en-US" sz="8000" i="1">
                            <a:latin typeface="Cambria Math"/>
                          </a:rPr>
                        </m:ctrlPr>
                      </m:fPr>
                      <m:num>
                        <m:r>
                          <a:rPr lang="en-US" sz="8000" i="1">
                            <a:latin typeface="Cambria Math"/>
                          </a:rPr>
                          <m:t>5</m:t>
                        </m:r>
                        <m:r>
                          <a:rPr lang="en-US" sz="8000" i="1">
                            <a:latin typeface="Cambria Math"/>
                          </a:rPr>
                          <m:t>!.</m:t>
                        </m:r>
                        <m:r>
                          <a:rPr lang="en-US" sz="8000" i="1">
                            <a:latin typeface="Cambria Math"/>
                          </a:rPr>
                          <m:t>5</m:t>
                        </m:r>
                        <m:r>
                          <a:rPr lang="en-US" sz="8000" i="1">
                            <a:latin typeface="Cambria Math"/>
                          </a:rPr>
                          <m:t>!.</m:t>
                        </m:r>
                        <m:sSup>
                          <m:sSupPr>
                            <m:ctrlPr>
                              <a:rPr lang="en-US" sz="8000" i="1">
                                <a:latin typeface="Cambria Math"/>
                              </a:rPr>
                            </m:ctrlPr>
                          </m:sSupPr>
                          <m:e>
                            <m:r>
                              <a:rPr lang="en-US" sz="8000" i="1">
                                <a:latin typeface="Cambria Math"/>
                              </a:rPr>
                              <m:t>2</m:t>
                            </m:r>
                          </m:e>
                          <m:sup>
                            <m:r>
                              <a:rPr lang="en-US" sz="8000" i="1">
                                <a:latin typeface="Cambria Math"/>
                              </a:rPr>
                              <m:t>5</m:t>
                            </m:r>
                          </m:sup>
                        </m:sSup>
                      </m:num>
                      <m:den>
                        <m:r>
                          <a:rPr lang="en-US" sz="8000" i="1">
                            <a:latin typeface="Cambria Math"/>
                          </a:rPr>
                          <m:t>10</m:t>
                        </m:r>
                        <m:r>
                          <a:rPr lang="en-US" sz="8000" i="1">
                            <a:latin typeface="Cambria Math"/>
                          </a:rPr>
                          <m:t>!</m:t>
                        </m:r>
                      </m:den>
                    </m:f>
                    <m:r>
                      <a:rPr lang="en-US" sz="8000" i="1">
                        <a:latin typeface="Cambria Math"/>
                      </a:rPr>
                      <m:t>=</m:t>
                    </m:r>
                    <m:f>
                      <m:fPr>
                        <m:ctrlPr>
                          <a:rPr lang="en-US" sz="8000" i="1">
                            <a:latin typeface="Cambria Math"/>
                          </a:rPr>
                        </m:ctrlPr>
                      </m:fPr>
                      <m:num>
                        <m:r>
                          <a:rPr lang="en-US" sz="8000" i="1">
                            <a:latin typeface="Cambria Math"/>
                          </a:rPr>
                          <m:t>8</m:t>
                        </m:r>
                      </m:num>
                      <m:den>
                        <m:r>
                          <a:rPr lang="en-US" sz="8000" i="1">
                            <a:latin typeface="Cambria Math"/>
                          </a:rPr>
                          <m:t>63</m:t>
                        </m:r>
                      </m:den>
                    </m:f>
                    <m:r>
                      <m:rPr>
                        <m:nor/>
                      </m:rPr>
                      <a:rPr lang="en-US" sz="8000" dirty="0">
                        <a:latin typeface="Times New Roman" pitchFamily="18" charset="0"/>
                        <a:cs typeface="Times New Roman" pitchFamily="18" charset="0"/>
                      </a:rPr>
                      <m:t>.</m:t>
                    </m:r>
                  </m:oMath>
                </a14:m>
                <a:endParaRPr lang="en-US" sz="6600" dirty="0">
                  <a:latin typeface="Times New Roman" pitchFamily="18" charset="0"/>
                  <a:cs typeface="Times New Roman"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1194293" y="11116359"/>
                <a:ext cx="21642387" cy="2119565"/>
              </a:xfrm>
              <a:prstGeom prst="rect">
                <a:avLst/>
              </a:prstGeom>
              <a:blipFill rotWithShape="0">
                <a:blip r:embed="rId10"/>
                <a:stretch>
                  <a:fillRect/>
                </a:stretch>
              </a:blipFill>
            </p:spPr>
            <p:txBody>
              <a:bodyPr/>
              <a:lstStyle/>
              <a:p>
                <a:r>
                  <a:rPr lang="en-US">
                    <a:noFill/>
                  </a:rPr>
                  <a:t> </a:t>
                </a:r>
              </a:p>
            </p:txBody>
          </p:sp>
        </mc:Fallback>
      </mc:AlternateContent>
      <p:sp>
        <p:nvSpPr>
          <p:cNvPr id="63" name="Action Button: Forward or Next 62">
            <a:hlinkClick r:id="rId11"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64" name="Rectangle 63"/>
              <p:cNvSpPr/>
              <p:nvPr/>
            </p:nvSpPr>
            <p:spPr>
              <a:xfrm>
                <a:off x="2522226" y="17281001"/>
                <a:ext cx="17156618" cy="1539214"/>
              </a:xfrm>
              <a:prstGeom prst="rect">
                <a:avLst/>
              </a:prstGeom>
              <a:noFill/>
            </p:spPr>
            <p:txBody>
              <a:bodyPr wrap="square" lIns="182889" tIns="91445" rIns="182889" bIns="91445" rtlCol="0">
                <a:spAutoFit/>
              </a:bodyPr>
              <a:lstStyle/>
              <a:p>
                <a:pPr indent="457200">
                  <a:lnSpc>
                    <a:spcPct val="115000"/>
                  </a:lnSpc>
                  <a:spcAft>
                    <a:spcPts val="1000"/>
                  </a:spcAft>
                </a:pPr>
                <a14:m>
                  <m:oMathPara xmlns:m="http://schemas.openxmlformats.org/officeDocument/2006/math">
                    <m:oMathParaPr>
                      <m:jc m:val="centerGroup"/>
                    </m:oMathParaPr>
                    <m:oMath xmlns:m="http://schemas.openxmlformats.org/officeDocument/2006/math">
                      <m:r>
                        <a:rPr lang="vi-VN" sz="6600" i="1">
                          <a:latin typeface="Cambria Math" panose="02040503050406030204" pitchFamily="18" charset="0"/>
                          <a:ea typeface="Arial" panose="020B0604020202020204" pitchFamily="34" charset="0"/>
                          <a:cs typeface="Cambria Math" panose="02040503050406030204" pitchFamily="18" charset="0"/>
                        </a:rPr>
                        <m:t>⇒</m:t>
                      </m:r>
                      <m:r>
                        <m:rPr>
                          <m:nor/>
                        </m:rPr>
                        <a:rPr lang="en-US" sz="6600" dirty="0">
                          <a:latin typeface="Times New Roman" panose="02020603050405020304" pitchFamily="18" charset="0"/>
                          <a:ea typeface="Arial" panose="020B0604020202020204" pitchFamily="34" charset="0"/>
                          <a:cs typeface="Times New Roman" panose="02020603050405020304" pitchFamily="18" charset="0"/>
                        </a:rPr>
                        <m:t> </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C</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ó </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4 </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s</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ố </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ph</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ứ</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c</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 </m:t>
                      </m:r>
                      <m:r>
                        <m:rPr>
                          <m:nor/>
                        </m:rPr>
                        <a:rPr lang="vi-VN" sz="6600" i="1" dirty="0">
                          <a:latin typeface="Times New Roman" panose="02020603050405020304" pitchFamily="18" charset="0"/>
                          <a:ea typeface="Arial" panose="020B0604020202020204" pitchFamily="34" charset="0"/>
                          <a:cs typeface="Times New Roman" panose="02020603050405020304" pitchFamily="18" charset="0"/>
                        </a:rPr>
                        <m:t>z</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 </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th</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ỏ</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a</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 </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m</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ã</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n</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 đề </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b</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à</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i</m:t>
                      </m:r>
                      <m:r>
                        <m:rPr>
                          <m:nor/>
                        </m:rPr>
                        <a:rPr lang="vi-VN" sz="6600" dirty="0">
                          <a:latin typeface="Times New Roman" panose="02020603050405020304" pitchFamily="18" charset="0"/>
                          <a:ea typeface="Arial" panose="020B0604020202020204" pitchFamily="34" charset="0"/>
                          <a:cs typeface="Times New Roman" panose="02020603050405020304" pitchFamily="18" charset="0"/>
                        </a:rPr>
                        <m:t>.</m:t>
                      </m:r>
                      <m:r>
                        <m:rPr>
                          <m:nor/>
                        </m:rPr>
                        <a:rPr lang="vi-VN" sz="6600" b="1" dirty="0">
                          <a:latin typeface="Times New Roman" panose="02020603050405020304" pitchFamily="18" charset="0"/>
                          <a:ea typeface="Arial" panose="020B0604020202020204" pitchFamily="34" charset="0"/>
                          <a:cs typeface="Times New Roman" panose="02020603050405020304" pitchFamily="18" charset="0"/>
                        </a:rPr>
                        <m:t> </m:t>
                      </m:r>
                      <m:r>
                        <m:rPr>
                          <m:nor/>
                        </m:rPr>
                        <a:rPr lang="en-US" sz="6600" b="1" dirty="0">
                          <a:latin typeface="Times New Roman" panose="02020603050405020304" pitchFamily="18" charset="0"/>
                          <a:ea typeface="Arial" panose="020B0604020202020204" pitchFamily="34" charset="0"/>
                          <a:cs typeface="Times New Roman" panose="02020603050405020304" pitchFamily="18" charset="0"/>
                        </a:rPr>
                        <m:t>           </m:t>
                      </m:r>
                    </m:oMath>
                  </m:oMathPara>
                </a14:m>
                <a:endParaRPr lang="en-US" sz="6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4" name="Rectangle 63"/>
              <p:cNvSpPr>
                <a:spLocks noRot="1" noChangeAspect="1" noMove="1" noResize="1" noEditPoints="1" noAdjustHandles="1" noChangeArrowheads="1" noChangeShapeType="1" noTextEdit="1"/>
              </p:cNvSpPr>
              <p:nvPr/>
            </p:nvSpPr>
            <p:spPr>
              <a:xfrm>
                <a:off x="2522226" y="17281001"/>
                <a:ext cx="17156618" cy="1539214"/>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07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wipe(left)">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500"/>
                                        <p:tgtEl>
                                          <p:spTgt spid="4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7" grpId="0"/>
      <p:bldP spid="68" grpId="0"/>
      <p:bldP spid="63" grpId="0" animBg="1"/>
      <p:bldP spid="6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16452" y="4720322"/>
            <a:ext cx="24459045" cy="8756476"/>
            <a:chOff x="184495" y="3686629"/>
            <a:chExt cx="11834900" cy="4328998"/>
          </a:xfrm>
        </p:grpSpPr>
        <p:sp>
          <p:nvSpPr>
            <p:cNvPr id="5" name="Rounded Rectangle 4"/>
            <p:cNvSpPr/>
            <p:nvPr/>
          </p:nvSpPr>
          <p:spPr>
            <a:xfrm>
              <a:off x="184495" y="3865218"/>
              <a:ext cx="11834900" cy="4150409"/>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86629"/>
              <a:ext cx="2365452" cy="591831"/>
              <a:chOff x="1275608" y="6330946"/>
              <a:chExt cx="4637144" cy="1075329"/>
            </a:xfrm>
          </p:grpSpPr>
          <p:sp>
            <p:nvSpPr>
              <p:cNvPr id="7" name="Freeform 20"/>
              <p:cNvSpPr>
                <a:spLocks/>
              </p:cNvSpPr>
              <p:nvPr/>
            </p:nvSpPr>
            <p:spPr bwMode="auto">
              <a:xfrm rot="16200000" flipV="1">
                <a:off x="3462491" y="4863457"/>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93056" y="6459671"/>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1" y="-38247"/>
            <a:ext cx="24387175" cy="3600996"/>
            <a:chOff x="246700" y="1762116"/>
            <a:chExt cx="23900737" cy="3019757"/>
          </a:xfrm>
        </p:grpSpPr>
        <p:grpSp>
          <p:nvGrpSpPr>
            <p:cNvPr id="21" name="Group 20"/>
            <p:cNvGrpSpPr/>
            <p:nvPr/>
          </p:nvGrpSpPr>
          <p:grpSpPr>
            <a:xfrm>
              <a:off x="246700" y="1869705"/>
              <a:ext cx="23900737" cy="2839926"/>
              <a:chOff x="246700" y="1647866"/>
              <a:chExt cx="23900737" cy="2839926"/>
            </a:xfrm>
          </p:grpSpPr>
          <p:sp>
            <p:nvSpPr>
              <p:cNvPr id="25" name="Rounded Rectangle 24"/>
              <p:cNvSpPr/>
              <p:nvPr/>
            </p:nvSpPr>
            <p:spPr bwMode="auto">
              <a:xfrm>
                <a:off x="246700" y="1720891"/>
                <a:ext cx="23900737" cy="276690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10</a:t>
                  </a:r>
                  <a:endParaRPr lang="en-US" sz="6000" dirty="0">
                    <a:solidFill>
                      <a:schemeClr val="bg1"/>
                    </a:solidFill>
                    <a:latin typeface="Tahoma" pitchFamily="34" charset="0"/>
                    <a:cs typeface="Tahoma" pitchFamily="34" charset="0"/>
                  </a:endParaRPr>
                </a:p>
              </p:txBody>
            </p:sp>
          </p:grpSp>
        </p:grpSp>
        <p:sp>
          <p:nvSpPr>
            <p:cNvPr id="23" name="Rectangle 22"/>
            <p:cNvSpPr/>
            <p:nvPr/>
          </p:nvSpPr>
          <p:spPr>
            <a:xfrm>
              <a:off x="834199" y="1762116"/>
              <a:ext cx="23244067" cy="301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lvl="0" algn="just"/>
              <a:r>
                <a:rPr lang="en-US" sz="6000" smtClean="0">
                  <a:latin typeface="Times New Roman" pitchFamily="18" charset="0"/>
                  <a:cs typeface="Times New Roman" pitchFamily="18" charset="0"/>
                </a:rPr>
                <a:t>                 </a:t>
              </a:r>
              <a:r>
                <a:rPr lang="en-US" sz="5400" smtClean="0">
                  <a:latin typeface="Times New Roman" pitchFamily="18" charset="0"/>
                  <a:cs typeface="Times New Roman" pitchFamily="18" charset="0"/>
                </a:rPr>
                <a:t>Một </a:t>
              </a:r>
              <a:r>
                <a:rPr lang="en-US" sz="5400">
                  <a:latin typeface="Times New Roman" pitchFamily="18" charset="0"/>
                  <a:cs typeface="Times New Roman" pitchFamily="18" charset="0"/>
                </a:rPr>
                <a:t>quân vua được đặt trên một ô giữa bàn cờ vua (xem hình minh họa). Mỗi bước di chuyển, quân vua được di chuyển sang một ô khác chung cạnh hoặc chung đỉnh với ô đang đứng. Bạn An di chuyển quân vua ngẫu nhiên ba bước. Tính xác suất để sau ba bước quân vua trở về đúng ô xuất phát. </a:t>
              </a:r>
              <a:endParaRPr lang="en-US" sz="6000" dirty="0">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8" name="Rectangle 87"/>
              <p:cNvSpPr/>
              <p:nvPr/>
            </p:nvSpPr>
            <p:spPr>
              <a:xfrm>
                <a:off x="-510889" y="5901877"/>
                <a:ext cx="20376238" cy="1153980"/>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000" b="0" i="0" dirty="0" smtClean="0">
                          <a:latin typeface="Times New Roman" pitchFamily="18" charset="0"/>
                          <a:cs typeface="Times New Roman" pitchFamily="18" charset="0"/>
                        </a:rPr>
                        <m:t>S</m:t>
                      </m:r>
                      <m:r>
                        <m:rPr>
                          <m:nor/>
                        </m:rPr>
                        <a:rPr lang="en-US" sz="6000" b="0" i="0" dirty="0" smtClean="0">
                          <a:latin typeface="Times New Roman" pitchFamily="18" charset="0"/>
                          <a:cs typeface="Times New Roman" pitchFamily="18" charset="0"/>
                        </a:rPr>
                        <m:t>ố </m:t>
                      </m:r>
                      <m:r>
                        <m:rPr>
                          <m:nor/>
                        </m:rPr>
                        <a:rPr lang="en-US" sz="6000" dirty="0">
                          <a:latin typeface="Times New Roman" pitchFamily="18" charset="0"/>
                          <a:cs typeface="Times New Roman" pitchFamily="18" charset="0"/>
                        </a:rPr>
                        <m:t>c</m:t>
                      </m:r>
                      <m:r>
                        <m:rPr>
                          <m:nor/>
                        </m:rPr>
                        <a:rPr lang="en-US" sz="6000" dirty="0">
                          <a:latin typeface="Times New Roman" pitchFamily="18" charset="0"/>
                          <a:cs typeface="Times New Roman" pitchFamily="18" charset="0"/>
                        </a:rPr>
                        <m:t>á</m:t>
                      </m:r>
                      <m:r>
                        <m:rPr>
                          <m:nor/>
                        </m:rPr>
                        <a:rPr lang="en-US" sz="6000" dirty="0">
                          <a:latin typeface="Times New Roman" pitchFamily="18" charset="0"/>
                          <a:cs typeface="Times New Roman" pitchFamily="18" charset="0"/>
                        </a:rPr>
                        <m:t>ch</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di</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chuy</m:t>
                      </m:r>
                      <m:r>
                        <m:rPr>
                          <m:nor/>
                        </m:rPr>
                        <a:rPr lang="en-US" sz="6000" dirty="0">
                          <a:latin typeface="Times New Roman" pitchFamily="18" charset="0"/>
                          <a:cs typeface="Times New Roman" pitchFamily="18" charset="0"/>
                        </a:rPr>
                        <m:t>ể</m:t>
                      </m:r>
                      <m:r>
                        <m:rPr>
                          <m:nor/>
                        </m:rPr>
                        <a:rPr lang="en-US" sz="6000" dirty="0">
                          <a:latin typeface="Times New Roman" pitchFamily="18" charset="0"/>
                          <a:cs typeface="Times New Roman" pitchFamily="18" charset="0"/>
                        </a:rPr>
                        <m:t>n</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qu</m:t>
                      </m:r>
                      <m:r>
                        <m:rPr>
                          <m:nor/>
                        </m:rPr>
                        <a:rPr lang="en-US" sz="6000" dirty="0">
                          <a:latin typeface="Times New Roman" pitchFamily="18" charset="0"/>
                          <a:cs typeface="Times New Roman" pitchFamily="18" charset="0"/>
                        </a:rPr>
                        <m:t>â</m:t>
                      </m:r>
                      <m:r>
                        <m:rPr>
                          <m:nor/>
                        </m:rPr>
                        <a:rPr lang="en-US" sz="6000" dirty="0">
                          <a:latin typeface="Times New Roman" pitchFamily="18" charset="0"/>
                          <a:cs typeface="Times New Roman" pitchFamily="18" charset="0"/>
                        </a:rPr>
                        <m:t>n</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vua</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sau</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trong</m:t>
                      </m:r>
                      <m:r>
                        <m:rPr>
                          <m:nor/>
                        </m:rPr>
                        <a:rPr lang="en-US" sz="6000" dirty="0">
                          <a:latin typeface="Times New Roman" pitchFamily="18" charset="0"/>
                          <a:cs typeface="Times New Roman" pitchFamily="18" charset="0"/>
                        </a:rPr>
                        <m:t> 3 </m:t>
                      </m:r>
                      <m:r>
                        <m:rPr>
                          <m:nor/>
                        </m:rPr>
                        <a:rPr lang="en-US" sz="6000" dirty="0">
                          <a:latin typeface="Times New Roman" pitchFamily="18" charset="0"/>
                          <a:cs typeface="Times New Roman" pitchFamily="18" charset="0"/>
                        </a:rPr>
                        <m:t>n</m:t>
                      </m:r>
                      <m:r>
                        <m:rPr>
                          <m:nor/>
                        </m:rPr>
                        <a:rPr lang="en-US" sz="6000" dirty="0">
                          <a:latin typeface="Times New Roman" pitchFamily="18" charset="0"/>
                          <a:cs typeface="Times New Roman" pitchFamily="18" charset="0"/>
                        </a:rPr>
                        <m:t>ướ</m:t>
                      </m:r>
                      <m:r>
                        <m:rPr>
                          <m:nor/>
                        </m:rPr>
                        <a:rPr lang="en-US" sz="6000" dirty="0">
                          <a:latin typeface="Times New Roman" pitchFamily="18" charset="0"/>
                          <a:cs typeface="Times New Roman" pitchFamily="18" charset="0"/>
                        </a:rPr>
                        <m:t>c</m:t>
                      </m:r>
                      <m:r>
                        <m:rPr>
                          <m:nor/>
                        </m:rPr>
                        <a:rPr lang="en-US" sz="6000" dirty="0">
                          <a:latin typeface="Times New Roman" pitchFamily="18" charset="0"/>
                          <a:cs typeface="Times New Roman" pitchFamily="18" charset="0"/>
                        </a:rPr>
                        <m:t> đ</m:t>
                      </m:r>
                      <m:r>
                        <m:rPr>
                          <m:nor/>
                        </m:rPr>
                        <a:rPr lang="en-US" sz="6000" dirty="0">
                          <a:latin typeface="Times New Roman" pitchFamily="18" charset="0"/>
                          <a:cs typeface="Times New Roman" pitchFamily="18" charset="0"/>
                        </a:rPr>
                        <m:t>i</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l</m:t>
                      </m:r>
                      <m:r>
                        <m:rPr>
                          <m:nor/>
                        </m:rPr>
                        <a:rPr lang="en-US" sz="6000" dirty="0">
                          <a:latin typeface="Times New Roman" pitchFamily="18" charset="0"/>
                          <a:cs typeface="Times New Roman" pitchFamily="18" charset="0"/>
                        </a:rPr>
                        <m:t>à </m:t>
                      </m:r>
                      <m:r>
                        <a:rPr lang="en-US" sz="6000" i="1">
                          <a:latin typeface="Cambria Math"/>
                        </a:rPr>
                        <m:t>𝑛</m:t>
                      </m:r>
                      <m:d>
                        <m:dPr>
                          <m:ctrlPr>
                            <a:rPr lang="en-US" sz="6000" i="1">
                              <a:latin typeface="Cambria Math"/>
                            </a:rPr>
                          </m:ctrlPr>
                        </m:dPr>
                        <m:e>
                          <m:r>
                            <a:rPr lang="en-US" sz="6000" i="1">
                              <a:latin typeface="Cambria Math"/>
                            </a:rPr>
                            <m:t>𝛺</m:t>
                          </m:r>
                        </m:e>
                      </m:d>
                      <m:r>
                        <a:rPr lang="en-US" sz="6000" i="1">
                          <a:latin typeface="Cambria Math"/>
                        </a:rPr>
                        <m:t>=</m:t>
                      </m:r>
                      <m:sSup>
                        <m:sSupPr>
                          <m:ctrlPr>
                            <a:rPr lang="en-US" sz="6000" i="1">
                              <a:latin typeface="Cambria Math"/>
                            </a:rPr>
                          </m:ctrlPr>
                        </m:sSupPr>
                        <m:e>
                          <m:r>
                            <a:rPr lang="en-US" sz="6000" i="1">
                              <a:latin typeface="Cambria Math"/>
                            </a:rPr>
                            <m:t>8</m:t>
                          </m:r>
                        </m:e>
                        <m:sup>
                          <m:r>
                            <a:rPr lang="en-US" sz="6000" i="1">
                              <a:latin typeface="Cambria Math"/>
                            </a:rPr>
                            <m:t>3</m:t>
                          </m:r>
                        </m:sup>
                      </m:sSup>
                      <m:r>
                        <m:rPr>
                          <m:nor/>
                        </m:rPr>
                        <a:rPr lang="en-US" sz="6000" dirty="0">
                          <a:latin typeface="Times New Roman" pitchFamily="18" charset="0"/>
                          <a:cs typeface="Times New Roman" pitchFamily="18" charset="0"/>
                        </a:rPr>
                        <m:t>.</m:t>
                      </m:r>
                    </m:oMath>
                  </m:oMathPara>
                </a14:m>
                <a:endParaRPr lang="en-US" sz="60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510889" y="5901877"/>
                <a:ext cx="20376238" cy="1153980"/>
              </a:xfrm>
              <a:prstGeom prst="rect">
                <a:avLst/>
              </a:prstGeom>
              <a:blipFill rotWithShape="0">
                <a:blip r:embed="rId3"/>
                <a:stretch>
                  <a:fillRect/>
                </a:stretch>
              </a:blipFill>
            </p:spPr>
            <p:txBody>
              <a:bodyPr/>
              <a:lstStyle/>
              <a:p>
                <a:r>
                  <a:rPr lang="en-US">
                    <a:noFill/>
                  </a:rPr>
                  <a:t> </a:t>
                </a:r>
              </a:p>
            </p:txBody>
          </p:sp>
        </mc:Fallback>
      </mc:AlternateContent>
      <p:grpSp>
        <p:nvGrpSpPr>
          <p:cNvPr id="3" name="Group 2"/>
          <p:cNvGrpSpPr/>
          <p:nvPr/>
        </p:nvGrpSpPr>
        <p:grpSpPr>
          <a:xfrm>
            <a:off x="133776" y="3273601"/>
            <a:ext cx="23888963" cy="1962045"/>
            <a:chOff x="247181" y="1378427"/>
            <a:chExt cx="11942132" cy="1041162"/>
          </a:xfrm>
        </p:grpSpPr>
        <p:grpSp>
          <p:nvGrpSpPr>
            <p:cNvPr id="51" name="Group 50"/>
            <p:cNvGrpSpPr/>
            <p:nvPr/>
          </p:nvGrpSpPr>
          <p:grpSpPr>
            <a:xfrm>
              <a:off x="247181" y="1436708"/>
              <a:ext cx="3090381" cy="979034"/>
              <a:chOff x="5537206" y="1497906"/>
              <a:chExt cx="3079904" cy="910150"/>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24123" y="1497906"/>
                    <a:ext cx="2280848" cy="90127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32</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24123" y="1497906"/>
                    <a:ext cx="2280848" cy="901276"/>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50101"/>
              <a:ext cx="3090381" cy="969488"/>
              <a:chOff x="5537206" y="1510355"/>
              <a:chExt cx="3079904" cy="901275"/>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252238" y="1510355"/>
                    <a:ext cx="2280848" cy="90127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16</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252238" y="1510355"/>
                    <a:ext cx="2280848" cy="901275"/>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17947"/>
              <a:ext cx="3090381" cy="997798"/>
              <a:chOff x="5537206" y="1480464"/>
              <a:chExt cx="3079904" cy="927592"/>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68213" y="1480464"/>
                    <a:ext cx="2280848" cy="90127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m:t>
                              </m:r>
                            </m:num>
                            <m:den>
                              <m:r>
                                <a:rPr lang="en-US" sz="6000" b="0" i="1" smtClean="0">
                                  <a:latin typeface="Cambria Math" panose="02040503050406030204" pitchFamily="18" charset="0"/>
                                </a:rPr>
                                <m:t>32</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68213" y="1480464"/>
                    <a:ext cx="2280848" cy="90127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3" y="1378427"/>
              <a:ext cx="3194370" cy="1037317"/>
              <a:chOff x="5537206" y="1443723"/>
              <a:chExt cx="3183540" cy="964332"/>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227259" y="1443723"/>
                    <a:ext cx="2493487" cy="90127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3</m:t>
                              </m:r>
                            </m:num>
                            <m:den>
                              <m:r>
                                <a:rPr lang="en-US" sz="6000" b="0" i="1" smtClean="0">
                                  <a:latin typeface="Cambria Math" panose="02040503050406030204" pitchFamily="18" charset="0"/>
                                </a:rPr>
                                <m:t>64</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227259" y="1443723"/>
                    <a:ext cx="2493487" cy="901274"/>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17632777" y="3969738"/>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smtClean="0">
                <a:latin typeface="Tahoma" pitchFamily="34" charset="0"/>
                <a:ea typeface="Tahoma" pitchFamily="34" charset="0"/>
                <a:cs typeface="Tahoma" pitchFamily="34" charset="0"/>
              </a:rPr>
              <a:t>D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881742" y="11391897"/>
                <a:ext cx="22978618" cy="2214399"/>
              </a:xfrm>
              <a:prstGeom prst="rect">
                <a:avLst/>
              </a:prstGeom>
              <a:noFill/>
            </p:spPr>
            <p:txBody>
              <a:bodyPr wrap="square" lIns="182889" tIns="91445" rIns="182889" bIns="91445" rtlCol="0">
                <a:spAutoFit/>
              </a:bodyPr>
              <a:lstStyle/>
              <a:p>
                <a:pPr indent="514350">
                  <a:lnSpc>
                    <a:spcPct val="115000"/>
                  </a:lnSpc>
                  <a:spcAft>
                    <a:spcPts val="1000"/>
                  </a:spcAft>
                </a:pPr>
                <a:r>
                  <a:rPr lang="en-US" sz="6000" dirty="0">
                    <a:latin typeface="Times New Roman" pitchFamily="18" charset="0"/>
                    <a:cs typeface="Times New Roman" pitchFamily="18" charset="0"/>
                  </a:rPr>
                  <a:t>Vậy </a:t>
                </a:r>
                <a:r>
                  <a:rPr lang="en-US" sz="6000" dirty="0" err="1">
                    <a:latin typeface="Times New Roman" pitchFamily="18" charset="0"/>
                    <a:cs typeface="Times New Roman" pitchFamily="18" charset="0"/>
                  </a:rPr>
                  <a:t>xác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suất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cần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tìm</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a:t>
                </a:r>
                <a14:m>
                  <m:oMath xmlns:m="http://schemas.openxmlformats.org/officeDocument/2006/math">
                    <m:r>
                      <a:rPr lang="en-US" sz="7200" i="1">
                        <a:latin typeface="Cambria Math"/>
                      </a:rPr>
                      <m:t>𝑃</m:t>
                    </m:r>
                    <m:d>
                      <m:dPr>
                        <m:ctrlPr>
                          <a:rPr lang="en-US" sz="7200" i="1">
                            <a:latin typeface="Cambria Math"/>
                          </a:rPr>
                        </m:ctrlPr>
                      </m:dPr>
                      <m:e>
                        <m:r>
                          <a:rPr lang="en-US" sz="7200" i="1">
                            <a:latin typeface="Cambria Math"/>
                          </a:rPr>
                          <m:t>𝐴</m:t>
                        </m:r>
                      </m:e>
                    </m:d>
                    <m:r>
                      <a:rPr lang="en-US" sz="7200" i="1">
                        <a:latin typeface="Cambria Math"/>
                      </a:rPr>
                      <m:t>=</m:t>
                    </m:r>
                    <m:f>
                      <m:fPr>
                        <m:ctrlPr>
                          <a:rPr lang="en-US" sz="7200" i="1">
                            <a:latin typeface="Cambria Math"/>
                          </a:rPr>
                        </m:ctrlPr>
                      </m:fPr>
                      <m:num>
                        <m:r>
                          <a:rPr lang="en-US" sz="7200" i="1">
                            <a:latin typeface="Cambria Math"/>
                          </a:rPr>
                          <m:t>𝑛</m:t>
                        </m:r>
                        <m:d>
                          <m:dPr>
                            <m:ctrlPr>
                              <a:rPr lang="en-US" sz="7200" i="1">
                                <a:latin typeface="Cambria Math"/>
                              </a:rPr>
                            </m:ctrlPr>
                          </m:dPr>
                          <m:e>
                            <m:r>
                              <a:rPr lang="en-US" sz="7200" i="1">
                                <a:latin typeface="Cambria Math"/>
                              </a:rPr>
                              <m:t>𝐴</m:t>
                            </m:r>
                          </m:e>
                        </m:d>
                      </m:num>
                      <m:den>
                        <m:r>
                          <a:rPr lang="en-US" sz="7200" i="1">
                            <a:latin typeface="Cambria Math"/>
                          </a:rPr>
                          <m:t>𝑛</m:t>
                        </m:r>
                        <m:d>
                          <m:dPr>
                            <m:ctrlPr>
                              <a:rPr lang="en-US" sz="7200" i="1">
                                <a:latin typeface="Cambria Math"/>
                              </a:rPr>
                            </m:ctrlPr>
                          </m:dPr>
                          <m:e>
                            <m:r>
                              <a:rPr lang="en-US" sz="7200" i="1">
                                <a:latin typeface="Cambria Math"/>
                              </a:rPr>
                              <m:t>𝛺</m:t>
                            </m:r>
                          </m:e>
                        </m:d>
                      </m:den>
                    </m:f>
                    <m:r>
                      <a:rPr lang="en-US" sz="7200" i="1">
                        <a:latin typeface="Cambria Math"/>
                      </a:rPr>
                      <m:t>=</m:t>
                    </m:r>
                    <m:f>
                      <m:fPr>
                        <m:ctrlPr>
                          <a:rPr lang="en-US" sz="7200" i="1">
                            <a:latin typeface="Cambria Math"/>
                          </a:rPr>
                        </m:ctrlPr>
                      </m:fPr>
                      <m:num>
                        <m:r>
                          <a:rPr lang="en-US" sz="7200" i="1">
                            <a:latin typeface="Cambria Math"/>
                          </a:rPr>
                          <m:t>16+8</m:t>
                        </m:r>
                      </m:num>
                      <m:den>
                        <m:sSup>
                          <m:sSupPr>
                            <m:ctrlPr>
                              <a:rPr lang="en-US" sz="7200" i="1">
                                <a:latin typeface="Cambria Math"/>
                              </a:rPr>
                            </m:ctrlPr>
                          </m:sSupPr>
                          <m:e>
                            <m:r>
                              <a:rPr lang="en-US" sz="7200" i="1">
                                <a:latin typeface="Cambria Math"/>
                              </a:rPr>
                              <m:t>8</m:t>
                            </m:r>
                          </m:e>
                          <m:sup>
                            <m:r>
                              <a:rPr lang="en-US" sz="7200" i="1">
                                <a:latin typeface="Cambria Math"/>
                              </a:rPr>
                              <m:t>3</m:t>
                            </m:r>
                          </m:sup>
                        </m:sSup>
                      </m:den>
                    </m:f>
                    <m:r>
                      <a:rPr lang="en-US" sz="7200" i="1">
                        <a:latin typeface="Cambria Math"/>
                      </a:rPr>
                      <m:t>=</m:t>
                    </m:r>
                    <m:f>
                      <m:fPr>
                        <m:ctrlPr>
                          <a:rPr lang="en-US" sz="7200" i="1">
                            <a:latin typeface="Cambria Math"/>
                          </a:rPr>
                        </m:ctrlPr>
                      </m:fPr>
                      <m:num>
                        <m:r>
                          <a:rPr lang="en-US" sz="7200" i="1">
                            <a:latin typeface="Cambria Math"/>
                          </a:rPr>
                          <m:t>3</m:t>
                        </m:r>
                      </m:num>
                      <m:den>
                        <m:r>
                          <a:rPr lang="en-US" sz="7200" i="1">
                            <a:latin typeface="Cambria Math"/>
                          </a:rPr>
                          <m:t>64</m:t>
                        </m:r>
                      </m:den>
                    </m:f>
                  </m:oMath>
                </a14:m>
                <a:endParaRPr lang="en-US" sz="7200" i="1"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6" name="Rectangle 65"/>
              <p:cNvSpPr>
                <a:spLocks noRot="1" noChangeAspect="1" noMove="1" noResize="1" noEditPoints="1" noAdjustHandles="1" noChangeArrowheads="1" noChangeShapeType="1" noTextEdit="1"/>
              </p:cNvSpPr>
              <p:nvPr/>
            </p:nvSpPr>
            <p:spPr>
              <a:xfrm>
                <a:off x="881742" y="11391897"/>
                <a:ext cx="22978618" cy="2214399"/>
              </a:xfrm>
              <a:prstGeom prst="rect">
                <a:avLst/>
              </a:prstGeom>
              <a:blipFill rotWithShape="0">
                <a:blip r:embed="rId8"/>
                <a:stretch>
                  <a:fillRect/>
                </a:stretch>
              </a:blipFill>
            </p:spPr>
            <p:txBody>
              <a:bodyPr/>
              <a:lstStyle/>
              <a:p>
                <a:r>
                  <a:rPr lang="en-US">
                    <a:noFill/>
                  </a:rPr>
                  <a:t> </a:t>
                </a:r>
              </a:p>
            </p:txBody>
          </p:sp>
        </mc:Fallback>
      </mc:AlternateContent>
      <p:sp>
        <p:nvSpPr>
          <p:cNvPr id="67" name="Rectangle 66"/>
          <p:cNvSpPr/>
          <p:nvPr/>
        </p:nvSpPr>
        <p:spPr>
          <a:xfrm>
            <a:off x="-67180" y="7111662"/>
            <a:ext cx="19015484" cy="2954665"/>
          </a:xfrm>
          <a:prstGeom prst="rect">
            <a:avLst/>
          </a:prstGeom>
          <a:noFill/>
        </p:spPr>
        <p:txBody>
          <a:bodyPr wrap="square" lIns="182889" tIns="91445" rIns="182889" bIns="91445" rtlCol="0">
            <a:spAutoFit/>
          </a:bodyPr>
          <a:lstStyle/>
          <a:p>
            <a:r>
              <a:rPr lang="en-US" sz="6000">
                <a:latin typeface="Times New Roman" pitchFamily="18" charset="0"/>
                <a:cs typeface="Times New Roman" pitchFamily="18" charset="0"/>
              </a:rPr>
              <a:t>TH1: Bước đầu tiên quân vua đến vị trí ô đen, bước 2 quân vua có 4 cách đi để bước thứ ba về vị trí ban đầu nên có 4.4.1 = 16 cách.</a:t>
            </a:r>
            <a:endParaRPr lang="en-US" sz="6000" dirty="0">
              <a:latin typeface="Times New Roman" pitchFamily="18" charset="0"/>
              <a:cs typeface="Times New Roman" pitchFamily="18" charset="0"/>
            </a:endParaRPr>
          </a:p>
        </p:txBody>
      </p:sp>
      <p:sp>
        <p:nvSpPr>
          <p:cNvPr id="68" name="Rectangle 67"/>
          <p:cNvSpPr/>
          <p:nvPr/>
        </p:nvSpPr>
        <p:spPr>
          <a:xfrm>
            <a:off x="-211225" y="9827832"/>
            <a:ext cx="25338499" cy="2031335"/>
          </a:xfrm>
          <a:prstGeom prst="rect">
            <a:avLst/>
          </a:prstGeom>
          <a:noFill/>
        </p:spPr>
        <p:txBody>
          <a:bodyPr wrap="square" lIns="182889" tIns="91445" rIns="182889" bIns="91445" rtlCol="0">
            <a:spAutoFit/>
          </a:bodyPr>
          <a:lstStyle/>
          <a:p>
            <a:r>
              <a:rPr lang="en-US" sz="6000">
                <a:latin typeface="Times New Roman" pitchFamily="18" charset="0"/>
                <a:cs typeface="Times New Roman" pitchFamily="18" charset="0"/>
              </a:rPr>
              <a:t>TH2: Bước đầu tiên quân vua đến vị trí ô trắng, bước 2 quân vua có 2 cách đi để bước thứ ba về vị trí ban đầu nên có 4.2.1 = 8 cách</a:t>
            </a:r>
            <a:endParaRPr lang="en-US" sz="6000" dirty="0">
              <a:latin typeface="Times New Roman" pitchFamily="18" charset="0"/>
              <a:cs typeface="Times New Roman" pitchFamily="18" charset="0"/>
            </a:endParaRPr>
          </a:p>
        </p:txBody>
      </p:sp>
      <p:sp>
        <p:nvSpPr>
          <p:cNvPr id="63" name="Action Button: Forward or Next 62">
            <a:hlinkClick r:id="rId9"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pic>
        <p:nvPicPr>
          <p:cNvPr id="50" name="Picture 49"/>
          <p:cNvPicPr/>
          <p:nvPr/>
        </p:nvPicPr>
        <p:blipFill>
          <a:blip r:embed="rId10" cstate="print"/>
          <a:srcRect/>
          <a:stretch>
            <a:fillRect/>
          </a:stretch>
        </p:blipFill>
        <p:spPr bwMode="auto">
          <a:xfrm>
            <a:off x="19238008" y="5100576"/>
            <a:ext cx="5424033" cy="4687203"/>
          </a:xfrm>
          <a:prstGeom prst="rect">
            <a:avLst/>
          </a:prstGeom>
          <a:noFill/>
          <a:ln w="9525">
            <a:noFill/>
            <a:miter lim="800000"/>
            <a:headEnd/>
            <a:tailEnd/>
          </a:ln>
        </p:spPr>
      </p:pic>
    </p:spTree>
    <p:extLst>
      <p:ext uri="{BB962C8B-B14F-4D97-AF65-F5344CB8AC3E}">
        <p14:creationId xmlns:p14="http://schemas.microsoft.com/office/powerpoint/2010/main" val="390078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left)">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7" grpId="0"/>
      <p:bldP spid="68" grpId="0"/>
      <p:bldP spid="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1190" y="6258479"/>
            <a:ext cx="24292911" cy="7457522"/>
            <a:chOff x="184495" y="3614581"/>
            <a:chExt cx="12144874" cy="3341941"/>
          </a:xfrm>
        </p:grpSpPr>
        <p:sp>
          <p:nvSpPr>
            <p:cNvPr id="5" name="Rounded Rectangle 4"/>
            <p:cNvSpPr/>
            <p:nvPr/>
          </p:nvSpPr>
          <p:spPr>
            <a:xfrm>
              <a:off x="184495" y="3614581"/>
              <a:ext cx="12144874" cy="3341941"/>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nvGrpSpPr>
            <p:cNvPr id="6" name="Group 5"/>
            <p:cNvGrpSpPr/>
            <p:nvPr/>
          </p:nvGrpSpPr>
          <p:grpSpPr>
            <a:xfrm>
              <a:off x="203200" y="3636275"/>
              <a:ext cx="2342698" cy="507832"/>
              <a:chOff x="1275608" y="6239450"/>
              <a:chExt cx="4592537" cy="922706"/>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000"/>
              </a:p>
            </p:txBody>
          </p:sp>
          <p:sp>
            <p:nvSpPr>
              <p:cNvPr id="8" name="TextBox 7"/>
              <p:cNvSpPr txBox="1"/>
              <p:nvPr/>
            </p:nvSpPr>
            <p:spPr>
              <a:xfrm>
                <a:off x="2187353" y="6239450"/>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000"/>
              </a:p>
            </p:txBody>
          </p:sp>
        </p:grpSp>
      </p:grpSp>
      <p:grpSp>
        <p:nvGrpSpPr>
          <p:cNvPr id="20" name="Group 19"/>
          <p:cNvGrpSpPr/>
          <p:nvPr/>
        </p:nvGrpSpPr>
        <p:grpSpPr>
          <a:xfrm>
            <a:off x="-69148" y="-133880"/>
            <a:ext cx="24456322" cy="4783745"/>
            <a:chOff x="534987" y="1779367"/>
            <a:chExt cx="23968503" cy="4011597"/>
          </a:xfrm>
        </p:grpSpPr>
        <p:grpSp>
          <p:nvGrpSpPr>
            <p:cNvPr id="21" name="Group 20"/>
            <p:cNvGrpSpPr/>
            <p:nvPr/>
          </p:nvGrpSpPr>
          <p:grpSpPr>
            <a:xfrm>
              <a:off x="534987" y="1869705"/>
              <a:ext cx="23968503" cy="3815741"/>
              <a:chOff x="534987" y="1647866"/>
              <a:chExt cx="23968503" cy="3815741"/>
            </a:xfrm>
          </p:grpSpPr>
          <p:sp>
            <p:nvSpPr>
              <p:cNvPr id="25" name="Rounded Rectangle 24"/>
              <p:cNvSpPr/>
              <p:nvPr/>
            </p:nvSpPr>
            <p:spPr bwMode="auto">
              <a:xfrm>
                <a:off x="755647" y="1720890"/>
                <a:ext cx="23747843" cy="3742717"/>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6" y="1653394"/>
                  <a:ext cx="2509246"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11</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647701" y="1779367"/>
                  <a:ext cx="23774372" cy="4011597"/>
                </a:xfrm>
                <a:prstGeom prst="rect">
                  <a:avLst/>
                </a:prstGeom>
                <a:noFill/>
                <a:extLst/>
              </p:spPr>
              <p:txBody>
                <a:bodyPr wrap="square" rtlCol="0">
                  <a:spAutoFit/>
                </a:bodyPr>
                <a:lstStyle/>
                <a:p>
                  <a:pPr lvl="0" algn="just">
                    <a:lnSpc>
                      <a:spcPct val="115000"/>
                    </a:lnSpc>
                    <a:spcBef>
                      <a:spcPts val="240"/>
                    </a:spcBef>
                    <a:spcAft>
                      <a:spcPts val="240"/>
                    </a:spcAft>
                  </a:pPr>
                  <a:r>
                    <a:rPr lang="vi-VN" sz="5600">
                      <a:latin typeface="Times New Roman" panose="02020603050405020304" pitchFamily="18" charset="0"/>
                      <a:ea typeface="Calibri" panose="020F0502020204030204" pitchFamily="34" charset="0"/>
                      <a:cs typeface="Times New Roman" panose="02020603050405020304" pitchFamily="18" charset="0"/>
                    </a:rPr>
                    <a:t> </a:t>
                  </a:r>
                  <a:r>
                    <a:rPr lang="en-US" sz="5600" smtClean="0">
                      <a:latin typeface="Times New Roman" panose="02020603050405020304" pitchFamily="18" charset="0"/>
                      <a:ea typeface="Calibri" panose="020F0502020204030204" pitchFamily="34" charset="0"/>
                      <a:cs typeface="Times New Roman" panose="02020603050405020304" pitchFamily="18" charset="0"/>
                    </a:rPr>
                    <a:t>                    </a:t>
                  </a:r>
                  <a:r>
                    <a:rPr lang="pt-BR" sz="6000" smtClean="0">
                      <a:latin typeface="Times New Roman" pitchFamily="18" charset="0"/>
                      <a:cs typeface="Times New Roman" pitchFamily="18" charset="0"/>
                    </a:rPr>
                    <a:t>Hai </a:t>
                  </a:r>
                  <a:r>
                    <a:rPr lang="pt-BR" sz="6000" dirty="0">
                      <a:latin typeface="Times New Roman" pitchFamily="18" charset="0"/>
                      <a:cs typeface="Times New Roman" pitchFamily="18" charset="0"/>
                    </a:rPr>
                    <a:t>người độc lập nhau ném bóng vào rổ. Mỗi người ném vào rổ của mình một quả bóng. Biết rằng xác suất ném bóng trúng vào rổ của từng người tương ứng là </a:t>
                  </a:r>
                  <a14:m>
                    <m:oMath xmlns:m="http://schemas.openxmlformats.org/officeDocument/2006/math">
                      <m:f>
                        <m:fPr>
                          <m:ctrlPr>
                            <a:rPr lang="en-US" sz="6000" i="1">
                              <a:latin typeface="Cambria Math"/>
                              <a:cs typeface="Times New Roman" pitchFamily="18" charset="0"/>
                            </a:rPr>
                          </m:ctrlPr>
                        </m:fPr>
                        <m:num>
                          <m:r>
                            <a:rPr lang="pt-BR" sz="6000">
                              <a:latin typeface="Cambria Math"/>
                              <a:cs typeface="Times New Roman" pitchFamily="18" charset="0"/>
                            </a:rPr>
                            <m:t>1</m:t>
                          </m:r>
                        </m:num>
                        <m:den>
                          <m:r>
                            <a:rPr lang="pt-BR" sz="6000">
                              <a:latin typeface="Cambria Math"/>
                              <a:cs typeface="Times New Roman" pitchFamily="18" charset="0"/>
                            </a:rPr>
                            <m:t>5</m:t>
                          </m:r>
                        </m:den>
                      </m:f>
                    </m:oMath>
                  </a14:m>
                  <a:r>
                    <a:rPr lang="pt-BR" sz="6000" dirty="0">
                      <a:latin typeface="Times New Roman" pitchFamily="18" charset="0"/>
                      <a:cs typeface="Times New Roman" pitchFamily="18" charset="0"/>
                    </a:rPr>
                    <a:t> và </a:t>
                  </a:r>
                  <a14:m>
                    <m:oMath xmlns:m="http://schemas.openxmlformats.org/officeDocument/2006/math">
                      <m:f>
                        <m:fPr>
                          <m:ctrlPr>
                            <a:rPr lang="en-US" sz="6000" i="1">
                              <a:latin typeface="Cambria Math"/>
                              <a:cs typeface="Times New Roman" pitchFamily="18" charset="0"/>
                            </a:rPr>
                          </m:ctrlPr>
                        </m:fPr>
                        <m:num>
                          <m:r>
                            <a:rPr lang="pt-BR" sz="6000">
                              <a:latin typeface="Cambria Math"/>
                              <a:cs typeface="Times New Roman" pitchFamily="18" charset="0"/>
                            </a:rPr>
                            <m:t>2</m:t>
                          </m:r>
                        </m:num>
                        <m:den>
                          <m:r>
                            <a:rPr lang="pt-BR" sz="6000">
                              <a:latin typeface="Cambria Math"/>
                              <a:cs typeface="Times New Roman" pitchFamily="18" charset="0"/>
                            </a:rPr>
                            <m:t>7</m:t>
                          </m:r>
                        </m:den>
                      </m:f>
                    </m:oMath>
                  </a14:m>
                  <a:r>
                    <a:rPr lang="pt-BR" sz="6000" dirty="0">
                      <a:latin typeface="Times New Roman" pitchFamily="18" charset="0"/>
                      <a:cs typeface="Times New Roman" pitchFamily="18" charset="0"/>
                    </a:rPr>
                    <a:t>. Gọi </a:t>
                  </a:r>
                  <a14:m>
                    <m:oMath xmlns:m="http://schemas.openxmlformats.org/officeDocument/2006/math">
                      <m:r>
                        <a:rPr lang="en-US" sz="6000">
                          <a:latin typeface="Cambria Math"/>
                          <a:cs typeface="Times New Roman" pitchFamily="18" charset="0"/>
                        </a:rPr>
                        <m:t>𝐴</m:t>
                      </m:r>
                    </m:oMath>
                  </a14:m>
                  <a:r>
                    <a:rPr lang="pt-BR" sz="6000" dirty="0">
                      <a:latin typeface="Times New Roman" pitchFamily="18" charset="0"/>
                      <a:cs typeface="Times New Roman" pitchFamily="18" charset="0"/>
                    </a:rPr>
                    <a:t> là biến cố: “Cả hai cùng ném bóng trúng vào rổ”. Khi đó, xác suất của biến cố </a:t>
                  </a:r>
                  <a14:m>
                    <m:oMath xmlns:m="http://schemas.openxmlformats.org/officeDocument/2006/math">
                      <m:r>
                        <a:rPr lang="en-US" sz="6000">
                          <a:latin typeface="Cambria Math"/>
                          <a:cs typeface="Times New Roman" pitchFamily="18" charset="0"/>
                        </a:rPr>
                        <m:t>𝐴</m:t>
                      </m:r>
                    </m:oMath>
                  </a14:m>
                  <a:r>
                    <a:rPr lang="pt-BR" sz="6000" dirty="0">
                      <a:latin typeface="Times New Roman" pitchFamily="18" charset="0"/>
                      <a:cs typeface="Times New Roman" pitchFamily="18" charset="0"/>
                    </a:rPr>
                    <a:t> là bao nhiêu</a:t>
                  </a:r>
                  <a:r>
                    <a:rPr lang="pt-BR" sz="6000">
                      <a:latin typeface="Times New Roman" pitchFamily="18" charset="0"/>
                      <a:cs typeface="Times New Roman" pitchFamily="18" charset="0"/>
                    </a:rPr>
                    <a:t>?</a:t>
                  </a:r>
                  <a:r>
                    <a:rPr lang="pt-BR" sz="6000" b="1">
                      <a:solidFill>
                        <a:srgbClr val="002060"/>
                      </a:solidFill>
                      <a:latin typeface="Times New Roman" pitchFamily="18" charset="0"/>
                      <a:cs typeface="Times New Roman" pitchFamily="18" charset="0"/>
                    </a:rPr>
                    <a:t> </a:t>
                  </a:r>
                  <a:endParaRPr lang="en-US" sz="5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647701" y="1779367"/>
                  <a:ext cx="23774372" cy="4011597"/>
                </a:xfrm>
                <a:prstGeom prst="rect">
                  <a:avLst/>
                </a:prstGeom>
                <a:blipFill rotWithShape="0">
                  <a:blip r:embed="rId2"/>
                  <a:stretch>
                    <a:fillRect l="-1533" t="-2803" r="-1508" b="-5860"/>
                  </a:stretch>
                </a:blipFill>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4822970" y="6622478"/>
                <a:ext cx="22597618" cy="1108006"/>
              </a:xfrm>
              <a:prstGeom prst="rect">
                <a:avLst/>
              </a:prstGeom>
              <a:noFill/>
            </p:spPr>
            <p:txBody>
              <a:bodyPr wrap="square" lIns="182889" tIns="91445" rIns="182889" bIns="91445" rtlCol="0">
                <a:spAutoFit/>
              </a:bodyPr>
              <a:lstStyle/>
              <a:p>
                <a:r>
                  <a:rPr lang="pt-BR" sz="6000" dirty="0">
                    <a:latin typeface="Times New Roman" pitchFamily="18" charset="0"/>
                    <a:cs typeface="Times New Roman" pitchFamily="18" charset="0"/>
                  </a:rPr>
                  <a:t>Gọi </a:t>
                </a:r>
                <a14:m>
                  <m:oMath xmlns:m="http://schemas.openxmlformats.org/officeDocument/2006/math">
                    <m:r>
                      <a:rPr lang="en-US" sz="6000" i="1">
                        <a:latin typeface="Cambria Math"/>
                      </a:rPr>
                      <m:t>𝐴</m:t>
                    </m:r>
                  </m:oMath>
                </a14:m>
                <a:r>
                  <a:rPr lang="pt-BR" sz="6000" dirty="0">
                    <a:latin typeface="Times New Roman" pitchFamily="18" charset="0"/>
                    <a:cs typeface="Times New Roman" pitchFamily="18" charset="0"/>
                  </a:rPr>
                  <a:t> là biến cố: “Cả hai cùng ném bóng trúng vào rổ. “</a:t>
                </a:r>
                <a:endParaRPr lang="en-US" sz="60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4822970" y="6622478"/>
                <a:ext cx="22597618" cy="1108006"/>
              </a:xfrm>
              <a:prstGeom prst="rect">
                <a:avLst/>
              </a:prstGeom>
              <a:blipFill rotWithShape="0">
                <a:blip r:embed="rId3"/>
                <a:stretch>
                  <a:fillRect l="-1214" t="-12637" b="-324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579847" y="7138981"/>
                <a:ext cx="24148097" cy="2179518"/>
              </a:xfrm>
              <a:prstGeom prst="rect">
                <a:avLst/>
              </a:prstGeom>
              <a:noFill/>
            </p:spPr>
            <p:txBody>
              <a:bodyPr wrap="square" lIns="182889" tIns="91445" rIns="182889" bIns="91445" rtlCol="0">
                <a:spAutoFit/>
              </a:bodyPr>
              <a:lstStyle/>
              <a:p>
                <a:pPr algn="just">
                  <a:lnSpc>
                    <a:spcPct val="115000"/>
                  </a:lnSpc>
                </a:pPr>
                <a14:m>
                  <m:oMathPara xmlns:m="http://schemas.openxmlformats.org/officeDocument/2006/math">
                    <m:oMathParaPr>
                      <m:jc m:val="left"/>
                    </m:oMathParaPr>
                    <m:oMath xmlns:m="http://schemas.openxmlformats.org/officeDocument/2006/math">
                      <m:r>
                        <m:rPr>
                          <m:nor/>
                        </m:rPr>
                        <a:rPr lang="pt-BR" sz="6000" dirty="0">
                          <a:latin typeface="Times New Roman" pitchFamily="18" charset="0"/>
                          <a:cs typeface="Times New Roman" pitchFamily="18" charset="0"/>
                        </a:rPr>
                        <m:t>G</m:t>
                      </m:r>
                      <m:r>
                        <m:rPr>
                          <m:nor/>
                        </m:rPr>
                        <a:rPr lang="pt-BR" sz="6000" dirty="0">
                          <a:latin typeface="Times New Roman" pitchFamily="18" charset="0"/>
                          <a:cs typeface="Times New Roman" pitchFamily="18" charset="0"/>
                        </a:rPr>
                        <m:t>ọ</m:t>
                      </m:r>
                      <m:r>
                        <m:rPr>
                          <m:nor/>
                        </m:rPr>
                        <a:rPr lang="pt-BR" sz="6000" dirty="0">
                          <a:latin typeface="Times New Roman" pitchFamily="18" charset="0"/>
                          <a:cs typeface="Times New Roman" pitchFamily="18" charset="0"/>
                        </a:rPr>
                        <m:t>i</m:t>
                      </m:r>
                      <m:r>
                        <m:rPr>
                          <m:nor/>
                        </m:rPr>
                        <a:rPr lang="pt-BR" sz="6000" dirty="0">
                          <a:latin typeface="Times New Roman" pitchFamily="18" charset="0"/>
                          <a:cs typeface="Times New Roman" pitchFamily="18" charset="0"/>
                        </a:rPr>
                        <m:t> </m:t>
                      </m:r>
                      <m:r>
                        <a:rPr lang="en-US" sz="6000" i="1">
                          <a:latin typeface="Cambria Math"/>
                        </a:rPr>
                        <m:t>𝑋</m:t>
                      </m:r>
                      <m:r>
                        <m:rPr>
                          <m:nor/>
                        </m:rPr>
                        <a:rPr lang="pt-BR" sz="6000" dirty="0">
                          <a:latin typeface="Times New Roman" pitchFamily="18" charset="0"/>
                          <a:cs typeface="Times New Roman" pitchFamily="18" charset="0"/>
                        </a:rPr>
                        <m:t> </m:t>
                      </m:r>
                      <m:r>
                        <m:rPr>
                          <m:nor/>
                        </m:rPr>
                        <a:rPr lang="pt-BR" sz="6000" dirty="0">
                          <a:latin typeface="Times New Roman" pitchFamily="18" charset="0"/>
                          <a:cs typeface="Times New Roman" pitchFamily="18" charset="0"/>
                        </a:rPr>
                        <m:t>l</m:t>
                      </m:r>
                      <m:r>
                        <m:rPr>
                          <m:nor/>
                        </m:rPr>
                        <a:rPr lang="pt-BR" sz="6000" dirty="0">
                          <a:latin typeface="Times New Roman" pitchFamily="18" charset="0"/>
                          <a:cs typeface="Times New Roman" pitchFamily="18" charset="0"/>
                        </a:rPr>
                        <m:t>à </m:t>
                      </m:r>
                      <m:r>
                        <m:rPr>
                          <m:nor/>
                        </m:rPr>
                        <a:rPr lang="pt-BR" sz="6000" dirty="0">
                          <a:latin typeface="Times New Roman" pitchFamily="18" charset="0"/>
                          <a:cs typeface="Times New Roman" pitchFamily="18" charset="0"/>
                        </a:rPr>
                        <m:t>bi</m:t>
                      </m:r>
                      <m:r>
                        <m:rPr>
                          <m:nor/>
                        </m:rPr>
                        <a:rPr lang="pt-BR" sz="6000" dirty="0">
                          <a:latin typeface="Times New Roman" pitchFamily="18" charset="0"/>
                          <a:cs typeface="Times New Roman" pitchFamily="18" charset="0"/>
                        </a:rPr>
                        <m:t>ế</m:t>
                      </m:r>
                      <m:r>
                        <m:rPr>
                          <m:nor/>
                        </m:rPr>
                        <a:rPr lang="pt-BR" sz="6000" dirty="0">
                          <a:latin typeface="Times New Roman" pitchFamily="18" charset="0"/>
                          <a:cs typeface="Times New Roman" pitchFamily="18" charset="0"/>
                        </a:rPr>
                        <m:t>n</m:t>
                      </m:r>
                      <m:r>
                        <m:rPr>
                          <m:nor/>
                        </m:rPr>
                        <a:rPr lang="pt-BR" sz="6000" dirty="0">
                          <a:latin typeface="Times New Roman" pitchFamily="18" charset="0"/>
                          <a:cs typeface="Times New Roman" pitchFamily="18" charset="0"/>
                        </a:rPr>
                        <m:t> </m:t>
                      </m:r>
                      <m:r>
                        <m:rPr>
                          <m:nor/>
                        </m:rPr>
                        <a:rPr lang="pt-BR" sz="6000" dirty="0">
                          <a:latin typeface="Times New Roman" pitchFamily="18" charset="0"/>
                          <a:cs typeface="Times New Roman" pitchFamily="18" charset="0"/>
                        </a:rPr>
                        <m:t>c</m:t>
                      </m:r>
                      <m:r>
                        <m:rPr>
                          <m:nor/>
                        </m:rPr>
                        <a:rPr lang="pt-BR" sz="6000" dirty="0">
                          <a:latin typeface="Times New Roman" pitchFamily="18" charset="0"/>
                          <a:cs typeface="Times New Roman" pitchFamily="18" charset="0"/>
                        </a:rPr>
                        <m:t>ố: “</m:t>
                      </m:r>
                      <m:r>
                        <m:rPr>
                          <m:nor/>
                        </m:rPr>
                        <a:rPr lang="pt-BR" sz="6000" dirty="0">
                          <a:latin typeface="Times New Roman" pitchFamily="18" charset="0"/>
                          <a:cs typeface="Times New Roman" pitchFamily="18" charset="0"/>
                        </a:rPr>
                        <m:t>ng</m:t>
                      </m:r>
                      <m:r>
                        <m:rPr>
                          <m:nor/>
                        </m:rPr>
                        <a:rPr lang="pt-BR" sz="6000" dirty="0">
                          <a:latin typeface="Times New Roman" pitchFamily="18" charset="0"/>
                          <a:cs typeface="Times New Roman" pitchFamily="18" charset="0"/>
                        </a:rPr>
                        <m:t>ườ</m:t>
                      </m:r>
                      <m:r>
                        <m:rPr>
                          <m:nor/>
                        </m:rPr>
                        <a:rPr lang="pt-BR" sz="6000" dirty="0">
                          <a:latin typeface="Times New Roman" pitchFamily="18" charset="0"/>
                          <a:cs typeface="Times New Roman" pitchFamily="18" charset="0"/>
                        </a:rPr>
                        <m:t>i</m:t>
                      </m:r>
                      <m:r>
                        <m:rPr>
                          <m:nor/>
                        </m:rPr>
                        <a:rPr lang="pt-BR" sz="6000" dirty="0">
                          <a:latin typeface="Times New Roman" pitchFamily="18" charset="0"/>
                          <a:cs typeface="Times New Roman" pitchFamily="18" charset="0"/>
                        </a:rPr>
                        <m:t> </m:t>
                      </m:r>
                      <m:r>
                        <m:rPr>
                          <m:nor/>
                        </m:rPr>
                        <a:rPr lang="pt-BR" sz="6000" dirty="0">
                          <a:latin typeface="Times New Roman" pitchFamily="18" charset="0"/>
                          <a:cs typeface="Times New Roman" pitchFamily="18" charset="0"/>
                        </a:rPr>
                        <m:t>th</m:t>
                      </m:r>
                      <m:r>
                        <m:rPr>
                          <m:nor/>
                        </m:rPr>
                        <a:rPr lang="pt-BR" sz="6000" dirty="0">
                          <a:latin typeface="Times New Roman" pitchFamily="18" charset="0"/>
                          <a:cs typeface="Times New Roman" pitchFamily="18" charset="0"/>
                        </a:rPr>
                        <m:t>ứ </m:t>
                      </m:r>
                      <m:r>
                        <m:rPr>
                          <m:nor/>
                        </m:rPr>
                        <a:rPr lang="pt-BR" sz="6000" dirty="0">
                          <a:latin typeface="Times New Roman" pitchFamily="18" charset="0"/>
                          <a:cs typeface="Times New Roman" pitchFamily="18" charset="0"/>
                        </a:rPr>
                        <m:t>nh</m:t>
                      </m:r>
                      <m:r>
                        <m:rPr>
                          <m:nor/>
                        </m:rPr>
                        <a:rPr lang="pt-BR" sz="6000" dirty="0">
                          <a:latin typeface="Times New Roman" pitchFamily="18" charset="0"/>
                          <a:cs typeface="Times New Roman" pitchFamily="18" charset="0"/>
                        </a:rPr>
                        <m:t>ấ</m:t>
                      </m:r>
                      <m:r>
                        <m:rPr>
                          <m:nor/>
                        </m:rPr>
                        <a:rPr lang="pt-BR" sz="6000" dirty="0">
                          <a:latin typeface="Times New Roman" pitchFamily="18" charset="0"/>
                          <a:cs typeface="Times New Roman" pitchFamily="18" charset="0"/>
                        </a:rPr>
                        <m:t>t</m:t>
                      </m:r>
                      <m:r>
                        <m:rPr>
                          <m:nor/>
                        </m:rPr>
                        <a:rPr lang="pt-BR" sz="6000" dirty="0">
                          <a:latin typeface="Times New Roman" pitchFamily="18" charset="0"/>
                          <a:cs typeface="Times New Roman" pitchFamily="18" charset="0"/>
                        </a:rPr>
                        <m:t> </m:t>
                      </m:r>
                      <m:r>
                        <m:rPr>
                          <m:nor/>
                        </m:rPr>
                        <a:rPr lang="pt-BR" sz="6000" dirty="0">
                          <a:latin typeface="Times New Roman" pitchFamily="18" charset="0"/>
                          <a:cs typeface="Times New Roman" pitchFamily="18" charset="0"/>
                        </a:rPr>
                        <m:t>n</m:t>
                      </m:r>
                      <m:r>
                        <m:rPr>
                          <m:nor/>
                        </m:rPr>
                        <a:rPr lang="pt-BR" sz="6000" dirty="0">
                          <a:latin typeface="Times New Roman" pitchFamily="18" charset="0"/>
                          <a:cs typeface="Times New Roman" pitchFamily="18" charset="0"/>
                        </a:rPr>
                        <m:t>é</m:t>
                      </m:r>
                      <m:r>
                        <m:rPr>
                          <m:nor/>
                        </m:rPr>
                        <a:rPr lang="pt-BR" sz="6000" dirty="0">
                          <a:latin typeface="Times New Roman" pitchFamily="18" charset="0"/>
                          <a:cs typeface="Times New Roman" pitchFamily="18" charset="0"/>
                        </a:rPr>
                        <m:t>m</m:t>
                      </m:r>
                      <m:r>
                        <m:rPr>
                          <m:nor/>
                        </m:rPr>
                        <a:rPr lang="pt-BR" sz="6000" dirty="0">
                          <a:latin typeface="Times New Roman" pitchFamily="18" charset="0"/>
                          <a:cs typeface="Times New Roman" pitchFamily="18" charset="0"/>
                        </a:rPr>
                        <m:t> </m:t>
                      </m:r>
                      <m:r>
                        <m:rPr>
                          <m:nor/>
                        </m:rPr>
                        <a:rPr lang="pt-BR" sz="6000" dirty="0">
                          <a:latin typeface="Times New Roman" pitchFamily="18" charset="0"/>
                          <a:cs typeface="Times New Roman" pitchFamily="18" charset="0"/>
                        </a:rPr>
                        <m:t>tr</m:t>
                      </m:r>
                      <m:r>
                        <m:rPr>
                          <m:nor/>
                        </m:rPr>
                        <a:rPr lang="pt-BR" sz="6000" dirty="0">
                          <a:latin typeface="Times New Roman" pitchFamily="18" charset="0"/>
                          <a:cs typeface="Times New Roman" pitchFamily="18" charset="0"/>
                        </a:rPr>
                        <m:t>ú</m:t>
                      </m:r>
                      <m:r>
                        <m:rPr>
                          <m:nor/>
                        </m:rPr>
                        <a:rPr lang="pt-BR" sz="6000" dirty="0">
                          <a:latin typeface="Times New Roman" pitchFamily="18" charset="0"/>
                          <a:cs typeface="Times New Roman" pitchFamily="18" charset="0"/>
                        </a:rPr>
                        <m:t>ng</m:t>
                      </m:r>
                      <m:r>
                        <m:rPr>
                          <m:nor/>
                        </m:rPr>
                        <a:rPr lang="pt-BR" sz="6000" dirty="0">
                          <a:latin typeface="Times New Roman" pitchFamily="18" charset="0"/>
                          <a:cs typeface="Times New Roman" pitchFamily="18" charset="0"/>
                        </a:rPr>
                        <m:t> </m:t>
                      </m:r>
                      <m:r>
                        <m:rPr>
                          <m:nor/>
                        </m:rPr>
                        <a:rPr lang="pt-BR" sz="6000" dirty="0">
                          <a:latin typeface="Times New Roman" pitchFamily="18" charset="0"/>
                          <a:cs typeface="Times New Roman" pitchFamily="18" charset="0"/>
                        </a:rPr>
                        <m:t>r</m:t>
                      </m:r>
                      <m:r>
                        <m:rPr>
                          <m:nor/>
                        </m:rPr>
                        <a:rPr lang="pt-BR" sz="6000" dirty="0">
                          <a:latin typeface="Times New Roman" pitchFamily="18" charset="0"/>
                          <a:cs typeface="Times New Roman" pitchFamily="18" charset="0"/>
                        </a:rPr>
                        <m:t>ổ.“ </m:t>
                      </m:r>
                      <m:r>
                        <a:rPr lang="pt-BR" sz="6000" i="1">
                          <a:latin typeface="Cambria Math"/>
                        </a:rPr>
                        <m:t>⇒</m:t>
                      </m:r>
                      <m:r>
                        <a:rPr lang="en-US" sz="6000" i="1">
                          <a:latin typeface="Cambria Math"/>
                        </a:rPr>
                        <m:t>𝑃</m:t>
                      </m:r>
                      <m:d>
                        <m:dPr>
                          <m:ctrlPr>
                            <a:rPr lang="en-US" sz="6000" i="1">
                              <a:latin typeface="Cambria Math"/>
                            </a:rPr>
                          </m:ctrlPr>
                        </m:dPr>
                        <m:e>
                          <m:r>
                            <a:rPr lang="en-US" sz="6000" i="1">
                              <a:latin typeface="Cambria Math"/>
                            </a:rPr>
                            <m:t>𝑋</m:t>
                          </m:r>
                        </m:e>
                      </m:d>
                      <m:r>
                        <a:rPr lang="pt-BR" sz="6000" i="1">
                          <a:latin typeface="Cambria Math"/>
                        </a:rPr>
                        <m:t>=</m:t>
                      </m:r>
                      <m:f>
                        <m:fPr>
                          <m:ctrlPr>
                            <a:rPr lang="en-US" sz="6000" i="1">
                              <a:latin typeface="Cambria Math"/>
                            </a:rPr>
                          </m:ctrlPr>
                        </m:fPr>
                        <m:num>
                          <m:r>
                            <a:rPr lang="pt-BR" sz="6000" i="1">
                              <a:latin typeface="Cambria Math"/>
                            </a:rPr>
                            <m:t>1</m:t>
                          </m:r>
                        </m:num>
                        <m:den>
                          <m:r>
                            <a:rPr lang="pt-BR" sz="6000" i="1">
                              <a:latin typeface="Cambria Math"/>
                            </a:rPr>
                            <m:t>5</m:t>
                          </m:r>
                        </m:den>
                      </m:f>
                    </m:oMath>
                  </m:oMathPara>
                </a14:m>
                <a:endParaRPr lang="en-US" sz="55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0" name="Rectangle 89"/>
              <p:cNvSpPr>
                <a:spLocks noRot="1" noChangeAspect="1" noMove="1" noResize="1" noEditPoints="1" noAdjustHandles="1" noChangeArrowheads="1" noChangeShapeType="1" noTextEdit="1"/>
              </p:cNvSpPr>
              <p:nvPr/>
            </p:nvSpPr>
            <p:spPr>
              <a:xfrm>
                <a:off x="579847" y="7138981"/>
                <a:ext cx="24148097" cy="217951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47168" y="8851573"/>
                <a:ext cx="22232333" cy="1915919"/>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000" dirty="0">
                          <a:latin typeface="Times New Roman" pitchFamily="18" charset="0"/>
                          <a:cs typeface="Times New Roman" pitchFamily="18" charset="0"/>
                        </a:rPr>
                        <m:t>G</m:t>
                      </m:r>
                      <m:r>
                        <m:rPr>
                          <m:nor/>
                        </m:rPr>
                        <a:rPr lang="en-US" sz="6000" dirty="0">
                          <a:latin typeface="Times New Roman" pitchFamily="18" charset="0"/>
                          <a:cs typeface="Times New Roman" pitchFamily="18" charset="0"/>
                        </a:rPr>
                        <m:t>ọ</m:t>
                      </m:r>
                      <m:r>
                        <m:rPr>
                          <m:nor/>
                        </m:rPr>
                        <a:rPr lang="en-US" sz="6000" dirty="0">
                          <a:latin typeface="Times New Roman" pitchFamily="18" charset="0"/>
                          <a:cs typeface="Times New Roman" pitchFamily="18" charset="0"/>
                        </a:rPr>
                        <m:t>i</m:t>
                      </m:r>
                      <m:r>
                        <m:rPr>
                          <m:nor/>
                        </m:rPr>
                        <a:rPr lang="en-US" sz="6000" dirty="0">
                          <a:latin typeface="Times New Roman" pitchFamily="18" charset="0"/>
                          <a:cs typeface="Times New Roman" pitchFamily="18" charset="0"/>
                        </a:rPr>
                        <m:t> </m:t>
                      </m:r>
                      <m:r>
                        <a:rPr lang="en-US" sz="6000" i="1">
                          <a:latin typeface="Cambria Math"/>
                        </a:rPr>
                        <m:t>𝑌</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l</m:t>
                      </m:r>
                      <m:r>
                        <m:rPr>
                          <m:nor/>
                        </m:rPr>
                        <a:rPr lang="en-US" sz="6000" dirty="0" err="1">
                          <a:latin typeface="Times New Roman" pitchFamily="18" charset="0"/>
                          <a:cs typeface="Times New Roman" pitchFamily="18" charset="0"/>
                        </a:rPr>
                        <m:t>à </m:t>
                      </m:r>
                      <m:r>
                        <m:rPr>
                          <m:nor/>
                        </m:rPr>
                        <a:rPr lang="en-US" sz="6000" dirty="0" err="1">
                          <a:latin typeface="Times New Roman" pitchFamily="18" charset="0"/>
                          <a:cs typeface="Times New Roman" pitchFamily="18" charset="0"/>
                        </a:rPr>
                        <m:t>bi</m:t>
                      </m:r>
                      <m:r>
                        <m:rPr>
                          <m:nor/>
                        </m:rPr>
                        <a:rPr lang="en-US" sz="6000" dirty="0" err="1">
                          <a:latin typeface="Times New Roman" pitchFamily="18" charset="0"/>
                          <a:cs typeface="Times New Roman" pitchFamily="18" charset="0"/>
                        </a:rPr>
                        <m:t>ế</m:t>
                      </m:r>
                      <m:r>
                        <m:rPr>
                          <m:nor/>
                        </m:rPr>
                        <a:rPr lang="en-US" sz="6000" dirty="0" err="1">
                          <a:latin typeface="Times New Roman" pitchFamily="18" charset="0"/>
                          <a:cs typeface="Times New Roman" pitchFamily="18" charset="0"/>
                        </a:rPr>
                        <m:t>n</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c</m:t>
                      </m:r>
                      <m:r>
                        <m:rPr>
                          <m:nor/>
                        </m:rPr>
                        <a:rPr lang="en-US" sz="6000" dirty="0" err="1">
                          <a:latin typeface="Times New Roman" pitchFamily="18" charset="0"/>
                          <a:cs typeface="Times New Roman" pitchFamily="18" charset="0"/>
                        </a:rPr>
                        <m:t>ố: </m:t>
                      </m:r>
                      <m:r>
                        <m:rPr>
                          <m:nor/>
                        </m:rPr>
                        <a:rPr lang="en-US" sz="6000" dirty="0">
                          <a:latin typeface="Times New Roman" pitchFamily="18" charset="0"/>
                          <a:cs typeface="Times New Roman" pitchFamily="18" charset="0"/>
                        </a:rPr>
                        <m:t>“</m:t>
                      </m:r>
                      <m:r>
                        <m:rPr>
                          <m:nor/>
                        </m:rPr>
                        <a:rPr lang="en-US" sz="6000" dirty="0" err="1">
                          <a:latin typeface="Times New Roman" pitchFamily="18" charset="0"/>
                          <a:cs typeface="Times New Roman" pitchFamily="18" charset="0"/>
                        </a:rPr>
                        <m:t>ng</m:t>
                      </m:r>
                      <m:r>
                        <m:rPr>
                          <m:nor/>
                        </m:rPr>
                        <a:rPr lang="en-US" sz="6000" dirty="0" err="1">
                          <a:latin typeface="Times New Roman" pitchFamily="18" charset="0"/>
                          <a:cs typeface="Times New Roman" pitchFamily="18" charset="0"/>
                        </a:rPr>
                        <m:t>ườ</m:t>
                      </m:r>
                      <m:r>
                        <m:rPr>
                          <m:nor/>
                        </m:rPr>
                        <a:rPr lang="en-US" sz="6000" dirty="0" err="1">
                          <a:latin typeface="Times New Roman" pitchFamily="18" charset="0"/>
                          <a:cs typeface="Times New Roman" pitchFamily="18" charset="0"/>
                        </a:rPr>
                        <m:t>i</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th</m:t>
                      </m:r>
                      <m:r>
                        <m:rPr>
                          <m:nor/>
                        </m:rPr>
                        <a:rPr lang="en-US" sz="6000" dirty="0" err="1">
                          <a:latin typeface="Times New Roman" pitchFamily="18" charset="0"/>
                          <a:cs typeface="Times New Roman" pitchFamily="18" charset="0"/>
                        </a:rPr>
                        <m:t>ứ </m:t>
                      </m:r>
                      <m:r>
                        <m:rPr>
                          <m:nor/>
                        </m:rPr>
                        <a:rPr lang="en-US" sz="6000" dirty="0" err="1">
                          <a:latin typeface="Times New Roman" pitchFamily="18" charset="0"/>
                          <a:cs typeface="Times New Roman" pitchFamily="18" charset="0"/>
                        </a:rPr>
                        <m:t>hai</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n</m:t>
                      </m:r>
                      <m:r>
                        <m:rPr>
                          <m:nor/>
                        </m:rPr>
                        <a:rPr lang="en-US" sz="6000" dirty="0" err="1">
                          <a:latin typeface="Times New Roman" pitchFamily="18" charset="0"/>
                          <a:cs typeface="Times New Roman" pitchFamily="18" charset="0"/>
                        </a:rPr>
                        <m:t>é</m:t>
                      </m:r>
                      <m:r>
                        <m:rPr>
                          <m:nor/>
                        </m:rPr>
                        <a:rPr lang="en-US" sz="6000" dirty="0" err="1">
                          <a:latin typeface="Times New Roman" pitchFamily="18" charset="0"/>
                          <a:cs typeface="Times New Roman" pitchFamily="18" charset="0"/>
                        </a:rPr>
                        <m:t>m</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tr</m:t>
                      </m:r>
                      <m:r>
                        <m:rPr>
                          <m:nor/>
                        </m:rPr>
                        <a:rPr lang="en-US" sz="6000" dirty="0" err="1">
                          <a:latin typeface="Times New Roman" pitchFamily="18" charset="0"/>
                          <a:cs typeface="Times New Roman" pitchFamily="18" charset="0"/>
                        </a:rPr>
                        <m:t>ú</m:t>
                      </m:r>
                      <m:r>
                        <m:rPr>
                          <m:nor/>
                        </m:rPr>
                        <a:rPr lang="en-US" sz="6000" dirty="0" err="1">
                          <a:latin typeface="Times New Roman" pitchFamily="18" charset="0"/>
                          <a:cs typeface="Times New Roman" pitchFamily="18" charset="0"/>
                        </a:rPr>
                        <m:t>ng</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r</m:t>
                      </m:r>
                      <m:r>
                        <m:rPr>
                          <m:nor/>
                        </m:rPr>
                        <a:rPr lang="en-US" sz="6000" dirty="0" err="1">
                          <a:latin typeface="Times New Roman" pitchFamily="18" charset="0"/>
                          <a:cs typeface="Times New Roman" pitchFamily="18" charset="0"/>
                        </a:rPr>
                        <m:t>ổ.“</m:t>
                      </m:r>
                      <m:r>
                        <m:rPr>
                          <m:nor/>
                        </m:rPr>
                        <a:rPr lang="en-US" sz="6000" dirty="0">
                          <a:latin typeface="Times New Roman" pitchFamily="18" charset="0"/>
                          <a:cs typeface="Times New Roman" pitchFamily="18" charset="0"/>
                        </a:rPr>
                        <m:t> </m:t>
                      </m:r>
                      <m:r>
                        <a:rPr lang="en-US" sz="6000" i="1">
                          <a:latin typeface="Cambria Math"/>
                        </a:rPr>
                        <m:t>⇒</m:t>
                      </m:r>
                      <m:r>
                        <a:rPr lang="en-US" sz="6000" i="1">
                          <a:latin typeface="Cambria Math"/>
                        </a:rPr>
                        <m:t>𝑃</m:t>
                      </m:r>
                      <m:d>
                        <m:dPr>
                          <m:ctrlPr>
                            <a:rPr lang="en-US" sz="6000" i="1">
                              <a:latin typeface="Cambria Math"/>
                            </a:rPr>
                          </m:ctrlPr>
                        </m:dPr>
                        <m:e>
                          <m:r>
                            <a:rPr lang="en-US" sz="6000" i="1">
                              <a:latin typeface="Cambria Math"/>
                            </a:rPr>
                            <m:t>𝑌</m:t>
                          </m:r>
                        </m:e>
                      </m:d>
                      <m:r>
                        <a:rPr lang="en-US" sz="6000" i="1">
                          <a:latin typeface="Cambria Math"/>
                        </a:rPr>
                        <m:t>=</m:t>
                      </m:r>
                      <m:f>
                        <m:fPr>
                          <m:ctrlPr>
                            <a:rPr lang="en-US" sz="6000" i="1">
                              <a:latin typeface="Cambria Math"/>
                            </a:rPr>
                          </m:ctrlPr>
                        </m:fPr>
                        <m:num>
                          <m:r>
                            <a:rPr lang="en-US" sz="6000" i="1">
                              <a:latin typeface="Cambria Math"/>
                            </a:rPr>
                            <m:t>2</m:t>
                          </m:r>
                        </m:num>
                        <m:den>
                          <m:r>
                            <a:rPr lang="en-US" sz="6000" i="1">
                              <a:latin typeface="Cambria Math"/>
                            </a:rPr>
                            <m:t>7</m:t>
                          </m:r>
                        </m:den>
                      </m:f>
                      <m:r>
                        <m:rPr>
                          <m:nor/>
                        </m:rPr>
                        <a:rPr lang="en-US" sz="6000" dirty="0">
                          <a:latin typeface="Times New Roman" pitchFamily="18" charset="0"/>
                          <a:cs typeface="Times New Roman" pitchFamily="18" charset="0"/>
                        </a:rPr>
                        <m:t>.</m:t>
                      </m:r>
                    </m:oMath>
                  </m:oMathPara>
                </a14:m>
                <a:endParaRPr lang="en-US" sz="6000" dirty="0">
                  <a:latin typeface="Times New Roman" pitchFamily="18" charset="0"/>
                  <a:cs typeface="Times New Roman" pitchFamily="18" charset="0"/>
                </a:endParaRPr>
              </a:p>
            </p:txBody>
          </p:sp>
        </mc:Choice>
        <mc:Fallback xmlns="">
          <p:sp>
            <p:nvSpPr>
              <p:cNvPr id="91" name="Rectangle 90"/>
              <p:cNvSpPr>
                <a:spLocks noRot="1" noChangeAspect="1" noMove="1" noResize="1" noEditPoints="1" noAdjustHandles="1" noChangeArrowheads="1" noChangeShapeType="1" noTextEdit="1"/>
              </p:cNvSpPr>
              <p:nvPr/>
            </p:nvSpPr>
            <p:spPr>
              <a:xfrm>
                <a:off x="-1047168" y="8851573"/>
                <a:ext cx="22232333" cy="191591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Rectangle 93"/>
              <p:cNvSpPr/>
              <p:nvPr/>
            </p:nvSpPr>
            <p:spPr>
              <a:xfrm>
                <a:off x="352916" y="10743134"/>
                <a:ext cx="22264602" cy="2681770"/>
              </a:xfrm>
              <a:prstGeom prst="rect">
                <a:avLst/>
              </a:prstGeom>
              <a:noFill/>
            </p:spPr>
            <p:txBody>
              <a:bodyPr wrap="square" lIns="182889" tIns="91445" rIns="182889" bIns="91445" rtlCol="0">
                <a:spAutoFit/>
              </a:bodyPr>
              <a:lstStyle/>
              <a:p>
                <a:r>
                  <a:rPr lang="en-US" sz="6000" dirty="0">
                    <a:latin typeface="Times New Roman" pitchFamily="18" charset="0"/>
                    <a:cs typeface="Times New Roman" pitchFamily="18" charset="0"/>
                  </a:rPr>
                  <a:t>Ta </a:t>
                </a:r>
                <a:r>
                  <a:rPr lang="en-US" sz="6000" dirty="0" err="1">
                    <a:latin typeface="Times New Roman" pitchFamily="18" charset="0"/>
                    <a:cs typeface="Times New Roman" pitchFamily="18" charset="0"/>
                  </a:rPr>
                  <a:t>thấy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biến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cố</a:t>
                </a:r>
                <a:r>
                  <a:rPr lang="en-US" sz="6000" dirty="0">
                    <a:latin typeface="Times New Roman" pitchFamily="18" charset="0"/>
                    <a:cs typeface="Times New Roman" pitchFamily="18" charset="0"/>
                  </a:rPr>
                  <a:t> </a:t>
                </a:r>
                <a14:m>
                  <m:oMath xmlns:m="http://schemas.openxmlformats.org/officeDocument/2006/math">
                    <m:r>
                      <a:rPr lang="en-US" sz="6000" i="1">
                        <a:latin typeface="Cambria Math"/>
                      </a:rPr>
                      <m:t>𝑋</m:t>
                    </m:r>
                    <m:r>
                      <a:rPr lang="en-US" sz="6000" i="1">
                        <a:latin typeface="Cambria Math"/>
                      </a:rPr>
                      <m:t>,</m:t>
                    </m:r>
                    <m:r>
                      <a:rPr lang="en-US" sz="6000" i="1">
                        <a:latin typeface="Cambria Math"/>
                      </a:rPr>
                      <m:t>𝑌</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a:t>
                </a:r>
                <a14:m>
                  <m:oMath xmlns:m="http://schemas.openxmlformats.org/officeDocument/2006/math">
                    <m:r>
                      <a:rPr lang="en-US" sz="6000" i="1">
                        <a:latin typeface="Cambria Math"/>
                      </a:rPr>
                      <m:t>2</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biến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cố</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độc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lập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nhau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theo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công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thức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xác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suất</a:t>
                </a:r>
                <a:r>
                  <a:rPr lang="en-US" sz="6000" dirty="0">
                    <a:latin typeface="Times New Roman" pitchFamily="18" charset="0"/>
                    <a:cs typeface="Times New Roman" pitchFamily="18" charset="0"/>
                  </a:rPr>
                  <a:t> ta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14:m>
                  <m:oMath xmlns:m="http://schemas.openxmlformats.org/officeDocument/2006/math">
                    <m:r>
                      <a:rPr lang="en-US" sz="7200" i="1">
                        <a:latin typeface="Cambria Math"/>
                      </a:rPr>
                      <m:t>𝑃</m:t>
                    </m:r>
                    <m:d>
                      <m:dPr>
                        <m:ctrlPr>
                          <a:rPr lang="en-US" sz="7200" i="1">
                            <a:latin typeface="Cambria Math"/>
                          </a:rPr>
                        </m:ctrlPr>
                      </m:dPr>
                      <m:e>
                        <m:r>
                          <a:rPr lang="en-US" sz="7200" i="1">
                            <a:latin typeface="Cambria Math"/>
                          </a:rPr>
                          <m:t>𝐴</m:t>
                        </m:r>
                      </m:e>
                    </m:d>
                    <m:r>
                      <a:rPr lang="en-US" sz="7200" i="1">
                        <a:latin typeface="Cambria Math"/>
                      </a:rPr>
                      <m:t>=</m:t>
                    </m:r>
                    <m:r>
                      <a:rPr lang="en-US" sz="7200" i="1">
                        <a:latin typeface="Cambria Math"/>
                      </a:rPr>
                      <m:t>𝑃</m:t>
                    </m:r>
                    <m:d>
                      <m:dPr>
                        <m:ctrlPr>
                          <a:rPr lang="en-US" sz="7200" i="1">
                            <a:latin typeface="Cambria Math"/>
                          </a:rPr>
                        </m:ctrlPr>
                      </m:dPr>
                      <m:e>
                        <m:r>
                          <a:rPr lang="en-US" sz="7200" i="1">
                            <a:latin typeface="Cambria Math"/>
                          </a:rPr>
                          <m:t>𝑋</m:t>
                        </m:r>
                        <m:r>
                          <a:rPr lang="en-US" sz="7200" i="1">
                            <a:latin typeface="Cambria Math"/>
                          </a:rPr>
                          <m:t>.</m:t>
                        </m:r>
                        <m:r>
                          <a:rPr lang="en-US" sz="7200" i="1">
                            <a:latin typeface="Cambria Math"/>
                          </a:rPr>
                          <m:t>𝑌</m:t>
                        </m:r>
                      </m:e>
                    </m:d>
                    <m:r>
                      <a:rPr lang="en-US" sz="7200" i="1">
                        <a:latin typeface="Cambria Math"/>
                      </a:rPr>
                      <m:t>=</m:t>
                    </m:r>
                    <m:r>
                      <a:rPr lang="en-US" sz="7200" i="1">
                        <a:latin typeface="Cambria Math"/>
                      </a:rPr>
                      <m:t>𝑃</m:t>
                    </m:r>
                    <m:d>
                      <m:dPr>
                        <m:ctrlPr>
                          <a:rPr lang="en-US" sz="7200" i="1">
                            <a:latin typeface="Cambria Math"/>
                          </a:rPr>
                        </m:ctrlPr>
                      </m:dPr>
                      <m:e>
                        <m:r>
                          <a:rPr lang="en-US" sz="7200" i="1">
                            <a:latin typeface="Cambria Math"/>
                          </a:rPr>
                          <m:t>𝑋</m:t>
                        </m:r>
                      </m:e>
                    </m:d>
                    <m:r>
                      <a:rPr lang="en-US" sz="7200" i="1">
                        <a:latin typeface="Cambria Math"/>
                      </a:rPr>
                      <m:t>.</m:t>
                    </m:r>
                    <m:r>
                      <a:rPr lang="en-US" sz="7200" i="1">
                        <a:latin typeface="Cambria Math"/>
                      </a:rPr>
                      <m:t>𝑃</m:t>
                    </m:r>
                    <m:d>
                      <m:dPr>
                        <m:ctrlPr>
                          <a:rPr lang="en-US" sz="7200" i="1">
                            <a:latin typeface="Cambria Math"/>
                          </a:rPr>
                        </m:ctrlPr>
                      </m:dPr>
                      <m:e>
                        <m:r>
                          <a:rPr lang="en-US" sz="7200" i="1">
                            <a:latin typeface="Cambria Math"/>
                          </a:rPr>
                          <m:t>𝑌</m:t>
                        </m:r>
                      </m:e>
                    </m:d>
                    <m:r>
                      <a:rPr lang="en-US" sz="7200" i="1">
                        <a:latin typeface="Cambria Math"/>
                      </a:rPr>
                      <m:t>=</m:t>
                    </m:r>
                    <m:f>
                      <m:fPr>
                        <m:ctrlPr>
                          <a:rPr lang="en-US" sz="7200" i="1">
                            <a:latin typeface="Cambria Math"/>
                          </a:rPr>
                        </m:ctrlPr>
                      </m:fPr>
                      <m:num>
                        <m:r>
                          <a:rPr lang="en-US" sz="7200" i="1">
                            <a:latin typeface="Cambria Math"/>
                          </a:rPr>
                          <m:t>1</m:t>
                        </m:r>
                      </m:num>
                      <m:den>
                        <m:r>
                          <a:rPr lang="en-US" sz="7200" i="1">
                            <a:latin typeface="Cambria Math"/>
                          </a:rPr>
                          <m:t>5</m:t>
                        </m:r>
                      </m:den>
                    </m:f>
                    <m:r>
                      <a:rPr lang="en-US" sz="7200" i="1">
                        <a:latin typeface="Cambria Math"/>
                      </a:rPr>
                      <m:t>.</m:t>
                    </m:r>
                    <m:f>
                      <m:fPr>
                        <m:ctrlPr>
                          <a:rPr lang="en-US" sz="7200" i="1">
                            <a:latin typeface="Cambria Math"/>
                          </a:rPr>
                        </m:ctrlPr>
                      </m:fPr>
                      <m:num>
                        <m:r>
                          <a:rPr lang="en-US" sz="7200" i="1">
                            <a:latin typeface="Cambria Math"/>
                          </a:rPr>
                          <m:t>2</m:t>
                        </m:r>
                      </m:num>
                      <m:den>
                        <m:r>
                          <a:rPr lang="en-US" sz="7200" i="1">
                            <a:latin typeface="Cambria Math"/>
                          </a:rPr>
                          <m:t>7</m:t>
                        </m:r>
                      </m:den>
                    </m:f>
                    <m:r>
                      <a:rPr lang="en-US" sz="7200" i="1">
                        <a:latin typeface="Cambria Math"/>
                      </a:rPr>
                      <m:t>=</m:t>
                    </m:r>
                    <m:f>
                      <m:fPr>
                        <m:ctrlPr>
                          <a:rPr lang="en-US" sz="7200" i="1">
                            <a:latin typeface="Cambria Math"/>
                          </a:rPr>
                        </m:ctrlPr>
                      </m:fPr>
                      <m:num>
                        <m:r>
                          <a:rPr lang="en-US" sz="7200" i="1">
                            <a:latin typeface="Cambria Math"/>
                          </a:rPr>
                          <m:t>2</m:t>
                        </m:r>
                      </m:num>
                      <m:den>
                        <m:r>
                          <a:rPr lang="en-US" sz="7200" i="1">
                            <a:latin typeface="Cambria Math"/>
                          </a:rPr>
                          <m:t>35</m:t>
                        </m:r>
                      </m:den>
                    </m:f>
                  </m:oMath>
                </a14:m>
                <a:r>
                  <a:rPr lang="en-US" sz="7200" dirty="0">
                    <a:latin typeface="Times New Roman" pitchFamily="18" charset="0"/>
                    <a:cs typeface="Times New Roman" pitchFamily="18" charset="0"/>
                  </a:rPr>
                  <a:t>.</a:t>
                </a:r>
              </a:p>
            </p:txBody>
          </p:sp>
        </mc:Choice>
        <mc:Fallback xmlns="">
          <p:sp>
            <p:nvSpPr>
              <p:cNvPr id="94" name="Rectangle 93"/>
              <p:cNvSpPr>
                <a:spLocks noRot="1" noChangeAspect="1" noMove="1" noResize="1" noEditPoints="1" noAdjustHandles="1" noChangeArrowheads="1" noChangeShapeType="1" noTextEdit="1"/>
              </p:cNvSpPr>
              <p:nvPr/>
            </p:nvSpPr>
            <p:spPr>
              <a:xfrm>
                <a:off x="352916" y="10743134"/>
                <a:ext cx="22264602" cy="2681770"/>
              </a:xfrm>
              <a:prstGeom prst="rect">
                <a:avLst/>
              </a:prstGeom>
              <a:blipFill rotWithShape="0">
                <a:blip r:embed="rId6"/>
                <a:stretch>
                  <a:fillRect l="-1260" t="-5227" r="-712" b="-6818"/>
                </a:stretch>
              </a:blipFill>
            </p:spPr>
            <p:txBody>
              <a:bodyPr/>
              <a:lstStyle/>
              <a:p>
                <a:r>
                  <a:rPr lang="en-US">
                    <a:noFill/>
                  </a:rPr>
                  <a:t> </a:t>
                </a:r>
              </a:p>
            </p:txBody>
          </p:sp>
        </mc:Fallback>
      </mc:AlternateContent>
      <p:sp>
        <p:nvSpPr>
          <p:cNvPr id="98" name="Action Button: Forward or Next 97">
            <a:hlinkClick r:id="rId7"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grpSp>
        <p:nvGrpSpPr>
          <p:cNvPr id="53" name="Group 52"/>
          <p:cNvGrpSpPr/>
          <p:nvPr/>
        </p:nvGrpSpPr>
        <p:grpSpPr>
          <a:xfrm>
            <a:off x="188897" y="4372017"/>
            <a:ext cx="23679367" cy="1983132"/>
            <a:chOff x="247181" y="1424184"/>
            <a:chExt cx="11838142" cy="991566"/>
          </a:xfrm>
        </p:grpSpPr>
        <p:grpSp>
          <p:nvGrpSpPr>
            <p:cNvPr id="54" name="Group 53"/>
            <p:cNvGrpSpPr/>
            <p:nvPr/>
          </p:nvGrpSpPr>
          <p:grpSpPr>
            <a:xfrm>
              <a:off x="247181" y="1424184"/>
              <a:ext cx="3090381" cy="991556"/>
              <a:chOff x="5537206" y="1486264"/>
              <a:chExt cx="3079904" cy="921792"/>
            </a:xfrm>
          </p:grpSpPr>
          <p:sp>
            <p:nvSpPr>
              <p:cNvPr id="77" name="Rectangle 76"/>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80" name="Oval 79"/>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84" name="TextBox 83"/>
                  <p:cNvSpPr txBox="1"/>
                  <p:nvPr/>
                </p:nvSpPr>
                <p:spPr>
                  <a:xfrm>
                    <a:off x="6066857" y="1486264"/>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25</m:t>
                              </m:r>
                            </m:den>
                          </m:f>
                          <m:r>
                            <a:rPr lang="en-US" sz="6000" b="0" i="1" smtClean="0">
                              <a:latin typeface="Cambria Math" panose="02040503050406030204" pitchFamily="18" charset="0"/>
                            </a:rPr>
                            <m:t>.</m:t>
                          </m:r>
                        </m:oMath>
                      </m:oMathPara>
                    </a14:m>
                    <a:endParaRPr lang="en-US" sz="6000" dirty="0"/>
                  </a:p>
                </p:txBody>
              </p:sp>
            </mc:Choice>
            <mc:Fallback xmlns="">
              <p:sp>
                <p:nvSpPr>
                  <p:cNvPr id="84" name="TextBox 83"/>
                  <p:cNvSpPr txBox="1">
                    <a:spLocks noRot="1" noChangeAspect="1" noMove="1" noResize="1" noEditPoints="1" noAdjustHandles="1" noChangeArrowheads="1" noChangeShapeType="1" noTextEdit="1"/>
                  </p:cNvSpPr>
                  <p:nvPr/>
                </p:nvSpPr>
                <p:spPr>
                  <a:xfrm>
                    <a:off x="6066857" y="1486264"/>
                    <a:ext cx="2280848" cy="849216"/>
                  </a:xfrm>
                  <a:prstGeom prst="rect">
                    <a:avLst/>
                  </a:prstGeom>
                  <a:blipFill rotWithShape="0">
                    <a:blip r:embed="rId8"/>
                    <a:stretch>
                      <a:fillRect/>
                    </a:stretch>
                  </a:blipFill>
                </p:spPr>
                <p:txBody>
                  <a:bodyPr/>
                  <a:lstStyle/>
                  <a:p>
                    <a:r>
                      <a:rPr lang="en-US">
                        <a:noFill/>
                      </a:rPr>
                      <a:t> </a:t>
                    </a:r>
                  </a:p>
                </p:txBody>
              </p:sp>
            </mc:Fallback>
          </mc:AlternateContent>
        </p:grpSp>
        <p:grpSp>
          <p:nvGrpSpPr>
            <p:cNvPr id="64" name="Group 63"/>
            <p:cNvGrpSpPr/>
            <p:nvPr/>
          </p:nvGrpSpPr>
          <p:grpSpPr>
            <a:xfrm>
              <a:off x="3163101" y="1494191"/>
              <a:ext cx="3101571" cy="921559"/>
              <a:chOff x="5537206" y="1551339"/>
              <a:chExt cx="3091056" cy="856717"/>
            </a:xfrm>
          </p:grpSpPr>
          <p:sp>
            <p:nvSpPr>
              <p:cNvPr id="74" name="Rectangle 73"/>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5" name="Oval 74"/>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76" name="TextBox 75"/>
                  <p:cNvSpPr txBox="1"/>
                  <p:nvPr/>
                </p:nvSpPr>
                <p:spPr>
                  <a:xfrm>
                    <a:off x="6347414" y="1551339"/>
                    <a:ext cx="2280848" cy="84763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m:t>
                              </m:r>
                            </m:num>
                            <m:den>
                              <m:r>
                                <a:rPr lang="en-US" sz="6000" b="0" i="1" smtClean="0">
                                  <a:latin typeface="Cambria Math" panose="02040503050406030204" pitchFamily="18" charset="0"/>
                                </a:rPr>
                                <m:t>49</m:t>
                              </m:r>
                            </m:den>
                          </m:f>
                          <m:r>
                            <a:rPr lang="en-US" sz="6000" b="0" i="1" smtClean="0">
                              <a:latin typeface="Cambria Math" panose="02040503050406030204" pitchFamily="18" charset="0"/>
                            </a:rPr>
                            <m:t>.</m:t>
                          </m:r>
                        </m:oMath>
                      </m:oMathPara>
                    </a14:m>
                    <a:endParaRPr lang="en-US" sz="6000" dirty="0"/>
                  </a:p>
                </p:txBody>
              </p:sp>
            </mc:Choice>
            <mc:Fallback xmlns="">
              <p:sp>
                <p:nvSpPr>
                  <p:cNvPr id="76" name="TextBox 75"/>
                  <p:cNvSpPr txBox="1">
                    <a:spLocks noRot="1" noChangeAspect="1" noMove="1" noResize="1" noEditPoints="1" noAdjustHandles="1" noChangeArrowheads="1" noChangeShapeType="1" noTextEdit="1"/>
                  </p:cNvSpPr>
                  <p:nvPr/>
                </p:nvSpPr>
                <p:spPr>
                  <a:xfrm>
                    <a:off x="6347414" y="1551339"/>
                    <a:ext cx="2280848" cy="847633"/>
                  </a:xfrm>
                  <a:prstGeom prst="rect">
                    <a:avLst/>
                  </a:prstGeom>
                  <a:blipFill rotWithShape="0">
                    <a:blip r:embed="rId9"/>
                    <a:stretch>
                      <a:fillRect/>
                    </a:stretch>
                  </a:blipFill>
                </p:spPr>
                <p:txBody>
                  <a:bodyPr/>
                  <a:lstStyle/>
                  <a:p>
                    <a:r>
                      <a:rPr lang="en-US">
                        <a:noFill/>
                      </a:rPr>
                      <a:t> </a:t>
                    </a:r>
                  </a:p>
                </p:txBody>
              </p:sp>
            </mc:Fallback>
          </mc:AlternateContent>
        </p:grpSp>
        <p:grpSp>
          <p:nvGrpSpPr>
            <p:cNvPr id="65" name="Group 64"/>
            <p:cNvGrpSpPr/>
            <p:nvPr/>
          </p:nvGrpSpPr>
          <p:grpSpPr>
            <a:xfrm>
              <a:off x="6079021" y="1493720"/>
              <a:ext cx="3164470" cy="922027"/>
              <a:chOff x="5537206" y="1550904"/>
              <a:chExt cx="3153742" cy="857152"/>
            </a:xfrm>
          </p:grpSpPr>
          <p:sp>
            <p:nvSpPr>
              <p:cNvPr id="71" name="Rectangle 70"/>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72" name="Oval 71"/>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73" name="TextBox 72"/>
                  <p:cNvSpPr txBox="1"/>
                  <p:nvPr/>
                </p:nvSpPr>
                <p:spPr>
                  <a:xfrm>
                    <a:off x="6410100" y="1550904"/>
                    <a:ext cx="2280848" cy="84921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m:t>
                              </m:r>
                            </m:num>
                            <m:den>
                              <m:r>
                                <a:rPr lang="en-US" sz="6000" b="0" i="1" smtClean="0">
                                  <a:latin typeface="Cambria Math" panose="02040503050406030204" pitchFamily="18" charset="0"/>
                                </a:rPr>
                                <m:t>35</m:t>
                              </m:r>
                            </m:den>
                          </m:f>
                          <m:r>
                            <a:rPr lang="en-US" sz="6000" b="0" i="1" smtClean="0">
                              <a:latin typeface="Cambria Math" panose="02040503050406030204" pitchFamily="18" charset="0"/>
                            </a:rPr>
                            <m:t>. </m:t>
                          </m:r>
                        </m:oMath>
                      </m:oMathPara>
                    </a14:m>
                    <a:endParaRPr lang="en-US" sz="6000" dirty="0"/>
                  </a:p>
                </p:txBody>
              </p:sp>
            </mc:Choice>
            <mc:Fallback xmlns="">
              <p:sp>
                <p:nvSpPr>
                  <p:cNvPr id="73" name="TextBox 72"/>
                  <p:cNvSpPr txBox="1">
                    <a:spLocks noRot="1" noChangeAspect="1" noMove="1" noResize="1" noEditPoints="1" noAdjustHandles="1" noChangeArrowheads="1" noChangeShapeType="1" noTextEdit="1"/>
                  </p:cNvSpPr>
                  <p:nvPr/>
                </p:nvSpPr>
                <p:spPr>
                  <a:xfrm>
                    <a:off x="6410100" y="1550904"/>
                    <a:ext cx="2280848" cy="849213"/>
                  </a:xfrm>
                  <a:prstGeom prst="rect">
                    <a:avLst/>
                  </a:prstGeom>
                  <a:blipFill rotWithShape="0">
                    <a:blip r:embed="rId10"/>
                    <a:stretch>
                      <a:fillRect/>
                    </a:stretch>
                  </a:blipFill>
                </p:spPr>
                <p:txBody>
                  <a:bodyPr/>
                  <a:lstStyle/>
                  <a:p>
                    <a:r>
                      <a:rPr lang="en-US">
                        <a:noFill/>
                      </a:rPr>
                      <a:t> </a:t>
                    </a:r>
                  </a:p>
                </p:txBody>
              </p:sp>
            </mc:Fallback>
          </mc:AlternateContent>
        </p:grpSp>
        <p:grpSp>
          <p:nvGrpSpPr>
            <p:cNvPr id="66" name="Group 65"/>
            <p:cNvGrpSpPr/>
            <p:nvPr/>
          </p:nvGrpSpPr>
          <p:grpSpPr>
            <a:xfrm>
              <a:off x="8994942" y="1493720"/>
              <a:ext cx="3090381" cy="922026"/>
              <a:chOff x="5537206" y="1550903"/>
              <a:chExt cx="3079904" cy="857152"/>
            </a:xfrm>
          </p:grpSpPr>
          <p:sp>
            <p:nvSpPr>
              <p:cNvPr id="68" name="Rectangle 67"/>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9" name="Oval 68"/>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70" name="TextBox 69"/>
                  <p:cNvSpPr txBox="1"/>
                  <p:nvPr/>
                </p:nvSpPr>
                <p:spPr>
                  <a:xfrm>
                    <a:off x="6017562" y="1550903"/>
                    <a:ext cx="2493487"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12</m:t>
                              </m:r>
                            </m:num>
                            <m:den>
                              <m:r>
                                <a:rPr lang="en-US" sz="6000" b="0" i="1" smtClean="0">
                                  <a:latin typeface="Cambria Math" panose="02040503050406030204" pitchFamily="18" charset="0"/>
                                </a:rPr>
                                <m:t>35</m:t>
                              </m:r>
                            </m:den>
                          </m:f>
                          <m:r>
                            <a:rPr lang="en-US" sz="6000" b="0" i="1" smtClean="0">
                              <a:latin typeface="Cambria Math" panose="02040503050406030204" pitchFamily="18" charset="0"/>
                            </a:rPr>
                            <m:t>.</m:t>
                          </m:r>
                        </m:oMath>
                      </m:oMathPara>
                    </a14:m>
                    <a:endParaRPr lang="en-US" sz="6000" dirty="0"/>
                  </a:p>
                </p:txBody>
              </p:sp>
            </mc:Choice>
            <mc:Fallback xmlns="">
              <p:sp>
                <p:nvSpPr>
                  <p:cNvPr id="70" name="TextBox 69"/>
                  <p:cNvSpPr txBox="1">
                    <a:spLocks noRot="1" noChangeAspect="1" noMove="1" noResize="1" noEditPoints="1" noAdjustHandles="1" noChangeArrowheads="1" noChangeShapeType="1" noTextEdit="1"/>
                  </p:cNvSpPr>
                  <p:nvPr/>
                </p:nvSpPr>
                <p:spPr>
                  <a:xfrm>
                    <a:off x="6017562" y="1550903"/>
                    <a:ext cx="2493487" cy="849214"/>
                  </a:xfrm>
                  <a:prstGeom prst="rect">
                    <a:avLst/>
                  </a:prstGeom>
                  <a:blipFill rotWithShape="0">
                    <a:blip r:embed="rId11"/>
                    <a:stretch>
                      <a:fillRect/>
                    </a:stretch>
                  </a:blipFill>
                </p:spPr>
                <p:txBody>
                  <a:bodyPr/>
                  <a:lstStyle/>
                  <a:p>
                    <a:r>
                      <a:rPr lang="en-US">
                        <a:noFill/>
                      </a:rPr>
                      <a:t> </a:t>
                    </a:r>
                  </a:p>
                </p:txBody>
              </p:sp>
            </mc:Fallback>
          </mc:AlternateContent>
        </p:grpSp>
      </p:grpSp>
      <p:sp>
        <p:nvSpPr>
          <p:cNvPr id="78" name="Oval 77"/>
          <p:cNvSpPr/>
          <p:nvPr/>
        </p:nvSpPr>
        <p:spPr>
          <a:xfrm>
            <a:off x="6036390" y="5011589"/>
            <a:ext cx="1088672" cy="1000532"/>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B</a:t>
            </a:r>
            <a:endParaRPr lang="en-US" sz="6400" dirty="0"/>
          </a:p>
        </p:txBody>
      </p:sp>
    </p:spTree>
    <p:extLst>
      <p:ext uri="{BB962C8B-B14F-4D97-AF65-F5344CB8AC3E}">
        <p14:creationId xmlns:p14="http://schemas.microsoft.com/office/powerpoint/2010/main" val="186055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left)">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wipe(left)">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left)">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wipe(left)">
                                      <p:cBhvr>
                                        <p:cTn id="4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P spid="91" grpId="0"/>
      <p:bldP spid="94" grpId="0"/>
      <p:bldP spid="98" grpId="0" animBg="1"/>
      <p:bldP spid="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4379" y="5118447"/>
            <a:ext cx="24081363" cy="8738148"/>
            <a:chOff x="184495" y="3636272"/>
            <a:chExt cx="12039114" cy="5714864"/>
          </a:xfrm>
        </p:grpSpPr>
        <p:sp>
          <p:nvSpPr>
            <p:cNvPr id="5" name="Rounded Rectangle 4"/>
            <p:cNvSpPr/>
            <p:nvPr/>
          </p:nvSpPr>
          <p:spPr>
            <a:xfrm>
              <a:off x="184495" y="3865218"/>
              <a:ext cx="12039114" cy="5485918"/>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2"/>
              <a:ext cx="2342698" cy="697701"/>
              <a:chOff x="1275608" y="6239450"/>
              <a:chExt cx="4592537" cy="1267690"/>
            </a:xfrm>
          </p:grpSpPr>
          <p:sp>
            <p:nvSpPr>
              <p:cNvPr id="7" name="Freeform 20"/>
              <p:cNvSpPr>
                <a:spLocks/>
              </p:cNvSpPr>
              <p:nvPr/>
            </p:nvSpPr>
            <p:spPr bwMode="auto">
              <a:xfrm rot="16200000" flipV="1">
                <a:off x="3240027" y="4879022"/>
                <a:ext cx="1184345"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201902" cy="3307474"/>
            <a:chOff x="534987" y="1869705"/>
            <a:chExt cx="23719159" cy="2773614"/>
          </a:xfrm>
        </p:grpSpPr>
        <p:grpSp>
          <p:nvGrpSpPr>
            <p:cNvPr id="21" name="Group 20"/>
            <p:cNvGrpSpPr/>
            <p:nvPr/>
          </p:nvGrpSpPr>
          <p:grpSpPr>
            <a:xfrm>
              <a:off x="534987" y="1869705"/>
              <a:ext cx="23340848" cy="2642410"/>
              <a:chOff x="534987" y="1647866"/>
              <a:chExt cx="23340848" cy="2642410"/>
            </a:xfrm>
          </p:grpSpPr>
          <p:sp>
            <p:nvSpPr>
              <p:cNvPr id="25" name="Rounded Rectangle 24"/>
              <p:cNvSpPr/>
              <p:nvPr/>
            </p:nvSpPr>
            <p:spPr bwMode="auto">
              <a:xfrm>
                <a:off x="755649" y="1720890"/>
                <a:ext cx="23120186" cy="2569386"/>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12</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969245" y="1933278"/>
                  <a:ext cx="23284901" cy="27100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lvl="0"/>
                  <a:r>
                    <a:rPr lang="fr-FR" sz="6000" smtClean="0">
                      <a:latin typeface="Times New Roman" pitchFamily="18" charset="0"/>
                      <a:cs typeface="Times New Roman" pitchFamily="18" charset="0"/>
                    </a:rPr>
                    <a:t>                </a:t>
                  </a:r>
                  <a:r>
                    <a:rPr lang="fr-FR" sz="6600" smtClean="0">
                      <a:latin typeface="Times New Roman" pitchFamily="18" charset="0"/>
                      <a:cs typeface="Times New Roman" pitchFamily="18" charset="0"/>
                    </a:rPr>
                    <a:t>Cho </a:t>
                  </a:r>
                  <a:r>
                    <a:rPr lang="fr-FR" sz="6600" dirty="0" err="1">
                      <a:latin typeface="Times New Roman" pitchFamily="18" charset="0"/>
                      <a:cs typeface="Times New Roman" pitchFamily="18" charset="0"/>
                    </a:rPr>
                    <a:t>tập</a:t>
                  </a:r>
                  <a:r>
                    <a:rPr lang="fr-FR" sz="6600" dirty="0">
                      <a:latin typeface="Times New Roman" pitchFamily="18" charset="0"/>
                      <a:cs typeface="Times New Roman" pitchFamily="18" charset="0"/>
                    </a:rPr>
                    <a:t> </a:t>
                  </a:r>
                  <a14:m>
                    <m:oMath xmlns:m="http://schemas.openxmlformats.org/officeDocument/2006/math">
                      <m:r>
                        <a:rPr lang="en-US" sz="6600">
                          <a:latin typeface="Cambria Math"/>
                          <a:cs typeface="Times New Roman" pitchFamily="18" charset="0"/>
                        </a:rPr>
                        <m:t>𝐸</m:t>
                      </m:r>
                      <m:r>
                        <a:rPr lang="fr-FR" sz="6600">
                          <a:latin typeface="Cambria Math"/>
                          <a:cs typeface="Times New Roman" pitchFamily="18" charset="0"/>
                        </a:rPr>
                        <m:t>=</m:t>
                      </m:r>
                      <m:d>
                        <m:dPr>
                          <m:begChr m:val="{"/>
                          <m:endChr m:val="}"/>
                          <m:ctrlPr>
                            <a:rPr lang="en-US" sz="6600" i="1">
                              <a:latin typeface="Cambria Math"/>
                              <a:cs typeface="Times New Roman" pitchFamily="18" charset="0"/>
                            </a:rPr>
                          </m:ctrlPr>
                        </m:dPr>
                        <m:e>
                          <m:r>
                            <a:rPr lang="fr-FR" sz="6600">
                              <a:latin typeface="Cambria Math"/>
                              <a:cs typeface="Times New Roman" pitchFamily="18" charset="0"/>
                            </a:rPr>
                            <m:t>1</m:t>
                          </m:r>
                          <m:r>
                            <a:rPr lang="fr-FR" sz="6600">
                              <a:latin typeface="Cambria Math"/>
                              <a:cs typeface="Times New Roman" pitchFamily="18" charset="0"/>
                            </a:rPr>
                            <m:t>,</m:t>
                          </m:r>
                          <m:r>
                            <a:rPr lang="fr-FR" sz="6600">
                              <a:latin typeface="Cambria Math"/>
                              <a:cs typeface="Times New Roman" pitchFamily="18" charset="0"/>
                            </a:rPr>
                            <m:t>2</m:t>
                          </m:r>
                          <m:r>
                            <a:rPr lang="fr-FR" sz="6600">
                              <a:latin typeface="Cambria Math"/>
                              <a:cs typeface="Times New Roman" pitchFamily="18" charset="0"/>
                            </a:rPr>
                            <m:t>,</m:t>
                          </m:r>
                          <m:r>
                            <a:rPr lang="fr-FR" sz="6600">
                              <a:latin typeface="Cambria Math"/>
                              <a:cs typeface="Times New Roman" pitchFamily="18" charset="0"/>
                            </a:rPr>
                            <m:t>3</m:t>
                          </m:r>
                          <m:r>
                            <a:rPr lang="fr-FR" sz="6600">
                              <a:latin typeface="Cambria Math"/>
                              <a:cs typeface="Times New Roman" pitchFamily="18" charset="0"/>
                            </a:rPr>
                            <m:t>,</m:t>
                          </m:r>
                          <m:r>
                            <a:rPr lang="fr-FR" sz="6600">
                              <a:latin typeface="Cambria Math"/>
                              <a:cs typeface="Times New Roman" pitchFamily="18" charset="0"/>
                            </a:rPr>
                            <m:t>4</m:t>
                          </m:r>
                          <m:r>
                            <a:rPr lang="fr-FR" sz="6600">
                              <a:latin typeface="Cambria Math"/>
                              <a:cs typeface="Times New Roman" pitchFamily="18" charset="0"/>
                            </a:rPr>
                            <m:t>,</m:t>
                          </m:r>
                          <m:r>
                            <a:rPr lang="fr-FR" sz="6600">
                              <a:latin typeface="Cambria Math"/>
                              <a:cs typeface="Times New Roman" pitchFamily="18" charset="0"/>
                            </a:rPr>
                            <m:t>5</m:t>
                          </m:r>
                        </m:e>
                      </m:d>
                    </m:oMath>
                  </a14:m>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Viết</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ngẫu</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nhiên</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lên</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bảng</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hai</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số</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tự</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nhiên</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mỗi</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số</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gồm</a:t>
                  </a:r>
                  <a:r>
                    <a:rPr lang="fr-FR" sz="6600" dirty="0">
                      <a:latin typeface="Times New Roman" pitchFamily="18" charset="0"/>
                      <a:cs typeface="Times New Roman" pitchFamily="18" charset="0"/>
                    </a:rPr>
                    <a:t> 3 </a:t>
                  </a:r>
                  <a:r>
                    <a:rPr lang="fr-FR" sz="6600" dirty="0" err="1">
                      <a:latin typeface="Times New Roman" pitchFamily="18" charset="0"/>
                      <a:cs typeface="Times New Roman" pitchFamily="18" charset="0"/>
                    </a:rPr>
                    <a:t>chữ</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số</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đôi</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một</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khác</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nhau</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thuộc</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tập</a:t>
                  </a:r>
                  <a:r>
                    <a:rPr lang="fr-FR" sz="6600" dirty="0">
                      <a:latin typeface="Times New Roman" pitchFamily="18" charset="0"/>
                      <a:cs typeface="Times New Roman" pitchFamily="18" charset="0"/>
                    </a:rPr>
                    <a:t> E. </a:t>
                  </a:r>
                  <a:r>
                    <a:rPr lang="fr-FR" sz="6600" dirty="0" err="1">
                      <a:latin typeface="Times New Roman" pitchFamily="18" charset="0"/>
                      <a:cs typeface="Times New Roman" pitchFamily="18" charset="0"/>
                    </a:rPr>
                    <a:t>Tính</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xác</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suất</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để</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trong</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hai</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số</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đó</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có</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đúng</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một</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số</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có</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chữ</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số</a:t>
                  </a:r>
                  <a:r>
                    <a:rPr lang="fr-FR" sz="6600" dirty="0">
                      <a:latin typeface="Times New Roman" pitchFamily="18" charset="0"/>
                      <a:cs typeface="Times New Roman" pitchFamily="18" charset="0"/>
                    </a:rPr>
                    <a:t> 5? </a:t>
                  </a:r>
                  <a:endParaRPr lang="en-US" sz="6600" dirty="0">
                    <a:latin typeface="Times New Roman" pitchFamily="18" charset="0"/>
                    <a:cs typeface="Times New Roman"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969245" y="1933278"/>
                  <a:ext cx="23284901" cy="2710041"/>
                </a:xfrm>
                <a:prstGeom prst="rect">
                  <a:avLst/>
                </a:prstGeom>
                <a:blipFill rotWithShape="0">
                  <a:blip r:embed="rId3"/>
                  <a:stretch>
                    <a:fillRect l="-1386" t="-5094" r="-103" b="-122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379963" y="6094771"/>
                <a:ext cx="23461112" cy="1153980"/>
              </a:xfrm>
              <a:prstGeom prst="rect">
                <a:avLst/>
              </a:prstGeom>
              <a:noFill/>
            </p:spPr>
            <p:txBody>
              <a:bodyPr wrap="square" lIns="182889" tIns="91445" rIns="182889" bIns="91445" rtlCol="0">
                <a:spAutoFit/>
              </a:bodyPr>
              <a:lstStyle/>
              <a:p>
                <a:pPr/>
                <a14:m>
                  <m:oMathPara xmlns:m="http://schemas.openxmlformats.org/officeDocument/2006/math">
                    <m:oMathParaPr>
                      <m:jc m:val="left"/>
                    </m:oMathParaPr>
                    <m:oMath xmlns:m="http://schemas.openxmlformats.org/officeDocument/2006/math">
                      <m:r>
                        <m:rPr>
                          <m:nor/>
                        </m:rPr>
                        <a:rPr lang="fr-FR" sz="6000" dirty="0">
                          <a:latin typeface="Times New Roman" pitchFamily="18" charset="0"/>
                          <a:cs typeface="Times New Roman" pitchFamily="18" charset="0"/>
                        </a:rPr>
                        <m:t>S</m:t>
                      </m:r>
                      <m:r>
                        <m:rPr>
                          <m:nor/>
                        </m:rPr>
                        <a:rPr lang="fr-FR" sz="6000" dirty="0">
                          <a:latin typeface="Times New Roman" pitchFamily="18" charset="0"/>
                          <a:cs typeface="Times New Roman" pitchFamily="18" charset="0"/>
                        </a:rPr>
                        <m:t>ố </m:t>
                      </m:r>
                      <m:r>
                        <m:rPr>
                          <m:nor/>
                        </m:rPr>
                        <a:rPr lang="fr-FR" sz="6000" dirty="0">
                          <a:latin typeface="Times New Roman" pitchFamily="18" charset="0"/>
                          <a:cs typeface="Times New Roman" pitchFamily="18" charset="0"/>
                        </a:rPr>
                        <m:t>c</m:t>
                      </m:r>
                      <m:r>
                        <m:rPr>
                          <m:nor/>
                        </m:rPr>
                        <a:rPr lang="fr-FR" sz="6000" dirty="0">
                          <a:latin typeface="Times New Roman" pitchFamily="18" charset="0"/>
                          <a:cs typeface="Times New Roman" pitchFamily="18" charset="0"/>
                        </a:rPr>
                        <m:t>á</m:t>
                      </m:r>
                      <m:r>
                        <m:rPr>
                          <m:nor/>
                        </m:rPr>
                        <a:rPr lang="fr-FR" sz="6000" dirty="0">
                          <a:latin typeface="Times New Roman" pitchFamily="18" charset="0"/>
                          <a:cs typeface="Times New Roman" pitchFamily="18" charset="0"/>
                        </a:rPr>
                        <m:t>c</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s</m:t>
                      </m:r>
                      <m:r>
                        <m:rPr>
                          <m:nor/>
                        </m:rPr>
                        <a:rPr lang="fr-FR" sz="6000" dirty="0">
                          <a:latin typeface="Times New Roman" pitchFamily="18" charset="0"/>
                          <a:cs typeface="Times New Roman" pitchFamily="18" charset="0"/>
                        </a:rPr>
                        <m:t>ố </m:t>
                      </m:r>
                      <m:r>
                        <m:rPr>
                          <m:nor/>
                        </m:rPr>
                        <a:rPr lang="fr-FR" sz="6000" dirty="0">
                          <a:latin typeface="Times New Roman" pitchFamily="18" charset="0"/>
                          <a:cs typeface="Times New Roman" pitchFamily="18" charset="0"/>
                        </a:rPr>
                        <m:t>t</m:t>
                      </m:r>
                      <m:r>
                        <m:rPr>
                          <m:nor/>
                        </m:rPr>
                        <a:rPr lang="fr-FR" sz="6000" dirty="0">
                          <a:latin typeface="Times New Roman" pitchFamily="18" charset="0"/>
                          <a:cs typeface="Times New Roman" pitchFamily="18" charset="0"/>
                        </a:rPr>
                        <m:t>ự </m:t>
                      </m:r>
                      <m:r>
                        <m:rPr>
                          <m:nor/>
                        </m:rPr>
                        <a:rPr lang="fr-FR" sz="6000" dirty="0">
                          <a:latin typeface="Times New Roman" pitchFamily="18" charset="0"/>
                          <a:cs typeface="Times New Roman" pitchFamily="18" charset="0"/>
                        </a:rPr>
                        <m:t>nhi</m:t>
                      </m:r>
                      <m:r>
                        <m:rPr>
                          <m:nor/>
                        </m:rPr>
                        <a:rPr lang="fr-FR" sz="6000" dirty="0">
                          <a:latin typeface="Times New Roman" pitchFamily="18" charset="0"/>
                          <a:cs typeface="Times New Roman" pitchFamily="18" charset="0"/>
                        </a:rPr>
                        <m:t>ê</m:t>
                      </m:r>
                      <m:r>
                        <m:rPr>
                          <m:nor/>
                        </m:rPr>
                        <a:rPr lang="fr-FR" sz="6000" dirty="0">
                          <a:latin typeface="Times New Roman" pitchFamily="18" charset="0"/>
                          <a:cs typeface="Times New Roman" pitchFamily="18" charset="0"/>
                        </a:rPr>
                        <m:t>n</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c</m:t>
                      </m:r>
                      <m:r>
                        <m:rPr>
                          <m:nor/>
                        </m:rPr>
                        <a:rPr lang="fr-FR" sz="6000" dirty="0">
                          <a:latin typeface="Times New Roman" pitchFamily="18" charset="0"/>
                          <a:cs typeface="Times New Roman" pitchFamily="18" charset="0"/>
                        </a:rPr>
                        <m:t>ó </m:t>
                      </m:r>
                      <m:r>
                        <m:rPr>
                          <m:nor/>
                        </m:rPr>
                        <a:rPr lang="fr-FR" sz="6000" dirty="0">
                          <a:latin typeface="Times New Roman" pitchFamily="18" charset="0"/>
                          <a:cs typeface="Times New Roman" pitchFamily="18" charset="0"/>
                        </a:rPr>
                        <m:t>3 </m:t>
                      </m:r>
                      <m:r>
                        <m:rPr>
                          <m:nor/>
                        </m:rPr>
                        <a:rPr lang="fr-FR" sz="6000" dirty="0">
                          <a:latin typeface="Times New Roman" pitchFamily="18" charset="0"/>
                          <a:cs typeface="Times New Roman" pitchFamily="18" charset="0"/>
                        </a:rPr>
                        <m:t>ch</m:t>
                      </m:r>
                      <m:r>
                        <m:rPr>
                          <m:nor/>
                        </m:rPr>
                        <a:rPr lang="fr-FR" sz="6000" dirty="0">
                          <a:latin typeface="Times New Roman" pitchFamily="18" charset="0"/>
                          <a:cs typeface="Times New Roman" pitchFamily="18" charset="0"/>
                        </a:rPr>
                        <m:t>ữ </m:t>
                      </m:r>
                      <m:r>
                        <m:rPr>
                          <m:nor/>
                        </m:rPr>
                        <a:rPr lang="fr-FR" sz="6000" dirty="0">
                          <a:latin typeface="Times New Roman" pitchFamily="18" charset="0"/>
                          <a:cs typeface="Times New Roman" pitchFamily="18" charset="0"/>
                        </a:rPr>
                        <m:t>s</m:t>
                      </m:r>
                      <m:r>
                        <m:rPr>
                          <m:nor/>
                        </m:rPr>
                        <a:rPr lang="fr-FR" sz="6000" dirty="0">
                          <a:latin typeface="Times New Roman" pitchFamily="18" charset="0"/>
                          <a:cs typeface="Times New Roman" pitchFamily="18" charset="0"/>
                        </a:rPr>
                        <m:t>ố đô</m:t>
                      </m:r>
                      <m:r>
                        <m:rPr>
                          <m:nor/>
                        </m:rPr>
                        <a:rPr lang="fr-FR" sz="6000" dirty="0">
                          <a:latin typeface="Times New Roman" pitchFamily="18" charset="0"/>
                          <a:cs typeface="Times New Roman" pitchFamily="18" charset="0"/>
                        </a:rPr>
                        <m:t>i</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m</m:t>
                      </m:r>
                      <m:r>
                        <m:rPr>
                          <m:nor/>
                        </m:rPr>
                        <a:rPr lang="fr-FR" sz="6000" dirty="0">
                          <a:latin typeface="Times New Roman" pitchFamily="18" charset="0"/>
                          <a:cs typeface="Times New Roman" pitchFamily="18" charset="0"/>
                        </a:rPr>
                        <m:t>ộ</m:t>
                      </m:r>
                      <m:r>
                        <m:rPr>
                          <m:nor/>
                        </m:rPr>
                        <a:rPr lang="fr-FR" sz="6000" dirty="0">
                          <a:latin typeface="Times New Roman" pitchFamily="18" charset="0"/>
                          <a:cs typeface="Times New Roman" pitchFamily="18" charset="0"/>
                        </a:rPr>
                        <m:t>t</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kh</m:t>
                      </m:r>
                      <m:r>
                        <m:rPr>
                          <m:nor/>
                        </m:rPr>
                        <a:rPr lang="fr-FR" sz="6000" dirty="0">
                          <a:latin typeface="Times New Roman" pitchFamily="18" charset="0"/>
                          <a:cs typeface="Times New Roman" pitchFamily="18" charset="0"/>
                        </a:rPr>
                        <m:t>á</m:t>
                      </m:r>
                      <m:r>
                        <m:rPr>
                          <m:nor/>
                        </m:rPr>
                        <a:rPr lang="fr-FR" sz="6000" dirty="0">
                          <a:latin typeface="Times New Roman" pitchFamily="18" charset="0"/>
                          <a:cs typeface="Times New Roman" pitchFamily="18" charset="0"/>
                        </a:rPr>
                        <m:t>c</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nhau</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thu</m:t>
                      </m:r>
                      <m:r>
                        <m:rPr>
                          <m:nor/>
                        </m:rPr>
                        <a:rPr lang="fr-FR" sz="6000" dirty="0">
                          <a:latin typeface="Times New Roman" pitchFamily="18" charset="0"/>
                          <a:cs typeface="Times New Roman" pitchFamily="18" charset="0"/>
                        </a:rPr>
                        <m:t>ộ</m:t>
                      </m:r>
                      <m:r>
                        <m:rPr>
                          <m:nor/>
                        </m:rPr>
                        <a:rPr lang="fr-FR" sz="6000" dirty="0">
                          <a:latin typeface="Times New Roman" pitchFamily="18" charset="0"/>
                          <a:cs typeface="Times New Roman" pitchFamily="18" charset="0"/>
                        </a:rPr>
                        <m:t>c</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t</m:t>
                      </m:r>
                      <m:r>
                        <m:rPr>
                          <m:nor/>
                        </m:rPr>
                        <a:rPr lang="fr-FR" sz="6000" dirty="0">
                          <a:latin typeface="Times New Roman" pitchFamily="18" charset="0"/>
                          <a:cs typeface="Times New Roman" pitchFamily="18" charset="0"/>
                        </a:rPr>
                        <m:t>ậ</m:t>
                      </m:r>
                      <m:r>
                        <m:rPr>
                          <m:nor/>
                        </m:rPr>
                        <a:rPr lang="fr-FR" sz="6000" dirty="0">
                          <a:latin typeface="Times New Roman" pitchFamily="18" charset="0"/>
                          <a:cs typeface="Times New Roman" pitchFamily="18" charset="0"/>
                        </a:rPr>
                        <m:t>p</m:t>
                      </m:r>
                      <m:r>
                        <m:rPr>
                          <m:nor/>
                        </m:rPr>
                        <a:rPr lang="fr-FR" sz="6000" dirty="0">
                          <a:latin typeface="Times New Roman" pitchFamily="18" charset="0"/>
                          <a:cs typeface="Times New Roman" pitchFamily="18" charset="0"/>
                        </a:rPr>
                        <m:t> </m:t>
                      </m:r>
                      <m:r>
                        <m:rPr>
                          <m:nor/>
                        </m:rPr>
                        <a:rPr lang="fr-FR" sz="6000">
                          <a:latin typeface="Times New Roman" pitchFamily="18" charset="0"/>
                          <a:cs typeface="Times New Roman" pitchFamily="18" charset="0"/>
                        </a:rPr>
                        <m:t>E</m:t>
                      </m:r>
                      <m:r>
                        <m:rPr>
                          <m:nor/>
                        </m:rPr>
                        <a:rPr lang="en-US" sz="6000" b="0" i="0" smtClean="0">
                          <a:latin typeface="Times New Roman" pitchFamily="18" charset="0"/>
                          <a:cs typeface="Times New Roman" pitchFamily="18" charset="0"/>
                        </a:rPr>
                        <m:t>:</m:t>
                      </m:r>
                      <m:r>
                        <m:rPr>
                          <m:nor/>
                        </m:rPr>
                        <a:rPr lang="fr-FR" sz="6000">
                          <a:latin typeface="Times New Roman" pitchFamily="18" charset="0"/>
                          <a:cs typeface="Times New Roman" pitchFamily="18" charset="0"/>
                        </a:rPr>
                        <m:t> </m:t>
                      </m:r>
                      <m:r>
                        <a:rPr lang="fr-FR" sz="6000" i="1">
                          <a:latin typeface="Cambria Math"/>
                        </a:rPr>
                        <m:t>5</m:t>
                      </m:r>
                      <m:r>
                        <a:rPr lang="fr-FR" sz="6000" i="1">
                          <a:latin typeface="Cambria Math"/>
                        </a:rPr>
                        <m:t>.</m:t>
                      </m:r>
                      <m:r>
                        <a:rPr lang="fr-FR" sz="6000" i="1">
                          <a:latin typeface="Cambria Math"/>
                        </a:rPr>
                        <m:t>4</m:t>
                      </m:r>
                      <m:r>
                        <a:rPr lang="fr-FR" sz="6000" i="1">
                          <a:latin typeface="Cambria Math"/>
                        </a:rPr>
                        <m:t>.</m:t>
                      </m:r>
                      <m:r>
                        <a:rPr lang="fr-FR" sz="6000" i="1">
                          <a:latin typeface="Cambria Math"/>
                        </a:rPr>
                        <m:t>3</m:t>
                      </m:r>
                      <m:r>
                        <a:rPr lang="fr-FR" sz="6000" i="1">
                          <a:latin typeface="Cambria Math"/>
                        </a:rPr>
                        <m:t>=</m:t>
                      </m:r>
                      <m:r>
                        <a:rPr lang="fr-FR" sz="6000" i="1">
                          <a:latin typeface="Cambria Math"/>
                        </a:rPr>
                        <m:t>60</m:t>
                      </m:r>
                      <m:r>
                        <m:rPr>
                          <m:nor/>
                        </m:rPr>
                        <a:rPr lang="fr-FR" sz="6000" dirty="0">
                          <a:latin typeface="Times New Roman" pitchFamily="18" charset="0"/>
                          <a:cs typeface="Times New Roman" pitchFamily="18" charset="0"/>
                        </a:rPr>
                        <m:t> </m:t>
                      </m:r>
                    </m:oMath>
                  </m:oMathPara>
                </a14:m>
                <a:endParaRPr lang="en-US" sz="60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379963" y="6094771"/>
                <a:ext cx="23461112" cy="1153980"/>
              </a:xfrm>
              <a:prstGeom prst="rect">
                <a:avLst/>
              </a:prstGeom>
              <a:blipFill rotWithShape="0">
                <a:blip r:embed="rId4"/>
                <a:stretch>
                  <a:fillRect/>
                </a:stretch>
              </a:blipFill>
            </p:spPr>
            <p:txBody>
              <a:bodyPr/>
              <a:lstStyle/>
              <a:p>
                <a:r>
                  <a:rPr lang="en-US">
                    <a:noFill/>
                  </a:rPr>
                  <a:t> </a:t>
                </a:r>
              </a:p>
            </p:txBody>
          </p:sp>
        </mc:Fallback>
      </mc:AlternateContent>
      <p:grpSp>
        <p:nvGrpSpPr>
          <p:cNvPr id="3" name="Group 2"/>
          <p:cNvGrpSpPr/>
          <p:nvPr/>
        </p:nvGrpSpPr>
        <p:grpSpPr>
          <a:xfrm>
            <a:off x="445320" y="3244662"/>
            <a:ext cx="23809457" cy="1892716"/>
            <a:chOff x="247181" y="1495127"/>
            <a:chExt cx="11903178" cy="946358"/>
          </a:xfrm>
        </p:grpSpPr>
        <p:grpSp>
          <p:nvGrpSpPr>
            <p:cNvPr id="51" name="Group 50"/>
            <p:cNvGrpSpPr/>
            <p:nvPr/>
          </p:nvGrpSpPr>
          <p:grpSpPr>
            <a:xfrm>
              <a:off x="247181" y="1501340"/>
              <a:ext cx="3540210" cy="914401"/>
              <a:chOff x="5537206" y="1557991"/>
              <a:chExt cx="3528208" cy="85006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784566" y="1565376"/>
                    <a:ext cx="2280848" cy="774436"/>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f>
                          <m:fPr>
                            <m:ctrlPr>
                              <a:rPr lang="en-US" sz="7200" b="0" i="1" smtClean="0">
                                <a:latin typeface="Cambria Math"/>
                                <a:cs typeface="Times New Roman" panose="02020603050405020304" pitchFamily="18" charset="0"/>
                              </a:rPr>
                            </m:ctrlPr>
                          </m:fPr>
                          <m:num>
                            <m:r>
                              <a:rPr lang="en-US" sz="7200" b="0" i="1" smtClean="0">
                                <a:latin typeface="Cambria Math" panose="02040503050406030204" pitchFamily="18" charset="0"/>
                                <a:cs typeface="Times New Roman" panose="02020603050405020304" pitchFamily="18" charset="0"/>
                              </a:rPr>
                              <m:t>12</m:t>
                            </m:r>
                          </m:num>
                          <m:den>
                            <m:r>
                              <a:rPr lang="en-US" sz="7200" b="0" i="1" smtClean="0">
                                <a:latin typeface="Cambria Math" panose="02040503050406030204" pitchFamily="18" charset="0"/>
                                <a:cs typeface="Times New Roman" panose="02020603050405020304" pitchFamily="18" charset="0"/>
                              </a:rPr>
                              <m:t>25</m:t>
                            </m:r>
                          </m:den>
                        </m:f>
                        <m:r>
                          <a:rPr lang="en-US" sz="7200" b="0" i="1" smtClean="0">
                            <a:latin typeface="Cambria Math" panose="02040503050406030204" pitchFamily="18" charset="0"/>
                            <a:cs typeface="Times New Roman" panose="02020603050405020304" pitchFamily="18" charset="0"/>
                          </a:rPr>
                          <m:t>.</m:t>
                        </m:r>
                      </m:oMath>
                    </a14:m>
                    <a:r>
                      <a:rPr lang="vi-VN" sz="6000" dirty="0">
                        <a:latin typeface="Times New Roman" panose="02020603050405020304" pitchFamily="18" charset="0"/>
                        <a:cs typeface="Times New Roman" panose="02020603050405020304" pitchFamily="18" charset="0"/>
                      </a:rPr>
                      <a:t>	</a:t>
                    </a:r>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784566" y="1565376"/>
                    <a:ext cx="2280848" cy="774436"/>
                  </a:xfrm>
                  <a:prstGeom prst="rect">
                    <a:avLst/>
                  </a:prstGeom>
                  <a:blipFill rotWithShape="0">
                    <a:blip r:embed="rId5"/>
                    <a:stretch>
                      <a:fillRect/>
                    </a:stretch>
                  </a:blipFill>
                </p:spPr>
                <p:txBody>
                  <a:bodyPr/>
                  <a:lstStyle/>
                  <a:p>
                    <a:r>
                      <a:rPr lang="en-US">
                        <a:noFill/>
                      </a:rPr>
                      <a:t> </a:t>
                    </a:r>
                  </a:p>
                </p:txBody>
              </p:sp>
            </mc:Fallback>
          </mc:AlternateContent>
        </p:grpSp>
        <p:grpSp>
          <p:nvGrpSpPr>
            <p:cNvPr id="55" name="Group 54"/>
            <p:cNvGrpSpPr/>
            <p:nvPr/>
          </p:nvGrpSpPr>
          <p:grpSpPr>
            <a:xfrm>
              <a:off x="3163101" y="1501345"/>
              <a:ext cx="3090381" cy="927418"/>
              <a:chOff x="5537206" y="1557992"/>
              <a:chExt cx="3079904" cy="862165"/>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254866" y="1570942"/>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a:cs typeface="Times New Roman" panose="02020603050405020304" pitchFamily="18" charset="0"/>
                                </a:rPr>
                              </m:ctrlPr>
                            </m:fPr>
                            <m:num>
                              <m:r>
                                <a:rPr lang="en-US" sz="6000">
                                  <a:latin typeface="Cambria Math" panose="02040503050406030204" pitchFamily="18" charset="0"/>
                                  <a:cs typeface="Times New Roman" panose="02020603050405020304" pitchFamily="18" charset="0"/>
                                </a:rPr>
                                <m:t>1</m:t>
                              </m:r>
                              <m:r>
                                <a:rPr lang="en-US" sz="6000" b="0" i="1" smtClean="0">
                                  <a:latin typeface="Cambria Math" panose="02040503050406030204" pitchFamily="18" charset="0"/>
                                  <a:cs typeface="Times New Roman" panose="02020603050405020304" pitchFamily="18" charset="0"/>
                                </a:rPr>
                                <m:t>3</m:t>
                              </m:r>
                            </m:num>
                            <m:den>
                              <m:r>
                                <a:rPr lang="en-US" sz="6000">
                                  <a:latin typeface="Cambria Math" panose="02040503050406030204" pitchFamily="18" charset="0"/>
                                  <a:cs typeface="Times New Roman" panose="02020603050405020304" pitchFamily="18" charset="0"/>
                                </a:rPr>
                                <m:t>25</m:t>
                              </m:r>
                            </m:den>
                          </m:f>
                          <m:r>
                            <a:rPr lang="en-US" sz="6000">
                              <a:latin typeface="Cambria Math" panose="02040503050406030204" pitchFamily="18" charset="0"/>
                              <a:cs typeface="Times New Roman" panose="020206030504050203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254866" y="1570942"/>
                    <a:ext cx="2280848" cy="849215"/>
                  </a:xfrm>
                  <a:prstGeom prst="rect">
                    <a:avLst/>
                  </a:prstGeom>
                  <a:blipFill rotWithShape="0">
                    <a:blip r:embed="rId6"/>
                    <a:stretch>
                      <a:fillRect/>
                    </a:stretch>
                  </a:blipFill>
                </p:spPr>
                <p:txBody>
                  <a:bodyPr/>
                  <a:lstStyle/>
                  <a:p>
                    <a:r>
                      <a:rPr lang="en-US">
                        <a:noFill/>
                      </a:rPr>
                      <a:t> </a:t>
                    </a:r>
                  </a:p>
                </p:txBody>
              </p:sp>
            </mc:Fallback>
          </mc:AlternateContent>
        </p:grpSp>
        <p:grpSp>
          <p:nvGrpSpPr>
            <p:cNvPr id="4" name="Group 3"/>
            <p:cNvGrpSpPr/>
            <p:nvPr/>
          </p:nvGrpSpPr>
          <p:grpSpPr>
            <a:xfrm>
              <a:off x="6079021" y="1495127"/>
              <a:ext cx="3090381" cy="920620"/>
              <a:chOff x="5537206" y="1552212"/>
              <a:chExt cx="3079904" cy="855844"/>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6993" y="1552212"/>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9</m:t>
                              </m:r>
                            </m:num>
                            <m:den>
                              <m:r>
                                <a:rPr lang="en-US" sz="6000" b="0" i="1" smtClean="0">
                                  <a:latin typeface="Cambria Math" panose="02040503050406030204" pitchFamily="18" charset="0"/>
                                </a:rPr>
                                <m:t>25</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6993" y="1552212"/>
                    <a:ext cx="2280848" cy="849214"/>
                  </a:xfrm>
                  <a:prstGeom prst="rect">
                    <a:avLst/>
                  </a:prstGeom>
                  <a:blipFill rotWithShape="0">
                    <a:blip r:embed="rId7"/>
                    <a:stretch>
                      <a:fillRect/>
                    </a:stretch>
                  </a:blipFill>
                </p:spPr>
                <p:txBody>
                  <a:bodyPr/>
                  <a:lstStyle/>
                  <a:p>
                    <a:r>
                      <a:rPr lang="en-US">
                        <a:noFill/>
                      </a:rPr>
                      <a:t> </a:t>
                    </a:r>
                  </a:p>
                </p:txBody>
              </p:sp>
            </mc:Fallback>
          </mc:AlternateContent>
        </p:grpSp>
        <p:grpSp>
          <p:nvGrpSpPr>
            <p:cNvPr id="59" name="Group 58"/>
            <p:cNvGrpSpPr/>
            <p:nvPr/>
          </p:nvGrpSpPr>
          <p:grpSpPr>
            <a:xfrm>
              <a:off x="8994941" y="1501345"/>
              <a:ext cx="3155418" cy="940140"/>
              <a:chOff x="5537206" y="1557992"/>
              <a:chExt cx="3144721" cy="873992"/>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88440" y="1584349"/>
                    <a:ext cx="2493487" cy="8476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m:t>
                              </m:r>
                            </m:num>
                            <m:den>
                              <m:r>
                                <a:rPr lang="en-US" sz="6000" b="0" i="1" smtClean="0">
                                  <a:latin typeface="Cambria Math" panose="02040503050406030204" pitchFamily="18" charset="0"/>
                                </a:rPr>
                                <m:t>25</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88440" y="1584349"/>
                    <a:ext cx="2493487" cy="847635"/>
                  </a:xfrm>
                  <a:prstGeom prst="rect">
                    <a:avLst/>
                  </a:prstGeom>
                  <a:blipFill rotWithShape="0">
                    <a:blip r:embed="rId8"/>
                    <a:stretch>
                      <a:fillRect/>
                    </a:stretch>
                  </a:blipFill>
                </p:spPr>
                <p:txBody>
                  <a:bodyPr/>
                  <a:lstStyle/>
                  <a:p>
                    <a:r>
                      <a:rPr lang="en-US">
                        <a:noFill/>
                      </a:rPr>
                      <a:t> </a:t>
                    </a:r>
                  </a:p>
                </p:txBody>
              </p:sp>
            </mc:Fallback>
          </mc:AlternateContent>
        </p:grpSp>
      </p:grpSp>
      <p:sp>
        <p:nvSpPr>
          <p:cNvPr id="49" name="Oval 48"/>
          <p:cNvSpPr/>
          <p:nvPr/>
        </p:nvSpPr>
        <p:spPr>
          <a:xfrm>
            <a:off x="445321" y="3857445"/>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smtClean="0">
                <a:latin typeface="Tahoma" pitchFamily="34" charset="0"/>
                <a:ea typeface="Tahoma" pitchFamily="34" charset="0"/>
                <a:cs typeface="Tahoma" pitchFamily="34" charset="0"/>
              </a:rPr>
              <a:t>A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354584" y="7034838"/>
                <a:ext cx="23568230" cy="2031335"/>
              </a:xfrm>
              <a:prstGeom prst="rect">
                <a:avLst/>
              </a:prstGeom>
              <a:noFill/>
            </p:spPr>
            <p:txBody>
              <a:bodyPr wrap="square" lIns="182889" tIns="91445" rIns="182889" bIns="91445" rtlCol="0">
                <a:spAutoFit/>
              </a:bodyPr>
              <a:lstStyle/>
              <a:p>
                <a:r>
                  <a:rPr lang="fr-FR" sz="6000" dirty="0">
                    <a:latin typeface="Times New Roman" pitchFamily="18" charset="0"/>
                    <a:cs typeface="Times New Roman" pitchFamily="18" charset="0"/>
                  </a:rPr>
                  <a:t>Trong </a:t>
                </a:r>
                <a:r>
                  <a:rPr lang="fr-FR" sz="6000" dirty="0" err="1">
                    <a:latin typeface="Times New Roman" pitchFamily="18" charset="0"/>
                    <a:cs typeface="Times New Roman" pitchFamily="18" charset="0"/>
                  </a:rPr>
                  <a:t>đó</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các</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không</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có</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mặt</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chữ</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5 là </a:t>
                </a:r>
                <a14:m>
                  <m:oMath xmlns:m="http://schemas.openxmlformats.org/officeDocument/2006/math">
                    <m:r>
                      <a:rPr lang="fr-FR" sz="6000" i="1">
                        <a:latin typeface="Cambria Math"/>
                      </a:rPr>
                      <m:t>4</m:t>
                    </m:r>
                    <m:r>
                      <a:rPr lang="fr-FR" sz="6000" i="1">
                        <a:latin typeface="Cambria Math"/>
                      </a:rPr>
                      <m:t>.</m:t>
                    </m:r>
                    <m:r>
                      <a:rPr lang="fr-FR" sz="6000" i="1">
                        <a:latin typeface="Cambria Math"/>
                      </a:rPr>
                      <m:t>3</m:t>
                    </m:r>
                    <m:r>
                      <a:rPr lang="fr-FR" sz="6000" i="1">
                        <a:latin typeface="Cambria Math"/>
                      </a:rPr>
                      <m:t>.</m:t>
                    </m:r>
                    <m:r>
                      <a:rPr lang="fr-FR" sz="6000" i="1">
                        <a:latin typeface="Cambria Math"/>
                      </a:rPr>
                      <m:t>2</m:t>
                    </m:r>
                    <m:r>
                      <a:rPr lang="fr-FR" sz="6000" i="1">
                        <a:latin typeface="Cambria Math"/>
                      </a:rPr>
                      <m:t> = </m:t>
                    </m:r>
                    <m:r>
                      <a:rPr lang="fr-FR" sz="6000" i="1">
                        <a:latin typeface="Cambria Math"/>
                      </a:rPr>
                      <m:t>24</m:t>
                    </m:r>
                  </m:oMath>
                </a14:m>
                <a:r>
                  <a:rPr lang="fr-FR" sz="6000" smtClean="0">
                    <a:latin typeface="Times New Roman" pitchFamily="18" charset="0"/>
                    <a:cs typeface="Times New Roman" pitchFamily="18" charset="0"/>
                  </a:rPr>
                  <a:t>, và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các</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có</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mặt</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chữ</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5 là</a:t>
                </a:r>
                <a:r>
                  <a:rPr lang="en-US" sz="6000" dirty="0">
                    <a:latin typeface="Times New Roman" pitchFamily="18" charset="0"/>
                    <a:cs typeface="Times New Roman" pitchFamily="18" charset="0"/>
                  </a:rPr>
                  <a:t> </a:t>
                </a:r>
                <a14:m>
                  <m:oMath xmlns:m="http://schemas.openxmlformats.org/officeDocument/2006/math">
                    <m:r>
                      <a:rPr lang="fr-FR" sz="6000" i="1">
                        <a:latin typeface="Cambria Math"/>
                      </a:rPr>
                      <m:t>60</m:t>
                    </m:r>
                    <m:r>
                      <a:rPr lang="fr-FR" sz="6000" i="1">
                        <a:latin typeface="Cambria Math"/>
                      </a:rPr>
                      <m:t> – </m:t>
                    </m:r>
                    <m:r>
                      <a:rPr lang="fr-FR" sz="6000" i="1">
                        <a:latin typeface="Cambria Math"/>
                      </a:rPr>
                      <m:t>24</m:t>
                    </m:r>
                    <m:r>
                      <a:rPr lang="fr-FR" sz="6000" i="1">
                        <a:latin typeface="Cambria Math"/>
                      </a:rPr>
                      <m:t> = </m:t>
                    </m:r>
                    <m:r>
                      <a:rPr lang="fr-FR" sz="6000" i="1">
                        <a:latin typeface="Cambria Math"/>
                      </a:rPr>
                      <m:t>36</m:t>
                    </m:r>
                    <m:r>
                      <a:rPr lang="fr-FR" sz="6000" i="1">
                        <a:latin typeface="Cambria Math"/>
                      </a:rPr>
                      <m:t>.</m:t>
                    </m:r>
                  </m:oMath>
                </a14:m>
                <a:r>
                  <a:rPr lang="fr-FR" sz="6000" dirty="0">
                    <a:latin typeface="Times New Roman" pitchFamily="18" charset="0"/>
                    <a:cs typeface="Times New Roman" pitchFamily="18" charset="0"/>
                  </a:rPr>
                  <a:t> </a:t>
                </a:r>
                <a:endParaRPr lang="en-US" sz="6000" dirty="0">
                  <a:latin typeface="Times New Roman" pitchFamily="18" charset="0"/>
                  <a:cs typeface="Times New Roman" pitchFamily="18" charset="0"/>
                </a:endParaRPr>
              </a:p>
            </p:txBody>
          </p:sp>
        </mc:Choice>
        <mc:Fallback xmlns="">
          <p:sp>
            <p:nvSpPr>
              <p:cNvPr id="66" name="Rectangle 65"/>
              <p:cNvSpPr>
                <a:spLocks noRot="1" noChangeAspect="1" noMove="1" noResize="1" noEditPoints="1" noAdjustHandles="1" noChangeArrowheads="1" noChangeShapeType="1" noTextEdit="1"/>
              </p:cNvSpPr>
              <p:nvPr/>
            </p:nvSpPr>
            <p:spPr>
              <a:xfrm>
                <a:off x="354584" y="7034838"/>
                <a:ext cx="23568230" cy="2031335"/>
              </a:xfrm>
              <a:prstGeom prst="rect">
                <a:avLst/>
              </a:prstGeom>
              <a:blipFill rotWithShape="0">
                <a:blip r:embed="rId9"/>
                <a:stretch>
                  <a:fillRect l="-1164" t="-6907" b="-17417"/>
                </a:stretch>
              </a:blipFill>
            </p:spPr>
            <p:txBody>
              <a:bodyPr/>
              <a:lstStyle/>
              <a:p>
                <a:r>
                  <a:rPr lang="en-US">
                    <a:noFill/>
                  </a:rPr>
                  <a:t> </a:t>
                </a:r>
              </a:p>
            </p:txBody>
          </p:sp>
        </mc:Fallback>
      </mc:AlternateContent>
      <p:sp>
        <p:nvSpPr>
          <p:cNvPr id="63" name="Action Button: Forward or Next 62">
            <a:hlinkClick r:id="rId10"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TextBox 1"/>
              <p:cNvSpPr txBox="1"/>
              <p:nvPr/>
            </p:nvSpPr>
            <p:spPr>
              <a:xfrm>
                <a:off x="498559" y="8620709"/>
                <a:ext cx="23512705" cy="1543692"/>
              </a:xfrm>
              <a:prstGeom prst="rect">
                <a:avLst/>
              </a:prstGeom>
              <a:noFill/>
            </p:spPr>
            <p:txBody>
              <a:bodyPr wrap="square" rtlCol="0">
                <a:spAutoFit/>
              </a:bodyPr>
              <a:lstStyle/>
              <a:p>
                <a:r>
                  <a:rPr lang="fr-FR" sz="5400" dirty="0">
                    <a:latin typeface="Times New Roman" pitchFamily="18" charset="0"/>
                    <a:cs typeface="Times New Roman" pitchFamily="18" charset="0"/>
                  </a:rPr>
                  <a:t>Gọi </a:t>
                </a:r>
                <a14:m>
                  <m:oMath xmlns:m="http://schemas.openxmlformats.org/officeDocument/2006/math">
                    <m:r>
                      <a:rPr lang="en-US" sz="5400" i="1">
                        <a:latin typeface="Cambria Math"/>
                      </a:rPr>
                      <m:t>𝐴</m:t>
                    </m:r>
                  </m:oMath>
                </a14:m>
                <a:r>
                  <a:rPr lang="fr-FR" sz="5400" dirty="0">
                    <a:latin typeface="Times New Roman" pitchFamily="18" charset="0"/>
                    <a:cs typeface="Times New Roman" pitchFamily="18" charset="0"/>
                  </a:rPr>
                  <a:t> là </a:t>
                </a:r>
                <a:r>
                  <a:rPr lang="fr-FR" sz="5400" dirty="0" err="1">
                    <a:latin typeface="Times New Roman" pitchFamily="18" charset="0"/>
                    <a:cs typeface="Times New Roman" pitchFamily="18" charset="0"/>
                  </a:rPr>
                  <a:t>biến</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cố</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hai</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số</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viết</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lên</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bảng</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đều</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có</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mặt</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chữ</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số</a:t>
                </a:r>
                <a:r>
                  <a:rPr lang="fr-FR" sz="5400" dirty="0">
                    <a:latin typeface="Times New Roman" pitchFamily="18" charset="0"/>
                    <a:cs typeface="Times New Roman" pitchFamily="18" charset="0"/>
                  </a:rPr>
                  <a:t> 5”.</a:t>
                </a:r>
                <a14:m>
                  <m:oMath xmlns:m="http://schemas.openxmlformats.org/officeDocument/2006/math">
                    <m:r>
                      <a:rPr lang="en-US" sz="5400" i="1">
                        <a:latin typeface="Cambria Math"/>
                      </a:rPr>
                      <m:t>𝑃</m:t>
                    </m:r>
                    <m:d>
                      <m:dPr>
                        <m:ctrlPr>
                          <a:rPr lang="en-US" sz="5400" i="1">
                            <a:latin typeface="Cambria Math"/>
                          </a:rPr>
                        </m:ctrlPr>
                      </m:dPr>
                      <m:e>
                        <m:r>
                          <a:rPr lang="en-US" sz="5400" i="1">
                            <a:latin typeface="Cambria Math"/>
                          </a:rPr>
                          <m:t>𝐴</m:t>
                        </m:r>
                      </m:e>
                    </m:d>
                    <m:r>
                      <a:rPr lang="fr-FR" sz="5400" i="1">
                        <a:latin typeface="Cambria Math"/>
                      </a:rPr>
                      <m:t>=</m:t>
                    </m:r>
                    <m:f>
                      <m:fPr>
                        <m:ctrlPr>
                          <a:rPr lang="en-US" sz="5400" i="1">
                            <a:latin typeface="Cambria Math"/>
                          </a:rPr>
                        </m:ctrlPr>
                      </m:fPr>
                      <m:num>
                        <m:sSubSup>
                          <m:sSubSupPr>
                            <m:ctrlPr>
                              <a:rPr lang="en-US" sz="5400" i="1">
                                <a:latin typeface="Cambria Math"/>
                              </a:rPr>
                            </m:ctrlPr>
                          </m:sSubSupPr>
                          <m:e>
                            <m:r>
                              <a:rPr lang="en-US" sz="5400" i="1">
                                <a:latin typeface="Cambria Math"/>
                              </a:rPr>
                              <m:t>𝐶</m:t>
                            </m:r>
                          </m:e>
                          <m:sub>
                            <m:r>
                              <a:rPr lang="fr-FR" sz="5400" i="1">
                                <a:latin typeface="Cambria Math"/>
                              </a:rPr>
                              <m:t>36</m:t>
                            </m:r>
                          </m:sub>
                          <m:sup>
                            <m:r>
                              <a:rPr lang="fr-FR" sz="5400" i="1">
                                <a:latin typeface="Cambria Math"/>
                              </a:rPr>
                              <m:t>1</m:t>
                            </m:r>
                          </m:sup>
                        </m:sSubSup>
                        <m:sSubSup>
                          <m:sSubSupPr>
                            <m:ctrlPr>
                              <a:rPr lang="en-US" sz="5400" i="1">
                                <a:latin typeface="Cambria Math"/>
                              </a:rPr>
                            </m:ctrlPr>
                          </m:sSubSupPr>
                          <m:e>
                            <m:r>
                              <a:rPr lang="en-US" sz="5400" i="1">
                                <a:latin typeface="Cambria Math"/>
                              </a:rPr>
                              <m:t>𝐶</m:t>
                            </m:r>
                          </m:e>
                          <m:sub>
                            <m:r>
                              <a:rPr lang="fr-FR" sz="5400" i="1">
                                <a:latin typeface="Cambria Math"/>
                              </a:rPr>
                              <m:t>36</m:t>
                            </m:r>
                          </m:sub>
                          <m:sup>
                            <m:r>
                              <a:rPr lang="fr-FR" sz="5400" i="1">
                                <a:latin typeface="Cambria Math"/>
                              </a:rPr>
                              <m:t>1</m:t>
                            </m:r>
                          </m:sup>
                        </m:sSubSup>
                      </m:num>
                      <m:den>
                        <m:sSubSup>
                          <m:sSubSupPr>
                            <m:ctrlPr>
                              <a:rPr lang="en-US" sz="5400" i="1">
                                <a:latin typeface="Cambria Math"/>
                              </a:rPr>
                            </m:ctrlPr>
                          </m:sSubSupPr>
                          <m:e>
                            <m:r>
                              <a:rPr lang="en-US" sz="5400" i="1">
                                <a:latin typeface="Cambria Math"/>
                              </a:rPr>
                              <m:t>𝐶</m:t>
                            </m:r>
                          </m:e>
                          <m:sub>
                            <m:r>
                              <a:rPr lang="fr-FR" sz="5400" i="1">
                                <a:latin typeface="Cambria Math"/>
                              </a:rPr>
                              <m:t>60</m:t>
                            </m:r>
                          </m:sub>
                          <m:sup>
                            <m:r>
                              <a:rPr lang="fr-FR" sz="5400" i="1">
                                <a:latin typeface="Cambria Math"/>
                              </a:rPr>
                              <m:t>1</m:t>
                            </m:r>
                          </m:sup>
                        </m:sSubSup>
                        <m:sSubSup>
                          <m:sSubSupPr>
                            <m:ctrlPr>
                              <a:rPr lang="en-US" sz="5400" i="1">
                                <a:latin typeface="Cambria Math"/>
                              </a:rPr>
                            </m:ctrlPr>
                          </m:sSubSupPr>
                          <m:e>
                            <m:r>
                              <a:rPr lang="en-US" sz="5400" i="1">
                                <a:latin typeface="Cambria Math"/>
                              </a:rPr>
                              <m:t>𝐶</m:t>
                            </m:r>
                          </m:e>
                          <m:sub>
                            <m:r>
                              <a:rPr lang="fr-FR" sz="5400" i="1">
                                <a:latin typeface="Cambria Math"/>
                              </a:rPr>
                              <m:t>60</m:t>
                            </m:r>
                          </m:sub>
                          <m:sup>
                            <m:r>
                              <a:rPr lang="fr-FR" sz="5400" i="1">
                                <a:latin typeface="Cambria Math"/>
                              </a:rPr>
                              <m:t>1</m:t>
                            </m:r>
                          </m:sup>
                        </m:sSubSup>
                      </m:den>
                    </m:f>
                    <m:r>
                      <a:rPr lang="fr-FR" sz="5400" i="1">
                        <a:latin typeface="Cambria Math"/>
                      </a:rPr>
                      <m:t>.</m:t>
                    </m:r>
                  </m:oMath>
                </a14:m>
                <a:r>
                  <a:rPr lang="fr-FR" sz="5400" dirty="0">
                    <a:latin typeface="Times New Roman" pitchFamily="18" charset="0"/>
                    <a:cs typeface="Times New Roman" pitchFamily="18" charset="0"/>
                  </a:rPr>
                  <a:t>  </a:t>
                </a:r>
                <a:r>
                  <a:rPr lang="fr-FR" sz="5400" dirty="0" smtClean="0">
                    <a:latin typeface="Times New Roman" pitchFamily="18" charset="0"/>
                    <a:cs typeface="Times New Roman" pitchFamily="18" charset="0"/>
                  </a:rPr>
                  <a:t> </a:t>
                </a:r>
                <a:endParaRPr lang="en-US" sz="5400" dirty="0">
                  <a:latin typeface="Times New Roman" pitchFamily="18" charset="0"/>
                  <a:cs typeface="Times New Roman"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98559" y="8620709"/>
                <a:ext cx="23512705" cy="1543692"/>
              </a:xfrm>
              <a:prstGeom prst="rect">
                <a:avLst/>
              </a:prstGeom>
              <a:blipFill rotWithShape="0">
                <a:blip r:embed="rId11"/>
                <a:stretch>
                  <a:fillRect l="-1400" b="-1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16539" y="10000000"/>
                <a:ext cx="24110044" cy="1382301"/>
              </a:xfrm>
              <a:prstGeom prst="rect">
                <a:avLst/>
              </a:prstGeom>
              <a:noFill/>
            </p:spPr>
            <p:txBody>
              <a:bodyPr wrap="square" rtlCol="0">
                <a:spAutoFit/>
              </a:bodyPr>
              <a:lstStyle/>
              <a:p>
                <a:r>
                  <a:rPr lang="fr-FR" sz="4800" dirty="0">
                    <a:latin typeface="Times New Roman" pitchFamily="18" charset="0"/>
                    <a:cs typeface="Times New Roman" pitchFamily="18" charset="0"/>
                  </a:rPr>
                  <a:t>Gọi </a:t>
                </a:r>
                <a14:m>
                  <m:oMath xmlns:m="http://schemas.openxmlformats.org/officeDocument/2006/math">
                    <m:r>
                      <a:rPr lang="en-US" sz="4800" i="1">
                        <a:latin typeface="Cambria Math"/>
                      </a:rPr>
                      <m:t>𝐵</m:t>
                    </m:r>
                  </m:oMath>
                </a14:m>
                <a:r>
                  <a:rPr lang="fr-FR" sz="4800" dirty="0">
                    <a:latin typeface="Times New Roman" pitchFamily="18" charset="0"/>
                    <a:cs typeface="Times New Roman" pitchFamily="18" charset="0"/>
                  </a:rPr>
                  <a:t> là </a:t>
                </a:r>
                <a:r>
                  <a:rPr lang="fr-FR" sz="4800" dirty="0" err="1">
                    <a:latin typeface="Times New Roman" pitchFamily="18" charset="0"/>
                    <a:cs typeface="Times New Roman" pitchFamily="18" charset="0"/>
                  </a:rPr>
                  <a:t>biến</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cố</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hai</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số</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viết</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lên</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bảng</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đều</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không</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có</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mặt</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chữ</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số</a:t>
                </a:r>
                <a:r>
                  <a:rPr lang="fr-FR" sz="4800" dirty="0">
                    <a:latin typeface="Times New Roman" pitchFamily="18" charset="0"/>
                    <a:cs typeface="Times New Roman" pitchFamily="18" charset="0"/>
                  </a:rPr>
                  <a:t> </a:t>
                </a:r>
                <a:r>
                  <a:rPr lang="fr-FR" sz="4800">
                    <a:latin typeface="Times New Roman" pitchFamily="18" charset="0"/>
                    <a:cs typeface="Times New Roman" pitchFamily="18" charset="0"/>
                  </a:rPr>
                  <a:t>5</a:t>
                </a:r>
                <a:r>
                  <a:rPr lang="fr-FR" sz="4800" smtClean="0">
                    <a:latin typeface="Times New Roman" pitchFamily="18" charset="0"/>
                    <a:cs typeface="Times New Roman" pitchFamily="18" charset="0"/>
                  </a:rPr>
                  <a:t>”. </a:t>
                </a:r>
                <a14:m>
                  <m:oMath xmlns:m="http://schemas.openxmlformats.org/officeDocument/2006/math">
                    <m:r>
                      <a:rPr lang="en-US" sz="4800" i="1">
                        <a:latin typeface="Cambria Math"/>
                      </a:rPr>
                      <m:t>𝑃</m:t>
                    </m:r>
                    <m:d>
                      <m:dPr>
                        <m:ctrlPr>
                          <a:rPr lang="en-US" sz="4800" i="1">
                            <a:latin typeface="Cambria Math"/>
                          </a:rPr>
                        </m:ctrlPr>
                      </m:dPr>
                      <m:e>
                        <m:r>
                          <a:rPr lang="en-US" sz="4800" i="1">
                            <a:latin typeface="Cambria Math"/>
                          </a:rPr>
                          <m:t>𝐵</m:t>
                        </m:r>
                      </m:e>
                    </m:d>
                    <m:r>
                      <a:rPr lang="fr-FR" sz="4800" i="1">
                        <a:latin typeface="Cambria Math"/>
                      </a:rPr>
                      <m:t>=</m:t>
                    </m:r>
                    <m:f>
                      <m:fPr>
                        <m:ctrlPr>
                          <a:rPr lang="en-US" sz="4800" i="1">
                            <a:latin typeface="Cambria Math"/>
                          </a:rPr>
                        </m:ctrlPr>
                      </m:fPr>
                      <m:num>
                        <m:sSubSup>
                          <m:sSubSupPr>
                            <m:ctrlPr>
                              <a:rPr lang="en-US" sz="4800" i="1">
                                <a:latin typeface="Cambria Math"/>
                              </a:rPr>
                            </m:ctrlPr>
                          </m:sSubSupPr>
                          <m:e>
                            <m:r>
                              <a:rPr lang="en-US" sz="4800" i="1">
                                <a:latin typeface="Cambria Math"/>
                              </a:rPr>
                              <m:t>𝐶</m:t>
                            </m:r>
                          </m:e>
                          <m:sub>
                            <m:r>
                              <a:rPr lang="fr-FR" sz="4800" i="1">
                                <a:latin typeface="Cambria Math"/>
                              </a:rPr>
                              <m:t>24</m:t>
                            </m:r>
                          </m:sub>
                          <m:sup>
                            <m:r>
                              <a:rPr lang="fr-FR" sz="4800" i="1">
                                <a:latin typeface="Cambria Math"/>
                              </a:rPr>
                              <m:t>1</m:t>
                            </m:r>
                          </m:sup>
                        </m:sSubSup>
                        <m:sSubSup>
                          <m:sSubSupPr>
                            <m:ctrlPr>
                              <a:rPr lang="en-US" sz="4800" i="1">
                                <a:latin typeface="Cambria Math"/>
                              </a:rPr>
                            </m:ctrlPr>
                          </m:sSubSupPr>
                          <m:e>
                            <m:r>
                              <a:rPr lang="en-US" sz="4800" i="1">
                                <a:latin typeface="Cambria Math"/>
                              </a:rPr>
                              <m:t>𝐶</m:t>
                            </m:r>
                          </m:e>
                          <m:sub>
                            <m:r>
                              <a:rPr lang="fr-FR" sz="4800" i="1">
                                <a:latin typeface="Cambria Math"/>
                              </a:rPr>
                              <m:t>24</m:t>
                            </m:r>
                          </m:sub>
                          <m:sup>
                            <m:r>
                              <a:rPr lang="fr-FR" sz="4800" i="1">
                                <a:latin typeface="Cambria Math"/>
                              </a:rPr>
                              <m:t>1</m:t>
                            </m:r>
                          </m:sup>
                        </m:sSubSup>
                      </m:num>
                      <m:den>
                        <m:sSubSup>
                          <m:sSubSupPr>
                            <m:ctrlPr>
                              <a:rPr lang="en-US" sz="4800" i="1">
                                <a:latin typeface="Cambria Math"/>
                              </a:rPr>
                            </m:ctrlPr>
                          </m:sSubSupPr>
                          <m:e>
                            <m:r>
                              <a:rPr lang="en-US" sz="4800" i="1">
                                <a:latin typeface="Cambria Math"/>
                              </a:rPr>
                              <m:t>𝐶</m:t>
                            </m:r>
                          </m:e>
                          <m:sub>
                            <m:r>
                              <a:rPr lang="fr-FR" sz="4800" i="1">
                                <a:latin typeface="Cambria Math"/>
                              </a:rPr>
                              <m:t>60</m:t>
                            </m:r>
                          </m:sub>
                          <m:sup>
                            <m:r>
                              <a:rPr lang="fr-FR" sz="4800" i="1">
                                <a:latin typeface="Cambria Math"/>
                              </a:rPr>
                              <m:t>1</m:t>
                            </m:r>
                          </m:sup>
                        </m:sSubSup>
                        <m:sSubSup>
                          <m:sSubSupPr>
                            <m:ctrlPr>
                              <a:rPr lang="en-US" sz="4800" i="1">
                                <a:latin typeface="Cambria Math"/>
                              </a:rPr>
                            </m:ctrlPr>
                          </m:sSubSupPr>
                          <m:e>
                            <m:r>
                              <a:rPr lang="en-US" sz="4800" i="1">
                                <a:latin typeface="Cambria Math"/>
                              </a:rPr>
                              <m:t>𝐶</m:t>
                            </m:r>
                          </m:e>
                          <m:sub>
                            <m:r>
                              <a:rPr lang="fr-FR" sz="4800" i="1">
                                <a:latin typeface="Cambria Math"/>
                              </a:rPr>
                              <m:t>60</m:t>
                            </m:r>
                          </m:sub>
                          <m:sup>
                            <m:r>
                              <a:rPr lang="fr-FR" sz="4800" i="1">
                                <a:latin typeface="Cambria Math"/>
                              </a:rPr>
                              <m:t>1</m:t>
                            </m:r>
                          </m:sup>
                        </m:sSubSup>
                      </m:den>
                    </m:f>
                    <m:r>
                      <a:rPr lang="fr-FR" sz="4800" i="1">
                        <a:latin typeface="Cambria Math"/>
                      </a:rPr>
                      <m:t>.</m:t>
                    </m:r>
                  </m:oMath>
                </a14:m>
                <a:endParaRPr lang="en-US" sz="4800" dirty="0">
                  <a:latin typeface="Times New Roman" pitchFamily="18" charset="0"/>
                  <a:cs typeface="Times New Roman"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16539" y="10000000"/>
                <a:ext cx="24110044" cy="1382301"/>
              </a:xfrm>
              <a:prstGeom prst="rect">
                <a:avLst/>
              </a:prstGeom>
              <a:blipFill rotWithShape="0">
                <a:blip r:embed="rId12"/>
                <a:stretch>
                  <a:fillRect l="-1138" b="-1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1892" y="11353023"/>
                <a:ext cx="22812114" cy="2484591"/>
              </a:xfrm>
              <a:prstGeom prst="rect">
                <a:avLst/>
              </a:prstGeom>
              <a:noFill/>
            </p:spPr>
            <p:txBody>
              <a:bodyPr wrap="square" rtlCol="0">
                <a:spAutoFit/>
              </a:bodyPr>
              <a:lstStyle/>
              <a:p>
                <a:r>
                  <a:rPr lang="fr-FR" sz="5400" dirty="0">
                    <a:latin typeface="Times New Roman" pitchFamily="18" charset="0"/>
                    <a:cs typeface="Times New Roman" pitchFamily="18" charset="0"/>
                  </a:rPr>
                  <a:t>Gọi </a:t>
                </a:r>
                <a14:m>
                  <m:oMath xmlns:m="http://schemas.openxmlformats.org/officeDocument/2006/math">
                    <m:r>
                      <a:rPr lang="en-US" sz="5400" i="1">
                        <a:latin typeface="Cambria Math"/>
                      </a:rPr>
                      <m:t>𝐶</m:t>
                    </m:r>
                  </m:oMath>
                </a14:m>
                <a:r>
                  <a:rPr lang="fr-FR" sz="5400" dirty="0">
                    <a:latin typeface="Times New Roman" pitchFamily="18" charset="0"/>
                    <a:cs typeface="Times New Roman" pitchFamily="18" charset="0"/>
                  </a:rPr>
                  <a:t> là </a:t>
                </a:r>
                <a:r>
                  <a:rPr lang="fr-FR" sz="5400" dirty="0" err="1">
                    <a:latin typeface="Times New Roman" pitchFamily="18" charset="0"/>
                    <a:cs typeface="Times New Roman" pitchFamily="18" charset="0"/>
                  </a:rPr>
                  <a:t>biến</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cố</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hai</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số</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viết</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lên</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bảng</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có</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đúng</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một</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số</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có</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mặt</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chữ</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số</a:t>
                </a:r>
                <a:r>
                  <a:rPr lang="fr-FR" sz="5400" dirty="0">
                    <a:latin typeface="Times New Roman" pitchFamily="18" charset="0"/>
                    <a:cs typeface="Times New Roman" pitchFamily="18" charset="0"/>
                  </a:rPr>
                  <a:t> 5”.</a:t>
                </a:r>
                <a:endParaRPr lang="en-US" sz="54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5400" i="1">
                          <a:latin typeface="Cambria Math"/>
                        </a:rPr>
                        <m:t>𝑃</m:t>
                      </m:r>
                      <m:d>
                        <m:dPr>
                          <m:ctrlPr>
                            <a:rPr lang="en-US" sz="5400" i="1">
                              <a:latin typeface="Cambria Math"/>
                            </a:rPr>
                          </m:ctrlPr>
                        </m:dPr>
                        <m:e>
                          <m:r>
                            <a:rPr lang="en-US" sz="5400" i="1">
                              <a:latin typeface="Cambria Math"/>
                            </a:rPr>
                            <m:t>𝐶</m:t>
                          </m:r>
                        </m:e>
                      </m:d>
                      <m:r>
                        <a:rPr lang="fr-FR" sz="5400" i="1">
                          <a:latin typeface="Cambria Math"/>
                        </a:rPr>
                        <m:t>=</m:t>
                      </m:r>
                      <m:r>
                        <a:rPr lang="fr-FR" sz="5400" i="1">
                          <a:latin typeface="Cambria Math"/>
                        </a:rPr>
                        <m:t>1</m:t>
                      </m:r>
                      <m:r>
                        <a:rPr lang="fr-FR" sz="5400" i="1">
                          <a:latin typeface="Cambria Math"/>
                        </a:rPr>
                        <m:t>−</m:t>
                      </m:r>
                      <m:r>
                        <a:rPr lang="en-US" sz="5400" i="1">
                          <a:latin typeface="Cambria Math"/>
                        </a:rPr>
                        <m:t>𝑃</m:t>
                      </m:r>
                      <m:d>
                        <m:dPr>
                          <m:ctrlPr>
                            <a:rPr lang="en-US" sz="5400" i="1">
                              <a:latin typeface="Cambria Math"/>
                            </a:rPr>
                          </m:ctrlPr>
                        </m:dPr>
                        <m:e>
                          <m:r>
                            <a:rPr lang="en-US" sz="5400" i="1">
                              <a:latin typeface="Cambria Math"/>
                            </a:rPr>
                            <m:t>𝐴</m:t>
                          </m:r>
                          <m:r>
                            <a:rPr lang="fr-FR" sz="5400" i="1">
                              <a:latin typeface="Cambria Math"/>
                            </a:rPr>
                            <m:t>∪</m:t>
                          </m:r>
                          <m:r>
                            <a:rPr lang="en-US" sz="5400" i="1">
                              <a:latin typeface="Cambria Math"/>
                            </a:rPr>
                            <m:t>𝐵</m:t>
                          </m:r>
                        </m:e>
                      </m:d>
                      <m:r>
                        <a:rPr lang="fr-FR" sz="5400" i="1">
                          <a:latin typeface="Cambria Math"/>
                        </a:rPr>
                        <m:t>=</m:t>
                      </m:r>
                      <m:r>
                        <a:rPr lang="fr-FR" sz="5400" i="1">
                          <a:latin typeface="Cambria Math"/>
                        </a:rPr>
                        <m:t>1</m:t>
                      </m:r>
                      <m:r>
                        <a:rPr lang="fr-FR" sz="5400" i="1">
                          <a:latin typeface="Cambria Math"/>
                        </a:rPr>
                        <m:t>−</m:t>
                      </m:r>
                      <m:d>
                        <m:dPr>
                          <m:ctrlPr>
                            <a:rPr lang="en-US" sz="5400" i="1">
                              <a:latin typeface="Cambria Math"/>
                            </a:rPr>
                          </m:ctrlPr>
                        </m:dPr>
                        <m:e>
                          <m:r>
                            <a:rPr lang="en-US" sz="5400" i="1">
                              <a:latin typeface="Cambria Math"/>
                            </a:rPr>
                            <m:t>𝑃</m:t>
                          </m:r>
                          <m:d>
                            <m:dPr>
                              <m:ctrlPr>
                                <a:rPr lang="en-US" sz="5400" i="1">
                                  <a:latin typeface="Cambria Math"/>
                                </a:rPr>
                              </m:ctrlPr>
                            </m:dPr>
                            <m:e>
                              <m:r>
                                <a:rPr lang="en-US" sz="5400" i="1">
                                  <a:latin typeface="Cambria Math"/>
                                </a:rPr>
                                <m:t>𝐴</m:t>
                              </m:r>
                            </m:e>
                          </m:d>
                          <m:r>
                            <a:rPr lang="fr-FR" sz="5400" i="1">
                              <a:latin typeface="Cambria Math"/>
                            </a:rPr>
                            <m:t>+</m:t>
                          </m:r>
                          <m:r>
                            <a:rPr lang="en-US" sz="5400" i="1">
                              <a:latin typeface="Cambria Math"/>
                            </a:rPr>
                            <m:t>𝑃</m:t>
                          </m:r>
                          <m:d>
                            <m:dPr>
                              <m:ctrlPr>
                                <a:rPr lang="en-US" sz="5400" i="1">
                                  <a:latin typeface="Cambria Math"/>
                                </a:rPr>
                              </m:ctrlPr>
                            </m:dPr>
                            <m:e>
                              <m:r>
                                <a:rPr lang="en-US" sz="5400" i="1">
                                  <a:latin typeface="Cambria Math"/>
                                </a:rPr>
                                <m:t>𝐵</m:t>
                              </m:r>
                            </m:e>
                          </m:d>
                        </m:e>
                      </m:d>
                      <m:r>
                        <a:rPr lang="fr-FR" sz="5400" i="1">
                          <a:latin typeface="Cambria Math"/>
                        </a:rPr>
                        <m:t>=</m:t>
                      </m:r>
                      <m:f>
                        <m:fPr>
                          <m:ctrlPr>
                            <a:rPr lang="en-US" sz="5400" i="1">
                              <a:latin typeface="Cambria Math"/>
                            </a:rPr>
                          </m:ctrlPr>
                        </m:fPr>
                        <m:num>
                          <m:r>
                            <a:rPr lang="fr-FR" sz="5400" i="1">
                              <a:latin typeface="Cambria Math"/>
                            </a:rPr>
                            <m:t>12</m:t>
                          </m:r>
                        </m:num>
                        <m:den>
                          <m:r>
                            <a:rPr lang="fr-FR" sz="5400" i="1">
                              <a:latin typeface="Cambria Math"/>
                            </a:rPr>
                            <m:t>25</m:t>
                          </m:r>
                        </m:den>
                      </m:f>
                    </m:oMath>
                  </m:oMathPara>
                </a14:m>
                <a:endParaRPr lang="en-US" sz="5400"/>
              </a:p>
            </p:txBody>
          </p:sp>
        </mc:Choice>
        <mc:Fallback xmlns="">
          <p:sp>
            <p:nvSpPr>
              <p:cNvPr id="12" name="TextBox 11"/>
              <p:cNvSpPr txBox="1">
                <a:spLocks noRot="1" noChangeAspect="1" noMove="1" noResize="1" noEditPoints="1" noAdjustHandles="1" noChangeArrowheads="1" noChangeShapeType="1" noTextEdit="1"/>
              </p:cNvSpPr>
              <p:nvPr/>
            </p:nvSpPr>
            <p:spPr>
              <a:xfrm>
                <a:off x="31892" y="11353023"/>
                <a:ext cx="22812114" cy="2484591"/>
              </a:xfrm>
              <a:prstGeom prst="rect">
                <a:avLst/>
              </a:prstGeom>
              <a:blipFill rotWithShape="0">
                <a:blip r:embed="rId13"/>
                <a:stretch>
                  <a:fillRect l="-1416" t="-6863"/>
                </a:stretch>
              </a:blipFill>
            </p:spPr>
            <p:txBody>
              <a:bodyPr/>
              <a:lstStyle/>
              <a:p>
                <a:r>
                  <a:rPr lang="en-US">
                    <a:noFill/>
                  </a:rPr>
                  <a:t> </a:t>
                </a:r>
              </a:p>
            </p:txBody>
          </p:sp>
        </mc:Fallback>
      </mc:AlternateContent>
    </p:spTree>
    <p:extLst>
      <p:ext uri="{BB962C8B-B14F-4D97-AF65-F5344CB8AC3E}">
        <p14:creationId xmlns:p14="http://schemas.microsoft.com/office/powerpoint/2010/main" val="324968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down)">
                                      <p:cBhvr>
                                        <p:cTn id="37" dur="500"/>
                                        <p:tgtEl>
                                          <p:spTgt spid="12">
                                            <p:txEl>
                                              <p:pRg st="0" end="0"/>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wipe(down)">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left)">
                                      <p:cBhvr>
                                        <p:cTn id="45" dur="500"/>
                                        <p:tgtEl>
                                          <p:spTgt spid="49"/>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3" grpId="0" animBg="1"/>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515649" y="9616970"/>
            <a:ext cx="23659729" cy="3854472"/>
            <a:chOff x="203200" y="3636275"/>
            <a:chExt cx="11828324" cy="2308243"/>
          </a:xfrm>
        </p:grpSpPr>
        <p:sp>
          <p:nvSpPr>
            <p:cNvPr id="5" name="Rounded Rectangle 4"/>
            <p:cNvSpPr/>
            <p:nvPr/>
          </p:nvSpPr>
          <p:spPr>
            <a:xfrm>
              <a:off x="498010" y="4184074"/>
              <a:ext cx="11533514" cy="1760444"/>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5"/>
              <a:ext cx="2342698" cy="507832"/>
              <a:chOff x="1275608" y="6239450"/>
              <a:chExt cx="4592537" cy="922706"/>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2" y="238104"/>
            <a:ext cx="23881225" cy="2809896"/>
            <a:chOff x="534987" y="1869705"/>
            <a:chExt cx="23404876" cy="2356356"/>
          </a:xfrm>
        </p:grpSpPr>
        <p:grpSp>
          <p:nvGrpSpPr>
            <p:cNvPr id="21" name="Group 20"/>
            <p:cNvGrpSpPr/>
            <p:nvPr/>
          </p:nvGrpSpPr>
          <p:grpSpPr>
            <a:xfrm>
              <a:off x="534987" y="1869705"/>
              <a:ext cx="23340848" cy="2356356"/>
              <a:chOff x="534987" y="1647866"/>
              <a:chExt cx="23340848" cy="2356356"/>
            </a:xfrm>
          </p:grpSpPr>
          <p:sp>
            <p:nvSpPr>
              <p:cNvPr id="25" name="Rounded Rectangle 24"/>
              <p:cNvSpPr/>
              <p:nvPr/>
            </p:nvSpPr>
            <p:spPr bwMode="auto">
              <a:xfrm>
                <a:off x="755649" y="1720891"/>
                <a:ext cx="23120186" cy="22833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600" y="1653394"/>
                  <a:ext cx="2097638" cy="85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1</a:t>
                  </a:r>
                </a:p>
              </p:txBody>
            </p:sp>
          </p:grpSp>
        </p:grpSp>
        <mc:AlternateContent xmlns:mc="http://schemas.openxmlformats.org/markup-compatibility/2006" xmlns:a14="http://schemas.microsoft.com/office/drawing/2010/main">
          <mc:Choice Requires="a14">
            <p:sp>
              <p:nvSpPr>
                <p:cNvPr id="23" name="Rectangle 22"/>
                <p:cNvSpPr/>
                <p:nvPr/>
              </p:nvSpPr>
              <p:spPr>
                <a:xfrm>
                  <a:off x="4104214" y="1936625"/>
                  <a:ext cx="19835649" cy="220627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gn="ctr">
                    <a:lnSpc>
                      <a:spcPct val="115000"/>
                    </a:lnSpc>
                    <a:spcBef>
                      <a:spcPts val="1200"/>
                    </a:spcBef>
                    <a:buClr>
                      <a:srgbClr val="0000FF"/>
                    </a:buClr>
                    <a:tabLst>
                      <a:tab pos="1259903" algn="l"/>
                    </a:tabLst>
                  </a:pPr>
                  <a:r>
                    <a:rPr lang="en-US" sz="7200">
                      <a:latin typeface="Times New Roman"/>
                      <a:ea typeface="Calibri"/>
                      <a:cs typeface="Times New Roman"/>
                    </a:rPr>
                    <a:t>Cho </a:t>
                  </a:r>
                  <a14:m>
                    <m:oMath xmlns:m="http://schemas.openxmlformats.org/officeDocument/2006/math">
                      <m:r>
                        <a:rPr lang="en-US" sz="7200" i="1">
                          <a:latin typeface="Cambria Math"/>
                          <a:ea typeface="Calibri"/>
                          <a:cs typeface="Times New Roman"/>
                        </a:rPr>
                        <m:t>𝐴</m:t>
                      </m:r>
                    </m:oMath>
                  </a14:m>
                  <a:r>
                    <a:rPr lang="en-US" sz="7200">
                      <a:latin typeface="Times New Roman"/>
                      <a:ea typeface="Calibri"/>
                      <a:cs typeface="Times New Roman"/>
                    </a:rPr>
                    <a:t> là biến cố liên quan đến phép thử có không gian mẫu là </a:t>
                  </a:r>
                  <a14:m>
                    <m:oMath xmlns:m="http://schemas.openxmlformats.org/officeDocument/2006/math">
                      <m:r>
                        <m:rPr>
                          <m:sty m:val="p"/>
                        </m:rPr>
                        <a:rPr lang="en-US" sz="7200" i="0">
                          <a:latin typeface="Cambria Math"/>
                          <a:ea typeface="Calibri"/>
                          <a:cs typeface="Times New Roman"/>
                        </a:rPr>
                        <m:t>Ω</m:t>
                      </m:r>
                      <m:r>
                        <a:rPr lang="en-US" sz="7200" i="1">
                          <a:latin typeface="Cambria Math"/>
                          <a:ea typeface="Calibri"/>
                          <a:cs typeface="Times New Roman"/>
                        </a:rPr>
                        <m:t>.</m:t>
                      </m:r>
                    </m:oMath>
                  </a14:m>
                  <a:r>
                    <a:rPr lang="en-US" sz="7200">
                      <a:latin typeface="Times New Roman"/>
                      <a:ea typeface="Calibri"/>
                      <a:cs typeface="Times New Roman"/>
                    </a:rPr>
                    <a:t> Mệnh đề nào dưới đây sai:</a:t>
                  </a:r>
                  <a:endParaRPr lang="en-US" sz="66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104214" y="1936625"/>
                  <a:ext cx="19835649" cy="2206271"/>
                </a:xfrm>
                <a:prstGeom prst="rect">
                  <a:avLst/>
                </a:prstGeom>
                <a:blipFill rotWithShape="0">
                  <a:blip r:embed="rId2"/>
                  <a:stretch>
                    <a:fillRect t="-4630" b="-164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43" name="Action Button: Forward or Next 4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grpSp>
        <p:nvGrpSpPr>
          <p:cNvPr id="2" name="Group 1">
            <a:extLst>
              <a:ext uri="{FF2B5EF4-FFF2-40B4-BE49-F238E27FC236}">
                <a16:creationId xmlns:a16="http://schemas.microsoft.com/office/drawing/2014/main" xmlns="" id="{4D0AB9FB-A402-43C6-830F-BAC47ED452D0}"/>
              </a:ext>
            </a:extLst>
          </p:cNvPr>
          <p:cNvGrpSpPr/>
          <p:nvPr/>
        </p:nvGrpSpPr>
        <p:grpSpPr>
          <a:xfrm>
            <a:off x="946448" y="3505647"/>
            <a:ext cx="14371339" cy="1234536"/>
            <a:chOff x="1458731" y="6334609"/>
            <a:chExt cx="13788581" cy="1234536"/>
          </a:xfrm>
        </p:grpSpPr>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xmlns="" id="{0839FD11-1E39-4EBB-A7FB-DEB39691C378}"/>
                    </a:ext>
                  </a:extLst>
                </p:cNvPr>
                <p:cNvSpPr/>
                <p:nvPr/>
              </p:nvSpPr>
              <p:spPr>
                <a:xfrm>
                  <a:off x="2146109" y="6334609"/>
                  <a:ext cx="13101203" cy="1234536"/>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6000" b="1" i="1" smtClean="0">
                          <a:latin typeface="Cambria Math" panose="02040503050406030204" pitchFamily="18" charset="0"/>
                          <a:ea typeface="Calibri"/>
                          <a:cs typeface="Times New Roman"/>
                        </a:rPr>
                        <m:t>      </m:t>
                      </m:r>
                      <m:r>
                        <a:rPr lang="en-US" sz="6000" b="1" i="1">
                          <a:latin typeface="Cambria Math"/>
                          <a:ea typeface="Calibri"/>
                          <a:cs typeface="Times New Roman"/>
                        </a:rPr>
                        <m:t>𝑷</m:t>
                      </m:r>
                      <m:r>
                        <a:rPr lang="en-US" sz="6000" b="1" i="1">
                          <a:latin typeface="Cambria Math"/>
                          <a:ea typeface="Calibri"/>
                          <a:cs typeface="Times New Roman"/>
                        </a:rPr>
                        <m:t>(</m:t>
                      </m:r>
                      <m:r>
                        <a:rPr lang="en-US" sz="6000" b="1" i="1">
                          <a:latin typeface="Cambria Math"/>
                          <a:ea typeface="Calibri"/>
                          <a:cs typeface="Times New Roman"/>
                        </a:rPr>
                        <m:t>𝑨</m:t>
                      </m:r>
                      <m:r>
                        <a:rPr lang="en-US" sz="6000" b="1" i="1">
                          <a:latin typeface="Cambria Math"/>
                          <a:ea typeface="Calibri"/>
                          <a:cs typeface="Times New Roman"/>
                        </a:rPr>
                        <m:t>)+</m:t>
                      </m:r>
                      <m:r>
                        <a:rPr lang="en-US" sz="6000" b="1" i="1">
                          <a:latin typeface="Cambria Math"/>
                          <a:ea typeface="Calibri"/>
                          <a:cs typeface="Times New Roman"/>
                        </a:rPr>
                        <m:t>𝑷</m:t>
                      </m:r>
                      <m:d>
                        <m:dPr>
                          <m:ctrlPr>
                            <a:rPr lang="vi-VN" sz="6000" b="1" i="1">
                              <a:latin typeface="Cambria Math"/>
                              <a:ea typeface="Calibri"/>
                              <a:cs typeface="Times New Roman"/>
                            </a:rPr>
                          </m:ctrlPr>
                        </m:dPr>
                        <m:e>
                          <m:bar>
                            <m:barPr>
                              <m:pos m:val="top"/>
                              <m:ctrlPr>
                                <a:rPr lang="vi-VN" sz="6000" b="1" i="1">
                                  <a:latin typeface="Cambria Math"/>
                                  <a:ea typeface="Calibri"/>
                                  <a:cs typeface="Times New Roman"/>
                                </a:rPr>
                              </m:ctrlPr>
                            </m:barPr>
                            <m:e>
                              <m:r>
                                <a:rPr lang="en-US" sz="6000" b="1" i="1">
                                  <a:latin typeface="Cambria Math"/>
                                  <a:ea typeface="Calibri"/>
                                  <a:cs typeface="Times New Roman"/>
                                </a:rPr>
                                <m:t>𝑨</m:t>
                              </m:r>
                            </m:e>
                          </m:bar>
                        </m:e>
                      </m:d>
                      <m:r>
                        <a:rPr lang="en-US" sz="6000" b="1" i="1">
                          <a:latin typeface="Cambria Math"/>
                          <a:ea typeface="Calibri"/>
                          <a:cs typeface="Times New Roman"/>
                        </a:rPr>
                        <m:t>=</m:t>
                      </m:r>
                      <m:r>
                        <a:rPr lang="en-US" sz="6000" b="1" i="1">
                          <a:latin typeface="Cambria Math"/>
                          <a:ea typeface="Calibri"/>
                          <a:cs typeface="Times New Roman"/>
                        </a:rPr>
                        <m:t>𝟏</m:t>
                      </m:r>
                      <m:r>
                        <a:rPr lang="en-US" sz="6000" b="1" i="1">
                          <a:latin typeface="Cambria Math"/>
                          <a:ea typeface="Calibri"/>
                          <a:cs typeface="Times New Roman"/>
                        </a:rPr>
                        <m:t>.</m:t>
                      </m:r>
                    </m:oMath>
                  </a14:m>
                  <a:r>
                    <a:rPr lang="en-US" sz="6000">
                      <a:latin typeface="Times New Roman"/>
                      <a:ea typeface="Calibri"/>
                      <a:cs typeface="Times New Roman"/>
                    </a:rPr>
                    <a:t>	</a:t>
                  </a:r>
                  <a:endParaRPr lang="en-US" sz="6000" b="1" dirty="0">
                    <a:latin typeface="+mj-lt"/>
                    <a:ea typeface="Tahoma" pitchFamily="34" charset="0"/>
                    <a:cs typeface="Tahoma" pitchFamily="34" charset="0"/>
                  </a:endParaRPr>
                </a:p>
              </p:txBody>
            </p:sp>
          </mc:Choice>
          <mc:Fallback xmlns="">
            <p:sp>
              <p:nvSpPr>
                <p:cNvPr id="44" name="Rectangle 43">
                  <a:extLst>
                    <a:ext uri="{FF2B5EF4-FFF2-40B4-BE49-F238E27FC236}">
                      <a16:creationId xmlns="" xmlns:a16="http://schemas.microsoft.com/office/drawing/2014/main" id="{0839FD11-1E39-4EBB-A7FB-DEB39691C378}"/>
                    </a:ext>
                  </a:extLst>
                </p:cNvPr>
                <p:cNvSpPr>
                  <a:spLocks noRot="1" noChangeAspect="1" noMove="1" noResize="1" noEditPoints="1" noAdjustHandles="1" noChangeArrowheads="1" noChangeShapeType="1" noTextEdit="1"/>
                </p:cNvSpPr>
                <p:nvPr/>
              </p:nvSpPr>
              <p:spPr>
                <a:xfrm>
                  <a:off x="2146109" y="6334609"/>
                  <a:ext cx="13101203" cy="1234536"/>
                </a:xfrm>
                <a:prstGeom prst="rect">
                  <a:avLst/>
                </a:prstGeom>
                <a:blipFill rotWithShape="0">
                  <a:blip r:embed="rId3"/>
                  <a:stretch>
                    <a:fillRect/>
                  </a:stretch>
                </a:blipFill>
                <a:ln w="19050">
                  <a:solidFill>
                    <a:schemeClr val="bg1"/>
                  </a:solidFill>
                </a:ln>
              </p:spPr>
              <p:txBody>
                <a:bodyPr/>
                <a:lstStyle/>
                <a:p>
                  <a:r>
                    <a:rPr lang="en-US">
                      <a:noFill/>
                    </a:rPr>
                    <a:t> </a:t>
                  </a:r>
                </a:p>
              </p:txBody>
            </p:sp>
          </mc:Fallback>
        </mc:AlternateContent>
        <p:sp>
          <p:nvSpPr>
            <p:cNvPr id="45" name="Oval 44">
              <a:extLst>
                <a:ext uri="{FF2B5EF4-FFF2-40B4-BE49-F238E27FC236}">
                  <a16:creationId xmlns:a16="http://schemas.microsoft.com/office/drawing/2014/main" xmlns="" id="{8634B6D4-DECA-4F71-9C3F-B85DE60414F0}"/>
                </a:ext>
              </a:extLst>
            </p:cNvPr>
            <p:cNvSpPr/>
            <p:nvPr/>
          </p:nvSpPr>
          <p:spPr>
            <a:xfrm>
              <a:off x="1458731" y="6481813"/>
              <a:ext cx="1088672" cy="1000532"/>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latin typeface="+mj-lt"/>
                  <a:ea typeface="Tahoma" pitchFamily="34" charset="0"/>
                  <a:cs typeface="Tahoma" pitchFamily="34" charset="0"/>
                </a:rPr>
                <a:t>A</a:t>
              </a:r>
              <a:endParaRPr lang="en-US" sz="6000" dirty="0">
                <a:latin typeface="+mj-lt"/>
              </a:endParaRPr>
            </a:p>
          </p:txBody>
        </p:sp>
      </p:grpSp>
      <p:grpSp>
        <p:nvGrpSpPr>
          <p:cNvPr id="46" name="Group 45">
            <a:extLst>
              <a:ext uri="{FF2B5EF4-FFF2-40B4-BE49-F238E27FC236}">
                <a16:creationId xmlns:a16="http://schemas.microsoft.com/office/drawing/2014/main" xmlns="" id="{A2194087-0D43-42CA-A1D2-4373C69CC457}"/>
              </a:ext>
            </a:extLst>
          </p:cNvPr>
          <p:cNvGrpSpPr/>
          <p:nvPr/>
        </p:nvGrpSpPr>
        <p:grpSpPr>
          <a:xfrm>
            <a:off x="952415" y="5137446"/>
            <a:ext cx="14312867" cy="1234536"/>
            <a:chOff x="1458731" y="6427021"/>
            <a:chExt cx="13732480" cy="1234536"/>
          </a:xfrm>
        </p:grpSpPr>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xmlns="" id="{FB0B6341-256C-4170-AF4E-1216E5EDD04C}"/>
                    </a:ext>
                  </a:extLst>
                </p:cNvPr>
                <p:cNvSpPr/>
                <p:nvPr/>
              </p:nvSpPr>
              <p:spPr>
                <a:xfrm>
                  <a:off x="2090008" y="6427021"/>
                  <a:ext cx="13101203" cy="1234536"/>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6000" b="1" i="1" smtClean="0">
                          <a:latin typeface="Cambria Math" panose="02040503050406030204" pitchFamily="18" charset="0"/>
                          <a:ea typeface="Times New Roman"/>
                        </a:rPr>
                        <m:t>      </m:t>
                      </m:r>
                      <m:r>
                        <a:rPr lang="vi-VN" sz="6000" b="1" i="1">
                          <a:latin typeface="Cambria Math"/>
                          <a:ea typeface="Times New Roman"/>
                        </a:rPr>
                        <m:t>𝟎</m:t>
                      </m:r>
                      <m:r>
                        <a:rPr lang="vi-VN" sz="6000" b="1" i="1">
                          <a:latin typeface="Cambria Math"/>
                          <a:ea typeface="Times New Roman"/>
                        </a:rPr>
                        <m:t>&lt;</m:t>
                      </m:r>
                      <m:r>
                        <a:rPr lang="vi-VN" sz="6000" b="1" i="1">
                          <a:latin typeface="Cambria Math"/>
                          <a:ea typeface="Times New Roman"/>
                        </a:rPr>
                        <m:t>𝑷</m:t>
                      </m:r>
                      <m:r>
                        <a:rPr lang="vi-VN" sz="6000" b="1" i="1">
                          <a:latin typeface="Cambria Math"/>
                          <a:ea typeface="Times New Roman"/>
                        </a:rPr>
                        <m:t>(</m:t>
                      </m:r>
                      <m:r>
                        <a:rPr lang="vi-VN" sz="6000" b="1" i="1">
                          <a:latin typeface="Cambria Math"/>
                          <a:ea typeface="Times New Roman"/>
                        </a:rPr>
                        <m:t>𝑨</m:t>
                      </m:r>
                      <m:r>
                        <a:rPr lang="vi-VN" sz="6000" b="1" i="1">
                          <a:latin typeface="Cambria Math"/>
                          <a:ea typeface="Times New Roman"/>
                        </a:rPr>
                        <m:t>)&lt;</m:t>
                      </m:r>
                      <m:r>
                        <a:rPr lang="vi-VN" sz="6000" b="1" i="1">
                          <a:latin typeface="Cambria Math"/>
                          <a:ea typeface="Times New Roman"/>
                        </a:rPr>
                        <m:t>𝟏</m:t>
                      </m:r>
                    </m:oMath>
                  </a14:m>
                  <a:r>
                    <a:rPr lang="en-US" sz="6000" b="1" dirty="0" smtClean="0">
                      <a:latin typeface="+mj-lt"/>
                      <a:ea typeface="Tahoma" pitchFamily="34" charset="0"/>
                      <a:cs typeface="Tahoma" pitchFamily="34" charset="0"/>
                    </a:rPr>
                    <a:t>.</a:t>
                  </a:r>
                  <a:endParaRPr lang="en-US" sz="6000" b="1" dirty="0">
                    <a:latin typeface="+mj-lt"/>
                    <a:ea typeface="Tahoma" pitchFamily="34" charset="0"/>
                    <a:cs typeface="Tahoma" pitchFamily="34" charset="0"/>
                  </a:endParaRPr>
                </a:p>
              </p:txBody>
            </p:sp>
          </mc:Choice>
          <mc:Fallback xmlns="">
            <p:sp>
              <p:nvSpPr>
                <p:cNvPr id="47" name="Rectangle 46">
                  <a:extLst>
                    <a:ext uri="{FF2B5EF4-FFF2-40B4-BE49-F238E27FC236}">
                      <a16:creationId xmlns="" xmlns:a16="http://schemas.microsoft.com/office/drawing/2014/main" id="{FB0B6341-256C-4170-AF4E-1216E5EDD04C}"/>
                    </a:ext>
                  </a:extLst>
                </p:cNvPr>
                <p:cNvSpPr>
                  <a:spLocks noRot="1" noChangeAspect="1" noMove="1" noResize="1" noEditPoints="1" noAdjustHandles="1" noChangeArrowheads="1" noChangeShapeType="1" noTextEdit="1"/>
                </p:cNvSpPr>
                <p:nvPr/>
              </p:nvSpPr>
              <p:spPr>
                <a:xfrm>
                  <a:off x="2090008" y="6427021"/>
                  <a:ext cx="13101203" cy="1234536"/>
                </a:xfrm>
                <a:prstGeom prst="rect">
                  <a:avLst/>
                </a:prstGeom>
                <a:blipFill rotWithShape="0">
                  <a:blip r:embed="rId4"/>
                  <a:stretch>
                    <a:fillRect t="-3810" b="-21905"/>
                  </a:stretch>
                </a:blipFill>
                <a:ln w="19050">
                  <a:solidFill>
                    <a:schemeClr val="bg1"/>
                  </a:solidFill>
                </a:ln>
              </p:spPr>
              <p:txBody>
                <a:bodyPr/>
                <a:lstStyle/>
                <a:p>
                  <a:r>
                    <a:rPr lang="en-US">
                      <a:noFill/>
                    </a:rPr>
                    <a:t> </a:t>
                  </a:r>
                </a:p>
              </p:txBody>
            </p:sp>
          </mc:Fallback>
        </mc:AlternateContent>
        <p:sp>
          <p:nvSpPr>
            <p:cNvPr id="48" name="Oval 47">
              <a:extLst>
                <a:ext uri="{FF2B5EF4-FFF2-40B4-BE49-F238E27FC236}">
                  <a16:creationId xmlns:a16="http://schemas.microsoft.com/office/drawing/2014/main" xmlns="" id="{13A7BA64-0BA1-4ADF-A17E-617425026AFB}"/>
                </a:ext>
              </a:extLst>
            </p:cNvPr>
            <p:cNvSpPr/>
            <p:nvPr/>
          </p:nvSpPr>
          <p:spPr>
            <a:xfrm>
              <a:off x="1458731" y="6481813"/>
              <a:ext cx="1088672" cy="1000532"/>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mj-lt"/>
                  <a:ea typeface="Tahoma" pitchFamily="34" charset="0"/>
                  <a:cs typeface="Tahoma" pitchFamily="34" charset="0"/>
                </a:rPr>
                <a:t>B</a:t>
              </a:r>
              <a:endParaRPr lang="en-US" sz="6000" dirty="0">
                <a:latin typeface="+mj-lt"/>
              </a:endParaRPr>
            </a:p>
          </p:txBody>
        </p:sp>
      </p:grpSp>
      <p:grpSp>
        <p:nvGrpSpPr>
          <p:cNvPr id="49" name="Group 48">
            <a:extLst>
              <a:ext uri="{FF2B5EF4-FFF2-40B4-BE49-F238E27FC236}">
                <a16:creationId xmlns:a16="http://schemas.microsoft.com/office/drawing/2014/main" xmlns="" id="{4D274B26-9415-432A-9282-BDEF246F0009}"/>
              </a:ext>
            </a:extLst>
          </p:cNvPr>
          <p:cNvGrpSpPr/>
          <p:nvPr/>
        </p:nvGrpSpPr>
        <p:grpSpPr>
          <a:xfrm>
            <a:off x="899910" y="6616559"/>
            <a:ext cx="14365372" cy="1234536"/>
            <a:chOff x="1458731" y="6334162"/>
            <a:chExt cx="13782856" cy="1234536"/>
          </a:xfrm>
        </p:grpSpPr>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xmlns="" id="{6E15A8FC-94CE-45FB-8D02-B33F2327F992}"/>
                    </a:ext>
                  </a:extLst>
                </p:cNvPr>
                <p:cNvSpPr/>
                <p:nvPr/>
              </p:nvSpPr>
              <p:spPr>
                <a:xfrm>
                  <a:off x="2140384" y="6334162"/>
                  <a:ext cx="13101203" cy="1234536"/>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1800"/>
                    </a:spcBef>
                  </a:pPr>
                  <a14:m>
                    <m:oMathPara xmlns:m="http://schemas.openxmlformats.org/officeDocument/2006/math">
                      <m:oMathParaPr>
                        <m:jc m:val="left"/>
                      </m:oMathParaPr>
                      <m:oMath xmlns:m="http://schemas.openxmlformats.org/officeDocument/2006/math">
                        <m:r>
                          <a:rPr lang="en-US" sz="6000" b="1" i="1" smtClean="0">
                            <a:latin typeface="Cambria Math" panose="02040503050406030204" pitchFamily="18" charset="0"/>
                          </a:rPr>
                          <m:t>      </m:t>
                        </m:r>
                        <m:r>
                          <a:rPr lang="en-US" sz="6000" b="1" i="1" smtClean="0">
                            <a:latin typeface="Cambria Math" panose="02040503050406030204" pitchFamily="18" charset="0"/>
                          </a:rPr>
                          <m:t>𝑷</m:t>
                        </m:r>
                        <m:d>
                          <m:dPr>
                            <m:ctrlPr>
                              <a:rPr lang="en-US" sz="6000" b="1" i="1" smtClean="0">
                                <a:latin typeface="Cambria Math"/>
                              </a:rPr>
                            </m:ctrlPr>
                          </m:dPr>
                          <m:e>
                            <m:r>
                              <a:rPr lang="en-US" sz="6000" b="1" i="1" smtClean="0">
                                <a:latin typeface="Cambria Math" panose="02040503050406030204" pitchFamily="18" charset="0"/>
                                <a:ea typeface="Cambria Math" panose="02040503050406030204" pitchFamily="18" charset="0"/>
                              </a:rPr>
                              <m:t>𝛀</m:t>
                            </m:r>
                          </m:e>
                        </m:d>
                        <m:r>
                          <a:rPr lang="en-US" sz="6000" b="1" i="1" smtClean="0">
                            <a:latin typeface="Cambria Math" panose="02040503050406030204" pitchFamily="18" charset="0"/>
                          </a:rPr>
                          <m:t>=</m:t>
                        </m:r>
                        <m:r>
                          <a:rPr lang="en-US" sz="6000" b="1" i="1" smtClean="0">
                            <a:latin typeface="Cambria Math" panose="02040503050406030204" pitchFamily="18" charset="0"/>
                          </a:rPr>
                          <m:t>𝟏</m:t>
                        </m:r>
                        <m:r>
                          <a:rPr lang="en-US" sz="6000" b="1" i="1" smtClean="0">
                            <a:latin typeface="Cambria Math" panose="02040503050406030204" pitchFamily="18" charset="0"/>
                          </a:rPr>
                          <m:t>.</m:t>
                        </m:r>
                      </m:oMath>
                    </m:oMathPara>
                  </a14:m>
                  <a:endParaRPr lang="vi-VN" sz="6000" b="1" dirty="0">
                    <a:latin typeface="+mj-lt"/>
                  </a:endParaRPr>
                </a:p>
              </p:txBody>
            </p:sp>
          </mc:Choice>
          <mc:Fallback xmlns="">
            <p:sp>
              <p:nvSpPr>
                <p:cNvPr id="63" name="Rectangle 62">
                  <a:extLst>
                    <a:ext uri="{FF2B5EF4-FFF2-40B4-BE49-F238E27FC236}">
                      <a16:creationId xmlns="" xmlns:a16="http://schemas.microsoft.com/office/drawing/2014/main" id="{6E15A8FC-94CE-45FB-8D02-B33F2327F992}"/>
                    </a:ext>
                  </a:extLst>
                </p:cNvPr>
                <p:cNvSpPr>
                  <a:spLocks noRot="1" noChangeAspect="1" noMove="1" noResize="1" noEditPoints="1" noAdjustHandles="1" noChangeArrowheads="1" noChangeShapeType="1" noTextEdit="1"/>
                </p:cNvSpPr>
                <p:nvPr/>
              </p:nvSpPr>
              <p:spPr>
                <a:xfrm>
                  <a:off x="2140384" y="6334162"/>
                  <a:ext cx="13101203" cy="1234536"/>
                </a:xfrm>
                <a:prstGeom prst="rect">
                  <a:avLst/>
                </a:prstGeom>
                <a:blipFill rotWithShape="0">
                  <a:blip r:embed="rId5"/>
                  <a:stretch>
                    <a:fillRect/>
                  </a:stretch>
                </a:blipFill>
                <a:ln w="19050">
                  <a:solidFill>
                    <a:schemeClr val="bg1"/>
                  </a:solidFill>
                </a:ln>
              </p:spPr>
              <p:txBody>
                <a:bodyPr/>
                <a:lstStyle/>
                <a:p>
                  <a:r>
                    <a:rPr lang="en-US">
                      <a:noFill/>
                    </a:rPr>
                    <a:t> </a:t>
                  </a:r>
                </a:p>
              </p:txBody>
            </p:sp>
          </mc:Fallback>
        </mc:AlternateContent>
        <p:sp>
          <p:nvSpPr>
            <p:cNvPr id="64" name="Oval 63">
              <a:extLst>
                <a:ext uri="{FF2B5EF4-FFF2-40B4-BE49-F238E27FC236}">
                  <a16:creationId xmlns:a16="http://schemas.microsoft.com/office/drawing/2014/main" xmlns="" id="{0D6B711C-CC2A-45AE-A2BD-46B4ECA3D81C}"/>
                </a:ext>
              </a:extLst>
            </p:cNvPr>
            <p:cNvSpPr/>
            <p:nvPr/>
          </p:nvSpPr>
          <p:spPr>
            <a:xfrm>
              <a:off x="1458731" y="6481813"/>
              <a:ext cx="1088672" cy="1000532"/>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mj-lt"/>
                  <a:ea typeface="Tahoma" pitchFamily="34" charset="0"/>
                  <a:cs typeface="Tahoma" pitchFamily="34" charset="0"/>
                </a:rPr>
                <a:t>C</a:t>
              </a:r>
              <a:endParaRPr lang="en-US" sz="6000" dirty="0">
                <a:latin typeface="+mj-lt"/>
              </a:endParaRPr>
            </a:p>
          </p:txBody>
        </p:sp>
      </p:grpSp>
      <p:grpSp>
        <p:nvGrpSpPr>
          <p:cNvPr id="65" name="Group 64">
            <a:extLst>
              <a:ext uri="{FF2B5EF4-FFF2-40B4-BE49-F238E27FC236}">
                <a16:creationId xmlns:a16="http://schemas.microsoft.com/office/drawing/2014/main" xmlns="" id="{E278C7C5-EAEF-4F1A-B3FB-29FCE054F0E0}"/>
              </a:ext>
            </a:extLst>
          </p:cNvPr>
          <p:cNvGrpSpPr/>
          <p:nvPr/>
        </p:nvGrpSpPr>
        <p:grpSpPr>
          <a:xfrm>
            <a:off x="899910" y="8229600"/>
            <a:ext cx="14365372" cy="1234536"/>
            <a:chOff x="1458731" y="6334162"/>
            <a:chExt cx="13782856" cy="1234536"/>
          </a:xfrm>
        </p:grpSpPr>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xmlns="" id="{C4F0F9CE-3F15-4D47-A2C9-5C6F65E0E3FB}"/>
                    </a:ext>
                  </a:extLst>
                </p:cNvPr>
                <p:cNvSpPr/>
                <p:nvPr/>
              </p:nvSpPr>
              <p:spPr>
                <a:xfrm>
                  <a:off x="2140384" y="6334162"/>
                  <a:ext cx="13101203" cy="1234536"/>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00000"/>
                    </a:lnSpc>
                    <a:spcBef>
                      <a:spcPts val="1800"/>
                    </a:spcBef>
                  </a:pPr>
                  <a14:m>
                    <m:oMathPara xmlns:m="http://schemas.openxmlformats.org/officeDocument/2006/math">
                      <m:oMathParaPr>
                        <m:jc m:val="left"/>
                      </m:oMathParaPr>
                      <m:oMath xmlns:m="http://schemas.openxmlformats.org/officeDocument/2006/math">
                        <m:r>
                          <a:rPr lang="en-US" sz="6000" b="1" i="1" smtClean="0">
                            <a:latin typeface="Cambria Math" panose="02040503050406030204" pitchFamily="18" charset="0"/>
                          </a:rPr>
                          <m:t>      </m:t>
                        </m:r>
                        <m:r>
                          <a:rPr lang="en-US" sz="6000" b="1" i="1" smtClean="0">
                            <a:latin typeface="Cambria Math" panose="02040503050406030204" pitchFamily="18" charset="0"/>
                          </a:rPr>
                          <m:t>𝑷</m:t>
                        </m:r>
                        <m:d>
                          <m:dPr>
                            <m:ctrlPr>
                              <a:rPr lang="en-US" sz="6000" b="1" i="1" smtClean="0">
                                <a:latin typeface="Cambria Math"/>
                              </a:rPr>
                            </m:ctrlPr>
                          </m:dPr>
                          <m:e>
                            <m:r>
                              <a:rPr lang="en-US" sz="6000" b="1" i="1" smtClean="0">
                                <a:latin typeface="Cambria Math" panose="02040503050406030204" pitchFamily="18" charset="0"/>
                                <a:ea typeface="Cambria Math" panose="02040503050406030204" pitchFamily="18" charset="0"/>
                              </a:rPr>
                              <m:t>∅</m:t>
                            </m:r>
                          </m:e>
                        </m:d>
                        <m:r>
                          <a:rPr lang="en-US" sz="6000" b="1" i="1" smtClean="0">
                            <a:latin typeface="Cambria Math" panose="02040503050406030204" pitchFamily="18" charset="0"/>
                          </a:rPr>
                          <m:t>=</m:t>
                        </m:r>
                        <m:r>
                          <a:rPr lang="en-US" sz="6000" b="1" i="1" smtClean="0">
                            <a:latin typeface="Cambria Math" panose="02040503050406030204" pitchFamily="18" charset="0"/>
                          </a:rPr>
                          <m:t>𝟎</m:t>
                        </m:r>
                        <m:r>
                          <a:rPr lang="en-US" sz="6000" b="1" i="1" smtClean="0">
                            <a:latin typeface="Cambria Math" panose="02040503050406030204" pitchFamily="18" charset="0"/>
                          </a:rPr>
                          <m:t>.</m:t>
                        </m:r>
                      </m:oMath>
                    </m:oMathPara>
                  </a14:m>
                  <a:endParaRPr lang="vi-VN" sz="6000" b="1" dirty="0">
                    <a:latin typeface="+mj-lt"/>
                  </a:endParaRPr>
                </a:p>
              </p:txBody>
            </p:sp>
          </mc:Choice>
          <mc:Fallback xmlns="">
            <p:sp>
              <p:nvSpPr>
                <p:cNvPr id="66" name="Rectangle 65">
                  <a:extLst>
                    <a:ext uri="{FF2B5EF4-FFF2-40B4-BE49-F238E27FC236}">
                      <a16:creationId xmlns="" xmlns:a16="http://schemas.microsoft.com/office/drawing/2014/main" id="{C4F0F9CE-3F15-4D47-A2C9-5C6F65E0E3FB}"/>
                    </a:ext>
                  </a:extLst>
                </p:cNvPr>
                <p:cNvSpPr>
                  <a:spLocks noRot="1" noChangeAspect="1" noMove="1" noResize="1" noEditPoints="1" noAdjustHandles="1" noChangeArrowheads="1" noChangeShapeType="1" noTextEdit="1"/>
                </p:cNvSpPr>
                <p:nvPr/>
              </p:nvSpPr>
              <p:spPr>
                <a:xfrm>
                  <a:off x="2140384" y="6334162"/>
                  <a:ext cx="13101203" cy="1234536"/>
                </a:xfrm>
                <a:prstGeom prst="rect">
                  <a:avLst/>
                </a:prstGeom>
                <a:blipFill rotWithShape="0">
                  <a:blip r:embed="rId6"/>
                  <a:stretch>
                    <a:fillRect/>
                  </a:stretch>
                </a:blipFill>
                <a:ln w="19050">
                  <a:solidFill>
                    <a:schemeClr val="bg1"/>
                  </a:solidFill>
                </a:ln>
              </p:spPr>
              <p:txBody>
                <a:bodyPr/>
                <a:lstStyle/>
                <a:p>
                  <a:r>
                    <a:rPr lang="en-US">
                      <a:noFill/>
                    </a:rPr>
                    <a:t> </a:t>
                  </a:r>
                </a:p>
              </p:txBody>
            </p:sp>
          </mc:Fallback>
        </mc:AlternateContent>
        <p:sp>
          <p:nvSpPr>
            <p:cNvPr id="68" name="Oval 67">
              <a:extLst>
                <a:ext uri="{FF2B5EF4-FFF2-40B4-BE49-F238E27FC236}">
                  <a16:creationId xmlns:a16="http://schemas.microsoft.com/office/drawing/2014/main" xmlns="" id="{17C2C013-2C1D-4DEE-A68B-FF23256FE92A}"/>
                </a:ext>
              </a:extLst>
            </p:cNvPr>
            <p:cNvSpPr/>
            <p:nvPr/>
          </p:nvSpPr>
          <p:spPr>
            <a:xfrm>
              <a:off x="1458731" y="6481813"/>
              <a:ext cx="1088672" cy="1000532"/>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mj-lt"/>
                  <a:ea typeface="Tahoma" pitchFamily="34" charset="0"/>
                  <a:cs typeface="Tahoma" pitchFamily="34" charset="0"/>
                </a:rPr>
                <a:t>D</a:t>
              </a:r>
              <a:endParaRPr lang="en-US" sz="6000" dirty="0">
                <a:latin typeface="+mj-lt"/>
              </a:endParaRPr>
            </a:p>
          </p:txBody>
        </p:sp>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98B46F38-615D-4068-9468-322B653CBA9D}"/>
                  </a:ext>
                </a:extLst>
              </p:cNvPr>
              <p:cNvSpPr/>
              <p:nvPr/>
            </p:nvSpPr>
            <p:spPr>
              <a:xfrm>
                <a:off x="2090739" y="11148803"/>
                <a:ext cx="19151012" cy="1015663"/>
              </a:xfrm>
              <a:prstGeom prst="rect">
                <a:avLst/>
              </a:prstGeom>
            </p:spPr>
            <p:txBody>
              <a:bodyPr wrap="none">
                <a:spAutoFit/>
              </a:bodyPr>
              <a:lstStyle/>
              <a:p>
                <a:r>
                  <a:rPr lang="en-US" sz="6000" smtClean="0">
                    <a:latin typeface="Times New Roman" panose="02020603050405020304" pitchFamily="18" charset="0"/>
                    <a:cs typeface="Times New Roman" panose="02020603050405020304" pitchFamily="18" charset="0"/>
                  </a:rPr>
                  <a:t>Do với mọi biến cố </a:t>
                </a:r>
                <a14:m>
                  <m:oMath xmlns:m="http://schemas.openxmlformats.org/officeDocument/2006/math">
                    <m:r>
                      <a:rPr lang="en-US" sz="6000" b="0" i="1" smtClean="0">
                        <a:latin typeface="Cambria Math" panose="02040503050406030204" pitchFamily="18" charset="0"/>
                        <a:cs typeface="Times New Roman" panose="02020603050405020304" pitchFamily="18" charset="0"/>
                      </a:rPr>
                      <m:t>𝐴</m:t>
                    </m:r>
                  </m:oMath>
                </a14:m>
                <a:r>
                  <a:rPr lang="en-US" sz="6000" dirty="0" smtClean="0">
                    <a:latin typeface="Times New Roman" panose="02020603050405020304" pitchFamily="18" charset="0"/>
                    <a:cs typeface="Times New Roman" panose="02020603050405020304" pitchFamily="18" charset="0"/>
                  </a:rPr>
                  <a:t> </a:t>
                </a:r>
                <a:r>
                  <a:rPr lang="en-US" sz="6000" smtClean="0">
                    <a:latin typeface="Times New Roman" panose="02020603050405020304" pitchFamily="18" charset="0"/>
                    <a:cs typeface="Times New Roman" panose="02020603050405020304" pitchFamily="18" charset="0"/>
                  </a:rPr>
                  <a:t>đều có tính chất </a:t>
                </a:r>
                <a14:m>
                  <m:oMath xmlns:m="http://schemas.openxmlformats.org/officeDocument/2006/math">
                    <m:r>
                      <a:rPr lang="en-US" sz="6000" b="0" i="1" smtClean="0">
                        <a:latin typeface="Cambria Math" panose="02040503050406030204" pitchFamily="18" charset="0"/>
                        <a:cs typeface="Times New Roman" panose="02020603050405020304" pitchFamily="18" charset="0"/>
                      </a:rPr>
                      <m:t>0≤</m:t>
                    </m:r>
                    <m:r>
                      <a:rPr lang="en-US" sz="6000" b="0" i="1" smtClean="0">
                        <a:latin typeface="Cambria Math" panose="02040503050406030204" pitchFamily="18" charset="0"/>
                        <a:cs typeface="Times New Roman" panose="02020603050405020304" pitchFamily="18" charset="0"/>
                      </a:rPr>
                      <m:t>𝑃</m:t>
                    </m:r>
                    <m:d>
                      <m:dPr>
                        <m:ctrlPr>
                          <a:rPr lang="en-US" sz="6000" b="0" i="1" smtClean="0">
                            <a:latin typeface="Cambria Math"/>
                            <a:cs typeface="Times New Roman" panose="02020603050405020304" pitchFamily="18" charset="0"/>
                          </a:rPr>
                        </m:ctrlPr>
                      </m:dPr>
                      <m:e>
                        <m:r>
                          <a:rPr lang="en-US" sz="6000" b="0" i="1" smtClean="0">
                            <a:latin typeface="Cambria Math" panose="02040503050406030204" pitchFamily="18" charset="0"/>
                            <a:cs typeface="Times New Roman" panose="02020603050405020304" pitchFamily="18" charset="0"/>
                          </a:rPr>
                          <m:t>𝐴</m:t>
                        </m:r>
                      </m:e>
                    </m:d>
                    <m:r>
                      <a:rPr lang="en-US" sz="6000" b="0" i="1" smtClean="0">
                        <a:latin typeface="Cambria Math" panose="02040503050406030204" pitchFamily="18" charset="0"/>
                        <a:cs typeface="Times New Roman" panose="02020603050405020304" pitchFamily="18" charset="0"/>
                      </a:rPr>
                      <m:t>≤1.</m:t>
                    </m:r>
                  </m:oMath>
                </a14:m>
                <a:r>
                  <a:rPr lang="en-US" sz="6000" dirty="0" smtClean="0">
                    <a:latin typeface="Times New Roman" panose="02020603050405020304" pitchFamily="18" charset="0"/>
                    <a:cs typeface="Times New Roman" panose="02020603050405020304" pitchFamily="18" charset="0"/>
                  </a:rPr>
                  <a:t> </a:t>
                </a:r>
                <a:r>
                  <a:rPr lang="en-US" sz="6000">
                    <a:latin typeface="Times New Roman" panose="02020603050405020304" pitchFamily="18" charset="0"/>
                    <a:cs typeface="Times New Roman" panose="02020603050405020304" pitchFamily="18" charset="0"/>
                  </a:rPr>
                  <a:t>C</a:t>
                </a:r>
                <a:r>
                  <a:rPr lang="en-US" sz="6000" smtClean="0">
                    <a:latin typeface="Times New Roman" panose="02020603050405020304" pitchFamily="18" charset="0"/>
                    <a:cs typeface="Times New Roman" panose="02020603050405020304" pitchFamily="18" charset="0"/>
                  </a:rPr>
                  <a:t>họn B</a:t>
                </a:r>
                <a:endParaRPr lang="en-US" sz="6000" dirty="0">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xmlns="" xmlns:a14="http://schemas.microsoft.com/office/drawing/2010/main" id="{98B46F38-615D-4068-9468-322B653CBA9D}"/>
                  </a:ext>
                </a:extLst>
              </p:cNvPr>
              <p:cNvSpPr>
                <a:spLocks noRot="1" noChangeAspect="1" noMove="1" noResize="1" noEditPoints="1" noAdjustHandles="1" noChangeArrowheads="1" noChangeShapeType="1" noTextEdit="1"/>
              </p:cNvSpPr>
              <p:nvPr/>
            </p:nvSpPr>
            <p:spPr>
              <a:xfrm>
                <a:off x="2090739" y="11148803"/>
                <a:ext cx="19151012" cy="1015663"/>
              </a:xfrm>
              <a:prstGeom prst="rect">
                <a:avLst/>
              </a:prstGeom>
              <a:blipFill rotWithShape="0">
                <a:blip r:embed="rId7"/>
                <a:stretch>
                  <a:fillRect l="-1941" t="-18675" r="-1782" b="-40361"/>
                </a:stretch>
              </a:blipFill>
            </p:spPr>
            <p:txBody>
              <a:bodyPr/>
              <a:lstStyle/>
              <a:p>
                <a:r>
                  <a:rPr lang="en-US">
                    <a:noFill/>
                  </a:rPr>
                  <a:t> </a:t>
                </a:r>
              </a:p>
            </p:txBody>
          </p:sp>
        </mc:Fallback>
      </mc:AlternateContent>
      <p:sp>
        <p:nvSpPr>
          <p:cNvPr id="69" name="Oval 68">
            <a:extLst>
              <a:ext uri="{FF2B5EF4-FFF2-40B4-BE49-F238E27FC236}">
                <a16:creationId xmlns:a16="http://schemas.microsoft.com/office/drawing/2014/main" xmlns="" id="{E148D75C-9524-4005-AADE-77AC280B7203}"/>
              </a:ext>
            </a:extLst>
          </p:cNvPr>
          <p:cNvSpPr/>
          <p:nvPr/>
        </p:nvSpPr>
        <p:spPr>
          <a:xfrm>
            <a:off x="984288" y="5149804"/>
            <a:ext cx="1088672" cy="1000532"/>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vi-VN" sz="6400" b="1" dirty="0">
                <a:latin typeface="Tahoma" pitchFamily="34" charset="0"/>
                <a:ea typeface="Tahoma" pitchFamily="34" charset="0"/>
                <a:cs typeface="Tahoma" pitchFamily="34" charset="0"/>
              </a:rPr>
              <a:t>B</a:t>
            </a:r>
            <a:endParaRPr lang="en-US" sz="6400" dirty="0"/>
          </a:p>
        </p:txBody>
      </p:sp>
    </p:spTree>
    <p:extLst>
      <p:ext uri="{BB962C8B-B14F-4D97-AF65-F5344CB8AC3E}">
        <p14:creationId xmlns:p14="http://schemas.microsoft.com/office/powerpoint/2010/main" val="151635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left)">
                                      <p:cBhvr>
                                        <p:cTn id="10" dur="500"/>
                                        <p:tgtEl>
                                          <p:spTgt spid="46"/>
                                        </p:tgtEl>
                                      </p:cBhvr>
                                    </p:animEffect>
                                  </p:childTnLst>
                                </p:cTn>
                              </p:par>
                              <p:par>
                                <p:cTn id="11" presetID="22" presetClass="entr" presetSubtype="8"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par>
                                <p:cTn id="14" presetID="22" presetClass="entr" presetSubtype="8"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left)">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left)">
                                      <p:cBhvr>
                                        <p:cTn id="31" dur="500"/>
                                        <p:tgtEl>
                                          <p:spTgt spid="6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 grpId="0"/>
      <p:bldP spid="6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23243" y="4506178"/>
            <a:ext cx="24387175" cy="9207098"/>
            <a:chOff x="0" y="3633174"/>
            <a:chExt cx="12192000" cy="4722784"/>
          </a:xfrm>
        </p:grpSpPr>
        <p:sp>
          <p:nvSpPr>
            <p:cNvPr id="5" name="Rounded Rectangle 4"/>
            <p:cNvSpPr/>
            <p:nvPr/>
          </p:nvSpPr>
          <p:spPr>
            <a:xfrm>
              <a:off x="0" y="3633174"/>
              <a:ext cx="12192000" cy="4722784"/>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43643"/>
            <a:ext cx="23955176" cy="2954665"/>
            <a:chOff x="534987" y="1830788"/>
            <a:chExt cx="23477354" cy="2477751"/>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4"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13</a:t>
                  </a:r>
                  <a:endParaRPr lang="en-US" sz="6000" dirty="0">
                    <a:solidFill>
                      <a:schemeClr val="bg1"/>
                    </a:solidFill>
                    <a:latin typeface="Tahoma" pitchFamily="34" charset="0"/>
                    <a:cs typeface="Tahoma" pitchFamily="34" charset="0"/>
                  </a:endParaRPr>
                </a:p>
              </p:txBody>
            </p:sp>
          </p:grpSp>
        </p:grpSp>
        <p:sp>
          <p:nvSpPr>
            <p:cNvPr id="23" name="Rectangle 22"/>
            <p:cNvSpPr/>
            <p:nvPr/>
          </p:nvSpPr>
          <p:spPr>
            <a:xfrm>
              <a:off x="827525" y="1830788"/>
              <a:ext cx="23184816" cy="24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lvl="0" algn="just"/>
              <a:r>
                <a:rPr lang="en-US" sz="6000" smtClean="0">
                  <a:latin typeface="Times New Roman" pitchFamily="18" charset="0"/>
                  <a:cs typeface="Times New Roman" pitchFamily="18" charset="0"/>
                </a:rPr>
                <a:t>                 Trong </a:t>
              </a:r>
              <a:r>
                <a:rPr lang="en-US" sz="6000">
                  <a:latin typeface="Times New Roman" pitchFamily="18" charset="0"/>
                  <a:cs typeface="Times New Roman" pitchFamily="18" charset="0"/>
                </a:rPr>
                <a:t>một bình có 2 viên bi trắng và 8 viên bi đen. Người ta bốc 2 viên bi bỏ ra ngoài rồi bốc tiếp một viên bi thứ ba. Tính xác suất để viên bi thứ ba là trắng.</a:t>
              </a:r>
              <a:endParaRPr lang="en-US" sz="6000" dirty="0">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88" name="Rectangle 87"/>
              <p:cNvSpPr/>
              <p:nvPr/>
            </p:nvSpPr>
            <p:spPr>
              <a:xfrm>
                <a:off x="218300" y="5477419"/>
                <a:ext cx="23955175" cy="2637271"/>
              </a:xfrm>
              <a:prstGeom prst="rect">
                <a:avLst/>
              </a:prstGeom>
              <a:noFill/>
            </p:spPr>
            <p:txBody>
              <a:bodyPr wrap="square" lIns="182889" tIns="91445" rIns="182889" bIns="91445" rtlCol="0">
                <a:spAutoFit/>
              </a:bodyPr>
              <a:lstStyle/>
              <a:p>
                <a:r>
                  <a:rPr lang="en-US" sz="6600" smtClean="0">
                    <a:latin typeface="Times New Roman" pitchFamily="18" charset="0"/>
                    <a:cs typeface="Times New Roman" pitchFamily="18" charset="0"/>
                  </a:rPr>
                  <a:t>Gọi </a:t>
                </a:r>
                <a14:m>
                  <m:oMath xmlns:m="http://schemas.openxmlformats.org/officeDocument/2006/math">
                    <m:r>
                      <a:rPr lang="en-US" sz="6600" i="1">
                        <a:latin typeface="Cambria Math"/>
                      </a:rPr>
                      <m:t>𝐴</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biến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cố</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lần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đầu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lấy</a:t>
                </a:r>
                <a:r>
                  <a:rPr lang="en-US" sz="6600" dirty="0">
                    <a:latin typeface="Times New Roman" pitchFamily="18" charset="0"/>
                    <a:cs typeface="Times New Roman" pitchFamily="18" charset="0"/>
                  </a:rPr>
                  <a:t> 2 </a:t>
                </a:r>
                <a:r>
                  <a:rPr lang="en-US" sz="6600" dirty="0" err="1">
                    <a:latin typeface="Times New Roman" pitchFamily="18" charset="0"/>
                    <a:cs typeface="Times New Roman" pitchFamily="18" charset="0"/>
                  </a:rPr>
                  <a:t>viên</a:t>
                </a:r>
                <a:r>
                  <a:rPr lang="en-US" sz="6600" dirty="0">
                    <a:latin typeface="Times New Roman" pitchFamily="18" charset="0"/>
                    <a:cs typeface="Times New Roman" pitchFamily="18" charset="0"/>
                  </a:rPr>
                  <a:t> bi </a:t>
                </a:r>
                <a:r>
                  <a:rPr lang="en-US" sz="6600" dirty="0" err="1">
                    <a:latin typeface="Times New Roman" pitchFamily="18" charset="0"/>
                    <a:cs typeface="Times New Roman" pitchFamily="18" charset="0"/>
                  </a:rPr>
                  <a:t>đen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lần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sau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lấy</a:t>
                </a:r>
                <a:r>
                  <a:rPr lang="en-US" sz="6600" dirty="0">
                    <a:latin typeface="Times New Roman" pitchFamily="18" charset="0"/>
                    <a:cs typeface="Times New Roman" pitchFamily="18" charset="0"/>
                  </a:rPr>
                  <a:t> 1 </a:t>
                </a:r>
                <a:r>
                  <a:rPr lang="en-US" sz="6600" dirty="0" err="1">
                    <a:latin typeface="Times New Roman" pitchFamily="18" charset="0"/>
                    <a:cs typeface="Times New Roman" pitchFamily="18" charset="0"/>
                  </a:rPr>
                  <a:t>viên</a:t>
                </a:r>
                <a:r>
                  <a:rPr lang="en-US" sz="6600" dirty="0">
                    <a:latin typeface="Times New Roman" pitchFamily="18" charset="0"/>
                    <a:cs typeface="Times New Roman" pitchFamily="18" charset="0"/>
                  </a:rPr>
                  <a:t> bi </a:t>
                </a:r>
                <a:r>
                  <a:rPr lang="en-US" sz="6600" dirty="0" err="1">
                    <a:latin typeface="Times New Roman" pitchFamily="18" charset="0"/>
                    <a:cs typeface="Times New Roman" pitchFamily="18" charset="0"/>
                  </a:rPr>
                  <a:t>trắng</a:t>
                </a:r>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𝑃</m:t>
                    </m:r>
                    <m:d>
                      <m:dPr>
                        <m:ctrlPr>
                          <a:rPr lang="en-US" sz="6600" i="1">
                            <a:latin typeface="Cambria Math"/>
                          </a:rPr>
                        </m:ctrlPr>
                      </m:dPr>
                      <m:e>
                        <m:r>
                          <a:rPr lang="en-US" sz="6600" i="1">
                            <a:latin typeface="Cambria Math"/>
                          </a:rPr>
                          <m:t>𝐴</m:t>
                        </m:r>
                      </m:e>
                    </m:d>
                    <m:r>
                      <a:rPr lang="en-US" sz="6600" i="1">
                        <a:latin typeface="Cambria Math"/>
                      </a:rPr>
                      <m:t>=</m:t>
                    </m:r>
                    <m:f>
                      <m:fPr>
                        <m:ctrlPr>
                          <a:rPr lang="en-US" sz="6600" i="1">
                            <a:latin typeface="Cambria Math"/>
                          </a:rPr>
                        </m:ctrlPr>
                      </m:fPr>
                      <m:num>
                        <m:r>
                          <a:rPr lang="en-US" sz="6600" i="1">
                            <a:latin typeface="Cambria Math"/>
                          </a:rPr>
                          <m:t>7</m:t>
                        </m:r>
                      </m:num>
                      <m:den>
                        <m:r>
                          <a:rPr lang="en-US" sz="6600" i="1">
                            <a:latin typeface="Cambria Math"/>
                          </a:rPr>
                          <m:t>45</m:t>
                        </m:r>
                      </m:den>
                    </m:f>
                    <m:r>
                      <a:rPr lang="en-US" sz="6600" i="1">
                        <a:latin typeface="Cambria Math"/>
                      </a:rPr>
                      <m:t>.</m:t>
                    </m:r>
                  </m:oMath>
                </a14:m>
                <a:r>
                  <a:rPr lang="en-US" sz="6600" dirty="0">
                    <a:latin typeface="Times New Roman" pitchFamily="18" charset="0"/>
                    <a:cs typeface="Times New Roman" pitchFamily="18" charset="0"/>
                  </a:rPr>
                  <a:t>  </a:t>
                </a:r>
              </a:p>
            </p:txBody>
          </p:sp>
        </mc:Choice>
        <mc:Fallback xmlns="">
          <p:sp>
            <p:nvSpPr>
              <p:cNvPr id="88" name="Rectangle 87"/>
              <p:cNvSpPr>
                <a:spLocks noRot="1" noChangeAspect="1" noMove="1" noResize="1" noEditPoints="1" noAdjustHandles="1" noChangeArrowheads="1" noChangeShapeType="1" noTextEdit="1"/>
              </p:cNvSpPr>
              <p:nvPr/>
            </p:nvSpPr>
            <p:spPr>
              <a:xfrm>
                <a:off x="218300" y="5477419"/>
                <a:ext cx="23955175" cy="2637271"/>
              </a:xfrm>
              <a:prstGeom prst="rect">
                <a:avLst/>
              </a:prstGeom>
              <a:blipFill rotWithShape="0">
                <a:blip r:embed="rId2"/>
                <a:stretch>
                  <a:fillRect l="-1374" t="-6250" b="-6250"/>
                </a:stretch>
              </a:blipFill>
            </p:spPr>
            <p:txBody>
              <a:bodyPr/>
              <a:lstStyle/>
              <a:p>
                <a:r>
                  <a:rPr lang="en-US">
                    <a:noFill/>
                  </a:rPr>
                  <a:t> </a:t>
                </a:r>
              </a:p>
            </p:txBody>
          </p:sp>
        </mc:Fallback>
      </mc:AlternateContent>
      <p:grpSp>
        <p:nvGrpSpPr>
          <p:cNvPr id="3" name="Group 2"/>
          <p:cNvGrpSpPr/>
          <p:nvPr/>
        </p:nvGrpSpPr>
        <p:grpSpPr>
          <a:xfrm>
            <a:off x="294153" y="3002680"/>
            <a:ext cx="23917410" cy="1439502"/>
            <a:chOff x="247181" y="1501340"/>
            <a:chExt cx="11857024" cy="914406"/>
          </a:xfrm>
        </p:grpSpPr>
        <p:grpSp>
          <p:nvGrpSpPr>
            <p:cNvPr id="51" name="Group 50"/>
            <p:cNvGrpSpPr/>
            <p:nvPr/>
          </p:nvGrpSpPr>
          <p:grpSpPr>
            <a:xfrm>
              <a:off x="247181" y="1501340"/>
              <a:ext cx="3090381" cy="914401"/>
              <a:chOff x="5537206" y="1557991"/>
              <a:chExt cx="3079904" cy="85006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5699546" y="1791471"/>
                    <a:ext cx="2280848" cy="472101"/>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rPr>
                            <m:t>0</m:t>
                          </m:r>
                          <m:r>
                            <a:rPr lang="en-US" sz="6000" b="0" i="1" smtClean="0">
                              <a:latin typeface="Cambria Math" panose="02040503050406030204" pitchFamily="18" charset="0"/>
                            </a:rPr>
                            <m:t>,</m:t>
                          </m:r>
                          <m:r>
                            <a:rPr lang="en-US" sz="6000" b="0" i="1" smtClean="0">
                              <a:latin typeface="Cambria Math" panose="02040503050406030204" pitchFamily="18" charset="0"/>
                            </a:rPr>
                            <m:t>012</m:t>
                          </m:r>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699546" y="1791471"/>
                    <a:ext cx="2280848" cy="472101"/>
                  </a:xfrm>
                  <a:prstGeom prst="rect">
                    <a:avLst/>
                  </a:prstGeom>
                  <a:blipFill rotWithShape="0">
                    <a:blip r:embed="rId3"/>
                    <a:stretch>
                      <a:fillRect b="-7576"/>
                    </a:stretch>
                  </a:blipFill>
                </p:spPr>
                <p:txBody>
                  <a:bodyPr/>
                  <a:lstStyle/>
                  <a:p>
                    <a:r>
                      <a:rPr lang="en-US">
                        <a:noFill/>
                      </a:rPr>
                      <a:t> </a:t>
                    </a:r>
                  </a:p>
                </p:txBody>
              </p:sp>
            </mc:Fallback>
          </mc:AlternateContent>
        </p:grpSp>
        <p:grpSp>
          <p:nvGrpSpPr>
            <p:cNvPr id="55" name="Group 54"/>
            <p:cNvGrpSpPr/>
            <p:nvPr/>
          </p:nvGrpSpPr>
          <p:grpSpPr>
            <a:xfrm>
              <a:off x="3163101" y="1501344"/>
              <a:ext cx="3090381" cy="914401"/>
              <a:chOff x="5537206" y="1557992"/>
              <a:chExt cx="3079904" cy="850064"/>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255245" y="1720731"/>
                    <a:ext cx="2280848" cy="472101"/>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Cambria Math" panose="02040503050406030204" pitchFamily="18" charset="0"/>
                            </a:rPr>
                            <m:t>0</m:t>
                          </m:r>
                          <m:r>
                            <a:rPr lang="en-US" sz="6000" b="0" i="1" smtClean="0">
                              <a:latin typeface="Cambria Math" panose="02040503050406030204" pitchFamily="18" charset="0"/>
                              <a:ea typeface="Cambria Math" panose="02040503050406030204" pitchFamily="18" charset="0"/>
                            </a:rPr>
                            <m:t>,</m:t>
                          </m:r>
                          <m:r>
                            <a:rPr lang="en-US" sz="6000" b="0" i="1" smtClean="0">
                              <a:latin typeface="Cambria Math" panose="02040503050406030204" pitchFamily="18" charset="0"/>
                              <a:ea typeface="Cambria Math" panose="02040503050406030204" pitchFamily="18" charset="0"/>
                            </a:rPr>
                            <m:t>00146</m:t>
                          </m:r>
                          <m:r>
                            <a:rPr lang="en-US" sz="6000" b="0" i="1" smtClean="0">
                              <a:latin typeface="Cambria Math" panose="02040503050406030204" pitchFamily="18" charset="0"/>
                              <a:ea typeface="Cambria Math" panose="02040503050406030204" pitchFamily="18" charset="0"/>
                            </a:rPr>
                            <m:t>.</m:t>
                          </m:r>
                        </m:oMath>
                      </m:oMathPara>
                    </a14:m>
                    <a:endParaRPr lang="en-US" sz="6000" dirty="0">
                      <a:latin typeface="Cambria Math" panose="02040503050406030204" pitchFamily="18" charset="0"/>
                      <a:ea typeface="Cambria Math" panose="020405030504060302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255245" y="1720731"/>
                    <a:ext cx="2280848" cy="472101"/>
                  </a:xfrm>
                  <a:prstGeom prst="rect">
                    <a:avLst/>
                  </a:prstGeom>
                  <a:blipFill rotWithShape="0">
                    <a:blip r:embed="rId4"/>
                    <a:stretch>
                      <a:fillRect b="-12214"/>
                    </a:stretch>
                  </a:blipFill>
                </p:spPr>
                <p:txBody>
                  <a:bodyPr/>
                  <a:lstStyle/>
                  <a:p>
                    <a:r>
                      <a:rPr lang="en-US">
                        <a:noFill/>
                      </a:rPr>
                      <a:t> </a:t>
                    </a:r>
                  </a:p>
                </p:txBody>
              </p:sp>
            </mc:Fallback>
          </mc:AlternateContent>
        </p:grpSp>
        <p:grpSp>
          <p:nvGrpSpPr>
            <p:cNvPr id="4" name="Group 3"/>
            <p:cNvGrpSpPr/>
            <p:nvPr/>
          </p:nvGrpSpPr>
          <p:grpSpPr>
            <a:xfrm>
              <a:off x="6079021" y="1501344"/>
              <a:ext cx="3432910" cy="914402"/>
              <a:chOff x="5537206" y="1557992"/>
              <a:chExt cx="3421272" cy="850064"/>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677630" y="1720731"/>
                    <a:ext cx="2280848" cy="472100"/>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r>
                          <a:rPr lang="en-US" sz="6000" b="0" i="1" smtClean="0">
                            <a:latin typeface="Cambria Math" panose="02040503050406030204" pitchFamily="18" charset="0"/>
                            <a:cs typeface="Times New Roman" panose="02020603050405020304" pitchFamily="18" charset="0"/>
                          </a:rPr>
                          <m:t>0</m:t>
                        </m:r>
                        <m:r>
                          <a:rPr lang="en-US" sz="6000" b="0" i="1" smtClean="0">
                            <a:latin typeface="Cambria Math" panose="02040503050406030204" pitchFamily="18" charset="0"/>
                            <a:cs typeface="Times New Roman" panose="02020603050405020304" pitchFamily="18" charset="0"/>
                          </a:rPr>
                          <m:t>,</m:t>
                        </m:r>
                        <m:r>
                          <a:rPr lang="en-US" sz="6000" b="0" i="1" smtClean="0">
                            <a:latin typeface="Cambria Math" panose="02040503050406030204" pitchFamily="18" charset="0"/>
                            <a:cs typeface="Times New Roman" panose="02020603050405020304" pitchFamily="18" charset="0"/>
                          </a:rPr>
                          <m:t>2</m:t>
                        </m:r>
                        <m:r>
                          <a:rPr lang="en-US" sz="6000" b="0" i="1" smtClean="0">
                            <a:latin typeface="Cambria Math" panose="02040503050406030204" pitchFamily="18" charset="0"/>
                            <a:cs typeface="Times New Roman" panose="02020603050405020304" pitchFamily="18" charset="0"/>
                          </a:rPr>
                          <m:t>.</m:t>
                        </m:r>
                      </m:oMath>
                    </a14:m>
                    <a:r>
                      <a:rPr lang="vi-VN" sz="6000" dirty="0">
                        <a:latin typeface="Times New Roman" panose="02020603050405020304" pitchFamily="18" charset="0"/>
                        <a:cs typeface="Times New Roman" panose="02020603050405020304" pitchFamily="18" charset="0"/>
                      </a:rPr>
                      <a:t>	</a:t>
                    </a:r>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677630" y="1720731"/>
                    <a:ext cx="2280848" cy="472100"/>
                  </a:xfrm>
                  <a:prstGeom prst="rect">
                    <a:avLst/>
                  </a:prstGeom>
                  <a:blipFill rotWithShape="0">
                    <a:blip r:embed="rId5"/>
                    <a:stretch>
                      <a:fillRect b="-9160"/>
                    </a:stretch>
                  </a:blipFill>
                </p:spPr>
                <p:txBody>
                  <a:bodyPr/>
                  <a:lstStyle/>
                  <a:p>
                    <a:r>
                      <a:rPr lang="en-US">
                        <a:noFill/>
                      </a:rPr>
                      <a:t> </a:t>
                    </a:r>
                  </a:p>
                </p:txBody>
              </p:sp>
            </mc:Fallback>
          </mc:AlternateContent>
        </p:grpSp>
        <p:grpSp>
          <p:nvGrpSpPr>
            <p:cNvPr id="59" name="Group 58"/>
            <p:cNvGrpSpPr/>
            <p:nvPr/>
          </p:nvGrpSpPr>
          <p:grpSpPr>
            <a:xfrm>
              <a:off x="8994942" y="1501345"/>
              <a:ext cx="3109263" cy="914400"/>
              <a:chOff x="5537206" y="1557992"/>
              <a:chExt cx="3098722" cy="850063"/>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42441" y="1765869"/>
                    <a:ext cx="2493487" cy="472101"/>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Cambria Math" panose="02040503050406030204" pitchFamily="18" charset="0"/>
                            </a:rPr>
                            <m:t>0</m:t>
                          </m:r>
                          <m:r>
                            <a:rPr lang="en-US" sz="6000" b="0" i="1" smtClean="0">
                              <a:latin typeface="Cambria Math" panose="02040503050406030204" pitchFamily="18" charset="0"/>
                              <a:ea typeface="Cambria Math" panose="02040503050406030204" pitchFamily="18" charset="0"/>
                            </a:rPr>
                            <m:t>,</m:t>
                          </m:r>
                          <m:r>
                            <a:rPr lang="en-US" sz="6000" b="0" i="1" smtClean="0">
                              <a:latin typeface="Cambria Math" panose="02040503050406030204" pitchFamily="18" charset="0"/>
                              <a:ea typeface="Cambria Math" panose="02040503050406030204" pitchFamily="18" charset="0"/>
                            </a:rPr>
                            <m:t>002</m:t>
                          </m:r>
                          <m:r>
                            <a:rPr lang="en-US" sz="6000" b="0" i="1" smtClean="0">
                              <a:latin typeface="Cambria Math" panose="02040503050406030204" pitchFamily="18" charset="0"/>
                              <a:ea typeface="Cambria Math" panose="02040503050406030204" pitchFamily="18" charset="0"/>
                            </a:rPr>
                            <m:t>.</m:t>
                          </m:r>
                        </m:oMath>
                      </m:oMathPara>
                    </a14:m>
                    <a:endParaRPr lang="en-US" sz="6000" dirty="0">
                      <a:latin typeface="Cambria Math" panose="02040503050406030204" pitchFamily="18" charset="0"/>
                      <a:ea typeface="Cambria Math" panose="020405030504060302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142441" y="1765869"/>
                    <a:ext cx="2493487" cy="472101"/>
                  </a:xfrm>
                  <a:prstGeom prst="rect">
                    <a:avLst/>
                  </a:prstGeom>
                  <a:blipFill rotWithShape="0">
                    <a:blip r:embed="rId6"/>
                    <a:stretch>
                      <a:fillRect b="-12214"/>
                    </a:stretch>
                  </a:blipFill>
                </p:spPr>
                <p:txBody>
                  <a:bodyPr/>
                  <a:lstStyle/>
                  <a:p>
                    <a:r>
                      <a:rPr lang="en-US">
                        <a:noFill/>
                      </a:rPr>
                      <a:t> </a:t>
                    </a:r>
                  </a:p>
                </p:txBody>
              </p:sp>
            </mc:Fallback>
          </mc:AlternateContent>
        </p:grpSp>
      </p:grpSp>
      <p:sp>
        <p:nvSpPr>
          <p:cNvPr id="49" name="Oval 48"/>
          <p:cNvSpPr/>
          <p:nvPr/>
        </p:nvSpPr>
        <p:spPr>
          <a:xfrm>
            <a:off x="12003631" y="3202343"/>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smtClean="0">
                <a:latin typeface="Tahoma" pitchFamily="34" charset="0"/>
                <a:ea typeface="Tahoma" pitchFamily="34" charset="0"/>
                <a:cs typeface="Tahoma" pitchFamily="34" charset="0"/>
              </a:rPr>
              <a:t>C </a:t>
            </a:r>
            <a:endParaRPr lang="en-US" sz="6400" dirty="0"/>
          </a:p>
        </p:txBody>
      </p:sp>
      <mc:AlternateContent xmlns:mc="http://schemas.openxmlformats.org/markup-compatibility/2006" xmlns:a14="http://schemas.microsoft.com/office/drawing/2010/main">
        <mc:Choice Requires="a14">
          <p:sp>
            <p:nvSpPr>
              <p:cNvPr id="67" name="Rectangle 66"/>
              <p:cNvSpPr/>
              <p:nvPr/>
            </p:nvSpPr>
            <p:spPr>
              <a:xfrm>
                <a:off x="498275" y="10883574"/>
                <a:ext cx="23713288" cy="3108425"/>
              </a:xfrm>
              <a:prstGeom prst="rect">
                <a:avLst/>
              </a:prstGeom>
              <a:noFill/>
            </p:spPr>
            <p:txBody>
              <a:bodyPr wrap="square" lIns="182889" tIns="91445" rIns="182889" bIns="91445" rtlCol="0">
                <a:spAutoFit/>
              </a:bodyPr>
              <a:lstStyle/>
              <a:p>
                <a:r>
                  <a:rPr lang="en-US" sz="6600" dirty="0">
                    <a:latin typeface="Times New Roman" pitchFamily="18" charset="0"/>
                    <a:cs typeface="Times New Roman" pitchFamily="18" charset="0"/>
                  </a:rPr>
                  <a:t>Gọi </a:t>
                </a:r>
                <a14:m>
                  <m:oMath xmlns:m="http://schemas.openxmlformats.org/officeDocument/2006/math">
                    <m:r>
                      <a:rPr lang="en-US" sz="6600" i="1">
                        <a:latin typeface="Cambria Math"/>
                      </a:rPr>
                      <m:t>𝐶</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biến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cố</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viên</a:t>
                </a:r>
                <a:r>
                  <a:rPr lang="en-US" sz="6600" dirty="0">
                    <a:latin typeface="Times New Roman" pitchFamily="18" charset="0"/>
                    <a:cs typeface="Times New Roman" pitchFamily="18" charset="0"/>
                  </a:rPr>
                  <a:t> bi </a:t>
                </a:r>
                <a:r>
                  <a:rPr lang="en-US" sz="6600" dirty="0" err="1">
                    <a:latin typeface="Times New Roman" pitchFamily="18" charset="0"/>
                    <a:cs typeface="Times New Roman" pitchFamily="18" charset="0"/>
                  </a:rPr>
                  <a:t>thứ</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bi </a:t>
                </a:r>
                <a:r>
                  <a:rPr lang="en-US" sz="6600" err="1">
                    <a:latin typeface="Times New Roman" pitchFamily="18" charset="0"/>
                    <a:cs typeface="Times New Roman" pitchFamily="18" charset="0"/>
                  </a:rPr>
                  <a:t>trắng</a:t>
                </a:r>
                <a:r>
                  <a:rPr lang="en-US" sz="6600" smtClean="0">
                    <a:latin typeface="Times New Roman" pitchFamily="18" charset="0"/>
                    <a:cs typeface="Times New Roman" pitchFamily="18" charset="0"/>
                  </a:rPr>
                  <a:t>”. </a:t>
                </a:r>
                <a:r>
                  <a:rPr lang="fr-FR" sz="6600" smtClean="0">
                    <a:latin typeface="Times New Roman" pitchFamily="18" charset="0"/>
                    <a:cs typeface="Times New Roman" pitchFamily="18" charset="0"/>
                  </a:rPr>
                  <a:t>Ta </a:t>
                </a:r>
                <a:r>
                  <a:rPr lang="fr-FR" sz="6600" dirty="0" err="1">
                    <a:latin typeface="Times New Roman" pitchFamily="18" charset="0"/>
                    <a:cs typeface="Times New Roman" pitchFamily="18" charset="0"/>
                  </a:rPr>
                  <a:t>có</a:t>
                </a:r>
                <a:r>
                  <a:rPr lang="fr-FR" sz="6600" dirty="0">
                    <a:latin typeface="Times New Roman" pitchFamily="18" charset="0"/>
                    <a:cs typeface="Times New Roman" pitchFamily="18" charset="0"/>
                  </a:rPr>
                  <a:t> </a:t>
                </a:r>
                <a:endParaRPr lang="fr-FR" sz="6600" dirty="0" smtClean="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6600" i="1">
                          <a:latin typeface="Cambria Math"/>
                        </a:rPr>
                        <m:t>𝑃</m:t>
                      </m:r>
                      <m:d>
                        <m:dPr>
                          <m:ctrlPr>
                            <a:rPr lang="en-US" sz="6600" i="1">
                              <a:latin typeface="Cambria Math"/>
                            </a:rPr>
                          </m:ctrlPr>
                        </m:dPr>
                        <m:e>
                          <m:r>
                            <a:rPr lang="en-US" sz="6600" i="1">
                              <a:latin typeface="Cambria Math"/>
                            </a:rPr>
                            <m:t>𝐶</m:t>
                          </m:r>
                        </m:e>
                      </m:d>
                      <m:r>
                        <a:rPr lang="fr-FR" sz="6600" i="1">
                          <a:latin typeface="Cambria Math"/>
                        </a:rPr>
                        <m:t>=</m:t>
                      </m:r>
                      <m:r>
                        <a:rPr lang="en-US" sz="6600" i="1">
                          <a:latin typeface="Cambria Math"/>
                        </a:rPr>
                        <m:t>𝑃</m:t>
                      </m:r>
                      <m:d>
                        <m:dPr>
                          <m:ctrlPr>
                            <a:rPr lang="en-US" sz="6600" i="1">
                              <a:latin typeface="Cambria Math"/>
                            </a:rPr>
                          </m:ctrlPr>
                        </m:dPr>
                        <m:e>
                          <m:r>
                            <a:rPr lang="en-US" sz="6600" i="1">
                              <a:latin typeface="Cambria Math"/>
                            </a:rPr>
                            <m:t>𝐴</m:t>
                          </m:r>
                        </m:e>
                      </m:d>
                      <m:r>
                        <a:rPr lang="fr-FR" sz="6600" i="1">
                          <a:latin typeface="Cambria Math"/>
                        </a:rPr>
                        <m:t>+</m:t>
                      </m:r>
                      <m:r>
                        <a:rPr lang="en-US" sz="6600" i="1">
                          <a:latin typeface="Cambria Math"/>
                        </a:rPr>
                        <m:t>𝑃</m:t>
                      </m:r>
                      <m:d>
                        <m:dPr>
                          <m:ctrlPr>
                            <a:rPr lang="en-US" sz="6600" i="1">
                              <a:latin typeface="Cambria Math"/>
                            </a:rPr>
                          </m:ctrlPr>
                        </m:dPr>
                        <m:e>
                          <m:r>
                            <a:rPr lang="en-US" sz="6600" i="1">
                              <a:latin typeface="Cambria Math"/>
                            </a:rPr>
                            <m:t>𝐵</m:t>
                          </m:r>
                        </m:e>
                      </m:d>
                      <m:r>
                        <a:rPr lang="fr-FR" sz="6600" i="1">
                          <a:latin typeface="Cambria Math"/>
                        </a:rPr>
                        <m:t>=</m:t>
                      </m:r>
                      <m:f>
                        <m:fPr>
                          <m:ctrlPr>
                            <a:rPr lang="en-US" sz="6600" i="1">
                              <a:latin typeface="Cambria Math"/>
                            </a:rPr>
                          </m:ctrlPr>
                        </m:fPr>
                        <m:num>
                          <m:r>
                            <a:rPr lang="fr-FR" sz="6600" i="1">
                              <a:latin typeface="Cambria Math"/>
                            </a:rPr>
                            <m:t>1</m:t>
                          </m:r>
                        </m:num>
                        <m:den>
                          <m:r>
                            <a:rPr lang="fr-FR" sz="6600" i="1">
                              <a:latin typeface="Cambria Math"/>
                            </a:rPr>
                            <m:t>5</m:t>
                          </m:r>
                        </m:den>
                      </m:f>
                    </m:oMath>
                  </m:oMathPara>
                </a14:m>
                <a:endParaRPr lang="en-US" sz="60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498275" y="10883574"/>
                <a:ext cx="23713288" cy="3108425"/>
              </a:xfrm>
              <a:prstGeom prst="rect">
                <a:avLst/>
              </a:prstGeom>
              <a:blipFill rotWithShape="0">
                <a:blip r:embed="rId7"/>
                <a:stretch>
                  <a:fillRect l="-1388" t="-5294"/>
                </a:stretch>
              </a:blipFill>
            </p:spPr>
            <p:txBody>
              <a:bodyPr/>
              <a:lstStyle/>
              <a:p>
                <a:r>
                  <a:rPr lang="en-US">
                    <a:noFill/>
                  </a:rPr>
                  <a:t> </a:t>
                </a:r>
              </a:p>
            </p:txBody>
          </p:sp>
        </mc:Fallback>
      </mc:AlternateContent>
      <p:sp>
        <p:nvSpPr>
          <p:cNvPr id="63" name="Action Button: Forward or Next 62">
            <a:hlinkClick r:id="rId8"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64" name="Rectangle 63"/>
              <p:cNvSpPr/>
              <p:nvPr/>
            </p:nvSpPr>
            <p:spPr>
              <a:xfrm>
                <a:off x="317740" y="8038981"/>
                <a:ext cx="23792305" cy="2693633"/>
              </a:xfrm>
              <a:prstGeom prst="rect">
                <a:avLst/>
              </a:prstGeom>
              <a:noFill/>
            </p:spPr>
            <p:txBody>
              <a:bodyPr wrap="square" lIns="182889" tIns="91445" rIns="182889" bIns="91445" rtlCol="0">
                <a:spAutoFit/>
              </a:bodyPr>
              <a:lstStyle/>
              <a:p>
                <a14:m>
                  <m:oMath xmlns:m="http://schemas.openxmlformats.org/officeDocument/2006/math">
                    <m:r>
                      <m:rPr>
                        <m:nor/>
                      </m:rPr>
                      <a:rPr lang="en-US" sz="6600" dirty="0">
                        <a:latin typeface="Times New Roman" pitchFamily="18" charset="0"/>
                        <a:cs typeface="Times New Roman" pitchFamily="18" charset="0"/>
                      </a:rPr>
                      <m:t>G</m:t>
                    </m:r>
                    <m:r>
                      <m:rPr>
                        <m:nor/>
                      </m:rPr>
                      <a:rPr lang="en-US" sz="6600" dirty="0">
                        <a:latin typeface="Times New Roman" pitchFamily="18" charset="0"/>
                        <a:cs typeface="Times New Roman" pitchFamily="18" charset="0"/>
                      </a:rPr>
                      <m:t>ọ</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a:rPr lang="en-US" sz="6600" i="1">
                        <a:latin typeface="Cambria Math"/>
                      </a:rPr>
                      <m:t>𝐵</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à </m:t>
                    </m:r>
                    <m:r>
                      <m:rPr>
                        <m:nor/>
                      </m:rPr>
                      <a:rPr lang="en-US" sz="6600" dirty="0" err="1">
                        <a:latin typeface="Times New Roman" pitchFamily="18" charset="0"/>
                        <a:cs typeface="Times New Roman" pitchFamily="18" charset="0"/>
                      </a:rPr>
                      <m:t>bi</m:t>
                    </m:r>
                    <m:r>
                      <m:rPr>
                        <m:nor/>
                      </m:rPr>
                      <a:rPr lang="en-US" sz="6600" dirty="0" err="1">
                        <a:latin typeface="Times New Roman" pitchFamily="18" charset="0"/>
                        <a:cs typeface="Times New Roman" pitchFamily="18" charset="0"/>
                      </a:rPr>
                      <m:t>ế</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ố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ầ</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đầ</m:t>
                    </m:r>
                    <m:r>
                      <m:rPr>
                        <m:nor/>
                      </m:rPr>
                      <a:rPr lang="en-US" sz="6600" dirty="0" err="1">
                        <a:latin typeface="Times New Roman" pitchFamily="18" charset="0"/>
                        <a:cs typeface="Times New Roman" pitchFamily="18" charset="0"/>
                      </a:rPr>
                      <m:t>u</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ấ</m:t>
                    </m:r>
                    <m:r>
                      <m:rPr>
                        <m:nor/>
                      </m:rPr>
                      <a:rPr lang="en-US" sz="6600" dirty="0" err="1">
                        <a:latin typeface="Times New Roman" pitchFamily="18" charset="0"/>
                        <a:cs typeface="Times New Roman" pitchFamily="18" charset="0"/>
                      </a:rPr>
                      <m:t>y</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1 </m:t>
                    </m:r>
                    <m:r>
                      <m:rPr>
                        <m:nor/>
                      </m:rPr>
                      <a:rPr lang="en-US" sz="6600" dirty="0" err="1">
                        <a:latin typeface="Times New Roman" pitchFamily="18" charset="0"/>
                        <a:cs typeface="Times New Roman" pitchFamily="18" charset="0"/>
                      </a:rPr>
                      <m:t>vi</m:t>
                    </m:r>
                    <m:r>
                      <m:rPr>
                        <m:nor/>
                      </m:rPr>
                      <a:rPr lang="en-US" sz="6600" dirty="0" err="1">
                        <a:latin typeface="Times New Roman" pitchFamily="18" charset="0"/>
                        <a:cs typeface="Times New Roman" pitchFamily="18" charset="0"/>
                      </a:rPr>
                      <m:t>ê</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bi</m:t>
                    </m:r>
                    <m:r>
                      <m:rPr>
                        <m:nor/>
                      </m:rPr>
                      <a:rPr lang="en-US" sz="6600" dirty="0">
                        <a:latin typeface="Times New Roman" pitchFamily="18" charset="0"/>
                        <a:cs typeface="Times New Roman" pitchFamily="18" charset="0"/>
                      </a:rPr>
                      <m:t> đ</m:t>
                    </m:r>
                    <m:r>
                      <m:rPr>
                        <m:nor/>
                      </m:rPr>
                      <a:rPr lang="en-US" sz="6600" dirty="0" err="1">
                        <a:latin typeface="Times New Roman" pitchFamily="18" charset="0"/>
                        <a:cs typeface="Times New Roman" pitchFamily="18" charset="0"/>
                      </a:rPr>
                      <m:t>en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v</m:t>
                    </m:r>
                    <m:r>
                      <m:rPr>
                        <m:nor/>
                      </m:rPr>
                      <a:rPr lang="en-US" sz="6600" dirty="0" err="1">
                        <a:latin typeface="Times New Roman" pitchFamily="18" charset="0"/>
                        <a:cs typeface="Times New Roman" pitchFamily="18" charset="0"/>
                      </a:rPr>
                      <m:t>à </m:t>
                    </m:r>
                    <m:r>
                      <m:rPr>
                        <m:nor/>
                      </m:rPr>
                      <a:rPr lang="en-US" sz="6600" dirty="0">
                        <a:latin typeface="Times New Roman" pitchFamily="18" charset="0"/>
                        <a:cs typeface="Times New Roman" pitchFamily="18" charset="0"/>
                      </a:rPr>
                      <m:t>1 </m:t>
                    </m:r>
                    <m:r>
                      <m:rPr>
                        <m:nor/>
                      </m:rPr>
                      <a:rPr lang="en-US" sz="6600" dirty="0" err="1">
                        <a:latin typeface="Times New Roman" pitchFamily="18" charset="0"/>
                        <a:cs typeface="Times New Roman" pitchFamily="18" charset="0"/>
                      </a:rPr>
                      <m:t>vi</m:t>
                    </m:r>
                    <m:r>
                      <m:rPr>
                        <m:nor/>
                      </m:rPr>
                      <a:rPr lang="en-US" sz="6600" dirty="0" err="1">
                        <a:latin typeface="Times New Roman" pitchFamily="18" charset="0"/>
                        <a:cs typeface="Times New Roman" pitchFamily="18" charset="0"/>
                      </a:rPr>
                      <m:t>ê</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bi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tr</m:t>
                    </m:r>
                    <m:r>
                      <m:rPr>
                        <m:nor/>
                      </m:rPr>
                      <a:rPr lang="en-US" sz="6600" dirty="0" err="1">
                        <a:latin typeface="Times New Roman" pitchFamily="18" charset="0"/>
                        <a:cs typeface="Times New Roman" pitchFamily="18" charset="0"/>
                      </a:rPr>
                      <m:t>ắ</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ầ</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sau</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ấ</m:t>
                    </m:r>
                    <m:r>
                      <m:rPr>
                        <m:nor/>
                      </m:rPr>
                      <a:rPr lang="en-US" sz="6600" dirty="0" err="1">
                        <a:latin typeface="Times New Roman" pitchFamily="18" charset="0"/>
                        <a:cs typeface="Times New Roman" pitchFamily="18" charset="0"/>
                      </a:rPr>
                      <m:t>y</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1 </m:t>
                    </m:r>
                    <m:r>
                      <m:rPr>
                        <m:nor/>
                      </m:rPr>
                      <a:rPr lang="en-US" sz="6600" dirty="0" err="1">
                        <a:latin typeface="Times New Roman" pitchFamily="18" charset="0"/>
                        <a:cs typeface="Times New Roman" pitchFamily="18" charset="0"/>
                      </a:rPr>
                      <m:t>vi</m:t>
                    </m:r>
                    <m:r>
                      <m:rPr>
                        <m:nor/>
                      </m:rPr>
                      <a:rPr lang="en-US" sz="6600" dirty="0" err="1">
                        <a:latin typeface="Times New Roman" pitchFamily="18" charset="0"/>
                        <a:cs typeface="Times New Roman" pitchFamily="18" charset="0"/>
                      </a:rPr>
                      <m:t>ê</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bi</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tr</m:t>
                    </m:r>
                    <m:r>
                      <m:rPr>
                        <m:nor/>
                      </m:rPr>
                      <a:rPr lang="en-US" sz="6600" dirty="0" err="1">
                        <a:latin typeface="Times New Roman" pitchFamily="18" charset="0"/>
                        <a:cs typeface="Times New Roman" pitchFamily="18" charset="0"/>
                      </a:rPr>
                      <m:t>ắ</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m:t>
                    </m:r>
                  </m:oMath>
                </a14:m>
                <a:r>
                  <a:rPr lang="en-US" sz="6600" dirty="0" smtClean="0">
                    <a:latin typeface="Times New Roman" pitchFamily="18" charset="0"/>
                    <a:cs typeface="Times New Roman" pitchFamily="18" charset="0"/>
                  </a:rPr>
                  <a:t> </a:t>
                </a:r>
                <a14:m>
                  <m:oMath xmlns:m="http://schemas.openxmlformats.org/officeDocument/2006/math">
                    <m:r>
                      <a:rPr lang="en-US" sz="6600" i="1">
                        <a:latin typeface="Cambria Math"/>
                      </a:rPr>
                      <m:t>𝑃</m:t>
                    </m:r>
                    <m:d>
                      <m:dPr>
                        <m:ctrlPr>
                          <a:rPr lang="en-US" sz="6600" i="1">
                            <a:latin typeface="Cambria Math"/>
                          </a:rPr>
                        </m:ctrlPr>
                      </m:dPr>
                      <m:e>
                        <m:r>
                          <a:rPr lang="en-US" sz="6600" i="1">
                            <a:latin typeface="Cambria Math"/>
                          </a:rPr>
                          <m:t>𝐵</m:t>
                        </m:r>
                      </m:e>
                    </m:d>
                    <m:r>
                      <a:rPr lang="en-US" sz="6600" i="1">
                        <a:latin typeface="Cambria Math"/>
                      </a:rPr>
                      <m:t>=</m:t>
                    </m:r>
                    <m:f>
                      <m:fPr>
                        <m:ctrlPr>
                          <a:rPr lang="en-US" sz="6600" i="1">
                            <a:latin typeface="Cambria Math"/>
                          </a:rPr>
                        </m:ctrlPr>
                      </m:fPr>
                      <m:num>
                        <m:r>
                          <a:rPr lang="en-US" sz="6600" i="1">
                            <a:latin typeface="Cambria Math"/>
                          </a:rPr>
                          <m:t>2</m:t>
                        </m:r>
                      </m:num>
                      <m:den>
                        <m:r>
                          <a:rPr lang="en-US" sz="6600" i="1">
                            <a:latin typeface="Cambria Math"/>
                          </a:rPr>
                          <m:t>45</m:t>
                        </m:r>
                      </m:den>
                    </m:f>
                    <m:r>
                      <a:rPr lang="en-US" sz="6600" i="1">
                        <a:latin typeface="Cambria Math"/>
                      </a:rPr>
                      <m:t>.</m:t>
                    </m:r>
                  </m:oMath>
                </a14:m>
                <a:endParaRPr lang="en-US" sz="6600" dirty="0">
                  <a:latin typeface="Times New Roman" pitchFamily="18" charset="0"/>
                  <a:cs typeface="Times New Roman" pitchFamily="18" charset="0"/>
                </a:endParaRPr>
              </a:p>
            </p:txBody>
          </p:sp>
        </mc:Choice>
        <mc:Fallback xmlns="">
          <p:sp>
            <p:nvSpPr>
              <p:cNvPr id="64" name="Rectangle 63"/>
              <p:cNvSpPr>
                <a:spLocks noRot="1" noChangeAspect="1" noMove="1" noResize="1" noEditPoints="1" noAdjustHandles="1" noChangeArrowheads="1" noChangeShapeType="1" noTextEdit="1"/>
              </p:cNvSpPr>
              <p:nvPr/>
            </p:nvSpPr>
            <p:spPr>
              <a:xfrm>
                <a:off x="317740" y="8038981"/>
                <a:ext cx="23792305" cy="2693633"/>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003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7" grpId="0"/>
      <p:bldP spid="63" grpId="0" animBg="1"/>
      <p:bldP spid="6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5564" y="5659948"/>
            <a:ext cx="24360820" cy="8056051"/>
            <a:chOff x="184495" y="3636270"/>
            <a:chExt cx="12178824" cy="4132354"/>
          </a:xfrm>
        </p:grpSpPr>
        <p:sp>
          <p:nvSpPr>
            <p:cNvPr id="5" name="Rounded Rectangle 4"/>
            <p:cNvSpPr/>
            <p:nvPr/>
          </p:nvSpPr>
          <p:spPr>
            <a:xfrm>
              <a:off x="184495" y="3865218"/>
              <a:ext cx="12178824" cy="3903406"/>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0" y="-110413"/>
            <a:ext cx="24387175" cy="4266113"/>
            <a:chOff x="246701" y="1701600"/>
            <a:chExt cx="23900736" cy="3577518"/>
          </a:xfrm>
        </p:grpSpPr>
        <p:grpSp>
          <p:nvGrpSpPr>
            <p:cNvPr id="21" name="Group 20"/>
            <p:cNvGrpSpPr/>
            <p:nvPr/>
          </p:nvGrpSpPr>
          <p:grpSpPr>
            <a:xfrm>
              <a:off x="246701" y="1869705"/>
              <a:ext cx="23900736" cy="3145033"/>
              <a:chOff x="246701" y="1647866"/>
              <a:chExt cx="23900736" cy="3145033"/>
            </a:xfrm>
          </p:grpSpPr>
          <p:sp>
            <p:nvSpPr>
              <p:cNvPr id="25" name="Rounded Rectangle 24"/>
              <p:cNvSpPr/>
              <p:nvPr/>
            </p:nvSpPr>
            <p:spPr bwMode="auto">
              <a:xfrm>
                <a:off x="246701" y="1771632"/>
                <a:ext cx="23900736" cy="3021267"/>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3"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14</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645047" y="1701600"/>
                  <a:ext cx="23284901" cy="35775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lvl="0" algn="just"/>
                  <a:r>
                    <a:rPr lang="fr-FR" sz="6000" smtClean="0">
                      <a:latin typeface="Times New Roman" pitchFamily="18" charset="0"/>
                      <a:cs typeface="Times New Roman" pitchFamily="18" charset="0"/>
                    </a:rPr>
                    <a:t>                  Có </a:t>
                  </a:r>
                  <a:r>
                    <a:rPr lang="fr-FR" sz="6000" dirty="0" err="1">
                      <a:latin typeface="Times New Roman" pitchFamily="18" charset="0"/>
                      <a:cs typeface="Times New Roman" pitchFamily="18" charset="0"/>
                    </a:rPr>
                    <a:t>hai</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hộp</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đựng</a:t>
                  </a:r>
                  <a:r>
                    <a:rPr lang="fr-FR" sz="6000" dirty="0">
                      <a:latin typeface="Times New Roman" pitchFamily="18" charset="0"/>
                      <a:cs typeface="Times New Roman" pitchFamily="18" charset="0"/>
                    </a:rPr>
                    <a:t> bi. </a:t>
                  </a:r>
                  <a:r>
                    <a:rPr lang="fr-FR" sz="6000" dirty="0" err="1">
                      <a:latin typeface="Times New Roman" pitchFamily="18" charset="0"/>
                      <a:cs typeface="Times New Roman" pitchFamily="18" charset="0"/>
                    </a:rPr>
                    <a:t>Hộp</a:t>
                  </a:r>
                  <a:r>
                    <a:rPr lang="fr-FR" sz="6000" dirty="0">
                      <a:latin typeface="Times New Roman" pitchFamily="18" charset="0"/>
                      <a:cs typeface="Times New Roman" pitchFamily="18" charset="0"/>
                    </a:rPr>
                    <a:t> I </a:t>
                  </a:r>
                  <a:r>
                    <a:rPr lang="fr-FR" sz="6000" dirty="0" err="1">
                      <a:latin typeface="Times New Roman" pitchFamily="18" charset="0"/>
                      <a:cs typeface="Times New Roman" pitchFamily="18" charset="0"/>
                    </a:rPr>
                    <a:t>có</a:t>
                  </a:r>
                  <a:r>
                    <a:rPr lang="fr-FR" sz="6000" dirty="0">
                      <a:latin typeface="Times New Roman" pitchFamily="18" charset="0"/>
                      <a:cs typeface="Times New Roman" pitchFamily="18" charset="0"/>
                    </a:rPr>
                    <a:t> 9 </a:t>
                  </a:r>
                  <a:r>
                    <a:rPr lang="fr-FR" sz="6000" dirty="0" err="1">
                      <a:latin typeface="Times New Roman" pitchFamily="18" charset="0"/>
                      <a:cs typeface="Times New Roman" pitchFamily="18" charset="0"/>
                    </a:rPr>
                    <a:t>viên</a:t>
                  </a:r>
                  <a:r>
                    <a:rPr lang="fr-FR" sz="6000" dirty="0">
                      <a:latin typeface="Times New Roman" pitchFamily="18" charset="0"/>
                      <a:cs typeface="Times New Roman" pitchFamily="18" charset="0"/>
                    </a:rPr>
                    <a:t> bi </a:t>
                  </a:r>
                  <a:r>
                    <a:rPr lang="fr-FR" sz="6000" dirty="0" err="1">
                      <a:latin typeface="Times New Roman" pitchFamily="18" charset="0"/>
                      <a:cs typeface="Times New Roman" pitchFamily="18" charset="0"/>
                    </a:rPr>
                    <a:t>được</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đánh</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a:t>
                  </a:r>
                  <a14:m>
                    <m:oMath xmlns:m="http://schemas.openxmlformats.org/officeDocument/2006/math">
                      <m:r>
                        <a:rPr lang="fr-FR" sz="6000">
                          <a:latin typeface="Cambria Math"/>
                          <a:cs typeface="Times New Roman" pitchFamily="18" charset="0"/>
                        </a:rPr>
                        <m:t>1</m:t>
                      </m:r>
                      <m:r>
                        <a:rPr lang="fr-FR" sz="6000">
                          <a:latin typeface="Cambria Math"/>
                          <a:cs typeface="Times New Roman" pitchFamily="18" charset="0"/>
                        </a:rPr>
                        <m:t>, </m:t>
                      </m:r>
                      <m:r>
                        <a:rPr lang="fr-FR" sz="6000">
                          <a:latin typeface="Cambria Math"/>
                          <a:cs typeface="Times New Roman" pitchFamily="18" charset="0"/>
                        </a:rPr>
                        <m:t>2</m:t>
                      </m:r>
                      <m:r>
                        <a:rPr lang="fr-FR" sz="6000">
                          <a:latin typeface="Cambria Math"/>
                          <a:cs typeface="Times New Roman" pitchFamily="18" charset="0"/>
                        </a:rPr>
                        <m:t>, …, </m:t>
                      </m:r>
                      <m:r>
                        <a:rPr lang="fr-FR" sz="6000">
                          <a:latin typeface="Cambria Math"/>
                          <a:cs typeface="Times New Roman" pitchFamily="18" charset="0"/>
                        </a:rPr>
                        <m:t>9</m:t>
                      </m:r>
                    </m:oMath>
                  </a14:m>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Lấy</a:t>
                  </a:r>
                  <a:r>
                    <a:rPr lang="fr-FR" sz="6000" dirty="0">
                      <a:latin typeface="Times New Roman" pitchFamily="18" charset="0"/>
                      <a:cs typeface="Times New Roman" pitchFamily="18" charset="0"/>
                    </a:rPr>
                    <a:t> </a:t>
                  </a:r>
                  <a:r>
                    <a:rPr lang="pt-BR" sz="6000" dirty="0">
                      <a:latin typeface="Times New Roman" pitchFamily="18" charset="0"/>
                      <a:cs typeface="Times New Roman" pitchFamily="18" charset="0"/>
                    </a:rPr>
                    <a:t>ngẫu nhiên </a:t>
                  </a:r>
                  <a:r>
                    <a:rPr lang="fr-FR" sz="6000" dirty="0" err="1">
                      <a:latin typeface="Times New Roman" pitchFamily="18" charset="0"/>
                      <a:cs typeface="Times New Roman" pitchFamily="18" charset="0"/>
                    </a:rPr>
                    <a:t>mỗi</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hộp</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một</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viên</a:t>
                  </a:r>
                  <a:r>
                    <a:rPr lang="fr-FR" sz="6000" dirty="0">
                      <a:latin typeface="Times New Roman" pitchFamily="18" charset="0"/>
                      <a:cs typeface="Times New Roman" pitchFamily="18" charset="0"/>
                    </a:rPr>
                    <a:t> bi. </a:t>
                  </a:r>
                  <a:r>
                    <a:rPr lang="fr-FR" sz="6000" dirty="0" err="1">
                      <a:latin typeface="Times New Roman" pitchFamily="18" charset="0"/>
                      <a:cs typeface="Times New Roman" pitchFamily="18" charset="0"/>
                    </a:rPr>
                    <a:t>Biết</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rằng</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xác</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suất</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để</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lấy</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được</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viên</a:t>
                  </a:r>
                  <a:r>
                    <a:rPr lang="fr-FR" sz="6000" dirty="0">
                      <a:latin typeface="Times New Roman" pitchFamily="18" charset="0"/>
                      <a:cs typeface="Times New Roman" pitchFamily="18" charset="0"/>
                    </a:rPr>
                    <a:t> bi </a:t>
                  </a:r>
                  <a:r>
                    <a:rPr lang="fr-FR" sz="6000" dirty="0" err="1">
                      <a:latin typeface="Times New Roman" pitchFamily="18" charset="0"/>
                      <a:cs typeface="Times New Roman" pitchFamily="18" charset="0"/>
                    </a:rPr>
                    <a:t>mang</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chẵn</a:t>
                  </a:r>
                  <a:r>
                    <a:rPr lang="fr-FR" sz="6000" dirty="0">
                      <a:latin typeface="Times New Roman" pitchFamily="18" charset="0"/>
                      <a:cs typeface="Times New Roman" pitchFamily="18" charset="0"/>
                    </a:rPr>
                    <a:t> ở </a:t>
                  </a:r>
                  <a:r>
                    <a:rPr lang="fr-FR" sz="6000" dirty="0" err="1">
                      <a:latin typeface="Times New Roman" pitchFamily="18" charset="0"/>
                      <a:cs typeface="Times New Roman" pitchFamily="18" charset="0"/>
                    </a:rPr>
                    <a:t>hộp</a:t>
                  </a:r>
                  <a:r>
                    <a:rPr lang="fr-FR" sz="6000" dirty="0">
                      <a:latin typeface="Times New Roman" pitchFamily="18" charset="0"/>
                      <a:cs typeface="Times New Roman" pitchFamily="18" charset="0"/>
                    </a:rPr>
                    <a:t> II là </a:t>
                  </a:r>
                  <a14:m>
                    <m:oMath xmlns:m="http://schemas.openxmlformats.org/officeDocument/2006/math">
                      <m:f>
                        <m:fPr>
                          <m:ctrlPr>
                            <a:rPr lang="en-US" sz="6000" i="1">
                              <a:latin typeface="Cambria Math"/>
                              <a:cs typeface="Times New Roman" pitchFamily="18" charset="0"/>
                            </a:rPr>
                          </m:ctrlPr>
                        </m:fPr>
                        <m:num>
                          <m:r>
                            <a:rPr lang="fr-FR" sz="6000">
                              <a:latin typeface="Cambria Math"/>
                              <a:cs typeface="Times New Roman" pitchFamily="18" charset="0"/>
                            </a:rPr>
                            <m:t>3</m:t>
                          </m:r>
                        </m:num>
                        <m:den>
                          <m:r>
                            <a:rPr lang="fr-FR" sz="6000">
                              <a:latin typeface="Cambria Math"/>
                              <a:cs typeface="Times New Roman" pitchFamily="18" charset="0"/>
                            </a:rPr>
                            <m:t>10</m:t>
                          </m:r>
                        </m:den>
                      </m:f>
                    </m:oMath>
                  </a14:m>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Xác</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suất</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để</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lấy</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được</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cả</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hai</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viên</a:t>
                  </a:r>
                  <a:r>
                    <a:rPr lang="fr-FR" sz="6000" dirty="0">
                      <a:latin typeface="Times New Roman" pitchFamily="18" charset="0"/>
                      <a:cs typeface="Times New Roman" pitchFamily="18" charset="0"/>
                    </a:rPr>
                    <a:t> bi </a:t>
                  </a:r>
                  <a:r>
                    <a:rPr lang="fr-FR" sz="6000" dirty="0" err="1">
                      <a:latin typeface="Times New Roman" pitchFamily="18" charset="0"/>
                      <a:cs typeface="Times New Roman" pitchFamily="18" charset="0"/>
                    </a:rPr>
                    <a:t>mang</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số</a:t>
                  </a:r>
                  <a:r>
                    <a:rPr lang="fr-FR" sz="6000" dirty="0">
                      <a:latin typeface="Times New Roman" pitchFamily="18" charset="0"/>
                      <a:cs typeface="Times New Roman" pitchFamily="18" charset="0"/>
                    </a:rPr>
                    <a:t> </a:t>
                  </a:r>
                  <a:r>
                    <a:rPr lang="fr-FR" sz="6000" dirty="0" err="1">
                      <a:latin typeface="Times New Roman" pitchFamily="18" charset="0"/>
                      <a:cs typeface="Times New Roman" pitchFamily="18" charset="0"/>
                    </a:rPr>
                    <a:t>chẵn</a:t>
                  </a:r>
                  <a:r>
                    <a:rPr lang="fr-FR" sz="6000" dirty="0">
                      <a:latin typeface="Times New Roman" pitchFamily="18" charset="0"/>
                      <a:cs typeface="Times New Roman" pitchFamily="18" charset="0"/>
                    </a:rPr>
                    <a:t> là:</a:t>
                  </a:r>
                </a:p>
              </p:txBody>
            </p:sp>
          </mc:Choice>
          <mc:Fallback xmlns="">
            <p:sp>
              <p:nvSpPr>
                <p:cNvPr id="23" name="Rectangle 22"/>
                <p:cNvSpPr>
                  <a:spLocks noRot="1" noChangeAspect="1" noMove="1" noResize="1" noEditPoints="1" noAdjustHandles="1" noChangeArrowheads="1" noChangeShapeType="1" noTextEdit="1"/>
                </p:cNvSpPr>
                <p:nvPr/>
              </p:nvSpPr>
              <p:spPr>
                <a:xfrm>
                  <a:off x="645047" y="1701600"/>
                  <a:ext cx="23284901" cy="3577518"/>
                </a:xfrm>
                <a:prstGeom prst="rect">
                  <a:avLst/>
                </a:prstGeom>
                <a:blipFill rotWithShape="0">
                  <a:blip r:embed="rId3"/>
                  <a:stretch>
                    <a:fillRect l="-1180" t="-3286" r="-1155" b="-7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560852" y="6967400"/>
                <a:ext cx="25693416" cy="2272684"/>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fr-FR" sz="6000" dirty="0">
                          <a:latin typeface="Times New Roman" pitchFamily="18" charset="0"/>
                          <a:cs typeface="Times New Roman" pitchFamily="18" charset="0"/>
                        </a:rPr>
                        <m:t>G</m:t>
                      </m:r>
                      <m:r>
                        <m:rPr>
                          <m:nor/>
                        </m:rPr>
                        <a:rPr lang="fr-FR" sz="6000" dirty="0">
                          <a:latin typeface="Times New Roman" pitchFamily="18" charset="0"/>
                          <a:cs typeface="Times New Roman" pitchFamily="18" charset="0"/>
                        </a:rPr>
                        <m:t>ọ</m:t>
                      </m:r>
                      <m:r>
                        <m:rPr>
                          <m:nor/>
                        </m:rPr>
                        <a:rPr lang="fr-FR" sz="6000" dirty="0">
                          <a:latin typeface="Times New Roman" pitchFamily="18" charset="0"/>
                          <a:cs typeface="Times New Roman" pitchFamily="18" charset="0"/>
                        </a:rPr>
                        <m:t>i</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A</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l</m:t>
                      </m:r>
                      <m:r>
                        <m:rPr>
                          <m:nor/>
                        </m:rPr>
                        <a:rPr lang="fr-FR" sz="6000" dirty="0">
                          <a:latin typeface="Times New Roman" pitchFamily="18" charset="0"/>
                          <a:cs typeface="Times New Roman" pitchFamily="18" charset="0"/>
                        </a:rPr>
                        <m:t>à </m:t>
                      </m:r>
                      <m:r>
                        <m:rPr>
                          <m:nor/>
                        </m:rPr>
                        <a:rPr lang="fr-FR" sz="6000" dirty="0">
                          <a:latin typeface="Times New Roman" pitchFamily="18" charset="0"/>
                          <a:cs typeface="Times New Roman" pitchFamily="18" charset="0"/>
                        </a:rPr>
                        <m:t>bi</m:t>
                      </m:r>
                      <m:r>
                        <m:rPr>
                          <m:nor/>
                        </m:rPr>
                        <a:rPr lang="fr-FR" sz="6000" dirty="0">
                          <a:latin typeface="Times New Roman" pitchFamily="18" charset="0"/>
                          <a:cs typeface="Times New Roman" pitchFamily="18" charset="0"/>
                        </a:rPr>
                        <m:t>ế</m:t>
                      </m:r>
                      <m:r>
                        <m:rPr>
                          <m:nor/>
                        </m:rPr>
                        <a:rPr lang="fr-FR" sz="6000" dirty="0">
                          <a:latin typeface="Times New Roman" pitchFamily="18" charset="0"/>
                          <a:cs typeface="Times New Roman" pitchFamily="18" charset="0"/>
                        </a:rPr>
                        <m:t>n</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c</m:t>
                      </m:r>
                      <m:r>
                        <m:rPr>
                          <m:nor/>
                        </m:rPr>
                        <a:rPr lang="fr-FR" sz="6000" dirty="0">
                          <a:latin typeface="Times New Roman" pitchFamily="18" charset="0"/>
                          <a:cs typeface="Times New Roman" pitchFamily="18" charset="0"/>
                        </a:rPr>
                        <m:t>ố: “</m:t>
                      </m:r>
                      <m:r>
                        <m:rPr>
                          <m:nor/>
                        </m:rPr>
                        <a:rPr lang="fr-FR" sz="6000" dirty="0">
                          <a:latin typeface="Times New Roman" pitchFamily="18" charset="0"/>
                          <a:cs typeface="Times New Roman" pitchFamily="18" charset="0"/>
                        </a:rPr>
                        <m:t>l</m:t>
                      </m:r>
                      <m:r>
                        <m:rPr>
                          <m:nor/>
                        </m:rPr>
                        <a:rPr lang="fr-FR" sz="6000" dirty="0">
                          <a:latin typeface="Times New Roman" pitchFamily="18" charset="0"/>
                          <a:cs typeface="Times New Roman" pitchFamily="18" charset="0"/>
                        </a:rPr>
                        <m:t>ấ</m:t>
                      </m:r>
                      <m:r>
                        <m:rPr>
                          <m:nor/>
                        </m:rPr>
                        <a:rPr lang="fr-FR" sz="6000" dirty="0">
                          <a:latin typeface="Times New Roman" pitchFamily="18" charset="0"/>
                          <a:cs typeface="Times New Roman" pitchFamily="18" charset="0"/>
                        </a:rPr>
                        <m:t>y</m:t>
                      </m:r>
                      <m:r>
                        <m:rPr>
                          <m:nor/>
                        </m:rPr>
                        <a:rPr lang="fr-FR" sz="6000" dirty="0">
                          <a:latin typeface="Times New Roman" pitchFamily="18" charset="0"/>
                          <a:cs typeface="Times New Roman" pitchFamily="18" charset="0"/>
                        </a:rPr>
                        <m:t> đượ</m:t>
                      </m:r>
                      <m:r>
                        <m:rPr>
                          <m:nor/>
                        </m:rPr>
                        <a:rPr lang="fr-FR" sz="6000" dirty="0">
                          <a:latin typeface="Times New Roman" pitchFamily="18" charset="0"/>
                          <a:cs typeface="Times New Roman" pitchFamily="18" charset="0"/>
                        </a:rPr>
                        <m:t>c</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vi</m:t>
                      </m:r>
                      <m:r>
                        <m:rPr>
                          <m:nor/>
                        </m:rPr>
                        <a:rPr lang="fr-FR" sz="6000" dirty="0">
                          <a:latin typeface="Times New Roman" pitchFamily="18" charset="0"/>
                          <a:cs typeface="Times New Roman" pitchFamily="18" charset="0"/>
                        </a:rPr>
                        <m:t>ê</m:t>
                      </m:r>
                      <m:r>
                        <m:rPr>
                          <m:nor/>
                        </m:rPr>
                        <a:rPr lang="fr-FR" sz="6000" dirty="0">
                          <a:latin typeface="Times New Roman" pitchFamily="18" charset="0"/>
                          <a:cs typeface="Times New Roman" pitchFamily="18" charset="0"/>
                        </a:rPr>
                        <m:t>n</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bi</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mang</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s</m:t>
                      </m:r>
                      <m:r>
                        <m:rPr>
                          <m:nor/>
                        </m:rPr>
                        <a:rPr lang="fr-FR" sz="6000" dirty="0">
                          <a:latin typeface="Times New Roman" pitchFamily="18" charset="0"/>
                          <a:cs typeface="Times New Roman" pitchFamily="18" charset="0"/>
                        </a:rPr>
                        <m:t>ố </m:t>
                      </m:r>
                      <m:r>
                        <m:rPr>
                          <m:nor/>
                        </m:rPr>
                        <a:rPr lang="fr-FR" sz="6000" dirty="0">
                          <a:latin typeface="Times New Roman" pitchFamily="18" charset="0"/>
                          <a:cs typeface="Times New Roman" pitchFamily="18" charset="0"/>
                        </a:rPr>
                        <m:t>ch</m:t>
                      </m:r>
                      <m:r>
                        <m:rPr>
                          <m:nor/>
                        </m:rPr>
                        <a:rPr lang="fr-FR" sz="6000" dirty="0">
                          <a:latin typeface="Times New Roman" pitchFamily="18" charset="0"/>
                          <a:cs typeface="Times New Roman" pitchFamily="18" charset="0"/>
                        </a:rPr>
                        <m:t>ẵ</m:t>
                      </m:r>
                      <m:r>
                        <m:rPr>
                          <m:nor/>
                        </m:rPr>
                        <a:rPr lang="fr-FR" sz="6000" dirty="0">
                          <a:latin typeface="Times New Roman" pitchFamily="18" charset="0"/>
                          <a:cs typeface="Times New Roman" pitchFamily="18" charset="0"/>
                        </a:rPr>
                        <m:t>n</m:t>
                      </m:r>
                      <m:r>
                        <m:rPr>
                          <m:nor/>
                        </m:rPr>
                        <a:rPr lang="fr-FR" sz="6000" dirty="0">
                          <a:latin typeface="Times New Roman" pitchFamily="18" charset="0"/>
                          <a:cs typeface="Times New Roman" pitchFamily="18" charset="0"/>
                        </a:rPr>
                        <m:t> ở </m:t>
                      </m:r>
                      <m:r>
                        <m:rPr>
                          <m:nor/>
                        </m:rPr>
                        <a:rPr lang="fr-FR" sz="6000" dirty="0">
                          <a:latin typeface="Times New Roman" pitchFamily="18" charset="0"/>
                          <a:cs typeface="Times New Roman" pitchFamily="18" charset="0"/>
                        </a:rPr>
                        <m:t>h</m:t>
                      </m:r>
                      <m:r>
                        <m:rPr>
                          <m:nor/>
                        </m:rPr>
                        <a:rPr lang="fr-FR" sz="6000" dirty="0">
                          <a:latin typeface="Times New Roman" pitchFamily="18" charset="0"/>
                          <a:cs typeface="Times New Roman" pitchFamily="18" charset="0"/>
                        </a:rPr>
                        <m:t>ộ</m:t>
                      </m:r>
                      <m:r>
                        <m:rPr>
                          <m:nor/>
                        </m:rPr>
                        <a:rPr lang="fr-FR" sz="6000" dirty="0">
                          <a:latin typeface="Times New Roman" pitchFamily="18" charset="0"/>
                          <a:cs typeface="Times New Roman" pitchFamily="18" charset="0"/>
                        </a:rPr>
                        <m:t>p</m:t>
                      </m:r>
                      <m:r>
                        <m:rPr>
                          <m:nor/>
                        </m:rPr>
                        <a:rPr lang="fr-FR" sz="6000" dirty="0">
                          <a:latin typeface="Times New Roman" pitchFamily="18" charset="0"/>
                          <a:cs typeface="Times New Roman" pitchFamily="18" charset="0"/>
                        </a:rPr>
                        <m:t> </m:t>
                      </m:r>
                      <m:r>
                        <m:rPr>
                          <m:nor/>
                        </m:rPr>
                        <a:rPr lang="fr-FR" sz="6000" dirty="0">
                          <a:latin typeface="Times New Roman" pitchFamily="18" charset="0"/>
                          <a:cs typeface="Times New Roman" pitchFamily="18" charset="0"/>
                        </a:rPr>
                        <m:t>I</m:t>
                      </m:r>
                      <m:r>
                        <m:rPr>
                          <m:nor/>
                        </m:rPr>
                        <a:rPr lang="fr-FR" sz="6000" dirty="0">
                          <a:latin typeface="Times New Roman" pitchFamily="18" charset="0"/>
                          <a:cs typeface="Times New Roman" pitchFamily="18" charset="0"/>
                        </a:rPr>
                        <m:t> “ =&gt;</m:t>
                      </m:r>
                      <m:r>
                        <a:rPr lang="en-US" sz="6000" i="1">
                          <a:latin typeface="Cambria Math"/>
                        </a:rPr>
                        <m:t>𝑃</m:t>
                      </m:r>
                      <m:d>
                        <m:dPr>
                          <m:ctrlPr>
                            <a:rPr lang="en-US" sz="6000" i="1">
                              <a:latin typeface="Cambria Math"/>
                            </a:rPr>
                          </m:ctrlPr>
                        </m:dPr>
                        <m:e>
                          <m:r>
                            <a:rPr lang="en-US" sz="6000" i="1">
                              <a:latin typeface="Cambria Math"/>
                            </a:rPr>
                            <m:t>𝐴</m:t>
                          </m:r>
                        </m:e>
                      </m:d>
                      <m:r>
                        <a:rPr lang="fr-FR" sz="6000" i="1">
                          <a:latin typeface="Cambria Math"/>
                        </a:rPr>
                        <m:t>=</m:t>
                      </m:r>
                      <m:f>
                        <m:fPr>
                          <m:ctrlPr>
                            <a:rPr lang="en-US" sz="6000" i="1">
                              <a:latin typeface="Cambria Math"/>
                            </a:rPr>
                          </m:ctrlPr>
                        </m:fPr>
                        <m:num>
                          <m:sSubSup>
                            <m:sSubSupPr>
                              <m:ctrlPr>
                                <a:rPr lang="en-US" sz="6000" i="1">
                                  <a:latin typeface="Cambria Math"/>
                                </a:rPr>
                              </m:ctrlPr>
                            </m:sSubSupPr>
                            <m:e>
                              <m:r>
                                <a:rPr lang="en-US" sz="6000" i="1">
                                  <a:latin typeface="Cambria Math"/>
                                </a:rPr>
                                <m:t>𝐶</m:t>
                              </m:r>
                            </m:e>
                            <m:sub>
                              <m:r>
                                <a:rPr lang="fr-FR" sz="6000" i="1">
                                  <a:latin typeface="Cambria Math"/>
                                </a:rPr>
                                <m:t>4</m:t>
                              </m:r>
                            </m:sub>
                            <m:sup>
                              <m:r>
                                <a:rPr lang="fr-FR" sz="6000" i="1">
                                  <a:latin typeface="Cambria Math"/>
                                </a:rPr>
                                <m:t>1</m:t>
                              </m:r>
                            </m:sup>
                          </m:sSubSup>
                        </m:num>
                        <m:den>
                          <m:sSubSup>
                            <m:sSubSupPr>
                              <m:ctrlPr>
                                <a:rPr lang="en-US" sz="6000" i="1">
                                  <a:latin typeface="Cambria Math"/>
                                </a:rPr>
                              </m:ctrlPr>
                            </m:sSubSupPr>
                            <m:e>
                              <m:r>
                                <a:rPr lang="en-US" sz="6000" i="1">
                                  <a:latin typeface="Cambria Math"/>
                                </a:rPr>
                                <m:t>𝐶</m:t>
                              </m:r>
                            </m:e>
                            <m:sub>
                              <m:r>
                                <a:rPr lang="fr-FR" sz="6000" i="1">
                                  <a:latin typeface="Cambria Math"/>
                                </a:rPr>
                                <m:t>9</m:t>
                              </m:r>
                            </m:sub>
                            <m:sup>
                              <m:r>
                                <a:rPr lang="fr-FR" sz="6000" i="1">
                                  <a:latin typeface="Cambria Math"/>
                                </a:rPr>
                                <m:t>1</m:t>
                              </m:r>
                            </m:sup>
                          </m:sSubSup>
                        </m:den>
                      </m:f>
                      <m:r>
                        <a:rPr lang="fr-FR" sz="6000" i="1">
                          <a:latin typeface="Cambria Math"/>
                        </a:rPr>
                        <m:t>=</m:t>
                      </m:r>
                      <m:f>
                        <m:fPr>
                          <m:ctrlPr>
                            <a:rPr lang="en-US" sz="6000" i="1">
                              <a:latin typeface="Cambria Math"/>
                            </a:rPr>
                          </m:ctrlPr>
                        </m:fPr>
                        <m:num>
                          <m:r>
                            <a:rPr lang="fr-FR" sz="6000" i="1">
                              <a:latin typeface="Cambria Math"/>
                            </a:rPr>
                            <m:t>4</m:t>
                          </m:r>
                        </m:num>
                        <m:den>
                          <m:r>
                            <a:rPr lang="fr-FR" sz="6000" i="1">
                              <a:latin typeface="Cambria Math"/>
                            </a:rPr>
                            <m:t>9</m:t>
                          </m:r>
                        </m:den>
                      </m:f>
                      <m:r>
                        <a:rPr lang="fr-FR" sz="6000" i="1">
                          <a:latin typeface="Cambria Math"/>
                        </a:rPr>
                        <m:t>.</m:t>
                      </m:r>
                    </m:oMath>
                  </m:oMathPara>
                </a14:m>
                <a:endParaRPr lang="en-US" sz="60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560852" y="6967400"/>
                <a:ext cx="25693416" cy="2272684"/>
              </a:xfrm>
              <a:prstGeom prst="rect">
                <a:avLst/>
              </a:prstGeom>
              <a:blipFill rotWithShape="0">
                <a:blip r:embed="rId4"/>
                <a:stretch>
                  <a:fillRect/>
                </a:stretch>
              </a:blipFill>
            </p:spPr>
            <p:txBody>
              <a:bodyPr/>
              <a:lstStyle/>
              <a:p>
                <a:r>
                  <a:rPr lang="en-US">
                    <a:noFill/>
                  </a:rPr>
                  <a:t> </a:t>
                </a:r>
              </a:p>
            </p:txBody>
          </p:sp>
        </mc:Fallback>
      </mc:AlternateContent>
      <p:grpSp>
        <p:nvGrpSpPr>
          <p:cNvPr id="3" name="Group 2"/>
          <p:cNvGrpSpPr/>
          <p:nvPr/>
        </p:nvGrpSpPr>
        <p:grpSpPr>
          <a:xfrm>
            <a:off x="0" y="3908678"/>
            <a:ext cx="23888877" cy="1967876"/>
            <a:chOff x="247181" y="1431808"/>
            <a:chExt cx="11942883" cy="983938"/>
          </a:xfrm>
        </p:grpSpPr>
        <p:grpSp>
          <p:nvGrpSpPr>
            <p:cNvPr id="51" name="Group 50"/>
            <p:cNvGrpSpPr/>
            <p:nvPr/>
          </p:nvGrpSpPr>
          <p:grpSpPr>
            <a:xfrm>
              <a:off x="247181" y="1486232"/>
              <a:ext cx="3090381" cy="929509"/>
              <a:chOff x="5537206" y="1543946"/>
              <a:chExt cx="3079904" cy="864110"/>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065789" y="1543946"/>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15</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065789" y="1543946"/>
                    <a:ext cx="2280848" cy="849216"/>
                  </a:xfrm>
                  <a:prstGeom prst="rect">
                    <a:avLst/>
                  </a:prstGeom>
                  <a:blipFill rotWithShape="0">
                    <a:blip r:embed="rId5"/>
                    <a:stretch>
                      <a:fillRect/>
                    </a:stretch>
                  </a:blipFill>
                </p:spPr>
                <p:txBody>
                  <a:bodyPr/>
                  <a:lstStyle/>
                  <a:p>
                    <a:r>
                      <a:rPr lang="en-US">
                        <a:noFill/>
                      </a:rPr>
                      <a:t> </a:t>
                    </a:r>
                  </a:p>
                </p:txBody>
              </p:sp>
            </mc:Fallback>
          </mc:AlternateContent>
        </p:grpSp>
        <p:grpSp>
          <p:nvGrpSpPr>
            <p:cNvPr id="55" name="Group 54"/>
            <p:cNvGrpSpPr/>
            <p:nvPr/>
          </p:nvGrpSpPr>
          <p:grpSpPr>
            <a:xfrm>
              <a:off x="3163101" y="1431808"/>
              <a:ext cx="3090381" cy="983935"/>
              <a:chOff x="5537206" y="1493350"/>
              <a:chExt cx="3079904" cy="914706"/>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252239" y="1493350"/>
                    <a:ext cx="2280848" cy="8476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4</m:t>
                              </m:r>
                            </m:num>
                            <m:den>
                              <m:r>
                                <a:rPr lang="en-US" sz="6000" b="0" i="1" smtClean="0">
                                  <a:latin typeface="Cambria Math" panose="02040503050406030204" pitchFamily="18" charset="0"/>
                                </a:rPr>
                                <m:t>15</m:t>
                              </m:r>
                            </m:den>
                          </m:f>
                          <m:r>
                            <a:rPr lang="en-US" sz="6000" b="0" i="1" smtClean="0">
                              <a:latin typeface="Cambria Math" panose="02040503050406030204" pitchFamily="18" charset="0"/>
                            </a:rPr>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252239" y="1493350"/>
                    <a:ext cx="2280848" cy="847635"/>
                  </a:xfrm>
                  <a:prstGeom prst="rect">
                    <a:avLst/>
                  </a:prstGeom>
                  <a:blipFill rotWithShape="0">
                    <a:blip r:embed="rId6"/>
                    <a:stretch>
                      <a:fillRect/>
                    </a:stretch>
                  </a:blipFill>
                </p:spPr>
                <p:txBody>
                  <a:bodyPr/>
                  <a:lstStyle/>
                  <a:p>
                    <a:r>
                      <a:rPr lang="en-US">
                        <a:noFill/>
                      </a:rPr>
                      <a:t> </a:t>
                    </a:r>
                  </a:p>
                </p:txBody>
              </p:sp>
            </mc:Fallback>
          </mc:AlternateContent>
        </p:grpSp>
        <p:grpSp>
          <p:nvGrpSpPr>
            <p:cNvPr id="4" name="Group 3"/>
            <p:cNvGrpSpPr/>
            <p:nvPr/>
          </p:nvGrpSpPr>
          <p:grpSpPr>
            <a:xfrm>
              <a:off x="6079021" y="1494323"/>
              <a:ext cx="3090381" cy="921423"/>
              <a:chOff x="5537206" y="1551465"/>
              <a:chExt cx="3079904" cy="856591"/>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98146" y="1551465"/>
                    <a:ext cx="2280848" cy="846412"/>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15</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98146" y="1551465"/>
                    <a:ext cx="2280848" cy="846412"/>
                  </a:xfrm>
                  <a:prstGeom prst="rect">
                    <a:avLst/>
                  </a:prstGeom>
                  <a:blipFill rotWithShape="0">
                    <a:blip r:embed="rId7"/>
                    <a:stretch>
                      <a:fillRect/>
                    </a:stretch>
                  </a:blipFill>
                </p:spPr>
                <p:txBody>
                  <a:bodyPr/>
                  <a:lstStyle/>
                  <a:p>
                    <a:r>
                      <a:rPr lang="en-US">
                        <a:noFill/>
                      </a:rPr>
                      <a:t> </a:t>
                    </a:r>
                  </a:p>
                </p:txBody>
              </p:sp>
            </mc:Fallback>
          </mc:AlternateContent>
        </p:grpSp>
        <p:grpSp>
          <p:nvGrpSpPr>
            <p:cNvPr id="59" name="Group 58"/>
            <p:cNvGrpSpPr/>
            <p:nvPr/>
          </p:nvGrpSpPr>
          <p:grpSpPr>
            <a:xfrm>
              <a:off x="8994942" y="1486231"/>
              <a:ext cx="3195122" cy="929513"/>
              <a:chOff x="5537206" y="1543942"/>
              <a:chExt cx="3184290" cy="864113"/>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228009" y="1543942"/>
                    <a:ext cx="2493487"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m:t>
                              </m:r>
                            </m:num>
                            <m:den>
                              <m:r>
                                <a:rPr lang="en-US" sz="6000" b="0" i="1" smtClean="0">
                                  <a:latin typeface="Cambria Math" panose="02040503050406030204" pitchFamily="18" charset="0"/>
                                </a:rPr>
                                <m:t>15</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228009" y="1543942"/>
                    <a:ext cx="2493487" cy="849215"/>
                  </a:xfrm>
                  <a:prstGeom prst="rect">
                    <a:avLst/>
                  </a:prstGeom>
                  <a:blipFill rotWithShape="0">
                    <a:blip r:embed="rId8"/>
                    <a:stretch>
                      <a:fillRect/>
                    </a:stretch>
                  </a:blipFill>
                </p:spPr>
                <p:txBody>
                  <a:bodyPr/>
                  <a:lstStyle/>
                  <a:p>
                    <a:r>
                      <a:rPr lang="en-US">
                        <a:noFill/>
                      </a:rPr>
                      <a:t> </a:t>
                    </a:r>
                  </a:p>
                </p:txBody>
              </p:sp>
            </mc:Fallback>
          </mc:AlternateContent>
        </p:grpSp>
      </p:grpSp>
      <p:sp>
        <p:nvSpPr>
          <p:cNvPr id="49" name="Oval 48"/>
          <p:cNvSpPr/>
          <p:nvPr/>
        </p:nvSpPr>
        <p:spPr>
          <a:xfrm>
            <a:off x="12104" y="4566993"/>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smtClean="0">
                <a:latin typeface="Tahoma" pitchFamily="34" charset="0"/>
                <a:ea typeface="Tahoma" pitchFamily="34" charset="0"/>
                <a:cs typeface="Tahoma" pitchFamily="34" charset="0"/>
              </a:rPr>
              <a:t>A </a:t>
            </a:r>
            <a:endParaRPr lang="en-US" sz="6400" dirty="0"/>
          </a:p>
        </p:txBody>
      </p:sp>
      <p:sp>
        <p:nvSpPr>
          <p:cNvPr id="66" name="Rectangle 65"/>
          <p:cNvSpPr/>
          <p:nvPr/>
        </p:nvSpPr>
        <p:spPr>
          <a:xfrm>
            <a:off x="4635089" y="6091313"/>
            <a:ext cx="20135941" cy="1200339"/>
          </a:xfrm>
          <a:prstGeom prst="rect">
            <a:avLst/>
          </a:prstGeom>
          <a:noFill/>
        </p:spPr>
        <p:txBody>
          <a:bodyPr wrap="square" lIns="182889" tIns="91445" rIns="182889" bIns="91445" rtlCol="0">
            <a:spAutoFit/>
          </a:bodyPr>
          <a:lstStyle/>
          <a:p>
            <a:r>
              <a:rPr lang="fr-FR" sz="6600">
                <a:latin typeface="Times New Roman" pitchFamily="18" charset="0"/>
                <a:cs typeface="Times New Roman" pitchFamily="18" charset="0"/>
              </a:rPr>
              <a:t>Gọi X là biến cố: “lấy được cả hai viên bi mang số chẵn</a:t>
            </a:r>
            <a:r>
              <a:rPr lang="fr-FR" sz="6600" smtClean="0">
                <a:latin typeface="Times New Roman" pitchFamily="18" charset="0"/>
                <a:cs typeface="Times New Roman" pitchFamily="18" charset="0"/>
              </a:rPr>
              <a:t>.’’</a:t>
            </a:r>
            <a:endParaRPr lang="en-US" sz="66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7" name="Rectangle 66"/>
              <p:cNvSpPr/>
              <p:nvPr/>
            </p:nvSpPr>
            <p:spPr>
              <a:xfrm>
                <a:off x="-193444" y="8716612"/>
                <a:ext cx="24726110" cy="2092762"/>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fr-FR" sz="6600" dirty="0">
                          <a:latin typeface="Times New Roman" pitchFamily="18" charset="0"/>
                          <a:cs typeface="Times New Roman" pitchFamily="18" charset="0"/>
                        </a:rPr>
                        <m:t>G</m:t>
                      </m:r>
                      <m:r>
                        <m:rPr>
                          <m:nor/>
                        </m:rPr>
                        <a:rPr lang="fr-FR" sz="6600" dirty="0">
                          <a:latin typeface="Times New Roman" pitchFamily="18" charset="0"/>
                          <a:cs typeface="Times New Roman" pitchFamily="18" charset="0"/>
                        </a:rPr>
                        <m:t>ọ</m:t>
                      </m:r>
                      <m:r>
                        <m:rPr>
                          <m:nor/>
                        </m:rPr>
                        <a:rPr lang="fr-FR" sz="6600" dirty="0">
                          <a:latin typeface="Times New Roman" pitchFamily="18" charset="0"/>
                          <a:cs typeface="Times New Roman" pitchFamily="18" charset="0"/>
                        </a:rPr>
                        <m:t>i</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B</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l</m:t>
                      </m:r>
                      <m:r>
                        <m:rPr>
                          <m:nor/>
                        </m:rPr>
                        <a:rPr lang="fr-FR" sz="6600" dirty="0">
                          <a:latin typeface="Times New Roman" pitchFamily="18" charset="0"/>
                          <a:cs typeface="Times New Roman" pitchFamily="18" charset="0"/>
                        </a:rPr>
                        <m:t>à </m:t>
                      </m:r>
                      <m:r>
                        <m:rPr>
                          <m:nor/>
                        </m:rPr>
                        <a:rPr lang="fr-FR" sz="6600" dirty="0">
                          <a:latin typeface="Times New Roman" pitchFamily="18" charset="0"/>
                          <a:cs typeface="Times New Roman" pitchFamily="18" charset="0"/>
                        </a:rPr>
                        <m:t>bi</m:t>
                      </m:r>
                      <m:r>
                        <m:rPr>
                          <m:nor/>
                        </m:rPr>
                        <a:rPr lang="fr-FR" sz="6600" dirty="0">
                          <a:latin typeface="Times New Roman" pitchFamily="18" charset="0"/>
                          <a:cs typeface="Times New Roman" pitchFamily="18" charset="0"/>
                        </a:rPr>
                        <m:t>ế</m:t>
                      </m:r>
                      <m:r>
                        <m:rPr>
                          <m:nor/>
                        </m:rPr>
                        <a:rPr lang="fr-FR" sz="6600" dirty="0">
                          <a:latin typeface="Times New Roman" pitchFamily="18" charset="0"/>
                          <a:cs typeface="Times New Roman" pitchFamily="18" charset="0"/>
                        </a:rPr>
                        <m:t>n</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c</m:t>
                      </m:r>
                      <m:r>
                        <m:rPr>
                          <m:nor/>
                        </m:rPr>
                        <a:rPr lang="fr-FR" sz="6600" dirty="0">
                          <a:latin typeface="Times New Roman" pitchFamily="18" charset="0"/>
                          <a:cs typeface="Times New Roman" pitchFamily="18" charset="0"/>
                        </a:rPr>
                        <m:t>ố: “</m:t>
                      </m:r>
                      <m:r>
                        <m:rPr>
                          <m:nor/>
                        </m:rPr>
                        <a:rPr lang="fr-FR" sz="6600" dirty="0">
                          <a:latin typeface="Times New Roman" pitchFamily="18" charset="0"/>
                          <a:cs typeface="Times New Roman" pitchFamily="18" charset="0"/>
                        </a:rPr>
                        <m:t>l</m:t>
                      </m:r>
                      <m:r>
                        <m:rPr>
                          <m:nor/>
                        </m:rPr>
                        <a:rPr lang="fr-FR" sz="6600" dirty="0">
                          <a:latin typeface="Times New Roman" pitchFamily="18" charset="0"/>
                          <a:cs typeface="Times New Roman" pitchFamily="18" charset="0"/>
                        </a:rPr>
                        <m:t>ấ</m:t>
                      </m:r>
                      <m:r>
                        <m:rPr>
                          <m:nor/>
                        </m:rPr>
                        <a:rPr lang="fr-FR" sz="6600" dirty="0">
                          <a:latin typeface="Times New Roman" pitchFamily="18" charset="0"/>
                          <a:cs typeface="Times New Roman" pitchFamily="18" charset="0"/>
                        </a:rPr>
                        <m:t>y</m:t>
                      </m:r>
                      <m:r>
                        <m:rPr>
                          <m:nor/>
                        </m:rPr>
                        <a:rPr lang="fr-FR" sz="6600" dirty="0">
                          <a:latin typeface="Times New Roman" pitchFamily="18" charset="0"/>
                          <a:cs typeface="Times New Roman" pitchFamily="18" charset="0"/>
                        </a:rPr>
                        <m:t> đượ</m:t>
                      </m:r>
                      <m:r>
                        <m:rPr>
                          <m:nor/>
                        </m:rPr>
                        <a:rPr lang="fr-FR" sz="6600" dirty="0">
                          <a:latin typeface="Times New Roman" pitchFamily="18" charset="0"/>
                          <a:cs typeface="Times New Roman" pitchFamily="18" charset="0"/>
                        </a:rPr>
                        <m:t>c</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vi</m:t>
                      </m:r>
                      <m:r>
                        <m:rPr>
                          <m:nor/>
                        </m:rPr>
                        <a:rPr lang="fr-FR" sz="6600" dirty="0">
                          <a:latin typeface="Times New Roman" pitchFamily="18" charset="0"/>
                          <a:cs typeface="Times New Roman" pitchFamily="18" charset="0"/>
                        </a:rPr>
                        <m:t>ê</m:t>
                      </m:r>
                      <m:r>
                        <m:rPr>
                          <m:nor/>
                        </m:rPr>
                        <a:rPr lang="fr-FR" sz="6600" dirty="0">
                          <a:latin typeface="Times New Roman" pitchFamily="18" charset="0"/>
                          <a:cs typeface="Times New Roman" pitchFamily="18" charset="0"/>
                        </a:rPr>
                        <m:t>n</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bi</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mang</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s</m:t>
                      </m:r>
                      <m:r>
                        <m:rPr>
                          <m:nor/>
                        </m:rPr>
                        <a:rPr lang="fr-FR" sz="6600" dirty="0">
                          <a:latin typeface="Times New Roman" pitchFamily="18" charset="0"/>
                          <a:cs typeface="Times New Roman" pitchFamily="18" charset="0"/>
                        </a:rPr>
                        <m:t>ố </m:t>
                      </m:r>
                      <m:r>
                        <m:rPr>
                          <m:nor/>
                        </m:rPr>
                        <a:rPr lang="fr-FR" sz="6600" dirty="0">
                          <a:latin typeface="Times New Roman" pitchFamily="18" charset="0"/>
                          <a:cs typeface="Times New Roman" pitchFamily="18" charset="0"/>
                        </a:rPr>
                        <m:t>ch</m:t>
                      </m:r>
                      <m:r>
                        <m:rPr>
                          <m:nor/>
                        </m:rPr>
                        <a:rPr lang="fr-FR" sz="6600" dirty="0">
                          <a:latin typeface="Times New Roman" pitchFamily="18" charset="0"/>
                          <a:cs typeface="Times New Roman" pitchFamily="18" charset="0"/>
                        </a:rPr>
                        <m:t>ẵ</m:t>
                      </m:r>
                      <m:r>
                        <m:rPr>
                          <m:nor/>
                        </m:rPr>
                        <a:rPr lang="fr-FR" sz="6600" dirty="0">
                          <a:latin typeface="Times New Roman" pitchFamily="18" charset="0"/>
                          <a:cs typeface="Times New Roman" pitchFamily="18" charset="0"/>
                        </a:rPr>
                        <m:t>n</m:t>
                      </m:r>
                      <m:r>
                        <m:rPr>
                          <m:nor/>
                        </m:rPr>
                        <a:rPr lang="fr-FR" sz="6600" dirty="0">
                          <a:latin typeface="Times New Roman" pitchFamily="18" charset="0"/>
                          <a:cs typeface="Times New Roman" pitchFamily="18" charset="0"/>
                        </a:rPr>
                        <m:t> ở </m:t>
                      </m:r>
                      <m:r>
                        <m:rPr>
                          <m:nor/>
                        </m:rPr>
                        <a:rPr lang="fr-FR" sz="6600" dirty="0">
                          <a:latin typeface="Times New Roman" pitchFamily="18" charset="0"/>
                          <a:cs typeface="Times New Roman" pitchFamily="18" charset="0"/>
                        </a:rPr>
                        <m:t>h</m:t>
                      </m:r>
                      <m:r>
                        <m:rPr>
                          <m:nor/>
                        </m:rPr>
                        <a:rPr lang="fr-FR" sz="6600" dirty="0">
                          <a:latin typeface="Times New Roman" pitchFamily="18" charset="0"/>
                          <a:cs typeface="Times New Roman" pitchFamily="18" charset="0"/>
                        </a:rPr>
                        <m:t>ộ</m:t>
                      </m:r>
                      <m:r>
                        <m:rPr>
                          <m:nor/>
                        </m:rPr>
                        <a:rPr lang="fr-FR" sz="6600" dirty="0">
                          <a:latin typeface="Times New Roman" pitchFamily="18" charset="0"/>
                          <a:cs typeface="Times New Roman" pitchFamily="18" charset="0"/>
                        </a:rPr>
                        <m:t>p</m:t>
                      </m:r>
                      <m:r>
                        <m:rPr>
                          <m:nor/>
                        </m:rPr>
                        <a:rPr lang="fr-FR" sz="6600" dirty="0">
                          <a:latin typeface="Times New Roman" pitchFamily="18" charset="0"/>
                          <a:cs typeface="Times New Roman" pitchFamily="18" charset="0"/>
                        </a:rPr>
                        <m:t> </m:t>
                      </m:r>
                      <m:r>
                        <m:rPr>
                          <m:nor/>
                        </m:rPr>
                        <a:rPr lang="fr-FR" sz="6600" dirty="0">
                          <a:latin typeface="Times New Roman" pitchFamily="18" charset="0"/>
                          <a:cs typeface="Times New Roman" pitchFamily="18" charset="0"/>
                        </a:rPr>
                        <m:t>II</m:t>
                      </m:r>
                      <m:r>
                        <m:rPr>
                          <m:nor/>
                        </m:rPr>
                        <a:rPr lang="fr-FR" sz="6600" dirty="0">
                          <a:latin typeface="Times New Roman" pitchFamily="18" charset="0"/>
                          <a:cs typeface="Times New Roman" pitchFamily="18" charset="0"/>
                        </a:rPr>
                        <m:t> “</m:t>
                      </m:r>
                      <m:r>
                        <a:rPr lang="en-US" sz="6600" i="1">
                          <a:latin typeface="Cambria Math"/>
                        </a:rPr>
                        <m:t>𝑃</m:t>
                      </m:r>
                      <m:d>
                        <m:dPr>
                          <m:ctrlPr>
                            <a:rPr lang="en-US" sz="6600" i="1">
                              <a:latin typeface="Cambria Math"/>
                            </a:rPr>
                          </m:ctrlPr>
                        </m:dPr>
                        <m:e>
                          <m:r>
                            <a:rPr lang="en-US" sz="6600" i="1">
                              <a:latin typeface="Cambria Math"/>
                            </a:rPr>
                            <m:t>𝐵</m:t>
                          </m:r>
                        </m:e>
                      </m:d>
                      <m:r>
                        <a:rPr lang="fr-FR" sz="6600" i="1">
                          <a:latin typeface="Cambria Math"/>
                        </a:rPr>
                        <m:t>=</m:t>
                      </m:r>
                      <m:f>
                        <m:fPr>
                          <m:ctrlPr>
                            <a:rPr lang="en-US" sz="6600" i="1">
                              <a:latin typeface="Cambria Math"/>
                            </a:rPr>
                          </m:ctrlPr>
                        </m:fPr>
                        <m:num>
                          <m:r>
                            <a:rPr lang="fr-FR" sz="6600" i="1">
                              <a:latin typeface="Cambria Math"/>
                            </a:rPr>
                            <m:t>3</m:t>
                          </m:r>
                        </m:num>
                        <m:den>
                          <m:r>
                            <a:rPr lang="fr-FR" sz="6600" i="1">
                              <a:latin typeface="Cambria Math"/>
                            </a:rPr>
                            <m:t>10</m:t>
                          </m:r>
                        </m:den>
                      </m:f>
                      <m:r>
                        <a:rPr lang="fr-FR" sz="6600" i="1">
                          <a:latin typeface="Cambria Math"/>
                        </a:rPr>
                        <m:t>.</m:t>
                      </m:r>
                    </m:oMath>
                  </m:oMathPara>
                </a14:m>
                <a:endParaRPr lang="en-US" sz="6600" dirty="0">
                  <a:latin typeface="Times New Roman" pitchFamily="18" charset="0"/>
                  <a:cs typeface="Times New Roman"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193444" y="8716612"/>
                <a:ext cx="24726110" cy="2092762"/>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22403" y="10809374"/>
                <a:ext cx="23226298" cy="2642978"/>
              </a:xfrm>
              <a:prstGeom prst="rect">
                <a:avLst/>
              </a:prstGeom>
              <a:noFill/>
            </p:spPr>
            <p:txBody>
              <a:bodyPr wrap="square" lIns="182889" tIns="91445" rIns="182889" bIns="91445" rtlCol="0">
                <a:spAutoFit/>
              </a:bodyPr>
              <a:lstStyle/>
              <a:p>
                <a:r>
                  <a:rPr lang="fr-FR" sz="6600" dirty="0">
                    <a:latin typeface="Times New Roman" pitchFamily="18" charset="0"/>
                    <a:cs typeface="Times New Roman" pitchFamily="18" charset="0"/>
                  </a:rPr>
                  <a:t>Ta </a:t>
                </a:r>
                <a:r>
                  <a:rPr lang="fr-FR" sz="6600" dirty="0" err="1">
                    <a:latin typeface="Times New Roman" pitchFamily="18" charset="0"/>
                    <a:cs typeface="Times New Roman" pitchFamily="18" charset="0"/>
                  </a:rPr>
                  <a:t>thấy</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biến</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cố</a:t>
                </a:r>
                <a:r>
                  <a:rPr lang="fr-FR" sz="6600" dirty="0">
                    <a:latin typeface="Times New Roman" pitchFamily="18" charset="0"/>
                    <a:cs typeface="Times New Roman" pitchFamily="18" charset="0"/>
                  </a:rPr>
                  <a:t> A, B là 2 </a:t>
                </a:r>
                <a:r>
                  <a:rPr lang="fr-FR" sz="6600" dirty="0" err="1">
                    <a:latin typeface="Times New Roman" pitchFamily="18" charset="0"/>
                    <a:cs typeface="Times New Roman" pitchFamily="18" charset="0"/>
                  </a:rPr>
                  <a:t>biến</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cố</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độc</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lập</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nhau</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theo</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công</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thức</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nhân</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xác</a:t>
                </a:r>
                <a:r>
                  <a:rPr lang="fr-FR" sz="6600" dirty="0">
                    <a:latin typeface="Times New Roman" pitchFamily="18" charset="0"/>
                    <a:cs typeface="Times New Roman" pitchFamily="18" charset="0"/>
                  </a:rPr>
                  <a:t> </a:t>
                </a:r>
                <a:r>
                  <a:rPr lang="fr-FR" sz="6600" dirty="0" err="1">
                    <a:latin typeface="Times New Roman" pitchFamily="18" charset="0"/>
                    <a:cs typeface="Times New Roman" pitchFamily="18" charset="0"/>
                  </a:rPr>
                  <a:t>suất</a:t>
                </a:r>
                <a:r>
                  <a:rPr lang="fr-FR" sz="6600" dirty="0">
                    <a:latin typeface="Times New Roman" pitchFamily="18" charset="0"/>
                    <a:cs typeface="Times New Roman" pitchFamily="18" charset="0"/>
                  </a:rPr>
                  <a:t> ta </a:t>
                </a:r>
                <a:r>
                  <a:rPr lang="fr-FR" sz="6600" err="1">
                    <a:latin typeface="Times New Roman" pitchFamily="18" charset="0"/>
                    <a:cs typeface="Times New Roman" pitchFamily="18" charset="0"/>
                  </a:rPr>
                  <a:t>có</a:t>
                </a:r>
                <a:r>
                  <a:rPr lang="fr-FR" sz="6600" smtClean="0">
                    <a:latin typeface="Times New Roman" pitchFamily="18" charset="0"/>
                    <a:cs typeface="Times New Roman" pitchFamily="18" charset="0"/>
                  </a:rPr>
                  <a:t>: </a:t>
                </a:r>
                <a14:m>
                  <m:oMath xmlns:m="http://schemas.openxmlformats.org/officeDocument/2006/math">
                    <m:r>
                      <a:rPr lang="en-US" sz="6600" i="1">
                        <a:latin typeface="Cambria Math"/>
                      </a:rPr>
                      <m:t>𝑃</m:t>
                    </m:r>
                    <m:d>
                      <m:dPr>
                        <m:ctrlPr>
                          <a:rPr lang="en-US" sz="6600" i="1">
                            <a:latin typeface="Cambria Math"/>
                          </a:rPr>
                        </m:ctrlPr>
                      </m:dPr>
                      <m:e>
                        <m:r>
                          <a:rPr lang="en-US" sz="6600" i="1">
                            <a:latin typeface="Cambria Math"/>
                          </a:rPr>
                          <m:t>𝑋</m:t>
                        </m:r>
                      </m:e>
                    </m:d>
                    <m:r>
                      <a:rPr lang="en-US" sz="6600" i="1">
                        <a:latin typeface="Cambria Math"/>
                      </a:rPr>
                      <m:t>=</m:t>
                    </m:r>
                    <m:r>
                      <a:rPr lang="en-US" sz="6600" i="1">
                        <a:latin typeface="Cambria Math"/>
                      </a:rPr>
                      <m:t>𝑃</m:t>
                    </m:r>
                    <m:d>
                      <m:dPr>
                        <m:ctrlPr>
                          <a:rPr lang="en-US" sz="6600" i="1">
                            <a:latin typeface="Cambria Math"/>
                          </a:rPr>
                        </m:ctrlPr>
                      </m:dPr>
                      <m:e>
                        <m:r>
                          <a:rPr lang="en-US" sz="6600" i="1">
                            <a:latin typeface="Cambria Math"/>
                          </a:rPr>
                          <m:t>𝐴</m:t>
                        </m:r>
                        <m:r>
                          <a:rPr lang="en-US" sz="6600" i="1">
                            <a:latin typeface="Cambria Math"/>
                          </a:rPr>
                          <m:t>.</m:t>
                        </m:r>
                        <m:r>
                          <a:rPr lang="en-US" sz="6600" i="1">
                            <a:latin typeface="Cambria Math"/>
                          </a:rPr>
                          <m:t>𝐵</m:t>
                        </m:r>
                      </m:e>
                    </m:d>
                    <m:r>
                      <a:rPr lang="en-US" sz="6600" i="1">
                        <a:latin typeface="Cambria Math"/>
                      </a:rPr>
                      <m:t>=</m:t>
                    </m:r>
                    <m:r>
                      <a:rPr lang="en-US" sz="6600" i="1">
                        <a:latin typeface="Cambria Math"/>
                      </a:rPr>
                      <m:t>𝑃</m:t>
                    </m:r>
                    <m:d>
                      <m:dPr>
                        <m:ctrlPr>
                          <a:rPr lang="en-US" sz="6600" i="1">
                            <a:latin typeface="Cambria Math"/>
                          </a:rPr>
                        </m:ctrlPr>
                      </m:dPr>
                      <m:e>
                        <m:r>
                          <a:rPr lang="en-US" sz="6600" i="1">
                            <a:latin typeface="Cambria Math"/>
                          </a:rPr>
                          <m:t>𝐴</m:t>
                        </m:r>
                      </m:e>
                    </m:d>
                    <m:r>
                      <a:rPr lang="en-US" sz="6600" i="1">
                        <a:latin typeface="Cambria Math"/>
                      </a:rPr>
                      <m:t>.</m:t>
                    </m:r>
                    <m:r>
                      <a:rPr lang="en-US" sz="6600" i="1">
                        <a:latin typeface="Cambria Math"/>
                      </a:rPr>
                      <m:t>𝑃</m:t>
                    </m:r>
                    <m:d>
                      <m:dPr>
                        <m:ctrlPr>
                          <a:rPr lang="en-US" sz="6600" i="1">
                            <a:latin typeface="Cambria Math"/>
                          </a:rPr>
                        </m:ctrlPr>
                      </m:dPr>
                      <m:e>
                        <m:r>
                          <a:rPr lang="en-US" sz="6600" i="1">
                            <a:latin typeface="Cambria Math"/>
                          </a:rPr>
                          <m:t>𝐵</m:t>
                        </m:r>
                      </m:e>
                    </m:d>
                    <m:r>
                      <a:rPr lang="en-US" sz="6600" i="1">
                        <a:latin typeface="Cambria Math"/>
                      </a:rPr>
                      <m:t>=</m:t>
                    </m:r>
                    <m:f>
                      <m:fPr>
                        <m:ctrlPr>
                          <a:rPr lang="en-US" sz="6600" i="1">
                            <a:latin typeface="Cambria Math"/>
                          </a:rPr>
                        </m:ctrlPr>
                      </m:fPr>
                      <m:num>
                        <m:r>
                          <a:rPr lang="en-US" sz="6600" i="1">
                            <a:latin typeface="Cambria Math"/>
                          </a:rPr>
                          <m:t>4</m:t>
                        </m:r>
                      </m:num>
                      <m:den>
                        <m:r>
                          <a:rPr lang="en-US" sz="6600" i="1">
                            <a:latin typeface="Cambria Math"/>
                          </a:rPr>
                          <m:t>9</m:t>
                        </m:r>
                      </m:den>
                    </m:f>
                    <m:r>
                      <a:rPr lang="en-US" sz="6600" i="1">
                        <a:latin typeface="Cambria Math"/>
                      </a:rPr>
                      <m:t>.</m:t>
                    </m:r>
                    <m:f>
                      <m:fPr>
                        <m:ctrlPr>
                          <a:rPr lang="en-US" sz="6600" i="1">
                            <a:latin typeface="Cambria Math"/>
                          </a:rPr>
                        </m:ctrlPr>
                      </m:fPr>
                      <m:num>
                        <m:r>
                          <a:rPr lang="en-US" sz="6600" i="1">
                            <a:latin typeface="Cambria Math"/>
                          </a:rPr>
                          <m:t>3</m:t>
                        </m:r>
                      </m:num>
                      <m:den>
                        <m:r>
                          <a:rPr lang="en-US" sz="6600" i="1">
                            <a:latin typeface="Cambria Math"/>
                          </a:rPr>
                          <m:t>10</m:t>
                        </m:r>
                      </m:den>
                    </m:f>
                    <m:r>
                      <a:rPr lang="en-US" sz="6600" i="1">
                        <a:latin typeface="Cambria Math"/>
                      </a:rPr>
                      <m:t>=</m:t>
                    </m:r>
                    <m:f>
                      <m:fPr>
                        <m:ctrlPr>
                          <a:rPr lang="en-US" sz="6600" i="1">
                            <a:latin typeface="Cambria Math"/>
                          </a:rPr>
                        </m:ctrlPr>
                      </m:fPr>
                      <m:num>
                        <m:r>
                          <a:rPr lang="en-US" sz="6600" i="1">
                            <a:latin typeface="Cambria Math"/>
                          </a:rPr>
                          <m:t>1</m:t>
                        </m:r>
                      </m:num>
                      <m:den>
                        <m:r>
                          <a:rPr lang="en-US" sz="6600" i="1">
                            <a:latin typeface="Cambria Math"/>
                          </a:rPr>
                          <m:t>15</m:t>
                        </m:r>
                      </m:den>
                    </m:f>
                    <m:r>
                      <a:rPr lang="en-US" sz="6600" i="1">
                        <a:latin typeface="Cambria Math"/>
                      </a:rPr>
                      <m:t>.</m:t>
                    </m:r>
                  </m:oMath>
                </a14:m>
                <a:endParaRPr lang="en-US" sz="6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22403" y="10809374"/>
                <a:ext cx="23226298" cy="2642978"/>
              </a:xfrm>
              <a:prstGeom prst="rect">
                <a:avLst/>
              </a:prstGeom>
              <a:blipFill rotWithShape="0">
                <a:blip r:embed="rId10"/>
                <a:stretch>
                  <a:fillRect l="-1391" t="-6221" r="-709" b="-6221"/>
                </a:stretch>
              </a:blipFill>
            </p:spPr>
            <p:txBody>
              <a:bodyPr/>
              <a:lstStyle/>
              <a:p>
                <a:r>
                  <a:rPr lang="en-US">
                    <a:noFill/>
                  </a:rPr>
                  <a:t> </a:t>
                </a:r>
              </a:p>
            </p:txBody>
          </p:sp>
        </mc:Fallback>
      </mc:AlternateContent>
      <p:sp>
        <p:nvSpPr>
          <p:cNvPr id="63" name="Action Button: Forward or Next 62">
            <a:hlinkClick r:id="rId11"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64" name="Rectangle 63"/>
          <p:cNvSpPr/>
          <p:nvPr/>
        </p:nvSpPr>
        <p:spPr>
          <a:xfrm>
            <a:off x="4362455" y="4904184"/>
            <a:ext cx="15727294" cy="1259073"/>
          </a:xfrm>
          <a:prstGeom prst="rect">
            <a:avLst/>
          </a:prstGeom>
          <a:noFill/>
        </p:spPr>
        <p:txBody>
          <a:bodyPr wrap="square" lIns="182889" tIns="91445" rIns="182889" bIns="91445" rtlCol="0">
            <a:spAutoFit/>
          </a:bodyPr>
          <a:lstStyle/>
          <a:p>
            <a:pPr indent="514350">
              <a:lnSpc>
                <a:spcPct val="115000"/>
              </a:lnSpc>
              <a:spcAft>
                <a:spcPts val="1000"/>
              </a:spcAft>
            </a:pPr>
            <a:endParaRPr lang="en-US" sz="6600" i="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203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nodePh="1">
                                  <p:stCondLst>
                                    <p:cond delay="0"/>
                                  </p:stCondLst>
                                  <p:endCondLst>
                                    <p:cond evt="begin" delay="0">
                                      <p:tn val="20"/>
                                    </p:cond>
                                  </p:end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500"/>
                                        <p:tgtEl>
                                          <p:spTgt spid="4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7" grpId="0"/>
      <p:bldP spid="68" grpId="0"/>
      <p:bldP spid="63" grpId="0" animBg="1"/>
      <p:bldP spid="6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369038" y="4724400"/>
            <a:ext cx="23672882" cy="8763000"/>
            <a:chOff x="184495" y="3636270"/>
            <a:chExt cx="11834900" cy="4612244"/>
          </a:xfrm>
        </p:grpSpPr>
        <p:sp>
          <p:nvSpPr>
            <p:cNvPr id="5" name="Rounded Rectangle 4"/>
            <p:cNvSpPr/>
            <p:nvPr/>
          </p:nvSpPr>
          <p:spPr>
            <a:xfrm>
              <a:off x="184495" y="3865218"/>
              <a:ext cx="11834900" cy="4383296"/>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201901" cy="3030474"/>
            <a:chOff x="534987" y="1869705"/>
            <a:chExt cx="23719158" cy="2541324"/>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418793" y="1653394"/>
                  <a:ext cx="2509247"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15</a:t>
                  </a:r>
                  <a:endParaRPr lang="en-US" sz="6000" dirty="0">
                    <a:solidFill>
                      <a:schemeClr val="bg1"/>
                    </a:solidFill>
                    <a:latin typeface="Tahoma" pitchFamily="34" charset="0"/>
                    <a:cs typeface="Tahoma" pitchFamily="34" charset="0"/>
                  </a:endParaRPr>
                </a:p>
              </p:txBody>
            </p:sp>
          </p:grpSp>
        </p:grpSp>
        <p:sp>
          <p:nvSpPr>
            <p:cNvPr id="23" name="Rectangle 22"/>
            <p:cNvSpPr/>
            <p:nvPr/>
          </p:nvSpPr>
          <p:spPr>
            <a:xfrm>
              <a:off x="827525" y="1933278"/>
              <a:ext cx="23426620" cy="24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lvl="0" algn="just"/>
              <a:r>
                <a:rPr lang="en-US" sz="6000" smtClean="0">
                  <a:latin typeface="Cambria Math"/>
                </a:rPr>
                <a:t>                   Trong </a:t>
              </a:r>
              <a:r>
                <a:rPr lang="en-US" sz="6000">
                  <a:latin typeface="Cambria Math"/>
                </a:rPr>
                <a:t>một bình có 2 viên bi trắng và 8 viên bi đen. Người ta bốc 2 viên bi bỏ ra ngoài rồi bốc tiếp một viên bi thứ ba. Tính xác suất để viên bi thứ ba là trắng.</a:t>
              </a:r>
              <a:endParaRPr lang="en-US" sz="6000" dirty="0">
                <a:latin typeface="Cambria Math"/>
              </a:endParaRPr>
            </a:p>
          </p:txBody>
        </p:sp>
      </p:grpSp>
      <mc:AlternateContent xmlns:mc="http://schemas.openxmlformats.org/markup-compatibility/2006" xmlns:a14="http://schemas.microsoft.com/office/drawing/2010/main">
        <mc:Choice Requires="a14">
          <p:sp>
            <p:nvSpPr>
              <p:cNvPr id="88" name="Rectangle 87"/>
              <p:cNvSpPr/>
              <p:nvPr/>
            </p:nvSpPr>
            <p:spPr>
              <a:xfrm>
                <a:off x="-1424927" y="7624472"/>
                <a:ext cx="19355027" cy="1401356"/>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a:rPr lang="en-US" sz="6600" i="1">
                          <a:latin typeface="Cambria Math"/>
                        </a:rPr>
                        <m:t>𝑃</m:t>
                      </m:r>
                      <m:d>
                        <m:dPr>
                          <m:ctrlPr>
                            <a:rPr lang="en-US" sz="6600" i="1">
                              <a:latin typeface="Cambria Math"/>
                            </a:rPr>
                          </m:ctrlPr>
                        </m:dPr>
                        <m:e>
                          <m:bar>
                            <m:barPr>
                              <m:pos m:val="top"/>
                              <m:ctrlPr>
                                <a:rPr lang="en-US" sz="6600" i="1">
                                  <a:latin typeface="Cambria Math"/>
                                </a:rPr>
                              </m:ctrlPr>
                            </m:barPr>
                            <m:e>
                              <m:sSub>
                                <m:sSubPr>
                                  <m:ctrlPr>
                                    <a:rPr lang="en-US" sz="6600" i="1">
                                      <a:latin typeface="Cambria Math"/>
                                    </a:rPr>
                                  </m:ctrlPr>
                                </m:sSubPr>
                                <m:e>
                                  <m:r>
                                    <a:rPr lang="en-US" sz="6600" i="1">
                                      <a:latin typeface="Cambria Math"/>
                                    </a:rPr>
                                    <m:t>𝐴</m:t>
                                  </m:r>
                                </m:e>
                                <m:sub>
                                  <m:r>
                                    <a:rPr lang="en-US" sz="6600" i="1">
                                      <a:latin typeface="Cambria Math"/>
                                    </a:rPr>
                                    <m:t>3</m:t>
                                  </m:r>
                                </m:sub>
                              </m:sSub>
                            </m:e>
                          </m:bar>
                        </m:e>
                      </m:d>
                      <m:r>
                        <a:rPr lang="en-US" sz="6600" i="1">
                          <a:latin typeface="Cambria Math"/>
                        </a:rPr>
                        <m:t>=</m:t>
                      </m:r>
                      <m:r>
                        <a:rPr lang="en-US" sz="6600" i="1">
                          <a:latin typeface="Cambria Math"/>
                        </a:rPr>
                        <m:t>1</m:t>
                      </m:r>
                      <m:r>
                        <a:rPr lang="en-US" sz="6600" i="1">
                          <a:latin typeface="Cambria Math"/>
                        </a:rPr>
                        <m:t>−</m:t>
                      </m:r>
                      <m:r>
                        <a:rPr lang="en-US" sz="6600" i="1">
                          <a:latin typeface="Cambria Math"/>
                        </a:rPr>
                        <m:t>0</m:t>
                      </m:r>
                      <m:r>
                        <a:rPr lang="en-US" sz="6600" i="1">
                          <a:latin typeface="Cambria Math"/>
                        </a:rPr>
                        <m:t>,</m:t>
                      </m:r>
                      <m:r>
                        <a:rPr lang="en-US" sz="6600" i="1">
                          <a:latin typeface="Cambria Math"/>
                        </a:rPr>
                        <m:t>8</m:t>
                      </m:r>
                      <m:r>
                        <a:rPr lang="en-US" sz="6600" i="1">
                          <a:latin typeface="Cambria Math"/>
                        </a:rPr>
                        <m:t>=</m:t>
                      </m:r>
                      <m:r>
                        <a:rPr lang="en-US" sz="6600" i="1">
                          <a:latin typeface="Cambria Math"/>
                        </a:rPr>
                        <m:t>0</m:t>
                      </m:r>
                      <m:r>
                        <a:rPr lang="en-US" sz="6600" i="1">
                          <a:latin typeface="Cambria Math"/>
                        </a:rPr>
                        <m:t>,</m:t>
                      </m:r>
                      <m:r>
                        <a:rPr lang="en-US" sz="6600" i="1">
                          <a:latin typeface="Cambria Math"/>
                        </a:rPr>
                        <m:t>2</m:t>
                      </m:r>
                      <m:r>
                        <a:rPr lang="en-US" sz="6600" i="1">
                          <a:latin typeface="Cambria Math"/>
                        </a:rPr>
                        <m:t>.</m:t>
                      </m:r>
                      <m:r>
                        <m:rPr>
                          <m:nor/>
                        </m:rPr>
                        <a:rPr lang="en-US" sz="6600" dirty="0">
                          <a:latin typeface="Times New Roman" pitchFamily="18" charset="0"/>
                          <a:cs typeface="Times New Roman" pitchFamily="18" charset="0"/>
                        </a:rPr>
                        <m:t>  </m:t>
                      </m:r>
                    </m:oMath>
                  </m:oMathPara>
                </a14:m>
                <a:endParaRPr lang="en-US" sz="6600" dirty="0">
                  <a:latin typeface="Times New Roman" pitchFamily="18" charset="0"/>
                  <a:cs typeface="Times New Roman"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1424927" y="7624472"/>
                <a:ext cx="19355027" cy="1401356"/>
              </a:xfrm>
              <a:prstGeom prst="rect">
                <a:avLst/>
              </a:prstGeom>
              <a:blipFill rotWithShape="0">
                <a:blip r:embed="rId3"/>
                <a:stretch>
                  <a:fillRect/>
                </a:stretch>
              </a:blipFill>
            </p:spPr>
            <p:txBody>
              <a:bodyPr/>
              <a:lstStyle/>
              <a:p>
                <a:r>
                  <a:rPr lang="en-US">
                    <a:noFill/>
                  </a:rPr>
                  <a:t> </a:t>
                </a:r>
              </a:p>
            </p:txBody>
          </p:sp>
        </mc:Fallback>
      </mc:AlternateContent>
      <p:grpSp>
        <p:nvGrpSpPr>
          <p:cNvPr id="3" name="Group 2"/>
          <p:cNvGrpSpPr/>
          <p:nvPr/>
        </p:nvGrpSpPr>
        <p:grpSpPr>
          <a:xfrm>
            <a:off x="1" y="3043468"/>
            <a:ext cx="24169411" cy="1680941"/>
            <a:chOff x="247181" y="1501340"/>
            <a:chExt cx="11838142" cy="914405"/>
          </a:xfrm>
        </p:grpSpPr>
        <p:grpSp>
          <p:nvGrpSpPr>
            <p:cNvPr id="51" name="Group 50"/>
            <p:cNvGrpSpPr/>
            <p:nvPr/>
          </p:nvGrpSpPr>
          <p:grpSpPr>
            <a:xfrm>
              <a:off x="247181" y="1501340"/>
              <a:ext cx="3090381" cy="914401"/>
              <a:chOff x="5537206" y="1557991"/>
              <a:chExt cx="3079904" cy="85006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22178" y="1758391"/>
                    <a:ext cx="2280848" cy="56032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latin typeface="Cambria Math" panose="02040503050406030204" pitchFamily="18" charset="0"/>
                            </a:rPr>
                            <m:t>0</m:t>
                          </m:r>
                          <m:r>
                            <a:rPr lang="en-US" sz="6600" b="0" i="1" smtClean="0">
                              <a:latin typeface="Cambria Math" panose="02040503050406030204" pitchFamily="18" charset="0"/>
                            </a:rPr>
                            <m:t>,</m:t>
                          </m:r>
                          <m:r>
                            <a:rPr lang="en-US" sz="6600" b="0" i="1" smtClean="0">
                              <a:latin typeface="Cambria Math" panose="02040503050406030204" pitchFamily="18" charset="0"/>
                            </a:rPr>
                            <m:t>188</m:t>
                          </m:r>
                          <m:r>
                            <a:rPr lang="en-US" sz="6600" b="0" i="1" smtClean="0">
                              <a:latin typeface="Cambria Math" panose="02040503050406030204" pitchFamily="18" charset="0"/>
                            </a:rPr>
                            <m:t>.</m:t>
                          </m:r>
                        </m:oMath>
                      </m:oMathPara>
                    </a14:m>
                    <a:endParaRPr lang="en-US" sz="66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22178" y="1758391"/>
                    <a:ext cx="2280848" cy="560325"/>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501344"/>
              <a:ext cx="3090381" cy="914401"/>
              <a:chOff x="5537206" y="1557992"/>
              <a:chExt cx="3079904" cy="850064"/>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5916447" y="1747463"/>
                    <a:ext cx="2280848" cy="56032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solidFill>
                                <a:schemeClr val="bg1"/>
                              </a:solidFill>
                              <a:latin typeface="Cambria Math" panose="02040503050406030204" pitchFamily="18" charset="0"/>
                            </a:rPr>
                            <m:t>0</m:t>
                          </m:r>
                          <m:r>
                            <a:rPr lang="en-US" sz="6600" b="0" i="1" smtClean="0">
                              <a:solidFill>
                                <a:schemeClr val="bg1"/>
                              </a:solidFill>
                              <a:latin typeface="Cambria Math" panose="02040503050406030204" pitchFamily="18" charset="0"/>
                            </a:rPr>
                            <m:t>,</m:t>
                          </m:r>
                          <m:r>
                            <a:rPr lang="en-US" sz="6600" b="0" i="1" smtClean="0">
                              <a:solidFill>
                                <a:schemeClr val="bg1"/>
                              </a:solidFill>
                              <a:latin typeface="Cambria Math" panose="02040503050406030204" pitchFamily="18" charset="0"/>
                            </a:rPr>
                            <m:t>024</m:t>
                          </m:r>
                          <m:r>
                            <a:rPr lang="en-US" sz="6600" b="0" i="1" smtClean="0">
                              <a:solidFill>
                                <a:schemeClr val="bg1"/>
                              </a:solidFill>
                              <a:latin typeface="Cambria Math" panose="02040503050406030204" pitchFamily="18" charset="0"/>
                            </a:rPr>
                            <m:t>.</m:t>
                          </m:r>
                        </m:oMath>
                      </m:oMathPara>
                    </a14:m>
                    <a:endParaRPr lang="en-US" sz="6600" dirty="0">
                      <a:solidFill>
                        <a:schemeClr val="bg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916447" y="1747463"/>
                    <a:ext cx="2280848" cy="560324"/>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501343"/>
              <a:ext cx="3090381" cy="914402"/>
              <a:chOff x="5537206" y="1557992"/>
              <a:chExt cx="3079904" cy="850064"/>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96652" y="1720732"/>
                    <a:ext cx="2280848" cy="56032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latin typeface="Cambria Math" panose="02040503050406030204" pitchFamily="18" charset="0"/>
                            </a:rPr>
                            <m:t>0</m:t>
                          </m:r>
                          <m:r>
                            <a:rPr lang="en-US" sz="6600" b="0" i="1" smtClean="0">
                              <a:latin typeface="Cambria Math" panose="02040503050406030204" pitchFamily="18" charset="0"/>
                            </a:rPr>
                            <m:t>,</m:t>
                          </m:r>
                          <m:r>
                            <a:rPr lang="en-US" sz="6600" b="0" i="1" smtClean="0">
                              <a:latin typeface="Cambria Math" panose="02040503050406030204" pitchFamily="18" charset="0"/>
                            </a:rPr>
                            <m:t>976</m:t>
                          </m:r>
                          <m:r>
                            <a:rPr lang="en-US" sz="6600" b="0" i="1" smtClean="0">
                              <a:latin typeface="Cambria Math" panose="02040503050406030204" pitchFamily="18" charset="0"/>
                            </a:rPr>
                            <m:t>.</m:t>
                          </m:r>
                        </m:oMath>
                      </m:oMathPara>
                    </a14:m>
                    <a:endParaRPr lang="en-US" sz="6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96652" y="1720732"/>
                    <a:ext cx="2280848" cy="560324"/>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2" y="1501345"/>
              <a:ext cx="3090381" cy="914400"/>
              <a:chOff x="5537206" y="1557992"/>
              <a:chExt cx="3079904" cy="850063"/>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054725" y="1686489"/>
                    <a:ext cx="2493487" cy="702220"/>
                  </a:xfrm>
                  <a:prstGeom prst="rect">
                    <a:avLst/>
                  </a:prstGeom>
                  <a:noFill/>
                </p:spPr>
                <p:txBody>
                  <a:bodyPr wrap="square" rtlCol="0">
                    <a:spAutoFit/>
                  </a:bodyPr>
                  <a:lstStyle>
                    <a:defPPr>
                      <a:defRPr lang="vi-VN"/>
                    </a:defPPr>
                    <a:lvl1pPr>
                      <a:defRPr sz="3200" i="1">
                        <a:solidFill>
                          <a:schemeClr val="bg1"/>
                        </a:solidFill>
                      </a:defRPr>
                    </a:lvl1pPr>
                  </a:lstStyle>
                  <a:p>
                    <a:pPr lvl="0">
                      <a:lnSpc>
                        <a:spcPct val="115000"/>
                      </a:lnSpc>
                      <a:spcAft>
                        <a:spcPts val="1000"/>
                      </a:spcAft>
                      <a:tabLst>
                        <a:tab pos="1620520" algn="l"/>
                        <a:tab pos="4860925" algn="l"/>
                      </a:tabLst>
                    </a:pPr>
                    <a14:m>
                      <m:oMathPara xmlns:m="http://schemas.openxmlformats.org/officeDocument/2006/math">
                        <m:oMathParaPr>
                          <m:jc m:val="centerGroup"/>
                        </m:oMathParaPr>
                        <m:oMath xmlns:m="http://schemas.openxmlformats.org/officeDocument/2006/math">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0</m:t>
                          </m:r>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812</m:t>
                          </m:r>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66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054725" y="1686489"/>
                    <a:ext cx="2493487" cy="702220"/>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11932689" y="3479625"/>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dirty="0">
                <a:latin typeface="Tahoma" pitchFamily="34" charset="0"/>
                <a:ea typeface="Tahoma" pitchFamily="34" charset="0"/>
                <a:cs typeface="Tahoma" pitchFamily="34" charset="0"/>
              </a:rPr>
              <a:t>C</a:t>
            </a:r>
            <a:r>
              <a:rPr lang="en-US" sz="6400" b="1" smtClean="0">
                <a:latin typeface="Tahoma" pitchFamily="34" charset="0"/>
                <a:ea typeface="Tahoma" pitchFamily="34" charset="0"/>
                <a:cs typeface="Tahoma" pitchFamily="34" charset="0"/>
              </a:rPr>
              <a:t> </a:t>
            </a:r>
            <a:endParaRPr lang="en-US" sz="6400" dirty="0"/>
          </a:p>
        </p:txBody>
      </p:sp>
      <mc:AlternateContent xmlns:mc="http://schemas.openxmlformats.org/markup-compatibility/2006" xmlns:a14="http://schemas.microsoft.com/office/drawing/2010/main">
        <mc:Choice Requires="a14">
          <p:sp>
            <p:nvSpPr>
              <p:cNvPr id="67" name="Rectangle 66"/>
              <p:cNvSpPr/>
              <p:nvPr/>
            </p:nvSpPr>
            <p:spPr>
              <a:xfrm>
                <a:off x="-414361" y="8990325"/>
                <a:ext cx="21888549" cy="2467673"/>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fr-FR" sz="6600" dirty="0">
                          <a:latin typeface="Times New Roman" pitchFamily="18" charset="0"/>
                          <a:cs typeface="Times New Roman" pitchFamily="18" charset="0"/>
                        </a:rPr>
                        <m:t>G</m:t>
                      </m:r>
                      <m:r>
                        <m:rPr>
                          <m:nor/>
                        </m:rPr>
                        <a:rPr lang="fr-FR" sz="6600" dirty="0">
                          <a:latin typeface="Times New Roman" pitchFamily="18" charset="0"/>
                          <a:cs typeface="Times New Roman" pitchFamily="18" charset="0"/>
                        </a:rPr>
                        <m:t>ọ</m:t>
                      </m:r>
                      <m:r>
                        <m:rPr>
                          <m:nor/>
                        </m:rPr>
                        <a:rPr lang="fr-FR" sz="6600" dirty="0">
                          <a:latin typeface="Times New Roman" pitchFamily="18" charset="0"/>
                          <a:cs typeface="Times New Roman" pitchFamily="18" charset="0"/>
                        </a:rPr>
                        <m:t>i</m:t>
                      </m:r>
                      <m:r>
                        <m:rPr>
                          <m:nor/>
                        </m:rPr>
                        <a:rPr lang="fr-FR" sz="6600" dirty="0">
                          <a:latin typeface="Times New Roman" pitchFamily="18" charset="0"/>
                          <a:cs typeface="Times New Roman" pitchFamily="18" charset="0"/>
                        </a:rPr>
                        <m:t> </m:t>
                      </m:r>
                      <m:r>
                        <a:rPr lang="en-US" sz="6600" i="1">
                          <a:latin typeface="Cambria Math"/>
                        </a:rPr>
                        <m:t>𝐴</m:t>
                      </m:r>
                      <m:r>
                        <a:rPr lang="en-US" sz="6600" i="1">
                          <a:latin typeface="Cambria Math"/>
                        </a:rPr>
                        <m:t> </m:t>
                      </m:r>
                      <m:r>
                        <m:rPr>
                          <m:nor/>
                        </m:rPr>
                        <a:rPr lang="fr-FR" sz="6600" dirty="0">
                          <a:latin typeface="Times New Roman" pitchFamily="18" charset="0"/>
                          <a:cs typeface="Times New Roman" pitchFamily="18" charset="0"/>
                        </a:rPr>
                        <m:t>l</m:t>
                      </m:r>
                      <m:r>
                        <m:rPr>
                          <m:nor/>
                        </m:rPr>
                        <a:rPr lang="fr-FR" sz="6600" dirty="0">
                          <a:latin typeface="Times New Roman" pitchFamily="18" charset="0"/>
                          <a:cs typeface="Times New Roman" pitchFamily="18" charset="0"/>
                        </a:rPr>
                        <m:t>à </m:t>
                      </m:r>
                      <m:r>
                        <m:rPr>
                          <m:nor/>
                        </m:rPr>
                        <a:rPr lang="fr-FR" sz="6600" dirty="0" err="1">
                          <a:latin typeface="Times New Roman" pitchFamily="18" charset="0"/>
                          <a:cs typeface="Times New Roman" pitchFamily="18" charset="0"/>
                        </a:rPr>
                        <m:t>bi</m:t>
                      </m:r>
                      <m:r>
                        <m:rPr>
                          <m:nor/>
                        </m:rPr>
                        <a:rPr lang="fr-FR" sz="6600" dirty="0" err="1">
                          <a:latin typeface="Times New Roman" pitchFamily="18" charset="0"/>
                          <a:cs typeface="Times New Roman" pitchFamily="18" charset="0"/>
                        </a:rPr>
                        <m:t>ế</m:t>
                      </m:r>
                      <m:r>
                        <m:rPr>
                          <m:nor/>
                        </m:rPr>
                        <a:rPr lang="fr-FR" sz="6600" dirty="0" err="1">
                          <a:latin typeface="Times New Roman" pitchFamily="18" charset="0"/>
                          <a:cs typeface="Times New Roman" pitchFamily="18" charset="0"/>
                        </a:rPr>
                        <m:t>n</m:t>
                      </m:r>
                      <m:r>
                        <m:rPr>
                          <m:nor/>
                        </m:rPr>
                        <a:rPr lang="fr-FR" sz="6600" dirty="0">
                          <a:latin typeface="Times New Roman" pitchFamily="18" charset="0"/>
                          <a:cs typeface="Times New Roman" pitchFamily="18" charset="0"/>
                        </a:rPr>
                        <m:t> </m:t>
                      </m:r>
                      <m:r>
                        <m:rPr>
                          <m:nor/>
                        </m:rPr>
                        <a:rPr lang="fr-FR" sz="6600" dirty="0" err="1">
                          <a:latin typeface="Times New Roman" pitchFamily="18" charset="0"/>
                          <a:cs typeface="Times New Roman" pitchFamily="18" charset="0"/>
                        </a:rPr>
                        <m:t>c</m:t>
                      </m:r>
                      <m:r>
                        <m:rPr>
                          <m:nor/>
                        </m:rPr>
                        <a:rPr lang="fr-FR" sz="6600" dirty="0" err="1">
                          <a:latin typeface="Times New Roman" pitchFamily="18" charset="0"/>
                          <a:cs typeface="Times New Roman" pitchFamily="18" charset="0"/>
                        </a:rPr>
                        <m:t>ố “</m:t>
                      </m:r>
                      <m:r>
                        <m:rPr>
                          <m:nor/>
                        </m:rPr>
                        <a:rPr lang="fr-FR" sz="6600" dirty="0" err="1">
                          <a:latin typeface="Times New Roman" pitchFamily="18" charset="0"/>
                          <a:cs typeface="Times New Roman" pitchFamily="18" charset="0"/>
                        </a:rPr>
                        <m:t>C</m:t>
                      </m:r>
                      <m:r>
                        <m:rPr>
                          <m:nor/>
                        </m:rPr>
                        <a:rPr lang="fr-FR" sz="6600" dirty="0" err="1">
                          <a:latin typeface="Times New Roman" pitchFamily="18" charset="0"/>
                          <a:cs typeface="Times New Roman" pitchFamily="18" charset="0"/>
                        </a:rPr>
                        <m:t>ó í</m:t>
                      </m:r>
                      <m:r>
                        <m:rPr>
                          <m:nor/>
                        </m:rPr>
                        <a:rPr lang="fr-FR" sz="6600" dirty="0" err="1">
                          <a:latin typeface="Times New Roman" pitchFamily="18" charset="0"/>
                          <a:cs typeface="Times New Roman" pitchFamily="18" charset="0"/>
                        </a:rPr>
                        <m:t>t</m:t>
                      </m:r>
                      <m:r>
                        <m:rPr>
                          <m:nor/>
                        </m:rPr>
                        <a:rPr lang="fr-FR" sz="6600" dirty="0">
                          <a:latin typeface="Times New Roman" pitchFamily="18" charset="0"/>
                          <a:cs typeface="Times New Roman" pitchFamily="18" charset="0"/>
                        </a:rPr>
                        <m:t> </m:t>
                      </m:r>
                      <m:r>
                        <m:rPr>
                          <m:nor/>
                        </m:rPr>
                        <a:rPr lang="fr-FR" sz="6600" dirty="0" err="1">
                          <a:latin typeface="Times New Roman" pitchFamily="18" charset="0"/>
                          <a:cs typeface="Times New Roman" pitchFamily="18" charset="0"/>
                        </a:rPr>
                        <m:t>nh</m:t>
                      </m:r>
                      <m:r>
                        <m:rPr>
                          <m:nor/>
                        </m:rPr>
                        <a:rPr lang="fr-FR" sz="6600" dirty="0" err="1">
                          <a:latin typeface="Times New Roman" pitchFamily="18" charset="0"/>
                          <a:cs typeface="Times New Roman" pitchFamily="18" charset="0"/>
                        </a:rPr>
                        <m:t>ấ</m:t>
                      </m:r>
                      <m:r>
                        <m:rPr>
                          <m:nor/>
                        </m:rPr>
                        <a:rPr lang="fr-FR" sz="6600" dirty="0" err="1">
                          <a:latin typeface="Times New Roman" pitchFamily="18" charset="0"/>
                          <a:cs typeface="Times New Roman" pitchFamily="18" charset="0"/>
                        </a:rPr>
                        <m:t>t</m:t>
                      </m:r>
                      <m:r>
                        <m:rPr>
                          <m:nor/>
                        </m:rPr>
                        <a:rPr lang="fr-FR" sz="6600" dirty="0">
                          <a:latin typeface="Times New Roman" pitchFamily="18" charset="0"/>
                          <a:cs typeface="Times New Roman" pitchFamily="18" charset="0"/>
                        </a:rPr>
                        <m:t> </m:t>
                      </m:r>
                      <m:r>
                        <m:rPr>
                          <m:nor/>
                        </m:rPr>
                        <a:rPr lang="fr-FR" sz="6600" dirty="0" err="1">
                          <a:latin typeface="Times New Roman" pitchFamily="18" charset="0"/>
                          <a:cs typeface="Times New Roman" pitchFamily="18" charset="0"/>
                        </a:rPr>
                        <m:t>m</m:t>
                      </m:r>
                      <m:r>
                        <m:rPr>
                          <m:nor/>
                        </m:rPr>
                        <a:rPr lang="fr-FR" sz="6600" dirty="0" err="1">
                          <a:latin typeface="Times New Roman" pitchFamily="18" charset="0"/>
                          <a:cs typeface="Times New Roman" pitchFamily="18" charset="0"/>
                        </a:rPr>
                        <m:t>ộ</m:t>
                      </m:r>
                      <m:r>
                        <m:rPr>
                          <m:nor/>
                        </m:rPr>
                        <a:rPr lang="fr-FR" sz="6600" dirty="0" err="1">
                          <a:latin typeface="Times New Roman" pitchFamily="18" charset="0"/>
                          <a:cs typeface="Times New Roman" pitchFamily="18" charset="0"/>
                        </a:rPr>
                        <m:t>t</m:t>
                      </m:r>
                      <m:r>
                        <m:rPr>
                          <m:nor/>
                        </m:rPr>
                        <a:rPr lang="fr-FR" sz="6600" dirty="0">
                          <a:latin typeface="Times New Roman" pitchFamily="18" charset="0"/>
                          <a:cs typeface="Times New Roman" pitchFamily="18" charset="0"/>
                        </a:rPr>
                        <m:t> </m:t>
                      </m:r>
                      <m:r>
                        <m:rPr>
                          <m:nor/>
                        </m:rPr>
                        <a:rPr lang="fr-FR" sz="6600" dirty="0" err="1">
                          <a:latin typeface="Times New Roman" pitchFamily="18" charset="0"/>
                          <a:cs typeface="Times New Roman" pitchFamily="18" charset="0"/>
                        </a:rPr>
                        <m:t>x</m:t>
                      </m:r>
                      <m:r>
                        <m:rPr>
                          <m:nor/>
                        </m:rPr>
                        <a:rPr lang="fr-FR" sz="6600" dirty="0" err="1">
                          <a:latin typeface="Times New Roman" pitchFamily="18" charset="0"/>
                          <a:cs typeface="Times New Roman" pitchFamily="18" charset="0"/>
                        </a:rPr>
                        <m:t>ạ </m:t>
                      </m:r>
                      <m:r>
                        <m:rPr>
                          <m:nor/>
                        </m:rPr>
                        <a:rPr lang="fr-FR" sz="6600" dirty="0" err="1">
                          <a:latin typeface="Times New Roman" pitchFamily="18" charset="0"/>
                          <a:cs typeface="Times New Roman" pitchFamily="18" charset="0"/>
                        </a:rPr>
                        <m:t>th</m:t>
                      </m:r>
                      <m:r>
                        <m:rPr>
                          <m:nor/>
                        </m:rPr>
                        <a:rPr lang="fr-FR" sz="6600" dirty="0" err="1">
                          <a:latin typeface="Times New Roman" pitchFamily="18" charset="0"/>
                          <a:cs typeface="Times New Roman" pitchFamily="18" charset="0"/>
                        </a:rPr>
                        <m:t>ủ </m:t>
                      </m:r>
                      <m:r>
                        <m:rPr>
                          <m:nor/>
                        </m:rPr>
                        <a:rPr lang="fr-FR" sz="6600" dirty="0" err="1">
                          <a:latin typeface="Times New Roman" pitchFamily="18" charset="0"/>
                          <a:cs typeface="Times New Roman" pitchFamily="18" charset="0"/>
                        </a:rPr>
                        <m:t>b</m:t>
                      </m:r>
                      <m:r>
                        <m:rPr>
                          <m:nor/>
                        </m:rPr>
                        <a:rPr lang="fr-FR" sz="6600" dirty="0" err="1">
                          <a:latin typeface="Times New Roman" pitchFamily="18" charset="0"/>
                          <a:cs typeface="Times New Roman" pitchFamily="18" charset="0"/>
                        </a:rPr>
                        <m:t>ắ</m:t>
                      </m:r>
                      <m:r>
                        <m:rPr>
                          <m:nor/>
                        </m:rPr>
                        <a:rPr lang="fr-FR" sz="6600" dirty="0" err="1">
                          <a:latin typeface="Times New Roman" pitchFamily="18" charset="0"/>
                          <a:cs typeface="Times New Roman" pitchFamily="18" charset="0"/>
                        </a:rPr>
                        <m:t>n</m:t>
                      </m:r>
                      <m:r>
                        <m:rPr>
                          <m:nor/>
                        </m:rPr>
                        <a:rPr lang="fr-FR" sz="6600" dirty="0">
                          <a:latin typeface="Times New Roman" pitchFamily="18" charset="0"/>
                          <a:cs typeface="Times New Roman" pitchFamily="18" charset="0"/>
                        </a:rPr>
                        <m:t> </m:t>
                      </m:r>
                      <m:r>
                        <m:rPr>
                          <m:nor/>
                        </m:rPr>
                        <a:rPr lang="fr-FR" sz="6600" dirty="0" err="1">
                          <a:latin typeface="Times New Roman" pitchFamily="18" charset="0"/>
                          <a:cs typeface="Times New Roman" pitchFamily="18" charset="0"/>
                        </a:rPr>
                        <m:t>tr</m:t>
                      </m:r>
                      <m:r>
                        <m:rPr>
                          <m:nor/>
                        </m:rPr>
                        <a:rPr lang="fr-FR" sz="6600" dirty="0" err="1">
                          <a:latin typeface="Times New Roman" pitchFamily="18" charset="0"/>
                          <a:cs typeface="Times New Roman" pitchFamily="18" charset="0"/>
                        </a:rPr>
                        <m:t>ú</m:t>
                      </m:r>
                      <m:r>
                        <m:rPr>
                          <m:nor/>
                        </m:rPr>
                        <a:rPr lang="fr-FR" sz="6600" dirty="0" err="1">
                          <a:latin typeface="Times New Roman" pitchFamily="18" charset="0"/>
                          <a:cs typeface="Times New Roman" pitchFamily="18" charset="0"/>
                        </a:rPr>
                        <m:t>ng</m:t>
                      </m:r>
                      <m:r>
                        <m:rPr>
                          <m:nor/>
                        </m:rPr>
                        <a:rPr lang="fr-FR" sz="6600" dirty="0">
                          <a:latin typeface="Times New Roman" pitchFamily="18" charset="0"/>
                          <a:cs typeface="Times New Roman" pitchFamily="18" charset="0"/>
                        </a:rPr>
                        <m:t>” </m:t>
                      </m:r>
                      <m:r>
                        <m:rPr>
                          <m:nor/>
                        </m:rPr>
                        <a:rPr lang="fr-FR" sz="6600" dirty="0" err="1">
                          <a:latin typeface="Times New Roman" pitchFamily="18" charset="0"/>
                          <a:cs typeface="Times New Roman" pitchFamily="18" charset="0"/>
                        </a:rPr>
                        <m:t>th</m:t>
                      </m:r>
                      <m:r>
                        <m:rPr>
                          <m:nor/>
                        </m:rPr>
                        <a:rPr lang="fr-FR" sz="6600" dirty="0" err="1">
                          <a:latin typeface="Times New Roman" pitchFamily="18" charset="0"/>
                          <a:cs typeface="Times New Roman" pitchFamily="18" charset="0"/>
                        </a:rPr>
                        <m:t>ì</m:t>
                      </m:r>
                      <m:r>
                        <a:rPr lang="en-US" sz="6600">
                          <a:latin typeface="Cambria Math"/>
                        </a:rPr>
                        <m:t> </m:t>
                      </m:r>
                    </m:oMath>
                  </m:oMathPara>
                </a14:m>
                <a:endParaRPr lang="en-US" sz="6600">
                  <a:latin typeface="Cambria Math"/>
                </a:endParaRPr>
              </a:p>
              <a:p>
                <a:pPr/>
                <a14:m>
                  <m:oMathPara xmlns:m="http://schemas.openxmlformats.org/officeDocument/2006/math">
                    <m:oMathParaPr>
                      <m:jc m:val="centerGroup"/>
                    </m:oMathParaPr>
                    <m:oMath xmlns:m="http://schemas.openxmlformats.org/officeDocument/2006/math">
                      <m:r>
                        <a:rPr lang="en-US" sz="6600" i="1">
                          <a:latin typeface="Cambria Math"/>
                        </a:rPr>
                        <m:t>𝑃</m:t>
                      </m:r>
                      <m:d>
                        <m:dPr>
                          <m:ctrlPr>
                            <a:rPr lang="en-US" sz="6600" i="1">
                              <a:latin typeface="Cambria Math"/>
                            </a:rPr>
                          </m:ctrlPr>
                        </m:dPr>
                        <m:e>
                          <m:bar>
                            <m:barPr>
                              <m:pos m:val="top"/>
                              <m:ctrlPr>
                                <a:rPr lang="en-US" sz="6600" i="1">
                                  <a:latin typeface="Cambria Math"/>
                                </a:rPr>
                              </m:ctrlPr>
                            </m:barPr>
                            <m:e>
                              <m:r>
                                <a:rPr lang="en-US" sz="6600" i="1">
                                  <a:latin typeface="Cambria Math"/>
                                </a:rPr>
                                <m:t>𝐴</m:t>
                              </m:r>
                            </m:e>
                          </m:bar>
                        </m:e>
                      </m:d>
                      <m:r>
                        <a:rPr lang="en-US" sz="6600" i="1">
                          <a:latin typeface="Cambria Math"/>
                        </a:rPr>
                        <m:t>=</m:t>
                      </m:r>
                      <m:r>
                        <a:rPr lang="en-US" sz="6600" i="1">
                          <a:latin typeface="Cambria Math"/>
                        </a:rPr>
                        <m:t>𝑃</m:t>
                      </m:r>
                      <m:d>
                        <m:dPr>
                          <m:ctrlPr>
                            <a:rPr lang="en-US" sz="6600" i="1">
                              <a:latin typeface="Cambria Math"/>
                            </a:rPr>
                          </m:ctrlPr>
                        </m:dPr>
                        <m:e>
                          <m:bar>
                            <m:barPr>
                              <m:pos m:val="top"/>
                              <m:ctrlPr>
                                <a:rPr lang="en-US" sz="6600" i="1">
                                  <a:latin typeface="Cambria Math"/>
                                </a:rPr>
                              </m:ctrlPr>
                            </m:barPr>
                            <m:e>
                              <m:sSub>
                                <m:sSubPr>
                                  <m:ctrlPr>
                                    <a:rPr lang="en-US" sz="6600" i="1">
                                      <a:latin typeface="Cambria Math"/>
                                    </a:rPr>
                                  </m:ctrlPr>
                                </m:sSubPr>
                                <m:e>
                                  <m:r>
                                    <a:rPr lang="en-US" sz="6600" i="1">
                                      <a:latin typeface="Cambria Math"/>
                                    </a:rPr>
                                    <m:t>𝐴</m:t>
                                  </m:r>
                                </m:e>
                                <m:sub>
                                  <m:r>
                                    <a:rPr lang="en-US" sz="6600" i="1">
                                      <a:latin typeface="Cambria Math"/>
                                    </a:rPr>
                                    <m:t>1</m:t>
                                  </m:r>
                                </m:sub>
                              </m:sSub>
                            </m:e>
                          </m:bar>
                        </m:e>
                      </m:d>
                      <m:r>
                        <a:rPr lang="en-US" sz="6600" i="1">
                          <a:latin typeface="Cambria Math"/>
                        </a:rPr>
                        <m:t>𝑃</m:t>
                      </m:r>
                      <m:d>
                        <m:dPr>
                          <m:ctrlPr>
                            <a:rPr lang="en-US" sz="6600" i="1">
                              <a:latin typeface="Cambria Math"/>
                            </a:rPr>
                          </m:ctrlPr>
                        </m:dPr>
                        <m:e>
                          <m:bar>
                            <m:barPr>
                              <m:pos m:val="top"/>
                              <m:ctrlPr>
                                <a:rPr lang="en-US" sz="6600" i="1">
                                  <a:latin typeface="Cambria Math"/>
                                </a:rPr>
                              </m:ctrlPr>
                            </m:barPr>
                            <m:e>
                              <m:sSub>
                                <m:sSubPr>
                                  <m:ctrlPr>
                                    <a:rPr lang="en-US" sz="6600" i="1">
                                      <a:latin typeface="Cambria Math"/>
                                    </a:rPr>
                                  </m:ctrlPr>
                                </m:sSubPr>
                                <m:e>
                                  <m:r>
                                    <a:rPr lang="en-US" sz="6600" i="1">
                                      <a:latin typeface="Cambria Math"/>
                                    </a:rPr>
                                    <m:t>𝐴</m:t>
                                  </m:r>
                                </m:e>
                                <m:sub>
                                  <m:r>
                                    <a:rPr lang="en-US" sz="6600" i="1">
                                      <a:latin typeface="Cambria Math"/>
                                    </a:rPr>
                                    <m:t>2</m:t>
                                  </m:r>
                                </m:sub>
                              </m:sSub>
                            </m:e>
                          </m:bar>
                        </m:e>
                      </m:d>
                      <m:r>
                        <a:rPr lang="en-US" sz="6600" i="1">
                          <a:latin typeface="Cambria Math"/>
                        </a:rPr>
                        <m:t>𝑃</m:t>
                      </m:r>
                      <m:d>
                        <m:dPr>
                          <m:ctrlPr>
                            <a:rPr lang="en-US" sz="6600" i="1">
                              <a:latin typeface="Cambria Math"/>
                            </a:rPr>
                          </m:ctrlPr>
                        </m:dPr>
                        <m:e>
                          <m:bar>
                            <m:barPr>
                              <m:pos m:val="top"/>
                              <m:ctrlPr>
                                <a:rPr lang="en-US" sz="6600" i="1">
                                  <a:latin typeface="Cambria Math"/>
                                </a:rPr>
                              </m:ctrlPr>
                            </m:barPr>
                            <m:e>
                              <m:sSub>
                                <m:sSubPr>
                                  <m:ctrlPr>
                                    <a:rPr lang="en-US" sz="6600" i="1">
                                      <a:latin typeface="Cambria Math"/>
                                    </a:rPr>
                                  </m:ctrlPr>
                                </m:sSubPr>
                                <m:e>
                                  <m:r>
                                    <a:rPr lang="en-US" sz="6600" i="1">
                                      <a:latin typeface="Cambria Math"/>
                                    </a:rPr>
                                    <m:t>𝐴</m:t>
                                  </m:r>
                                </m:e>
                                <m:sub>
                                  <m:r>
                                    <a:rPr lang="en-US" sz="6600" i="1">
                                      <a:latin typeface="Cambria Math"/>
                                    </a:rPr>
                                    <m:t>3</m:t>
                                  </m:r>
                                </m:sub>
                              </m:sSub>
                            </m:e>
                          </m:bar>
                        </m:e>
                      </m:d>
                      <m:r>
                        <a:rPr lang="en-US" sz="6600" i="1">
                          <a:latin typeface="Cambria Math"/>
                        </a:rPr>
                        <m:t>=</m:t>
                      </m:r>
                      <m:r>
                        <a:rPr lang="en-US" sz="6600" i="1">
                          <a:latin typeface="Cambria Math"/>
                        </a:rPr>
                        <m:t>0</m:t>
                      </m:r>
                      <m:r>
                        <a:rPr lang="en-US" sz="6600" i="1">
                          <a:latin typeface="Cambria Math"/>
                        </a:rPr>
                        <m:t>,</m:t>
                      </m:r>
                      <m:r>
                        <a:rPr lang="en-US" sz="6600" i="1">
                          <a:latin typeface="Cambria Math"/>
                        </a:rPr>
                        <m:t>4</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0</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3</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0</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2 </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0</m:t>
                      </m:r>
                      <m:r>
                        <m:rPr>
                          <m:nor/>
                        </m:rPr>
                        <a:rPr lang="en-US" sz="6600" dirty="0">
                          <a:latin typeface="Times New Roman" pitchFamily="18" charset="0"/>
                          <a:cs typeface="Times New Roman" pitchFamily="18" charset="0"/>
                        </a:rPr>
                        <m:t>,</m:t>
                      </m:r>
                      <m:r>
                        <m:rPr>
                          <m:nor/>
                        </m:rPr>
                        <a:rPr lang="en-US" sz="6600" dirty="0">
                          <a:latin typeface="Times New Roman" pitchFamily="18" charset="0"/>
                          <a:cs typeface="Times New Roman" pitchFamily="18" charset="0"/>
                        </a:rPr>
                        <m:t>024 </m:t>
                      </m:r>
                    </m:oMath>
                  </m:oMathPara>
                </a14:m>
                <a:endParaRPr lang="en-US" sz="6600" dirty="0">
                  <a:latin typeface="Times New Roman" pitchFamily="18" charset="0"/>
                  <a:cs typeface="Times New Roman"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414361" y="8990325"/>
                <a:ext cx="21888549" cy="2467673"/>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2476105" y="11733623"/>
                <a:ext cx="17156618" cy="1401356"/>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fr-FR" sz="6600" dirty="0">
                          <a:latin typeface="Times New Roman" pitchFamily="18" charset="0"/>
                          <a:cs typeface="Times New Roman" pitchFamily="18" charset="0"/>
                        </a:rPr>
                        <m:t>=&gt;</m:t>
                      </m:r>
                      <m:r>
                        <a:rPr lang="en-US" sz="6600" i="1">
                          <a:latin typeface="Cambria Math"/>
                        </a:rPr>
                        <m:t>𝑃</m:t>
                      </m:r>
                      <m:d>
                        <m:dPr>
                          <m:ctrlPr>
                            <a:rPr lang="en-US" sz="6600" i="1">
                              <a:latin typeface="Cambria Math"/>
                            </a:rPr>
                          </m:ctrlPr>
                        </m:dPr>
                        <m:e>
                          <m:r>
                            <a:rPr lang="en-US" sz="6600" i="1">
                              <a:latin typeface="Cambria Math"/>
                            </a:rPr>
                            <m:t>𝐴</m:t>
                          </m:r>
                        </m:e>
                      </m:d>
                      <m:r>
                        <a:rPr lang="fr-FR" sz="6600" i="1">
                          <a:latin typeface="Cambria Math"/>
                        </a:rPr>
                        <m:t>=</m:t>
                      </m:r>
                      <m:r>
                        <m:rPr>
                          <m:nor/>
                        </m:rPr>
                        <a:rPr lang="en-US" sz="6600" dirty="0">
                          <a:latin typeface="Times New Roman" pitchFamily="18" charset="0"/>
                          <a:cs typeface="Times New Roman" pitchFamily="18" charset="0"/>
                        </a:rPr>
                        <m:t> </m:t>
                      </m:r>
                      <m:r>
                        <a:rPr lang="en-US" sz="6600">
                          <a:latin typeface="Cambria Math"/>
                        </a:rPr>
                        <m:t>1</m:t>
                      </m:r>
                      <m:r>
                        <a:rPr lang="en-US" sz="6600">
                          <a:latin typeface="Cambria Math"/>
                        </a:rPr>
                        <m:t>−</m:t>
                      </m:r>
                      <m:r>
                        <a:rPr lang="en-US" sz="6600" i="1">
                          <a:latin typeface="Cambria Math"/>
                        </a:rPr>
                        <m:t>𝑃</m:t>
                      </m:r>
                      <m:d>
                        <m:dPr>
                          <m:ctrlPr>
                            <a:rPr lang="en-US" sz="6600" i="1">
                              <a:latin typeface="Cambria Math"/>
                            </a:rPr>
                          </m:ctrlPr>
                        </m:dPr>
                        <m:e>
                          <m:bar>
                            <m:barPr>
                              <m:pos m:val="top"/>
                              <m:ctrlPr>
                                <a:rPr lang="en-US" sz="6600" i="1">
                                  <a:latin typeface="Cambria Math"/>
                                </a:rPr>
                              </m:ctrlPr>
                            </m:barPr>
                            <m:e>
                              <m:r>
                                <a:rPr lang="en-US" sz="6600" i="1">
                                  <a:latin typeface="Cambria Math"/>
                                </a:rPr>
                                <m:t>𝐴</m:t>
                              </m:r>
                            </m:e>
                          </m:bar>
                        </m:e>
                      </m:d>
                      <m:r>
                        <a:rPr lang="en-US" sz="6600" i="1">
                          <a:latin typeface="Cambria Math"/>
                        </a:rPr>
                        <m:t>=</m:t>
                      </m:r>
                      <m:r>
                        <a:rPr lang="en-US" sz="6600" i="1">
                          <a:latin typeface="Cambria Math"/>
                        </a:rPr>
                        <m:t>1</m:t>
                      </m:r>
                      <m:r>
                        <a:rPr lang="en-US" sz="6600" i="1">
                          <a:latin typeface="Cambria Math"/>
                        </a:rPr>
                        <m:t>−</m:t>
                      </m:r>
                      <m:r>
                        <a:rPr lang="en-US" sz="6600" i="1">
                          <a:latin typeface="Cambria Math"/>
                        </a:rPr>
                        <m:t>0</m:t>
                      </m:r>
                      <m:r>
                        <a:rPr lang="en-US" sz="6600" i="1">
                          <a:latin typeface="Cambria Math"/>
                        </a:rPr>
                        <m:t>,</m:t>
                      </m:r>
                      <m:r>
                        <a:rPr lang="en-US" sz="6600" i="1">
                          <a:latin typeface="Cambria Math"/>
                        </a:rPr>
                        <m:t>024</m:t>
                      </m:r>
                      <m:r>
                        <a:rPr lang="en-US" sz="6600" i="1">
                          <a:latin typeface="Cambria Math"/>
                        </a:rPr>
                        <m:t>=</m:t>
                      </m:r>
                      <m:r>
                        <a:rPr lang="en-US" sz="6600" i="1">
                          <a:latin typeface="Cambria Math"/>
                        </a:rPr>
                        <m:t>0</m:t>
                      </m:r>
                      <m:r>
                        <a:rPr lang="en-US" sz="6600" i="1">
                          <a:latin typeface="Cambria Math"/>
                        </a:rPr>
                        <m:t>,</m:t>
                      </m:r>
                      <m:r>
                        <a:rPr lang="en-US" sz="6600" i="1">
                          <a:latin typeface="Cambria Math"/>
                        </a:rPr>
                        <m:t>976</m:t>
                      </m:r>
                    </m:oMath>
                  </m:oMathPara>
                </a14:m>
                <a:endParaRPr lang="en-US" sz="6600" dirty="0">
                  <a:latin typeface="Times New Roman" pitchFamily="18" charset="0"/>
                  <a:cs typeface="Times New Roman"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2476105" y="11733623"/>
                <a:ext cx="17156618" cy="1401356"/>
              </a:xfrm>
              <a:prstGeom prst="rect">
                <a:avLst/>
              </a:prstGeom>
              <a:blipFill rotWithShape="0">
                <a:blip r:embed="rId9"/>
                <a:stretch>
                  <a:fillRect/>
                </a:stretch>
              </a:blipFill>
            </p:spPr>
            <p:txBody>
              <a:bodyPr/>
              <a:lstStyle/>
              <a:p>
                <a:r>
                  <a:rPr lang="en-US">
                    <a:noFill/>
                  </a:rPr>
                  <a:t> </a:t>
                </a:r>
              </a:p>
            </p:txBody>
          </p:sp>
        </mc:Fallback>
      </mc:AlternateContent>
      <p:sp>
        <p:nvSpPr>
          <p:cNvPr id="63" name="Action Button: Forward or Next 62">
            <a:hlinkClick r:id="rId10"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64" name="Rectangle 63"/>
              <p:cNvSpPr/>
              <p:nvPr/>
            </p:nvSpPr>
            <p:spPr>
              <a:xfrm>
                <a:off x="114032" y="6391524"/>
                <a:ext cx="22839015" cy="1401356"/>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a:rPr lang="en-US" sz="6600" i="1">
                          <a:latin typeface="Cambria Math"/>
                          <a:ea typeface="Cambria Math"/>
                        </a:rPr>
                        <m:t>=&gt;</m:t>
                      </m:r>
                      <m:r>
                        <a:rPr lang="en-US" sz="6600" i="1">
                          <a:latin typeface="Cambria Math"/>
                        </a:rPr>
                        <m:t>𝑃</m:t>
                      </m:r>
                      <m:d>
                        <m:dPr>
                          <m:ctrlPr>
                            <a:rPr lang="en-US" sz="6600" i="1">
                              <a:latin typeface="Cambria Math"/>
                            </a:rPr>
                          </m:ctrlPr>
                        </m:dPr>
                        <m:e>
                          <m:bar>
                            <m:barPr>
                              <m:pos m:val="top"/>
                              <m:ctrlPr>
                                <a:rPr lang="en-US" sz="6600" i="1">
                                  <a:latin typeface="Cambria Math"/>
                                </a:rPr>
                              </m:ctrlPr>
                            </m:barPr>
                            <m:e>
                              <m:sSub>
                                <m:sSubPr>
                                  <m:ctrlPr>
                                    <a:rPr lang="en-US" sz="6600" i="1">
                                      <a:latin typeface="Cambria Math"/>
                                    </a:rPr>
                                  </m:ctrlPr>
                                </m:sSubPr>
                                <m:e>
                                  <m:r>
                                    <a:rPr lang="en-US" sz="6600" i="1">
                                      <a:latin typeface="Cambria Math"/>
                                    </a:rPr>
                                    <m:t>𝐴</m:t>
                                  </m:r>
                                </m:e>
                                <m:sub>
                                  <m:r>
                                    <a:rPr lang="en-US" sz="6600" i="1">
                                      <a:latin typeface="Cambria Math"/>
                                    </a:rPr>
                                    <m:t>1</m:t>
                                  </m:r>
                                </m:sub>
                              </m:sSub>
                            </m:e>
                          </m:bar>
                        </m:e>
                      </m:d>
                      <m:r>
                        <a:rPr lang="en-US" sz="6600" i="1">
                          <a:latin typeface="Cambria Math"/>
                        </a:rPr>
                        <m:t>=</m:t>
                      </m:r>
                      <m:r>
                        <a:rPr lang="en-US" sz="6600" i="1">
                          <a:latin typeface="Cambria Math"/>
                        </a:rPr>
                        <m:t>1</m:t>
                      </m:r>
                      <m:r>
                        <a:rPr lang="en-US" sz="6600" i="1">
                          <a:latin typeface="Cambria Math"/>
                        </a:rPr>
                        <m:t>−</m:t>
                      </m:r>
                      <m:r>
                        <a:rPr lang="en-US" sz="6600" i="1">
                          <a:latin typeface="Cambria Math"/>
                        </a:rPr>
                        <m:t>0</m:t>
                      </m:r>
                      <m:r>
                        <a:rPr lang="en-US" sz="6600" i="1">
                          <a:latin typeface="Cambria Math"/>
                        </a:rPr>
                        <m:t>,</m:t>
                      </m:r>
                      <m:r>
                        <a:rPr lang="en-US" sz="6600" i="1">
                          <a:latin typeface="Cambria Math"/>
                        </a:rPr>
                        <m:t>6</m:t>
                      </m:r>
                      <m:r>
                        <a:rPr lang="en-US" sz="6600" i="1">
                          <a:latin typeface="Cambria Math"/>
                        </a:rPr>
                        <m:t>=</m:t>
                      </m:r>
                      <m:r>
                        <a:rPr lang="en-US" sz="6600" i="1">
                          <a:latin typeface="Cambria Math"/>
                        </a:rPr>
                        <m:t>0</m:t>
                      </m:r>
                      <m:r>
                        <a:rPr lang="en-US" sz="6600" i="1">
                          <a:latin typeface="Cambria Math"/>
                        </a:rPr>
                        <m:t>,</m:t>
                      </m:r>
                      <m:r>
                        <a:rPr lang="en-US" sz="6600" i="1">
                          <a:latin typeface="Cambria Math"/>
                        </a:rPr>
                        <m:t>4</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 </m:t>
                      </m:r>
                      <m:r>
                        <a:rPr lang="en-US" sz="6600" i="1">
                          <a:latin typeface="Cambria Math"/>
                        </a:rPr>
                        <m:t>𝑃</m:t>
                      </m:r>
                      <m:d>
                        <m:dPr>
                          <m:ctrlPr>
                            <a:rPr lang="en-US" sz="6600" i="1">
                              <a:latin typeface="Cambria Math"/>
                            </a:rPr>
                          </m:ctrlPr>
                        </m:dPr>
                        <m:e>
                          <m:bar>
                            <m:barPr>
                              <m:pos m:val="top"/>
                              <m:ctrlPr>
                                <a:rPr lang="en-US" sz="6600" i="1">
                                  <a:latin typeface="Cambria Math"/>
                                </a:rPr>
                              </m:ctrlPr>
                            </m:barPr>
                            <m:e>
                              <m:sSub>
                                <m:sSubPr>
                                  <m:ctrlPr>
                                    <a:rPr lang="en-US" sz="6600" i="1">
                                      <a:latin typeface="Cambria Math"/>
                                    </a:rPr>
                                  </m:ctrlPr>
                                </m:sSubPr>
                                <m:e>
                                  <m:r>
                                    <a:rPr lang="en-US" sz="6600" i="1">
                                      <a:latin typeface="Cambria Math"/>
                                    </a:rPr>
                                    <m:t>𝐴</m:t>
                                  </m:r>
                                </m:e>
                                <m:sub>
                                  <m:r>
                                    <a:rPr lang="en-US" sz="6600" i="1">
                                      <a:latin typeface="Cambria Math"/>
                                    </a:rPr>
                                    <m:t>2</m:t>
                                  </m:r>
                                </m:sub>
                              </m:sSub>
                            </m:e>
                          </m:bar>
                        </m:e>
                      </m:d>
                      <m:r>
                        <a:rPr lang="en-US" sz="6600" i="1">
                          <a:latin typeface="Cambria Math" panose="02040503050406030204" pitchFamily="18" charset="0"/>
                        </a:rPr>
                        <m:t>=</m:t>
                      </m:r>
                      <m:r>
                        <a:rPr lang="en-US" sz="6600" i="1">
                          <a:latin typeface="Cambria Math"/>
                        </a:rPr>
                        <m:t>1</m:t>
                      </m:r>
                      <m:r>
                        <a:rPr lang="en-US" sz="6600" i="1">
                          <a:latin typeface="Cambria Math"/>
                        </a:rPr>
                        <m:t>−</m:t>
                      </m:r>
                      <m:r>
                        <a:rPr lang="en-US" sz="6600" i="1">
                          <a:latin typeface="Cambria Math"/>
                        </a:rPr>
                        <m:t>0</m:t>
                      </m:r>
                      <m:r>
                        <a:rPr lang="en-US" sz="6600" i="1">
                          <a:latin typeface="Cambria Math"/>
                        </a:rPr>
                        <m:t>,</m:t>
                      </m:r>
                      <m:r>
                        <a:rPr lang="en-US" sz="6600" i="1">
                          <a:latin typeface="Cambria Math"/>
                        </a:rPr>
                        <m:t>7</m:t>
                      </m:r>
                      <m:r>
                        <a:rPr lang="en-US" sz="6600" i="1">
                          <a:latin typeface="Cambria Math"/>
                        </a:rPr>
                        <m:t>=</m:t>
                      </m:r>
                      <m:r>
                        <a:rPr lang="en-US" sz="6600" i="1">
                          <a:latin typeface="Cambria Math"/>
                        </a:rPr>
                        <m:t>0</m:t>
                      </m:r>
                      <m:r>
                        <a:rPr lang="en-US" sz="6600" i="1">
                          <a:latin typeface="Cambria Math"/>
                        </a:rPr>
                        <m:t>,</m:t>
                      </m:r>
                      <m:r>
                        <a:rPr lang="en-US" sz="6600" i="1">
                          <a:latin typeface="Cambria Math"/>
                        </a:rPr>
                        <m:t>3</m:t>
                      </m:r>
                      <m:r>
                        <a:rPr lang="en-US" sz="6600" i="1">
                          <a:latin typeface="Cambria Math"/>
                        </a:rPr>
                        <m:t>,</m:t>
                      </m:r>
                      <m:r>
                        <m:rPr>
                          <m:nor/>
                        </m:rPr>
                        <a:rPr lang="en-US" sz="6600" dirty="0">
                          <a:latin typeface="Times New Roman" pitchFamily="18" charset="0"/>
                          <a:cs typeface="Times New Roman" pitchFamily="18" charset="0"/>
                        </a:rPr>
                        <m:t> </m:t>
                      </m:r>
                    </m:oMath>
                  </m:oMathPara>
                </a14:m>
                <a:endParaRPr lang="en-US" sz="6600" i="1">
                  <a:latin typeface="Cambria Math"/>
                </a:endParaRPr>
              </a:p>
            </p:txBody>
          </p:sp>
        </mc:Choice>
        <mc:Fallback xmlns="">
          <p:sp>
            <p:nvSpPr>
              <p:cNvPr id="64" name="Rectangle 63"/>
              <p:cNvSpPr>
                <a:spLocks noRot="1" noChangeAspect="1" noMove="1" noResize="1" noEditPoints="1" noAdjustHandles="1" noChangeArrowheads="1" noChangeShapeType="1" noTextEdit="1"/>
              </p:cNvSpPr>
              <p:nvPr/>
            </p:nvSpPr>
            <p:spPr>
              <a:xfrm>
                <a:off x="114032" y="6391524"/>
                <a:ext cx="22839015" cy="1401356"/>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067766" y="5134344"/>
                <a:ext cx="19650700" cy="13326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6600" dirty="0">
                          <a:latin typeface="Times New Roman" pitchFamily="18" charset="0"/>
                          <a:cs typeface="Times New Roman" pitchFamily="18" charset="0"/>
                        </a:rPr>
                        <m:t>G</m:t>
                      </m:r>
                      <m:r>
                        <m:rPr>
                          <m:nor/>
                        </m:rPr>
                        <a:rPr lang="en-US" sz="6600" dirty="0">
                          <a:latin typeface="Times New Roman" pitchFamily="18" charset="0"/>
                          <a:cs typeface="Times New Roman" pitchFamily="18" charset="0"/>
                        </a:rPr>
                        <m:t>ọ</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sSub>
                        <m:sSubPr>
                          <m:ctrlPr>
                            <a:rPr lang="en-US" sz="6600" i="1">
                              <a:latin typeface="Cambria Math"/>
                            </a:rPr>
                          </m:ctrlPr>
                        </m:sSubPr>
                        <m:e>
                          <m:r>
                            <a:rPr lang="en-US" sz="6600" i="1">
                              <a:latin typeface="Cambria Math"/>
                            </a:rPr>
                            <m:t>𝐴</m:t>
                          </m:r>
                        </m:e>
                        <m:sub>
                          <m:r>
                            <a:rPr lang="en-US" sz="6600" i="1">
                              <a:latin typeface="Cambria Math"/>
                            </a:rPr>
                            <m:t>𝑗</m:t>
                          </m:r>
                        </m:sub>
                      </m:sSub>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l</m:t>
                      </m:r>
                      <m:r>
                        <m:rPr>
                          <m:nor/>
                        </m:rPr>
                        <a:rPr lang="en-US" sz="6600" dirty="0" err="1">
                          <a:latin typeface="Times New Roman" pitchFamily="18" charset="0"/>
                          <a:cs typeface="Times New Roman" pitchFamily="18" charset="0"/>
                        </a:rPr>
                        <m:t>à </m:t>
                      </m:r>
                      <m:r>
                        <m:rPr>
                          <m:nor/>
                        </m:rPr>
                        <a:rPr lang="en-US" sz="6600" dirty="0" err="1">
                          <a:latin typeface="Times New Roman" pitchFamily="18" charset="0"/>
                          <a:cs typeface="Times New Roman" pitchFamily="18" charset="0"/>
                        </a:rPr>
                        <m:t>bi</m:t>
                      </m:r>
                      <m:r>
                        <m:rPr>
                          <m:nor/>
                        </m:rPr>
                        <a:rPr lang="en-US" sz="6600" dirty="0" err="1">
                          <a:latin typeface="Times New Roman" pitchFamily="18" charset="0"/>
                          <a:cs typeface="Times New Roman" pitchFamily="18" charset="0"/>
                        </a:rPr>
                        <m:t>ế</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c</m:t>
                      </m:r>
                      <m:r>
                        <m:rPr>
                          <m:nor/>
                        </m:rPr>
                        <a:rPr lang="en-US" sz="6600" dirty="0" err="1">
                          <a:latin typeface="Times New Roman" pitchFamily="18" charset="0"/>
                          <a:cs typeface="Times New Roman" pitchFamily="18" charset="0"/>
                        </a:rPr>
                        <m:t>ố “</m:t>
                      </m:r>
                      <m:r>
                        <m:rPr>
                          <m:nor/>
                        </m:rPr>
                        <a:rPr lang="en-US" sz="6600" dirty="0" err="1">
                          <a:latin typeface="Times New Roman" pitchFamily="18" charset="0"/>
                          <a:cs typeface="Times New Roman" pitchFamily="18" charset="0"/>
                        </a:rPr>
                        <m:t>X</m:t>
                      </m:r>
                      <m:r>
                        <m:rPr>
                          <m:nor/>
                        </m:rPr>
                        <a:rPr lang="en-US" sz="6600" dirty="0" err="1">
                          <a:latin typeface="Times New Roman" pitchFamily="18" charset="0"/>
                          <a:cs typeface="Times New Roman" pitchFamily="18" charset="0"/>
                        </a:rPr>
                        <m:t>ạ </m:t>
                      </m:r>
                      <m:r>
                        <m:rPr>
                          <m:nor/>
                        </m:rPr>
                        <a:rPr lang="en-US" sz="6600" dirty="0" err="1">
                          <a:latin typeface="Times New Roman" pitchFamily="18" charset="0"/>
                          <a:cs typeface="Times New Roman" pitchFamily="18" charset="0"/>
                        </a:rPr>
                        <m:t>th</m:t>
                      </m:r>
                      <m:r>
                        <m:rPr>
                          <m:nor/>
                        </m:rPr>
                        <a:rPr lang="en-US" sz="6600" dirty="0" err="1">
                          <a:latin typeface="Times New Roman" pitchFamily="18" charset="0"/>
                          <a:cs typeface="Times New Roman" pitchFamily="18" charset="0"/>
                        </a:rPr>
                        <m:t>ủ </m:t>
                      </m:r>
                      <m:r>
                        <m:rPr>
                          <m:nor/>
                        </m:rPr>
                        <a:rPr lang="en-US" sz="6600" dirty="0" err="1">
                          <a:latin typeface="Times New Roman" pitchFamily="18" charset="0"/>
                          <a:cs typeface="Times New Roman" pitchFamily="18" charset="0"/>
                        </a:rPr>
                        <m:t>th</m:t>
                      </m:r>
                      <m:r>
                        <m:rPr>
                          <m:nor/>
                        </m:rPr>
                        <a:rPr lang="en-US" sz="6600" dirty="0" err="1">
                          <a:latin typeface="Times New Roman" pitchFamily="18" charset="0"/>
                          <a:cs typeface="Times New Roman" pitchFamily="18" charset="0"/>
                        </a:rPr>
                        <m:t>ứ </m:t>
                      </m:r>
                      <m:r>
                        <a:rPr lang="en-US" sz="6600" i="1">
                          <a:latin typeface="Cambria Math"/>
                        </a:rPr>
                        <m:t>𝑗</m:t>
                      </m:r>
                      <m:r>
                        <a:rPr lang="en-US" sz="6600" i="1">
                          <a:latin typeface="Cambria Math"/>
                        </a:rPr>
                        <m:t> </m:t>
                      </m:r>
                      <m:r>
                        <m:rPr>
                          <m:nor/>
                        </m:rPr>
                        <a:rPr lang="en-US" sz="6600" dirty="0" err="1">
                          <a:latin typeface="Times New Roman" pitchFamily="18" charset="0"/>
                          <a:cs typeface="Times New Roman" pitchFamily="18" charset="0"/>
                        </a:rPr>
                        <m:t>b</m:t>
                      </m:r>
                      <m:r>
                        <m:rPr>
                          <m:nor/>
                        </m:rPr>
                        <a:rPr lang="en-US" sz="6600" dirty="0" err="1">
                          <a:latin typeface="Times New Roman" pitchFamily="18" charset="0"/>
                          <a:cs typeface="Times New Roman" pitchFamily="18" charset="0"/>
                        </a:rPr>
                        <m:t>ắ</m:t>
                      </m:r>
                      <m:r>
                        <m:rPr>
                          <m:nor/>
                        </m:rPr>
                        <a:rPr lang="en-US" sz="6600" dirty="0" err="1">
                          <a:latin typeface="Times New Roman" pitchFamily="18" charset="0"/>
                          <a:cs typeface="Times New Roman" pitchFamily="18" charset="0"/>
                        </a:rPr>
                        <m:t>n</m:t>
                      </m:r>
                      <m:r>
                        <m:rPr>
                          <m:nor/>
                        </m:rPr>
                        <a:rPr lang="en-US" sz="6600" dirty="0">
                          <a:latin typeface="Times New Roman" pitchFamily="18" charset="0"/>
                          <a:cs typeface="Times New Roman" pitchFamily="18" charset="0"/>
                        </a:rPr>
                        <m:t> </m:t>
                      </m:r>
                      <m:r>
                        <m:rPr>
                          <m:nor/>
                        </m:rPr>
                        <a:rPr lang="en-US" sz="6600" dirty="0" err="1">
                          <a:latin typeface="Times New Roman" pitchFamily="18" charset="0"/>
                          <a:cs typeface="Times New Roman" pitchFamily="18" charset="0"/>
                        </a:rPr>
                        <m:t>tr</m:t>
                      </m:r>
                      <m:r>
                        <m:rPr>
                          <m:nor/>
                        </m:rPr>
                        <a:rPr lang="en-US" sz="6600" dirty="0" err="1">
                          <a:latin typeface="Times New Roman" pitchFamily="18" charset="0"/>
                          <a:cs typeface="Times New Roman" pitchFamily="18" charset="0"/>
                        </a:rPr>
                        <m:t>ú</m:t>
                      </m:r>
                      <m:r>
                        <m:rPr>
                          <m:nor/>
                        </m:rPr>
                        <a:rPr lang="en-US" sz="6600" dirty="0" err="1">
                          <a:latin typeface="Times New Roman" pitchFamily="18" charset="0"/>
                          <a:cs typeface="Times New Roman" pitchFamily="18" charset="0"/>
                        </a:rPr>
                        <m:t>ng</m:t>
                      </m:r>
                      <m:r>
                        <m:rPr>
                          <m:nor/>
                        </m:rPr>
                        <a:rPr lang="en-US" sz="6600" dirty="0">
                          <a:latin typeface="Times New Roman" pitchFamily="18" charset="0"/>
                          <a:cs typeface="Times New Roman" pitchFamily="18" charset="0"/>
                        </a:rPr>
                        <m:t>”. </m:t>
                      </m:r>
                      <m:r>
                        <m:rPr>
                          <m:nor/>
                        </m:rPr>
                        <a:rPr lang="en-US" sz="6600" dirty="0">
                          <a:latin typeface="Times New Roman" pitchFamily="18" charset="0"/>
                          <a:cs typeface="Times New Roman" pitchFamily="18" charset="0"/>
                        </a:rPr>
                        <m:t>V</m:t>
                      </m:r>
                      <m:r>
                        <m:rPr>
                          <m:nor/>
                        </m:rPr>
                        <a:rPr lang="en-US" sz="6600" dirty="0">
                          <a:latin typeface="Times New Roman" pitchFamily="18" charset="0"/>
                          <a:cs typeface="Times New Roman" pitchFamily="18" charset="0"/>
                        </a:rPr>
                        <m:t>ớ</m:t>
                      </m:r>
                      <m:r>
                        <m:rPr>
                          <m:nor/>
                        </m:rPr>
                        <a:rPr lang="en-US" sz="6600" dirty="0">
                          <a:latin typeface="Times New Roman" pitchFamily="18" charset="0"/>
                          <a:cs typeface="Times New Roman" pitchFamily="18" charset="0"/>
                        </a:rPr>
                        <m:t>i</m:t>
                      </m:r>
                      <m:r>
                        <m:rPr>
                          <m:nor/>
                        </m:rPr>
                        <a:rPr lang="en-US" sz="6600" dirty="0">
                          <a:latin typeface="Times New Roman" pitchFamily="18" charset="0"/>
                          <a:cs typeface="Times New Roman" pitchFamily="18" charset="0"/>
                        </a:rPr>
                        <m:t> </m:t>
                      </m:r>
                      <m:r>
                        <a:rPr lang="en-US" sz="6600" i="1">
                          <a:latin typeface="Cambria Math"/>
                        </a:rPr>
                        <m:t>𝑗</m:t>
                      </m:r>
                      <m:r>
                        <a:rPr lang="en-US" sz="6600" i="1">
                          <a:latin typeface="Cambria Math"/>
                        </a:rPr>
                        <m:t>=</m:t>
                      </m:r>
                      <m:bar>
                        <m:barPr>
                          <m:pos m:val="top"/>
                          <m:ctrlPr>
                            <a:rPr lang="en-US" sz="6600" i="1">
                              <a:latin typeface="Cambria Math"/>
                            </a:rPr>
                          </m:ctrlPr>
                        </m:barPr>
                        <m:e>
                          <m:r>
                            <a:rPr lang="en-US" sz="6600" i="1">
                              <a:latin typeface="Cambria Math"/>
                            </a:rPr>
                            <m:t>1</m:t>
                          </m:r>
                          <m:r>
                            <a:rPr lang="en-US" sz="6600" i="1">
                              <a:latin typeface="Cambria Math"/>
                            </a:rPr>
                            <m:t>,</m:t>
                          </m:r>
                          <m:r>
                            <a:rPr lang="en-US" sz="6600" i="1">
                              <a:latin typeface="Cambria Math"/>
                            </a:rPr>
                            <m:t>3</m:t>
                          </m:r>
                        </m:e>
                      </m:bar>
                      <m:r>
                        <a:rPr lang="en-US" sz="6600" i="1">
                          <a:latin typeface="Cambria Math"/>
                        </a:rPr>
                        <m:t>.</m:t>
                      </m:r>
                      <m:r>
                        <m:rPr>
                          <m:nor/>
                        </m:rPr>
                        <a:rPr lang="en-US" sz="6600" dirty="0">
                          <a:latin typeface="Times New Roman" pitchFamily="18" charset="0"/>
                          <a:cs typeface="Times New Roman" pitchFamily="18" charset="0"/>
                        </a:rPr>
                        <m:t> </m:t>
                      </m:r>
                    </m:oMath>
                  </m:oMathPara>
                </a14:m>
                <a:endParaRPr lang="en-US" sz="6600" i="1">
                  <a:latin typeface="Cambria Math"/>
                  <a:ea typeface="Cambria Math"/>
                </a:endParaRPr>
              </a:p>
            </p:txBody>
          </p:sp>
        </mc:Choice>
        <mc:Fallback xmlns="">
          <p:sp>
            <p:nvSpPr>
              <p:cNvPr id="11" name="Rectangle 10"/>
              <p:cNvSpPr>
                <a:spLocks noRot="1" noChangeAspect="1" noMove="1" noResize="1" noEditPoints="1" noAdjustHandles="1" noChangeArrowheads="1" noChangeShapeType="1" noTextEdit="1"/>
              </p:cNvSpPr>
              <p:nvPr/>
            </p:nvSpPr>
            <p:spPr>
              <a:xfrm>
                <a:off x="5067766" y="5134344"/>
                <a:ext cx="19650700" cy="1332673"/>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7162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left)">
                                      <p:cBhvr>
                                        <p:cTn id="42" dur="500"/>
                                        <p:tgtEl>
                                          <p:spTgt spid="6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left)">
                                      <p:cBhvr>
                                        <p:cTn id="4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7" grpId="0"/>
      <p:bldP spid="68" grpId="0"/>
      <p:bldP spid="63" grpId="0" animBg="1"/>
      <p:bldP spid="64"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0">
            <a:extLst>
              <a:ext uri="{FF2B5EF4-FFF2-40B4-BE49-F238E27FC236}">
                <a16:creationId xmlns:a16="http://schemas.microsoft.com/office/drawing/2014/main" xmlns="" id="{43C051DC-C7D1-4F76-A0E4-E9725AEA5753}"/>
              </a:ext>
            </a:extLst>
          </p:cNvPr>
          <p:cNvSpPr>
            <a:spLocks noChangeArrowheads="1"/>
          </p:cNvSpPr>
          <p:nvPr/>
        </p:nvSpPr>
        <p:spPr bwMode="gray">
          <a:xfrm>
            <a:off x="0" y="0"/>
            <a:ext cx="24387175" cy="1371600"/>
          </a:xfrm>
          <a:prstGeom prst="roundRect">
            <a:avLst>
              <a:gd name="adj" fmla="val 50000"/>
            </a:avLst>
          </a:prstGeom>
          <a:solidFill>
            <a:schemeClr val="bg1"/>
          </a:solidFill>
          <a:ln w="28575" algn="ctr">
            <a:solidFill>
              <a:srgbClr val="0000CC"/>
            </a:solid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defRPr/>
            </a:pP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Phần</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4.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Vận</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dụng</a:t>
            </a:r>
            <a:r>
              <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 </a:t>
            </a:r>
            <a:r>
              <a:rPr lang="en-US" sz="6400" b="1" dirty="0" err="1">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rPr>
              <a:t>cao</a:t>
            </a:r>
            <a:endParaRPr lang="en-US" sz="6400" b="1" dirty="0">
              <a:solidFill>
                <a:srgbClr val="000086"/>
              </a:solidFill>
              <a:effectLst>
                <a:outerShdw blurRad="38100" dist="38100" dir="2700000" algn="tl">
                  <a:srgbClr val="C0C0C0"/>
                </a:outerShdw>
              </a:effectLst>
              <a:latin typeface="Vani" panose="02040502050405020303" pitchFamily="18" charset="0"/>
              <a:cs typeface="Vani" panose="02040502050405020303" pitchFamily="18" charset="0"/>
            </a:endParaRPr>
          </a:p>
        </p:txBody>
      </p:sp>
      <p:sp>
        <p:nvSpPr>
          <p:cNvPr id="10" name="TextBox 9"/>
          <p:cNvSpPr txBox="1"/>
          <p:nvPr/>
        </p:nvSpPr>
        <p:spPr>
          <a:xfrm>
            <a:off x="6313641" y="6019730"/>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err="1">
                <a:latin typeface="Times New Roman" pitchFamily="18" charset="0"/>
                <a:cs typeface="Times New Roman" pitchFamily="18" charset="0"/>
              </a:rPr>
              <a:t>Câu</a:t>
            </a:r>
            <a:r>
              <a:rPr lang="en-US" sz="6400">
                <a:latin typeface="Times New Roman" pitchFamily="18" charset="0"/>
                <a:cs typeface="Times New Roman" pitchFamily="18" charset="0"/>
              </a:rPr>
              <a:t> </a:t>
            </a:r>
            <a:r>
              <a:rPr lang="en-US" sz="6400" smtClean="0">
                <a:latin typeface="Times New Roman" pitchFamily="18" charset="0"/>
                <a:cs typeface="Times New Roman" pitchFamily="18" charset="0"/>
              </a:rPr>
              <a:t>4D</a:t>
            </a:r>
            <a:endParaRPr lang="en-US" sz="6400" dirty="0">
              <a:latin typeface="Times New Roman" pitchFamily="18" charset="0"/>
              <a:cs typeface="Times New Roman" pitchFamily="18" charset="0"/>
            </a:endParaRPr>
          </a:p>
        </p:txBody>
      </p:sp>
      <p:sp>
        <p:nvSpPr>
          <p:cNvPr id="11" name="TextBox 10"/>
          <p:cNvSpPr txBox="1"/>
          <p:nvPr/>
        </p:nvSpPr>
        <p:spPr>
          <a:xfrm>
            <a:off x="10440988" y="6142130"/>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err="1">
                <a:latin typeface="Times New Roman" pitchFamily="18" charset="0"/>
                <a:cs typeface="Times New Roman" pitchFamily="18" charset="0"/>
              </a:rPr>
              <a:t>Câu</a:t>
            </a:r>
            <a:r>
              <a:rPr lang="en-US" sz="6400">
                <a:latin typeface="Times New Roman" pitchFamily="18" charset="0"/>
                <a:cs typeface="Times New Roman" pitchFamily="18" charset="0"/>
              </a:rPr>
              <a:t> </a:t>
            </a:r>
            <a:r>
              <a:rPr lang="en-US" sz="6400" smtClean="0">
                <a:latin typeface="Times New Roman" pitchFamily="18" charset="0"/>
                <a:cs typeface="Times New Roman" pitchFamily="18" charset="0"/>
              </a:rPr>
              <a:t>5B</a:t>
            </a:r>
            <a:endParaRPr lang="en-US" sz="6400" dirty="0">
              <a:latin typeface="Times New Roman" pitchFamily="18" charset="0"/>
              <a:cs typeface="Times New Roman" pitchFamily="18" charset="0"/>
            </a:endParaRPr>
          </a:p>
        </p:txBody>
      </p:sp>
      <p:sp>
        <p:nvSpPr>
          <p:cNvPr id="14" name="TextBox 13"/>
          <p:cNvSpPr txBox="1"/>
          <p:nvPr/>
        </p:nvSpPr>
        <p:spPr>
          <a:xfrm>
            <a:off x="14327188" y="44692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err="1">
                <a:latin typeface="Times New Roman" pitchFamily="18" charset="0"/>
                <a:cs typeface="Times New Roman" pitchFamily="18" charset="0"/>
              </a:rPr>
              <a:t>Câu</a:t>
            </a:r>
            <a:r>
              <a:rPr lang="en-US" sz="6400">
                <a:latin typeface="Times New Roman" pitchFamily="18" charset="0"/>
                <a:cs typeface="Times New Roman" pitchFamily="18" charset="0"/>
              </a:rPr>
              <a:t> </a:t>
            </a:r>
            <a:r>
              <a:rPr lang="en-US" sz="6400" smtClean="0">
                <a:latin typeface="Times New Roman" pitchFamily="18" charset="0"/>
                <a:cs typeface="Times New Roman" pitchFamily="18" charset="0"/>
              </a:rPr>
              <a:t>3D</a:t>
            </a:r>
            <a:endParaRPr lang="en-US" sz="6400" dirty="0">
              <a:latin typeface="Times New Roman" pitchFamily="18" charset="0"/>
              <a:cs typeface="Times New Roman" pitchFamily="18" charset="0"/>
            </a:endParaRPr>
          </a:p>
        </p:txBody>
      </p:sp>
      <p:sp>
        <p:nvSpPr>
          <p:cNvPr id="15" name="TextBox 14"/>
          <p:cNvSpPr txBox="1"/>
          <p:nvPr/>
        </p:nvSpPr>
        <p:spPr>
          <a:xfrm>
            <a:off x="10440988" y="44692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err="1">
                <a:latin typeface="Times New Roman" pitchFamily="18" charset="0"/>
                <a:cs typeface="Times New Roman" pitchFamily="18" charset="0"/>
              </a:rPr>
              <a:t>Câu</a:t>
            </a:r>
            <a:r>
              <a:rPr lang="en-US" sz="6400">
                <a:latin typeface="Times New Roman" pitchFamily="18" charset="0"/>
                <a:cs typeface="Times New Roman" pitchFamily="18" charset="0"/>
              </a:rPr>
              <a:t> </a:t>
            </a:r>
            <a:r>
              <a:rPr lang="en-US" sz="6400" smtClean="0">
                <a:latin typeface="Times New Roman" pitchFamily="18" charset="0"/>
                <a:cs typeface="Times New Roman" pitchFamily="18" charset="0"/>
              </a:rPr>
              <a:t>2D</a:t>
            </a:r>
            <a:endParaRPr lang="en-US" sz="6400" dirty="0">
              <a:latin typeface="Times New Roman" pitchFamily="18" charset="0"/>
              <a:cs typeface="Times New Roman" pitchFamily="18" charset="0"/>
            </a:endParaRPr>
          </a:p>
        </p:txBody>
      </p:sp>
      <p:sp>
        <p:nvSpPr>
          <p:cNvPr id="16" name="TextBox 15"/>
          <p:cNvSpPr txBox="1"/>
          <p:nvPr/>
        </p:nvSpPr>
        <p:spPr>
          <a:xfrm>
            <a:off x="6307138" y="4408051"/>
            <a:ext cx="3333750" cy="1077218"/>
          </a:xfrm>
          <a:prstGeom prst="rect">
            <a:avLst/>
          </a:prstGeom>
          <a:solidFill>
            <a:schemeClr val="accent4">
              <a:lumMod val="20000"/>
              <a:lumOff val="80000"/>
            </a:schemeClr>
          </a:solidFill>
          <a:ln w="19050">
            <a:solidFill>
              <a:srgbClr val="0070C0"/>
            </a:solidFill>
          </a:ln>
        </p:spPr>
        <p:txBody>
          <a:bodyPr wrap="square" rtlCol="0">
            <a:spAutoFit/>
          </a:bodyPr>
          <a:lstStyle/>
          <a:p>
            <a:pPr algn="ctr"/>
            <a:r>
              <a:rPr lang="en-US" sz="6400" err="1">
                <a:latin typeface="Times New Roman" pitchFamily="18" charset="0"/>
                <a:cs typeface="Times New Roman" pitchFamily="18" charset="0"/>
              </a:rPr>
              <a:t>Câu</a:t>
            </a:r>
            <a:r>
              <a:rPr lang="en-US" sz="6400">
                <a:latin typeface="Times New Roman" pitchFamily="18" charset="0"/>
                <a:cs typeface="Times New Roman" pitchFamily="18" charset="0"/>
              </a:rPr>
              <a:t> </a:t>
            </a:r>
            <a:r>
              <a:rPr lang="en-US" sz="6400" smtClean="0">
                <a:latin typeface="Times New Roman" pitchFamily="18" charset="0"/>
                <a:cs typeface="Times New Roman" pitchFamily="18" charset="0"/>
              </a:rPr>
              <a:t>1D</a:t>
            </a:r>
            <a:endParaRPr lang="en-US" sz="6400" dirty="0">
              <a:latin typeface="Times New Roman" pitchFamily="18" charset="0"/>
              <a:cs typeface="Times New Roman" pitchFamily="18" charset="0"/>
            </a:endParaRPr>
          </a:p>
        </p:txBody>
      </p:sp>
      <p:sp>
        <p:nvSpPr>
          <p:cNvPr id="8" name="Action Button: Back or Previous 7">
            <a:hlinkClick r:id="rId2" action="ppaction://hlinksldjump" highlightClick="1"/>
          </p:cNvPr>
          <p:cNvSpPr/>
          <p:nvPr/>
        </p:nvSpPr>
        <p:spPr>
          <a:xfrm>
            <a:off x="22168859" y="12302841"/>
            <a:ext cx="905164" cy="858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9" name="Action Button: Forward or Next 8">
            <a:hlinkClick r:id="" action="ppaction://hlinkshowjump?jump=nextslide" highlightClick="1"/>
          </p:cNvPr>
          <p:cNvSpPr/>
          <p:nvPr/>
        </p:nvSpPr>
        <p:spPr>
          <a:xfrm>
            <a:off x="23129448" y="12321313"/>
            <a:ext cx="942110" cy="84051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Tree>
    <p:extLst>
      <p:ext uri="{BB962C8B-B14F-4D97-AF65-F5344CB8AC3E}">
        <p14:creationId xmlns:p14="http://schemas.microsoft.com/office/powerpoint/2010/main" val="1893670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0" y="4640630"/>
            <a:ext cx="24041920" cy="8999167"/>
            <a:chOff x="0" y="3632388"/>
            <a:chExt cx="12019395" cy="4616126"/>
          </a:xfrm>
        </p:grpSpPr>
        <p:sp>
          <p:nvSpPr>
            <p:cNvPr id="5" name="Rounded Rectangle 4"/>
            <p:cNvSpPr/>
            <p:nvPr/>
          </p:nvSpPr>
          <p:spPr>
            <a:xfrm>
              <a:off x="0" y="3632388"/>
              <a:ext cx="12019395" cy="4616126"/>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grpSp>
          <p:nvGrpSpPr>
            <p:cNvPr id="6" name="Group 5"/>
            <p:cNvGrpSpPr/>
            <p:nvPr/>
          </p:nvGrpSpPr>
          <p:grpSpPr>
            <a:xfrm>
              <a:off x="203200" y="3636271"/>
              <a:ext cx="2342698" cy="568347"/>
              <a:chOff x="1275608" y="6239450"/>
              <a:chExt cx="4592537" cy="1032660"/>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600"/>
              </a:p>
            </p:txBody>
          </p:sp>
          <p:sp>
            <p:nvSpPr>
              <p:cNvPr id="8" name="TextBox 7"/>
              <p:cNvSpPr txBox="1"/>
              <p:nvPr/>
            </p:nvSpPr>
            <p:spPr>
              <a:xfrm>
                <a:off x="2187353" y="6239450"/>
                <a:ext cx="2878439" cy="1032660"/>
              </a:xfrm>
              <a:prstGeom prst="rect">
                <a:avLst/>
              </a:prstGeom>
              <a:noFill/>
            </p:spPr>
            <p:txBody>
              <a:bodyPr wrap="none" rtlCol="0">
                <a:spAutoFit/>
              </a:bodyPr>
              <a:lstStyle/>
              <a:p>
                <a:r>
                  <a:rPr lang="vi-VN" sz="6600" dirty="0">
                    <a:solidFill>
                      <a:srgbClr val="FF0000"/>
                    </a:solidFill>
                    <a:latin typeface="Tahoma" pitchFamily="34" charset="0"/>
                    <a:ea typeface="Tahoma" pitchFamily="34" charset="0"/>
                    <a:cs typeface="Tahoma" pitchFamily="34" charset="0"/>
                  </a:rPr>
                  <a:t>Lời Giải</a:t>
                </a:r>
                <a:endParaRPr lang="en-US" sz="66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600"/>
              </a:p>
            </p:txBody>
          </p:sp>
        </p:grpSp>
      </p:grpSp>
      <p:grpSp>
        <p:nvGrpSpPr>
          <p:cNvPr id="20" name="Group 19"/>
          <p:cNvGrpSpPr/>
          <p:nvPr/>
        </p:nvGrpSpPr>
        <p:grpSpPr>
          <a:xfrm>
            <a:off x="0" y="90050"/>
            <a:ext cx="24110044" cy="2688297"/>
            <a:chOff x="246701" y="1869705"/>
            <a:chExt cx="23629134" cy="2254377"/>
          </a:xfrm>
        </p:grpSpPr>
        <p:grpSp>
          <p:nvGrpSpPr>
            <p:cNvPr id="21" name="Group 20"/>
            <p:cNvGrpSpPr/>
            <p:nvPr/>
          </p:nvGrpSpPr>
          <p:grpSpPr>
            <a:xfrm>
              <a:off x="246701" y="1869705"/>
              <a:ext cx="23629134" cy="2254377"/>
              <a:chOff x="246701" y="1647866"/>
              <a:chExt cx="23629134" cy="2254377"/>
            </a:xfrm>
          </p:grpSpPr>
          <p:sp>
            <p:nvSpPr>
              <p:cNvPr id="25" name="Rounded Rectangle 24"/>
              <p:cNvSpPr/>
              <p:nvPr/>
            </p:nvSpPr>
            <p:spPr bwMode="auto">
              <a:xfrm>
                <a:off x="246701" y="1720890"/>
                <a:ext cx="23629134"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6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6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6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6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6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6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6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6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6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6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600">
                    <a:solidFill>
                      <a:schemeClr val="tx1"/>
                    </a:solidFill>
                  </a:endParaRPr>
                </a:p>
              </p:txBody>
            </p:sp>
            <p:sp>
              <p:nvSpPr>
                <p:cNvPr id="31" name="TextBox 13"/>
                <p:cNvSpPr txBox="1">
                  <a:spLocks noChangeArrowheads="1"/>
                </p:cNvSpPr>
                <p:nvPr/>
              </p:nvSpPr>
              <p:spPr bwMode="auto">
                <a:xfrm>
                  <a:off x="1529551" y="1653394"/>
                  <a:ext cx="2287732" cy="92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600" err="1">
                      <a:solidFill>
                        <a:schemeClr val="bg1"/>
                      </a:solidFill>
                      <a:latin typeface="Tahoma" pitchFamily="34" charset="0"/>
                      <a:cs typeface="Tahoma" pitchFamily="34" charset="0"/>
                    </a:rPr>
                    <a:t>Câu</a:t>
                  </a:r>
                  <a:r>
                    <a:rPr lang="en-US" sz="6600">
                      <a:solidFill>
                        <a:schemeClr val="bg1"/>
                      </a:solidFill>
                      <a:latin typeface="Tahoma" pitchFamily="34" charset="0"/>
                      <a:cs typeface="Tahoma" pitchFamily="34" charset="0"/>
                    </a:rPr>
                    <a:t> </a:t>
                  </a:r>
                  <a:r>
                    <a:rPr lang="en-US" sz="6600" smtClean="0">
                      <a:solidFill>
                        <a:schemeClr val="bg1"/>
                      </a:solidFill>
                      <a:latin typeface="Tahoma" pitchFamily="34" charset="0"/>
                      <a:cs typeface="Tahoma" pitchFamily="34" charset="0"/>
                    </a:rPr>
                    <a:t>1</a:t>
                  </a:r>
                  <a:endParaRPr lang="en-US" sz="6600" dirty="0">
                    <a:solidFill>
                      <a:schemeClr val="bg1"/>
                    </a:solidFill>
                    <a:latin typeface="Tahoma" pitchFamily="34" charset="0"/>
                    <a:cs typeface="Tahoma" pitchFamily="34" charset="0"/>
                  </a:endParaRPr>
                </a:p>
              </p:txBody>
            </p:sp>
          </p:grpSp>
        </p:grpSp>
        <p:sp>
          <p:nvSpPr>
            <p:cNvPr id="23" name="Rectangle 22"/>
            <p:cNvSpPr/>
            <p:nvPr/>
          </p:nvSpPr>
          <p:spPr>
            <a:xfrm>
              <a:off x="969244" y="2038436"/>
              <a:ext cx="22579198" cy="18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lvl="0" algn="just"/>
              <a:r>
                <a:rPr lang="en-US" sz="6600" smtClean="0">
                  <a:latin typeface="Times New Roman" pitchFamily="18" charset="0"/>
                  <a:cs typeface="Times New Roman" pitchFamily="18" charset="0"/>
                </a:rPr>
                <a:t>                Một </a:t>
              </a:r>
              <a:r>
                <a:rPr lang="en-US" sz="6600">
                  <a:latin typeface="Times New Roman" pitchFamily="18" charset="0"/>
                  <a:cs typeface="Times New Roman" pitchFamily="18" charset="0"/>
                </a:rPr>
                <a:t>bình chứa 7 bi xanh, 5 bi đỏ, 2 bi vàng. Bốc ngẫu nhiên 6 viên. Tính xác suất để 6 viên bốc được có đủ ba màu. </a:t>
              </a:r>
              <a:endParaRPr lang="en-US" sz="6600" dirty="0">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88" name="Rectangle 87"/>
              <p:cNvSpPr/>
              <p:nvPr/>
            </p:nvSpPr>
            <p:spPr>
              <a:xfrm>
                <a:off x="-399640" y="5819474"/>
                <a:ext cx="24509683" cy="5366607"/>
              </a:xfrm>
              <a:prstGeom prst="rect">
                <a:avLst/>
              </a:prstGeom>
              <a:noFill/>
            </p:spPr>
            <p:txBody>
              <a:bodyPr wrap="square" lIns="182889" tIns="91445" rIns="182889" bIns="91445" rtlCol="0">
                <a:spAutoFit/>
              </a:bodyPr>
              <a:lstStyle/>
              <a:p>
                <a:pPr indent="122238">
                  <a:lnSpc>
                    <a:spcPct val="115000"/>
                  </a:lnSpc>
                  <a:spcAft>
                    <a:spcPts val="1000"/>
                  </a:spcAft>
                </a:pPr>
                <a:r>
                  <a:rPr lang="en-US" sz="6600" smtClean="0">
                    <a:latin typeface="Times New Roman" panose="02020603050405020304" pitchFamily="18" charset="0"/>
                    <a:ea typeface="Arial" panose="020B0604020202020204" pitchFamily="34" charset="0"/>
                    <a:cs typeface="Times New Roman" panose="02020603050405020304" pitchFamily="18" charset="0"/>
                  </a:rPr>
                  <a:t>+TH1:1V, 1Đ, 4X có</a:t>
                </a:r>
                <a14:m>
                  <m:oMath xmlns:m="http://schemas.openxmlformats.org/officeDocument/2006/math">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4</m:t>
                        </m:r>
                      </m:sup>
                    </m:sSubSup>
                  </m:oMath>
                </a14:m>
                <a:r>
                  <a:rPr lang="en-US" sz="6600" dirty="0">
                    <a:latin typeface="Times New Roman" pitchFamily="18" charset="0"/>
                    <a:cs typeface="Times New Roman" pitchFamily="18" charset="0"/>
                  </a:rPr>
                  <a:t> </a:t>
                </a:r>
                <a:r>
                  <a:rPr lang="en-US" sz="6600" err="1">
                    <a:latin typeface="Times New Roman" pitchFamily="18" charset="0"/>
                    <a:cs typeface="Times New Roman" pitchFamily="18" charset="0"/>
                  </a:rPr>
                  <a:t>cách</a:t>
                </a:r>
                <a:r>
                  <a:rPr lang="en-US" sz="6600" smtClean="0">
                    <a:latin typeface="Times New Roman" pitchFamily="18" charset="0"/>
                    <a:cs typeface="Times New Roman" pitchFamily="18" charset="0"/>
                  </a:rPr>
                  <a:t>. </a:t>
                </a:r>
                <a:r>
                  <a:rPr lang="en-US" sz="6600" smtClean="0">
                    <a:latin typeface="Times New Roman" panose="02020603050405020304" pitchFamily="18" charset="0"/>
                    <a:ea typeface="Arial" panose="020B0604020202020204" pitchFamily="34" charset="0"/>
                    <a:cs typeface="Times New Roman" panose="02020603050405020304" pitchFamily="18" charset="0"/>
                  </a:rPr>
                  <a:t>+TH2:1V, 2Đ, 3X có </a:t>
                </a:r>
                <a14:m>
                  <m:oMath xmlns:m="http://schemas.openxmlformats.org/officeDocument/2006/math">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3</m:t>
                        </m:r>
                      </m:sup>
                    </m:sSubSup>
                  </m:oMath>
                </a14:m>
                <a:r>
                  <a:rPr lang="en-US" sz="6600" dirty="0">
                    <a:latin typeface="Times New Roman" pitchFamily="18" charset="0"/>
                    <a:cs typeface="Times New Roman" pitchFamily="18" charset="0"/>
                  </a:rPr>
                  <a:t> </a:t>
                </a:r>
                <a:r>
                  <a:rPr lang="en-US" sz="6600" dirty="0" smtClean="0">
                    <a:latin typeface="Times New Roman" pitchFamily="18" charset="0"/>
                    <a:cs typeface="Times New Roman" pitchFamily="18" charset="0"/>
                  </a:rPr>
                  <a:t>cách</a:t>
                </a:r>
              </a:p>
              <a:p>
                <a:pPr indent="122238">
                  <a:lnSpc>
                    <a:spcPct val="115000"/>
                  </a:lnSpc>
                  <a:spcAft>
                    <a:spcPts val="1000"/>
                  </a:spcAft>
                </a:pPr>
                <a:r>
                  <a:rPr lang="en-US" sz="6600" smtClean="0">
                    <a:latin typeface="Times New Roman" panose="02020603050405020304" pitchFamily="18" charset="0"/>
                    <a:ea typeface="Arial" panose="020B0604020202020204" pitchFamily="34" charset="0"/>
                    <a:cs typeface="Times New Roman" panose="02020603050405020304" pitchFamily="18" charset="0"/>
                  </a:rPr>
                  <a:t>+TH3:1V,3Đ,2X có </a:t>
                </a:r>
                <a14:m>
                  <m:oMath xmlns:m="http://schemas.openxmlformats.org/officeDocument/2006/math">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3</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2</m:t>
                        </m:r>
                      </m:sup>
                    </m:sSubSup>
                  </m:oMath>
                </a14:m>
                <a:r>
                  <a:rPr lang="en-US" sz="6600" dirty="0">
                    <a:latin typeface="Times New Roman" pitchFamily="18" charset="0"/>
                    <a:cs typeface="Times New Roman" pitchFamily="18" charset="0"/>
                  </a:rPr>
                  <a:t> </a:t>
                </a:r>
                <a:r>
                  <a:rPr lang="en-US" sz="6600" smtClean="0">
                    <a:latin typeface="Times New Roman" pitchFamily="18" charset="0"/>
                    <a:cs typeface="Times New Roman" pitchFamily="18" charset="0"/>
                  </a:rPr>
                  <a:t>cách. +TH4: 1V,4Đ,1X có </a:t>
                </a:r>
                <a14:m>
                  <m:oMath xmlns:m="http://schemas.openxmlformats.org/officeDocument/2006/math">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4</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1</m:t>
                        </m:r>
                      </m:sup>
                    </m:sSubSup>
                  </m:oMath>
                </a14:m>
                <a:r>
                  <a:rPr lang="en-US" sz="6600" smtClean="0">
                    <a:latin typeface="Times New Roman" panose="02020603050405020304" pitchFamily="18" charset="0"/>
                    <a:ea typeface="Arial" panose="020B0604020202020204" pitchFamily="34" charset="0"/>
                    <a:cs typeface="Times New Roman" panose="02020603050405020304" pitchFamily="18" charset="0"/>
                  </a:rPr>
                  <a:t> cách.</a:t>
                </a:r>
              </a:p>
              <a:p>
                <a:pPr indent="122238">
                  <a:lnSpc>
                    <a:spcPct val="115000"/>
                  </a:lnSpc>
                  <a:spcAft>
                    <a:spcPts val="1000"/>
                  </a:spcAft>
                </a:pPr>
                <a:r>
                  <a:rPr lang="en-US" sz="6600" smtClean="0">
                    <a:latin typeface="Times New Roman" panose="02020603050405020304" pitchFamily="18" charset="0"/>
                    <a:ea typeface="Arial" panose="020B0604020202020204" pitchFamily="34" charset="0"/>
                    <a:cs typeface="Times New Roman" panose="02020603050405020304" pitchFamily="18" charset="0"/>
                  </a:rPr>
                  <a:t>+TH5: 2V,1Đ,3X có </a:t>
                </a:r>
                <a14:m>
                  <m:oMath xmlns:m="http://schemas.openxmlformats.org/officeDocument/2006/math">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3</m:t>
                        </m:r>
                      </m:sup>
                    </m:sSubSup>
                  </m:oMath>
                </a14:m>
                <a:r>
                  <a:rPr lang="en-US" sz="6600" smtClean="0">
                    <a:latin typeface="Times New Roman" panose="02020603050405020304" pitchFamily="18" charset="0"/>
                    <a:ea typeface="Arial" panose="020B0604020202020204" pitchFamily="34" charset="0"/>
                    <a:cs typeface="Times New Roman" panose="02020603050405020304" pitchFamily="18" charset="0"/>
                  </a:rPr>
                  <a:t> cách;+TH6: 2V,2Đ,2X có </a:t>
                </a:r>
                <a14:m>
                  <m:oMath xmlns:m="http://schemas.openxmlformats.org/officeDocument/2006/math">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2</m:t>
                        </m:r>
                      </m:sup>
                    </m:sSubSup>
                  </m:oMath>
                </a14:m>
                <a:r>
                  <a:rPr lang="en-US" sz="6600" dirty="0">
                    <a:latin typeface="Times New Roman" pitchFamily="18" charset="0"/>
                    <a:cs typeface="Times New Roman" pitchFamily="18" charset="0"/>
                  </a:rPr>
                  <a:t> </a:t>
                </a:r>
                <a:r>
                  <a:rPr lang="en-US" sz="6600" smtClean="0">
                    <a:latin typeface="Times New Roman" pitchFamily="18" charset="0"/>
                    <a:cs typeface="Times New Roman" pitchFamily="18" charset="0"/>
                  </a:rPr>
                  <a:t>cách.</a:t>
                </a:r>
              </a:p>
              <a:p>
                <a:pPr indent="122238">
                  <a:lnSpc>
                    <a:spcPct val="115000"/>
                  </a:lnSpc>
                  <a:spcAft>
                    <a:spcPts val="1000"/>
                  </a:spcAft>
                </a:pPr>
                <a:r>
                  <a:rPr lang="en-US" sz="6600" smtClean="0">
                    <a:latin typeface="Times New Roman" panose="02020603050405020304" pitchFamily="18" charset="0"/>
                    <a:ea typeface="Arial" panose="020B0604020202020204" pitchFamily="34" charset="0"/>
                    <a:cs typeface="Times New Roman" panose="02020603050405020304" pitchFamily="18" charset="0"/>
                  </a:rPr>
                  <a:t>+TH7: 2V,3Đ,1X có </a:t>
                </a:r>
                <a14:m>
                  <m:oMath xmlns:m="http://schemas.openxmlformats.org/officeDocument/2006/math">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3</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1</m:t>
                        </m:r>
                      </m:sup>
                    </m:sSubSup>
                  </m:oMath>
                </a14:m>
                <a:r>
                  <a:rPr lang="en-US" sz="6600" dirty="0">
                    <a:latin typeface="Times New Roman" pitchFamily="18" charset="0"/>
                    <a:cs typeface="Times New Roman" pitchFamily="18" charset="0"/>
                  </a:rPr>
                  <a:t> </a:t>
                </a:r>
                <a:r>
                  <a:rPr lang="en-US" sz="6600" smtClean="0">
                    <a:latin typeface="Times New Roman" pitchFamily="18" charset="0"/>
                    <a:cs typeface="Times New Roman" pitchFamily="18" charset="0"/>
                  </a:rPr>
                  <a:t>cách.</a:t>
                </a:r>
                <a:r>
                  <a:rPr lang="en-US" sz="6600" smtClean="0">
                    <a:latin typeface="Times New Roman" panose="02020603050405020304" pitchFamily="18" charset="0"/>
                    <a:ea typeface="Arial" panose="020B0604020202020204" pitchFamily="34" charset="0"/>
                    <a:cs typeface="Times New Roman" panose="02020603050405020304" pitchFamily="18" charset="0"/>
                  </a:rPr>
                  <a:t>   </a:t>
                </a:r>
                <a:endParaRPr lang="en-US" sz="6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399640" y="5819474"/>
                <a:ext cx="24509683" cy="5366607"/>
              </a:xfrm>
              <a:prstGeom prst="rect">
                <a:avLst/>
              </a:prstGeom>
              <a:blipFill rotWithShape="0">
                <a:blip r:embed="rId2"/>
                <a:stretch>
                  <a:fillRect l="-821" t="-1477" r="-373" b="-5795"/>
                </a:stretch>
              </a:blipFill>
            </p:spPr>
            <p:txBody>
              <a:bodyPr/>
              <a:lstStyle/>
              <a:p>
                <a:r>
                  <a:rPr lang="en-US">
                    <a:noFill/>
                  </a:rPr>
                  <a:t> </a:t>
                </a:r>
              </a:p>
            </p:txBody>
          </p:sp>
        </mc:Fallback>
      </mc:AlternateContent>
      <p:grpSp>
        <p:nvGrpSpPr>
          <p:cNvPr id="3" name="Group 2"/>
          <p:cNvGrpSpPr/>
          <p:nvPr/>
        </p:nvGrpSpPr>
        <p:grpSpPr>
          <a:xfrm>
            <a:off x="494431" y="2499606"/>
            <a:ext cx="23892747" cy="2438616"/>
            <a:chOff x="247183" y="1303343"/>
            <a:chExt cx="11944818" cy="1219308"/>
          </a:xfrm>
        </p:grpSpPr>
        <p:grpSp>
          <p:nvGrpSpPr>
            <p:cNvPr id="51" name="Group 50"/>
            <p:cNvGrpSpPr/>
            <p:nvPr/>
          </p:nvGrpSpPr>
          <p:grpSpPr>
            <a:xfrm>
              <a:off x="247183" y="1441277"/>
              <a:ext cx="3451507" cy="1000209"/>
              <a:chOff x="5537206" y="1502155"/>
              <a:chExt cx="3439805" cy="929836"/>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Tahoma" pitchFamily="34" charset="0"/>
                    <a:ea typeface="Tahoma" pitchFamily="34" charset="0"/>
                    <a:cs typeface="Tahoma" pitchFamily="34" charset="0"/>
                  </a:rPr>
                  <a:t>A</a:t>
                </a:r>
                <a:endParaRPr lang="en-US" sz="6600" dirty="0"/>
              </a:p>
            </p:txBody>
          </p:sp>
          <mc:AlternateContent xmlns:mc="http://schemas.openxmlformats.org/markup-compatibility/2006" xmlns:a14="http://schemas.microsoft.com/office/drawing/2010/main">
            <mc:Choice Requires="a14">
              <p:sp>
                <p:nvSpPr>
                  <p:cNvPr id="54" name="TextBox 53"/>
                  <p:cNvSpPr txBox="1"/>
                  <p:nvPr/>
                </p:nvSpPr>
                <p:spPr>
                  <a:xfrm>
                    <a:off x="6696163" y="1502155"/>
                    <a:ext cx="2280848" cy="92983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48</m:t>
                              </m:r>
                            </m:num>
                            <m:den>
                              <m:r>
                                <a:rPr lang="en-US" sz="6600" b="0" i="1" smtClean="0">
                                  <a:latin typeface="Cambria Math" panose="02040503050406030204" pitchFamily="18" charset="0"/>
                                </a:rPr>
                                <m:t>143</m:t>
                              </m:r>
                            </m:den>
                          </m:f>
                          <m:r>
                            <a:rPr lang="en-US" sz="6600" b="0" i="1" smtClean="0">
                              <a:latin typeface="Cambria Math" panose="02040503050406030204" pitchFamily="18" charset="0"/>
                            </a:rPr>
                            <m:t>.</m:t>
                          </m:r>
                        </m:oMath>
                      </m:oMathPara>
                    </a14:m>
                    <a:endParaRPr lang="en-US" sz="66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696163" y="1502155"/>
                    <a:ext cx="2280848" cy="929836"/>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398055"/>
              <a:ext cx="3090381" cy="1017692"/>
              <a:chOff x="5537206" y="1461969"/>
              <a:chExt cx="3079904" cy="946087"/>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latin typeface="Tahoma" pitchFamily="34" charset="0"/>
                    <a:ea typeface="Tahoma" pitchFamily="34" charset="0"/>
                    <a:cs typeface="Tahoma" pitchFamily="34" charset="0"/>
                  </a:rPr>
                  <a:t>B</a:t>
                </a:r>
                <a:endParaRPr lang="en-US" sz="6600" dirty="0"/>
              </a:p>
            </p:txBody>
          </p:sp>
          <mc:AlternateContent xmlns:mc="http://schemas.openxmlformats.org/markup-compatibility/2006" xmlns:a14="http://schemas.microsoft.com/office/drawing/2010/main">
            <mc:Choice Requires="a14">
              <p:sp>
                <p:nvSpPr>
                  <p:cNvPr id="58" name="TextBox 57"/>
                  <p:cNvSpPr txBox="1"/>
                  <p:nvPr/>
                </p:nvSpPr>
                <p:spPr>
                  <a:xfrm>
                    <a:off x="6010653" y="1461969"/>
                    <a:ext cx="2280848" cy="9298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solidFill>
                                    <a:schemeClr val="bg1"/>
                                  </a:solidFill>
                                  <a:latin typeface="Cambria Math"/>
                                </a:rPr>
                              </m:ctrlPr>
                            </m:fPr>
                            <m:num>
                              <m:r>
                                <a:rPr lang="en-US" sz="6600" b="0" i="1" smtClean="0">
                                  <a:solidFill>
                                    <a:schemeClr val="bg1"/>
                                  </a:solidFill>
                                  <a:latin typeface="Cambria Math" panose="02040503050406030204" pitchFamily="18" charset="0"/>
                                </a:rPr>
                                <m:t>49</m:t>
                              </m:r>
                            </m:num>
                            <m:den>
                              <m:r>
                                <a:rPr lang="en-US" sz="6600" b="0" i="1" smtClean="0">
                                  <a:solidFill>
                                    <a:schemeClr val="bg1"/>
                                  </a:solidFill>
                                  <a:latin typeface="Cambria Math" panose="02040503050406030204" pitchFamily="18" charset="0"/>
                                </a:rPr>
                                <m:t>143</m:t>
                              </m:r>
                            </m:den>
                          </m:f>
                          <m:r>
                            <a:rPr lang="en-US" sz="6600" b="0" i="1" smtClean="0">
                              <a:solidFill>
                                <a:schemeClr val="bg1"/>
                              </a:solidFill>
                              <a:latin typeface="Cambria Math" panose="02040503050406030204" pitchFamily="18" charset="0"/>
                            </a:rPr>
                            <m:t>.</m:t>
                          </m:r>
                        </m:oMath>
                      </m:oMathPara>
                    </a14:m>
                    <a:endParaRPr lang="en-US" sz="6600" dirty="0">
                      <a:solidFill>
                        <a:schemeClr val="bg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010653" y="1461969"/>
                    <a:ext cx="2280848" cy="92983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402458"/>
              <a:ext cx="3090381" cy="1013288"/>
              <a:chOff x="5537206" y="1466064"/>
              <a:chExt cx="3079904" cy="941992"/>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Tahoma" pitchFamily="34" charset="0"/>
                    <a:ea typeface="Tahoma" pitchFamily="34" charset="0"/>
                    <a:cs typeface="Tahoma" pitchFamily="34" charset="0"/>
                  </a:rPr>
                  <a:t>C</a:t>
                </a:r>
                <a:endParaRPr lang="en-US" sz="6600" dirty="0"/>
              </a:p>
            </p:txBody>
          </p:sp>
          <mc:AlternateContent xmlns:mc="http://schemas.openxmlformats.org/markup-compatibility/2006" xmlns:a14="http://schemas.microsoft.com/office/drawing/2010/main">
            <mc:Choice Requires="a14">
              <p:sp>
                <p:nvSpPr>
                  <p:cNvPr id="48" name="TextBox 47"/>
                  <p:cNvSpPr txBox="1"/>
                  <p:nvPr/>
                </p:nvSpPr>
                <p:spPr>
                  <a:xfrm>
                    <a:off x="6198146" y="1466064"/>
                    <a:ext cx="2280848" cy="939431"/>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600" b="0" i="1" smtClean="0">
                                  <a:latin typeface="Cambria Math"/>
                                </a:rPr>
                              </m:ctrlPr>
                            </m:fPr>
                            <m:num>
                              <m:r>
                                <a:rPr lang="en-US" sz="6600" b="0" i="1" smtClean="0">
                                  <a:latin typeface="Cambria Math" panose="02040503050406030204" pitchFamily="18" charset="0"/>
                                </a:rPr>
                                <m:t>59</m:t>
                              </m:r>
                            </m:num>
                            <m:den>
                              <m:r>
                                <a:rPr lang="en-US" sz="6600" b="0" i="1" smtClean="0">
                                  <a:latin typeface="Cambria Math" panose="02040503050406030204" pitchFamily="18" charset="0"/>
                                </a:rPr>
                                <m:t>143</m:t>
                              </m:r>
                            </m:den>
                          </m:f>
                          <m:r>
                            <a:rPr lang="en-US" sz="6600" b="0" i="1" smtClean="0">
                              <a:latin typeface="Cambria Math" panose="02040503050406030204" pitchFamily="18" charset="0"/>
                            </a:rPr>
                            <m:t>.</m:t>
                          </m:r>
                        </m:oMath>
                      </m:oMathPara>
                    </a14:m>
                    <a:endParaRPr lang="en-US" sz="6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98146" y="1466064"/>
                    <a:ext cx="2280848" cy="939431"/>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3" y="1303343"/>
              <a:ext cx="3197058" cy="1219308"/>
              <a:chOff x="5537206" y="1373923"/>
              <a:chExt cx="3186219" cy="1133518"/>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Tahoma" pitchFamily="34" charset="0"/>
                    <a:ea typeface="Tahoma" pitchFamily="34" charset="0"/>
                    <a:cs typeface="Tahoma" pitchFamily="34" charset="0"/>
                  </a:rPr>
                  <a:t>D</a:t>
                </a:r>
                <a:endParaRPr lang="en-US" sz="6600" dirty="0"/>
              </a:p>
            </p:txBody>
          </p:sp>
          <mc:AlternateContent xmlns:mc="http://schemas.openxmlformats.org/markup-compatibility/2006" xmlns:a14="http://schemas.microsoft.com/office/drawing/2010/main">
            <mc:Choice Requires="a14">
              <p:sp>
                <p:nvSpPr>
                  <p:cNvPr id="62" name="TextBox 61"/>
                  <p:cNvSpPr txBox="1"/>
                  <p:nvPr/>
                </p:nvSpPr>
                <p:spPr>
                  <a:xfrm>
                    <a:off x="6229938" y="1373923"/>
                    <a:ext cx="2493487" cy="1133518"/>
                  </a:xfrm>
                  <a:prstGeom prst="rect">
                    <a:avLst/>
                  </a:prstGeom>
                  <a:noFill/>
                </p:spPr>
                <p:txBody>
                  <a:bodyPr wrap="square" rtlCol="0">
                    <a:spAutoFit/>
                  </a:bodyPr>
                  <a:lstStyle>
                    <a:defPPr>
                      <a:defRPr lang="vi-VN"/>
                    </a:defPPr>
                    <a:lvl1pPr>
                      <a:defRPr sz="3200" i="1">
                        <a:solidFill>
                          <a:schemeClr val="bg1"/>
                        </a:solidFill>
                      </a:defRPr>
                    </a:lvl1pPr>
                  </a:lstStyle>
                  <a:p>
                    <a:pPr lvl="0">
                      <a:lnSpc>
                        <a:spcPct val="115000"/>
                      </a:lnSpc>
                      <a:spcAft>
                        <a:spcPts val="1000"/>
                      </a:spcAft>
                      <a:tabLst>
                        <a:tab pos="1620520" algn="l"/>
                        <a:tab pos="4860925" algn="l"/>
                      </a:tabLst>
                    </a:pPr>
                    <a14:m>
                      <m:oMathPara xmlns:m="http://schemas.openxmlformats.org/officeDocument/2006/math">
                        <m:oMathParaPr>
                          <m:jc m:val="centerGroup"/>
                        </m:oMathParaPr>
                        <m:oMath xmlns:m="http://schemas.openxmlformats.org/officeDocument/2006/math">
                          <m:f>
                            <m:fPr>
                              <m:ctrlPr>
                                <a:rPr lang="en-US" sz="6600" b="0" i="1" smtClean="0">
                                  <a:solidFill>
                                    <a:schemeClr val="bg1"/>
                                  </a:solidFill>
                                  <a:latin typeface="Cambria Math"/>
                                  <a:ea typeface="Arial" panose="020B0604020202020204" pitchFamily="34" charset="0"/>
                                  <a:cs typeface="Times New Roman" panose="02020603050405020304" pitchFamily="18" charset="0"/>
                                </a:rPr>
                              </m:ctrlPr>
                            </m:fPr>
                            <m:num>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95</m:t>
                              </m:r>
                            </m:num>
                            <m:den>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143</m:t>
                              </m:r>
                            </m:den>
                          </m:f>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66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229938" y="1373923"/>
                    <a:ext cx="2493487" cy="1133518"/>
                  </a:xfrm>
                  <a:prstGeom prst="rect">
                    <a:avLst/>
                  </a:prstGeom>
                  <a:blipFill rotWithShape="0">
                    <a:blip r:embed="rId6"/>
                    <a:stretch>
                      <a:fillRect/>
                    </a:stretch>
                  </a:blipFill>
                </p:spPr>
                <p:txBody>
                  <a:bodyPr/>
                  <a:lstStyle/>
                  <a:p>
                    <a:r>
                      <a:rPr lang="en-US">
                        <a:noFill/>
                      </a:rPr>
                      <a:t> </a:t>
                    </a:r>
                  </a:p>
                </p:txBody>
              </p:sp>
            </mc:Fallback>
          </mc:AlternateContent>
        </p:grpSp>
      </p:grpSp>
      <p:sp>
        <p:nvSpPr>
          <p:cNvPr id="49" name="Oval 48"/>
          <p:cNvSpPr/>
          <p:nvPr/>
        </p:nvSpPr>
        <p:spPr>
          <a:xfrm>
            <a:off x="18026182" y="3415927"/>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600" b="1" dirty="0">
                <a:latin typeface="Tahoma" pitchFamily="34" charset="0"/>
                <a:ea typeface="Tahoma" pitchFamily="34" charset="0"/>
                <a:cs typeface="Tahoma" pitchFamily="34" charset="0"/>
              </a:rPr>
              <a:t>D</a:t>
            </a:r>
            <a:r>
              <a:rPr lang="en-US" sz="6600" b="1" smtClean="0">
                <a:latin typeface="Tahoma" pitchFamily="34" charset="0"/>
                <a:ea typeface="Tahoma" pitchFamily="34" charset="0"/>
                <a:cs typeface="Tahoma" pitchFamily="34" charset="0"/>
              </a:rPr>
              <a:t> </a:t>
            </a:r>
            <a:endParaRPr lang="en-US" sz="6600" dirty="0"/>
          </a:p>
        </p:txBody>
      </p:sp>
      <p:sp>
        <p:nvSpPr>
          <p:cNvPr id="66" name="Rectangle 65"/>
          <p:cNvSpPr/>
          <p:nvPr/>
        </p:nvSpPr>
        <p:spPr>
          <a:xfrm>
            <a:off x="5351645" y="4689448"/>
            <a:ext cx="18516600" cy="1200339"/>
          </a:xfrm>
          <a:prstGeom prst="rect">
            <a:avLst/>
          </a:prstGeom>
          <a:noFill/>
        </p:spPr>
        <p:txBody>
          <a:bodyPr wrap="square" lIns="182889" tIns="91445" rIns="182889" bIns="91445" rtlCol="0">
            <a:spAutoFit/>
          </a:bodyPr>
          <a:lstStyle/>
          <a:p>
            <a:r>
              <a:rPr lang="en-US" sz="6600">
                <a:latin typeface="Times New Roman" pitchFamily="18" charset="0"/>
                <a:cs typeface="Times New Roman" pitchFamily="18" charset="0"/>
              </a:rPr>
              <a:t>Gọi A là biến cố “ lấy 6 bi có đủ 3 màu</a:t>
            </a:r>
            <a:r>
              <a:rPr lang="en-US" sz="6600" smtClean="0">
                <a:latin typeface="Times New Roman" pitchFamily="18" charset="0"/>
                <a:cs typeface="Times New Roman" pitchFamily="18" charset="0"/>
              </a:rPr>
              <a:t>”. Có 7 TH:</a:t>
            </a:r>
            <a:endParaRPr lang="en-US" sz="6600" dirty="0">
              <a:latin typeface="Times New Roman" pitchFamily="18" charset="0"/>
              <a:cs typeface="Times New Roman" pitchFamily="18" charset="0"/>
            </a:endParaRPr>
          </a:p>
        </p:txBody>
      </p:sp>
      <p:sp>
        <p:nvSpPr>
          <p:cNvPr id="63" name="Action Button: Forward or Next 62">
            <a:hlinkClick r:id="rId7"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sz="6600"/>
          </a:p>
        </p:txBody>
      </p:sp>
      <mc:AlternateContent xmlns:mc="http://schemas.openxmlformats.org/markup-compatibility/2006" xmlns:a14="http://schemas.microsoft.com/office/drawing/2010/main">
        <mc:Choice Requires="a14">
          <p:sp>
            <p:nvSpPr>
              <p:cNvPr id="65" name="Rectangle 64"/>
              <p:cNvSpPr/>
              <p:nvPr/>
            </p:nvSpPr>
            <p:spPr>
              <a:xfrm>
                <a:off x="310980" y="10905449"/>
                <a:ext cx="23928590" cy="2918951"/>
              </a:xfrm>
              <a:prstGeom prst="rect">
                <a:avLst/>
              </a:prstGeom>
              <a:noFill/>
            </p:spPr>
            <p:txBody>
              <a:bodyPr wrap="square" lIns="182889" tIns="91445" rIns="182889" bIns="91445" rtlCol="0">
                <a:spAutoFit/>
              </a:bodyPr>
              <a:lstStyle/>
              <a:p>
                <a14:m>
                  <m:oMath xmlns:m="http://schemas.openxmlformats.org/officeDocument/2006/math">
                    <m:r>
                      <a:rPr lang="en-US" sz="6600" b="0" i="1" smtClean="0">
                        <a:latin typeface="Cambria Math" panose="02040503050406030204" pitchFamily="18" charset="0"/>
                      </a:rPr>
                      <m:t>⇒</m:t>
                    </m:r>
                    <m:r>
                      <a:rPr lang="en-US" sz="6600" i="1">
                        <a:latin typeface="Cambria Math"/>
                      </a:rPr>
                      <m:t>𝑛</m:t>
                    </m:r>
                    <m:d>
                      <m:dPr>
                        <m:ctrlPr>
                          <a:rPr lang="en-US" sz="6600" i="1">
                            <a:latin typeface="Cambria Math"/>
                          </a:rPr>
                        </m:ctrlPr>
                      </m:dPr>
                      <m:e>
                        <m:r>
                          <a:rPr lang="en-US" sz="6600" i="1">
                            <a:latin typeface="Cambria Math"/>
                          </a:rPr>
                          <m:t>𝐴</m:t>
                        </m:r>
                      </m:e>
                    </m:d>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4</m:t>
                        </m:r>
                      </m:sup>
                    </m:sSubSup>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3</m:t>
                        </m:r>
                      </m:sup>
                    </m:sSubSup>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3</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2</m:t>
                        </m:r>
                      </m:sup>
                    </m:sSubSup>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4</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1</m:t>
                        </m:r>
                      </m:sup>
                    </m:sSubSup>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1</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3</m:t>
                        </m:r>
                      </m:sup>
                    </m:sSubSup>
                  </m:oMath>
                </a14:m>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2</m:t>
                        </m:r>
                      </m:sup>
                    </m:sSubSup>
                    <m:r>
                      <a:rPr lang="en-US" sz="6600">
                        <a:latin typeface="Cambria Math"/>
                      </a:rPr>
                      <m:t>+</m:t>
                    </m:r>
                    <m:sSubSup>
                      <m:sSubSupPr>
                        <m:ctrlPr>
                          <a:rPr lang="en-US" sz="6600" i="1">
                            <a:latin typeface="Cambria Math"/>
                          </a:rPr>
                        </m:ctrlPr>
                      </m:sSubSupPr>
                      <m:e>
                        <m:r>
                          <a:rPr lang="en-US" sz="6600" i="1">
                            <a:latin typeface="Cambria Math"/>
                          </a:rPr>
                          <m:t>𝐶</m:t>
                        </m:r>
                      </m:e>
                      <m:sub>
                        <m:r>
                          <a:rPr lang="en-US" sz="6600" i="1">
                            <a:latin typeface="Cambria Math"/>
                          </a:rPr>
                          <m:t>2</m:t>
                        </m:r>
                      </m:sub>
                      <m:sup>
                        <m:r>
                          <a:rPr lang="en-US" sz="6600" i="1">
                            <a:latin typeface="Cambria Math"/>
                          </a:rPr>
                          <m:t>2</m:t>
                        </m:r>
                      </m:sup>
                    </m:sSubSup>
                    <m:sSubSup>
                      <m:sSubSupPr>
                        <m:ctrlPr>
                          <a:rPr lang="en-US" sz="6600" i="1">
                            <a:latin typeface="Cambria Math"/>
                          </a:rPr>
                        </m:ctrlPr>
                      </m:sSubSupPr>
                      <m:e>
                        <m:r>
                          <a:rPr lang="en-US" sz="6600" i="1">
                            <a:latin typeface="Cambria Math"/>
                          </a:rPr>
                          <m:t>𝐶</m:t>
                        </m:r>
                      </m:e>
                      <m:sub>
                        <m:r>
                          <a:rPr lang="en-US" sz="6600" i="1">
                            <a:latin typeface="Cambria Math"/>
                          </a:rPr>
                          <m:t>5</m:t>
                        </m:r>
                      </m:sub>
                      <m:sup>
                        <m:r>
                          <a:rPr lang="en-US" sz="6600" i="1">
                            <a:latin typeface="Cambria Math"/>
                          </a:rPr>
                          <m:t>3</m:t>
                        </m:r>
                      </m:sup>
                    </m:sSubSup>
                    <m:sSubSup>
                      <m:sSubSupPr>
                        <m:ctrlPr>
                          <a:rPr lang="en-US" sz="6600" i="1">
                            <a:latin typeface="Cambria Math"/>
                          </a:rPr>
                        </m:ctrlPr>
                      </m:sSubSupPr>
                      <m:e>
                        <m:r>
                          <a:rPr lang="en-US" sz="6600" i="1">
                            <a:latin typeface="Cambria Math"/>
                          </a:rPr>
                          <m:t>𝐶</m:t>
                        </m:r>
                      </m:e>
                      <m:sub>
                        <m:r>
                          <a:rPr lang="en-US" sz="6600" i="1">
                            <a:latin typeface="Cambria Math"/>
                          </a:rPr>
                          <m:t>7</m:t>
                        </m:r>
                      </m:sub>
                      <m:sup>
                        <m:r>
                          <a:rPr lang="en-US" sz="6600" i="1">
                            <a:latin typeface="Cambria Math"/>
                          </a:rPr>
                          <m:t>1</m:t>
                        </m:r>
                      </m:sup>
                    </m:sSubSup>
                    <m:r>
                      <a:rPr lang="en-US" sz="6600" i="1">
                        <a:latin typeface="Cambria Math"/>
                      </a:rPr>
                      <m:t>=</m:t>
                    </m:r>
                    <m:r>
                      <a:rPr lang="en-US" sz="6600" i="1">
                        <a:latin typeface="Cambria Math"/>
                      </a:rPr>
                      <m:t>1995</m:t>
                    </m:r>
                    <m:r>
                      <a:rPr lang="en-US" sz="6600" i="1">
                        <a:latin typeface="Cambria Math"/>
                      </a:rPr>
                      <m:t> </m:t>
                    </m:r>
                  </m:oMath>
                </a14:m>
                <a:r>
                  <a:rPr lang="en-US" sz="6600" dirty="0" err="1">
                    <a:latin typeface="Times New Roman" pitchFamily="18" charset="0"/>
                    <a:cs typeface="Times New Roman" pitchFamily="18" charset="0"/>
                  </a:rPr>
                  <a:t>cách</a:t>
                </a:r>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𝑃</m:t>
                    </m:r>
                    <m:d>
                      <m:dPr>
                        <m:ctrlPr>
                          <a:rPr lang="en-US" sz="6600" i="1">
                            <a:latin typeface="Cambria Math"/>
                          </a:rPr>
                        </m:ctrlPr>
                      </m:dPr>
                      <m:e>
                        <m:r>
                          <a:rPr lang="en-US" sz="6600" i="1">
                            <a:latin typeface="Cambria Math"/>
                          </a:rPr>
                          <m:t>𝐴</m:t>
                        </m:r>
                      </m:e>
                    </m:d>
                    <m:r>
                      <a:rPr lang="en-US" sz="6600" i="1">
                        <a:latin typeface="Cambria Math"/>
                      </a:rPr>
                      <m:t>=</m:t>
                    </m:r>
                    <m:f>
                      <m:fPr>
                        <m:ctrlPr>
                          <a:rPr lang="en-US" sz="6600" i="1">
                            <a:latin typeface="Cambria Math"/>
                          </a:rPr>
                        </m:ctrlPr>
                      </m:fPr>
                      <m:num>
                        <m:r>
                          <a:rPr lang="en-US" sz="6600" i="1">
                            <a:latin typeface="Cambria Math"/>
                          </a:rPr>
                          <m:t>𝑛</m:t>
                        </m:r>
                        <m:d>
                          <m:dPr>
                            <m:ctrlPr>
                              <a:rPr lang="en-US" sz="6600" i="1">
                                <a:latin typeface="Cambria Math"/>
                              </a:rPr>
                            </m:ctrlPr>
                          </m:dPr>
                          <m:e>
                            <m:r>
                              <a:rPr lang="en-US" sz="6600" i="1">
                                <a:latin typeface="Cambria Math"/>
                              </a:rPr>
                              <m:t>𝐴</m:t>
                            </m:r>
                          </m:e>
                        </m:d>
                      </m:num>
                      <m:den>
                        <m:r>
                          <a:rPr lang="en-US" sz="6600" i="1">
                            <a:latin typeface="Cambria Math"/>
                          </a:rPr>
                          <m:t>𝑛</m:t>
                        </m:r>
                        <m:d>
                          <m:dPr>
                            <m:ctrlPr>
                              <a:rPr lang="en-US" sz="6600" i="1">
                                <a:latin typeface="Cambria Math"/>
                              </a:rPr>
                            </m:ctrlPr>
                          </m:dPr>
                          <m:e>
                            <m:r>
                              <a:rPr lang="en-US" sz="6600" i="1">
                                <a:latin typeface="Cambria Math"/>
                              </a:rPr>
                              <m:t>𝛺</m:t>
                            </m:r>
                          </m:e>
                        </m:d>
                      </m:den>
                    </m:f>
                    <m:r>
                      <a:rPr lang="en-US" sz="6600" i="1">
                        <a:latin typeface="Cambria Math"/>
                      </a:rPr>
                      <m:t>=</m:t>
                    </m:r>
                    <m:f>
                      <m:fPr>
                        <m:ctrlPr>
                          <a:rPr lang="en-US" sz="6600" i="1">
                            <a:latin typeface="Cambria Math"/>
                          </a:rPr>
                        </m:ctrlPr>
                      </m:fPr>
                      <m:num>
                        <m:r>
                          <a:rPr lang="en-US" sz="6600" i="1">
                            <a:latin typeface="Cambria Math"/>
                          </a:rPr>
                          <m:t>1995</m:t>
                        </m:r>
                      </m:num>
                      <m:den>
                        <m:sSubSup>
                          <m:sSubSupPr>
                            <m:ctrlPr>
                              <a:rPr lang="en-US" sz="6600" i="1">
                                <a:latin typeface="Cambria Math"/>
                              </a:rPr>
                            </m:ctrlPr>
                          </m:sSubSupPr>
                          <m:e>
                            <m:r>
                              <a:rPr lang="en-US" sz="6600" i="1">
                                <a:latin typeface="Cambria Math"/>
                              </a:rPr>
                              <m:t>𝐶</m:t>
                            </m:r>
                          </m:e>
                          <m:sub>
                            <m:r>
                              <a:rPr lang="en-US" sz="6600" i="1">
                                <a:latin typeface="Cambria Math"/>
                              </a:rPr>
                              <m:t>14</m:t>
                            </m:r>
                          </m:sub>
                          <m:sup>
                            <m:r>
                              <a:rPr lang="en-US" sz="6600" i="1">
                                <a:latin typeface="Cambria Math"/>
                              </a:rPr>
                              <m:t>6</m:t>
                            </m:r>
                          </m:sup>
                        </m:sSubSup>
                      </m:den>
                    </m:f>
                    <m:r>
                      <a:rPr lang="en-US" sz="6600" i="1">
                        <a:latin typeface="Cambria Math"/>
                      </a:rPr>
                      <m:t>=</m:t>
                    </m:r>
                    <m:f>
                      <m:fPr>
                        <m:ctrlPr>
                          <a:rPr lang="en-US" sz="6600" i="1">
                            <a:latin typeface="Cambria Math"/>
                          </a:rPr>
                        </m:ctrlPr>
                      </m:fPr>
                      <m:num>
                        <m:r>
                          <a:rPr lang="en-US" sz="6600" i="1">
                            <a:latin typeface="Cambria Math"/>
                          </a:rPr>
                          <m:t>95</m:t>
                        </m:r>
                      </m:num>
                      <m:den>
                        <m:r>
                          <a:rPr lang="en-US" sz="6600" i="1">
                            <a:latin typeface="Cambria Math"/>
                          </a:rPr>
                          <m:t>143</m:t>
                        </m:r>
                      </m:den>
                    </m:f>
                  </m:oMath>
                </a14:m>
                <a:endParaRPr lang="en-US" sz="6600" dirty="0">
                  <a:latin typeface="Times New Roman" pitchFamily="18" charset="0"/>
                  <a:cs typeface="Times New Roman" pitchFamily="18" charset="0"/>
                </a:endParaRPr>
              </a:p>
            </p:txBody>
          </p:sp>
        </mc:Choice>
        <mc:Fallback xmlns="">
          <p:sp>
            <p:nvSpPr>
              <p:cNvPr id="65" name="Rectangle 64"/>
              <p:cNvSpPr>
                <a:spLocks noRot="1" noChangeAspect="1" noMove="1" noResize="1" noEditPoints="1" noAdjustHandles="1" noChangeArrowheads="1" noChangeShapeType="1" noTextEdit="1"/>
              </p:cNvSpPr>
              <p:nvPr/>
            </p:nvSpPr>
            <p:spPr>
              <a:xfrm>
                <a:off x="310980" y="10905449"/>
                <a:ext cx="23928590" cy="2918951"/>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41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left)">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3" grpId="0" animBg="1"/>
      <p:bldP spid="6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4796" y="5116073"/>
            <a:ext cx="24041920" cy="8597202"/>
            <a:chOff x="0" y="3632388"/>
            <a:chExt cx="12019395" cy="4409938"/>
          </a:xfrm>
        </p:grpSpPr>
        <p:sp>
          <p:nvSpPr>
            <p:cNvPr id="5" name="Rounded Rectangle 4"/>
            <p:cNvSpPr/>
            <p:nvPr/>
          </p:nvSpPr>
          <p:spPr>
            <a:xfrm>
              <a:off x="0" y="3632388"/>
              <a:ext cx="12019395" cy="4409938"/>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grpSp>
          <p:nvGrpSpPr>
            <p:cNvPr id="6" name="Group 5"/>
            <p:cNvGrpSpPr/>
            <p:nvPr/>
          </p:nvGrpSpPr>
          <p:grpSpPr>
            <a:xfrm>
              <a:off x="203200" y="3636271"/>
              <a:ext cx="2342698" cy="568347"/>
              <a:chOff x="1275608" y="6239450"/>
              <a:chExt cx="4592537" cy="1032660"/>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600"/>
              </a:p>
            </p:txBody>
          </p:sp>
          <p:sp>
            <p:nvSpPr>
              <p:cNvPr id="8" name="TextBox 7"/>
              <p:cNvSpPr txBox="1"/>
              <p:nvPr/>
            </p:nvSpPr>
            <p:spPr>
              <a:xfrm>
                <a:off x="2187353" y="6239450"/>
                <a:ext cx="2878439" cy="1032660"/>
              </a:xfrm>
              <a:prstGeom prst="rect">
                <a:avLst/>
              </a:prstGeom>
              <a:noFill/>
            </p:spPr>
            <p:txBody>
              <a:bodyPr wrap="none" rtlCol="0">
                <a:spAutoFit/>
              </a:bodyPr>
              <a:lstStyle/>
              <a:p>
                <a:r>
                  <a:rPr lang="vi-VN" sz="6600" dirty="0">
                    <a:solidFill>
                      <a:srgbClr val="FF0000"/>
                    </a:solidFill>
                    <a:latin typeface="Tahoma" pitchFamily="34" charset="0"/>
                    <a:ea typeface="Tahoma" pitchFamily="34" charset="0"/>
                    <a:cs typeface="Tahoma" pitchFamily="34" charset="0"/>
                  </a:rPr>
                  <a:t>Lời Giải</a:t>
                </a:r>
                <a:endParaRPr lang="en-US" sz="66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600"/>
              </a:p>
            </p:txBody>
          </p:sp>
        </p:grpSp>
      </p:grpSp>
      <p:grpSp>
        <p:nvGrpSpPr>
          <p:cNvPr id="20" name="Group 19"/>
          <p:cNvGrpSpPr/>
          <p:nvPr/>
        </p:nvGrpSpPr>
        <p:grpSpPr>
          <a:xfrm>
            <a:off x="-1" y="90051"/>
            <a:ext cx="24411971" cy="3464380"/>
            <a:chOff x="246700" y="1869705"/>
            <a:chExt cx="23925039" cy="2905192"/>
          </a:xfrm>
        </p:grpSpPr>
        <p:grpSp>
          <p:nvGrpSpPr>
            <p:cNvPr id="21" name="Group 20"/>
            <p:cNvGrpSpPr/>
            <p:nvPr/>
          </p:nvGrpSpPr>
          <p:grpSpPr>
            <a:xfrm>
              <a:off x="246700" y="1869705"/>
              <a:ext cx="23900737" cy="2905192"/>
              <a:chOff x="246700" y="1647866"/>
              <a:chExt cx="23900737" cy="2905192"/>
            </a:xfrm>
          </p:grpSpPr>
          <p:sp>
            <p:nvSpPr>
              <p:cNvPr id="25" name="Rounded Rectangle 24"/>
              <p:cNvSpPr/>
              <p:nvPr/>
            </p:nvSpPr>
            <p:spPr bwMode="auto">
              <a:xfrm>
                <a:off x="246700" y="1720890"/>
                <a:ext cx="23900737" cy="2832168"/>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6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6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6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6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6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6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6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6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6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6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600">
                    <a:solidFill>
                      <a:schemeClr val="tx1"/>
                    </a:solidFill>
                  </a:endParaRPr>
                </a:p>
              </p:txBody>
            </p:sp>
            <p:sp>
              <p:nvSpPr>
                <p:cNvPr id="31" name="TextBox 13"/>
                <p:cNvSpPr txBox="1">
                  <a:spLocks noChangeArrowheads="1"/>
                </p:cNvSpPr>
                <p:nvPr/>
              </p:nvSpPr>
              <p:spPr bwMode="auto">
                <a:xfrm>
                  <a:off x="1529551" y="1653394"/>
                  <a:ext cx="2287732" cy="92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600" err="1">
                      <a:solidFill>
                        <a:schemeClr val="bg1"/>
                      </a:solidFill>
                      <a:latin typeface="Tahoma" pitchFamily="34" charset="0"/>
                      <a:cs typeface="Tahoma" pitchFamily="34" charset="0"/>
                    </a:rPr>
                    <a:t>Câu</a:t>
                  </a:r>
                  <a:r>
                    <a:rPr lang="en-US" sz="6600">
                      <a:solidFill>
                        <a:schemeClr val="bg1"/>
                      </a:solidFill>
                      <a:latin typeface="Tahoma" pitchFamily="34" charset="0"/>
                      <a:cs typeface="Tahoma" pitchFamily="34" charset="0"/>
                    </a:rPr>
                    <a:t> </a:t>
                  </a:r>
                  <a:r>
                    <a:rPr lang="en-US" sz="6600" smtClean="0">
                      <a:solidFill>
                        <a:schemeClr val="bg1"/>
                      </a:solidFill>
                      <a:latin typeface="Tahoma" pitchFamily="34" charset="0"/>
                      <a:cs typeface="Tahoma" pitchFamily="34" charset="0"/>
                    </a:rPr>
                    <a:t>2</a:t>
                  </a:r>
                  <a:endParaRPr lang="en-US" sz="66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271002" y="1871214"/>
                  <a:ext cx="23900737" cy="27100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gn="just"/>
                  <a:r>
                    <a:rPr lang="en-US" sz="6600" smtClean="0">
                      <a:latin typeface="Times New Roman" pitchFamily="18" charset="0"/>
                      <a:cs typeface="Times New Roman" pitchFamily="18" charset="0"/>
                    </a:rPr>
                    <a:t>                  Ba </a:t>
                  </a:r>
                  <a:r>
                    <a:rPr lang="en-US" sz="6600" dirty="0" err="1">
                      <a:latin typeface="Times New Roman" pitchFamily="18" charset="0"/>
                      <a:cs typeface="Times New Roman" pitchFamily="18" charset="0"/>
                    </a:rPr>
                    <a:t>xạ</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thủ</a:t>
                  </a:r>
                  <a:r>
                    <a:rPr lang="en-US" sz="6600" dirty="0">
                      <a:latin typeface="Times New Roman" pitchFamily="18" charset="0"/>
                      <a:cs typeface="Times New Roman" pitchFamily="18" charset="0"/>
                    </a:rPr>
                    <a:t> </a:t>
                  </a:r>
                  <a14:m>
                    <m:oMath xmlns:m="http://schemas.openxmlformats.org/officeDocument/2006/math">
                      <m:r>
                        <a:rPr lang="en-US" sz="6600">
                          <a:latin typeface="Cambria Math"/>
                          <a:cs typeface="Times New Roman" pitchFamily="18" charset="0"/>
                        </a:rPr>
                        <m:t>𝐴</m:t>
                      </m:r>
                      <m:r>
                        <a:rPr lang="en-US" sz="6600">
                          <a:latin typeface="Cambria Math"/>
                          <a:cs typeface="Times New Roman" pitchFamily="18" charset="0"/>
                        </a:rPr>
                        <m:t>, </m:t>
                      </m:r>
                      <m:r>
                        <a:rPr lang="en-US" sz="6600">
                          <a:latin typeface="Cambria Math"/>
                          <a:cs typeface="Times New Roman" pitchFamily="18" charset="0"/>
                        </a:rPr>
                        <m:t>𝐵</m:t>
                      </m:r>
                      <m:r>
                        <a:rPr lang="en-US" sz="6600">
                          <a:latin typeface="Cambria Math"/>
                          <a:cs typeface="Times New Roman" pitchFamily="18" charset="0"/>
                        </a:rPr>
                        <m:t>, </m:t>
                      </m:r>
                      <m:r>
                        <a:rPr lang="en-US" sz="6600">
                          <a:latin typeface="Cambria Math"/>
                          <a:cs typeface="Times New Roman" pitchFamily="18" charset="0"/>
                        </a:rPr>
                        <m:t>𝐶</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độc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lập</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với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nhau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cùng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nổ</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súng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vào</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một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mục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tiêu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Xác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suất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bắn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trúng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mục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tiêu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của</a:t>
                  </a:r>
                  <a:r>
                    <a:rPr lang="en-US" sz="6600" dirty="0">
                      <a:latin typeface="Times New Roman" pitchFamily="18" charset="0"/>
                      <a:cs typeface="Times New Roman" pitchFamily="18" charset="0"/>
                    </a:rPr>
                    <a:t> </a:t>
                  </a:r>
                  <a14:m>
                    <m:oMath xmlns:m="http://schemas.openxmlformats.org/officeDocument/2006/math">
                      <m:r>
                        <a:rPr lang="en-US" sz="6600">
                          <a:latin typeface="Cambria Math"/>
                          <a:cs typeface="Times New Roman" pitchFamily="18" charset="0"/>
                        </a:rPr>
                        <m:t>𝐴</m:t>
                      </m:r>
                      <m:r>
                        <a:rPr lang="en-US" sz="6600">
                          <a:latin typeface="Cambria Math" panose="02040503050406030204" pitchFamily="18" charset="0"/>
                          <a:cs typeface="Times New Roman" pitchFamily="18" charset="0"/>
                        </a:rPr>
                        <m:t>, </m:t>
                      </m:r>
                      <m:r>
                        <a:rPr lang="en-US" sz="6600">
                          <a:latin typeface="Cambria Math"/>
                          <a:cs typeface="Times New Roman" pitchFamily="18" charset="0"/>
                        </a:rPr>
                        <m:t>𝐵</m:t>
                      </m:r>
                      <m:r>
                        <a:rPr lang="en-US" sz="6600">
                          <a:latin typeface="Cambria Math"/>
                          <a:cs typeface="Times New Roman" pitchFamily="18" charset="0"/>
                        </a:rPr>
                        <m:t>, </m:t>
                      </m:r>
                      <m:r>
                        <a:rPr lang="en-US" sz="6600">
                          <a:latin typeface="Cambria Math"/>
                          <a:cs typeface="Times New Roman" pitchFamily="18" charset="0"/>
                        </a:rPr>
                        <m:t>𝐶</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tương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ứng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a:t>
                  </a:r>
                  <a14:m>
                    <m:oMath xmlns:m="http://schemas.openxmlformats.org/officeDocument/2006/math">
                      <m:r>
                        <a:rPr lang="en-US" sz="6600">
                          <a:latin typeface="Cambria Math"/>
                          <a:cs typeface="Times New Roman" pitchFamily="18" charset="0"/>
                        </a:rPr>
                        <m:t>0</m:t>
                      </m:r>
                      <m:r>
                        <a:rPr lang="en-US" sz="6600">
                          <a:latin typeface="Cambria Math"/>
                          <a:cs typeface="Times New Roman" pitchFamily="18" charset="0"/>
                        </a:rPr>
                        <m:t>,</m:t>
                      </m:r>
                      <m:r>
                        <a:rPr lang="en-US" sz="6600">
                          <a:latin typeface="Cambria Math"/>
                          <a:cs typeface="Times New Roman" pitchFamily="18" charset="0"/>
                        </a:rPr>
                        <m:t>4</m:t>
                      </m:r>
                      <m:r>
                        <a:rPr lang="en-US" sz="6600">
                          <a:latin typeface="Cambria Math"/>
                          <a:cs typeface="Times New Roman" pitchFamily="18" charset="0"/>
                        </a:rPr>
                        <m:t>;</m:t>
                      </m:r>
                      <m:r>
                        <a:rPr lang="en-US" sz="6600">
                          <a:latin typeface="Cambria Math"/>
                          <a:cs typeface="Times New Roman" pitchFamily="18" charset="0"/>
                        </a:rPr>
                        <m:t>0</m:t>
                      </m:r>
                      <m:r>
                        <a:rPr lang="en-US" sz="6600">
                          <a:latin typeface="Cambria Math"/>
                          <a:cs typeface="Times New Roman" pitchFamily="18" charset="0"/>
                        </a:rPr>
                        <m:t>,</m:t>
                      </m:r>
                      <m:r>
                        <a:rPr lang="en-US" sz="6600">
                          <a:latin typeface="Cambria Math"/>
                          <a:cs typeface="Times New Roman" pitchFamily="18" charset="0"/>
                        </a:rPr>
                        <m:t>5</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và</a:t>
                  </a:r>
                  <a:r>
                    <a:rPr lang="en-US" sz="6600" dirty="0">
                      <a:latin typeface="Times New Roman" pitchFamily="18" charset="0"/>
                      <a:cs typeface="Times New Roman" pitchFamily="18" charset="0"/>
                    </a:rPr>
                    <a:t> </a:t>
                  </a:r>
                  <a14:m>
                    <m:oMath xmlns:m="http://schemas.openxmlformats.org/officeDocument/2006/math">
                      <m:r>
                        <a:rPr lang="en-US" sz="6600">
                          <a:latin typeface="Cambria Math"/>
                          <a:cs typeface="Times New Roman" pitchFamily="18" charset="0"/>
                        </a:rPr>
                        <m:t>0</m:t>
                      </m:r>
                      <m:r>
                        <a:rPr lang="en-US" sz="6600">
                          <a:latin typeface="Cambria Math"/>
                          <a:cs typeface="Times New Roman" pitchFamily="18" charset="0"/>
                        </a:rPr>
                        <m:t>,</m:t>
                      </m:r>
                      <m:r>
                        <a:rPr lang="en-US" sz="6600">
                          <a:latin typeface="Cambria Math"/>
                          <a:cs typeface="Times New Roman" pitchFamily="18" charset="0"/>
                        </a:rPr>
                        <m:t>7</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Tính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xác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suất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để</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có</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ít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một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người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bắn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trúng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mục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tiêu</a:t>
                  </a:r>
                  <a:r>
                    <a:rPr lang="en-US" sz="6600">
                      <a:latin typeface="Times New Roman" pitchFamily="18" charset="0"/>
                      <a:cs typeface="Times New Roman" pitchFamily="18" charset="0"/>
                    </a:rPr>
                    <a:t>. </a:t>
                  </a:r>
                  <a:endParaRPr lang="en-US" sz="6600" dirty="0">
                    <a:latin typeface="Times New Roman" pitchFamily="18" charset="0"/>
                    <a:cs typeface="Times New Roman"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71002" y="1871214"/>
                  <a:ext cx="23900737" cy="2710039"/>
                </a:xfrm>
                <a:prstGeom prst="rect">
                  <a:avLst/>
                </a:prstGeom>
                <a:blipFill rotWithShape="0">
                  <a:blip r:embed="rId2"/>
                  <a:stretch>
                    <a:fillRect l="-1325" t="-5094" r="-1325" b="-122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 name="Rectangle 87"/>
              <p:cNvSpPr/>
              <p:nvPr/>
            </p:nvSpPr>
            <p:spPr>
              <a:xfrm>
                <a:off x="54376" y="7150419"/>
                <a:ext cx="24509683" cy="2335649"/>
              </a:xfrm>
              <a:prstGeom prst="rect">
                <a:avLst/>
              </a:prstGeom>
              <a:noFill/>
            </p:spPr>
            <p:txBody>
              <a:bodyPr wrap="square" lIns="182889" tIns="91445" rIns="182889" bIns="91445" rtlCol="0">
                <a:spAutoFit/>
              </a:bodyPr>
              <a:lstStyle/>
              <a:p>
                <a14:m>
                  <m:oMath xmlns:m="http://schemas.openxmlformats.org/officeDocument/2006/math">
                    <m:r>
                      <a:rPr lang="en-US" sz="6600" i="1">
                        <a:latin typeface="Cambria Math"/>
                      </a:rPr>
                      <m:t>𝐴</m:t>
                    </m:r>
                    <m:r>
                      <a:rPr lang="en-US" sz="6600" i="1">
                        <a:latin typeface="Cambria Math"/>
                      </a:rPr>
                      <m:t>, </m:t>
                    </m:r>
                    <m:r>
                      <a:rPr lang="en-US" sz="6600" i="1">
                        <a:latin typeface="Cambria Math"/>
                      </a:rPr>
                      <m:t>𝐵</m:t>
                    </m:r>
                    <m:r>
                      <a:rPr lang="en-US" sz="6600" i="1">
                        <a:latin typeface="Cambria Math"/>
                      </a:rPr>
                      <m:t>, </m:t>
                    </m:r>
                    <m:r>
                      <a:rPr lang="en-US" sz="6600" i="1">
                        <a:latin typeface="Cambria Math"/>
                      </a:rPr>
                      <m:t>𝐶</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biến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cố</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độc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lập</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nên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biến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cố</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đối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a:t>
                </a:r>
                <a14:m>
                  <m:oMath xmlns:m="http://schemas.openxmlformats.org/officeDocument/2006/math">
                    <m:bar>
                      <m:barPr>
                        <m:pos m:val="top"/>
                        <m:ctrlPr>
                          <a:rPr lang="en-US" sz="6600" i="1">
                            <a:latin typeface="Cambria Math"/>
                          </a:rPr>
                        </m:ctrlPr>
                      </m:barPr>
                      <m:e>
                        <m:r>
                          <a:rPr lang="en-US" sz="6600" i="1">
                            <a:latin typeface="Cambria Math"/>
                          </a:rPr>
                          <m:t>𝐴</m:t>
                        </m:r>
                      </m:e>
                    </m:bar>
                    <m:r>
                      <a:rPr lang="en-US" sz="6600" i="1">
                        <a:latin typeface="Cambria Math"/>
                      </a:rPr>
                      <m:t>,</m:t>
                    </m:r>
                    <m:bar>
                      <m:barPr>
                        <m:pos m:val="top"/>
                        <m:ctrlPr>
                          <a:rPr lang="en-US" sz="6600" i="1">
                            <a:latin typeface="Cambria Math"/>
                          </a:rPr>
                        </m:ctrlPr>
                      </m:barPr>
                      <m:e>
                        <m:r>
                          <a:rPr lang="en-US" sz="6600" i="1">
                            <a:latin typeface="Cambria Math"/>
                          </a:rPr>
                          <m:t>𝐵</m:t>
                        </m:r>
                      </m:e>
                    </m:bar>
                    <m:r>
                      <a:rPr lang="en-US" sz="6600" i="1">
                        <a:latin typeface="Cambria Math"/>
                      </a:rPr>
                      <m:t>, </m:t>
                    </m:r>
                    <m:bar>
                      <m:barPr>
                        <m:pos m:val="top"/>
                        <m:ctrlPr>
                          <a:rPr lang="en-US" sz="6600" i="1">
                            <a:latin typeface="Cambria Math"/>
                          </a:rPr>
                        </m:ctrlPr>
                      </m:barPr>
                      <m:e>
                        <m:r>
                          <a:rPr lang="en-US" sz="6600" i="1">
                            <a:latin typeface="Cambria Math"/>
                          </a:rPr>
                          <m:t>𝐶</m:t>
                        </m:r>
                      </m:e>
                    </m:ba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cũng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độc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lập</a:t>
                </a:r>
                <a:endParaRPr lang="en-US" sz="6600" dirty="0">
                  <a:latin typeface="Times New Roman" pitchFamily="18" charset="0"/>
                  <a:cs typeface="Times New Roman" pitchFamily="18" charset="0"/>
                </a:endParaRPr>
              </a:p>
              <a:p>
                <a:r>
                  <a:rPr lang="en-US" sz="6600" dirty="0" err="1">
                    <a:latin typeface="Times New Roman" pitchFamily="18" charset="0"/>
                    <a:cs typeface="Times New Roman" pitchFamily="18" charset="0"/>
                  </a:rPr>
                  <a:t>Xác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suất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để</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cả</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người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đều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bắn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trượt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a:t>
                </a:r>
              </a:p>
            </p:txBody>
          </p:sp>
        </mc:Choice>
        <mc:Fallback xmlns="">
          <p:sp>
            <p:nvSpPr>
              <p:cNvPr id="88" name="Rectangle 87"/>
              <p:cNvSpPr>
                <a:spLocks noRot="1" noChangeAspect="1" noMove="1" noResize="1" noEditPoints="1" noAdjustHandles="1" noChangeArrowheads="1" noChangeShapeType="1" noTextEdit="1"/>
              </p:cNvSpPr>
              <p:nvPr/>
            </p:nvSpPr>
            <p:spPr>
              <a:xfrm>
                <a:off x="54376" y="7150419"/>
                <a:ext cx="24509683" cy="2335649"/>
              </a:xfrm>
              <a:prstGeom prst="rect">
                <a:avLst/>
              </a:prstGeom>
              <a:blipFill rotWithShape="0">
                <a:blip r:embed="rId3"/>
                <a:stretch>
                  <a:fillRect l="-1343" t="-1828" r="-149" b="-16971"/>
                </a:stretch>
              </a:blipFill>
            </p:spPr>
            <p:txBody>
              <a:bodyPr/>
              <a:lstStyle/>
              <a:p>
                <a:r>
                  <a:rPr lang="en-US">
                    <a:noFill/>
                  </a:rPr>
                  <a:t> </a:t>
                </a:r>
              </a:p>
            </p:txBody>
          </p:sp>
        </mc:Fallback>
      </mc:AlternateContent>
      <p:grpSp>
        <p:nvGrpSpPr>
          <p:cNvPr id="3" name="Group 2"/>
          <p:cNvGrpSpPr/>
          <p:nvPr/>
        </p:nvGrpSpPr>
        <p:grpSpPr>
          <a:xfrm>
            <a:off x="-108667" y="3616838"/>
            <a:ext cx="24059057" cy="1434753"/>
            <a:chOff x="247184" y="1439358"/>
            <a:chExt cx="11944817" cy="993700"/>
          </a:xfrm>
        </p:grpSpPr>
        <p:grpSp>
          <p:nvGrpSpPr>
            <p:cNvPr id="51" name="Group 50"/>
            <p:cNvGrpSpPr/>
            <p:nvPr/>
          </p:nvGrpSpPr>
          <p:grpSpPr>
            <a:xfrm>
              <a:off x="247184" y="1439358"/>
              <a:ext cx="3090382" cy="976380"/>
              <a:chOff x="5537206" y="1500372"/>
              <a:chExt cx="3079904" cy="907684"/>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Tahoma" pitchFamily="34" charset="0"/>
                    <a:ea typeface="Tahoma" pitchFamily="34" charset="0"/>
                    <a:cs typeface="Tahoma" pitchFamily="34" charset="0"/>
                  </a:rPr>
                  <a:t>A</a:t>
                </a:r>
                <a:endParaRPr lang="en-US" sz="6600" dirty="0"/>
              </a:p>
            </p:txBody>
          </p:sp>
          <mc:AlternateContent xmlns:mc="http://schemas.openxmlformats.org/markup-compatibility/2006" xmlns:a14="http://schemas.microsoft.com/office/drawing/2010/main">
            <mc:Choice Requires="a14">
              <p:sp>
                <p:nvSpPr>
                  <p:cNvPr id="54" name="TextBox 53"/>
                  <p:cNvSpPr txBox="1"/>
                  <p:nvPr/>
                </p:nvSpPr>
                <p:spPr>
                  <a:xfrm>
                    <a:off x="6271175" y="1500372"/>
                    <a:ext cx="2280848" cy="713398"/>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latin typeface="Cambria Math" panose="02040503050406030204" pitchFamily="18" charset="0"/>
                            </a:rPr>
                            <m:t>0</m:t>
                          </m:r>
                          <m:r>
                            <a:rPr lang="en-US" sz="6600" b="0" i="1" smtClean="0">
                              <a:latin typeface="Cambria Math" panose="02040503050406030204" pitchFamily="18" charset="0"/>
                            </a:rPr>
                            <m:t>,</m:t>
                          </m:r>
                          <m:r>
                            <a:rPr lang="en-US" sz="6600" b="0" i="1" smtClean="0">
                              <a:latin typeface="Cambria Math" panose="02040503050406030204" pitchFamily="18" charset="0"/>
                            </a:rPr>
                            <m:t>09</m:t>
                          </m:r>
                          <m:r>
                            <a:rPr lang="en-US" sz="6600" b="0" i="1" smtClean="0">
                              <a:latin typeface="Cambria Math" panose="02040503050406030204" pitchFamily="18" charset="0"/>
                            </a:rPr>
                            <m:t>.</m:t>
                          </m:r>
                        </m:oMath>
                      </m:oMathPara>
                    </a14:m>
                    <a:endParaRPr lang="en-US" sz="66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271175" y="1500372"/>
                    <a:ext cx="2280848" cy="713398"/>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501345"/>
              <a:ext cx="3090381" cy="914401"/>
              <a:chOff x="5537206" y="1557992"/>
              <a:chExt cx="3079904" cy="850064"/>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latin typeface="Tahoma" pitchFamily="34" charset="0"/>
                    <a:ea typeface="Tahoma" pitchFamily="34" charset="0"/>
                    <a:cs typeface="Tahoma" pitchFamily="34" charset="0"/>
                  </a:rPr>
                  <a:t>B</a:t>
                </a:r>
                <a:endParaRPr lang="en-US" sz="6600" dirty="0"/>
              </a:p>
            </p:txBody>
          </p:sp>
          <mc:AlternateContent xmlns:mc="http://schemas.openxmlformats.org/markup-compatibility/2006" xmlns:a14="http://schemas.microsoft.com/office/drawing/2010/main">
            <mc:Choice Requires="a14">
              <p:sp>
                <p:nvSpPr>
                  <p:cNvPr id="58" name="TextBox 57"/>
                  <p:cNvSpPr txBox="1"/>
                  <p:nvPr/>
                </p:nvSpPr>
                <p:spPr>
                  <a:xfrm>
                    <a:off x="6013926" y="1620422"/>
                    <a:ext cx="2280848" cy="713397"/>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solidFill>
                                <a:schemeClr val="bg1"/>
                              </a:solidFill>
                              <a:latin typeface="Cambria Math" panose="02040503050406030204" pitchFamily="18" charset="0"/>
                            </a:rPr>
                            <m:t>0</m:t>
                          </m:r>
                          <m:r>
                            <a:rPr lang="en-US" sz="6600" b="0" i="1" smtClean="0">
                              <a:solidFill>
                                <a:schemeClr val="bg1"/>
                              </a:solidFill>
                              <a:latin typeface="Cambria Math" panose="02040503050406030204" pitchFamily="18" charset="0"/>
                            </a:rPr>
                            <m:t>,</m:t>
                          </m:r>
                          <m:r>
                            <a:rPr lang="en-US" sz="6600" b="0" i="1" smtClean="0">
                              <a:solidFill>
                                <a:schemeClr val="bg1"/>
                              </a:solidFill>
                              <a:latin typeface="Cambria Math" panose="02040503050406030204" pitchFamily="18" charset="0"/>
                            </a:rPr>
                            <m:t>91</m:t>
                          </m:r>
                          <m:r>
                            <a:rPr lang="en-US" sz="6600" b="0" i="1" smtClean="0">
                              <a:solidFill>
                                <a:schemeClr val="bg1"/>
                              </a:solidFill>
                              <a:latin typeface="Cambria Math" panose="02040503050406030204" pitchFamily="18" charset="0"/>
                            </a:rPr>
                            <m:t>. </m:t>
                          </m:r>
                        </m:oMath>
                      </m:oMathPara>
                    </a14:m>
                    <a:endParaRPr lang="en-US" sz="6600" dirty="0">
                      <a:solidFill>
                        <a:schemeClr val="bg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013926" y="1620422"/>
                    <a:ext cx="2280848" cy="713397"/>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501343"/>
              <a:ext cx="3090381" cy="914402"/>
              <a:chOff x="5537206" y="1557992"/>
              <a:chExt cx="3079904" cy="850064"/>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Tahoma" pitchFamily="34" charset="0"/>
                    <a:ea typeface="Tahoma" pitchFamily="34" charset="0"/>
                    <a:cs typeface="Tahoma" pitchFamily="34" charset="0"/>
                  </a:rPr>
                  <a:t>C</a:t>
                </a:r>
                <a:endParaRPr lang="en-US" sz="6600" dirty="0"/>
              </a:p>
            </p:txBody>
          </p:sp>
          <mc:AlternateContent xmlns:mc="http://schemas.openxmlformats.org/markup-compatibility/2006" xmlns:a14="http://schemas.microsoft.com/office/drawing/2010/main">
            <mc:Choice Requires="a14">
              <p:sp>
                <p:nvSpPr>
                  <p:cNvPr id="48" name="TextBox 47"/>
                  <p:cNvSpPr txBox="1"/>
                  <p:nvPr/>
                </p:nvSpPr>
                <p:spPr>
                  <a:xfrm>
                    <a:off x="6198142" y="1621511"/>
                    <a:ext cx="2280848" cy="71339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latin typeface="Cambria Math" panose="02040503050406030204" pitchFamily="18" charset="0"/>
                            </a:rPr>
                            <m:t>0</m:t>
                          </m:r>
                          <m:r>
                            <a:rPr lang="en-US" sz="6600" b="0" i="1" smtClean="0">
                              <a:latin typeface="Cambria Math" panose="02040503050406030204" pitchFamily="18" charset="0"/>
                            </a:rPr>
                            <m:t>,</m:t>
                          </m:r>
                          <m:r>
                            <a:rPr lang="en-US" sz="6600" b="0" i="1" smtClean="0">
                              <a:latin typeface="Cambria Math" panose="02040503050406030204" pitchFamily="18" charset="0"/>
                            </a:rPr>
                            <m:t>36</m:t>
                          </m:r>
                          <m:r>
                            <a:rPr lang="en-US" sz="6600" b="0" i="1" smtClean="0">
                              <a:latin typeface="Cambria Math" panose="02040503050406030204" pitchFamily="18" charset="0"/>
                            </a:rPr>
                            <m:t>.</m:t>
                          </m:r>
                        </m:oMath>
                      </m:oMathPara>
                    </a14:m>
                    <a:endParaRPr lang="en-US" sz="6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98142" y="1621511"/>
                    <a:ext cx="2280848" cy="713396"/>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3" y="1471333"/>
              <a:ext cx="3197058" cy="961725"/>
              <a:chOff x="5537206" y="1530093"/>
              <a:chExt cx="3186219" cy="894058"/>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Tahoma" pitchFamily="34" charset="0"/>
                    <a:ea typeface="Tahoma" pitchFamily="34" charset="0"/>
                    <a:cs typeface="Tahoma" pitchFamily="34" charset="0"/>
                  </a:rPr>
                  <a:t>D</a:t>
                </a:r>
                <a:endParaRPr lang="en-US" sz="6600" dirty="0"/>
              </a:p>
            </p:txBody>
          </p:sp>
          <mc:AlternateContent xmlns:mc="http://schemas.openxmlformats.org/markup-compatibility/2006" xmlns:a14="http://schemas.microsoft.com/office/drawing/2010/main">
            <mc:Choice Requires="a14">
              <p:sp>
                <p:nvSpPr>
                  <p:cNvPr id="62" name="TextBox 61"/>
                  <p:cNvSpPr txBox="1"/>
                  <p:nvPr/>
                </p:nvSpPr>
                <p:spPr>
                  <a:xfrm>
                    <a:off x="6229938" y="1530093"/>
                    <a:ext cx="2493487" cy="894058"/>
                  </a:xfrm>
                  <a:prstGeom prst="rect">
                    <a:avLst/>
                  </a:prstGeom>
                  <a:noFill/>
                </p:spPr>
                <p:txBody>
                  <a:bodyPr wrap="square" rtlCol="0">
                    <a:spAutoFit/>
                  </a:bodyPr>
                  <a:lstStyle>
                    <a:defPPr>
                      <a:defRPr lang="vi-VN"/>
                    </a:defPPr>
                    <a:lvl1pPr>
                      <a:defRPr sz="3200" i="1">
                        <a:solidFill>
                          <a:schemeClr val="bg1"/>
                        </a:solidFill>
                      </a:defRPr>
                    </a:lvl1pPr>
                  </a:lstStyle>
                  <a:p>
                    <a:pPr lvl="0">
                      <a:lnSpc>
                        <a:spcPct val="115000"/>
                      </a:lnSpc>
                      <a:spcAft>
                        <a:spcPts val="1000"/>
                      </a:spcAft>
                      <a:tabLst>
                        <a:tab pos="1620520" algn="l"/>
                        <a:tab pos="4860925" algn="l"/>
                      </a:tabLst>
                    </a:pPr>
                    <a14:m>
                      <m:oMathPara xmlns:m="http://schemas.openxmlformats.org/officeDocument/2006/math">
                        <m:oMathParaPr>
                          <m:jc m:val="centerGroup"/>
                        </m:oMathParaPr>
                        <m:oMath xmlns:m="http://schemas.openxmlformats.org/officeDocument/2006/math">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0</m:t>
                          </m:r>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06</m:t>
                          </m:r>
                          <m:r>
                            <a:rPr lang="en-US" sz="66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66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229938" y="1530093"/>
                    <a:ext cx="2493487" cy="894058"/>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5709316" y="3782578"/>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600" b="1" smtClean="0">
                <a:latin typeface="Tahoma" pitchFamily="34" charset="0"/>
                <a:ea typeface="Tahoma" pitchFamily="34" charset="0"/>
                <a:cs typeface="Tahoma" pitchFamily="34" charset="0"/>
              </a:rPr>
              <a:t>B </a:t>
            </a:r>
            <a:endParaRPr lang="en-US" sz="6600" dirty="0"/>
          </a:p>
        </p:txBody>
      </p:sp>
      <mc:AlternateContent xmlns:mc="http://schemas.openxmlformats.org/markup-compatibility/2006" xmlns:a14="http://schemas.microsoft.com/office/drawing/2010/main">
        <mc:Choice Requires="a14">
          <p:sp>
            <p:nvSpPr>
              <p:cNvPr id="66" name="Rectangle 65"/>
              <p:cNvSpPr/>
              <p:nvPr/>
            </p:nvSpPr>
            <p:spPr>
              <a:xfrm>
                <a:off x="323046" y="5301572"/>
                <a:ext cx="23916524" cy="2216001"/>
              </a:xfrm>
              <a:prstGeom prst="rect">
                <a:avLst/>
              </a:prstGeom>
              <a:noFill/>
            </p:spPr>
            <p:txBody>
              <a:bodyPr wrap="square" lIns="182889" tIns="91445" rIns="182889" bIns="91445" rtlCol="0">
                <a:spAutoFit/>
              </a:bodyPr>
              <a:lstStyle/>
              <a:p>
                <a:r>
                  <a:rPr lang="en-US" sz="6600" smtClean="0">
                    <a:latin typeface="Times New Roman" pitchFamily="18" charset="0"/>
                    <a:cs typeface="Times New Roman" pitchFamily="18" charset="0"/>
                  </a:rPr>
                  <a:t>                        Gọi </a:t>
                </a:r>
                <a14:m>
                  <m:oMath xmlns:m="http://schemas.openxmlformats.org/officeDocument/2006/math">
                    <m:r>
                      <a:rPr lang="en-US" sz="6600" i="1">
                        <a:latin typeface="Cambria Math"/>
                      </a:rPr>
                      <m:t>𝐴</m:t>
                    </m:r>
                    <m:r>
                      <a:rPr lang="en-US" sz="6600" i="1">
                        <a:latin typeface="Cambria Math"/>
                      </a:rPr>
                      <m:t>, </m:t>
                    </m:r>
                    <m:r>
                      <a:rPr lang="en-US" sz="6600" i="1">
                        <a:latin typeface="Cambria Math"/>
                      </a:rPr>
                      <m:t>𝐵</m:t>
                    </m:r>
                    <m:r>
                      <a:rPr lang="en-US" sz="6600" i="1">
                        <a:latin typeface="Cambria Math"/>
                      </a:rPr>
                      <m:t>, </m:t>
                    </m:r>
                    <m:r>
                      <a:rPr lang="en-US" sz="6600" i="1">
                        <a:latin typeface="Cambria Math"/>
                      </a:rPr>
                      <m:t>𝐶</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tương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ứng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là</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các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biến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cố</a:t>
                </a:r>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𝐴</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bắn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trúng</a:t>
                </a:r>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𝐵</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bắn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trúng</a:t>
                </a:r>
                <a:r>
                  <a:rPr lang="en-US" sz="6600">
                    <a:latin typeface="Times New Roman" pitchFamily="18" charset="0"/>
                    <a:cs typeface="Times New Roman" pitchFamily="18" charset="0"/>
                  </a:rPr>
                  <a:t>”; “C </a:t>
                </a:r>
                <a:r>
                  <a:rPr lang="en-US" sz="6600" dirty="0" err="1">
                    <a:latin typeface="Times New Roman" pitchFamily="18" charset="0"/>
                    <a:cs typeface="Times New Roman" pitchFamily="18" charset="0"/>
                  </a:rPr>
                  <a:t>bắn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trúng</a:t>
                </a:r>
                <a:r>
                  <a:rPr lang="en-US" sz="6600" dirty="0">
                    <a:latin typeface="Times New Roman" pitchFamily="18" charset="0"/>
                    <a:cs typeface="Times New Roman" pitchFamily="18" charset="0"/>
                  </a:rPr>
                  <a:t>”.</a:t>
                </a:r>
              </a:p>
            </p:txBody>
          </p:sp>
        </mc:Choice>
        <mc:Fallback xmlns="">
          <p:sp>
            <p:nvSpPr>
              <p:cNvPr id="66" name="Rectangle 65"/>
              <p:cNvSpPr>
                <a:spLocks noRot="1" noChangeAspect="1" noMove="1" noResize="1" noEditPoints="1" noAdjustHandles="1" noChangeArrowheads="1" noChangeShapeType="1" noTextEdit="1"/>
              </p:cNvSpPr>
              <p:nvPr/>
            </p:nvSpPr>
            <p:spPr>
              <a:xfrm>
                <a:off x="323046" y="5301572"/>
                <a:ext cx="23916524" cy="2216001"/>
              </a:xfrm>
              <a:prstGeom prst="rect">
                <a:avLst/>
              </a:prstGeom>
              <a:blipFill rotWithShape="0">
                <a:blip r:embed="rId8"/>
                <a:stretch>
                  <a:fillRect l="-1376" t="-7438" b="-18182"/>
                </a:stretch>
              </a:blipFill>
            </p:spPr>
            <p:txBody>
              <a:bodyPr/>
              <a:lstStyle/>
              <a:p>
                <a:r>
                  <a:rPr lang="en-US">
                    <a:noFill/>
                  </a:rPr>
                  <a:t> </a:t>
                </a:r>
              </a:p>
            </p:txBody>
          </p:sp>
        </mc:Fallback>
      </mc:AlternateContent>
      <p:sp>
        <p:nvSpPr>
          <p:cNvPr id="63" name="Action Button: Forward or Next 62">
            <a:hlinkClick r:id="rId9"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sz="6600"/>
          </a:p>
        </p:txBody>
      </p:sp>
      <mc:AlternateContent xmlns:mc="http://schemas.openxmlformats.org/markup-compatibility/2006" xmlns:a14="http://schemas.microsoft.com/office/drawing/2010/main">
        <mc:Choice Requires="a14">
          <p:sp>
            <p:nvSpPr>
              <p:cNvPr id="65" name="Rectangle 64"/>
              <p:cNvSpPr/>
              <p:nvPr/>
            </p:nvSpPr>
            <p:spPr>
              <a:xfrm>
                <a:off x="13595" y="9564266"/>
                <a:ext cx="24348237" cy="1401356"/>
              </a:xfrm>
              <a:prstGeom prst="rect">
                <a:avLst/>
              </a:prstGeom>
              <a:noFill/>
            </p:spPr>
            <p:txBody>
              <a:bodyPr wrap="square" lIns="182889" tIns="91445" rIns="182889" bIns="91445" rtlCol="0">
                <a:spAutoFit/>
              </a:bodyPr>
              <a:lstStyle/>
              <a:p>
                <a14:m>
                  <m:oMath xmlns:m="http://schemas.openxmlformats.org/officeDocument/2006/math">
                    <m:r>
                      <a:rPr lang="en-US" sz="6600" i="1">
                        <a:latin typeface="Cambria Math"/>
                      </a:rPr>
                      <m:t>𝑃</m:t>
                    </m:r>
                    <m:d>
                      <m:dPr>
                        <m:ctrlPr>
                          <a:rPr lang="en-US" sz="6600" i="1">
                            <a:latin typeface="Cambria Math"/>
                          </a:rPr>
                        </m:ctrlPr>
                      </m:dPr>
                      <m:e>
                        <m:bar>
                          <m:barPr>
                            <m:pos m:val="top"/>
                            <m:ctrlPr>
                              <a:rPr lang="en-US" sz="6600" i="1">
                                <a:latin typeface="Cambria Math"/>
                              </a:rPr>
                            </m:ctrlPr>
                          </m:barPr>
                          <m:e>
                            <m:r>
                              <a:rPr lang="en-US" sz="6600" i="1">
                                <a:latin typeface="Cambria Math"/>
                              </a:rPr>
                              <m:t>𝐴𝐵𝐶</m:t>
                            </m:r>
                          </m:e>
                        </m:bar>
                      </m:e>
                    </m:d>
                    <m:r>
                      <a:rPr lang="en-US" sz="6600" i="1">
                        <a:latin typeface="Cambria Math"/>
                      </a:rPr>
                      <m:t>=</m:t>
                    </m:r>
                    <m:r>
                      <a:rPr lang="en-US" sz="6600" i="1">
                        <a:latin typeface="Cambria Math"/>
                      </a:rPr>
                      <m:t>𝑃</m:t>
                    </m:r>
                    <m:d>
                      <m:dPr>
                        <m:ctrlPr>
                          <a:rPr lang="en-US" sz="6600" i="1">
                            <a:latin typeface="Cambria Math"/>
                          </a:rPr>
                        </m:ctrlPr>
                      </m:dPr>
                      <m:e>
                        <m:bar>
                          <m:barPr>
                            <m:pos m:val="top"/>
                            <m:ctrlPr>
                              <a:rPr lang="en-US" sz="6600" i="1">
                                <a:latin typeface="Cambria Math"/>
                              </a:rPr>
                            </m:ctrlPr>
                          </m:barPr>
                          <m:e>
                            <m:r>
                              <a:rPr lang="en-US" sz="6600" i="1">
                                <a:latin typeface="Cambria Math"/>
                              </a:rPr>
                              <m:t>𝐴</m:t>
                            </m:r>
                          </m:e>
                        </m:bar>
                      </m:e>
                    </m:d>
                    <m:r>
                      <a:rPr lang="en-US" sz="6600" i="1">
                        <a:latin typeface="Cambria Math"/>
                      </a:rPr>
                      <m:t>.</m:t>
                    </m:r>
                    <m:r>
                      <a:rPr lang="en-US" sz="6600" i="1">
                        <a:latin typeface="Cambria Math"/>
                      </a:rPr>
                      <m:t>𝑃</m:t>
                    </m:r>
                    <m:d>
                      <m:dPr>
                        <m:ctrlPr>
                          <a:rPr lang="en-US" sz="6600" i="1">
                            <a:latin typeface="Cambria Math"/>
                          </a:rPr>
                        </m:ctrlPr>
                      </m:dPr>
                      <m:e>
                        <m:bar>
                          <m:barPr>
                            <m:pos m:val="top"/>
                            <m:ctrlPr>
                              <a:rPr lang="en-US" sz="6600" i="1">
                                <a:latin typeface="Cambria Math"/>
                              </a:rPr>
                            </m:ctrlPr>
                          </m:barPr>
                          <m:e>
                            <m:r>
                              <a:rPr lang="en-US" sz="6600" i="1">
                                <a:latin typeface="Cambria Math"/>
                              </a:rPr>
                              <m:t>𝐵</m:t>
                            </m:r>
                          </m:e>
                        </m:bar>
                      </m:e>
                    </m:d>
                    <m:r>
                      <a:rPr lang="en-US" sz="6600" i="1">
                        <a:latin typeface="Cambria Math"/>
                      </a:rPr>
                      <m:t>.</m:t>
                    </m:r>
                    <m:r>
                      <a:rPr lang="en-US" sz="6600" i="1">
                        <a:latin typeface="Cambria Math"/>
                      </a:rPr>
                      <m:t>𝑃</m:t>
                    </m:r>
                    <m:d>
                      <m:dPr>
                        <m:ctrlPr>
                          <a:rPr lang="en-US" sz="6600" i="1">
                            <a:latin typeface="Cambria Math"/>
                          </a:rPr>
                        </m:ctrlPr>
                      </m:dPr>
                      <m:e>
                        <m:bar>
                          <m:barPr>
                            <m:pos m:val="top"/>
                            <m:ctrlPr>
                              <a:rPr lang="en-US" sz="6600" i="1">
                                <a:latin typeface="Cambria Math"/>
                              </a:rPr>
                            </m:ctrlPr>
                          </m:barPr>
                          <m:e>
                            <m:r>
                              <a:rPr lang="en-US" sz="6600" i="1">
                                <a:latin typeface="Cambria Math"/>
                              </a:rPr>
                              <m:t>𝐶</m:t>
                            </m:r>
                          </m:e>
                        </m:bar>
                      </m:e>
                    </m:d>
                  </m:oMath>
                </a14:m>
                <a:r>
                  <a:rPr lang="en-US" sz="6600" b="1" dirty="0">
                    <a:latin typeface="Times New Roman" pitchFamily="18" charset="0"/>
                    <a:cs typeface="Times New Roman" pitchFamily="18" charset="0"/>
                  </a:rPr>
                  <a:t> </a:t>
                </a:r>
                <a14:m>
                  <m:oMath xmlns:m="http://schemas.openxmlformats.org/officeDocument/2006/math">
                    <m:r>
                      <a:rPr lang="en-US" sz="6600" i="1">
                        <a:latin typeface="Cambria Math"/>
                      </a:rPr>
                      <m:t>=</m:t>
                    </m:r>
                    <m:d>
                      <m:dPr>
                        <m:ctrlPr>
                          <a:rPr lang="en-US" sz="6600" i="1">
                            <a:latin typeface="Cambria Math"/>
                          </a:rPr>
                        </m:ctrlPr>
                      </m:dPr>
                      <m:e>
                        <m:r>
                          <a:rPr lang="en-US" sz="6600" i="1">
                            <a:latin typeface="Cambria Math"/>
                          </a:rPr>
                          <m:t>1</m:t>
                        </m:r>
                        <m:r>
                          <a:rPr lang="en-US" sz="6600" i="1">
                            <a:latin typeface="Cambria Math"/>
                          </a:rPr>
                          <m:t>−</m:t>
                        </m:r>
                        <m:r>
                          <a:rPr lang="en-US" sz="6600" i="1">
                            <a:latin typeface="Cambria Math"/>
                          </a:rPr>
                          <m:t>0</m:t>
                        </m:r>
                        <m:r>
                          <a:rPr lang="en-US" sz="6600" i="1">
                            <a:latin typeface="Cambria Math"/>
                          </a:rPr>
                          <m:t>,</m:t>
                        </m:r>
                        <m:r>
                          <a:rPr lang="en-US" sz="6600" i="1">
                            <a:latin typeface="Cambria Math"/>
                          </a:rPr>
                          <m:t>4</m:t>
                        </m:r>
                      </m:e>
                    </m:d>
                    <m:d>
                      <m:dPr>
                        <m:ctrlPr>
                          <a:rPr lang="en-US" sz="6600" i="1">
                            <a:latin typeface="Cambria Math"/>
                          </a:rPr>
                        </m:ctrlPr>
                      </m:dPr>
                      <m:e>
                        <m:r>
                          <a:rPr lang="en-US" sz="6600" i="1">
                            <a:latin typeface="Cambria Math"/>
                          </a:rPr>
                          <m:t>1</m:t>
                        </m:r>
                        <m:r>
                          <a:rPr lang="en-US" sz="6600" i="1">
                            <a:latin typeface="Cambria Math"/>
                          </a:rPr>
                          <m:t>−</m:t>
                        </m:r>
                        <m:r>
                          <a:rPr lang="en-US" sz="6600" i="1">
                            <a:latin typeface="Cambria Math"/>
                          </a:rPr>
                          <m:t>0</m:t>
                        </m:r>
                        <m:r>
                          <a:rPr lang="en-US" sz="6600" i="1">
                            <a:latin typeface="Cambria Math"/>
                          </a:rPr>
                          <m:t>,</m:t>
                        </m:r>
                        <m:r>
                          <a:rPr lang="en-US" sz="6600" i="1">
                            <a:latin typeface="Cambria Math"/>
                          </a:rPr>
                          <m:t>5</m:t>
                        </m:r>
                      </m:e>
                    </m:d>
                    <m:d>
                      <m:dPr>
                        <m:ctrlPr>
                          <a:rPr lang="en-US" sz="6600" i="1">
                            <a:latin typeface="Cambria Math"/>
                          </a:rPr>
                        </m:ctrlPr>
                      </m:dPr>
                      <m:e>
                        <m:r>
                          <a:rPr lang="en-US" sz="6600" i="1">
                            <a:latin typeface="Cambria Math"/>
                          </a:rPr>
                          <m:t>1</m:t>
                        </m:r>
                        <m:r>
                          <a:rPr lang="en-US" sz="6600" i="1">
                            <a:latin typeface="Cambria Math"/>
                          </a:rPr>
                          <m:t>−</m:t>
                        </m:r>
                        <m:r>
                          <a:rPr lang="en-US" sz="6600" i="1">
                            <a:latin typeface="Cambria Math"/>
                          </a:rPr>
                          <m:t>0</m:t>
                        </m:r>
                        <m:r>
                          <a:rPr lang="en-US" sz="6600" i="1">
                            <a:latin typeface="Cambria Math"/>
                          </a:rPr>
                          <m:t>,</m:t>
                        </m:r>
                        <m:r>
                          <a:rPr lang="en-US" sz="6600" i="1">
                            <a:latin typeface="Cambria Math"/>
                          </a:rPr>
                          <m:t>7</m:t>
                        </m:r>
                      </m:e>
                    </m:d>
                  </m:oMath>
                </a14:m>
                <a:r>
                  <a:rPr lang="en-US" sz="6600" b="1" dirty="0">
                    <a:latin typeface="Times New Roman" pitchFamily="18" charset="0"/>
                    <a:cs typeface="Times New Roman" pitchFamily="18" charset="0"/>
                  </a:rPr>
                  <a:t> </a:t>
                </a:r>
                <a14:m>
                  <m:oMath xmlns:m="http://schemas.openxmlformats.org/officeDocument/2006/math">
                    <m:r>
                      <a:rPr lang="en-US" sz="6600" i="1">
                        <a:latin typeface="Cambria Math"/>
                      </a:rPr>
                      <m:t>=</m:t>
                    </m:r>
                    <m:r>
                      <a:rPr lang="en-US" sz="6600" i="1">
                        <a:latin typeface="Cambria Math"/>
                      </a:rPr>
                      <m:t>0</m:t>
                    </m:r>
                    <m:r>
                      <a:rPr lang="en-US" sz="6600" i="1">
                        <a:latin typeface="Cambria Math"/>
                      </a:rPr>
                      <m:t>,</m:t>
                    </m:r>
                    <m:r>
                      <a:rPr lang="en-US" sz="6600" i="1">
                        <a:latin typeface="Cambria Math"/>
                      </a:rPr>
                      <m:t>09</m:t>
                    </m:r>
                  </m:oMath>
                </a14:m>
                <a:r>
                  <a:rPr lang="en-US" sz="6600" b="1" dirty="0">
                    <a:latin typeface="Times New Roman" pitchFamily="18" charset="0"/>
                    <a:cs typeface="Times New Roman" pitchFamily="18" charset="0"/>
                  </a:rPr>
                  <a:t> </a:t>
                </a:r>
                <a:endParaRPr lang="en-US" sz="6600" dirty="0">
                  <a:latin typeface="Times New Roman" pitchFamily="18" charset="0"/>
                  <a:cs typeface="Times New Roman" pitchFamily="18" charset="0"/>
                </a:endParaRPr>
              </a:p>
            </p:txBody>
          </p:sp>
        </mc:Choice>
        <mc:Fallback xmlns="">
          <p:sp>
            <p:nvSpPr>
              <p:cNvPr id="65" name="Rectangle 64"/>
              <p:cNvSpPr>
                <a:spLocks noRot="1" noChangeAspect="1" noMove="1" noResize="1" noEditPoints="1" noAdjustHandles="1" noChangeArrowheads="1" noChangeShapeType="1" noTextEdit="1"/>
              </p:cNvSpPr>
              <p:nvPr/>
            </p:nvSpPr>
            <p:spPr>
              <a:xfrm>
                <a:off x="13595" y="9564266"/>
                <a:ext cx="24348237" cy="1401356"/>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498275" y="11214893"/>
                <a:ext cx="22959078" cy="2308324"/>
              </a:xfrm>
              <a:prstGeom prst="rect">
                <a:avLst/>
              </a:prstGeom>
              <a:noFill/>
            </p:spPr>
            <p:txBody>
              <a:bodyPr wrap="square" rtlCol="0">
                <a:spAutoFit/>
              </a:bodyPr>
              <a:lstStyle/>
              <a:p>
                <a:r>
                  <a:rPr lang="en-US" sz="7200" dirty="0">
                    <a:latin typeface="Times New Roman" pitchFamily="18" charset="0"/>
                    <a:cs typeface="Times New Roman" pitchFamily="18" charset="0"/>
                  </a:rPr>
                  <a:t>Vậy </a:t>
                </a:r>
                <a:r>
                  <a:rPr lang="en-US" sz="7200" dirty="0" err="1">
                    <a:latin typeface="Times New Roman" pitchFamily="18" charset="0"/>
                    <a:cs typeface="Times New Roman" pitchFamily="18" charset="0"/>
                  </a:rPr>
                  <a:t>xác</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suất</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để</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có</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ít</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nhất</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một</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trong</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ba</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người</a:t>
                </a:r>
                <a:r>
                  <a:rPr lang="en-US" sz="7200" dirty="0">
                    <a:latin typeface="Times New Roman" pitchFamily="18" charset="0"/>
                    <a:cs typeface="Times New Roman" pitchFamily="18" charset="0"/>
                  </a:rPr>
                  <a:t> </a:t>
                </a:r>
                <a:r>
                  <a:rPr lang="en-US" sz="7200" err="1">
                    <a:latin typeface="Times New Roman" pitchFamily="18" charset="0"/>
                    <a:cs typeface="Times New Roman" pitchFamily="18" charset="0"/>
                  </a:rPr>
                  <a:t>bắn</a:t>
                </a:r>
                <a:r>
                  <a:rPr lang="en-US" sz="7200">
                    <a:latin typeface="Times New Roman" pitchFamily="18" charset="0"/>
                    <a:cs typeface="Times New Roman" pitchFamily="18" charset="0"/>
                  </a:rPr>
                  <a:t> </a:t>
                </a:r>
                <a:r>
                  <a:rPr lang="en-US" sz="7200" smtClean="0">
                    <a:latin typeface="Times New Roman" pitchFamily="18" charset="0"/>
                    <a:cs typeface="Times New Roman" pitchFamily="18" charset="0"/>
                  </a:rPr>
                  <a:t>trúng </a:t>
                </a:r>
                <a:r>
                  <a:rPr lang="en-US" sz="7200" dirty="0" err="1">
                    <a:latin typeface="Times New Roman" pitchFamily="18" charset="0"/>
                    <a:cs typeface="Times New Roman" pitchFamily="18" charset="0"/>
                  </a:rPr>
                  <a:t>là</a:t>
                </a:r>
                <a:r>
                  <a:rPr lang="en-US" sz="7200" dirty="0">
                    <a:latin typeface="Times New Roman" pitchFamily="18" charset="0"/>
                    <a:cs typeface="Times New Roman" pitchFamily="18" charset="0"/>
                  </a:rPr>
                  <a:t> </a:t>
                </a:r>
                <a14:m>
                  <m:oMath xmlns:m="http://schemas.openxmlformats.org/officeDocument/2006/math">
                    <m:r>
                      <a:rPr lang="en-US" sz="7200" i="1">
                        <a:latin typeface="Cambria Math"/>
                      </a:rPr>
                      <m:t>1</m:t>
                    </m:r>
                    <m:r>
                      <a:rPr lang="en-US" sz="7200" i="1">
                        <a:latin typeface="Cambria Math"/>
                      </a:rPr>
                      <m:t>−</m:t>
                    </m:r>
                    <m:r>
                      <a:rPr lang="en-US" sz="7200" i="1">
                        <a:latin typeface="Cambria Math"/>
                      </a:rPr>
                      <m:t>0</m:t>
                    </m:r>
                    <m:r>
                      <a:rPr lang="en-US" sz="7200" i="1">
                        <a:latin typeface="Cambria Math"/>
                      </a:rPr>
                      <m:t>,</m:t>
                    </m:r>
                    <m:r>
                      <a:rPr lang="en-US" sz="7200" i="1">
                        <a:latin typeface="Cambria Math"/>
                      </a:rPr>
                      <m:t>09</m:t>
                    </m:r>
                    <m:r>
                      <a:rPr lang="en-US" sz="7200" i="1">
                        <a:latin typeface="Cambria Math"/>
                      </a:rPr>
                      <m:t>=</m:t>
                    </m:r>
                    <m:r>
                      <a:rPr lang="en-US" sz="7200" i="1">
                        <a:latin typeface="Cambria Math"/>
                      </a:rPr>
                      <m:t>0</m:t>
                    </m:r>
                    <m:r>
                      <a:rPr lang="en-US" sz="7200" i="1">
                        <a:latin typeface="Cambria Math"/>
                      </a:rPr>
                      <m:t>,</m:t>
                    </m:r>
                    <m:r>
                      <a:rPr lang="en-US" sz="7200" i="1">
                        <a:latin typeface="Cambria Math"/>
                      </a:rPr>
                      <m:t>91</m:t>
                    </m:r>
                  </m:oMath>
                </a14:m>
                <a:r>
                  <a:rPr lang="en-US" sz="7200" dirty="0" smtClean="0">
                    <a:latin typeface="Times New Roman" pitchFamily="18" charset="0"/>
                    <a:cs typeface="Times New Roman" pitchFamily="18" charset="0"/>
                  </a:rPr>
                  <a:t>.</a:t>
                </a:r>
                <a:endParaRPr lang="en-US" sz="7200" dirty="0">
                  <a:latin typeface="Times New Roman" pitchFamily="18" charset="0"/>
                  <a:cs typeface="Times New Roman"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98275" y="11214893"/>
                <a:ext cx="22959078" cy="2308324"/>
              </a:xfrm>
              <a:prstGeom prst="rect">
                <a:avLst/>
              </a:prstGeom>
              <a:blipFill rotWithShape="0">
                <a:blip r:embed="rId11"/>
                <a:stretch>
                  <a:fillRect l="-2018" t="-10053" b="-21164"/>
                </a:stretch>
              </a:blipFill>
            </p:spPr>
            <p:txBody>
              <a:bodyPr/>
              <a:lstStyle/>
              <a:p>
                <a:r>
                  <a:rPr lang="en-US">
                    <a:noFill/>
                  </a:rPr>
                  <a:t> </a:t>
                </a:r>
              </a:p>
            </p:txBody>
          </p:sp>
        </mc:Fallback>
      </mc:AlternateContent>
    </p:spTree>
    <p:extLst>
      <p:ext uri="{BB962C8B-B14F-4D97-AF65-F5344CB8AC3E}">
        <p14:creationId xmlns:p14="http://schemas.microsoft.com/office/powerpoint/2010/main" val="6693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left)">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9" grpId="0" animBg="1"/>
      <p:bldP spid="66" grpId="0"/>
      <p:bldP spid="63" grpId="0" animBg="1"/>
      <p:bldP spid="65"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0" y="4724400"/>
            <a:ext cx="24387175" cy="8991599"/>
            <a:chOff x="0" y="3636270"/>
            <a:chExt cx="12192000" cy="4612244"/>
          </a:xfrm>
        </p:grpSpPr>
        <p:sp>
          <p:nvSpPr>
            <p:cNvPr id="5" name="Rounded Rectangle 4"/>
            <p:cNvSpPr/>
            <p:nvPr/>
          </p:nvSpPr>
          <p:spPr>
            <a:xfrm>
              <a:off x="0" y="3684960"/>
              <a:ext cx="12192000" cy="4563554"/>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607" y="90051"/>
            <a:ext cx="24416781" cy="2967106"/>
            <a:chOff x="217685" y="1869705"/>
            <a:chExt cx="23929752" cy="2488184"/>
          </a:xfrm>
        </p:grpSpPr>
        <p:grpSp>
          <p:nvGrpSpPr>
            <p:cNvPr id="21" name="Group 20"/>
            <p:cNvGrpSpPr/>
            <p:nvPr/>
          </p:nvGrpSpPr>
          <p:grpSpPr>
            <a:xfrm>
              <a:off x="246700" y="1869705"/>
              <a:ext cx="23900737" cy="2254377"/>
              <a:chOff x="246700" y="1647866"/>
              <a:chExt cx="23900737" cy="2254377"/>
            </a:xfrm>
          </p:grpSpPr>
          <p:sp>
            <p:nvSpPr>
              <p:cNvPr id="25" name="Rounded Rectangle 24"/>
              <p:cNvSpPr/>
              <p:nvPr/>
            </p:nvSpPr>
            <p:spPr bwMode="auto">
              <a:xfrm>
                <a:off x="246700" y="1720890"/>
                <a:ext cx="23900737"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8"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smtClean="0">
                      <a:solidFill>
                        <a:schemeClr val="bg1"/>
                      </a:solidFill>
                      <a:latin typeface="Tahoma" pitchFamily="34" charset="0"/>
                      <a:cs typeface="Tahoma" pitchFamily="34" charset="0"/>
                    </a:rPr>
                    <a:t>Câu </a:t>
                  </a:r>
                  <a:r>
                    <a:rPr lang="en-US" sz="6000">
                      <a:solidFill>
                        <a:schemeClr val="bg1"/>
                      </a:solidFill>
                      <a:latin typeface="Tahoma" pitchFamily="34" charset="0"/>
                      <a:cs typeface="Tahoma" pitchFamily="34" charset="0"/>
                    </a:rPr>
                    <a:t>3</a:t>
                  </a:r>
                  <a:endParaRPr lang="en-US" sz="6000" dirty="0">
                    <a:solidFill>
                      <a:schemeClr val="bg1"/>
                    </a:solidFill>
                    <a:latin typeface="Tahoma" pitchFamily="34" charset="0"/>
                    <a:cs typeface="Tahoma" pitchFamily="34" charset="0"/>
                  </a:endParaRPr>
                </a:p>
              </p:txBody>
            </p:sp>
          </p:grpSp>
        </p:grpSp>
        <p:sp>
          <p:nvSpPr>
            <p:cNvPr id="23" name="Rectangle 22"/>
            <p:cNvSpPr/>
            <p:nvPr/>
          </p:nvSpPr>
          <p:spPr>
            <a:xfrm>
              <a:off x="217685" y="1880138"/>
              <a:ext cx="23720629" cy="24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p>
              <a:pPr lvl="0" algn="just"/>
              <a:r>
                <a:rPr lang="en-US" sz="6000" smtClean="0">
                  <a:latin typeface="Times New Roman" pitchFamily="18" charset="0"/>
                  <a:cs typeface="Times New Roman" pitchFamily="18" charset="0"/>
                </a:rPr>
                <a:t>                    </a:t>
              </a:r>
              <a:r>
                <a:rPr lang="vi-VN" sz="6000" smtClean="0">
                  <a:latin typeface="Times New Roman" pitchFamily="18" charset="0"/>
                  <a:cs typeface="Times New Roman" pitchFamily="18" charset="0"/>
                </a:rPr>
                <a:t>Có </a:t>
              </a:r>
              <a:r>
                <a:rPr lang="vi-VN" sz="6000">
                  <a:latin typeface="Times New Roman" pitchFamily="18" charset="0"/>
                  <a:cs typeface="Times New Roman" pitchFamily="18" charset="0"/>
                </a:rPr>
                <a:t>5 bông hoa hồng bạch, 7 bông hoa hồng nhung và 4 bông hoa cúc vàng. Chọn ngẫu nhiên 3 bông hoa. Tính xác suất để 3 bông hoa được chọn không cùng một loại</a:t>
              </a:r>
              <a:r>
                <a:rPr lang="en-US" sz="6000">
                  <a:latin typeface="Times New Roman" pitchFamily="18" charset="0"/>
                  <a:cs typeface="Times New Roman" pitchFamily="18" charset="0"/>
                </a:rPr>
                <a:t>.</a:t>
              </a:r>
              <a:endParaRPr lang="fr-FR" sz="6000" dirty="0">
                <a:latin typeface="Times New Roman" pitchFamily="18" charset="0"/>
                <a:cs typeface="Times New Roman" pitchFamily="18" charset="0"/>
              </a:endParaRPr>
            </a:p>
          </p:txBody>
        </p:sp>
      </p:grpSp>
      <p:grpSp>
        <p:nvGrpSpPr>
          <p:cNvPr id="3" name="Group 2"/>
          <p:cNvGrpSpPr/>
          <p:nvPr/>
        </p:nvGrpSpPr>
        <p:grpSpPr>
          <a:xfrm>
            <a:off x="494427" y="2526538"/>
            <a:ext cx="23721671" cy="2262720"/>
            <a:chOff x="247181" y="1316809"/>
            <a:chExt cx="11859291" cy="1131360"/>
          </a:xfrm>
        </p:grpSpPr>
        <p:grpSp>
          <p:nvGrpSpPr>
            <p:cNvPr id="51" name="Group 50"/>
            <p:cNvGrpSpPr/>
            <p:nvPr/>
          </p:nvGrpSpPr>
          <p:grpSpPr>
            <a:xfrm>
              <a:off x="247181" y="1501340"/>
              <a:ext cx="3090381" cy="946829"/>
              <a:chOff x="5537206" y="1557991"/>
              <a:chExt cx="3079904" cy="880211"/>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22149" y="1588986"/>
                    <a:ext cx="2280848" cy="849216"/>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73</m:t>
                              </m:r>
                            </m:num>
                            <m:den>
                              <m:r>
                                <a:rPr lang="en-US" sz="6000" b="0" i="1" smtClean="0">
                                  <a:latin typeface="Cambria Math" panose="02040503050406030204" pitchFamily="18" charset="0"/>
                                </a:rPr>
                                <m:t>80</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22149" y="1588986"/>
                    <a:ext cx="2280848" cy="849216"/>
                  </a:xfrm>
                  <a:prstGeom prst="rect">
                    <a:avLst/>
                  </a:prstGeom>
                  <a:blipFill rotWithShape="0">
                    <a:blip r:embed="rId2"/>
                    <a:stretch>
                      <a:fillRect/>
                    </a:stretch>
                  </a:blipFill>
                </p:spPr>
                <p:txBody>
                  <a:bodyPr/>
                  <a:lstStyle/>
                  <a:p>
                    <a:r>
                      <a:rPr lang="en-US">
                        <a:noFill/>
                      </a:rPr>
                      <a:t> </a:t>
                    </a:r>
                  </a:p>
                </p:txBody>
              </p:sp>
            </mc:Fallback>
          </mc:AlternateContent>
        </p:grpSp>
        <p:grpSp>
          <p:nvGrpSpPr>
            <p:cNvPr id="55" name="Group 54"/>
            <p:cNvGrpSpPr/>
            <p:nvPr/>
          </p:nvGrpSpPr>
          <p:grpSpPr>
            <a:xfrm>
              <a:off x="3163101" y="1421372"/>
              <a:ext cx="3090381" cy="994373"/>
              <a:chOff x="5537206" y="1483647"/>
              <a:chExt cx="3079904" cy="924409"/>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153789" y="1483647"/>
                    <a:ext cx="2280848" cy="84763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solidFill>
                                    <a:schemeClr val="bg1"/>
                                  </a:solidFill>
                                  <a:latin typeface="Cambria Math"/>
                                </a:rPr>
                              </m:ctrlPr>
                            </m:fPr>
                            <m:num>
                              <m:r>
                                <a:rPr lang="en-US" sz="6000" b="0" i="1" smtClean="0">
                                  <a:solidFill>
                                    <a:schemeClr val="bg1"/>
                                  </a:solidFill>
                                  <a:latin typeface="Cambria Math" panose="02040503050406030204" pitchFamily="18" charset="0"/>
                                </a:rPr>
                                <m:t>4</m:t>
                              </m:r>
                            </m:num>
                            <m:den>
                              <m:r>
                                <a:rPr lang="en-US" sz="6000" b="0" i="1" smtClean="0">
                                  <a:solidFill>
                                    <a:schemeClr val="bg1"/>
                                  </a:solidFill>
                                  <a:latin typeface="Cambria Math" panose="02040503050406030204" pitchFamily="18" charset="0"/>
                                </a:rPr>
                                <m:t>49</m:t>
                              </m:r>
                            </m:den>
                          </m:f>
                          <m:r>
                            <a:rPr lang="en-US" sz="6000" b="0" i="1" smtClean="0">
                              <a:solidFill>
                                <a:schemeClr val="bg1"/>
                              </a:solidFill>
                              <a:latin typeface="Cambria Math" panose="02040503050406030204" pitchFamily="18" charset="0"/>
                            </a:rPr>
                            <m:t>.</m:t>
                          </m:r>
                        </m:oMath>
                      </m:oMathPara>
                    </a14:m>
                    <a:endParaRPr lang="en-US" sz="6000" dirty="0">
                      <a:solidFill>
                        <a:schemeClr val="bg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153789" y="1483647"/>
                    <a:ext cx="2280848" cy="847635"/>
                  </a:xfrm>
                  <a:prstGeom prst="rect">
                    <a:avLst/>
                  </a:prstGeom>
                  <a:blipFill rotWithShape="0">
                    <a:blip r:embed="rId3"/>
                    <a:stretch>
                      <a:fillRect/>
                    </a:stretch>
                  </a:blipFill>
                </p:spPr>
                <p:txBody>
                  <a:bodyPr/>
                  <a:lstStyle/>
                  <a:p>
                    <a:r>
                      <a:rPr lang="en-US">
                        <a:noFill/>
                      </a:rPr>
                      <a:t> </a:t>
                    </a:r>
                  </a:p>
                </p:txBody>
              </p:sp>
            </mc:Fallback>
          </mc:AlternateContent>
        </p:grpSp>
        <p:grpSp>
          <p:nvGrpSpPr>
            <p:cNvPr id="4" name="Group 3"/>
            <p:cNvGrpSpPr/>
            <p:nvPr/>
          </p:nvGrpSpPr>
          <p:grpSpPr>
            <a:xfrm>
              <a:off x="6079021" y="1481398"/>
              <a:ext cx="3090381" cy="934346"/>
              <a:chOff x="5537206" y="1539451"/>
              <a:chExt cx="3079904" cy="868605"/>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97607" y="1539451"/>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2</m:t>
                              </m:r>
                            </m:num>
                            <m:den>
                              <m:r>
                                <a:rPr lang="en-US" sz="6000" b="0" i="1" smtClean="0">
                                  <a:latin typeface="Cambria Math" panose="02040503050406030204" pitchFamily="18" charset="0"/>
                                </a:rPr>
                                <m:t>35</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97607" y="1539451"/>
                    <a:ext cx="2280848" cy="849214"/>
                  </a:xfrm>
                  <a:prstGeom prst="rect">
                    <a:avLst/>
                  </a:prstGeom>
                  <a:blipFill rotWithShape="0">
                    <a:blip r:embed="rId4"/>
                    <a:stretch>
                      <a:fillRect/>
                    </a:stretch>
                  </a:blipFill>
                </p:spPr>
                <p:txBody>
                  <a:bodyPr/>
                  <a:lstStyle/>
                  <a:p>
                    <a:r>
                      <a:rPr lang="en-US">
                        <a:noFill/>
                      </a:rPr>
                      <a:t> </a:t>
                    </a:r>
                  </a:p>
                </p:txBody>
              </p:sp>
            </mc:Fallback>
          </mc:AlternateContent>
        </p:grpSp>
        <p:grpSp>
          <p:nvGrpSpPr>
            <p:cNvPr id="59" name="Group 58"/>
            <p:cNvGrpSpPr/>
            <p:nvPr/>
          </p:nvGrpSpPr>
          <p:grpSpPr>
            <a:xfrm>
              <a:off x="8994943" y="1316809"/>
              <a:ext cx="3111529" cy="1107707"/>
              <a:chOff x="5537206" y="1386439"/>
              <a:chExt cx="3100980" cy="1029769"/>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44699" y="1386439"/>
                    <a:ext cx="2493487" cy="1029769"/>
                  </a:xfrm>
                  <a:prstGeom prst="rect">
                    <a:avLst/>
                  </a:prstGeom>
                  <a:noFill/>
                </p:spPr>
                <p:txBody>
                  <a:bodyPr wrap="square" rtlCol="0">
                    <a:spAutoFit/>
                  </a:bodyPr>
                  <a:lstStyle>
                    <a:defPPr>
                      <a:defRPr lang="vi-VN"/>
                    </a:defPPr>
                    <a:lvl1pPr>
                      <a:defRPr sz="3200" i="1">
                        <a:solidFill>
                          <a:schemeClr val="bg1"/>
                        </a:solidFill>
                      </a:defRPr>
                    </a:lvl1pPr>
                  </a:lstStyle>
                  <a:p>
                    <a:pPr>
                      <a:lnSpc>
                        <a:spcPct val="115000"/>
                      </a:lnSpc>
                      <a:spcAft>
                        <a:spcPts val="1000"/>
                      </a:spcAft>
                      <a:tabLst>
                        <a:tab pos="1620520" algn="l"/>
                        <a:tab pos="4860925" algn="l"/>
                      </a:tabLst>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12</m:t>
                              </m:r>
                            </m:num>
                            <m:den>
                              <m:r>
                                <a:rPr lang="en-US" sz="6000" b="0" i="1" smtClean="0">
                                  <a:latin typeface="Cambria Math" panose="02040503050406030204" pitchFamily="18" charset="0"/>
                                </a:rPr>
                                <m:t>35</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44699" y="1386439"/>
                    <a:ext cx="2493487" cy="1029769"/>
                  </a:xfrm>
                  <a:prstGeom prst="rect">
                    <a:avLst/>
                  </a:prstGeom>
                  <a:blipFill rotWithShape="0">
                    <a:blip r:embed="rId5"/>
                    <a:stretch>
                      <a:fillRect/>
                    </a:stretch>
                  </a:blipFill>
                </p:spPr>
                <p:txBody>
                  <a:bodyPr/>
                  <a:lstStyle/>
                  <a:p>
                    <a:r>
                      <a:rPr lang="en-US">
                        <a:noFill/>
                      </a:rPr>
                      <a:t> </a:t>
                    </a:r>
                  </a:p>
                </p:txBody>
              </p:sp>
            </mc:Fallback>
          </mc:AlternateContent>
        </p:grpSp>
      </p:grpSp>
      <p:sp>
        <p:nvSpPr>
          <p:cNvPr id="49" name="Oval 48"/>
          <p:cNvSpPr/>
          <p:nvPr/>
        </p:nvSpPr>
        <p:spPr>
          <a:xfrm>
            <a:off x="407560" y="3265272"/>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smtClean="0">
                <a:latin typeface="Tahoma" pitchFamily="34" charset="0"/>
                <a:ea typeface="Tahoma" pitchFamily="34" charset="0"/>
                <a:cs typeface="Tahoma" pitchFamily="34" charset="0"/>
              </a:rPr>
              <a:t>A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354114" y="4703607"/>
                <a:ext cx="23678944" cy="4348636"/>
              </a:xfrm>
              <a:prstGeom prst="rect">
                <a:avLst/>
              </a:prstGeom>
              <a:noFill/>
            </p:spPr>
            <p:txBody>
              <a:bodyPr wrap="square" lIns="182889" tIns="91445" rIns="182889" bIns="91445" rtlCol="0">
                <a:spAutoFit/>
              </a:bodyPr>
              <a:lstStyle/>
              <a:p>
                <a:r>
                  <a:rPr lang="en-US" sz="6600" smtClean="0">
                    <a:latin typeface="Times New Roman" pitchFamily="18" charset="0"/>
                    <a:cs typeface="Times New Roman" pitchFamily="18" charset="0"/>
                  </a:rPr>
                  <a:t>                       </a:t>
                </a:r>
                <a:r>
                  <a:rPr lang="vi-VN" sz="6600" smtClean="0">
                    <a:latin typeface="Times New Roman" pitchFamily="18" charset="0"/>
                    <a:cs typeface="Times New Roman" pitchFamily="18" charset="0"/>
                  </a:rPr>
                  <a:t>Gọi  </a:t>
                </a:r>
                <a:r>
                  <a:rPr lang="vi-VN" sz="6600">
                    <a:latin typeface="Times New Roman" pitchFamily="18" charset="0"/>
                    <a:cs typeface="Times New Roman" pitchFamily="18" charset="0"/>
                  </a:rPr>
                  <a:t>A,  B,  C  tương  ứng  là  3  biến  cố “Chọn  được  ba  bông  hoa  hồng  bạch” </a:t>
                </a:r>
                <a:r>
                  <a:rPr lang="en-US" sz="6600">
                    <a:latin typeface="Times New Roman" pitchFamily="18" charset="0"/>
                    <a:cs typeface="Times New Roman" pitchFamily="18" charset="0"/>
                  </a:rPr>
                  <a:t>,</a:t>
                </a:r>
                <a:r>
                  <a:rPr lang="vi-VN" sz="6600">
                    <a:latin typeface="Times New Roman" pitchFamily="18" charset="0"/>
                    <a:cs typeface="Times New Roman" pitchFamily="18" charset="0"/>
                  </a:rPr>
                  <a:t>“Chọn được ba bông hoa hồng nhung”và  “Chọn được ba bông hoa cúc vàng” </a:t>
                </a:r>
                <a:r>
                  <a:rPr lang="en-US" sz="6600" smtClean="0">
                    <a:latin typeface="Times New Roman" pitchFamily="18" charset="0"/>
                    <a:cs typeface="Times New Roman" pitchFamily="18" charset="0"/>
                  </a:rPr>
                  <a:t>. </a:t>
                </a:r>
                <a14:m>
                  <m:oMath xmlns:m="http://schemas.openxmlformats.org/officeDocument/2006/math">
                    <m:r>
                      <a:rPr lang="en-US" sz="6600" b="0" i="1" dirty="0" smtClean="0">
                        <a:latin typeface="Cambria Math" panose="02040503050406030204" pitchFamily="18" charset="0"/>
                        <a:cs typeface="Times New Roman" pitchFamily="18" charset="0"/>
                      </a:rPr>
                      <m:t>𝐻</m:t>
                    </m:r>
                    <m:r>
                      <a:rPr lang="en-US" sz="6600" b="0" i="1" dirty="0" smtClean="0">
                        <a:latin typeface="Cambria Math" panose="02040503050406030204" pitchFamily="18" charset="0"/>
                        <a:cs typeface="Times New Roman" pitchFamily="18" charset="0"/>
                      </a:rPr>
                      <m:t> </m:t>
                    </m:r>
                    <m:r>
                      <m:rPr>
                        <m:nor/>
                      </m:rPr>
                      <a:rPr lang="vi-VN" sz="6600" dirty="0">
                        <a:latin typeface="Times New Roman" pitchFamily="18" charset="0"/>
                        <a:cs typeface="Times New Roman" pitchFamily="18" charset="0"/>
                      </a:rPr>
                      <m:t>l</m:t>
                    </m:r>
                    <m:r>
                      <m:rPr>
                        <m:nor/>
                      </m:rPr>
                      <a:rPr lang="vi-VN" sz="6600" dirty="0">
                        <a:latin typeface="Times New Roman" pitchFamily="18" charset="0"/>
                        <a:cs typeface="Times New Roman" pitchFamily="18" charset="0"/>
                      </a:rPr>
                      <m:t>à </m:t>
                    </m:r>
                    <m:r>
                      <m:rPr>
                        <m:nor/>
                      </m:rPr>
                      <a:rPr lang="vi-VN" sz="6600" dirty="0">
                        <a:latin typeface="Times New Roman" pitchFamily="18" charset="0"/>
                        <a:cs typeface="Times New Roman" pitchFamily="18" charset="0"/>
                      </a:rPr>
                      <m:t>bi</m:t>
                    </m:r>
                    <m:r>
                      <m:rPr>
                        <m:nor/>
                      </m:rPr>
                      <a:rPr lang="vi-VN" sz="6600" dirty="0">
                        <a:latin typeface="Times New Roman" pitchFamily="18" charset="0"/>
                        <a:cs typeface="Times New Roman" pitchFamily="18" charset="0"/>
                      </a:rPr>
                      <m:t>ế</m:t>
                    </m:r>
                    <m:r>
                      <m:rPr>
                        <m:nor/>
                      </m:rPr>
                      <a:rPr lang="vi-VN" sz="6600" dirty="0">
                        <a:latin typeface="Times New Roman" pitchFamily="18" charset="0"/>
                        <a:cs typeface="Times New Roman" pitchFamily="18" charset="0"/>
                      </a:rPr>
                      <m:t>n</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c</m:t>
                    </m:r>
                    <m:r>
                      <m:rPr>
                        <m:nor/>
                      </m:rPr>
                      <a:rPr lang="vi-VN" sz="6600" dirty="0">
                        <a:latin typeface="Times New Roman" pitchFamily="18" charset="0"/>
                        <a:cs typeface="Times New Roman" pitchFamily="18" charset="0"/>
                      </a:rPr>
                      <m:t>ố “</m:t>
                    </m:r>
                    <m:r>
                      <m:rPr>
                        <m:nor/>
                      </m:rPr>
                      <a:rPr lang="vi-VN" sz="6600" dirty="0">
                        <a:latin typeface="Times New Roman" pitchFamily="18" charset="0"/>
                        <a:cs typeface="Times New Roman" pitchFamily="18" charset="0"/>
                      </a:rPr>
                      <m:t>Ch</m:t>
                    </m:r>
                    <m:r>
                      <m:rPr>
                        <m:nor/>
                      </m:rPr>
                      <a:rPr lang="vi-VN" sz="6600" dirty="0">
                        <a:latin typeface="Times New Roman" pitchFamily="18" charset="0"/>
                        <a:cs typeface="Times New Roman" pitchFamily="18" charset="0"/>
                      </a:rPr>
                      <m:t>ọ</m:t>
                    </m:r>
                    <m:r>
                      <m:rPr>
                        <m:nor/>
                      </m:rPr>
                      <a:rPr lang="vi-VN" sz="6600" dirty="0">
                        <a:latin typeface="Times New Roman" pitchFamily="18" charset="0"/>
                        <a:cs typeface="Times New Roman" pitchFamily="18" charset="0"/>
                      </a:rPr>
                      <m:t>n</m:t>
                    </m:r>
                    <m:r>
                      <m:rPr>
                        <m:nor/>
                      </m:rPr>
                      <a:rPr lang="vi-VN" sz="6600" dirty="0">
                        <a:latin typeface="Times New Roman" pitchFamily="18" charset="0"/>
                        <a:cs typeface="Times New Roman" pitchFamily="18" charset="0"/>
                      </a:rPr>
                      <m:t>  đượ</m:t>
                    </m:r>
                    <m:r>
                      <m:rPr>
                        <m:nor/>
                      </m:rPr>
                      <a:rPr lang="vi-VN" sz="6600" dirty="0">
                        <a:latin typeface="Times New Roman" pitchFamily="18" charset="0"/>
                        <a:cs typeface="Times New Roman" pitchFamily="18" charset="0"/>
                      </a:rPr>
                      <m:t>c</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ba</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b</m:t>
                    </m:r>
                    <m:r>
                      <m:rPr>
                        <m:nor/>
                      </m:rPr>
                      <a:rPr lang="vi-VN" sz="6600" dirty="0">
                        <a:latin typeface="Times New Roman" pitchFamily="18" charset="0"/>
                        <a:cs typeface="Times New Roman" pitchFamily="18" charset="0"/>
                      </a:rPr>
                      <m:t>ô</m:t>
                    </m:r>
                    <m:r>
                      <m:rPr>
                        <m:nor/>
                      </m:rPr>
                      <a:rPr lang="vi-VN" sz="6600" dirty="0">
                        <a:latin typeface="Times New Roman" pitchFamily="18" charset="0"/>
                        <a:cs typeface="Times New Roman" pitchFamily="18" charset="0"/>
                      </a:rPr>
                      <m:t>ng</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hoa</m:t>
                    </m:r>
                    <m:r>
                      <m:rPr>
                        <m:nor/>
                      </m:rPr>
                      <a:rPr lang="en-US" sz="6600" b="0" i="0" dirty="0" smtClean="0">
                        <a:latin typeface="Times New Roman" pitchFamily="18" charset="0"/>
                        <a:cs typeface="Times New Roman" pitchFamily="18" charset="0"/>
                      </a:rPr>
                      <m:t> </m:t>
                    </m:r>
                    <m:r>
                      <m:rPr>
                        <m:nor/>
                      </m:rPr>
                      <a:rPr lang="en-US" sz="6600" b="0" i="0" dirty="0" smtClean="0">
                        <a:latin typeface="Times New Roman" pitchFamily="18" charset="0"/>
                        <a:cs typeface="Times New Roman" pitchFamily="18" charset="0"/>
                      </a:rPr>
                      <m:t>kh</m:t>
                    </m:r>
                    <m:r>
                      <m:rPr>
                        <m:nor/>
                      </m:rPr>
                      <a:rPr lang="en-US" sz="6600" b="0" i="0" dirty="0" smtClean="0">
                        <a:latin typeface="Times New Roman" pitchFamily="18" charset="0"/>
                        <a:cs typeface="Times New Roman" pitchFamily="18" charset="0"/>
                      </a:rPr>
                      <m:t>ô</m:t>
                    </m:r>
                    <m:r>
                      <m:rPr>
                        <m:nor/>
                      </m:rPr>
                      <a:rPr lang="en-US" sz="6600" b="0" i="0" dirty="0" smtClean="0">
                        <a:latin typeface="Times New Roman" pitchFamily="18" charset="0"/>
                        <a:cs typeface="Times New Roman" pitchFamily="18" charset="0"/>
                      </a:rPr>
                      <m:t>ng</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c</m:t>
                    </m:r>
                    <m:r>
                      <m:rPr>
                        <m:nor/>
                      </m:rPr>
                      <a:rPr lang="vi-VN" sz="6600" dirty="0">
                        <a:latin typeface="Times New Roman" pitchFamily="18" charset="0"/>
                        <a:cs typeface="Times New Roman" pitchFamily="18" charset="0"/>
                      </a:rPr>
                      <m:t>ù</m:t>
                    </m:r>
                    <m:r>
                      <m:rPr>
                        <m:nor/>
                      </m:rPr>
                      <a:rPr lang="vi-VN" sz="6600" dirty="0">
                        <a:latin typeface="Times New Roman" pitchFamily="18" charset="0"/>
                        <a:cs typeface="Times New Roman" pitchFamily="18" charset="0"/>
                      </a:rPr>
                      <m:t>ng</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lo</m:t>
                    </m:r>
                    <m:r>
                      <m:rPr>
                        <m:nor/>
                      </m:rPr>
                      <a:rPr lang="vi-VN" sz="6600" dirty="0">
                        <a:latin typeface="Times New Roman" pitchFamily="18" charset="0"/>
                        <a:cs typeface="Times New Roman" pitchFamily="18" charset="0"/>
                      </a:rPr>
                      <m:t>ạ</m:t>
                    </m:r>
                    <m:r>
                      <m:rPr>
                        <m:nor/>
                      </m:rPr>
                      <a:rPr lang="vi-VN" sz="6600" dirty="0">
                        <a:latin typeface="Times New Roman" pitchFamily="18" charset="0"/>
                        <a:cs typeface="Times New Roman" pitchFamily="18" charset="0"/>
                      </a:rPr>
                      <m:t>i</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C</m:t>
                    </m:r>
                    <m:r>
                      <m:rPr>
                        <m:nor/>
                      </m:rPr>
                      <a:rPr lang="vi-VN" sz="6600" dirty="0">
                        <a:latin typeface="Times New Roman" pitchFamily="18" charset="0"/>
                        <a:cs typeface="Times New Roman" pitchFamily="18" charset="0"/>
                      </a:rPr>
                      <m:t>ó  </m:t>
                    </m:r>
                    <m:r>
                      <m:rPr>
                        <m:nor/>
                      </m:rPr>
                      <a:rPr lang="vi-VN" sz="6600" dirty="0">
                        <a:latin typeface="Times New Roman" pitchFamily="18" charset="0"/>
                        <a:cs typeface="Times New Roman" pitchFamily="18" charset="0"/>
                      </a:rPr>
                      <m:t>A</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B</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C</m:t>
                    </m:r>
                    <m:r>
                      <m:rPr>
                        <m:nor/>
                      </m:rPr>
                      <a:rPr lang="vi-VN" sz="6600" dirty="0">
                        <a:latin typeface="Times New Roman" pitchFamily="18" charset="0"/>
                        <a:cs typeface="Times New Roman" pitchFamily="18" charset="0"/>
                      </a:rPr>
                      <m:t>  đô</m:t>
                    </m:r>
                    <m:r>
                      <m:rPr>
                        <m:nor/>
                      </m:rPr>
                      <a:rPr lang="vi-VN" sz="6600" dirty="0">
                        <a:latin typeface="Times New Roman" pitchFamily="18" charset="0"/>
                        <a:cs typeface="Times New Roman" pitchFamily="18" charset="0"/>
                      </a:rPr>
                      <m:t>i</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m</m:t>
                    </m:r>
                    <m:r>
                      <m:rPr>
                        <m:nor/>
                      </m:rPr>
                      <a:rPr lang="vi-VN" sz="6600" dirty="0">
                        <a:latin typeface="Times New Roman" pitchFamily="18" charset="0"/>
                        <a:cs typeface="Times New Roman" pitchFamily="18" charset="0"/>
                      </a:rPr>
                      <m:t>ộ</m:t>
                    </m:r>
                    <m:r>
                      <m:rPr>
                        <m:nor/>
                      </m:rPr>
                      <a:rPr lang="vi-VN" sz="6600" dirty="0">
                        <a:latin typeface="Times New Roman" pitchFamily="18" charset="0"/>
                        <a:cs typeface="Times New Roman" pitchFamily="18" charset="0"/>
                      </a:rPr>
                      <m:t>t</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xung</m:t>
                    </m:r>
                    <m:r>
                      <m:rPr>
                        <m:nor/>
                      </m:rPr>
                      <a:rPr lang="vi-VN" sz="6600" dirty="0">
                        <a:latin typeface="Times New Roman" pitchFamily="18" charset="0"/>
                        <a:cs typeface="Times New Roman" pitchFamily="18" charset="0"/>
                      </a:rPr>
                      <m:t> </m:t>
                    </m:r>
                    <m:r>
                      <m:rPr>
                        <m:nor/>
                      </m:rPr>
                      <a:rPr lang="vi-VN" sz="6600" dirty="0">
                        <a:latin typeface="Times New Roman" pitchFamily="18" charset="0"/>
                        <a:cs typeface="Times New Roman" pitchFamily="18" charset="0"/>
                      </a:rPr>
                      <m:t>kh</m:t>
                    </m:r>
                    <m:r>
                      <m:rPr>
                        <m:nor/>
                      </m:rPr>
                      <a:rPr lang="vi-VN" sz="6600" dirty="0">
                        <a:latin typeface="Times New Roman" pitchFamily="18" charset="0"/>
                        <a:cs typeface="Times New Roman" pitchFamily="18" charset="0"/>
                      </a:rPr>
                      <m:t>ắ</m:t>
                    </m:r>
                    <m:r>
                      <m:rPr>
                        <m:nor/>
                      </m:rPr>
                      <a:rPr lang="vi-VN" sz="6600" dirty="0">
                        <a:latin typeface="Times New Roman" pitchFamily="18" charset="0"/>
                        <a:cs typeface="Times New Roman" pitchFamily="18" charset="0"/>
                      </a:rPr>
                      <m:t>c</m:t>
                    </m:r>
                    <m:r>
                      <m:rPr>
                        <m:nor/>
                      </m:rPr>
                      <a:rPr lang="en-US" sz="6600" b="0" i="0" dirty="0" smtClean="0">
                        <a:latin typeface="Times New Roman" pitchFamily="18" charset="0"/>
                        <a:cs typeface="Times New Roman" pitchFamily="18" charset="0"/>
                      </a:rPr>
                      <m:t>.</m:t>
                    </m:r>
                  </m:oMath>
                </a14:m>
                <a:endParaRPr lang="en-US" sz="6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6" name="Rectangle 65"/>
              <p:cNvSpPr>
                <a:spLocks noRot="1" noChangeAspect="1" noMove="1" noResize="1" noEditPoints="1" noAdjustHandles="1" noChangeArrowheads="1" noChangeShapeType="1" noTextEdit="1"/>
              </p:cNvSpPr>
              <p:nvPr/>
            </p:nvSpPr>
            <p:spPr>
              <a:xfrm>
                <a:off x="354114" y="4703607"/>
                <a:ext cx="23678944" cy="4348636"/>
              </a:xfrm>
              <a:prstGeom prst="rect">
                <a:avLst/>
              </a:prstGeom>
              <a:blipFill rotWithShape="0">
                <a:blip r:embed="rId6"/>
                <a:stretch>
                  <a:fillRect l="-1365" t="-3787" r="-24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494427" y="9073036"/>
                <a:ext cx="22023387" cy="2986790"/>
              </a:xfrm>
              <a:prstGeom prst="rect">
                <a:avLst/>
              </a:prstGeom>
              <a:noFill/>
            </p:spPr>
            <p:txBody>
              <a:bodyPr wrap="square" lIns="182889" tIns="91445" rIns="182889" bIns="91445" rtlCol="0">
                <a:spAutoFit/>
              </a:bodyPr>
              <a:lstStyle/>
              <a:p>
                <a:pPr/>
                <a14:m>
                  <m:oMathPara xmlns:m="http://schemas.openxmlformats.org/officeDocument/2006/math">
                    <m:oMathParaPr>
                      <m:jc m:val="left"/>
                    </m:oMathParaPr>
                    <m:oMath xmlns:m="http://schemas.openxmlformats.org/officeDocument/2006/math">
                      <m:r>
                        <m:rPr>
                          <m:nor/>
                        </m:rPr>
                        <a:rPr lang="vi-VN" sz="6600" dirty="0" smtClean="0">
                          <a:latin typeface="Times New Roman" pitchFamily="18" charset="0"/>
                          <a:cs typeface="Times New Roman" pitchFamily="18" charset="0"/>
                        </a:rPr>
                        <m:t>v</m:t>
                      </m:r>
                      <m:r>
                        <m:rPr>
                          <m:nor/>
                        </m:rPr>
                        <a:rPr lang="vi-VN" sz="6600" dirty="0" smtClean="0">
                          <a:latin typeface="Times New Roman" pitchFamily="18" charset="0"/>
                          <a:cs typeface="Times New Roman" pitchFamily="18" charset="0"/>
                        </a:rPr>
                        <m:t>à </m:t>
                      </m:r>
                      <m:acc>
                        <m:accPr>
                          <m:chr m:val="̅"/>
                          <m:ctrlPr>
                            <a:rPr lang="vi-VN" sz="6600" i="1" dirty="0" smtClean="0">
                              <a:latin typeface="Cambria Math"/>
                              <a:cs typeface="Times New Roman" pitchFamily="18" charset="0"/>
                            </a:rPr>
                          </m:ctrlPr>
                        </m:accPr>
                        <m:e>
                          <m:r>
                            <a:rPr lang="en-US" sz="6600" b="0" i="1" dirty="0" smtClean="0">
                              <a:latin typeface="Cambria Math" panose="02040503050406030204" pitchFamily="18" charset="0"/>
                              <a:cs typeface="Times New Roman" pitchFamily="18" charset="0"/>
                            </a:rPr>
                            <m:t>𝐻</m:t>
                          </m:r>
                        </m:e>
                      </m:acc>
                      <m:r>
                        <a:rPr lang="en-US" sz="6600" b="0" i="1" dirty="0" smtClean="0">
                          <a:latin typeface="Cambria Math" panose="02040503050406030204" pitchFamily="18" charset="0"/>
                          <a:cs typeface="Times New Roman" pitchFamily="18" charset="0"/>
                        </a:rPr>
                        <m:t>=</m:t>
                      </m:r>
                      <m:r>
                        <a:rPr lang="vi-VN" sz="6600" i="1">
                          <a:latin typeface="Cambria Math"/>
                        </a:rPr>
                        <m:t>𝐴</m:t>
                      </m:r>
                      <m:r>
                        <a:rPr lang="vi-VN" sz="6600" i="1">
                          <a:latin typeface="Cambria Math"/>
                        </a:rPr>
                        <m:t>∪</m:t>
                      </m:r>
                      <m:r>
                        <a:rPr lang="vi-VN" sz="6600" i="1">
                          <a:latin typeface="Cambria Math"/>
                        </a:rPr>
                        <m:t>𝐵</m:t>
                      </m:r>
                      <m:r>
                        <a:rPr lang="vi-VN" sz="6600" i="1">
                          <a:latin typeface="Cambria Math"/>
                        </a:rPr>
                        <m:t>∪</m:t>
                      </m:r>
                      <m:r>
                        <a:rPr lang="vi-VN" sz="6600" i="1">
                          <a:latin typeface="Cambria Math"/>
                        </a:rPr>
                        <m:t>𝐶</m:t>
                      </m:r>
                      <m:r>
                        <m:rPr>
                          <m:nor/>
                        </m:rPr>
                        <a:rPr lang="vi-VN" sz="6600" dirty="0">
                          <a:latin typeface="Times New Roman" pitchFamily="18" charset="0"/>
                          <a:cs typeface="Times New Roman" pitchFamily="18" charset="0"/>
                        </a:rPr>
                        <m:t> </m:t>
                      </m:r>
                      <m:r>
                        <a:rPr lang="vi-VN" sz="6600" i="1">
                          <a:latin typeface="Cambria Math"/>
                        </a:rPr>
                        <m:t>⇒</m:t>
                      </m:r>
                      <m:r>
                        <a:rPr lang="vi-VN" sz="6600" i="1">
                          <a:latin typeface="Cambria Math"/>
                        </a:rPr>
                        <m:t>𝑃</m:t>
                      </m:r>
                      <m:d>
                        <m:dPr>
                          <m:ctrlPr>
                            <a:rPr lang="en-US" sz="6600" i="1">
                              <a:latin typeface="Cambria Math"/>
                            </a:rPr>
                          </m:ctrlPr>
                        </m:dPr>
                        <m:e>
                          <m:acc>
                            <m:accPr>
                              <m:chr m:val="̅"/>
                              <m:ctrlPr>
                                <a:rPr lang="en-US" sz="6600" i="1" dirty="0" smtClean="0">
                                  <a:latin typeface="Cambria Math"/>
                                  <a:cs typeface="Times New Roman" pitchFamily="18" charset="0"/>
                                </a:rPr>
                              </m:ctrlPr>
                            </m:accPr>
                            <m:e>
                              <m:r>
                                <a:rPr lang="en-US" sz="6600" b="0" i="1" dirty="0" smtClean="0">
                                  <a:latin typeface="Cambria Math" panose="02040503050406030204" pitchFamily="18" charset="0"/>
                                  <a:cs typeface="Times New Roman" pitchFamily="18" charset="0"/>
                                </a:rPr>
                                <m:t>𝐻</m:t>
                              </m:r>
                            </m:e>
                          </m:acc>
                        </m:e>
                      </m:d>
                      <m:r>
                        <a:rPr lang="vi-VN" sz="6600" i="1">
                          <a:latin typeface="Cambria Math"/>
                        </a:rPr>
                        <m:t>=</m:t>
                      </m:r>
                      <m:r>
                        <a:rPr lang="vi-VN" sz="6600" i="1">
                          <a:latin typeface="Cambria Math"/>
                        </a:rPr>
                        <m:t>𝑃</m:t>
                      </m:r>
                      <m:d>
                        <m:dPr>
                          <m:ctrlPr>
                            <a:rPr lang="en-US" sz="6600" i="1">
                              <a:latin typeface="Cambria Math"/>
                            </a:rPr>
                          </m:ctrlPr>
                        </m:dPr>
                        <m:e>
                          <m:r>
                            <a:rPr lang="vi-VN" sz="6600" i="1">
                              <a:latin typeface="Cambria Math"/>
                            </a:rPr>
                            <m:t>𝐴</m:t>
                          </m:r>
                        </m:e>
                      </m:d>
                      <m:r>
                        <a:rPr lang="vi-VN" sz="6600" i="1">
                          <a:latin typeface="Cambria Math"/>
                        </a:rPr>
                        <m:t>+</m:t>
                      </m:r>
                      <m:r>
                        <a:rPr lang="vi-VN" sz="6600" i="1">
                          <a:latin typeface="Cambria Math"/>
                        </a:rPr>
                        <m:t>𝑃</m:t>
                      </m:r>
                      <m:d>
                        <m:dPr>
                          <m:ctrlPr>
                            <a:rPr lang="en-US" sz="6600" i="1">
                              <a:latin typeface="Cambria Math"/>
                            </a:rPr>
                          </m:ctrlPr>
                        </m:dPr>
                        <m:e>
                          <m:r>
                            <a:rPr lang="vi-VN" sz="6600" i="1">
                              <a:latin typeface="Cambria Math"/>
                            </a:rPr>
                            <m:t>𝐵</m:t>
                          </m:r>
                        </m:e>
                      </m:d>
                      <m:r>
                        <a:rPr lang="vi-VN" sz="6600" i="1">
                          <a:latin typeface="Cambria Math"/>
                        </a:rPr>
                        <m:t>+</m:t>
                      </m:r>
                      <m:r>
                        <a:rPr lang="vi-VN" sz="6600" i="1">
                          <a:latin typeface="Cambria Math"/>
                        </a:rPr>
                        <m:t>𝑃</m:t>
                      </m:r>
                      <m:d>
                        <m:dPr>
                          <m:ctrlPr>
                            <a:rPr lang="en-US" sz="6600" i="1">
                              <a:latin typeface="Cambria Math"/>
                            </a:rPr>
                          </m:ctrlPr>
                        </m:dPr>
                        <m:e>
                          <m:r>
                            <a:rPr lang="vi-VN" sz="6600" i="1">
                              <a:latin typeface="Cambria Math"/>
                            </a:rPr>
                            <m:t>𝐶</m:t>
                          </m:r>
                        </m:e>
                      </m:d>
                      <m:r>
                        <m:rPr>
                          <m:nor/>
                        </m:rPr>
                        <a:rPr lang="vi-VN" sz="6600" dirty="0">
                          <a:latin typeface="Times New Roman" pitchFamily="18" charset="0"/>
                          <a:cs typeface="Times New Roman" pitchFamily="18" charset="0"/>
                        </a:rPr>
                        <m:t> </m:t>
                      </m:r>
                    </m:oMath>
                  </m:oMathPara>
                </a14:m>
                <a:endParaRPr lang="en-US" sz="6600" dirty="0" smtClean="0">
                  <a:latin typeface="Times New Roman" pitchFamily="18" charset="0"/>
                  <a:cs typeface="Times New Roman" pitchFamily="18" charset="0"/>
                </a:endParaRPr>
              </a:p>
              <a:p>
                <a14:m>
                  <m:oMath xmlns:m="http://schemas.openxmlformats.org/officeDocument/2006/math">
                    <m:r>
                      <m:rPr>
                        <m:nor/>
                      </m:rPr>
                      <a:rPr lang="vi-VN" sz="6600" dirty="0">
                        <a:latin typeface="Times New Roman" pitchFamily="18" charset="0"/>
                        <a:cs typeface="Times New Roman" pitchFamily="18" charset="0"/>
                      </a:rPr>
                      <m:t>v</m:t>
                    </m:r>
                    <m:r>
                      <m:rPr>
                        <m:nor/>
                      </m:rPr>
                      <a:rPr lang="vi-VN" sz="6600" dirty="0">
                        <a:latin typeface="Times New Roman" pitchFamily="18" charset="0"/>
                        <a:cs typeface="Times New Roman" pitchFamily="18" charset="0"/>
                      </a:rPr>
                      <m:t>ớ</m:t>
                    </m:r>
                    <m:r>
                      <m:rPr>
                        <m:nor/>
                      </m:rPr>
                      <a:rPr lang="vi-VN" sz="6600" dirty="0">
                        <a:latin typeface="Times New Roman" pitchFamily="18" charset="0"/>
                        <a:cs typeface="Times New Roman" pitchFamily="18" charset="0"/>
                      </a:rPr>
                      <m:t>i</m:t>
                    </m:r>
                    <m:r>
                      <m:rPr>
                        <m:nor/>
                      </m:rPr>
                      <a:rPr lang="vi-VN" sz="6600" dirty="0">
                        <a:latin typeface="Times New Roman" pitchFamily="18" charset="0"/>
                        <a:cs typeface="Times New Roman" pitchFamily="18" charset="0"/>
                      </a:rPr>
                      <m:t> </m:t>
                    </m:r>
                    <m:r>
                      <a:rPr lang="vi-VN" sz="6600" i="1">
                        <a:latin typeface="Cambria Math"/>
                      </a:rPr>
                      <m:t>𝑃</m:t>
                    </m:r>
                    <m:d>
                      <m:dPr>
                        <m:ctrlPr>
                          <a:rPr lang="en-US" sz="6600" i="1">
                            <a:latin typeface="Cambria Math"/>
                          </a:rPr>
                        </m:ctrlPr>
                      </m:dPr>
                      <m:e>
                        <m:r>
                          <a:rPr lang="vi-VN" sz="6600" i="1">
                            <a:latin typeface="Cambria Math"/>
                          </a:rPr>
                          <m:t>𝐴</m:t>
                        </m:r>
                      </m:e>
                    </m:d>
                    <m:r>
                      <a:rPr lang="vi-VN" sz="6600" i="1">
                        <a:latin typeface="Cambria Math"/>
                      </a:rPr>
                      <m:t>=</m:t>
                    </m:r>
                    <m:f>
                      <m:fPr>
                        <m:ctrlPr>
                          <a:rPr lang="en-US" sz="6600" i="1">
                            <a:latin typeface="Cambria Math"/>
                          </a:rPr>
                        </m:ctrlPr>
                      </m:fPr>
                      <m:num>
                        <m:sSubSup>
                          <m:sSubSupPr>
                            <m:ctrlPr>
                              <a:rPr lang="en-US" sz="6600" i="1">
                                <a:latin typeface="Cambria Math"/>
                              </a:rPr>
                            </m:ctrlPr>
                          </m:sSubSupPr>
                          <m:e>
                            <m:r>
                              <a:rPr lang="vi-VN" sz="6600" i="1">
                                <a:latin typeface="Cambria Math"/>
                              </a:rPr>
                              <m:t>𝐶</m:t>
                            </m:r>
                          </m:e>
                          <m:sub>
                            <m:r>
                              <a:rPr lang="vi-VN" sz="6600" i="1">
                                <a:latin typeface="Cambria Math"/>
                              </a:rPr>
                              <m:t>5</m:t>
                            </m:r>
                          </m:sub>
                          <m:sup>
                            <m:r>
                              <a:rPr lang="vi-VN" sz="6600" i="1">
                                <a:latin typeface="Cambria Math"/>
                              </a:rPr>
                              <m:t>3</m:t>
                            </m:r>
                          </m:sup>
                        </m:sSubSup>
                      </m:num>
                      <m:den>
                        <m:sSubSup>
                          <m:sSubSupPr>
                            <m:ctrlPr>
                              <a:rPr lang="en-US" sz="6600" i="1">
                                <a:latin typeface="Cambria Math"/>
                              </a:rPr>
                            </m:ctrlPr>
                          </m:sSubSupPr>
                          <m:e>
                            <m:r>
                              <a:rPr lang="vi-VN" sz="6600" i="1">
                                <a:latin typeface="Cambria Math"/>
                              </a:rPr>
                              <m:t>𝐶</m:t>
                            </m:r>
                          </m:e>
                          <m:sub>
                            <m:r>
                              <a:rPr lang="vi-VN" sz="6600" i="1">
                                <a:latin typeface="Cambria Math"/>
                              </a:rPr>
                              <m:t>16</m:t>
                            </m:r>
                          </m:sub>
                          <m:sup>
                            <m:r>
                              <a:rPr lang="vi-VN" sz="6600" i="1">
                                <a:latin typeface="Cambria Math"/>
                              </a:rPr>
                              <m:t>3</m:t>
                            </m:r>
                          </m:sup>
                        </m:sSubSup>
                      </m:den>
                    </m:f>
                    <m:r>
                      <a:rPr lang="vi-VN" sz="6600" i="1">
                        <a:latin typeface="Cambria Math"/>
                      </a:rPr>
                      <m:t>=</m:t>
                    </m:r>
                    <m:f>
                      <m:fPr>
                        <m:ctrlPr>
                          <a:rPr lang="en-US" sz="6600" i="1">
                            <a:latin typeface="Cambria Math"/>
                          </a:rPr>
                        </m:ctrlPr>
                      </m:fPr>
                      <m:num>
                        <m:r>
                          <a:rPr lang="vi-VN" sz="6600" i="1">
                            <a:latin typeface="Cambria Math"/>
                          </a:rPr>
                          <m:t>1</m:t>
                        </m:r>
                      </m:num>
                      <m:den>
                        <m:r>
                          <a:rPr lang="vi-VN" sz="6600" i="1">
                            <a:latin typeface="Cambria Math"/>
                          </a:rPr>
                          <m:t>56</m:t>
                        </m:r>
                      </m:den>
                    </m:f>
                    <m:r>
                      <m:rPr>
                        <m:nor/>
                      </m:rPr>
                      <a:rPr lang="vi-VN" sz="6600" dirty="0">
                        <a:latin typeface="Times New Roman" pitchFamily="18" charset="0"/>
                        <a:cs typeface="Times New Roman" pitchFamily="18" charset="0"/>
                      </a:rPr>
                      <m:t>, </m:t>
                    </m:r>
                    <m:r>
                      <a:rPr lang="vi-VN" sz="6600" i="1">
                        <a:latin typeface="Cambria Math"/>
                      </a:rPr>
                      <m:t>𝑃</m:t>
                    </m:r>
                    <m:d>
                      <m:dPr>
                        <m:ctrlPr>
                          <a:rPr lang="en-US" sz="6600" i="1">
                            <a:latin typeface="Cambria Math"/>
                          </a:rPr>
                        </m:ctrlPr>
                      </m:dPr>
                      <m:e>
                        <m:r>
                          <a:rPr lang="vi-VN" sz="6600" i="1">
                            <a:latin typeface="Cambria Math"/>
                          </a:rPr>
                          <m:t>𝐵</m:t>
                        </m:r>
                      </m:e>
                    </m:d>
                    <m:r>
                      <a:rPr lang="vi-VN" sz="6600" i="1">
                        <a:latin typeface="Cambria Math"/>
                      </a:rPr>
                      <m:t>=</m:t>
                    </m:r>
                    <m:f>
                      <m:fPr>
                        <m:ctrlPr>
                          <a:rPr lang="en-US" sz="6600" i="1">
                            <a:latin typeface="Cambria Math"/>
                          </a:rPr>
                        </m:ctrlPr>
                      </m:fPr>
                      <m:num>
                        <m:sSubSup>
                          <m:sSubSupPr>
                            <m:ctrlPr>
                              <a:rPr lang="en-US" sz="6600" i="1">
                                <a:latin typeface="Cambria Math"/>
                              </a:rPr>
                            </m:ctrlPr>
                          </m:sSubSupPr>
                          <m:e>
                            <m:r>
                              <a:rPr lang="vi-VN" sz="6600" i="1">
                                <a:latin typeface="Cambria Math" panose="02040503050406030204" pitchFamily="18" charset="0"/>
                              </a:rPr>
                              <m:t>𝐶</m:t>
                            </m:r>
                          </m:e>
                          <m:sub>
                            <m:r>
                              <a:rPr lang="vi-VN" sz="6600" i="1">
                                <a:latin typeface="Cambria Math"/>
                              </a:rPr>
                              <m:t>7</m:t>
                            </m:r>
                          </m:sub>
                          <m:sup>
                            <m:r>
                              <a:rPr lang="vi-VN" sz="6600" i="1">
                                <a:latin typeface="Cambria Math"/>
                              </a:rPr>
                              <m:t>3</m:t>
                            </m:r>
                          </m:sup>
                        </m:sSubSup>
                      </m:num>
                      <m:den>
                        <m:sSubSup>
                          <m:sSubSupPr>
                            <m:ctrlPr>
                              <a:rPr lang="en-US" sz="6600" i="1">
                                <a:latin typeface="Cambria Math"/>
                              </a:rPr>
                            </m:ctrlPr>
                          </m:sSubSupPr>
                          <m:e>
                            <m:r>
                              <a:rPr lang="vi-VN" sz="6600" i="1">
                                <a:latin typeface="Cambria Math"/>
                              </a:rPr>
                              <m:t>𝐶</m:t>
                            </m:r>
                          </m:e>
                          <m:sub>
                            <m:r>
                              <a:rPr lang="vi-VN" sz="6600" i="1">
                                <a:latin typeface="Cambria Math"/>
                              </a:rPr>
                              <m:t>16</m:t>
                            </m:r>
                          </m:sub>
                          <m:sup>
                            <m:r>
                              <a:rPr lang="vi-VN" sz="6600" i="1">
                                <a:latin typeface="Cambria Math"/>
                              </a:rPr>
                              <m:t>3</m:t>
                            </m:r>
                          </m:sup>
                        </m:sSubSup>
                      </m:den>
                    </m:f>
                    <m:r>
                      <a:rPr lang="vi-VN" sz="6600" i="1">
                        <a:latin typeface="Cambria Math"/>
                      </a:rPr>
                      <m:t>=</m:t>
                    </m:r>
                    <m:f>
                      <m:fPr>
                        <m:ctrlPr>
                          <a:rPr lang="en-US" sz="6600" i="1">
                            <a:latin typeface="Cambria Math"/>
                          </a:rPr>
                        </m:ctrlPr>
                      </m:fPr>
                      <m:num>
                        <m:r>
                          <a:rPr lang="vi-VN" sz="6600" i="1">
                            <a:latin typeface="Cambria Math"/>
                          </a:rPr>
                          <m:t>35</m:t>
                        </m:r>
                      </m:num>
                      <m:den>
                        <m:r>
                          <a:rPr lang="vi-VN" sz="6600" i="1">
                            <a:latin typeface="Cambria Math"/>
                          </a:rPr>
                          <m:t>560</m:t>
                        </m:r>
                      </m:den>
                    </m:f>
                    <m:r>
                      <m:rPr>
                        <m:nor/>
                      </m:rPr>
                      <a:rPr lang="vi-VN" sz="6600" dirty="0">
                        <a:latin typeface="Times New Roman" pitchFamily="18" charset="0"/>
                        <a:cs typeface="Times New Roman" pitchFamily="18" charset="0"/>
                      </a:rPr>
                      <m:t>, </m:t>
                    </m:r>
                    <m:r>
                      <a:rPr lang="vi-VN" sz="6600" i="1">
                        <a:latin typeface="Cambria Math"/>
                      </a:rPr>
                      <m:t>𝑃</m:t>
                    </m:r>
                    <m:d>
                      <m:dPr>
                        <m:ctrlPr>
                          <a:rPr lang="en-US" sz="6600" i="1">
                            <a:latin typeface="Cambria Math"/>
                          </a:rPr>
                        </m:ctrlPr>
                      </m:dPr>
                      <m:e>
                        <m:r>
                          <a:rPr lang="vi-VN" sz="6600" i="1">
                            <a:latin typeface="Cambria Math"/>
                          </a:rPr>
                          <m:t>𝐶</m:t>
                        </m:r>
                      </m:e>
                    </m:d>
                    <m:r>
                      <a:rPr lang="vi-VN" sz="6600" i="1">
                        <a:latin typeface="Cambria Math"/>
                      </a:rPr>
                      <m:t>=</m:t>
                    </m:r>
                    <m:f>
                      <m:fPr>
                        <m:ctrlPr>
                          <a:rPr lang="en-US" sz="6600" i="1">
                            <a:latin typeface="Cambria Math"/>
                          </a:rPr>
                        </m:ctrlPr>
                      </m:fPr>
                      <m:num>
                        <m:sSubSup>
                          <m:sSubSupPr>
                            <m:ctrlPr>
                              <a:rPr lang="en-US" sz="6600" i="1">
                                <a:latin typeface="Cambria Math"/>
                              </a:rPr>
                            </m:ctrlPr>
                          </m:sSubSupPr>
                          <m:e>
                            <m:r>
                              <a:rPr lang="vi-VN" sz="6600" i="1">
                                <a:latin typeface="Cambria Math"/>
                              </a:rPr>
                              <m:t>𝐶</m:t>
                            </m:r>
                          </m:e>
                          <m:sub>
                            <m:r>
                              <a:rPr lang="vi-VN" sz="6600" i="1">
                                <a:latin typeface="Cambria Math"/>
                              </a:rPr>
                              <m:t>4</m:t>
                            </m:r>
                          </m:sub>
                          <m:sup>
                            <m:r>
                              <a:rPr lang="vi-VN" sz="6600" i="1">
                                <a:latin typeface="Cambria Math"/>
                              </a:rPr>
                              <m:t>3</m:t>
                            </m:r>
                          </m:sup>
                        </m:sSubSup>
                      </m:num>
                      <m:den>
                        <m:sSubSup>
                          <m:sSubSupPr>
                            <m:ctrlPr>
                              <a:rPr lang="en-US" sz="6600" i="1">
                                <a:latin typeface="Cambria Math"/>
                              </a:rPr>
                            </m:ctrlPr>
                          </m:sSubSupPr>
                          <m:e>
                            <m:r>
                              <a:rPr lang="vi-VN" sz="6600" i="1">
                                <a:latin typeface="Cambria Math"/>
                              </a:rPr>
                              <m:t>𝐶</m:t>
                            </m:r>
                          </m:e>
                          <m:sub>
                            <m:r>
                              <a:rPr lang="vi-VN" sz="6600" i="1">
                                <a:latin typeface="Cambria Math"/>
                              </a:rPr>
                              <m:t>16</m:t>
                            </m:r>
                          </m:sub>
                          <m:sup>
                            <m:r>
                              <a:rPr lang="vi-VN" sz="6600" i="1">
                                <a:latin typeface="Cambria Math"/>
                              </a:rPr>
                              <m:t>3</m:t>
                            </m:r>
                          </m:sup>
                        </m:sSubSup>
                      </m:den>
                    </m:f>
                    <m:r>
                      <a:rPr lang="vi-VN" sz="6600" i="1">
                        <a:latin typeface="Cambria Math"/>
                      </a:rPr>
                      <m:t>=</m:t>
                    </m:r>
                    <m:f>
                      <m:fPr>
                        <m:ctrlPr>
                          <a:rPr lang="en-US" sz="6600" i="1">
                            <a:latin typeface="Cambria Math"/>
                          </a:rPr>
                        </m:ctrlPr>
                      </m:fPr>
                      <m:num>
                        <m:r>
                          <a:rPr lang="vi-VN" sz="6600" i="1">
                            <a:latin typeface="Cambria Math"/>
                          </a:rPr>
                          <m:t>4</m:t>
                        </m:r>
                      </m:num>
                      <m:den>
                        <m:r>
                          <a:rPr lang="vi-VN" sz="6600" i="1">
                            <a:latin typeface="Cambria Math"/>
                          </a:rPr>
                          <m:t>560</m:t>
                        </m:r>
                      </m:den>
                    </m:f>
                  </m:oMath>
                </a14:m>
                <a:r>
                  <a:rPr lang="en-US" sz="6600" dirty="0" smtClean="0">
                    <a:latin typeface="Times New Roman" pitchFamily="18" charset="0"/>
                    <a:cs typeface="Times New Roman" pitchFamily="18" charset="0"/>
                  </a:rPr>
                  <a:t>.</a:t>
                </a:r>
                <a:endParaRPr lang="en-US" sz="6600" dirty="0">
                  <a:latin typeface="Times New Roman" pitchFamily="18" charset="0"/>
                  <a:cs typeface="Times New Roman" pitchFamily="18"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494427" y="9073036"/>
                <a:ext cx="22023387" cy="298679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2680231" y="12108755"/>
                <a:ext cx="18502259" cy="1651744"/>
              </a:xfrm>
              <a:prstGeom prst="rect">
                <a:avLst/>
              </a:prstGeom>
              <a:noFill/>
            </p:spPr>
            <p:txBody>
              <a:bodyPr wrap="square" lIns="182889" tIns="91445" rIns="182889" bIns="91445" rtlCol="0">
                <a:spAutoFit/>
              </a:bodyPr>
              <a:lstStyle/>
              <a:p>
                <a14:m>
                  <m:oMath xmlns:m="http://schemas.openxmlformats.org/officeDocument/2006/math">
                    <m:r>
                      <m:rPr>
                        <m:nor/>
                      </m:rPr>
                      <a:rPr lang="vi-VN" sz="6600" dirty="0" smtClean="0">
                        <a:latin typeface="+mj-lt"/>
                      </a:rPr>
                      <m:t> </m:t>
                    </m:r>
                    <m:r>
                      <a:rPr lang="vi-VN" sz="6600" i="1">
                        <a:latin typeface="Cambria Math" panose="02040503050406030204" pitchFamily="18" charset="0"/>
                      </a:rPr>
                      <m:t>𝑃</m:t>
                    </m:r>
                    <m:d>
                      <m:dPr>
                        <m:ctrlPr>
                          <a:rPr lang="en-US" sz="6600" i="1">
                            <a:latin typeface="Cambria Math"/>
                          </a:rPr>
                        </m:ctrlPr>
                      </m:dPr>
                      <m:e>
                        <m:acc>
                          <m:accPr>
                            <m:chr m:val="̅"/>
                            <m:ctrlPr>
                              <a:rPr lang="en-US" sz="6600" i="1" dirty="0" smtClean="0">
                                <a:latin typeface="Cambria Math"/>
                              </a:rPr>
                            </m:ctrlPr>
                          </m:accPr>
                          <m:e>
                            <m:r>
                              <a:rPr lang="en-US" sz="6600" b="0" i="1" dirty="0" smtClean="0">
                                <a:latin typeface="Cambria Math" panose="02040503050406030204" pitchFamily="18" charset="0"/>
                              </a:rPr>
                              <m:t>𝐻</m:t>
                            </m:r>
                          </m:e>
                        </m:acc>
                      </m:e>
                    </m:d>
                    <m:r>
                      <a:rPr lang="vi-VN" sz="6600" i="1">
                        <a:latin typeface="Cambria Math" panose="02040503050406030204" pitchFamily="18" charset="0"/>
                      </a:rPr>
                      <m:t>=</m:t>
                    </m:r>
                    <m:f>
                      <m:fPr>
                        <m:ctrlPr>
                          <a:rPr lang="en-US" sz="6600" i="1">
                            <a:latin typeface="Cambria Math"/>
                          </a:rPr>
                        </m:ctrlPr>
                      </m:fPr>
                      <m:num>
                        <m:r>
                          <a:rPr lang="vi-VN" sz="6600" i="1">
                            <a:latin typeface="Cambria Math" panose="02040503050406030204" pitchFamily="18" charset="0"/>
                          </a:rPr>
                          <m:t>7</m:t>
                        </m:r>
                      </m:num>
                      <m:den>
                        <m:r>
                          <a:rPr lang="vi-VN" sz="6600" i="1">
                            <a:latin typeface="Cambria Math" panose="02040503050406030204" pitchFamily="18" charset="0"/>
                          </a:rPr>
                          <m:t>80</m:t>
                        </m:r>
                      </m:den>
                    </m:f>
                    <m:r>
                      <m:rPr>
                        <m:nor/>
                      </m:rPr>
                      <a:rPr lang="vi-VN" sz="6600" dirty="0">
                        <a:latin typeface="+mj-lt"/>
                      </a:rPr>
                      <m:t>.</m:t>
                    </m:r>
                    <m:r>
                      <m:rPr>
                        <m:nor/>
                      </m:rPr>
                      <a:rPr lang="vi-VN" sz="6600" dirty="0">
                        <a:latin typeface="+mj-lt"/>
                      </a:rPr>
                      <m:t>V</m:t>
                    </m:r>
                    <m:r>
                      <m:rPr>
                        <m:nor/>
                      </m:rPr>
                      <a:rPr lang="vi-VN" sz="6600" dirty="0">
                        <a:latin typeface="+mj-lt"/>
                      </a:rPr>
                      <m:t>ậ</m:t>
                    </m:r>
                    <m:r>
                      <m:rPr>
                        <m:nor/>
                      </m:rPr>
                      <a:rPr lang="vi-VN" sz="6600" dirty="0">
                        <a:latin typeface="+mj-lt"/>
                      </a:rPr>
                      <m:t>y</m:t>
                    </m:r>
                    <m:r>
                      <m:rPr>
                        <m:nor/>
                      </m:rPr>
                      <a:rPr lang="vi-VN" sz="6600" dirty="0">
                        <a:latin typeface="+mj-lt"/>
                      </a:rPr>
                      <m:t> </m:t>
                    </m:r>
                    <m:r>
                      <a:rPr lang="vi-VN" sz="6600" i="1">
                        <a:latin typeface="Cambria Math" panose="02040503050406030204" pitchFamily="18" charset="0"/>
                      </a:rPr>
                      <m:t>𝑃</m:t>
                    </m:r>
                    <m:d>
                      <m:dPr>
                        <m:ctrlPr>
                          <a:rPr lang="en-US" sz="6600" i="1">
                            <a:latin typeface="Cambria Math"/>
                          </a:rPr>
                        </m:ctrlPr>
                      </m:dPr>
                      <m:e>
                        <m:bar>
                          <m:barPr>
                            <m:pos m:val="top"/>
                            <m:ctrlPr>
                              <a:rPr lang="en-US" sz="6600" i="1">
                                <a:latin typeface="Cambria Math"/>
                              </a:rPr>
                            </m:ctrlPr>
                          </m:barPr>
                          <m:e>
                            <m:r>
                              <a:rPr lang="vi-VN" sz="6600" i="1">
                                <a:latin typeface="Cambria Math" panose="02040503050406030204" pitchFamily="18" charset="0"/>
                              </a:rPr>
                              <m:t>𝐻</m:t>
                            </m:r>
                          </m:e>
                        </m:bar>
                      </m:e>
                    </m:d>
                    <m:r>
                      <a:rPr lang="vi-VN" sz="6600" i="1">
                        <a:latin typeface="Cambria Math" panose="02040503050406030204" pitchFamily="18" charset="0"/>
                      </a:rPr>
                      <m:t>=1−</m:t>
                    </m:r>
                    <m:r>
                      <a:rPr lang="vi-VN" sz="6600" i="1">
                        <a:latin typeface="Cambria Math" panose="02040503050406030204" pitchFamily="18" charset="0"/>
                      </a:rPr>
                      <m:t>𝑃</m:t>
                    </m:r>
                    <m:d>
                      <m:dPr>
                        <m:ctrlPr>
                          <a:rPr lang="en-US" sz="6600" i="1">
                            <a:latin typeface="Cambria Math"/>
                          </a:rPr>
                        </m:ctrlPr>
                      </m:dPr>
                      <m:e>
                        <m:r>
                          <a:rPr lang="vi-VN" sz="6600" i="1">
                            <a:latin typeface="Cambria Math" panose="02040503050406030204" pitchFamily="18" charset="0"/>
                          </a:rPr>
                          <m:t>𝐻</m:t>
                        </m:r>
                      </m:e>
                    </m:d>
                    <m:r>
                      <a:rPr lang="vi-VN" sz="6600" i="1">
                        <a:latin typeface="Cambria Math" panose="02040503050406030204" pitchFamily="18" charset="0"/>
                      </a:rPr>
                      <m:t>=1−</m:t>
                    </m:r>
                    <m:f>
                      <m:fPr>
                        <m:ctrlPr>
                          <a:rPr lang="en-US" sz="6600" i="1">
                            <a:latin typeface="Cambria Math"/>
                          </a:rPr>
                        </m:ctrlPr>
                      </m:fPr>
                      <m:num>
                        <m:r>
                          <a:rPr lang="vi-VN" sz="6600" i="1">
                            <a:latin typeface="Cambria Math" panose="02040503050406030204" pitchFamily="18" charset="0"/>
                          </a:rPr>
                          <m:t>7</m:t>
                        </m:r>
                      </m:num>
                      <m:den>
                        <m:r>
                          <a:rPr lang="vi-VN" sz="6600" i="1">
                            <a:latin typeface="Cambria Math" panose="02040503050406030204" pitchFamily="18" charset="0"/>
                          </a:rPr>
                          <m:t>80</m:t>
                        </m:r>
                      </m:den>
                    </m:f>
                    <m:r>
                      <a:rPr lang="vi-VN" sz="6600" i="1">
                        <a:latin typeface="Cambria Math" panose="02040503050406030204" pitchFamily="18" charset="0"/>
                      </a:rPr>
                      <m:t>=</m:t>
                    </m:r>
                    <m:f>
                      <m:fPr>
                        <m:ctrlPr>
                          <a:rPr lang="en-US" sz="6600" i="1">
                            <a:latin typeface="Cambria Math"/>
                          </a:rPr>
                        </m:ctrlPr>
                      </m:fPr>
                      <m:num>
                        <m:r>
                          <a:rPr lang="vi-VN" sz="6600" i="1">
                            <a:latin typeface="Cambria Math" panose="02040503050406030204" pitchFamily="18" charset="0"/>
                          </a:rPr>
                          <m:t>73</m:t>
                        </m:r>
                      </m:num>
                      <m:den>
                        <m:r>
                          <a:rPr lang="vi-VN" sz="6600" i="1">
                            <a:latin typeface="Cambria Math" panose="02040503050406030204" pitchFamily="18" charset="0"/>
                          </a:rPr>
                          <m:t>80</m:t>
                        </m:r>
                      </m:den>
                    </m:f>
                  </m:oMath>
                </a14:m>
                <a:r>
                  <a:rPr lang="en-US" sz="6600" i="1" dirty="0" smtClean="0">
                    <a:solidFill>
                      <a:prstClr val="black"/>
                    </a:solidFill>
                    <a:latin typeface="+mj-lt"/>
                    <a:ea typeface="Arial" panose="020B0604020202020204" pitchFamily="34" charset="0"/>
                    <a:cs typeface="Times New Roman" panose="02020603050405020304" pitchFamily="18" charset="0"/>
                  </a:rPr>
                  <a:t>.</a:t>
                </a:r>
                <a:endParaRPr lang="en-US" sz="6600" i="1" dirty="0">
                  <a:solidFill>
                    <a:prstClr val="black"/>
                  </a:solidFill>
                  <a:latin typeface="+mj-lt"/>
                  <a:ea typeface="Arial" panose="020B0604020202020204" pitchFamily="34" charset="0"/>
                  <a:cs typeface="Times New Roman" panose="02020603050405020304"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2680231" y="12108755"/>
                <a:ext cx="18502259" cy="1651744"/>
              </a:xfrm>
              <a:prstGeom prst="rect">
                <a:avLst/>
              </a:prstGeom>
              <a:blipFill rotWithShape="0">
                <a:blip r:embed="rId8"/>
                <a:stretch>
                  <a:fillRect b="-10701"/>
                </a:stretch>
              </a:blipFill>
            </p:spPr>
            <p:txBody>
              <a:bodyPr/>
              <a:lstStyle/>
              <a:p>
                <a:r>
                  <a:rPr lang="en-US">
                    <a:noFill/>
                  </a:rPr>
                  <a:t> </a:t>
                </a:r>
              </a:p>
            </p:txBody>
          </p:sp>
        </mc:Fallback>
      </mc:AlternateContent>
      <p:sp>
        <p:nvSpPr>
          <p:cNvPr id="63" name="Action Button: Forward or Next 62">
            <a:hlinkClick r:id="rId9"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Tree>
    <p:extLst>
      <p:ext uri="{BB962C8B-B14F-4D97-AF65-F5344CB8AC3E}">
        <p14:creationId xmlns:p14="http://schemas.microsoft.com/office/powerpoint/2010/main" val="286935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66" grpId="0"/>
      <p:bldP spid="67" grpId="0"/>
      <p:bldP spid="68" grpId="0"/>
      <p:bldP spid="6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21492" y="4786087"/>
            <a:ext cx="24387175" cy="8991599"/>
            <a:chOff x="0" y="3636270"/>
            <a:chExt cx="12192000" cy="4612244"/>
          </a:xfrm>
        </p:grpSpPr>
        <p:sp>
          <p:nvSpPr>
            <p:cNvPr id="5" name="Rounded Rectangle 4"/>
            <p:cNvSpPr/>
            <p:nvPr/>
          </p:nvSpPr>
          <p:spPr>
            <a:xfrm>
              <a:off x="0" y="3684960"/>
              <a:ext cx="12192000" cy="4563554"/>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64191" y="56250"/>
            <a:ext cx="24451365" cy="2954665"/>
            <a:chOff x="183791" y="1841360"/>
            <a:chExt cx="23963646" cy="2477751"/>
          </a:xfrm>
        </p:grpSpPr>
        <p:grpSp>
          <p:nvGrpSpPr>
            <p:cNvPr id="21" name="Group 20"/>
            <p:cNvGrpSpPr/>
            <p:nvPr/>
          </p:nvGrpSpPr>
          <p:grpSpPr>
            <a:xfrm>
              <a:off x="246700" y="1869705"/>
              <a:ext cx="23900737" cy="2254377"/>
              <a:chOff x="246700" y="1647866"/>
              <a:chExt cx="23900737" cy="2254377"/>
            </a:xfrm>
          </p:grpSpPr>
          <p:sp>
            <p:nvSpPr>
              <p:cNvPr id="25" name="Rounded Rectangle 24"/>
              <p:cNvSpPr/>
              <p:nvPr/>
            </p:nvSpPr>
            <p:spPr bwMode="auto">
              <a:xfrm>
                <a:off x="246700" y="1720890"/>
                <a:ext cx="23900737"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8"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smtClean="0">
                      <a:solidFill>
                        <a:schemeClr val="bg1"/>
                      </a:solidFill>
                      <a:latin typeface="Tahoma" pitchFamily="34" charset="0"/>
                      <a:cs typeface="Tahoma" pitchFamily="34" charset="0"/>
                    </a:rPr>
                    <a:t>Câu 4</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183791" y="1841360"/>
                  <a:ext cx="23720629" cy="24777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gn="just"/>
                  <a:r>
                    <a:rPr lang="en-US" sz="6000" smtClean="0">
                      <a:latin typeface="Times New Roman" pitchFamily="18" charset="0"/>
                      <a:cs typeface="Times New Roman" pitchFamily="18" charset="0"/>
                    </a:rPr>
                    <a:t>                    </a:t>
                  </a:r>
                  <a:r>
                    <a:rPr lang="en-US" sz="6000" dirty="0">
                      <a:latin typeface="Times New Roman" pitchFamily="18" charset="0"/>
                      <a:cs typeface="Times New Roman" pitchFamily="18" charset="0"/>
                    </a:rPr>
                    <a:t>Từ </a:t>
                  </a:r>
                  <a:r>
                    <a:rPr lang="en-US" sz="6000" dirty="0" err="1">
                      <a:latin typeface="Times New Roman" pitchFamily="18" charset="0"/>
                      <a:cs typeface="Times New Roman" pitchFamily="18" charset="0"/>
                    </a:rPr>
                    <a:t>các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chữ</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1</m:t>
                      </m:r>
                      <m:r>
                        <a:rPr lang="en-US" sz="6000">
                          <a:latin typeface="Cambria Math"/>
                          <a:cs typeface="Times New Roman" pitchFamily="18" charset="0"/>
                        </a:rPr>
                        <m:t>,</m:t>
                      </m:r>
                      <m:r>
                        <a:rPr lang="en-US" sz="6000">
                          <a:latin typeface="Cambria Math"/>
                          <a:cs typeface="Times New Roman" pitchFamily="18" charset="0"/>
                        </a:rPr>
                        <m:t>2</m:t>
                      </m:r>
                      <m:r>
                        <a:rPr lang="en-US" sz="6000">
                          <a:latin typeface="Cambria Math"/>
                          <a:cs typeface="Times New Roman" pitchFamily="18" charset="0"/>
                        </a:rPr>
                        <m:t>,</m:t>
                      </m:r>
                      <m:r>
                        <a:rPr lang="en-US" sz="6000">
                          <a:latin typeface="Cambria Math"/>
                          <a:cs typeface="Times New Roman" pitchFamily="18" charset="0"/>
                        </a:rPr>
                        <m:t>3</m:t>
                      </m:r>
                      <m:r>
                        <a:rPr lang="en-US" sz="6000">
                          <a:latin typeface="Cambria Math"/>
                          <a:cs typeface="Times New Roman" pitchFamily="18" charset="0"/>
                        </a:rPr>
                        <m:t>,</m:t>
                      </m:r>
                      <m:r>
                        <a:rPr lang="en-US" sz="6000">
                          <a:latin typeface="Cambria Math"/>
                          <a:cs typeface="Times New Roman" pitchFamily="18" charset="0"/>
                        </a:rPr>
                        <m:t>4</m:t>
                      </m:r>
                      <m:r>
                        <a:rPr lang="en-US" sz="6000">
                          <a:latin typeface="Cambria Math"/>
                          <a:cs typeface="Times New Roman" pitchFamily="18" charset="0"/>
                        </a:rPr>
                        <m:t>,</m:t>
                      </m:r>
                      <m:r>
                        <a:rPr lang="en-US" sz="6000">
                          <a:latin typeface="Cambria Math"/>
                          <a:cs typeface="Times New Roman" pitchFamily="18" charset="0"/>
                        </a:rPr>
                        <m:t>5</m:t>
                      </m:r>
                      <m:r>
                        <a:rPr lang="en-US" sz="6000">
                          <a:latin typeface="Cambria Math" panose="02040503050406030204" pitchFamily="18" charset="0"/>
                          <a:cs typeface="Times New Roman" pitchFamily="18" charset="0"/>
                        </a:rPr>
                        <m:t>,</m:t>
                      </m:r>
                      <m:r>
                        <a:rPr lang="en-US" sz="6000">
                          <a:latin typeface="Cambria Math"/>
                          <a:cs typeface="Times New Roman" pitchFamily="18" charset="0"/>
                        </a:rPr>
                        <m:t>6</m:t>
                      </m:r>
                      <m:r>
                        <a:rPr lang="en-US" sz="6000">
                          <a:latin typeface="Cambria Math"/>
                          <a:cs typeface="Times New Roman" pitchFamily="18" charset="0"/>
                        </a:rPr>
                        <m:t>,</m:t>
                      </m:r>
                      <m:r>
                        <a:rPr lang="en-US" sz="6000">
                          <a:latin typeface="Cambria Math"/>
                          <a:cs typeface="Times New Roman" pitchFamily="18" charset="0"/>
                        </a:rPr>
                        <m:t>7</m:t>
                      </m:r>
                      <m:r>
                        <a:rPr lang="en-US" sz="6000">
                          <a:latin typeface="Cambria Math"/>
                          <a:cs typeface="Times New Roman" pitchFamily="18" charset="0"/>
                        </a:rPr>
                        <m:t>,</m:t>
                      </m:r>
                      <m:r>
                        <a:rPr lang="en-US" sz="6000">
                          <a:latin typeface="Cambria Math"/>
                          <a:cs typeface="Times New Roman" pitchFamily="18" charset="0"/>
                        </a:rPr>
                        <m:t>8</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lập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tự</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nhiên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tám</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chữ</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đôi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một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nhau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Lấy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ngẫu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nhiên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một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vừa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lập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Tính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xác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suất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để</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lấy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chia </a:t>
                  </a:r>
                  <a:r>
                    <a:rPr lang="en-US" sz="6000" dirty="0" err="1">
                      <a:latin typeface="Times New Roman" pitchFamily="18" charset="0"/>
                      <a:cs typeface="Times New Roman" pitchFamily="18" charset="0"/>
                    </a:rPr>
                    <a:t>hết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cho</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1111</m:t>
                      </m:r>
                    </m:oMath>
                  </a14:m>
                  <a:r>
                    <a:rPr lang="en-US" sz="6000" dirty="0">
                      <a:latin typeface="Times New Roman" pitchFamily="18" charset="0"/>
                      <a:cs typeface="Times New Roman" pitchFamily="18" charset="0"/>
                    </a:rPr>
                    <a:t>. </a:t>
                  </a:r>
                </a:p>
              </p:txBody>
            </p:sp>
          </mc:Choice>
          <mc:Fallback xmlns="">
            <p:sp>
              <p:nvSpPr>
                <p:cNvPr id="23" name="Rectangle 22"/>
                <p:cNvSpPr>
                  <a:spLocks noRot="1" noChangeAspect="1" noMove="1" noResize="1" noEditPoints="1" noAdjustHandles="1" noChangeArrowheads="1" noChangeShapeType="1" noTextEdit="1"/>
                </p:cNvSpPr>
                <p:nvPr/>
              </p:nvSpPr>
              <p:spPr>
                <a:xfrm>
                  <a:off x="183791" y="1841360"/>
                  <a:ext cx="23720629" cy="2477751"/>
                </a:xfrm>
                <a:prstGeom prst="rect">
                  <a:avLst/>
                </a:prstGeom>
                <a:blipFill rotWithShape="0">
                  <a:blip r:embed="rId2"/>
                  <a:stretch>
                    <a:fillRect l="-1133" t="-4742" r="-1133" b="-115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294152" y="2477498"/>
            <a:ext cx="23721671" cy="2215414"/>
            <a:chOff x="247181" y="1316809"/>
            <a:chExt cx="11859291" cy="1107707"/>
          </a:xfrm>
        </p:grpSpPr>
        <p:grpSp>
          <p:nvGrpSpPr>
            <p:cNvPr id="51" name="Group 50"/>
            <p:cNvGrpSpPr/>
            <p:nvPr/>
          </p:nvGrpSpPr>
          <p:grpSpPr>
            <a:xfrm>
              <a:off x="247181" y="1443735"/>
              <a:ext cx="3090381" cy="972008"/>
              <a:chOff x="5537206" y="1504438"/>
              <a:chExt cx="3079904" cy="903618"/>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21932" y="1504438"/>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105</m:t>
                              </m:r>
                            </m:den>
                          </m:f>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21932" y="1504438"/>
                    <a:ext cx="2280848" cy="849215"/>
                  </a:xfrm>
                  <a:prstGeom prst="rect">
                    <a:avLst/>
                  </a:prstGeom>
                  <a:blipFill rotWithShape="0">
                    <a:blip r:embed="rId3"/>
                    <a:stretch>
                      <a:fillRect/>
                    </a:stretch>
                  </a:blipFill>
                </p:spPr>
                <p:txBody>
                  <a:bodyPr/>
                  <a:lstStyle/>
                  <a:p>
                    <a:r>
                      <a:rPr lang="en-US">
                        <a:noFill/>
                      </a:rPr>
                      <a:t> </a:t>
                    </a:r>
                  </a:p>
                </p:txBody>
              </p:sp>
            </mc:Fallback>
          </mc:AlternateContent>
        </p:grpSp>
        <p:grpSp>
          <p:nvGrpSpPr>
            <p:cNvPr id="55" name="Group 54"/>
            <p:cNvGrpSpPr/>
            <p:nvPr/>
          </p:nvGrpSpPr>
          <p:grpSpPr>
            <a:xfrm>
              <a:off x="3163101" y="1421372"/>
              <a:ext cx="3090381" cy="994373"/>
              <a:chOff x="5537206" y="1483647"/>
              <a:chExt cx="3079904" cy="924409"/>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153789" y="1483647"/>
                    <a:ext cx="2280848" cy="84921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solidFill>
                                    <a:schemeClr val="bg1"/>
                                  </a:solidFill>
                                  <a:latin typeface="Cambria Math"/>
                                </a:rPr>
                              </m:ctrlPr>
                            </m:fPr>
                            <m:num>
                              <m:r>
                                <a:rPr lang="en-US" sz="6000" smtClean="0">
                                  <a:latin typeface="Cambria Math" panose="02040503050406030204" pitchFamily="18" charset="0"/>
                                </a:rPr>
                                <m:t>1</m:t>
                              </m:r>
                            </m:num>
                            <m:den>
                              <m:r>
                                <a:rPr lang="en-US" sz="6000" b="0" i="1" smtClean="0">
                                  <a:solidFill>
                                    <a:schemeClr val="bg1"/>
                                  </a:solidFill>
                                  <a:latin typeface="Cambria Math" panose="02040503050406030204" pitchFamily="18" charset="0"/>
                                </a:rPr>
                                <m:t>107</m:t>
                              </m:r>
                            </m:den>
                          </m:f>
                          <m:r>
                            <a:rPr lang="en-US" sz="6000" b="0" i="1" smtClean="0">
                              <a:solidFill>
                                <a:schemeClr val="bg1"/>
                              </a:solidFill>
                              <a:latin typeface="Cambria Math" panose="02040503050406030204" pitchFamily="18" charset="0"/>
                            </a:rPr>
                            <m:t>.</m:t>
                          </m:r>
                        </m:oMath>
                      </m:oMathPara>
                    </a14:m>
                    <a:endParaRPr lang="en-US" sz="6000" dirty="0">
                      <a:solidFill>
                        <a:schemeClr val="bg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153789" y="1483647"/>
                    <a:ext cx="2280848" cy="849215"/>
                  </a:xfrm>
                  <a:prstGeom prst="rect">
                    <a:avLst/>
                  </a:prstGeom>
                  <a:blipFill rotWithShape="0">
                    <a:blip r:embed="rId4"/>
                    <a:stretch>
                      <a:fillRect/>
                    </a:stretch>
                  </a:blipFill>
                </p:spPr>
                <p:txBody>
                  <a:bodyPr/>
                  <a:lstStyle/>
                  <a:p>
                    <a:r>
                      <a:rPr lang="en-US">
                        <a:noFill/>
                      </a:rPr>
                      <a:t> </a:t>
                    </a:r>
                  </a:p>
                </p:txBody>
              </p:sp>
            </mc:Fallback>
          </mc:AlternateContent>
        </p:grpSp>
        <p:grpSp>
          <p:nvGrpSpPr>
            <p:cNvPr id="4" name="Group 3"/>
            <p:cNvGrpSpPr/>
            <p:nvPr/>
          </p:nvGrpSpPr>
          <p:grpSpPr>
            <a:xfrm>
              <a:off x="6079021" y="1481398"/>
              <a:ext cx="3090381" cy="934346"/>
              <a:chOff x="5537206" y="1539451"/>
              <a:chExt cx="3079904" cy="868605"/>
            </a:xfrm>
          </p:grpSpPr>
          <p:sp>
            <p:nvSpPr>
              <p:cNvPr id="46" name="Rectangle 4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97607" y="1539451"/>
                    <a:ext cx="2280848" cy="84921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108</m:t>
                              </m:r>
                            </m:den>
                          </m:f>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97607" y="1539451"/>
                    <a:ext cx="2280848" cy="849214"/>
                  </a:xfrm>
                  <a:prstGeom prst="rect">
                    <a:avLst/>
                  </a:prstGeom>
                  <a:blipFill rotWithShape="0">
                    <a:blip r:embed="rId5"/>
                    <a:stretch>
                      <a:fillRect/>
                    </a:stretch>
                  </a:blipFill>
                </p:spPr>
                <p:txBody>
                  <a:bodyPr/>
                  <a:lstStyle/>
                  <a:p>
                    <a:r>
                      <a:rPr lang="en-US">
                        <a:noFill/>
                      </a:rPr>
                      <a:t> </a:t>
                    </a:r>
                  </a:p>
                </p:txBody>
              </p:sp>
            </mc:Fallback>
          </mc:AlternateContent>
        </p:grpSp>
        <p:grpSp>
          <p:nvGrpSpPr>
            <p:cNvPr id="59" name="Group 58"/>
            <p:cNvGrpSpPr/>
            <p:nvPr/>
          </p:nvGrpSpPr>
          <p:grpSpPr>
            <a:xfrm>
              <a:off x="8994943" y="1316809"/>
              <a:ext cx="3111529" cy="1107707"/>
              <a:chOff x="5537206" y="1386439"/>
              <a:chExt cx="3100980" cy="1029769"/>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44699" y="1386439"/>
                    <a:ext cx="2493487" cy="1029769"/>
                  </a:xfrm>
                  <a:prstGeom prst="rect">
                    <a:avLst/>
                  </a:prstGeom>
                  <a:noFill/>
                </p:spPr>
                <p:txBody>
                  <a:bodyPr wrap="square" rtlCol="0">
                    <a:spAutoFit/>
                  </a:bodyPr>
                  <a:lstStyle>
                    <a:defPPr>
                      <a:defRPr lang="vi-VN"/>
                    </a:defPPr>
                    <a:lvl1pPr>
                      <a:defRPr sz="3200" i="1">
                        <a:solidFill>
                          <a:schemeClr val="bg1"/>
                        </a:solidFill>
                      </a:defRPr>
                    </a:lvl1pPr>
                  </a:lstStyle>
                  <a:p>
                    <a:pPr>
                      <a:lnSpc>
                        <a:spcPct val="115000"/>
                      </a:lnSpc>
                      <a:spcAft>
                        <a:spcPts val="1000"/>
                      </a:spcAft>
                      <a:tabLst>
                        <a:tab pos="1620520" algn="l"/>
                        <a:tab pos="4860925" algn="l"/>
                      </a:tabLst>
                    </a:pPr>
                    <a14:m>
                      <m:oMathPara xmlns:m="http://schemas.openxmlformats.org/officeDocument/2006/math">
                        <m:oMathParaPr>
                          <m:jc m:val="centerGroup"/>
                        </m:oMathParaPr>
                        <m:oMath xmlns:m="http://schemas.openxmlformats.org/officeDocument/2006/math">
                          <m:f>
                            <m:fPr>
                              <m:ctrlPr>
                                <a:rPr lang="en-US" sz="6000" b="0" i="1" smtClean="0">
                                  <a:latin typeface="Cambria Math"/>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104</m:t>
                              </m:r>
                            </m:den>
                          </m:f>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144699" y="1386439"/>
                    <a:ext cx="2493487" cy="1029769"/>
                  </a:xfrm>
                  <a:prstGeom prst="rect">
                    <a:avLst/>
                  </a:prstGeom>
                  <a:blipFill rotWithShape="0">
                    <a:blip r:embed="rId6"/>
                    <a:stretch>
                      <a:fillRect/>
                    </a:stretch>
                  </a:blipFill>
                </p:spPr>
                <p:txBody>
                  <a:bodyPr/>
                  <a:lstStyle/>
                  <a:p>
                    <a:r>
                      <a:rPr lang="en-US">
                        <a:noFill/>
                      </a:rPr>
                      <a:t> </a:t>
                    </a:r>
                  </a:p>
                </p:txBody>
              </p:sp>
            </mc:Fallback>
          </mc:AlternateContent>
        </p:grpSp>
      </p:grpSp>
      <p:sp>
        <p:nvSpPr>
          <p:cNvPr id="49" name="Oval 48"/>
          <p:cNvSpPr/>
          <p:nvPr/>
        </p:nvSpPr>
        <p:spPr>
          <a:xfrm>
            <a:off x="407560" y="3265272"/>
            <a:ext cx="1092374" cy="1076256"/>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6400" b="1" smtClean="0">
                <a:latin typeface="Tahoma" pitchFamily="34" charset="0"/>
                <a:ea typeface="Tahoma" pitchFamily="34" charset="0"/>
                <a:cs typeface="Tahoma" pitchFamily="34" charset="0"/>
              </a:rPr>
              <a:t>A </a:t>
            </a:r>
            <a:endParaRPr lang="en-US" sz="6400" dirty="0"/>
          </a:p>
        </p:txBody>
      </p:sp>
      <mc:AlternateContent xmlns:mc="http://schemas.openxmlformats.org/markup-compatibility/2006" xmlns:a14="http://schemas.microsoft.com/office/drawing/2010/main">
        <mc:Choice Requires="a14">
          <p:sp>
            <p:nvSpPr>
              <p:cNvPr id="66" name="Rectangle 65"/>
              <p:cNvSpPr/>
              <p:nvPr/>
            </p:nvSpPr>
            <p:spPr>
              <a:xfrm>
                <a:off x="354114" y="4703607"/>
                <a:ext cx="23678944" cy="1200339"/>
              </a:xfrm>
              <a:prstGeom prst="rect">
                <a:avLst/>
              </a:prstGeom>
              <a:noFill/>
            </p:spPr>
            <p:txBody>
              <a:bodyPr wrap="square" lIns="182889" tIns="91445" rIns="182889" bIns="91445" rtlCol="0">
                <a:spAutoFit/>
              </a:bodyPr>
              <a:lstStyle/>
              <a:p>
                <a:r>
                  <a:rPr lang="en-US" sz="6600" smtClean="0">
                    <a:latin typeface="Times New Roman" pitchFamily="18" charset="0"/>
                    <a:cs typeface="Times New Roman" pitchFamily="18" charset="0"/>
                  </a:rPr>
                  <a:t>                       </a:t>
                </a:r>
                <a:r>
                  <a:rPr lang="en-US" sz="6600" dirty="0">
                    <a:latin typeface="Times New Roman" pitchFamily="18" charset="0"/>
                    <a:cs typeface="Times New Roman" pitchFamily="18" charset="0"/>
                  </a:rPr>
                  <a:t>Ta </a:t>
                </a:r>
                <a:r>
                  <a:rPr lang="en-US" sz="6600" dirty="0" err="1">
                    <a:latin typeface="Times New Roman" pitchFamily="18" charset="0"/>
                    <a:cs typeface="Times New Roman" pitchFamily="18" charset="0"/>
                  </a:rPr>
                  <a:t>có</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số</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phần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tử</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của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không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gian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mẫu</a:t>
                </a:r>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𝑛</m:t>
                    </m:r>
                    <m:d>
                      <m:dPr>
                        <m:ctrlPr>
                          <a:rPr lang="en-US" sz="6600" i="1">
                            <a:latin typeface="Cambria Math"/>
                          </a:rPr>
                        </m:ctrlPr>
                      </m:dPr>
                      <m:e>
                        <m:r>
                          <a:rPr lang="en-US" sz="6600" i="1">
                            <a:latin typeface="Cambria Math"/>
                          </a:rPr>
                          <m:t>𝛺</m:t>
                        </m:r>
                      </m:e>
                    </m:d>
                    <m:r>
                      <a:rPr lang="en-US" sz="6600" i="1">
                        <a:latin typeface="Cambria Math"/>
                      </a:rPr>
                      <m:t>=</m:t>
                    </m:r>
                    <m:r>
                      <a:rPr lang="en-US" sz="6600" i="1">
                        <a:latin typeface="Cambria Math"/>
                      </a:rPr>
                      <m:t>8</m:t>
                    </m:r>
                    <m:r>
                      <a:rPr lang="en-US" sz="6600" i="1">
                        <a:latin typeface="Cambria Math"/>
                      </a:rPr>
                      <m:t>!</m:t>
                    </m:r>
                  </m:oMath>
                </a14:m>
                <a:r>
                  <a:rPr lang="en-US" sz="6600" dirty="0">
                    <a:latin typeface="Times New Roman" pitchFamily="18" charset="0"/>
                    <a:cs typeface="Times New Roman" pitchFamily="18" charset="0"/>
                  </a:rPr>
                  <a:t>.</a:t>
                </a:r>
              </a:p>
            </p:txBody>
          </p:sp>
        </mc:Choice>
        <mc:Fallback xmlns="">
          <p:sp>
            <p:nvSpPr>
              <p:cNvPr id="66" name="Rectangle 65"/>
              <p:cNvSpPr>
                <a:spLocks noRot="1" noChangeAspect="1" noMove="1" noResize="1" noEditPoints="1" noAdjustHandles="1" noChangeArrowheads="1" noChangeShapeType="1" noTextEdit="1"/>
              </p:cNvSpPr>
              <p:nvPr/>
            </p:nvSpPr>
            <p:spPr>
              <a:xfrm>
                <a:off x="354114" y="4703607"/>
                <a:ext cx="23678944" cy="1200339"/>
              </a:xfrm>
              <a:prstGeom prst="rect">
                <a:avLst/>
              </a:prstGeom>
              <a:blipFill rotWithShape="0">
                <a:blip r:embed="rId7"/>
                <a:stretch>
                  <a:fillRect t="-13776" b="-346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21489" y="5655542"/>
                <a:ext cx="24144194" cy="2355911"/>
              </a:xfrm>
              <a:prstGeom prst="rect">
                <a:avLst/>
              </a:prstGeom>
              <a:noFill/>
            </p:spPr>
            <p:txBody>
              <a:bodyPr wrap="square" lIns="182889" tIns="91445" rIns="182889" bIns="91445" rtlCol="0">
                <a:spAutoFit/>
              </a:bodyPr>
              <a:lstStyle/>
              <a:p>
                <a:r>
                  <a:rPr lang="en-US" sz="6600" dirty="0">
                    <a:latin typeface="Times New Roman" pitchFamily="18" charset="0"/>
                    <a:cs typeface="Times New Roman" pitchFamily="18" charset="0"/>
                  </a:rPr>
                  <a:t>Giả </a:t>
                </a:r>
                <a:r>
                  <a:rPr lang="en-US" sz="6600" dirty="0" err="1">
                    <a:latin typeface="Times New Roman" pitchFamily="18" charset="0"/>
                    <a:cs typeface="Times New Roman" pitchFamily="18" charset="0"/>
                  </a:rPr>
                  <a:t>sử</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số</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tự</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nhiên</a:t>
                </a:r>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𝑛</m:t>
                    </m:r>
                    <m:r>
                      <a:rPr lang="en-US" sz="6600" i="1">
                        <a:latin typeface="Cambria Math"/>
                      </a:rPr>
                      <m:t>=</m:t>
                    </m:r>
                    <m:bar>
                      <m:barPr>
                        <m:pos m:val="top"/>
                        <m:ctrlPr>
                          <a:rPr lang="en-US" sz="6600" i="1">
                            <a:latin typeface="Cambria Math"/>
                          </a:rPr>
                        </m:ctrlPr>
                      </m:barPr>
                      <m:e>
                        <m:sSub>
                          <m:sSubPr>
                            <m:ctrlPr>
                              <a:rPr lang="en-US" sz="6600" i="1">
                                <a:latin typeface="Cambria Math"/>
                              </a:rPr>
                            </m:ctrlPr>
                          </m:sSubPr>
                          <m:e>
                            <m:r>
                              <a:rPr lang="en-US" sz="6600" i="1">
                                <a:latin typeface="Cambria Math"/>
                              </a:rPr>
                              <m:t>𝑎</m:t>
                            </m:r>
                          </m:e>
                          <m:sub>
                            <m:r>
                              <a:rPr lang="en-US" sz="6600" i="1">
                                <a:latin typeface="Cambria Math"/>
                              </a:rPr>
                              <m:t>1</m:t>
                            </m:r>
                          </m:sub>
                        </m:sSub>
                        <m:sSub>
                          <m:sSubPr>
                            <m:ctrlPr>
                              <a:rPr lang="en-US" sz="6600" i="1">
                                <a:latin typeface="Cambria Math"/>
                              </a:rPr>
                            </m:ctrlPr>
                          </m:sSubPr>
                          <m:e>
                            <m:r>
                              <a:rPr lang="en-US" sz="6600" i="1">
                                <a:latin typeface="Cambria Math"/>
                              </a:rPr>
                              <m:t>𝑎</m:t>
                            </m:r>
                          </m:e>
                          <m:sub>
                            <m:r>
                              <a:rPr lang="en-US" sz="6600" i="1">
                                <a:latin typeface="Cambria Math"/>
                              </a:rPr>
                              <m:t>2</m:t>
                            </m:r>
                          </m:sub>
                        </m:sSub>
                        <m:sSub>
                          <m:sSubPr>
                            <m:ctrlPr>
                              <a:rPr lang="en-US" sz="6600" i="1">
                                <a:latin typeface="Cambria Math"/>
                              </a:rPr>
                            </m:ctrlPr>
                          </m:sSubPr>
                          <m:e>
                            <m:r>
                              <a:rPr lang="en-US" sz="6600" i="1">
                                <a:latin typeface="Cambria Math"/>
                              </a:rPr>
                              <m:t>𝑎</m:t>
                            </m:r>
                          </m:e>
                          <m:sub>
                            <m:r>
                              <a:rPr lang="en-US" sz="6600" i="1">
                                <a:latin typeface="Cambria Math"/>
                              </a:rPr>
                              <m:t>3</m:t>
                            </m:r>
                          </m:sub>
                        </m:sSub>
                        <m:sSub>
                          <m:sSubPr>
                            <m:ctrlPr>
                              <a:rPr lang="en-US" sz="6600" i="1">
                                <a:latin typeface="Cambria Math"/>
                              </a:rPr>
                            </m:ctrlPr>
                          </m:sSubPr>
                          <m:e>
                            <m:r>
                              <a:rPr lang="en-US" sz="6600" i="1">
                                <a:latin typeface="Cambria Math"/>
                              </a:rPr>
                              <m:t>𝑎</m:t>
                            </m:r>
                          </m:e>
                          <m:sub>
                            <m:r>
                              <a:rPr lang="en-US" sz="6600" i="1">
                                <a:latin typeface="Cambria Math"/>
                              </a:rPr>
                              <m:t>4</m:t>
                            </m:r>
                          </m:sub>
                        </m:sSub>
                        <m:sSub>
                          <m:sSubPr>
                            <m:ctrlPr>
                              <a:rPr lang="en-US" sz="6600" i="1">
                                <a:latin typeface="Cambria Math"/>
                              </a:rPr>
                            </m:ctrlPr>
                          </m:sSubPr>
                          <m:e>
                            <m:r>
                              <a:rPr lang="en-US" sz="6600" i="1">
                                <a:latin typeface="Cambria Math"/>
                              </a:rPr>
                              <m:t>𝑏</m:t>
                            </m:r>
                          </m:e>
                          <m:sub>
                            <m:r>
                              <a:rPr lang="en-US" sz="6600" i="1">
                                <a:latin typeface="Cambria Math"/>
                              </a:rPr>
                              <m:t>1</m:t>
                            </m:r>
                          </m:sub>
                        </m:sSub>
                        <m:sSub>
                          <m:sSubPr>
                            <m:ctrlPr>
                              <a:rPr lang="en-US" sz="6600" i="1">
                                <a:latin typeface="Cambria Math"/>
                              </a:rPr>
                            </m:ctrlPr>
                          </m:sSubPr>
                          <m:e>
                            <m:r>
                              <a:rPr lang="en-US" sz="6600" i="1">
                                <a:latin typeface="Cambria Math"/>
                              </a:rPr>
                              <m:t>𝑏</m:t>
                            </m:r>
                          </m:e>
                          <m:sub>
                            <m:r>
                              <a:rPr lang="en-US" sz="6600" i="1">
                                <a:latin typeface="Cambria Math"/>
                              </a:rPr>
                              <m:t>2</m:t>
                            </m:r>
                          </m:sub>
                        </m:sSub>
                        <m:sSub>
                          <m:sSubPr>
                            <m:ctrlPr>
                              <a:rPr lang="en-US" sz="6600" i="1">
                                <a:latin typeface="Cambria Math"/>
                              </a:rPr>
                            </m:ctrlPr>
                          </m:sSubPr>
                          <m:e>
                            <m:r>
                              <a:rPr lang="en-US" sz="6600" i="1">
                                <a:latin typeface="Cambria Math"/>
                              </a:rPr>
                              <m:t>𝑏</m:t>
                            </m:r>
                          </m:e>
                          <m:sub>
                            <m:r>
                              <a:rPr lang="en-US" sz="6600" i="1">
                                <a:latin typeface="Cambria Math"/>
                              </a:rPr>
                              <m:t>3</m:t>
                            </m:r>
                          </m:sub>
                        </m:sSub>
                        <m:sSub>
                          <m:sSubPr>
                            <m:ctrlPr>
                              <a:rPr lang="en-US" sz="6600" i="1">
                                <a:latin typeface="Cambria Math"/>
                              </a:rPr>
                            </m:ctrlPr>
                          </m:sSubPr>
                          <m:e>
                            <m:r>
                              <a:rPr lang="en-US" sz="6600" i="1">
                                <a:latin typeface="Cambria Math"/>
                              </a:rPr>
                              <m:t>𝑏</m:t>
                            </m:r>
                          </m:e>
                          <m:sub>
                            <m:r>
                              <a:rPr lang="en-US" sz="6600" i="1">
                                <a:latin typeface="Cambria Math"/>
                              </a:rPr>
                              <m:t>4</m:t>
                            </m:r>
                          </m:sub>
                        </m:sSub>
                      </m:e>
                    </m:bar>
                  </m:oMath>
                </a14:m>
                <a:r>
                  <a:rPr lang="en-US" sz="6600" dirty="0">
                    <a:latin typeface="Times New Roman" pitchFamily="18" charset="0"/>
                    <a:cs typeface="Times New Roman" pitchFamily="18" charset="0"/>
                  </a:rPr>
                  <a:t> chia </a:t>
                </a:r>
                <a:r>
                  <a:rPr lang="en-US" sz="6600" dirty="0" err="1">
                    <a:latin typeface="Times New Roman" pitchFamily="18" charset="0"/>
                    <a:cs typeface="Times New Roman" pitchFamily="18" charset="0"/>
                  </a:rPr>
                  <a:t>hết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cho</a:t>
                </a:r>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1111</m:t>
                    </m:r>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trong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đó</a:t>
                </a:r>
                <a:r>
                  <a:rPr lang="en-US" sz="6600" dirty="0">
                    <a:latin typeface="Times New Roman" pitchFamily="18" charset="0"/>
                    <a:cs typeface="Times New Roman" pitchFamily="18" charset="0"/>
                  </a:rPr>
                  <a:t> </a:t>
                </a:r>
                <a14:m>
                  <m:oMath xmlns:m="http://schemas.openxmlformats.org/officeDocument/2006/math">
                    <m:sSub>
                      <m:sSubPr>
                        <m:ctrlPr>
                          <a:rPr lang="en-US" sz="6600" i="1">
                            <a:latin typeface="Cambria Math"/>
                          </a:rPr>
                        </m:ctrlPr>
                      </m:sSubPr>
                      <m:e>
                        <m:r>
                          <a:rPr lang="en-US" sz="6600" i="1">
                            <a:latin typeface="Cambria Math"/>
                          </a:rPr>
                          <m:t>𝑎</m:t>
                        </m:r>
                      </m:e>
                      <m:sub>
                        <m:r>
                          <a:rPr lang="en-US" sz="6600" i="1">
                            <a:latin typeface="Cambria Math"/>
                          </a:rPr>
                          <m:t>1</m:t>
                        </m:r>
                      </m:sub>
                    </m:sSub>
                    <m:r>
                      <a:rPr lang="en-US" sz="6600" i="1">
                        <a:latin typeface="Cambria Math"/>
                      </a:rPr>
                      <m:t>,</m:t>
                    </m:r>
                    <m:sSub>
                      <m:sSubPr>
                        <m:ctrlPr>
                          <a:rPr lang="en-US" sz="6600" i="1">
                            <a:latin typeface="Cambria Math"/>
                          </a:rPr>
                        </m:ctrlPr>
                      </m:sSubPr>
                      <m:e>
                        <m:r>
                          <a:rPr lang="en-US" sz="6600" i="1">
                            <a:latin typeface="Cambria Math"/>
                          </a:rPr>
                          <m:t>𝑎</m:t>
                        </m:r>
                      </m:e>
                      <m:sub>
                        <m:r>
                          <a:rPr lang="en-US" sz="6600" i="1">
                            <a:latin typeface="Cambria Math"/>
                          </a:rPr>
                          <m:t>2</m:t>
                        </m:r>
                      </m:sub>
                    </m:sSub>
                    <m:r>
                      <a:rPr lang="en-US" sz="6600" i="1">
                        <a:latin typeface="Cambria Math"/>
                      </a:rPr>
                      <m:t>,</m:t>
                    </m:r>
                    <m:sSub>
                      <m:sSubPr>
                        <m:ctrlPr>
                          <a:rPr lang="en-US" sz="6600" i="1">
                            <a:latin typeface="Cambria Math"/>
                          </a:rPr>
                        </m:ctrlPr>
                      </m:sSubPr>
                      <m:e>
                        <m:r>
                          <a:rPr lang="en-US" sz="6600" i="1">
                            <a:latin typeface="Cambria Math"/>
                          </a:rPr>
                          <m:t>𝑎</m:t>
                        </m:r>
                      </m:e>
                      <m:sub>
                        <m:r>
                          <a:rPr lang="en-US" sz="6600" i="1">
                            <a:latin typeface="Cambria Math"/>
                          </a:rPr>
                          <m:t>3</m:t>
                        </m:r>
                      </m:sub>
                    </m:sSub>
                    <m:r>
                      <a:rPr lang="en-US" sz="6600" i="1">
                        <a:latin typeface="Cambria Math"/>
                      </a:rPr>
                      <m:t>,</m:t>
                    </m:r>
                    <m:sSub>
                      <m:sSubPr>
                        <m:ctrlPr>
                          <a:rPr lang="en-US" sz="6600" i="1">
                            <a:latin typeface="Cambria Math"/>
                          </a:rPr>
                        </m:ctrlPr>
                      </m:sSubPr>
                      <m:e>
                        <m:r>
                          <a:rPr lang="en-US" sz="6600" i="1">
                            <a:latin typeface="Cambria Math"/>
                          </a:rPr>
                          <m:t>𝑎</m:t>
                        </m:r>
                      </m:e>
                      <m:sub>
                        <m:r>
                          <a:rPr lang="en-US" sz="6600" i="1">
                            <a:latin typeface="Cambria Math"/>
                          </a:rPr>
                          <m:t>4</m:t>
                        </m:r>
                      </m:sub>
                    </m:sSub>
                    <m:r>
                      <a:rPr lang="en-US" sz="6600" i="1">
                        <a:latin typeface="Cambria Math"/>
                      </a:rPr>
                      <m:t>,</m:t>
                    </m:r>
                    <m:sSub>
                      <m:sSubPr>
                        <m:ctrlPr>
                          <a:rPr lang="en-US" sz="6600" i="1">
                            <a:latin typeface="Cambria Math"/>
                          </a:rPr>
                        </m:ctrlPr>
                      </m:sSubPr>
                      <m:e>
                        <m:r>
                          <a:rPr lang="en-US" sz="6600" i="1">
                            <a:latin typeface="Cambria Math"/>
                          </a:rPr>
                          <m:t>𝑏</m:t>
                        </m:r>
                      </m:e>
                      <m:sub>
                        <m:r>
                          <a:rPr lang="en-US" sz="6600" i="1">
                            <a:latin typeface="Cambria Math"/>
                          </a:rPr>
                          <m:t>1</m:t>
                        </m:r>
                      </m:sub>
                    </m:sSub>
                    <m:r>
                      <a:rPr lang="en-US" sz="6600" i="1">
                        <a:latin typeface="Cambria Math"/>
                      </a:rPr>
                      <m:t>,</m:t>
                    </m:r>
                    <m:sSub>
                      <m:sSubPr>
                        <m:ctrlPr>
                          <a:rPr lang="en-US" sz="6600" i="1">
                            <a:latin typeface="Cambria Math"/>
                          </a:rPr>
                        </m:ctrlPr>
                      </m:sSubPr>
                      <m:e>
                        <m:r>
                          <a:rPr lang="en-US" sz="6600" i="1">
                            <a:latin typeface="Cambria Math"/>
                          </a:rPr>
                          <m:t>𝑏</m:t>
                        </m:r>
                      </m:e>
                      <m:sub>
                        <m:r>
                          <a:rPr lang="en-US" sz="6600" i="1">
                            <a:latin typeface="Cambria Math"/>
                          </a:rPr>
                          <m:t>2</m:t>
                        </m:r>
                      </m:sub>
                    </m:sSub>
                    <m:r>
                      <a:rPr lang="en-US" sz="6600" i="1">
                        <a:latin typeface="Cambria Math"/>
                      </a:rPr>
                      <m:t>,</m:t>
                    </m:r>
                    <m:sSub>
                      <m:sSubPr>
                        <m:ctrlPr>
                          <a:rPr lang="en-US" sz="6600" i="1">
                            <a:latin typeface="Cambria Math"/>
                          </a:rPr>
                        </m:ctrlPr>
                      </m:sSubPr>
                      <m:e>
                        <m:r>
                          <a:rPr lang="en-US" sz="6600" i="1">
                            <a:latin typeface="Cambria Math"/>
                          </a:rPr>
                          <m:t>𝑏</m:t>
                        </m:r>
                      </m:e>
                      <m:sub>
                        <m:r>
                          <a:rPr lang="en-US" sz="6600" i="1">
                            <a:latin typeface="Cambria Math"/>
                          </a:rPr>
                          <m:t>3</m:t>
                        </m:r>
                      </m:sub>
                    </m:sSub>
                    <m:r>
                      <a:rPr lang="en-US" sz="6600" i="1">
                        <a:latin typeface="Cambria Math"/>
                      </a:rPr>
                      <m:t>,</m:t>
                    </m:r>
                    <m:sSub>
                      <m:sSubPr>
                        <m:ctrlPr>
                          <a:rPr lang="en-US" sz="6600" i="1">
                            <a:latin typeface="Cambria Math"/>
                          </a:rPr>
                        </m:ctrlPr>
                      </m:sSubPr>
                      <m:e>
                        <m:r>
                          <a:rPr lang="en-US" sz="6600" i="1">
                            <a:latin typeface="Cambria Math"/>
                          </a:rPr>
                          <m:t>𝑏</m:t>
                        </m:r>
                      </m:e>
                      <m:sub>
                        <m:r>
                          <a:rPr lang="en-US" sz="6600" i="1">
                            <a:latin typeface="Cambria Math"/>
                          </a:rPr>
                          <m:t>4</m:t>
                        </m:r>
                      </m:sub>
                    </m:sSub>
                  </m:oMath>
                </a14:m>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thuộc</a:t>
                </a:r>
                <a:r>
                  <a:rPr lang="en-US" sz="6600" dirty="0">
                    <a:latin typeface="Times New Roman" pitchFamily="18" charset="0"/>
                    <a:cs typeface="Times New Roman" pitchFamily="18" charset="0"/>
                  </a:rPr>
                  <a:t> </a:t>
                </a:r>
                <a14:m>
                  <m:oMath xmlns:m="http://schemas.openxmlformats.org/officeDocument/2006/math">
                    <m:d>
                      <m:dPr>
                        <m:begChr m:val="{"/>
                        <m:endChr m:val="}"/>
                        <m:ctrlPr>
                          <a:rPr lang="en-US" sz="6600" i="1">
                            <a:latin typeface="Cambria Math"/>
                          </a:rPr>
                        </m:ctrlPr>
                      </m:dPr>
                      <m:e>
                        <m:r>
                          <a:rPr lang="en-US" sz="6600" i="1">
                            <a:latin typeface="Cambria Math"/>
                          </a:rPr>
                          <m:t>1</m:t>
                        </m:r>
                        <m:r>
                          <a:rPr lang="en-US" sz="6600" i="1">
                            <a:latin typeface="Cambria Math"/>
                          </a:rPr>
                          <m:t>;</m:t>
                        </m:r>
                        <m:r>
                          <a:rPr lang="en-US" sz="6600" i="1">
                            <a:latin typeface="Cambria Math"/>
                          </a:rPr>
                          <m:t>2</m:t>
                        </m:r>
                        <m:r>
                          <a:rPr lang="en-US" sz="6600" i="1">
                            <a:latin typeface="Cambria Math"/>
                          </a:rPr>
                          <m:t>;</m:t>
                        </m:r>
                        <m:r>
                          <a:rPr lang="en-US" sz="6600" i="1">
                            <a:latin typeface="Cambria Math"/>
                          </a:rPr>
                          <m:t>3</m:t>
                        </m:r>
                        <m:r>
                          <a:rPr lang="en-US" sz="6600" i="1">
                            <a:latin typeface="Cambria Math"/>
                          </a:rPr>
                          <m:t>;</m:t>
                        </m:r>
                        <m:r>
                          <a:rPr lang="en-US" sz="6600" i="1">
                            <a:latin typeface="Cambria Math"/>
                          </a:rPr>
                          <m:t>4</m:t>
                        </m:r>
                        <m:r>
                          <a:rPr lang="en-US" sz="6600" i="1">
                            <a:latin typeface="Cambria Math"/>
                          </a:rPr>
                          <m:t>;</m:t>
                        </m:r>
                        <m:r>
                          <a:rPr lang="en-US" sz="6600" i="1">
                            <a:latin typeface="Cambria Math"/>
                          </a:rPr>
                          <m:t>5</m:t>
                        </m:r>
                        <m:r>
                          <a:rPr lang="en-US" sz="6600" i="1">
                            <a:latin typeface="Cambria Math"/>
                          </a:rPr>
                          <m:t>;</m:t>
                        </m:r>
                        <m:r>
                          <a:rPr lang="en-US" sz="6600" i="1">
                            <a:latin typeface="Cambria Math"/>
                          </a:rPr>
                          <m:t>6</m:t>
                        </m:r>
                        <m:r>
                          <a:rPr lang="en-US" sz="6600" i="1">
                            <a:latin typeface="Cambria Math"/>
                          </a:rPr>
                          <m:t>;</m:t>
                        </m:r>
                        <m:r>
                          <a:rPr lang="en-US" sz="6600" i="1">
                            <a:latin typeface="Cambria Math"/>
                          </a:rPr>
                          <m:t>7</m:t>
                        </m:r>
                        <m:r>
                          <a:rPr lang="en-US" sz="6600" i="1">
                            <a:latin typeface="Cambria Math"/>
                          </a:rPr>
                          <m:t>;</m:t>
                        </m:r>
                        <m:r>
                          <a:rPr lang="en-US" sz="6600" i="1">
                            <a:latin typeface="Cambria Math"/>
                          </a:rPr>
                          <m:t>8</m:t>
                        </m:r>
                      </m:e>
                    </m:d>
                  </m:oMath>
                </a14:m>
                <a:r>
                  <a:rPr lang="en-US" sz="6600" dirty="0">
                    <a:latin typeface="Times New Roman" pitchFamily="18" charset="0"/>
                    <a:cs typeface="Times New Roman" pitchFamily="18" charset="0"/>
                  </a:rPr>
                  <a:t>.</a:t>
                </a:r>
              </a:p>
            </p:txBody>
          </p:sp>
        </mc:Choice>
        <mc:Fallback xmlns="">
          <p:sp>
            <p:nvSpPr>
              <p:cNvPr id="67" name="Rectangle 66"/>
              <p:cNvSpPr>
                <a:spLocks noRot="1" noChangeAspect="1" noMove="1" noResize="1" noEditPoints="1" noAdjustHandles="1" noChangeArrowheads="1" noChangeShapeType="1" noTextEdit="1"/>
              </p:cNvSpPr>
              <p:nvPr/>
            </p:nvSpPr>
            <p:spPr>
              <a:xfrm>
                <a:off x="121489" y="5655542"/>
                <a:ext cx="24144194" cy="2355911"/>
              </a:xfrm>
              <a:prstGeom prst="rect">
                <a:avLst/>
              </a:prstGeom>
              <a:blipFill rotWithShape="0">
                <a:blip r:embed="rId8"/>
                <a:stretch>
                  <a:fillRect l="-1363" t="-1036" b="-17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21492" y="7536941"/>
                <a:ext cx="23756589" cy="3465959"/>
              </a:xfrm>
              <a:prstGeom prst="rect">
                <a:avLst/>
              </a:prstGeom>
              <a:noFill/>
            </p:spPr>
            <p:txBody>
              <a:bodyPr wrap="square" lIns="182889" tIns="91445" rIns="182889" bIns="91445" rtlCol="0">
                <a:spAutoFit/>
              </a:bodyPr>
              <a:lstStyle/>
              <a:p>
                <a:r>
                  <a:rPr lang="en-US" sz="6600" dirty="0">
                    <a:latin typeface="Times New Roman" pitchFamily="18" charset="0"/>
                    <a:cs typeface="Times New Roman" pitchFamily="18" charset="0"/>
                  </a:rPr>
                  <a:t>Ta </a:t>
                </a:r>
                <a:r>
                  <a:rPr lang="en-US" sz="6600" dirty="0" err="1">
                    <a:latin typeface="Times New Roman" pitchFamily="18" charset="0"/>
                    <a:cs typeface="Times New Roman" pitchFamily="18" charset="0"/>
                  </a:rPr>
                  <a:t>có</a:t>
                </a:r>
                <a:r>
                  <a:rPr lang="en-US" sz="6600" dirty="0">
                    <a:latin typeface="Times New Roman" pitchFamily="18" charset="0"/>
                    <a:cs typeface="Times New Roman" pitchFamily="18" charset="0"/>
                  </a:rPr>
                  <a:t> </a:t>
                </a:r>
                <a14:m>
                  <m:oMath xmlns:m="http://schemas.openxmlformats.org/officeDocument/2006/math">
                    <m:r>
                      <a:rPr lang="en-US" sz="6600" i="1">
                        <a:latin typeface="Cambria Math"/>
                      </a:rPr>
                      <m:t>1</m:t>
                    </m:r>
                    <m:r>
                      <a:rPr lang="en-US" sz="6600" i="1">
                        <a:latin typeface="Cambria Math"/>
                      </a:rPr>
                      <m:t>+</m:t>
                    </m:r>
                    <m:r>
                      <a:rPr lang="en-US" sz="6600" i="1">
                        <a:latin typeface="Cambria Math"/>
                      </a:rPr>
                      <m:t>2</m:t>
                    </m:r>
                    <m:r>
                      <a:rPr lang="en-US" sz="6600" i="1">
                        <a:latin typeface="Cambria Math"/>
                      </a:rPr>
                      <m:t>+</m:t>
                    </m:r>
                    <m:r>
                      <a:rPr lang="en-US" sz="6600" i="1">
                        <a:latin typeface="Cambria Math"/>
                      </a:rPr>
                      <m:t>3</m:t>
                    </m:r>
                    <m:r>
                      <a:rPr lang="en-US" sz="6600" i="1">
                        <a:latin typeface="Cambria Math"/>
                      </a:rPr>
                      <m:t>+</m:t>
                    </m:r>
                    <m:r>
                      <a:rPr lang="en-US" sz="6600" i="1">
                        <a:latin typeface="Cambria Math"/>
                      </a:rPr>
                      <m:t>4</m:t>
                    </m:r>
                    <m:r>
                      <a:rPr lang="en-US" sz="6600" i="1">
                        <a:latin typeface="Cambria Math"/>
                      </a:rPr>
                      <m:t>+</m:t>
                    </m:r>
                    <m:r>
                      <a:rPr lang="en-US" sz="6600" i="1">
                        <a:latin typeface="Cambria Math"/>
                      </a:rPr>
                      <m:t>5</m:t>
                    </m:r>
                    <m:r>
                      <a:rPr lang="en-US" sz="6600" i="1">
                        <a:latin typeface="Cambria Math"/>
                      </a:rPr>
                      <m:t>+</m:t>
                    </m:r>
                    <m:r>
                      <a:rPr lang="en-US" sz="6600" i="1">
                        <a:latin typeface="Cambria Math"/>
                      </a:rPr>
                      <m:t>6</m:t>
                    </m:r>
                    <m:r>
                      <a:rPr lang="en-US" sz="6600" i="1">
                        <a:latin typeface="Cambria Math"/>
                      </a:rPr>
                      <m:t>+</m:t>
                    </m:r>
                    <m:r>
                      <a:rPr lang="en-US" sz="6600" i="1">
                        <a:latin typeface="Cambria Math"/>
                      </a:rPr>
                      <m:t>7</m:t>
                    </m:r>
                    <m:r>
                      <a:rPr lang="en-US" sz="6600" i="1">
                        <a:latin typeface="Cambria Math"/>
                      </a:rPr>
                      <m:t>+</m:t>
                    </m:r>
                    <m:r>
                      <a:rPr lang="en-US" sz="6600" i="1">
                        <a:latin typeface="Cambria Math"/>
                      </a:rPr>
                      <m:t>8</m:t>
                    </m:r>
                    <m:r>
                      <a:rPr lang="en-US" sz="6600" i="1">
                        <a:latin typeface="Cambria Math"/>
                      </a:rPr>
                      <m:t>=</m:t>
                    </m:r>
                    <m:r>
                      <a:rPr lang="en-US" sz="6600" i="1">
                        <a:latin typeface="Cambria Math"/>
                      </a:rPr>
                      <m:t>36</m:t>
                    </m:r>
                    <m:r>
                      <a:rPr lang="en-US" sz="6600" i="1">
                        <a:latin typeface="Cambria Math"/>
                      </a:rPr>
                      <m:t>⋮</m:t>
                    </m:r>
                    <m:r>
                      <a:rPr lang="en-US" sz="6600" i="1">
                        <a:latin typeface="Cambria Math"/>
                      </a:rPr>
                      <m:t>9</m:t>
                    </m:r>
                    <m:r>
                      <a:rPr lang="en-US" sz="6600" i="1">
                        <a:latin typeface="Cambria Math"/>
                      </a:rPr>
                      <m:t>⇒</m:t>
                    </m:r>
                    <m:d>
                      <m:dPr>
                        <m:begChr m:val="{"/>
                        <m:endChr m:val=""/>
                        <m:ctrlPr>
                          <a:rPr lang="en-US" sz="6600" i="1">
                            <a:latin typeface="Cambria Math"/>
                          </a:rPr>
                        </m:ctrlPr>
                      </m:dPr>
                      <m:e>
                        <m:eqArr>
                          <m:eqArrPr>
                            <m:ctrlPr>
                              <a:rPr lang="en-US" sz="6600" i="1">
                                <a:latin typeface="Cambria Math"/>
                              </a:rPr>
                            </m:ctrlPr>
                          </m:eqArrPr>
                          <m:e>
                            <m:r>
                              <a:rPr lang="en-US" sz="6600" i="1">
                                <a:latin typeface="Cambria Math"/>
                              </a:rPr>
                              <m:t>&amp;</m:t>
                            </m:r>
                            <m:r>
                              <a:rPr lang="en-US" sz="6600" i="1">
                                <a:latin typeface="Cambria Math"/>
                              </a:rPr>
                              <m:t>𝑛</m:t>
                            </m:r>
                            <m:r>
                              <a:rPr lang="en-US" sz="6600" i="1">
                                <a:latin typeface="Cambria Math"/>
                              </a:rPr>
                              <m:t>⋮</m:t>
                            </m:r>
                            <m:r>
                              <a:rPr lang="en-US" sz="6600" i="1">
                                <a:latin typeface="Cambria Math"/>
                              </a:rPr>
                              <m:t>9</m:t>
                            </m:r>
                          </m:e>
                          <m:e>
                            <m:r>
                              <a:rPr lang="en-US" sz="6600" i="1">
                                <a:latin typeface="Cambria Math"/>
                              </a:rPr>
                              <m:t>&amp;</m:t>
                            </m:r>
                            <m:r>
                              <a:rPr lang="en-US" sz="6600" i="1">
                                <a:latin typeface="Cambria Math"/>
                              </a:rPr>
                              <m:t>𝑛</m:t>
                            </m:r>
                            <m:r>
                              <a:rPr lang="en-US" sz="6600" i="1">
                                <a:latin typeface="Cambria Math"/>
                              </a:rPr>
                              <m:t>⋮</m:t>
                            </m:r>
                            <m:r>
                              <a:rPr lang="en-US" sz="6600" i="1">
                                <a:latin typeface="Cambria Math"/>
                              </a:rPr>
                              <m:t>1111</m:t>
                            </m:r>
                          </m:e>
                        </m:eqArr>
                      </m:e>
                    </m:d>
                  </m:oMath>
                </a14:m>
                <a:endParaRPr lang="en-US" sz="6600" i="1">
                  <a:latin typeface="Cambria Math"/>
                </a:endParaRPr>
              </a:p>
              <a:p>
                <a14:m>
                  <m:oMath xmlns:m="http://schemas.openxmlformats.org/officeDocument/2006/math">
                    <m:r>
                      <a:rPr lang="en-US" sz="6600" i="1">
                        <a:latin typeface="Cambria Math"/>
                      </a:rPr>
                      <m:t>⇒</m:t>
                    </m:r>
                    <m:r>
                      <a:rPr lang="en-US" sz="6600" i="1">
                        <a:latin typeface="Cambria Math"/>
                      </a:rPr>
                      <m:t>𝑛</m:t>
                    </m:r>
                    <m:r>
                      <a:rPr lang="en-US" sz="6600" i="1">
                        <a:latin typeface="Cambria Math"/>
                      </a:rPr>
                      <m:t>⋮</m:t>
                    </m:r>
                    <m:r>
                      <a:rPr lang="en-US" sz="6600" i="1">
                        <a:latin typeface="Cambria Math"/>
                      </a:rPr>
                      <m:t>9999</m:t>
                    </m:r>
                  </m:oMath>
                </a14:m>
                <a:r>
                  <a:rPr lang="en-US" sz="6600" dirty="0">
                    <a:latin typeface="Times New Roman" pitchFamily="18" charset="0"/>
                    <a:cs typeface="Times New Roman" pitchFamily="18" charset="0"/>
                  </a:rPr>
                  <a:t>.</a:t>
                </a:r>
              </a:p>
            </p:txBody>
          </p:sp>
        </mc:Choice>
        <mc:Fallback xmlns="">
          <p:sp>
            <p:nvSpPr>
              <p:cNvPr id="68" name="Rectangle 67"/>
              <p:cNvSpPr>
                <a:spLocks noRot="1" noChangeAspect="1" noMove="1" noResize="1" noEditPoints="1" noAdjustHandles="1" noChangeArrowheads="1" noChangeShapeType="1" noTextEdit="1"/>
              </p:cNvSpPr>
              <p:nvPr/>
            </p:nvSpPr>
            <p:spPr>
              <a:xfrm>
                <a:off x="-121492" y="7536941"/>
                <a:ext cx="23756589" cy="3465959"/>
              </a:xfrm>
              <a:prstGeom prst="rect">
                <a:avLst/>
              </a:prstGeom>
              <a:blipFill rotWithShape="0">
                <a:blip r:embed="rId9"/>
                <a:stretch>
                  <a:fillRect l="-1360" b="-11248"/>
                </a:stretch>
              </a:blipFill>
            </p:spPr>
            <p:txBody>
              <a:bodyPr/>
              <a:lstStyle/>
              <a:p>
                <a:r>
                  <a:rPr lang="en-US">
                    <a:noFill/>
                  </a:rPr>
                  <a:t> </a:t>
                </a:r>
              </a:p>
            </p:txBody>
          </p:sp>
        </mc:Fallback>
      </mc:AlternateContent>
      <p:sp>
        <p:nvSpPr>
          <p:cNvPr id="63" name="Action Button: Forward or Next 62">
            <a:hlinkClick r:id="rId10" action="ppaction://hlinksldjump"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TextBox 1"/>
              <p:cNvSpPr txBox="1"/>
              <p:nvPr/>
            </p:nvSpPr>
            <p:spPr>
              <a:xfrm>
                <a:off x="64654" y="11002900"/>
                <a:ext cx="24093023" cy="1247906"/>
              </a:xfrm>
              <a:prstGeom prst="rect">
                <a:avLst/>
              </a:prstGeom>
              <a:noFill/>
            </p:spPr>
            <p:txBody>
              <a:bodyPr wrap="square" rtlCol="0">
                <a:spAutoFit/>
              </a:bodyPr>
              <a:lstStyle/>
              <a:p>
                <a14:m>
                  <m:oMath xmlns:m="http://schemas.openxmlformats.org/officeDocument/2006/math">
                    <m:r>
                      <a:rPr lang="en-US" sz="6600" i="1">
                        <a:latin typeface="Cambria Math"/>
                      </a:rPr>
                      <m:t>𝑥</m:t>
                    </m:r>
                    <m:r>
                      <a:rPr lang="en-US" sz="6600" i="1">
                        <a:latin typeface="Cambria Math"/>
                      </a:rPr>
                      <m:t>=</m:t>
                    </m:r>
                    <m:bar>
                      <m:barPr>
                        <m:pos m:val="top"/>
                        <m:ctrlPr>
                          <a:rPr lang="en-US" sz="6600" i="1">
                            <a:latin typeface="Cambria Math"/>
                          </a:rPr>
                        </m:ctrlPr>
                      </m:barPr>
                      <m:e>
                        <m:sSub>
                          <m:sSubPr>
                            <m:ctrlPr>
                              <a:rPr lang="en-US" sz="6600" i="1">
                                <a:latin typeface="Cambria Math"/>
                              </a:rPr>
                            </m:ctrlPr>
                          </m:sSubPr>
                          <m:e>
                            <m:r>
                              <a:rPr lang="en-US" sz="6600" i="1">
                                <a:latin typeface="Cambria Math"/>
                              </a:rPr>
                              <m:t>𝑎</m:t>
                            </m:r>
                          </m:e>
                          <m:sub>
                            <m:r>
                              <a:rPr lang="en-US" sz="6600" i="1">
                                <a:latin typeface="Cambria Math"/>
                              </a:rPr>
                              <m:t>1</m:t>
                            </m:r>
                          </m:sub>
                        </m:sSub>
                        <m:sSub>
                          <m:sSubPr>
                            <m:ctrlPr>
                              <a:rPr lang="en-US" sz="6600" i="1">
                                <a:latin typeface="Cambria Math"/>
                              </a:rPr>
                            </m:ctrlPr>
                          </m:sSubPr>
                          <m:e>
                            <m:r>
                              <a:rPr lang="en-US" sz="6600" i="1">
                                <a:latin typeface="Cambria Math"/>
                              </a:rPr>
                              <m:t>𝑎</m:t>
                            </m:r>
                          </m:e>
                          <m:sub>
                            <m:r>
                              <a:rPr lang="en-US" sz="6600" i="1">
                                <a:latin typeface="Cambria Math"/>
                              </a:rPr>
                              <m:t>2</m:t>
                            </m:r>
                          </m:sub>
                        </m:sSub>
                        <m:sSub>
                          <m:sSubPr>
                            <m:ctrlPr>
                              <a:rPr lang="en-US" sz="6600" i="1">
                                <a:latin typeface="Cambria Math"/>
                              </a:rPr>
                            </m:ctrlPr>
                          </m:sSubPr>
                          <m:e>
                            <m:r>
                              <a:rPr lang="en-US" sz="6600" i="1">
                                <a:latin typeface="Cambria Math"/>
                              </a:rPr>
                              <m:t>𝑎</m:t>
                            </m:r>
                          </m:e>
                          <m:sub>
                            <m:r>
                              <a:rPr lang="en-US" sz="6600" i="1">
                                <a:latin typeface="Cambria Math"/>
                              </a:rPr>
                              <m:t>3</m:t>
                            </m:r>
                          </m:sub>
                        </m:sSub>
                        <m:sSub>
                          <m:sSubPr>
                            <m:ctrlPr>
                              <a:rPr lang="en-US" sz="6600" i="1">
                                <a:latin typeface="Cambria Math"/>
                              </a:rPr>
                            </m:ctrlPr>
                          </m:sSubPr>
                          <m:e>
                            <m:r>
                              <a:rPr lang="en-US" sz="6600" i="1">
                                <a:latin typeface="Cambria Math"/>
                              </a:rPr>
                              <m:t>𝑎</m:t>
                            </m:r>
                          </m:e>
                          <m:sub>
                            <m:r>
                              <a:rPr lang="en-US" sz="6600" i="1">
                                <a:latin typeface="Cambria Math"/>
                              </a:rPr>
                              <m:t>4</m:t>
                            </m:r>
                          </m:sub>
                        </m:sSub>
                      </m:e>
                    </m:bar>
                    <m:r>
                      <a:rPr lang="en-US" sz="6600" i="1">
                        <a:latin typeface="Cambria Math"/>
                      </a:rPr>
                      <m:t>;</m:t>
                    </m:r>
                    <m:r>
                      <a:rPr lang="en-US" sz="6600" i="1">
                        <a:latin typeface="Cambria Math"/>
                      </a:rPr>
                      <m:t>𝑦</m:t>
                    </m:r>
                    <m:r>
                      <a:rPr lang="en-US" sz="6600" i="1">
                        <a:latin typeface="Cambria Math"/>
                      </a:rPr>
                      <m:t>=</m:t>
                    </m:r>
                    <m:bar>
                      <m:barPr>
                        <m:pos m:val="top"/>
                        <m:ctrlPr>
                          <a:rPr lang="en-US" sz="6600" i="1">
                            <a:latin typeface="Cambria Math"/>
                          </a:rPr>
                        </m:ctrlPr>
                      </m:barPr>
                      <m:e>
                        <m:sSub>
                          <m:sSubPr>
                            <m:ctrlPr>
                              <a:rPr lang="en-US" sz="6600" i="1">
                                <a:latin typeface="Cambria Math"/>
                              </a:rPr>
                            </m:ctrlPr>
                          </m:sSubPr>
                          <m:e>
                            <m:r>
                              <a:rPr lang="en-US" sz="6600" i="1">
                                <a:latin typeface="Cambria Math"/>
                              </a:rPr>
                              <m:t>𝑏</m:t>
                            </m:r>
                          </m:e>
                          <m:sub>
                            <m:r>
                              <a:rPr lang="en-US" sz="6600" i="1">
                                <a:latin typeface="Cambria Math"/>
                              </a:rPr>
                              <m:t>1</m:t>
                            </m:r>
                          </m:sub>
                        </m:sSub>
                        <m:sSub>
                          <m:sSubPr>
                            <m:ctrlPr>
                              <a:rPr lang="en-US" sz="6600" i="1">
                                <a:latin typeface="Cambria Math"/>
                              </a:rPr>
                            </m:ctrlPr>
                          </m:sSubPr>
                          <m:e>
                            <m:r>
                              <a:rPr lang="en-US" sz="6600" i="1">
                                <a:latin typeface="Cambria Math"/>
                              </a:rPr>
                              <m:t>𝑏</m:t>
                            </m:r>
                          </m:e>
                          <m:sub>
                            <m:r>
                              <a:rPr lang="en-US" sz="6600" i="1">
                                <a:latin typeface="Cambria Math"/>
                              </a:rPr>
                              <m:t>2</m:t>
                            </m:r>
                          </m:sub>
                        </m:sSub>
                        <m:sSub>
                          <m:sSubPr>
                            <m:ctrlPr>
                              <a:rPr lang="en-US" sz="6600" i="1">
                                <a:latin typeface="Cambria Math"/>
                              </a:rPr>
                            </m:ctrlPr>
                          </m:sSubPr>
                          <m:e>
                            <m:r>
                              <a:rPr lang="en-US" sz="6600" i="1">
                                <a:latin typeface="Cambria Math"/>
                              </a:rPr>
                              <m:t>𝑏</m:t>
                            </m:r>
                          </m:e>
                          <m:sub>
                            <m:r>
                              <a:rPr lang="en-US" sz="6600" i="1">
                                <a:latin typeface="Cambria Math"/>
                              </a:rPr>
                              <m:t>3</m:t>
                            </m:r>
                          </m:sub>
                        </m:sSub>
                        <m:sSub>
                          <m:sSubPr>
                            <m:ctrlPr>
                              <a:rPr lang="en-US" sz="6600" i="1">
                                <a:latin typeface="Cambria Math"/>
                              </a:rPr>
                            </m:ctrlPr>
                          </m:sSubPr>
                          <m:e>
                            <m:r>
                              <a:rPr lang="en-US" sz="6600" i="1">
                                <a:latin typeface="Cambria Math"/>
                              </a:rPr>
                              <m:t>𝑏</m:t>
                            </m:r>
                          </m:e>
                          <m:sub>
                            <m:r>
                              <a:rPr lang="en-US" sz="6600" i="1">
                                <a:latin typeface="Cambria Math"/>
                              </a:rPr>
                              <m:t>4</m:t>
                            </m:r>
                          </m:sub>
                        </m:sSub>
                      </m:e>
                    </m:bar>
                  </m:oMath>
                </a14:m>
                <a:r>
                  <a:rPr lang="en-US" sz="6600" i="1">
                    <a:latin typeface="Cambria Math"/>
                  </a:rPr>
                  <a:t> </a:t>
                </a:r>
                <a14:m>
                  <m:oMath xmlns:m="http://schemas.openxmlformats.org/officeDocument/2006/math">
                    <m:r>
                      <a:rPr lang="en-US" sz="6600" i="1">
                        <a:latin typeface="Cambria Math"/>
                      </a:rPr>
                      <m:t>⇒</m:t>
                    </m:r>
                    <m:r>
                      <a:rPr lang="en-US" sz="6600" i="1">
                        <a:latin typeface="Cambria Math"/>
                      </a:rPr>
                      <m:t>𝑛</m:t>
                    </m:r>
                    <m:r>
                      <a:rPr lang="en-US" sz="6600" i="1">
                        <a:latin typeface="Cambria Math"/>
                      </a:rPr>
                      <m:t>=</m:t>
                    </m:r>
                    <m:r>
                      <a:rPr lang="en-US" sz="6600" i="1">
                        <a:latin typeface="Cambria Math"/>
                      </a:rPr>
                      <m:t>1</m:t>
                    </m:r>
                    <m:sSup>
                      <m:sSupPr>
                        <m:ctrlPr>
                          <a:rPr lang="en-US" sz="6600" i="1">
                            <a:latin typeface="Cambria Math"/>
                          </a:rPr>
                        </m:ctrlPr>
                      </m:sSupPr>
                      <m:e>
                        <m:r>
                          <a:rPr lang="en-US" sz="6600" i="1">
                            <a:latin typeface="Cambria Math"/>
                          </a:rPr>
                          <m:t>0</m:t>
                        </m:r>
                      </m:e>
                      <m:sup>
                        <m:r>
                          <a:rPr lang="en-US" sz="6600" i="1">
                            <a:latin typeface="Cambria Math"/>
                          </a:rPr>
                          <m:t>4</m:t>
                        </m:r>
                      </m:sup>
                    </m:sSup>
                    <m:r>
                      <a:rPr lang="en-US" sz="6600" i="1">
                        <a:latin typeface="Cambria Math"/>
                      </a:rPr>
                      <m:t>𝑥</m:t>
                    </m:r>
                    <m:r>
                      <a:rPr lang="en-US" sz="6600" i="1">
                        <a:latin typeface="Cambria Math"/>
                      </a:rPr>
                      <m:t>+</m:t>
                    </m:r>
                    <m:r>
                      <a:rPr lang="en-US" sz="6600" i="1">
                        <a:latin typeface="Cambria Math"/>
                      </a:rPr>
                      <m:t>𝑦</m:t>
                    </m:r>
                    <m:r>
                      <a:rPr lang="en-US" sz="6600" i="1">
                        <a:latin typeface="Cambria Math"/>
                      </a:rPr>
                      <m:t>=</m:t>
                    </m:r>
                    <m:r>
                      <a:rPr lang="en-US" sz="6600" i="1">
                        <a:latin typeface="Cambria Math"/>
                      </a:rPr>
                      <m:t>9999</m:t>
                    </m:r>
                    <m:r>
                      <a:rPr lang="en-US" sz="6600" i="1">
                        <a:latin typeface="Cambria Math"/>
                      </a:rPr>
                      <m:t>𝑥</m:t>
                    </m:r>
                    <m:r>
                      <a:rPr lang="en-US" sz="6600" i="1">
                        <a:latin typeface="Cambria Math"/>
                      </a:rPr>
                      <m:t>+</m:t>
                    </m:r>
                    <m:d>
                      <m:dPr>
                        <m:ctrlPr>
                          <a:rPr lang="en-US" sz="6600" i="1">
                            <a:latin typeface="Cambria Math"/>
                          </a:rPr>
                        </m:ctrlPr>
                      </m:dPr>
                      <m:e>
                        <m:r>
                          <a:rPr lang="en-US" sz="6600" i="1">
                            <a:latin typeface="Cambria Math"/>
                          </a:rPr>
                          <m:t>𝑥</m:t>
                        </m:r>
                        <m:r>
                          <a:rPr lang="en-US" sz="6600" i="1">
                            <a:latin typeface="Cambria Math"/>
                          </a:rPr>
                          <m:t>+</m:t>
                        </m:r>
                        <m:r>
                          <a:rPr lang="en-US" sz="6600" i="1">
                            <a:latin typeface="Cambria Math"/>
                          </a:rPr>
                          <m:t>𝑦</m:t>
                        </m:r>
                      </m:e>
                    </m:d>
                  </m:oMath>
                </a14:m>
                <a:r>
                  <a:rPr lang="en-US" sz="6600" dirty="0" smtClean="0">
                    <a:latin typeface="Times New Roman" pitchFamily="18" charset="0"/>
                    <a:cs typeface="Times New Roman" pitchFamily="18" charset="0"/>
                  </a:rPr>
                  <a:t>.</a:t>
                </a:r>
                <a:endParaRPr lang="en-US" sz="6000"/>
              </a:p>
            </p:txBody>
          </p:sp>
        </mc:Choice>
        <mc:Fallback xmlns="">
          <p:sp>
            <p:nvSpPr>
              <p:cNvPr id="2" name="TextBox 1"/>
              <p:cNvSpPr txBox="1">
                <a:spLocks noRot="1" noChangeAspect="1" noMove="1" noResize="1" noEditPoints="1" noAdjustHandles="1" noChangeArrowheads="1" noChangeShapeType="1" noTextEdit="1"/>
              </p:cNvSpPr>
              <p:nvPr/>
            </p:nvSpPr>
            <p:spPr>
              <a:xfrm>
                <a:off x="64654" y="11002900"/>
                <a:ext cx="24093023" cy="1247906"/>
              </a:xfrm>
              <a:prstGeom prst="rect">
                <a:avLst/>
              </a:prstGeom>
              <a:blipFill rotWithShape="0">
                <a:blip r:embed="rId11"/>
                <a:stretch>
                  <a:fillRect t="-7317" b="-35122"/>
                </a:stretch>
              </a:blipFill>
            </p:spPr>
            <p:txBody>
              <a:bodyPr/>
              <a:lstStyle/>
              <a:p>
                <a:r>
                  <a:rPr lang="en-US">
                    <a:noFill/>
                  </a:rPr>
                  <a:t> </a:t>
                </a:r>
              </a:p>
            </p:txBody>
          </p:sp>
        </mc:Fallback>
      </mc:AlternateContent>
    </p:spTree>
    <p:extLst>
      <p:ext uri="{BB962C8B-B14F-4D97-AF65-F5344CB8AC3E}">
        <p14:creationId xmlns:p14="http://schemas.microsoft.com/office/powerpoint/2010/main" val="205186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66" grpId="0"/>
      <p:bldP spid="67" grpId="0"/>
      <p:bldP spid="68" grpId="0"/>
      <p:bldP spid="6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4265683" cy="13777692"/>
            <a:chOff x="0" y="3636268"/>
            <a:chExt cx="12192000" cy="4612246"/>
          </a:xfrm>
        </p:grpSpPr>
        <p:sp>
          <p:nvSpPr>
            <p:cNvPr id="5" name="Rounded Rectangle 4"/>
            <p:cNvSpPr/>
            <p:nvPr/>
          </p:nvSpPr>
          <p:spPr>
            <a:xfrm>
              <a:off x="0" y="3684960"/>
              <a:ext cx="12192000" cy="4563554"/>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nvGrpSpPr>
            <p:cNvPr id="6" name="Group 5"/>
            <p:cNvGrpSpPr/>
            <p:nvPr/>
          </p:nvGrpSpPr>
          <p:grpSpPr>
            <a:xfrm>
              <a:off x="203200" y="3636268"/>
              <a:ext cx="2342698" cy="501926"/>
              <a:chOff x="1275608" y="6239450"/>
              <a:chExt cx="4592537" cy="911977"/>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8000"/>
              </a:p>
            </p:txBody>
          </p:sp>
          <p:sp>
            <p:nvSpPr>
              <p:cNvPr id="8" name="TextBox 7"/>
              <p:cNvSpPr txBox="1"/>
              <p:nvPr/>
            </p:nvSpPr>
            <p:spPr>
              <a:xfrm>
                <a:off x="2187353" y="6239450"/>
                <a:ext cx="3680792" cy="804978"/>
              </a:xfrm>
              <a:prstGeom prst="rect">
                <a:avLst/>
              </a:prstGeom>
              <a:noFill/>
            </p:spPr>
            <p:txBody>
              <a:bodyPr wrap="square" rtlCol="0">
                <a:spAutoFit/>
              </a:bodyPr>
              <a:lstStyle/>
              <a:p>
                <a:r>
                  <a:rPr lang="vi-VN" sz="8000" dirty="0">
                    <a:solidFill>
                      <a:srgbClr val="FF0000"/>
                    </a:solidFill>
                    <a:latin typeface="Tahoma" pitchFamily="34" charset="0"/>
                    <a:ea typeface="Tahoma" pitchFamily="34" charset="0"/>
                    <a:cs typeface="Tahoma" pitchFamily="34" charset="0"/>
                  </a:rPr>
                  <a:t>Lời Giải</a:t>
                </a:r>
                <a:endParaRPr lang="en-US" sz="8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8000"/>
              </a:p>
            </p:txBody>
          </p:sp>
        </p:grpSp>
      </p:grpSp>
      <mc:AlternateContent xmlns:mc="http://schemas.openxmlformats.org/markup-compatibility/2006" xmlns:a14="http://schemas.microsoft.com/office/drawing/2010/main">
        <mc:Choice Requires="a14">
          <p:sp>
            <p:nvSpPr>
              <p:cNvPr id="11" name="TextBox 10"/>
              <p:cNvSpPr txBox="1"/>
              <p:nvPr/>
            </p:nvSpPr>
            <p:spPr>
              <a:xfrm>
                <a:off x="5480987" y="147624"/>
                <a:ext cx="18144214" cy="2554545"/>
              </a:xfrm>
              <a:prstGeom prst="rect">
                <a:avLst/>
              </a:prstGeom>
              <a:noFill/>
            </p:spPr>
            <p:txBody>
              <a:bodyPr wrap="square" rtlCol="0">
                <a:spAutoFit/>
              </a:bodyPr>
              <a:lstStyle/>
              <a:p>
                <a:r>
                  <a:rPr lang="en-US" sz="8000" i="1">
                    <a:latin typeface="Cambria Math"/>
                  </a:rPr>
                  <a:t>Từ</a:t>
                </a:r>
                <a:r>
                  <a:rPr lang="en-US" sz="8000" i="1" smtClean="0">
                    <a:latin typeface="Cambria Math"/>
                  </a:rPr>
                  <a:t>  </a:t>
                </a:r>
                <a14:m>
                  <m:oMath xmlns:m="http://schemas.openxmlformats.org/officeDocument/2006/math">
                    <m:r>
                      <a:rPr lang="en-US" sz="8000" i="1">
                        <a:latin typeface="Cambria Math"/>
                      </a:rPr>
                      <m:t>𝑛</m:t>
                    </m:r>
                    <m:r>
                      <a:rPr lang="en-US" sz="8000" i="1">
                        <a:latin typeface="Cambria Math"/>
                      </a:rPr>
                      <m:t>⋮</m:t>
                    </m:r>
                    <m:r>
                      <a:rPr lang="en-US" sz="8000" i="1">
                        <a:latin typeface="Cambria Math"/>
                      </a:rPr>
                      <m:t>9999</m:t>
                    </m:r>
                    <m:r>
                      <a:rPr lang="en-US" sz="8000" i="1">
                        <a:latin typeface="Cambria Math"/>
                      </a:rPr>
                      <m:t>⇒</m:t>
                    </m:r>
                    <m:d>
                      <m:dPr>
                        <m:ctrlPr>
                          <a:rPr lang="en-US" sz="8000" i="1">
                            <a:latin typeface="Cambria Math"/>
                          </a:rPr>
                        </m:ctrlPr>
                      </m:dPr>
                      <m:e>
                        <m:r>
                          <a:rPr lang="en-US" sz="8000" i="1">
                            <a:latin typeface="Cambria Math"/>
                          </a:rPr>
                          <m:t>𝑥</m:t>
                        </m:r>
                        <m:r>
                          <a:rPr lang="en-US" sz="8000" i="1">
                            <a:latin typeface="Cambria Math"/>
                          </a:rPr>
                          <m:t>+</m:t>
                        </m:r>
                        <m:r>
                          <a:rPr lang="en-US" sz="8000" i="1">
                            <a:latin typeface="Cambria Math"/>
                          </a:rPr>
                          <m:t>𝑦</m:t>
                        </m:r>
                      </m:e>
                    </m:d>
                    <m:r>
                      <a:rPr lang="en-US" sz="8000" i="1">
                        <a:latin typeface="Cambria Math"/>
                      </a:rPr>
                      <m:t>⋮</m:t>
                    </m:r>
                    <m:r>
                      <a:rPr lang="en-US" sz="8000" i="1">
                        <a:latin typeface="Cambria Math"/>
                      </a:rPr>
                      <m:t>9999</m:t>
                    </m:r>
                  </m:oMath>
                </a14:m>
                <a:r>
                  <a:rPr lang="en-US" sz="8000">
                    <a:latin typeface="Times New Roman" pitchFamily="18" charset="0"/>
                    <a:cs typeface="Times New Roman" pitchFamily="18" charset="0"/>
                  </a:rPr>
                  <a:t>, </a:t>
                </a:r>
              </a:p>
              <a:p>
                <a:r>
                  <a:rPr lang="en-US" sz="8000" smtClean="0">
                    <a:latin typeface="Times New Roman" pitchFamily="18" charset="0"/>
                    <a:cs typeface="Times New Roman" pitchFamily="18" charset="0"/>
                  </a:rPr>
                  <a:t>mà </a:t>
                </a:r>
                <a14:m>
                  <m:oMath xmlns:m="http://schemas.openxmlformats.org/officeDocument/2006/math">
                    <m:r>
                      <a:rPr lang="en-US" sz="8000" i="1">
                        <a:latin typeface="Cambria Math"/>
                      </a:rPr>
                      <m:t>0</m:t>
                    </m:r>
                    <m:r>
                      <a:rPr lang="en-US" sz="8000" i="1">
                        <a:latin typeface="Cambria Math"/>
                      </a:rPr>
                      <m:t>&lt;</m:t>
                    </m:r>
                    <m:r>
                      <a:rPr lang="en-US" sz="8000" i="1">
                        <a:latin typeface="Cambria Math"/>
                      </a:rPr>
                      <m:t>𝑥</m:t>
                    </m:r>
                    <m:r>
                      <a:rPr lang="en-US" sz="8000" i="1">
                        <a:latin typeface="Cambria Math"/>
                      </a:rPr>
                      <m:t>+</m:t>
                    </m:r>
                    <m:r>
                      <a:rPr lang="en-US" sz="8000" i="1">
                        <a:latin typeface="Cambria Math"/>
                      </a:rPr>
                      <m:t>𝑦</m:t>
                    </m:r>
                    <m:r>
                      <a:rPr lang="en-US" sz="8000" i="1">
                        <a:latin typeface="Cambria Math"/>
                      </a:rPr>
                      <m:t>&lt;</m:t>
                    </m:r>
                    <m:r>
                      <a:rPr lang="en-US" sz="8000" i="1">
                        <a:latin typeface="Cambria Math"/>
                      </a:rPr>
                      <m:t>2</m:t>
                    </m:r>
                    <m:r>
                      <a:rPr lang="en-US" sz="8000" i="1">
                        <a:latin typeface="Cambria Math"/>
                      </a:rPr>
                      <m:t>.</m:t>
                    </m:r>
                    <m:r>
                      <a:rPr lang="en-US" sz="8000" i="1">
                        <a:latin typeface="Cambria Math"/>
                      </a:rPr>
                      <m:t>9999</m:t>
                    </m:r>
                    <m:r>
                      <a:rPr lang="en-US" sz="8000" i="1">
                        <a:latin typeface="Cambria Math"/>
                      </a:rPr>
                      <m:t>⇒</m:t>
                    </m:r>
                    <m:r>
                      <a:rPr lang="en-US" sz="8000" i="1">
                        <a:latin typeface="Cambria Math"/>
                      </a:rPr>
                      <m:t>𝑥</m:t>
                    </m:r>
                    <m:r>
                      <a:rPr lang="en-US" sz="8000" i="1">
                        <a:latin typeface="Cambria Math"/>
                      </a:rPr>
                      <m:t>+</m:t>
                    </m:r>
                    <m:r>
                      <a:rPr lang="en-US" sz="8000" i="1">
                        <a:latin typeface="Cambria Math"/>
                      </a:rPr>
                      <m:t>𝑦</m:t>
                    </m:r>
                    <m:r>
                      <a:rPr lang="en-US" sz="8000" i="1">
                        <a:latin typeface="Cambria Math"/>
                      </a:rPr>
                      <m:t>=</m:t>
                    </m:r>
                    <m:r>
                      <a:rPr lang="en-US" sz="8000" i="1">
                        <a:latin typeface="Cambria Math"/>
                      </a:rPr>
                      <m:t>9999</m:t>
                    </m:r>
                  </m:oMath>
                </a14:m>
                <a:endParaRPr lang="en-US" sz="8000" dirty="0">
                  <a:latin typeface="Times New Roman" pitchFamily="18" charset="0"/>
                  <a:cs typeface="Times New Roman"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480987" y="147624"/>
                <a:ext cx="18144214" cy="2554545"/>
              </a:xfrm>
              <a:prstGeom prst="rect">
                <a:avLst/>
              </a:prstGeom>
              <a:blipFill rotWithShape="0">
                <a:blip r:embed="rId2"/>
                <a:stretch>
                  <a:fillRect l="-2855" t="-10501" b="-21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15936" y="3149063"/>
                <a:ext cx="22555200" cy="2554545"/>
              </a:xfrm>
              <a:prstGeom prst="rect">
                <a:avLst/>
              </a:prstGeom>
              <a:noFill/>
            </p:spPr>
            <p:txBody>
              <a:bodyPr wrap="square" rtlCol="0">
                <a:spAutoFit/>
              </a:bodyPr>
              <a:lstStyle/>
              <a:p>
                <a14:m>
                  <m:oMath xmlns:m="http://schemas.openxmlformats.org/officeDocument/2006/math">
                    <m:r>
                      <a:rPr lang="en-US" sz="8000" i="1">
                        <a:latin typeface="Cambria Math"/>
                      </a:rPr>
                      <m:t>⇒</m:t>
                    </m:r>
                    <m:sSub>
                      <m:sSubPr>
                        <m:ctrlPr>
                          <a:rPr lang="en-US" sz="8000" i="1">
                            <a:latin typeface="Cambria Math"/>
                          </a:rPr>
                        </m:ctrlPr>
                      </m:sSubPr>
                      <m:e>
                        <m:r>
                          <a:rPr lang="en-US" sz="8000" i="1">
                            <a:latin typeface="Cambria Math"/>
                          </a:rPr>
                          <m:t>𝑎</m:t>
                        </m:r>
                      </m:e>
                      <m:sub>
                        <m:r>
                          <a:rPr lang="en-US" sz="8000" i="1">
                            <a:latin typeface="Cambria Math"/>
                          </a:rPr>
                          <m:t>1</m:t>
                        </m:r>
                      </m:sub>
                    </m:sSub>
                    <m:r>
                      <a:rPr lang="en-US" sz="8000" i="1">
                        <a:latin typeface="Cambria Math"/>
                      </a:rPr>
                      <m:t>+</m:t>
                    </m:r>
                    <m:sSub>
                      <m:sSubPr>
                        <m:ctrlPr>
                          <a:rPr lang="en-US" sz="8000" i="1">
                            <a:latin typeface="Cambria Math"/>
                          </a:rPr>
                        </m:ctrlPr>
                      </m:sSubPr>
                      <m:e>
                        <m:r>
                          <a:rPr lang="en-US" sz="8000" i="1">
                            <a:latin typeface="Cambria Math"/>
                          </a:rPr>
                          <m:t>𝑏</m:t>
                        </m:r>
                      </m:e>
                      <m:sub>
                        <m:r>
                          <a:rPr lang="en-US" sz="8000" i="1">
                            <a:latin typeface="Cambria Math"/>
                          </a:rPr>
                          <m:t>1</m:t>
                        </m:r>
                      </m:sub>
                    </m:sSub>
                    <m:r>
                      <a:rPr lang="en-US" sz="8000" i="1">
                        <a:latin typeface="Cambria Math"/>
                      </a:rPr>
                      <m:t>=</m:t>
                    </m:r>
                    <m:sSub>
                      <m:sSubPr>
                        <m:ctrlPr>
                          <a:rPr lang="en-US" sz="8000" i="1">
                            <a:latin typeface="Cambria Math"/>
                          </a:rPr>
                        </m:ctrlPr>
                      </m:sSubPr>
                      <m:e>
                        <m:r>
                          <a:rPr lang="en-US" sz="8000" i="1">
                            <a:latin typeface="Cambria Math"/>
                          </a:rPr>
                          <m:t>𝑎</m:t>
                        </m:r>
                      </m:e>
                      <m:sub>
                        <m:r>
                          <a:rPr lang="en-US" sz="8000" i="1">
                            <a:latin typeface="Cambria Math"/>
                          </a:rPr>
                          <m:t>2</m:t>
                        </m:r>
                      </m:sub>
                    </m:sSub>
                    <m:r>
                      <a:rPr lang="en-US" sz="8000" i="1">
                        <a:latin typeface="Cambria Math"/>
                      </a:rPr>
                      <m:t>+</m:t>
                    </m:r>
                    <m:sSub>
                      <m:sSubPr>
                        <m:ctrlPr>
                          <a:rPr lang="en-US" sz="8000" i="1">
                            <a:latin typeface="Cambria Math"/>
                          </a:rPr>
                        </m:ctrlPr>
                      </m:sSubPr>
                      <m:e>
                        <m:r>
                          <a:rPr lang="en-US" sz="8000" i="1">
                            <a:latin typeface="Cambria Math"/>
                          </a:rPr>
                          <m:t>𝑏</m:t>
                        </m:r>
                      </m:e>
                      <m:sub>
                        <m:r>
                          <a:rPr lang="en-US" sz="8000" i="1">
                            <a:latin typeface="Cambria Math"/>
                          </a:rPr>
                          <m:t>2</m:t>
                        </m:r>
                      </m:sub>
                    </m:sSub>
                    <m:r>
                      <a:rPr lang="en-US" sz="8000" i="1">
                        <a:latin typeface="Cambria Math"/>
                      </a:rPr>
                      <m:t>=</m:t>
                    </m:r>
                    <m:sSub>
                      <m:sSubPr>
                        <m:ctrlPr>
                          <a:rPr lang="en-US" sz="8000" i="1">
                            <a:latin typeface="Cambria Math"/>
                          </a:rPr>
                        </m:ctrlPr>
                      </m:sSubPr>
                      <m:e>
                        <m:r>
                          <a:rPr lang="en-US" sz="8000" i="1">
                            <a:latin typeface="Cambria Math"/>
                          </a:rPr>
                          <m:t>𝑎</m:t>
                        </m:r>
                      </m:e>
                      <m:sub>
                        <m:r>
                          <a:rPr lang="en-US" sz="8000" i="1">
                            <a:latin typeface="Cambria Math"/>
                          </a:rPr>
                          <m:t>3</m:t>
                        </m:r>
                      </m:sub>
                    </m:sSub>
                    <m:r>
                      <a:rPr lang="en-US" sz="8000" i="1">
                        <a:latin typeface="Cambria Math"/>
                      </a:rPr>
                      <m:t>+</m:t>
                    </m:r>
                    <m:sSub>
                      <m:sSubPr>
                        <m:ctrlPr>
                          <a:rPr lang="en-US" sz="8000" i="1">
                            <a:latin typeface="Cambria Math"/>
                          </a:rPr>
                        </m:ctrlPr>
                      </m:sSubPr>
                      <m:e>
                        <m:r>
                          <a:rPr lang="en-US" sz="8000" i="1">
                            <a:latin typeface="Cambria Math"/>
                          </a:rPr>
                          <m:t>𝑏</m:t>
                        </m:r>
                      </m:e>
                      <m:sub>
                        <m:r>
                          <a:rPr lang="en-US" sz="8000" i="1">
                            <a:latin typeface="Cambria Math"/>
                          </a:rPr>
                          <m:t>3</m:t>
                        </m:r>
                      </m:sub>
                    </m:sSub>
                    <m:r>
                      <a:rPr lang="en-US" sz="8000" i="1">
                        <a:latin typeface="Cambria Math"/>
                      </a:rPr>
                      <m:t>=</m:t>
                    </m:r>
                    <m:sSub>
                      <m:sSubPr>
                        <m:ctrlPr>
                          <a:rPr lang="en-US" sz="8000" i="1">
                            <a:latin typeface="Cambria Math"/>
                          </a:rPr>
                        </m:ctrlPr>
                      </m:sSubPr>
                      <m:e>
                        <m:r>
                          <a:rPr lang="en-US" sz="8000" i="1">
                            <a:latin typeface="Cambria Math"/>
                          </a:rPr>
                          <m:t>𝑎</m:t>
                        </m:r>
                      </m:e>
                      <m:sub>
                        <m:r>
                          <a:rPr lang="en-US" sz="8000" i="1">
                            <a:latin typeface="Cambria Math"/>
                          </a:rPr>
                          <m:t>4</m:t>
                        </m:r>
                      </m:sub>
                    </m:sSub>
                    <m:r>
                      <a:rPr lang="en-US" sz="8000" i="1">
                        <a:latin typeface="Cambria Math"/>
                      </a:rPr>
                      <m:t>+</m:t>
                    </m:r>
                    <m:sSub>
                      <m:sSubPr>
                        <m:ctrlPr>
                          <a:rPr lang="en-US" sz="8000" i="1">
                            <a:latin typeface="Cambria Math"/>
                          </a:rPr>
                        </m:ctrlPr>
                      </m:sSubPr>
                      <m:e>
                        <m:r>
                          <a:rPr lang="en-US" sz="8000" i="1">
                            <a:latin typeface="Cambria Math"/>
                          </a:rPr>
                          <m:t>𝑏</m:t>
                        </m:r>
                      </m:e>
                      <m:sub>
                        <m:r>
                          <a:rPr lang="en-US" sz="8000" i="1">
                            <a:latin typeface="Cambria Math"/>
                          </a:rPr>
                          <m:t>4</m:t>
                        </m:r>
                      </m:sub>
                    </m:sSub>
                    <m:r>
                      <a:rPr lang="en-US" sz="8000" i="1">
                        <a:latin typeface="Cambria Math"/>
                      </a:rPr>
                      <m:t>=</m:t>
                    </m:r>
                    <m:r>
                      <a:rPr lang="en-US" sz="8000" i="1">
                        <a:latin typeface="Cambria Math"/>
                      </a:rPr>
                      <m:t>9</m:t>
                    </m:r>
                  </m:oMath>
                </a14:m>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Có</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4</m:t>
                    </m:r>
                  </m:oMath>
                </a14:m>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cặp</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số</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có</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tổng</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bằng</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9</m:t>
                    </m:r>
                  </m:oMath>
                </a14:m>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là</a:t>
                </a:r>
                <a:r>
                  <a:rPr lang="en-US" sz="8000" dirty="0">
                    <a:latin typeface="Times New Roman" pitchFamily="18" charset="0"/>
                    <a:cs typeface="Times New Roman" pitchFamily="18" charset="0"/>
                  </a:rPr>
                  <a:t> </a:t>
                </a:r>
                <a14:m>
                  <m:oMath xmlns:m="http://schemas.openxmlformats.org/officeDocument/2006/math">
                    <m:d>
                      <m:dPr>
                        <m:ctrlPr>
                          <a:rPr lang="en-US" sz="8000" i="1">
                            <a:latin typeface="Cambria Math"/>
                          </a:rPr>
                        </m:ctrlPr>
                      </m:dPr>
                      <m:e>
                        <m:r>
                          <a:rPr lang="en-US" sz="8000" i="1">
                            <a:latin typeface="Cambria Math"/>
                          </a:rPr>
                          <m:t>1</m:t>
                        </m:r>
                        <m:r>
                          <a:rPr lang="en-US" sz="8000" i="1">
                            <a:latin typeface="Cambria Math"/>
                          </a:rPr>
                          <m:t>;</m:t>
                        </m:r>
                        <m:r>
                          <a:rPr lang="en-US" sz="8000" i="1">
                            <a:latin typeface="Cambria Math"/>
                          </a:rPr>
                          <m:t>8</m:t>
                        </m:r>
                      </m:e>
                    </m:d>
                    <m:r>
                      <a:rPr lang="en-US" sz="8000" i="1">
                        <a:latin typeface="Cambria Math"/>
                      </a:rPr>
                      <m:t>,</m:t>
                    </m:r>
                    <m:d>
                      <m:dPr>
                        <m:ctrlPr>
                          <a:rPr lang="en-US" sz="8000" i="1">
                            <a:latin typeface="Cambria Math"/>
                          </a:rPr>
                        </m:ctrlPr>
                      </m:dPr>
                      <m:e>
                        <m:r>
                          <a:rPr lang="en-US" sz="8000" i="1">
                            <a:latin typeface="Cambria Math"/>
                          </a:rPr>
                          <m:t>2</m:t>
                        </m:r>
                        <m:r>
                          <a:rPr lang="en-US" sz="8000" i="1">
                            <a:latin typeface="Cambria Math"/>
                          </a:rPr>
                          <m:t>;</m:t>
                        </m:r>
                        <m:r>
                          <a:rPr lang="en-US" sz="8000" i="1">
                            <a:latin typeface="Cambria Math"/>
                          </a:rPr>
                          <m:t>7</m:t>
                        </m:r>
                      </m:e>
                    </m:d>
                    <m:r>
                      <a:rPr lang="en-US" sz="8000" i="1">
                        <a:latin typeface="Cambria Math"/>
                      </a:rPr>
                      <m:t>,</m:t>
                    </m:r>
                    <m:d>
                      <m:dPr>
                        <m:ctrlPr>
                          <a:rPr lang="en-US" sz="8000" i="1">
                            <a:latin typeface="Cambria Math"/>
                          </a:rPr>
                        </m:ctrlPr>
                      </m:dPr>
                      <m:e>
                        <m:r>
                          <a:rPr lang="en-US" sz="8000" i="1">
                            <a:latin typeface="Cambria Math"/>
                          </a:rPr>
                          <m:t>3</m:t>
                        </m:r>
                        <m:r>
                          <a:rPr lang="en-US" sz="8000" i="1">
                            <a:latin typeface="Cambria Math"/>
                          </a:rPr>
                          <m:t>;</m:t>
                        </m:r>
                        <m:r>
                          <a:rPr lang="en-US" sz="8000" i="1">
                            <a:latin typeface="Cambria Math"/>
                          </a:rPr>
                          <m:t>6</m:t>
                        </m:r>
                      </m:e>
                    </m:d>
                    <m:r>
                      <a:rPr lang="en-US" sz="8000" i="1">
                        <a:latin typeface="Cambria Math"/>
                      </a:rPr>
                      <m:t>,</m:t>
                    </m:r>
                    <m:d>
                      <m:dPr>
                        <m:ctrlPr>
                          <a:rPr lang="en-US" sz="8000" i="1">
                            <a:latin typeface="Cambria Math"/>
                          </a:rPr>
                        </m:ctrlPr>
                      </m:dPr>
                      <m:e>
                        <m:r>
                          <a:rPr lang="en-US" sz="8000" i="1">
                            <a:latin typeface="Cambria Math"/>
                          </a:rPr>
                          <m:t>4</m:t>
                        </m:r>
                        <m:r>
                          <a:rPr lang="en-US" sz="8000" i="1">
                            <a:latin typeface="Cambria Math"/>
                          </a:rPr>
                          <m:t>;</m:t>
                        </m:r>
                        <m:r>
                          <a:rPr lang="en-US" sz="8000" i="1">
                            <a:latin typeface="Cambria Math"/>
                          </a:rPr>
                          <m:t>5</m:t>
                        </m:r>
                      </m:e>
                    </m:d>
                  </m:oMath>
                </a14:m>
                <a:r>
                  <a:rPr lang="en-US" sz="8000" dirty="0" smtClean="0">
                    <a:latin typeface="Times New Roman" pitchFamily="18" charset="0"/>
                    <a:cs typeface="Times New Roman" pitchFamily="18" charset="0"/>
                  </a:rPr>
                  <a:t>.</a:t>
                </a:r>
                <a:endParaRPr lang="en-US" sz="8000" dirty="0">
                  <a:latin typeface="Times New Roman" pitchFamily="18" charset="0"/>
                  <a:cs typeface="Times New Roman"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15936" y="3149063"/>
                <a:ext cx="22555200" cy="2554545"/>
              </a:xfrm>
              <a:prstGeom prst="rect">
                <a:avLst/>
              </a:prstGeom>
              <a:blipFill rotWithShape="0">
                <a:blip r:embed="rId3"/>
                <a:stretch>
                  <a:fillRect t="-10263" r="-459" b="-21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89981" y="5707822"/>
                <a:ext cx="23012400" cy="2554545"/>
              </a:xfrm>
              <a:prstGeom prst="rect">
                <a:avLst/>
              </a:prstGeom>
              <a:noFill/>
            </p:spPr>
            <p:txBody>
              <a:bodyPr wrap="square" rtlCol="0">
                <a:spAutoFit/>
              </a:bodyPr>
              <a:lstStyle/>
              <a:p>
                <a:r>
                  <a:rPr lang="en-US" sz="8000" dirty="0">
                    <a:latin typeface="Times New Roman" pitchFamily="18" charset="0"/>
                    <a:cs typeface="Times New Roman" pitchFamily="18" charset="0"/>
                  </a:rPr>
                  <a:t>Có </a:t>
                </a:r>
                <a14:m>
                  <m:oMath xmlns:m="http://schemas.openxmlformats.org/officeDocument/2006/math">
                    <m:r>
                      <a:rPr lang="en-US" sz="8000" i="1">
                        <a:latin typeface="Cambria Math"/>
                      </a:rPr>
                      <m:t>4</m:t>
                    </m:r>
                    <m:r>
                      <a:rPr lang="en-US" sz="8000" i="1">
                        <a:latin typeface="Cambria Math"/>
                      </a:rPr>
                      <m:t>!</m:t>
                    </m:r>
                  </m:oMath>
                </a14:m>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cách</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chọn</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cặp</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số</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trên</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mỗi</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cặp</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số</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có</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2</m:t>
                    </m:r>
                  </m:oMath>
                </a14:m>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hoán</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vị</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nên</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có</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4</m:t>
                    </m:r>
                    <m:r>
                      <a:rPr lang="en-US" sz="8000" i="1">
                        <a:latin typeface="Cambria Math"/>
                      </a:rPr>
                      <m:t>!.</m:t>
                    </m:r>
                    <m:sSup>
                      <m:sSupPr>
                        <m:ctrlPr>
                          <a:rPr lang="en-US" sz="8000" i="1">
                            <a:latin typeface="Cambria Math"/>
                          </a:rPr>
                        </m:ctrlPr>
                      </m:sSupPr>
                      <m:e>
                        <m:r>
                          <a:rPr lang="en-US" sz="8000" i="1">
                            <a:latin typeface="Cambria Math"/>
                          </a:rPr>
                          <m:t>2</m:t>
                        </m:r>
                      </m:e>
                      <m:sup>
                        <m:r>
                          <a:rPr lang="en-US" sz="8000" i="1">
                            <a:latin typeface="Cambria Math"/>
                          </a:rPr>
                          <m:t>4</m:t>
                        </m:r>
                      </m:sup>
                    </m:sSup>
                  </m:oMath>
                </a14:m>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số</a:t>
                </a:r>
                <a:r>
                  <a:rPr lang="en-US" sz="8000" dirty="0">
                    <a:latin typeface="Times New Roman" pitchFamily="18" charset="0"/>
                    <a:cs typeface="Times New Roman" pitchFamily="18" charset="0"/>
                  </a:rPr>
                  <a:t> chia </a:t>
                </a:r>
                <a:r>
                  <a:rPr lang="en-US" sz="8000" dirty="0" err="1">
                    <a:latin typeface="Times New Roman" pitchFamily="18" charset="0"/>
                    <a:cs typeface="Times New Roman" pitchFamily="18" charset="0"/>
                  </a:rPr>
                  <a:t>hết</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cho</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1111</m:t>
                    </m:r>
                  </m:oMath>
                </a14:m>
                <a:r>
                  <a:rPr lang="en-US" sz="8000" dirty="0" smtClean="0">
                    <a:latin typeface="Times New Roman" pitchFamily="18" charset="0"/>
                    <a:cs typeface="Times New Roman" pitchFamily="18" charset="0"/>
                  </a:rPr>
                  <a:t>.</a:t>
                </a:r>
                <a:endParaRPr lang="en-US" sz="7200"/>
              </a:p>
            </p:txBody>
          </p:sp>
        </mc:Choice>
        <mc:Fallback xmlns="">
          <p:sp>
            <p:nvSpPr>
              <p:cNvPr id="13" name="TextBox 12"/>
              <p:cNvSpPr txBox="1">
                <a:spLocks noRot="1" noChangeAspect="1" noMove="1" noResize="1" noEditPoints="1" noAdjustHandles="1" noChangeArrowheads="1" noChangeShapeType="1" noTextEdit="1"/>
              </p:cNvSpPr>
              <p:nvPr/>
            </p:nvSpPr>
            <p:spPr>
              <a:xfrm>
                <a:off x="689981" y="5707822"/>
                <a:ext cx="23012400" cy="2554545"/>
              </a:xfrm>
              <a:prstGeom prst="rect">
                <a:avLst/>
              </a:prstGeom>
              <a:blipFill rotWithShape="0">
                <a:blip r:embed="rId4"/>
                <a:stretch>
                  <a:fillRect l="-2252" t="-10263" b="-20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73154" y="8318510"/>
                <a:ext cx="22953027" cy="4300665"/>
              </a:xfrm>
              <a:prstGeom prst="rect">
                <a:avLst/>
              </a:prstGeom>
              <a:noFill/>
            </p:spPr>
            <p:txBody>
              <a:bodyPr wrap="square" rtlCol="0">
                <a:spAutoFit/>
              </a:bodyPr>
              <a:lstStyle/>
              <a:p>
                <a:r>
                  <a:rPr lang="en-US" sz="8000" dirty="0" smtClean="0">
                    <a:latin typeface="Times New Roman" pitchFamily="18" charset="0"/>
                    <a:cs typeface="Times New Roman" pitchFamily="18" charset="0"/>
                  </a:rPr>
                  <a:t>Gọi</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𝐴</m:t>
                    </m:r>
                  </m:oMath>
                </a14:m>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Số</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tự</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nhiên</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được</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lấy</a:t>
                </a:r>
                <a:r>
                  <a:rPr lang="en-US" sz="8000" dirty="0">
                    <a:latin typeface="Times New Roman" pitchFamily="18" charset="0"/>
                    <a:cs typeface="Times New Roman" pitchFamily="18" charset="0"/>
                  </a:rPr>
                  <a:t> chia </a:t>
                </a:r>
                <a:r>
                  <a:rPr lang="en-US" sz="8000" dirty="0" err="1">
                    <a:latin typeface="Times New Roman" pitchFamily="18" charset="0"/>
                    <a:cs typeface="Times New Roman" pitchFamily="18" charset="0"/>
                  </a:rPr>
                  <a:t>hết</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cho</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1111</m:t>
                    </m:r>
                  </m:oMath>
                </a14:m>
                <a:r>
                  <a:rPr lang="en-US" sz="8000" dirty="0">
                    <a:latin typeface="Times New Roman" pitchFamily="18" charset="0"/>
                    <a:cs typeface="Times New Roman" pitchFamily="18" charset="0"/>
                  </a:rPr>
                  <a:t>“</a:t>
                </a:r>
              </a:p>
              <a:p>
                <a14:m>
                  <m:oMath xmlns:m="http://schemas.openxmlformats.org/officeDocument/2006/math">
                    <m:r>
                      <a:rPr lang="en-US" sz="8000" i="1">
                        <a:latin typeface="Cambria Math"/>
                      </a:rPr>
                      <m:t>⇒</m:t>
                    </m:r>
                    <m:r>
                      <a:rPr lang="en-US" sz="8000" i="1">
                        <a:latin typeface="Cambria Math"/>
                      </a:rPr>
                      <m:t>𝑛</m:t>
                    </m:r>
                    <m:d>
                      <m:dPr>
                        <m:ctrlPr>
                          <a:rPr lang="en-US" sz="8000" i="1">
                            <a:latin typeface="Cambria Math"/>
                          </a:rPr>
                        </m:ctrlPr>
                      </m:dPr>
                      <m:e>
                        <m:r>
                          <a:rPr lang="en-US" sz="8000" i="1">
                            <a:latin typeface="Cambria Math"/>
                          </a:rPr>
                          <m:t>𝐴</m:t>
                        </m:r>
                      </m:e>
                    </m:d>
                    <m:r>
                      <a:rPr lang="en-US" sz="8000" i="1">
                        <a:latin typeface="Cambria Math"/>
                      </a:rPr>
                      <m:t>=</m:t>
                    </m:r>
                    <m:r>
                      <a:rPr lang="en-US" sz="8000" i="1">
                        <a:latin typeface="Cambria Math"/>
                      </a:rPr>
                      <m:t>4</m:t>
                    </m:r>
                    <m:r>
                      <a:rPr lang="en-US" sz="8000" i="1">
                        <a:latin typeface="Cambria Math"/>
                      </a:rPr>
                      <m:t>!.</m:t>
                    </m:r>
                    <m:sSup>
                      <m:sSupPr>
                        <m:ctrlPr>
                          <a:rPr lang="en-US" sz="8000" i="1">
                            <a:latin typeface="Cambria Math"/>
                          </a:rPr>
                        </m:ctrlPr>
                      </m:sSupPr>
                      <m:e>
                        <m:r>
                          <a:rPr lang="en-US" sz="8000" i="1">
                            <a:latin typeface="Cambria Math"/>
                          </a:rPr>
                          <m:t>2</m:t>
                        </m:r>
                      </m:e>
                      <m:sup>
                        <m:r>
                          <a:rPr lang="en-US" sz="8000" i="1">
                            <a:latin typeface="Cambria Math"/>
                          </a:rPr>
                          <m:t>4</m:t>
                        </m:r>
                      </m:sup>
                    </m:sSup>
                  </m:oMath>
                </a14:m>
                <a:r>
                  <a:rPr lang="en-US" sz="8000" dirty="0">
                    <a:latin typeface="Times New Roman" pitchFamily="18" charset="0"/>
                    <a:cs typeface="Times New Roman" pitchFamily="18" charset="0"/>
                  </a:rPr>
                  <a:t>.</a:t>
                </a:r>
              </a:p>
              <a:p>
                <a:r>
                  <a:rPr lang="en-US" sz="8000" dirty="0" err="1">
                    <a:latin typeface="Times New Roman" pitchFamily="18" charset="0"/>
                    <a:cs typeface="Times New Roman" pitchFamily="18" charset="0"/>
                  </a:rPr>
                  <a:t>Xác</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suất</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của</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biến</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cố</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𝐴</m:t>
                    </m:r>
                  </m:oMath>
                </a14:m>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là</a:t>
                </a:r>
                <a:r>
                  <a:rPr lang="en-US" sz="8000" dirty="0">
                    <a:latin typeface="Times New Roman" pitchFamily="18" charset="0"/>
                    <a:cs typeface="Times New Roman" pitchFamily="18" charset="0"/>
                  </a:rPr>
                  <a:t> </a:t>
                </a:r>
                <a14:m>
                  <m:oMath xmlns:m="http://schemas.openxmlformats.org/officeDocument/2006/math">
                    <m:r>
                      <a:rPr lang="en-US" sz="8000" i="1">
                        <a:latin typeface="Cambria Math"/>
                      </a:rPr>
                      <m:t>𝑃</m:t>
                    </m:r>
                    <m:d>
                      <m:dPr>
                        <m:ctrlPr>
                          <a:rPr lang="en-US" sz="8000" i="1">
                            <a:latin typeface="Cambria Math"/>
                          </a:rPr>
                        </m:ctrlPr>
                      </m:dPr>
                      <m:e>
                        <m:r>
                          <a:rPr lang="en-US" sz="8000" i="1">
                            <a:latin typeface="Cambria Math"/>
                          </a:rPr>
                          <m:t>𝐴</m:t>
                        </m:r>
                      </m:e>
                    </m:d>
                    <m:r>
                      <a:rPr lang="en-US" sz="8000" i="1">
                        <a:latin typeface="Cambria Math"/>
                      </a:rPr>
                      <m:t>=</m:t>
                    </m:r>
                    <m:f>
                      <m:fPr>
                        <m:ctrlPr>
                          <a:rPr lang="en-US" sz="8000" i="1">
                            <a:latin typeface="Cambria Math"/>
                          </a:rPr>
                        </m:ctrlPr>
                      </m:fPr>
                      <m:num>
                        <m:r>
                          <a:rPr lang="en-US" sz="8000" i="1">
                            <a:latin typeface="Cambria Math"/>
                          </a:rPr>
                          <m:t>1</m:t>
                        </m:r>
                      </m:num>
                      <m:den>
                        <m:r>
                          <a:rPr lang="en-US" sz="8000" i="1">
                            <a:latin typeface="Cambria Math"/>
                          </a:rPr>
                          <m:t>105</m:t>
                        </m:r>
                      </m:den>
                    </m:f>
                  </m:oMath>
                </a14:m>
                <a:r>
                  <a:rPr lang="en-US" sz="7200" smtClean="0"/>
                  <a:t>. </a:t>
                </a:r>
                <a:r>
                  <a:rPr lang="en-US" sz="7200" smtClean="0">
                    <a:latin typeface="Times New Roman" panose="02020603050405020304" pitchFamily="18" charset="0"/>
                    <a:cs typeface="Times New Roman" panose="02020603050405020304" pitchFamily="18" charset="0"/>
                  </a:rPr>
                  <a:t>Chọn A.</a:t>
                </a:r>
                <a:endParaRPr lang="en-US" sz="720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73154" y="8318510"/>
                <a:ext cx="22953027" cy="4300665"/>
              </a:xfrm>
              <a:prstGeom prst="rect">
                <a:avLst/>
              </a:prstGeom>
              <a:blipFill rotWithShape="0">
                <a:blip r:embed="rId5"/>
                <a:stretch>
                  <a:fillRect l="-2257" t="-6099" b="-5816"/>
                </a:stretch>
              </a:blipFill>
            </p:spPr>
            <p:txBody>
              <a:bodyPr/>
              <a:lstStyle/>
              <a:p>
                <a:r>
                  <a:rPr lang="en-US">
                    <a:noFill/>
                  </a:rPr>
                  <a:t> </a:t>
                </a:r>
              </a:p>
            </p:txBody>
          </p:sp>
        </mc:Fallback>
      </mc:AlternateContent>
    </p:spTree>
    <p:extLst>
      <p:ext uri="{BB962C8B-B14F-4D97-AF65-F5344CB8AC3E}">
        <p14:creationId xmlns:p14="http://schemas.microsoft.com/office/powerpoint/2010/main" val="285747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94153" y="90051"/>
            <a:ext cx="24015233" cy="3006105"/>
            <a:chOff x="534988" y="1869706"/>
            <a:chExt cx="23340847" cy="3715042"/>
          </a:xfrm>
        </p:grpSpPr>
        <p:grpSp>
          <p:nvGrpSpPr>
            <p:cNvPr id="21" name="Group 20"/>
            <p:cNvGrpSpPr/>
            <p:nvPr/>
          </p:nvGrpSpPr>
          <p:grpSpPr>
            <a:xfrm>
              <a:off x="534988" y="1869706"/>
              <a:ext cx="23340847" cy="3576603"/>
              <a:chOff x="534988" y="1647867"/>
              <a:chExt cx="23340847" cy="3576603"/>
            </a:xfrm>
          </p:grpSpPr>
          <p:sp>
            <p:nvSpPr>
              <p:cNvPr id="25" name="Rounded Rectangle 24"/>
              <p:cNvSpPr/>
              <p:nvPr/>
            </p:nvSpPr>
            <p:spPr bwMode="auto">
              <a:xfrm>
                <a:off x="755649" y="1720889"/>
                <a:ext cx="23120186" cy="350358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a:p>
            </p:txBody>
          </p:sp>
          <p:grpSp>
            <p:nvGrpSpPr>
              <p:cNvPr id="26" name="Group 25"/>
              <p:cNvGrpSpPr/>
              <p:nvPr/>
            </p:nvGrpSpPr>
            <p:grpSpPr>
              <a:xfrm>
                <a:off x="534988" y="1647867"/>
                <a:ext cx="3447273" cy="1469909"/>
                <a:chOff x="534988" y="1647867"/>
                <a:chExt cx="3447273" cy="1469909"/>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000">
                    <a:solidFill>
                      <a:prstClr val="white"/>
                    </a:solidFill>
                  </a:endParaRPr>
                </a:p>
              </p:txBody>
            </p:sp>
            <p:sp>
              <p:nvSpPr>
                <p:cNvPr id="28" name="Pentagon 27"/>
                <p:cNvSpPr/>
                <p:nvPr/>
              </p:nvSpPr>
              <p:spPr bwMode="auto">
                <a:xfrm>
                  <a:off x="534988" y="1647867"/>
                  <a:ext cx="3447273" cy="1469909"/>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0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0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0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0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0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0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0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0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a:solidFill>
                      <a:schemeClr val="tx1"/>
                    </a:solidFill>
                  </a:endParaRPr>
                </a:p>
              </p:txBody>
            </p:sp>
            <p:sp>
              <p:nvSpPr>
                <p:cNvPr id="31" name="TextBox 13"/>
                <p:cNvSpPr txBox="1">
                  <a:spLocks noChangeArrowheads="1"/>
                </p:cNvSpPr>
                <p:nvPr/>
              </p:nvSpPr>
              <p:spPr bwMode="auto">
                <a:xfrm>
                  <a:off x="1624598"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err="1">
                      <a:solidFill>
                        <a:schemeClr val="bg1"/>
                      </a:solidFill>
                      <a:latin typeface="Tahoma" pitchFamily="34" charset="0"/>
                      <a:cs typeface="Tahoma" pitchFamily="34" charset="0"/>
                    </a:rPr>
                    <a:t>Câu</a:t>
                  </a:r>
                  <a:r>
                    <a:rPr lang="en-US" sz="6000">
                      <a:solidFill>
                        <a:schemeClr val="bg1"/>
                      </a:solidFill>
                      <a:latin typeface="Tahoma" pitchFamily="34" charset="0"/>
                      <a:cs typeface="Tahoma" pitchFamily="34" charset="0"/>
                    </a:rPr>
                    <a:t> </a:t>
                  </a:r>
                  <a:r>
                    <a:rPr lang="en-US" sz="6000" smtClean="0">
                      <a:solidFill>
                        <a:schemeClr val="bg1"/>
                      </a:solidFill>
                      <a:latin typeface="Tahoma" pitchFamily="34" charset="0"/>
                      <a:cs typeface="Tahoma" pitchFamily="34" charset="0"/>
                    </a:rPr>
                    <a:t>5</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827526" y="1933278"/>
                  <a:ext cx="22566605" cy="36514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gn="just"/>
                  <a:r>
                    <a:rPr lang="en-US" sz="6000" smtClean="0">
                      <a:latin typeface="Times New Roman" pitchFamily="18" charset="0"/>
                      <a:cs typeface="Times New Roman" pitchFamily="18" charset="0"/>
                    </a:rPr>
                    <a:t>                   Một </a:t>
                  </a:r>
                  <a:r>
                    <a:rPr lang="en-US" sz="6000" dirty="0" err="1">
                      <a:latin typeface="Times New Roman" pitchFamily="18" charset="0"/>
                      <a:cs typeface="Times New Roman" pitchFamily="18" charset="0"/>
                    </a:rPr>
                    <a:t>hộp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chứa</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11</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quả</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cầu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đánh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theo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thứ</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tự</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từ</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1</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đến</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11</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lấy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ngẫu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nhiên</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6</m:t>
                      </m:r>
                    </m:oMath>
                  </a14:m>
                  <a:r>
                    <a:rPr lang="en-US" sz="6000" dirty="0">
                      <a:latin typeface="Times New Roman" pitchFamily="18" charset="0"/>
                      <a:cs typeface="Times New Roman" pitchFamily="18" charset="0"/>
                    </a:rPr>
                    <a:t> lẻ. quả </a:t>
                  </a:r>
                  <a:r>
                    <a:rPr lang="en-US" sz="6000" dirty="0" err="1">
                      <a:latin typeface="Times New Roman" pitchFamily="18" charset="0"/>
                      <a:cs typeface="Times New Roman" pitchFamily="18" charset="0"/>
                    </a:rPr>
                    <a:t>cầu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Tính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xác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suất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để</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tổng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ghi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trên</a:t>
                  </a:r>
                  <a:r>
                    <a:rPr lang="en-US" sz="6000" dirty="0">
                      <a:latin typeface="Times New Roman" pitchFamily="18" charset="0"/>
                      <a:cs typeface="Times New Roman" pitchFamily="18" charset="0"/>
                    </a:rPr>
                    <a:t> </a:t>
                  </a:r>
                  <a14:m>
                    <m:oMath xmlns:m="http://schemas.openxmlformats.org/officeDocument/2006/math">
                      <m:r>
                        <a:rPr lang="en-US" sz="6000">
                          <a:latin typeface="Cambria Math"/>
                          <a:cs typeface="Times New Roman" pitchFamily="18" charset="0"/>
                        </a:rPr>
                        <m:t>6</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quả</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cầu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a:t>
                  </a:r>
                  <a:r>
                    <a:rPr lang="en-US" sz="6000" err="1">
                      <a:latin typeface="Times New Roman" pitchFamily="18" charset="0"/>
                      <a:cs typeface="Times New Roman" pitchFamily="18" charset="0"/>
                    </a:rPr>
                    <a:t>số</a:t>
                  </a:r>
                  <a:r>
                    <a:rPr lang="en-US" sz="6000">
                      <a:latin typeface="Times New Roman" pitchFamily="18" charset="0"/>
                      <a:cs typeface="Times New Roman" pitchFamily="18" charset="0"/>
                    </a:rPr>
                    <a:t> </a:t>
                  </a:r>
                  <a:r>
                    <a:rPr lang="en-US" sz="6000" smtClean="0">
                      <a:latin typeface="Times New Roman" pitchFamily="18" charset="0"/>
                      <a:cs typeface="Times New Roman" pitchFamily="18" charset="0"/>
                    </a:rPr>
                    <a:t>lẻ</a:t>
                  </a:r>
                  <a:endParaRPr lang="en-US" sz="5000" dirty="0">
                    <a:latin typeface="Times New Roman" panose="02020603050405020304" pitchFamily="18" charset="0"/>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27526" y="1933278"/>
                  <a:ext cx="22566605" cy="3651470"/>
                </a:xfrm>
                <a:prstGeom prst="rect">
                  <a:avLst/>
                </a:prstGeom>
                <a:blipFill rotWithShape="0">
                  <a:blip r:embed="rId3"/>
                  <a:stretch>
                    <a:fillRect l="-1208" t="-4742" r="-1208" b="-115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160690" y="2771749"/>
            <a:ext cx="25151955" cy="1699310"/>
            <a:chOff x="247181" y="1265629"/>
            <a:chExt cx="12273744" cy="1186750"/>
          </a:xfrm>
        </p:grpSpPr>
        <p:grpSp>
          <p:nvGrpSpPr>
            <p:cNvPr id="51" name="Group 50"/>
            <p:cNvGrpSpPr/>
            <p:nvPr/>
          </p:nvGrpSpPr>
          <p:grpSpPr>
            <a:xfrm>
              <a:off x="247181" y="1461251"/>
              <a:ext cx="3090381" cy="954488"/>
              <a:chOff x="5537206" y="1520724"/>
              <a:chExt cx="3079904" cy="887332"/>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ahoma" pitchFamily="34" charset="0"/>
                    <a:ea typeface="Tahoma" pitchFamily="34" charset="0"/>
                    <a:cs typeface="Tahoma" pitchFamily="34" charset="0"/>
                  </a:rPr>
                  <a:t>A</a:t>
                </a:r>
                <a:endParaRPr lang="en-US" sz="4400" dirty="0"/>
              </a:p>
            </p:txBody>
          </p:sp>
          <mc:AlternateContent xmlns:mc="http://schemas.openxmlformats.org/markup-compatibility/2006" xmlns:a14="http://schemas.microsoft.com/office/drawing/2010/main">
            <mc:Choice Requires="a14">
              <p:sp>
                <p:nvSpPr>
                  <p:cNvPr id="54" name="TextBox 53"/>
                  <p:cNvSpPr txBox="1"/>
                  <p:nvPr/>
                </p:nvSpPr>
                <p:spPr>
                  <a:xfrm>
                    <a:off x="6122177" y="1520724"/>
                    <a:ext cx="2280848" cy="885825"/>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f>
                            <m:fPr>
                              <m:ctrlPr>
                                <a:rPr lang="en-US" sz="4400" b="0" i="1" smtClean="0">
                                  <a:latin typeface="Cambria Math"/>
                                </a:rPr>
                              </m:ctrlPr>
                            </m:fPr>
                            <m:num>
                              <m:r>
                                <a:rPr lang="en-US" sz="4400" b="0" i="1" smtClean="0">
                                  <a:latin typeface="Cambria Math" panose="02040503050406030204" pitchFamily="18" charset="0"/>
                                </a:rPr>
                                <m:t>118</m:t>
                              </m:r>
                            </m:num>
                            <m:den>
                              <m:r>
                                <a:rPr lang="en-US" sz="4400" b="0" i="1" smtClean="0">
                                  <a:latin typeface="Cambria Math" panose="02040503050406030204" pitchFamily="18" charset="0"/>
                                </a:rPr>
                                <m:t>231</m:t>
                              </m:r>
                            </m:den>
                          </m:f>
                          <m:r>
                            <a:rPr lang="en-US" sz="4400" b="0" i="1" smtClean="0">
                              <a:latin typeface="Cambria Math" panose="02040503050406030204" pitchFamily="18" charset="0"/>
                            </a:rPr>
                            <m:t>.</m:t>
                          </m:r>
                        </m:oMath>
                      </m:oMathPara>
                    </a14:m>
                    <a:endParaRPr lang="en-US" sz="4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22177" y="1520724"/>
                    <a:ext cx="2280848" cy="885825"/>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406914"/>
              <a:ext cx="3516606" cy="1008831"/>
              <a:chOff x="5537206" y="1470206"/>
              <a:chExt cx="3504684" cy="937850"/>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latin typeface="Tahoma" pitchFamily="34" charset="0"/>
                    <a:ea typeface="Tahoma" pitchFamily="34" charset="0"/>
                    <a:cs typeface="Tahoma" pitchFamily="34" charset="0"/>
                  </a:rPr>
                  <a:t>B</a:t>
                </a:r>
                <a:endParaRPr lang="en-US" sz="4400" dirty="0"/>
              </a:p>
            </p:txBody>
          </p:sp>
          <mc:AlternateContent xmlns:mc="http://schemas.openxmlformats.org/markup-compatibility/2006" xmlns:a14="http://schemas.microsoft.com/office/drawing/2010/main">
            <mc:Choice Requires="a14">
              <p:sp>
                <p:nvSpPr>
                  <p:cNvPr id="58" name="TextBox 57"/>
                  <p:cNvSpPr txBox="1"/>
                  <p:nvPr/>
                </p:nvSpPr>
                <p:spPr>
                  <a:xfrm>
                    <a:off x="6761042" y="1470206"/>
                    <a:ext cx="2280848" cy="89477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left"/>
                        </m:oMathParaPr>
                        <m:oMath xmlns:m="http://schemas.openxmlformats.org/officeDocument/2006/math">
                          <m:f>
                            <m:fPr>
                              <m:ctrlPr>
                                <a:rPr lang="en-US" sz="4400" b="0" i="1" smtClean="0">
                                  <a:solidFill>
                                    <a:schemeClr val="bg1"/>
                                  </a:solidFill>
                                  <a:latin typeface="Cambria Math"/>
                                </a:rPr>
                              </m:ctrlPr>
                            </m:fPr>
                            <m:num>
                              <m:r>
                                <a:rPr lang="en-US" sz="4400" b="0" i="1" smtClean="0">
                                  <a:solidFill>
                                    <a:schemeClr val="bg1"/>
                                  </a:solidFill>
                                  <a:latin typeface="Cambria Math" panose="02040503050406030204" pitchFamily="18" charset="0"/>
                                </a:rPr>
                                <m:t>55</m:t>
                              </m:r>
                            </m:num>
                            <m:den>
                              <m:r>
                                <a:rPr lang="en-US" sz="4400" b="0" i="1" smtClean="0">
                                  <a:solidFill>
                                    <a:schemeClr val="bg1"/>
                                  </a:solidFill>
                                  <a:latin typeface="Cambria Math" panose="02040503050406030204" pitchFamily="18" charset="0"/>
                                </a:rPr>
                                <m:t>105</m:t>
                              </m:r>
                            </m:den>
                          </m:f>
                          <m:r>
                            <a:rPr lang="en-US" sz="4400" b="0" i="1" smtClean="0">
                              <a:solidFill>
                                <a:schemeClr val="bg1"/>
                              </a:solidFill>
                              <a:latin typeface="Cambria Math" panose="02040503050406030204" pitchFamily="18" charset="0"/>
                            </a:rPr>
                            <m:t>.</m:t>
                          </m:r>
                        </m:oMath>
                      </m:oMathPara>
                    </a14:m>
                    <a:endParaRPr lang="en-US" sz="4400" dirty="0">
                      <a:solidFill>
                        <a:schemeClr val="bg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761042" y="1470206"/>
                    <a:ext cx="2280848" cy="894774"/>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1" y="1406913"/>
              <a:ext cx="3483555" cy="1008833"/>
              <a:chOff x="5537206" y="1470207"/>
              <a:chExt cx="3471745" cy="937851"/>
            </a:xfrm>
          </p:grpSpPr>
          <p:sp>
            <p:nvSpPr>
              <p:cNvPr id="46" name="Rectangle 45"/>
              <p:cNvSpPr/>
              <p:nvPr/>
            </p:nvSpPr>
            <p:spPr>
              <a:xfrm>
                <a:off x="5827750" y="1557994"/>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ahoma" pitchFamily="34" charset="0"/>
                    <a:ea typeface="Tahoma" pitchFamily="34" charset="0"/>
                    <a:cs typeface="Tahoma" pitchFamily="34" charset="0"/>
                  </a:rPr>
                  <a:t>C</a:t>
                </a:r>
                <a:endParaRPr lang="en-US" sz="4400" dirty="0"/>
              </a:p>
            </p:txBody>
          </p:sp>
          <mc:AlternateContent xmlns:mc="http://schemas.openxmlformats.org/markup-compatibility/2006" xmlns:a14="http://schemas.microsoft.com/office/drawing/2010/main">
            <mc:Choice Requires="a14">
              <p:sp>
                <p:nvSpPr>
                  <p:cNvPr id="48" name="TextBox 47"/>
                  <p:cNvSpPr txBox="1"/>
                  <p:nvPr/>
                </p:nvSpPr>
                <p:spPr>
                  <a:xfrm>
                    <a:off x="6728103" y="1470207"/>
                    <a:ext cx="2280848" cy="894773"/>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left"/>
                        </m:oMathParaPr>
                        <m:oMath xmlns:m="http://schemas.openxmlformats.org/officeDocument/2006/math">
                          <m:f>
                            <m:fPr>
                              <m:ctrlPr>
                                <a:rPr lang="en-US" sz="4400" b="0" i="1" smtClean="0">
                                  <a:latin typeface="Cambria Math"/>
                                </a:rPr>
                              </m:ctrlPr>
                            </m:fPr>
                            <m:num>
                              <m:r>
                                <a:rPr lang="en-US" sz="4400" b="0" i="1" smtClean="0">
                                  <a:latin typeface="Cambria Math" panose="02040503050406030204" pitchFamily="18" charset="0"/>
                                </a:rPr>
                                <m:t>57</m:t>
                              </m:r>
                            </m:num>
                            <m:den>
                              <m:r>
                                <a:rPr lang="en-US" sz="4400" b="0" i="1" smtClean="0">
                                  <a:latin typeface="Cambria Math" panose="02040503050406030204" pitchFamily="18" charset="0"/>
                                </a:rPr>
                                <m:t>105</m:t>
                              </m:r>
                            </m:den>
                          </m:f>
                          <m:r>
                            <a:rPr lang="en-US" sz="4400" b="0" i="1" smtClean="0">
                              <a:latin typeface="Cambria Math" panose="02040503050406030204" pitchFamily="18" charset="0"/>
                            </a:rPr>
                            <m:t>.</m:t>
                          </m:r>
                        </m:oMath>
                      </m:oMathPara>
                    </a14:m>
                    <a:endParaRPr lang="en-US" sz="44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728103" y="1470207"/>
                    <a:ext cx="2280848" cy="894773"/>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994943" y="1265629"/>
              <a:ext cx="3525982" cy="1186750"/>
              <a:chOff x="5537206" y="1338861"/>
              <a:chExt cx="3514028" cy="1103251"/>
            </a:xfrm>
          </p:grpSpPr>
          <p:sp>
            <p:nvSpPr>
              <p:cNvPr id="60" name="Rectangle 59"/>
              <p:cNvSpPr/>
              <p:nvPr/>
            </p:nvSpPr>
            <p:spPr>
              <a:xfrm>
                <a:off x="5827750" y="1557992"/>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itchFamily="34" charset="0"/>
                  <a:ea typeface="Tahoma" pitchFamily="34" charset="0"/>
                  <a:cs typeface="Tahoma" pitchFamily="34" charset="0"/>
                </a:endParaRPr>
              </a:p>
            </p:txBody>
          </p:sp>
          <p:sp>
            <p:nvSpPr>
              <p:cNvPr id="61" name="Oval 60"/>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ahoma" pitchFamily="34" charset="0"/>
                    <a:ea typeface="Tahoma" pitchFamily="34" charset="0"/>
                    <a:cs typeface="Tahoma" pitchFamily="34" charset="0"/>
                  </a:rPr>
                  <a:t>D</a:t>
                </a:r>
                <a:endParaRPr lang="en-US" sz="4400" dirty="0"/>
              </a:p>
            </p:txBody>
          </p:sp>
          <mc:AlternateContent xmlns:mc="http://schemas.openxmlformats.org/markup-compatibility/2006" xmlns:a14="http://schemas.microsoft.com/office/drawing/2010/main">
            <mc:Choice Requires="a14">
              <p:sp>
                <p:nvSpPr>
                  <p:cNvPr id="62" name="TextBox 61"/>
                  <p:cNvSpPr txBox="1"/>
                  <p:nvPr/>
                </p:nvSpPr>
                <p:spPr>
                  <a:xfrm>
                    <a:off x="6557747" y="1338861"/>
                    <a:ext cx="2493487" cy="1103251"/>
                  </a:xfrm>
                  <a:prstGeom prst="rect">
                    <a:avLst/>
                  </a:prstGeom>
                  <a:noFill/>
                </p:spPr>
                <p:txBody>
                  <a:bodyPr wrap="square" rtlCol="0">
                    <a:spAutoFit/>
                  </a:bodyPr>
                  <a:lstStyle>
                    <a:defPPr>
                      <a:defRPr lang="vi-VN"/>
                    </a:defPPr>
                    <a:lvl1pPr>
                      <a:defRPr sz="3200" i="1">
                        <a:solidFill>
                          <a:schemeClr val="bg1"/>
                        </a:solidFill>
                      </a:defRPr>
                    </a:lvl1pPr>
                  </a:lstStyle>
                  <a:p>
                    <a:pPr lvl="0">
                      <a:lnSpc>
                        <a:spcPct val="115000"/>
                      </a:lnSpc>
                      <a:spcAft>
                        <a:spcPts val="1000"/>
                      </a:spcAft>
                      <a:tabLst>
                        <a:tab pos="1620520" algn="l"/>
                        <a:tab pos="4860925" algn="l"/>
                      </a:tabLst>
                    </a:pPr>
                    <a14:m>
                      <m:oMathPara xmlns:m="http://schemas.openxmlformats.org/officeDocument/2006/math">
                        <m:oMathParaPr>
                          <m:jc m:val="left"/>
                        </m:oMathParaPr>
                        <m:oMath xmlns:m="http://schemas.openxmlformats.org/officeDocument/2006/math">
                          <m:f>
                            <m:fPr>
                              <m:ctrlPr>
                                <a:rPr lang="en-US" sz="4400" b="0" i="1" smtClean="0">
                                  <a:solidFill>
                                    <a:schemeClr val="bg1"/>
                                  </a:solidFill>
                                  <a:latin typeface="Cambria Math"/>
                                  <a:ea typeface="Arial" panose="020B0604020202020204" pitchFamily="34" charset="0"/>
                                  <a:cs typeface="Times New Roman" panose="02020603050405020304" pitchFamily="18" charset="0"/>
                                </a:rPr>
                              </m:ctrlPr>
                            </m:fPr>
                            <m:num>
                              <m:r>
                                <a:rPr lang="en-US" sz="44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59</m:t>
                              </m:r>
                            </m:num>
                            <m:den>
                              <m:r>
                                <a:rPr lang="en-US" sz="44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105</m:t>
                              </m:r>
                            </m:den>
                          </m:f>
                          <m:r>
                            <a:rPr lang="en-US" sz="44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557747" y="1338861"/>
                    <a:ext cx="2493487" cy="1103251"/>
                  </a:xfrm>
                  <a:prstGeom prst="rect">
                    <a:avLst/>
                  </a:prstGeom>
                  <a:blipFill rotWithShape="0">
                    <a:blip r:embed="rId7"/>
                    <a:stretch>
                      <a:fillRect/>
                    </a:stretch>
                  </a:blipFill>
                </p:spPr>
                <p:txBody>
                  <a:bodyPr/>
                  <a:lstStyle/>
                  <a:p>
                    <a:r>
                      <a:rPr lang="en-US">
                        <a:noFill/>
                      </a:rPr>
                      <a:t> </a:t>
                    </a:r>
                  </a:p>
                </p:txBody>
              </p:sp>
            </mc:Fallback>
          </mc:AlternateContent>
        </p:grpSp>
      </p:grpSp>
      <p:sp>
        <p:nvSpPr>
          <p:cNvPr id="49" name="Oval 48"/>
          <p:cNvSpPr/>
          <p:nvPr/>
        </p:nvSpPr>
        <p:spPr>
          <a:xfrm>
            <a:off x="-19618" y="3339884"/>
            <a:ext cx="1185970" cy="898332"/>
          </a:xfrm>
          <a:prstGeom prst="ellipse">
            <a:avLst/>
          </a:prstGeom>
          <a:solidFill>
            <a:schemeClr val="accent2">
              <a:lumMod val="75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smtClean="0"/>
              <a:t>A</a:t>
            </a:r>
            <a:endParaRPr lang="en-US" sz="4400" b="1" dirty="0"/>
          </a:p>
        </p:txBody>
      </p:sp>
      <p:grpSp>
        <p:nvGrpSpPr>
          <p:cNvPr id="64" name="Group 63"/>
          <p:cNvGrpSpPr/>
          <p:nvPr/>
        </p:nvGrpSpPr>
        <p:grpSpPr>
          <a:xfrm>
            <a:off x="-35468" y="4329567"/>
            <a:ext cx="24344856" cy="9449496"/>
            <a:chOff x="184495" y="3636275"/>
            <a:chExt cx="11926984" cy="3961141"/>
          </a:xfrm>
        </p:grpSpPr>
        <p:sp>
          <p:nvSpPr>
            <p:cNvPr id="71" name="Rounded Rectangle 70"/>
            <p:cNvSpPr/>
            <p:nvPr/>
          </p:nvSpPr>
          <p:spPr>
            <a:xfrm>
              <a:off x="184495" y="3688972"/>
              <a:ext cx="11926984" cy="3908444"/>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grpSp>
          <p:nvGrpSpPr>
            <p:cNvPr id="72" name="Group 71"/>
            <p:cNvGrpSpPr/>
            <p:nvPr/>
          </p:nvGrpSpPr>
          <p:grpSpPr>
            <a:xfrm>
              <a:off x="203200" y="3636275"/>
              <a:ext cx="2342698" cy="501927"/>
              <a:chOff x="1275608" y="6239450"/>
              <a:chExt cx="4592537" cy="911977"/>
            </a:xfrm>
          </p:grpSpPr>
          <p:sp>
            <p:nvSpPr>
              <p:cNvPr id="73"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4400"/>
              </a:p>
            </p:txBody>
          </p:sp>
          <p:sp>
            <p:nvSpPr>
              <p:cNvPr id="74" name="TextBox 73"/>
              <p:cNvSpPr txBox="1"/>
              <p:nvPr/>
            </p:nvSpPr>
            <p:spPr>
              <a:xfrm>
                <a:off x="2187353" y="6239450"/>
                <a:ext cx="2620560" cy="883341"/>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75" name="Round Diagonal Corner Rectangle 74"/>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76" name="Freeform 75"/>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400"/>
              </a:p>
            </p:txBody>
          </p:sp>
        </p:grpSp>
      </p:grpSp>
      <mc:AlternateContent xmlns:mc="http://schemas.openxmlformats.org/markup-compatibility/2006" xmlns:a14="http://schemas.microsoft.com/office/drawing/2010/main">
        <mc:Choice Requires="a14">
          <p:sp>
            <p:nvSpPr>
              <p:cNvPr id="77" name="Rectangle 76"/>
              <p:cNvSpPr/>
              <p:nvPr/>
            </p:nvSpPr>
            <p:spPr>
              <a:xfrm>
                <a:off x="283284" y="4481944"/>
                <a:ext cx="23815325" cy="2136877"/>
              </a:xfrm>
              <a:prstGeom prst="rect">
                <a:avLst/>
              </a:prstGeom>
              <a:noFill/>
            </p:spPr>
            <p:txBody>
              <a:bodyPr wrap="square" lIns="182889" tIns="91445" rIns="182889" bIns="91445" rtlCol="0">
                <a:spAutoFit/>
              </a:bodyPr>
              <a:lstStyle/>
              <a:p>
                <a:pPr algn="just">
                  <a:spcAft>
                    <a:spcPts val="1600"/>
                  </a:spcAft>
                </a:pPr>
                <a14:m>
                  <m:oMathPara xmlns:m="http://schemas.openxmlformats.org/officeDocument/2006/math">
                    <m:oMathParaPr>
                      <m:jc m:val="left"/>
                    </m:oMathParaPr>
                    <m:oMath xmlns:m="http://schemas.openxmlformats.org/officeDocument/2006/math">
                      <m:r>
                        <m:rPr>
                          <m:nor/>
                        </m:rPr>
                        <a:rPr lang="en-US" sz="5400" b="0" i="0" dirty="0" smtClean="0">
                          <a:latin typeface="Times New Roman" pitchFamily="18" charset="0"/>
                          <a:cs typeface="Times New Roman" pitchFamily="18" charset="0"/>
                        </a:rPr>
                        <m:t>                           </m:t>
                      </m:r>
                      <m:r>
                        <m:rPr>
                          <m:nor/>
                        </m:rPr>
                        <a:rPr lang="en-US" sz="5400" dirty="0" smtClean="0">
                          <a:latin typeface="Times New Roman" pitchFamily="18" charset="0"/>
                          <a:cs typeface="Times New Roman" pitchFamily="18" charset="0"/>
                        </a:rPr>
                        <m:t>S</m:t>
                      </m:r>
                      <m:r>
                        <m:rPr>
                          <m:nor/>
                        </m:rPr>
                        <a:rPr lang="en-US" sz="5400" dirty="0" smtClean="0">
                          <a:latin typeface="Times New Roman" pitchFamily="18" charset="0"/>
                          <a:cs typeface="Times New Roman" pitchFamily="18" charset="0"/>
                        </a:rPr>
                        <m:t>ố </m:t>
                      </m:r>
                      <m:r>
                        <m:rPr>
                          <m:nor/>
                        </m:rPr>
                        <a:rPr lang="en-US" sz="5400" dirty="0" smtClean="0">
                          <a:latin typeface="Times New Roman" pitchFamily="18" charset="0"/>
                          <a:cs typeface="Times New Roman" pitchFamily="18" charset="0"/>
                        </a:rPr>
                        <m:t>c</m:t>
                      </m:r>
                      <m:r>
                        <m:rPr>
                          <m:nor/>
                        </m:rPr>
                        <a:rPr lang="en-US" sz="5400" dirty="0" smtClean="0">
                          <a:latin typeface="Times New Roman" pitchFamily="18" charset="0"/>
                          <a:cs typeface="Times New Roman" pitchFamily="18" charset="0"/>
                        </a:rPr>
                        <m:t>á</m:t>
                      </m:r>
                      <m:r>
                        <m:rPr>
                          <m:nor/>
                        </m:rPr>
                        <a:rPr lang="en-US" sz="5400" dirty="0" smtClean="0">
                          <a:latin typeface="Times New Roman" pitchFamily="18" charset="0"/>
                          <a:cs typeface="Times New Roman" pitchFamily="18" charset="0"/>
                        </a:rPr>
                        <m:t>ch</m:t>
                      </m:r>
                      <m:r>
                        <m:rPr>
                          <m:nor/>
                        </m:rPr>
                        <a:rPr lang="en-US" sz="5400" dirty="0" smtClean="0">
                          <a:latin typeface="Times New Roman" pitchFamily="18" charset="0"/>
                          <a:cs typeface="Times New Roman" pitchFamily="18" charset="0"/>
                        </a:rPr>
                        <m:t> </m:t>
                      </m:r>
                      <m:r>
                        <m:rPr>
                          <m:nor/>
                        </m:rPr>
                        <a:rPr lang="en-US" sz="5400" dirty="0" smtClean="0">
                          <a:latin typeface="Times New Roman" pitchFamily="18" charset="0"/>
                          <a:cs typeface="Times New Roman" pitchFamily="18" charset="0"/>
                        </a:rPr>
                        <m:t>b</m:t>
                      </m:r>
                      <m:r>
                        <m:rPr>
                          <m:nor/>
                        </m:rPr>
                        <a:rPr lang="en-US" sz="5400" dirty="0" smtClean="0">
                          <a:latin typeface="Times New Roman" pitchFamily="18" charset="0"/>
                          <a:cs typeface="Times New Roman" pitchFamily="18" charset="0"/>
                        </a:rPr>
                        <m:t>ố</m:t>
                      </m:r>
                      <m:r>
                        <m:rPr>
                          <m:nor/>
                        </m:rPr>
                        <a:rPr lang="en-US" sz="5400" dirty="0" smtClean="0">
                          <a:latin typeface="Times New Roman" pitchFamily="18" charset="0"/>
                          <a:cs typeface="Times New Roman" pitchFamily="18" charset="0"/>
                        </a:rPr>
                        <m:t>c</m:t>
                      </m:r>
                      <m:r>
                        <m:rPr>
                          <m:nor/>
                        </m:rPr>
                        <a:rPr lang="en-US" sz="5400" dirty="0" smtClean="0">
                          <a:latin typeface="Times New Roman" pitchFamily="18" charset="0"/>
                          <a:cs typeface="Times New Roman" pitchFamily="18" charset="0"/>
                        </a:rPr>
                        <m:t> </m:t>
                      </m:r>
                      <m:r>
                        <m:rPr>
                          <m:nor/>
                        </m:rPr>
                        <a:rPr lang="en-US" sz="5400" dirty="0" smtClean="0">
                          <a:latin typeface="Times New Roman" pitchFamily="18" charset="0"/>
                          <a:cs typeface="Times New Roman" pitchFamily="18" charset="0"/>
                        </a:rPr>
                        <m:t>ng</m:t>
                      </m:r>
                      <m:r>
                        <m:rPr>
                          <m:nor/>
                        </m:rPr>
                        <a:rPr lang="en-US" sz="5400" dirty="0" smtClean="0">
                          <a:latin typeface="Times New Roman" pitchFamily="18" charset="0"/>
                          <a:cs typeface="Times New Roman" pitchFamily="18" charset="0"/>
                        </a:rPr>
                        <m:t>ẫ</m:t>
                      </m:r>
                      <m:r>
                        <m:rPr>
                          <m:nor/>
                        </m:rPr>
                        <a:rPr lang="en-US" sz="5400" dirty="0" smtClean="0">
                          <a:latin typeface="Times New Roman" pitchFamily="18" charset="0"/>
                          <a:cs typeface="Times New Roman" pitchFamily="18" charset="0"/>
                        </a:rPr>
                        <m:t>u</m:t>
                      </m:r>
                      <m:r>
                        <m:rPr>
                          <m:nor/>
                        </m:rPr>
                        <a:rPr lang="en-US" sz="5400" dirty="0" smtClean="0">
                          <a:latin typeface="Times New Roman" pitchFamily="18" charset="0"/>
                          <a:cs typeface="Times New Roman" pitchFamily="18" charset="0"/>
                        </a:rPr>
                        <m:t> </m:t>
                      </m:r>
                      <m:r>
                        <m:rPr>
                          <m:nor/>
                        </m:rPr>
                        <a:rPr lang="en-US" sz="5400" dirty="0" smtClean="0">
                          <a:latin typeface="Times New Roman" pitchFamily="18" charset="0"/>
                          <a:cs typeface="Times New Roman" pitchFamily="18" charset="0"/>
                        </a:rPr>
                        <m:t>nhi</m:t>
                      </m:r>
                      <m:r>
                        <m:rPr>
                          <m:nor/>
                        </m:rPr>
                        <a:rPr lang="en-US" sz="5400" dirty="0" smtClean="0">
                          <a:latin typeface="Times New Roman" pitchFamily="18" charset="0"/>
                          <a:cs typeface="Times New Roman" pitchFamily="18" charset="0"/>
                        </a:rPr>
                        <m:t>ê</m:t>
                      </m:r>
                      <m:r>
                        <m:rPr>
                          <m:nor/>
                        </m:rPr>
                        <a:rPr lang="en-US" sz="5400" dirty="0" smtClean="0">
                          <a:latin typeface="Times New Roman" pitchFamily="18" charset="0"/>
                          <a:cs typeface="Times New Roman" pitchFamily="18" charset="0"/>
                        </a:rPr>
                        <m:t>n</m:t>
                      </m:r>
                      <m:r>
                        <m:rPr>
                          <m:nor/>
                        </m:rPr>
                        <a:rPr lang="en-US" sz="5400" dirty="0" smtClean="0">
                          <a:latin typeface="Times New Roman" pitchFamily="18" charset="0"/>
                          <a:cs typeface="Times New Roman" pitchFamily="18" charset="0"/>
                        </a:rPr>
                        <m:t> </m:t>
                      </m:r>
                      <m:r>
                        <a:rPr lang="en-US" sz="5400" i="1">
                          <a:latin typeface="Cambria Math"/>
                        </a:rPr>
                        <m:t>6</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qu</m:t>
                      </m:r>
                      <m:r>
                        <m:rPr>
                          <m:nor/>
                        </m:rPr>
                        <a:rPr lang="en-US" sz="5400" dirty="0" err="1">
                          <a:latin typeface="Times New Roman" pitchFamily="18" charset="0"/>
                          <a:cs typeface="Times New Roman" pitchFamily="18" charset="0"/>
                        </a:rPr>
                        <m:t>ả </m:t>
                      </m:r>
                      <m:r>
                        <m:rPr>
                          <m:nor/>
                        </m:rPr>
                        <a:rPr lang="en-US" sz="5400" dirty="0" err="1">
                          <a:latin typeface="Times New Roman" pitchFamily="18" charset="0"/>
                          <a:cs typeface="Times New Roman" pitchFamily="18" charset="0"/>
                        </a:rPr>
                        <m:t>c</m:t>
                      </m:r>
                      <m:r>
                        <m:rPr>
                          <m:nor/>
                        </m:rPr>
                        <a:rPr lang="en-US" sz="5400" dirty="0" err="1">
                          <a:latin typeface="Times New Roman" pitchFamily="18" charset="0"/>
                          <a:cs typeface="Times New Roman" pitchFamily="18" charset="0"/>
                        </a:rPr>
                        <m:t>ầ</m:t>
                      </m:r>
                      <m:r>
                        <m:rPr>
                          <m:nor/>
                        </m:rPr>
                        <a:rPr lang="en-US" sz="5400" dirty="0" err="1">
                          <a:latin typeface="Times New Roman" pitchFamily="18" charset="0"/>
                          <a:cs typeface="Times New Roman" pitchFamily="18" charset="0"/>
                        </a:rPr>
                        <m:t>u</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t</m:t>
                      </m:r>
                      <m:r>
                        <m:rPr>
                          <m:nor/>
                        </m:rPr>
                        <a:rPr lang="en-US" sz="5400" dirty="0" err="1">
                          <a:latin typeface="Times New Roman" pitchFamily="18" charset="0"/>
                          <a:cs typeface="Times New Roman" pitchFamily="18" charset="0"/>
                        </a:rPr>
                        <m:t>ừ </m:t>
                      </m:r>
                      <m:r>
                        <a:rPr lang="en-US" sz="5400" i="1">
                          <a:latin typeface="Cambria Math"/>
                        </a:rPr>
                        <m:t>11</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qu</m:t>
                      </m:r>
                      <m:r>
                        <m:rPr>
                          <m:nor/>
                        </m:rPr>
                        <a:rPr lang="en-US" sz="5400" dirty="0" err="1">
                          <a:latin typeface="Times New Roman" pitchFamily="18" charset="0"/>
                          <a:cs typeface="Times New Roman" pitchFamily="18" charset="0"/>
                        </a:rPr>
                        <m:t>ả </m:t>
                      </m:r>
                      <m:r>
                        <m:rPr>
                          <m:nor/>
                        </m:rPr>
                        <a:rPr lang="en-US" sz="5400" dirty="0" err="1">
                          <a:latin typeface="Times New Roman" pitchFamily="18" charset="0"/>
                          <a:cs typeface="Times New Roman" pitchFamily="18" charset="0"/>
                        </a:rPr>
                        <m:t>l</m:t>
                      </m:r>
                      <m:r>
                        <m:rPr>
                          <m:nor/>
                        </m:rPr>
                        <a:rPr lang="en-US" sz="5400" dirty="0" err="1">
                          <a:latin typeface="Times New Roman" pitchFamily="18" charset="0"/>
                          <a:cs typeface="Times New Roman" pitchFamily="18" charset="0"/>
                        </a:rPr>
                        <m:t>à </m:t>
                      </m:r>
                      <m:sSubSup>
                        <m:sSubSupPr>
                          <m:ctrlPr>
                            <a:rPr lang="en-US" sz="5400" i="1">
                              <a:latin typeface="Cambria Math"/>
                            </a:rPr>
                          </m:ctrlPr>
                        </m:sSubSupPr>
                        <m:e>
                          <m:r>
                            <a:rPr lang="en-US" sz="5400" i="1">
                              <a:latin typeface="Cambria Math"/>
                            </a:rPr>
                            <m:t>𝑛</m:t>
                          </m:r>
                          <m:d>
                            <m:dPr>
                              <m:ctrlPr>
                                <a:rPr lang="en-US" sz="5400" i="1">
                                  <a:latin typeface="Cambria Math"/>
                                </a:rPr>
                              </m:ctrlPr>
                            </m:dPr>
                            <m:e>
                              <m:r>
                                <a:rPr lang="en-US" sz="5400" i="1">
                                  <a:latin typeface="Cambria Math"/>
                                </a:rPr>
                                <m:t>𝛺</m:t>
                              </m:r>
                            </m:e>
                          </m:d>
                          <m:r>
                            <a:rPr lang="en-US" sz="5400" i="1">
                              <a:latin typeface="Cambria Math"/>
                            </a:rPr>
                            <m:t>=</m:t>
                          </m:r>
                          <m:r>
                            <a:rPr lang="en-US" sz="5400" i="1">
                              <a:latin typeface="Cambria Math"/>
                            </a:rPr>
                            <m:t>𝐶</m:t>
                          </m:r>
                        </m:e>
                        <m:sub>
                          <m:r>
                            <a:rPr lang="en-US" sz="5400" i="1">
                              <a:latin typeface="Cambria Math"/>
                            </a:rPr>
                            <m:t>11</m:t>
                          </m:r>
                        </m:sub>
                        <m:sup>
                          <m:r>
                            <a:rPr lang="en-US" sz="5400" i="1">
                              <a:latin typeface="Cambria Math"/>
                            </a:rPr>
                            <m:t>6</m:t>
                          </m:r>
                        </m:sup>
                      </m:sSubSup>
                      <m:r>
                        <a:rPr lang="en-US" sz="5400" i="1">
                          <a:latin typeface="Cambria Math"/>
                        </a:rPr>
                        <m:t>=462</m:t>
                      </m:r>
                    </m:oMath>
                  </m:oMathPara>
                </a14:m>
                <a:endParaRPr lang="en-US" sz="5400" i="1" smtClean="0">
                  <a:latin typeface="Cambria Math"/>
                </a:endParaRPr>
              </a:p>
              <a:p>
                <a:pPr algn="just">
                  <a:spcAft>
                    <a:spcPts val="1600"/>
                  </a:spcAft>
                </a:pPr>
                <a14:m>
                  <m:oMath xmlns:m="http://schemas.openxmlformats.org/officeDocument/2006/math">
                    <m:r>
                      <m:rPr>
                        <m:nor/>
                      </m:rPr>
                      <a:rPr lang="en-US" sz="5400" dirty="0">
                        <a:latin typeface="Times New Roman" pitchFamily="18" charset="0"/>
                        <a:cs typeface="Times New Roman" pitchFamily="18" charset="0"/>
                      </a:rPr>
                      <m:t> </m:t>
                    </m:r>
                    <m:r>
                      <m:rPr>
                        <m:nor/>
                      </m:rPr>
                      <a:rPr lang="en-US" sz="5400" dirty="0">
                        <a:latin typeface="Times New Roman" pitchFamily="18" charset="0"/>
                        <a:cs typeface="Times New Roman" pitchFamily="18" charset="0"/>
                      </a:rPr>
                      <m:t>Trong</m:t>
                    </m:r>
                    <m:r>
                      <m:rPr>
                        <m:nor/>
                      </m:rPr>
                      <a:rPr lang="en-US" sz="5400" dirty="0">
                        <a:latin typeface="Times New Roman" pitchFamily="18" charset="0"/>
                        <a:cs typeface="Times New Roman" pitchFamily="18" charset="0"/>
                      </a:rPr>
                      <m:t> </m:t>
                    </m:r>
                    <m:r>
                      <a:rPr lang="en-US" sz="5400" i="1">
                        <a:latin typeface="Cambria Math"/>
                      </a:rPr>
                      <m:t>11</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qu</m:t>
                    </m:r>
                    <m:r>
                      <m:rPr>
                        <m:nor/>
                      </m:rPr>
                      <a:rPr lang="en-US" sz="5400" dirty="0" err="1">
                        <a:latin typeface="Times New Roman" pitchFamily="18" charset="0"/>
                        <a:cs typeface="Times New Roman" pitchFamily="18" charset="0"/>
                      </a:rPr>
                      <m:t>ả </m:t>
                    </m:r>
                    <m:r>
                      <m:rPr>
                        <m:nor/>
                      </m:rPr>
                      <a:rPr lang="en-US" sz="5400" dirty="0" err="1">
                        <a:latin typeface="Times New Roman" pitchFamily="18" charset="0"/>
                        <a:cs typeface="Times New Roman" pitchFamily="18" charset="0"/>
                      </a:rPr>
                      <m:t>c</m:t>
                    </m:r>
                    <m:r>
                      <m:rPr>
                        <m:nor/>
                      </m:rPr>
                      <a:rPr lang="en-US" sz="5400" dirty="0" err="1">
                        <a:latin typeface="Times New Roman" pitchFamily="18" charset="0"/>
                        <a:cs typeface="Times New Roman" pitchFamily="18" charset="0"/>
                      </a:rPr>
                      <m:t>ầ</m:t>
                    </m:r>
                    <m:r>
                      <m:rPr>
                        <m:nor/>
                      </m:rPr>
                      <a:rPr lang="en-US" sz="5400" dirty="0" err="1">
                        <a:latin typeface="Times New Roman" pitchFamily="18" charset="0"/>
                        <a:cs typeface="Times New Roman" pitchFamily="18" charset="0"/>
                      </a:rPr>
                      <m:t>u</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th</m:t>
                    </m:r>
                    <m:r>
                      <m:rPr>
                        <m:nor/>
                      </m:rPr>
                      <a:rPr lang="en-US" sz="5400" dirty="0" err="1">
                        <a:latin typeface="Times New Roman" pitchFamily="18" charset="0"/>
                        <a:cs typeface="Times New Roman" pitchFamily="18" charset="0"/>
                      </a:rPr>
                      <m:t>ì </m:t>
                    </m:r>
                    <m:r>
                      <m:rPr>
                        <m:nor/>
                      </m:rPr>
                      <a:rPr lang="en-US" sz="5400" dirty="0" err="1">
                        <a:latin typeface="Times New Roman" pitchFamily="18" charset="0"/>
                        <a:cs typeface="Times New Roman" pitchFamily="18" charset="0"/>
                      </a:rPr>
                      <m:t>c</m:t>
                    </m:r>
                    <m:r>
                      <m:rPr>
                        <m:nor/>
                      </m:rPr>
                      <a:rPr lang="en-US" sz="5400" dirty="0" err="1">
                        <a:latin typeface="Times New Roman" pitchFamily="18" charset="0"/>
                        <a:cs typeface="Times New Roman" pitchFamily="18" charset="0"/>
                      </a:rPr>
                      <m:t>ó </m:t>
                    </m:r>
                    <m:r>
                      <a:rPr lang="en-US" sz="5400" i="1">
                        <a:latin typeface="Cambria Math"/>
                      </a:rPr>
                      <m:t>5</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qu</m:t>
                    </m:r>
                    <m:r>
                      <m:rPr>
                        <m:nor/>
                      </m:rPr>
                      <a:rPr lang="en-US" sz="5400" dirty="0" err="1">
                        <a:latin typeface="Times New Roman" pitchFamily="18" charset="0"/>
                        <a:cs typeface="Times New Roman" pitchFamily="18" charset="0"/>
                      </a:rPr>
                      <m:t>ả đá</m:t>
                    </m:r>
                    <m:r>
                      <m:rPr>
                        <m:nor/>
                      </m:rPr>
                      <a:rPr lang="en-US" sz="5400" dirty="0" err="1">
                        <a:latin typeface="Times New Roman" pitchFamily="18" charset="0"/>
                        <a:cs typeface="Times New Roman" pitchFamily="18" charset="0"/>
                      </a:rPr>
                      <m:t>nh</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s</m:t>
                    </m:r>
                    <m:r>
                      <m:rPr>
                        <m:nor/>
                      </m:rPr>
                      <a:rPr lang="en-US" sz="5400" dirty="0" err="1">
                        <a:latin typeface="Times New Roman" pitchFamily="18" charset="0"/>
                        <a:cs typeface="Times New Roman" pitchFamily="18" charset="0"/>
                      </a:rPr>
                      <m:t>ố </m:t>
                    </m:r>
                    <m:r>
                      <m:rPr>
                        <m:nor/>
                      </m:rPr>
                      <a:rPr lang="en-US" sz="5400" dirty="0" err="1">
                        <a:latin typeface="Times New Roman" pitchFamily="18" charset="0"/>
                        <a:cs typeface="Times New Roman" pitchFamily="18" charset="0"/>
                      </a:rPr>
                      <m:t>ch</m:t>
                    </m:r>
                    <m:r>
                      <m:rPr>
                        <m:nor/>
                      </m:rPr>
                      <a:rPr lang="en-US" sz="5400" dirty="0" err="1">
                        <a:latin typeface="Times New Roman" pitchFamily="18" charset="0"/>
                        <a:cs typeface="Times New Roman" pitchFamily="18" charset="0"/>
                      </a:rPr>
                      <m:t>ẵ</m:t>
                    </m:r>
                    <m:r>
                      <m:rPr>
                        <m:nor/>
                      </m:rPr>
                      <a:rPr lang="en-US" sz="5400" dirty="0" err="1">
                        <a:latin typeface="Times New Roman" pitchFamily="18" charset="0"/>
                        <a:cs typeface="Times New Roman" pitchFamily="18" charset="0"/>
                      </a:rPr>
                      <m:t>n</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v</m:t>
                    </m:r>
                    <m:r>
                      <m:rPr>
                        <m:nor/>
                      </m:rPr>
                      <a:rPr lang="en-US" sz="5400" dirty="0" err="1">
                        <a:latin typeface="Times New Roman" pitchFamily="18" charset="0"/>
                        <a:cs typeface="Times New Roman" pitchFamily="18" charset="0"/>
                      </a:rPr>
                      <m:t>à </m:t>
                    </m:r>
                    <m:r>
                      <a:rPr lang="en-US" sz="5400" i="1">
                        <a:latin typeface="Cambria Math"/>
                      </a:rPr>
                      <m:t>6</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qu</m:t>
                    </m:r>
                    <m:r>
                      <m:rPr>
                        <m:nor/>
                      </m:rPr>
                      <a:rPr lang="en-US" sz="5400" dirty="0" err="1">
                        <a:latin typeface="Times New Roman" pitchFamily="18" charset="0"/>
                        <a:cs typeface="Times New Roman" pitchFamily="18" charset="0"/>
                      </a:rPr>
                      <m:t>ả đá</m:t>
                    </m:r>
                    <m:r>
                      <m:rPr>
                        <m:nor/>
                      </m:rPr>
                      <a:rPr lang="en-US" sz="5400" dirty="0" err="1">
                        <a:latin typeface="Times New Roman" pitchFamily="18" charset="0"/>
                        <a:cs typeface="Times New Roman" pitchFamily="18" charset="0"/>
                      </a:rPr>
                      <m:t>nh</m:t>
                    </m:r>
                    <m:r>
                      <m:rPr>
                        <m:nor/>
                      </m:rPr>
                      <a:rPr lang="en-US" sz="5400" dirty="0">
                        <a:latin typeface="Times New Roman" pitchFamily="18" charset="0"/>
                        <a:cs typeface="Times New Roman" pitchFamily="18" charset="0"/>
                      </a:rPr>
                      <m:t> </m:t>
                    </m:r>
                    <m:r>
                      <m:rPr>
                        <m:nor/>
                      </m:rPr>
                      <a:rPr lang="en-US" sz="5400" dirty="0" err="1">
                        <a:latin typeface="Times New Roman" pitchFamily="18" charset="0"/>
                        <a:cs typeface="Times New Roman" pitchFamily="18" charset="0"/>
                      </a:rPr>
                      <m:t>s</m:t>
                    </m:r>
                    <m:r>
                      <m:rPr>
                        <m:nor/>
                      </m:rPr>
                      <a:rPr lang="en-US" sz="5400" dirty="0" err="1">
                        <a:latin typeface="Times New Roman" pitchFamily="18" charset="0"/>
                        <a:cs typeface="Times New Roman" pitchFamily="18" charset="0"/>
                      </a:rPr>
                      <m:t>ố </m:t>
                    </m:r>
                    <m:r>
                      <m:rPr>
                        <m:nor/>
                      </m:rPr>
                      <a:rPr lang="en-US" sz="5400" dirty="0" err="1">
                        <a:latin typeface="Times New Roman" pitchFamily="18" charset="0"/>
                        <a:cs typeface="Times New Roman" pitchFamily="18" charset="0"/>
                      </a:rPr>
                      <m:t>l</m:t>
                    </m:r>
                    <m:r>
                      <m:rPr>
                        <m:nor/>
                      </m:rPr>
                      <a:rPr lang="en-US" sz="5400" dirty="0" err="1">
                        <a:latin typeface="Times New Roman" pitchFamily="18" charset="0"/>
                        <a:cs typeface="Times New Roman" pitchFamily="18" charset="0"/>
                      </a:rPr>
                      <m:t>ẻ</m:t>
                    </m:r>
                  </m:oMath>
                </a14:m>
                <a:r>
                  <a:rPr lang="en-US" sz="5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7" name="Rectangle 76"/>
              <p:cNvSpPr>
                <a:spLocks noRot="1" noChangeAspect="1" noMove="1" noResize="1" noEditPoints="1" noAdjustHandles="1" noChangeArrowheads="1" noChangeShapeType="1" noTextEdit="1"/>
              </p:cNvSpPr>
              <p:nvPr/>
            </p:nvSpPr>
            <p:spPr>
              <a:xfrm>
                <a:off x="283284" y="4481944"/>
                <a:ext cx="23815325" cy="2136877"/>
              </a:xfrm>
              <a:prstGeom prst="rect">
                <a:avLst/>
              </a:prstGeom>
              <a:blipFill rotWithShape="0">
                <a:blip r:embed="rId8"/>
                <a:stretch>
                  <a:fillRect b="-14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410123" y="10706936"/>
                <a:ext cx="22864876" cy="1314281"/>
              </a:xfrm>
              <a:prstGeom prst="rect">
                <a:avLst/>
              </a:prstGeom>
              <a:noFill/>
            </p:spPr>
            <p:txBody>
              <a:bodyPr wrap="square" lIns="182889" tIns="91445" rIns="182889" bIns="91445" rtlCol="0">
                <a:spAutoFit/>
              </a:bodyPr>
              <a:lstStyle/>
              <a:p>
                <a:pPr algn="just">
                  <a:lnSpc>
                    <a:spcPct val="115000"/>
                  </a:lnSpc>
                </a:pPr>
                <a14:m>
                  <m:oMathPara xmlns:m="http://schemas.openxmlformats.org/officeDocument/2006/math">
                    <m:oMathParaPr>
                      <m:jc m:val="left"/>
                    </m:oMathParaPr>
                    <m:oMath xmlns:m="http://schemas.openxmlformats.org/officeDocument/2006/math">
                      <m:r>
                        <m:rPr>
                          <m:nor/>
                        </m:rPr>
                        <a:rPr lang="en-US" sz="6000" dirty="0">
                          <a:latin typeface="Times New Roman" pitchFamily="18" charset="0"/>
                          <a:cs typeface="Times New Roman" pitchFamily="18" charset="0"/>
                        </a:rPr>
                        <m:t>Tr</m:t>
                      </m:r>
                      <m:r>
                        <m:rPr>
                          <m:nor/>
                        </m:rPr>
                        <a:rPr lang="en-US" sz="6000" dirty="0">
                          <a:latin typeface="Times New Roman" pitchFamily="18" charset="0"/>
                          <a:cs typeface="Times New Roman" pitchFamily="18" charset="0"/>
                        </a:rPr>
                        <m:t>ườ</m:t>
                      </m:r>
                      <m:r>
                        <m:rPr>
                          <m:nor/>
                        </m:rPr>
                        <a:rPr lang="en-US" sz="6000" dirty="0">
                          <a:latin typeface="Times New Roman" pitchFamily="18" charset="0"/>
                          <a:cs typeface="Times New Roman" pitchFamily="18" charset="0"/>
                        </a:rPr>
                        <m:t>ng</m:t>
                      </m:r>
                      <m:r>
                        <m:rPr>
                          <m:nor/>
                        </m:rPr>
                        <a:rPr lang="en-US" sz="6000" dirty="0">
                          <a:latin typeface="Times New Roman" pitchFamily="18" charset="0"/>
                          <a:cs typeface="Times New Roman" pitchFamily="18" charset="0"/>
                        </a:rPr>
                        <m:t> </m:t>
                      </m:r>
                      <m:r>
                        <m:rPr>
                          <m:nor/>
                        </m:rPr>
                        <a:rPr lang="en-US" sz="6000" dirty="0">
                          <a:latin typeface="Times New Roman" pitchFamily="18" charset="0"/>
                          <a:cs typeface="Times New Roman" pitchFamily="18" charset="0"/>
                        </a:rPr>
                        <m:t>h</m:t>
                      </m:r>
                      <m:r>
                        <m:rPr>
                          <m:nor/>
                        </m:rPr>
                        <a:rPr lang="en-US" sz="6000" dirty="0">
                          <a:latin typeface="Times New Roman" pitchFamily="18" charset="0"/>
                          <a:cs typeface="Times New Roman" pitchFamily="18" charset="0"/>
                        </a:rPr>
                        <m:t>ợ</m:t>
                      </m:r>
                      <m:r>
                        <m:rPr>
                          <m:nor/>
                        </m:rPr>
                        <a:rPr lang="en-US" sz="6000" dirty="0">
                          <a:latin typeface="Times New Roman" pitchFamily="18" charset="0"/>
                          <a:cs typeface="Times New Roman" pitchFamily="18" charset="0"/>
                        </a:rPr>
                        <m:t>p</m:t>
                      </m:r>
                      <m:r>
                        <m:rPr>
                          <m:nor/>
                        </m:rPr>
                        <a:rPr lang="en-US" sz="6000" dirty="0">
                          <a:latin typeface="Times New Roman" pitchFamily="18" charset="0"/>
                          <a:cs typeface="Times New Roman" pitchFamily="18" charset="0"/>
                        </a:rPr>
                        <m:t> 3: </m:t>
                      </m:r>
                      <m:r>
                        <m:rPr>
                          <m:nor/>
                        </m:rPr>
                        <a:rPr lang="en-US" sz="6000" dirty="0">
                          <a:latin typeface="Times New Roman" pitchFamily="18" charset="0"/>
                          <a:cs typeface="Times New Roman" pitchFamily="18" charset="0"/>
                        </a:rPr>
                        <m:t>B</m:t>
                      </m:r>
                      <m:r>
                        <m:rPr>
                          <m:nor/>
                        </m:rPr>
                        <a:rPr lang="en-US" sz="6000" dirty="0">
                          <a:latin typeface="Times New Roman" pitchFamily="18" charset="0"/>
                          <a:cs typeface="Times New Roman" pitchFamily="18" charset="0"/>
                        </a:rPr>
                        <m:t>ố</m:t>
                      </m:r>
                      <m:r>
                        <m:rPr>
                          <m:nor/>
                        </m:rPr>
                        <a:rPr lang="en-US" sz="6000" dirty="0">
                          <a:latin typeface="Times New Roman" pitchFamily="18" charset="0"/>
                          <a:cs typeface="Times New Roman" pitchFamily="18" charset="0"/>
                        </a:rPr>
                        <m:t>c</m:t>
                      </m:r>
                      <m:r>
                        <m:rPr>
                          <m:nor/>
                        </m:rPr>
                        <a:rPr lang="en-US" sz="6000" dirty="0">
                          <a:latin typeface="Times New Roman" pitchFamily="18" charset="0"/>
                          <a:cs typeface="Times New Roman" pitchFamily="18" charset="0"/>
                        </a:rPr>
                        <m:t> đượ</m:t>
                      </m:r>
                      <m:r>
                        <m:rPr>
                          <m:nor/>
                        </m:rPr>
                        <a:rPr lang="en-US" sz="6000" dirty="0">
                          <a:latin typeface="Times New Roman" pitchFamily="18" charset="0"/>
                          <a:cs typeface="Times New Roman" pitchFamily="18" charset="0"/>
                        </a:rPr>
                        <m:t>c</m:t>
                      </m:r>
                      <m:r>
                        <m:rPr>
                          <m:nor/>
                        </m:rPr>
                        <a:rPr lang="en-US" sz="6000" dirty="0">
                          <a:latin typeface="Times New Roman" pitchFamily="18" charset="0"/>
                          <a:cs typeface="Times New Roman" pitchFamily="18" charset="0"/>
                        </a:rPr>
                        <m:t> </m:t>
                      </m:r>
                      <m:r>
                        <a:rPr lang="en-US" sz="6000" i="1">
                          <a:latin typeface="Cambria Math"/>
                        </a:rPr>
                        <m:t>5</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qu</m:t>
                      </m:r>
                      <m:r>
                        <m:rPr>
                          <m:nor/>
                        </m:rPr>
                        <a:rPr lang="en-US" sz="6000" dirty="0" err="1">
                          <a:latin typeface="Times New Roman" pitchFamily="18" charset="0"/>
                          <a:cs typeface="Times New Roman" pitchFamily="18" charset="0"/>
                        </a:rPr>
                        <m:t>ả </m:t>
                      </m:r>
                      <m:r>
                        <m:rPr>
                          <m:nor/>
                        </m:rPr>
                        <a:rPr lang="en-US" sz="6000" dirty="0" err="1">
                          <a:latin typeface="Times New Roman" pitchFamily="18" charset="0"/>
                          <a:cs typeface="Times New Roman" pitchFamily="18" charset="0"/>
                        </a:rPr>
                        <m:t>c</m:t>
                      </m:r>
                      <m:r>
                        <m:rPr>
                          <m:nor/>
                        </m:rPr>
                        <a:rPr lang="en-US" sz="6000" dirty="0" err="1">
                          <a:latin typeface="Times New Roman" pitchFamily="18" charset="0"/>
                          <a:cs typeface="Times New Roman" pitchFamily="18" charset="0"/>
                        </a:rPr>
                        <m:t>ó </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m:t>
                      </m:r>
                      <m:r>
                        <m:rPr>
                          <m:nor/>
                        </m:rPr>
                        <a:rPr lang="en-US" sz="6000" dirty="0" err="1">
                          <a:latin typeface="Times New Roman" pitchFamily="18" charset="0"/>
                          <a:cs typeface="Times New Roman" pitchFamily="18" charset="0"/>
                        </a:rPr>
                        <m:t>l</m:t>
                      </m:r>
                      <m:r>
                        <m:rPr>
                          <m:nor/>
                        </m:rPr>
                        <a:rPr lang="en-US" sz="6000" dirty="0" err="1">
                          <a:latin typeface="Times New Roman" pitchFamily="18" charset="0"/>
                          <a:cs typeface="Times New Roman" pitchFamily="18" charset="0"/>
                        </a:rPr>
                        <m:t>ẻ, </m:t>
                      </m:r>
                      <m:r>
                        <m:rPr>
                          <m:nor/>
                        </m:rPr>
                        <a:rPr lang="en-US" sz="6000" dirty="0" err="1">
                          <a:latin typeface="Times New Roman" pitchFamily="18" charset="0"/>
                          <a:cs typeface="Times New Roman" pitchFamily="18" charset="0"/>
                        </a:rPr>
                        <m:t>c</m:t>
                      </m:r>
                      <m:r>
                        <m:rPr>
                          <m:nor/>
                        </m:rPr>
                        <a:rPr lang="en-US" sz="6000" dirty="0" err="1">
                          <a:latin typeface="Times New Roman" pitchFamily="18" charset="0"/>
                          <a:cs typeface="Times New Roman" pitchFamily="18" charset="0"/>
                        </a:rPr>
                        <m:t>ó </m:t>
                      </m:r>
                      <m:sSubSup>
                        <m:sSubSupPr>
                          <m:ctrlPr>
                            <a:rPr lang="en-US" sz="6000" i="1">
                              <a:latin typeface="Cambria Math"/>
                            </a:rPr>
                          </m:ctrlPr>
                        </m:sSubSupPr>
                        <m:e>
                          <m:r>
                            <a:rPr lang="en-US" sz="6000" i="1">
                              <a:latin typeface="Cambria Math"/>
                            </a:rPr>
                            <m:t>𝐶</m:t>
                          </m:r>
                        </m:e>
                        <m:sub>
                          <m:r>
                            <a:rPr lang="en-US" sz="6000" i="1">
                              <a:latin typeface="Cambria Math"/>
                            </a:rPr>
                            <m:t>6</m:t>
                          </m:r>
                        </m:sub>
                        <m:sup>
                          <m:r>
                            <a:rPr lang="en-US" sz="6000" i="1">
                              <a:latin typeface="Cambria Math"/>
                            </a:rPr>
                            <m:t>5</m:t>
                          </m:r>
                        </m:sup>
                      </m:sSubSup>
                      <m:r>
                        <a:rPr lang="en-US" sz="6000" i="1">
                          <a:latin typeface="Cambria Math"/>
                        </a:rPr>
                        <m:t>⋅</m:t>
                      </m:r>
                      <m:sSubSup>
                        <m:sSubSupPr>
                          <m:ctrlPr>
                            <a:rPr lang="en-US" sz="6000" i="1">
                              <a:latin typeface="Cambria Math"/>
                            </a:rPr>
                          </m:ctrlPr>
                        </m:sSubSupPr>
                        <m:e>
                          <m:r>
                            <a:rPr lang="en-US" sz="6000" i="1">
                              <a:latin typeface="Cambria Math"/>
                            </a:rPr>
                            <m:t>𝐶</m:t>
                          </m:r>
                        </m:e>
                        <m:sub>
                          <m:r>
                            <a:rPr lang="en-US" sz="6000" i="1">
                              <a:latin typeface="Cambria Math"/>
                            </a:rPr>
                            <m:t>5</m:t>
                          </m:r>
                        </m:sub>
                        <m:sup>
                          <m:r>
                            <a:rPr lang="en-US" sz="6000" i="1">
                              <a:latin typeface="Cambria Math"/>
                            </a:rPr>
                            <m:t>1</m:t>
                          </m:r>
                        </m:sup>
                      </m:sSubSup>
                      <m:r>
                        <a:rPr lang="en-US" sz="6000" i="1">
                          <a:latin typeface="Cambria Math"/>
                        </a:rPr>
                        <m:t>=30</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c</m:t>
                      </m:r>
                      <m:r>
                        <m:rPr>
                          <m:nor/>
                        </m:rPr>
                        <a:rPr lang="en-US" sz="6000" dirty="0" err="1">
                          <a:latin typeface="Times New Roman" pitchFamily="18" charset="0"/>
                          <a:cs typeface="Times New Roman" pitchFamily="18" charset="0"/>
                        </a:rPr>
                        <m:t>á</m:t>
                      </m:r>
                      <m:r>
                        <m:rPr>
                          <m:nor/>
                        </m:rPr>
                        <a:rPr lang="en-US" sz="6000" dirty="0" err="1">
                          <a:latin typeface="Times New Roman" pitchFamily="18" charset="0"/>
                          <a:cs typeface="Times New Roman" pitchFamily="18" charset="0"/>
                        </a:rPr>
                        <m:t>ch</m:t>
                      </m:r>
                      <m:r>
                        <m:rPr>
                          <m:nor/>
                        </m:rPr>
                        <a:rPr lang="en-US" sz="6000" dirty="0">
                          <a:latin typeface="Times New Roman" pitchFamily="18" charset="0"/>
                          <a:cs typeface="Times New Roman" pitchFamily="18" charset="0"/>
                        </a:rPr>
                        <m:t>.</m:t>
                      </m:r>
                    </m:oMath>
                  </m:oMathPara>
                </a14:m>
                <a:endParaRPr lang="en-US" sz="6000" b="0" smtClean="0">
                  <a:latin typeface="Times New Roman" panose="02020603050405020304" pitchFamily="18" charset="0"/>
                  <a:ea typeface="Arial" panose="020B0604020202020204" pitchFamily="34" charset="0"/>
                  <a:cs typeface="Cambria Math" panose="02040503050406030204" pitchFamily="18"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410123" y="10706936"/>
                <a:ext cx="22864876" cy="1314281"/>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35468" y="9656225"/>
                <a:ext cx="21296279" cy="1287927"/>
              </a:xfrm>
              <a:prstGeom prst="rect">
                <a:avLst/>
              </a:prstGeom>
              <a:noFill/>
            </p:spPr>
            <p:txBody>
              <a:bodyPr wrap="square" lIns="182889" tIns="91445" rIns="182889" bIns="91445" rtlCol="0">
                <a:spAutoFit/>
              </a:bodyPr>
              <a:lstStyle/>
              <a:p>
                <a:pPr indent="514350" algn="just">
                  <a:lnSpc>
                    <a:spcPct val="115000"/>
                  </a:lnSpc>
                </a:pPr>
                <a:r>
                  <a:rPr lang="en-US" sz="6000" dirty="0">
                    <a:latin typeface="Times New Roman" pitchFamily="18" charset="0"/>
                    <a:cs typeface="Times New Roman" pitchFamily="18" charset="0"/>
                  </a:rPr>
                  <a:t>Trường </a:t>
                </a:r>
                <a:r>
                  <a:rPr lang="en-US" sz="6000" dirty="0" err="1">
                    <a:latin typeface="Times New Roman" pitchFamily="18" charset="0"/>
                    <a:cs typeface="Times New Roman" pitchFamily="18" charset="0"/>
                  </a:rPr>
                  <a:t>hợp</a:t>
                </a:r>
                <a:r>
                  <a:rPr lang="en-US" sz="6000" dirty="0">
                    <a:latin typeface="Times New Roman" pitchFamily="18" charset="0"/>
                    <a:cs typeface="Times New Roman" pitchFamily="18" charset="0"/>
                  </a:rPr>
                  <a:t> 2: </a:t>
                </a:r>
                <a:r>
                  <a:rPr lang="en-US" sz="6000" dirty="0" err="1">
                    <a:latin typeface="Times New Roman" pitchFamily="18" charset="0"/>
                    <a:cs typeface="Times New Roman" pitchFamily="18" charset="0"/>
                  </a:rPr>
                  <a:t>Bốc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14:m>
                  <m:oMath xmlns:m="http://schemas.openxmlformats.org/officeDocument/2006/math">
                    <m:r>
                      <a:rPr lang="en-US" sz="6000" i="1">
                        <a:latin typeface="Cambria Math"/>
                      </a:rPr>
                      <m:t>3</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quả</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lẻ</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14:m>
                  <m:oMath xmlns:m="http://schemas.openxmlformats.org/officeDocument/2006/math">
                    <m:sSubSup>
                      <m:sSubSupPr>
                        <m:ctrlPr>
                          <a:rPr lang="en-US" sz="6000" i="1">
                            <a:latin typeface="Cambria Math"/>
                          </a:rPr>
                        </m:ctrlPr>
                      </m:sSubSupPr>
                      <m:e>
                        <m:r>
                          <a:rPr lang="en-US" sz="6000" i="1">
                            <a:latin typeface="Cambria Math"/>
                          </a:rPr>
                          <m:t>𝐶</m:t>
                        </m:r>
                      </m:e>
                      <m:sub>
                        <m:r>
                          <a:rPr lang="en-US" sz="6000" i="1">
                            <a:latin typeface="Cambria Math"/>
                          </a:rPr>
                          <m:t>6</m:t>
                        </m:r>
                      </m:sub>
                      <m:sup>
                        <m:r>
                          <a:rPr lang="en-US" sz="6000" i="1">
                            <a:latin typeface="Cambria Math"/>
                          </a:rPr>
                          <m:t>3</m:t>
                        </m:r>
                      </m:sup>
                    </m:sSubSup>
                    <m:r>
                      <a:rPr lang="en-US" sz="6000" i="1">
                        <a:latin typeface="Cambria Math"/>
                      </a:rPr>
                      <m:t>⋅</m:t>
                    </m:r>
                    <m:sSubSup>
                      <m:sSubSupPr>
                        <m:ctrlPr>
                          <a:rPr lang="en-US" sz="6000" i="1">
                            <a:latin typeface="Cambria Math"/>
                          </a:rPr>
                        </m:ctrlPr>
                      </m:sSubSupPr>
                      <m:e>
                        <m:r>
                          <a:rPr lang="en-US" sz="6000" i="1">
                            <a:latin typeface="Cambria Math"/>
                          </a:rPr>
                          <m:t>𝐶</m:t>
                        </m:r>
                      </m:e>
                      <m:sub>
                        <m:r>
                          <a:rPr lang="en-US" sz="6000" i="1">
                            <a:latin typeface="Cambria Math"/>
                          </a:rPr>
                          <m:t>5</m:t>
                        </m:r>
                      </m:sub>
                      <m:sup>
                        <m:r>
                          <a:rPr lang="en-US" sz="6000" i="1">
                            <a:latin typeface="Cambria Math"/>
                          </a:rPr>
                          <m:t>3</m:t>
                        </m:r>
                      </m:sup>
                    </m:sSubSup>
                    <m:r>
                      <a:rPr lang="en-US" sz="6000" i="1">
                        <a:latin typeface="Cambria Math"/>
                      </a:rPr>
                      <m:t>=200</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cách</a:t>
                </a:r>
                <a:endParaRPr lang="en-US" sz="6000" i="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35468" y="9656225"/>
                <a:ext cx="21296279" cy="1287927"/>
              </a:xfrm>
              <a:prstGeom prst="rect">
                <a:avLst/>
              </a:prstGeom>
              <a:blipFill rotWithShape="0">
                <a:blip r:embed="rId10"/>
                <a:stretch>
                  <a:fillRect t="-4739" b="-20379"/>
                </a:stretch>
              </a:blipFill>
            </p:spPr>
            <p:txBody>
              <a:bodyPr/>
              <a:lstStyle/>
              <a:p>
                <a:r>
                  <a:rPr lang="en-US">
                    <a:noFill/>
                  </a:rPr>
                  <a:t> </a:t>
                </a:r>
              </a:p>
            </p:txBody>
          </p:sp>
        </mc:Fallback>
      </mc:AlternateContent>
      <p:sp>
        <p:nvSpPr>
          <p:cNvPr id="86" name="Action Button: Forward or Next 85">
            <a:hlinkClick r:id="rId11" action="ppaction://hlinksldjump" highlightClick="1"/>
          </p:cNvPr>
          <p:cNvSpPr/>
          <p:nvPr/>
        </p:nvSpPr>
        <p:spPr>
          <a:xfrm>
            <a:off x="23513605" y="12779871"/>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sz="4400"/>
          </a:p>
        </p:txBody>
      </p:sp>
      <mc:AlternateContent xmlns:mc="http://schemas.openxmlformats.org/markup-compatibility/2006" xmlns:a14="http://schemas.microsoft.com/office/drawing/2010/main">
        <mc:Choice Requires="a14">
          <p:sp>
            <p:nvSpPr>
              <p:cNvPr id="90" name="Rectangle 89"/>
              <p:cNvSpPr/>
              <p:nvPr/>
            </p:nvSpPr>
            <p:spPr>
              <a:xfrm>
                <a:off x="-159103" y="6586001"/>
                <a:ext cx="23140206" cy="2123284"/>
              </a:xfrm>
              <a:prstGeom prst="rect">
                <a:avLst/>
              </a:prstGeom>
              <a:noFill/>
            </p:spPr>
            <p:txBody>
              <a:bodyPr wrap="square" lIns="182889" tIns="91445" rIns="182889" bIns="91445" rtlCol="0">
                <a:spAutoFit/>
              </a:bodyPr>
              <a:lstStyle/>
              <a:p>
                <a:pPr/>
                <a14:m>
                  <m:oMathPara xmlns:m="http://schemas.openxmlformats.org/officeDocument/2006/math">
                    <m:oMathParaPr>
                      <m:jc m:val="centerGroup"/>
                    </m:oMathParaPr>
                    <m:oMath xmlns:m="http://schemas.openxmlformats.org/officeDocument/2006/math">
                      <m:r>
                        <m:rPr>
                          <m:nor/>
                        </m:rPr>
                        <a:rPr lang="en-US" sz="6000" dirty="0">
                          <a:latin typeface="Times New Roman" pitchFamily="18" charset="0"/>
                          <a:cs typeface="Times New Roman" pitchFamily="18" charset="0"/>
                        </a:rPr>
                        <m:t>Để </m:t>
                      </m:r>
                      <m:r>
                        <m:rPr>
                          <m:nor/>
                        </m:rPr>
                        <a:rPr lang="en-US" sz="6000" dirty="0">
                          <a:latin typeface="Times New Roman" pitchFamily="18" charset="0"/>
                          <a:cs typeface="Times New Roman" pitchFamily="18" charset="0"/>
                        </a:rPr>
                        <m:t>b</m:t>
                      </m:r>
                      <m:r>
                        <m:rPr>
                          <m:nor/>
                        </m:rPr>
                        <a:rPr lang="en-US" sz="6000" dirty="0">
                          <a:latin typeface="Times New Roman" pitchFamily="18" charset="0"/>
                          <a:cs typeface="Times New Roman" pitchFamily="18" charset="0"/>
                        </a:rPr>
                        <m:t>ố</m:t>
                      </m:r>
                      <m:r>
                        <m:rPr>
                          <m:nor/>
                        </m:rPr>
                        <a:rPr lang="en-US" sz="6000" dirty="0">
                          <a:latin typeface="Times New Roman" pitchFamily="18" charset="0"/>
                          <a:cs typeface="Times New Roman" pitchFamily="18" charset="0"/>
                        </a:rPr>
                        <m:t>c</m:t>
                      </m:r>
                      <m:r>
                        <m:rPr>
                          <m:nor/>
                        </m:rPr>
                        <a:rPr lang="en-US" sz="6000" dirty="0">
                          <a:latin typeface="Times New Roman" pitchFamily="18" charset="0"/>
                          <a:cs typeface="Times New Roman" pitchFamily="18" charset="0"/>
                        </a:rPr>
                        <m:t> đượ</m:t>
                      </m:r>
                      <m:r>
                        <m:rPr>
                          <m:nor/>
                        </m:rPr>
                        <a:rPr lang="en-US" sz="6000" dirty="0">
                          <a:latin typeface="Times New Roman" pitchFamily="18" charset="0"/>
                          <a:cs typeface="Times New Roman" pitchFamily="18" charset="0"/>
                        </a:rPr>
                        <m:t>c</m:t>
                      </m:r>
                      <m:r>
                        <m:rPr>
                          <m:nor/>
                        </m:rPr>
                        <a:rPr lang="en-US" sz="6000" dirty="0">
                          <a:latin typeface="Times New Roman" pitchFamily="18" charset="0"/>
                          <a:cs typeface="Times New Roman" pitchFamily="18" charset="0"/>
                        </a:rPr>
                        <m:t> </m:t>
                      </m:r>
                      <m:r>
                        <a:rPr lang="en-US" sz="6000" i="1">
                          <a:latin typeface="Cambria Math"/>
                        </a:rPr>
                        <m:t>6</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qu</m:t>
                      </m:r>
                      <m:r>
                        <m:rPr>
                          <m:nor/>
                        </m:rPr>
                        <a:rPr lang="en-US" sz="6000" dirty="0" err="1">
                          <a:latin typeface="Times New Roman" pitchFamily="18" charset="0"/>
                          <a:cs typeface="Times New Roman" pitchFamily="18" charset="0"/>
                        </a:rPr>
                        <m:t>ả </m:t>
                      </m:r>
                      <m:r>
                        <m:rPr>
                          <m:nor/>
                        </m:rPr>
                        <a:rPr lang="en-US" sz="6000" dirty="0" err="1">
                          <a:latin typeface="Times New Roman" pitchFamily="18" charset="0"/>
                          <a:cs typeface="Times New Roman" pitchFamily="18" charset="0"/>
                        </a:rPr>
                        <m:t>m</m:t>
                      </m:r>
                      <m:r>
                        <m:rPr>
                          <m:nor/>
                        </m:rPr>
                        <a:rPr lang="en-US" sz="6000" dirty="0" err="1">
                          <a:latin typeface="Times New Roman" pitchFamily="18" charset="0"/>
                          <a:cs typeface="Times New Roman" pitchFamily="18" charset="0"/>
                        </a:rPr>
                        <m:t>à </m:t>
                      </m:r>
                      <m:r>
                        <m:rPr>
                          <m:nor/>
                        </m:rPr>
                        <a:rPr lang="en-US" sz="6000" dirty="0" err="1">
                          <a:latin typeface="Times New Roman" pitchFamily="18" charset="0"/>
                          <a:cs typeface="Times New Roman" pitchFamily="18" charset="0"/>
                        </a:rPr>
                        <m:t>t</m:t>
                      </m:r>
                      <m:r>
                        <m:rPr>
                          <m:nor/>
                        </m:rPr>
                        <a:rPr lang="en-US" sz="6000" dirty="0" err="1">
                          <a:latin typeface="Times New Roman" pitchFamily="18" charset="0"/>
                          <a:cs typeface="Times New Roman" pitchFamily="18" charset="0"/>
                        </a:rPr>
                        <m:t>ổ</m:t>
                      </m:r>
                      <m:r>
                        <m:rPr>
                          <m:nor/>
                        </m:rPr>
                        <a:rPr lang="en-US" sz="6000" dirty="0" err="1">
                          <a:latin typeface="Times New Roman" pitchFamily="18" charset="0"/>
                          <a:cs typeface="Times New Roman" pitchFamily="18" charset="0"/>
                        </a:rPr>
                        <m:t>ng</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c</m:t>
                      </m:r>
                      <m:r>
                        <m:rPr>
                          <m:nor/>
                        </m:rPr>
                        <a:rPr lang="en-US" sz="6000" dirty="0" err="1">
                          <a:latin typeface="Times New Roman" pitchFamily="18" charset="0"/>
                          <a:cs typeface="Times New Roman" pitchFamily="18" charset="0"/>
                        </a:rPr>
                        <m:t>á</m:t>
                      </m:r>
                      <m:r>
                        <m:rPr>
                          <m:nor/>
                        </m:rPr>
                        <a:rPr lang="en-US" sz="6000" dirty="0" err="1">
                          <a:latin typeface="Times New Roman" pitchFamily="18" charset="0"/>
                          <a:cs typeface="Times New Roman" pitchFamily="18" charset="0"/>
                        </a:rPr>
                        <m:t>c</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m:t>
                      </m:r>
                      <m:r>
                        <m:rPr>
                          <m:nor/>
                        </m:rPr>
                        <a:rPr lang="en-US" sz="6000" dirty="0" err="1">
                          <a:latin typeface="Times New Roman" pitchFamily="18" charset="0"/>
                          <a:cs typeface="Times New Roman" pitchFamily="18" charset="0"/>
                        </a:rPr>
                        <m:t>l</m:t>
                      </m:r>
                      <m:r>
                        <m:rPr>
                          <m:nor/>
                        </m:rPr>
                        <a:rPr lang="en-US" sz="6000" dirty="0" err="1">
                          <a:latin typeface="Times New Roman" pitchFamily="18" charset="0"/>
                          <a:cs typeface="Times New Roman" pitchFamily="18" charset="0"/>
                        </a:rPr>
                        <m:t>à </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m:t>
                      </m:r>
                      <m:r>
                        <m:rPr>
                          <m:nor/>
                        </m:rPr>
                        <a:rPr lang="en-US" sz="6000" dirty="0" err="1">
                          <a:latin typeface="Times New Roman" pitchFamily="18" charset="0"/>
                          <a:cs typeface="Times New Roman" pitchFamily="18" charset="0"/>
                        </a:rPr>
                        <m:t>l</m:t>
                      </m:r>
                      <m:r>
                        <m:rPr>
                          <m:nor/>
                        </m:rPr>
                        <a:rPr lang="en-US" sz="6000" dirty="0" err="1">
                          <a:latin typeface="Times New Roman" pitchFamily="18" charset="0"/>
                          <a:cs typeface="Times New Roman" pitchFamily="18" charset="0"/>
                        </a:rPr>
                        <m:t>ẻ </m:t>
                      </m:r>
                      <m:r>
                        <m:rPr>
                          <m:nor/>
                        </m:rPr>
                        <a:rPr lang="en-US" sz="6000" dirty="0" err="1">
                          <a:latin typeface="Times New Roman" pitchFamily="18" charset="0"/>
                          <a:cs typeface="Times New Roman" pitchFamily="18" charset="0"/>
                        </a:rPr>
                        <m:t>th</m:t>
                      </m:r>
                      <m:r>
                        <m:rPr>
                          <m:nor/>
                        </m:rPr>
                        <a:rPr lang="en-US" sz="6000" dirty="0" err="1">
                          <a:latin typeface="Times New Roman" pitchFamily="18" charset="0"/>
                          <a:cs typeface="Times New Roman" pitchFamily="18" charset="0"/>
                        </a:rPr>
                        <m:t>ì </m:t>
                      </m:r>
                      <m:r>
                        <m:rPr>
                          <m:nor/>
                        </m:rPr>
                        <a:rPr lang="en-US" sz="6000" dirty="0" err="1">
                          <a:latin typeface="Times New Roman" pitchFamily="18" charset="0"/>
                          <a:cs typeface="Times New Roman" pitchFamily="18" charset="0"/>
                        </a:rPr>
                        <m:t>trong</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đó</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ph</m:t>
                      </m:r>
                      <m:r>
                        <m:rPr>
                          <m:nor/>
                        </m:rPr>
                        <a:rPr lang="en-US" sz="6000" dirty="0" err="1">
                          <a:latin typeface="Times New Roman" pitchFamily="18" charset="0"/>
                          <a:cs typeface="Times New Roman" pitchFamily="18" charset="0"/>
                        </a:rPr>
                        <m:t>ả</m:t>
                      </m:r>
                      <m:r>
                        <m:rPr>
                          <m:nor/>
                        </m:rPr>
                        <a:rPr lang="en-US" sz="6000" dirty="0" err="1">
                          <a:latin typeface="Times New Roman" pitchFamily="18" charset="0"/>
                          <a:cs typeface="Times New Roman" pitchFamily="18" charset="0"/>
                        </a:rPr>
                        <m:t>i</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c</m:t>
                      </m:r>
                      <m:r>
                        <m:rPr>
                          <m:nor/>
                        </m:rPr>
                        <a:rPr lang="en-US" sz="6000" dirty="0" err="1">
                          <a:latin typeface="Times New Roman" pitchFamily="18" charset="0"/>
                          <a:cs typeface="Times New Roman" pitchFamily="18" charset="0"/>
                        </a:rPr>
                        <m:t>ó </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m:t>
                      </m:r>
                      <m:r>
                        <m:rPr>
                          <m:nor/>
                        </m:rPr>
                        <a:rPr lang="en-US" sz="6000" dirty="0" err="1">
                          <a:latin typeface="Times New Roman" pitchFamily="18" charset="0"/>
                          <a:cs typeface="Times New Roman" pitchFamily="18" charset="0"/>
                        </a:rPr>
                        <m:t>qu</m:t>
                      </m:r>
                      <m:r>
                        <m:rPr>
                          <m:nor/>
                        </m:rPr>
                        <a:rPr lang="en-US" sz="6000" dirty="0" err="1">
                          <a:latin typeface="Times New Roman" pitchFamily="18" charset="0"/>
                          <a:cs typeface="Times New Roman" pitchFamily="18" charset="0"/>
                        </a:rPr>
                        <m:t>ả đá</m:t>
                      </m:r>
                      <m:r>
                        <m:rPr>
                          <m:nor/>
                        </m:rPr>
                        <a:rPr lang="en-US" sz="6000" dirty="0" err="1">
                          <a:latin typeface="Times New Roman" pitchFamily="18" charset="0"/>
                          <a:cs typeface="Times New Roman" pitchFamily="18" charset="0"/>
                        </a:rPr>
                        <m:t>nh</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m:t>
                      </m:r>
                      <m:r>
                        <m:rPr>
                          <m:nor/>
                        </m:rPr>
                        <a:rPr lang="en-US" sz="6000" dirty="0" err="1">
                          <a:latin typeface="Times New Roman" pitchFamily="18" charset="0"/>
                          <a:cs typeface="Times New Roman" pitchFamily="18" charset="0"/>
                        </a:rPr>
                        <m:t>l</m:t>
                      </m:r>
                      <m:r>
                        <m:rPr>
                          <m:nor/>
                        </m:rPr>
                        <a:rPr lang="en-US" sz="6000" dirty="0" err="1">
                          <a:latin typeface="Times New Roman" pitchFamily="18" charset="0"/>
                          <a:cs typeface="Times New Roman" pitchFamily="18" charset="0"/>
                        </a:rPr>
                        <m:t>ẻ </m:t>
                      </m:r>
                      <m:r>
                        <m:rPr>
                          <m:nor/>
                        </m:rPr>
                        <a:rPr lang="en-US" sz="6000" dirty="0" err="1">
                          <a:latin typeface="Times New Roman" pitchFamily="18" charset="0"/>
                          <a:cs typeface="Times New Roman" pitchFamily="18" charset="0"/>
                        </a:rPr>
                        <m:t>l</m:t>
                      </m:r>
                      <m:r>
                        <m:rPr>
                          <m:nor/>
                        </m:rPr>
                        <a:rPr lang="en-US" sz="6000" dirty="0" err="1">
                          <a:latin typeface="Times New Roman" pitchFamily="18" charset="0"/>
                          <a:cs typeface="Times New Roman" pitchFamily="18" charset="0"/>
                        </a:rPr>
                        <m:t>à </m:t>
                      </m:r>
                      <m:r>
                        <m:rPr>
                          <m:nor/>
                        </m:rPr>
                        <a:rPr lang="en-US" sz="6000" dirty="0" err="1">
                          <a:latin typeface="Times New Roman" pitchFamily="18" charset="0"/>
                          <a:cs typeface="Times New Roman" pitchFamily="18" charset="0"/>
                        </a:rPr>
                        <m:t>m</m:t>
                      </m:r>
                      <m:r>
                        <m:rPr>
                          <m:nor/>
                        </m:rPr>
                        <a:rPr lang="en-US" sz="6000" dirty="0" err="1">
                          <a:latin typeface="Times New Roman" pitchFamily="18" charset="0"/>
                          <a:cs typeface="Times New Roman" pitchFamily="18" charset="0"/>
                        </a:rPr>
                        <m:t>ộ</m:t>
                      </m:r>
                      <m:r>
                        <m:rPr>
                          <m:nor/>
                        </m:rPr>
                        <a:rPr lang="en-US" sz="6000" dirty="0" err="1">
                          <a:latin typeface="Times New Roman" pitchFamily="18" charset="0"/>
                          <a:cs typeface="Times New Roman" pitchFamily="18" charset="0"/>
                        </a:rPr>
                        <m:t>t</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s</m:t>
                      </m:r>
                      <m:r>
                        <m:rPr>
                          <m:nor/>
                        </m:rPr>
                        <a:rPr lang="en-US" sz="6000" dirty="0" err="1">
                          <a:latin typeface="Times New Roman" pitchFamily="18" charset="0"/>
                          <a:cs typeface="Times New Roman" pitchFamily="18" charset="0"/>
                        </a:rPr>
                        <m:t>ố </m:t>
                      </m:r>
                      <m:r>
                        <m:rPr>
                          <m:nor/>
                        </m:rPr>
                        <a:rPr lang="en-US" sz="6000" dirty="0" err="1">
                          <a:latin typeface="Times New Roman" pitchFamily="18" charset="0"/>
                          <a:cs typeface="Times New Roman" pitchFamily="18" charset="0"/>
                        </a:rPr>
                        <m:t>l</m:t>
                      </m:r>
                      <m:r>
                        <m:rPr>
                          <m:nor/>
                        </m:rPr>
                        <a:rPr lang="en-US" sz="6000" dirty="0" err="1">
                          <a:latin typeface="Times New Roman" pitchFamily="18" charset="0"/>
                          <a:cs typeface="Times New Roman" pitchFamily="18" charset="0"/>
                        </a:rPr>
                        <m:t>ẻ. </m:t>
                      </m:r>
                      <m:r>
                        <m:rPr>
                          <m:nor/>
                        </m:rPr>
                        <a:rPr lang="en-US" sz="6000" dirty="0">
                          <a:latin typeface="Times New Roman" pitchFamily="18" charset="0"/>
                          <a:cs typeface="Times New Roman" pitchFamily="18" charset="0"/>
                        </a:rPr>
                        <m:t>Ta</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x</m:t>
                      </m:r>
                      <m:r>
                        <m:rPr>
                          <m:nor/>
                        </m:rPr>
                        <a:rPr lang="en-US" sz="6000" dirty="0" err="1">
                          <a:latin typeface="Times New Roman" pitchFamily="18" charset="0"/>
                          <a:cs typeface="Times New Roman" pitchFamily="18" charset="0"/>
                        </a:rPr>
                        <m:t>é</m:t>
                      </m:r>
                      <m:r>
                        <m:rPr>
                          <m:nor/>
                        </m:rPr>
                        <a:rPr lang="en-US" sz="6000" dirty="0" err="1">
                          <a:latin typeface="Times New Roman" pitchFamily="18" charset="0"/>
                          <a:cs typeface="Times New Roman" pitchFamily="18" charset="0"/>
                        </a:rPr>
                        <m:t>t</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c</m:t>
                      </m:r>
                      <m:r>
                        <m:rPr>
                          <m:nor/>
                        </m:rPr>
                        <a:rPr lang="en-US" sz="6000" dirty="0" err="1">
                          <a:latin typeface="Times New Roman" pitchFamily="18" charset="0"/>
                          <a:cs typeface="Times New Roman" pitchFamily="18" charset="0"/>
                        </a:rPr>
                        <m:t>á</m:t>
                      </m:r>
                      <m:r>
                        <m:rPr>
                          <m:nor/>
                        </m:rPr>
                        <a:rPr lang="en-US" sz="6000" dirty="0" err="1">
                          <a:latin typeface="Times New Roman" pitchFamily="18" charset="0"/>
                          <a:cs typeface="Times New Roman" pitchFamily="18" charset="0"/>
                        </a:rPr>
                        <m:t>c</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tr</m:t>
                      </m:r>
                      <m:r>
                        <m:rPr>
                          <m:nor/>
                        </m:rPr>
                        <a:rPr lang="en-US" sz="6000" dirty="0" err="1">
                          <a:latin typeface="Times New Roman" pitchFamily="18" charset="0"/>
                          <a:cs typeface="Times New Roman" pitchFamily="18" charset="0"/>
                        </a:rPr>
                        <m:t>ườ</m:t>
                      </m:r>
                      <m:r>
                        <m:rPr>
                          <m:nor/>
                        </m:rPr>
                        <a:rPr lang="en-US" sz="6000" dirty="0" err="1">
                          <a:latin typeface="Times New Roman" pitchFamily="18" charset="0"/>
                          <a:cs typeface="Times New Roman" pitchFamily="18" charset="0"/>
                        </a:rPr>
                        <m:t>ng</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h</m:t>
                      </m:r>
                      <m:r>
                        <m:rPr>
                          <m:nor/>
                        </m:rPr>
                        <a:rPr lang="en-US" sz="6000" dirty="0" err="1">
                          <a:latin typeface="Times New Roman" pitchFamily="18" charset="0"/>
                          <a:cs typeface="Times New Roman" pitchFamily="18" charset="0"/>
                        </a:rPr>
                        <m:t>ợ</m:t>
                      </m:r>
                      <m:r>
                        <m:rPr>
                          <m:nor/>
                        </m:rPr>
                        <a:rPr lang="en-US" sz="6000" dirty="0" err="1">
                          <a:latin typeface="Times New Roman" pitchFamily="18" charset="0"/>
                          <a:cs typeface="Times New Roman" pitchFamily="18" charset="0"/>
                        </a:rPr>
                        <m:t>p</m:t>
                      </m:r>
                      <m:r>
                        <m:rPr>
                          <m:nor/>
                        </m:rPr>
                        <a:rPr lang="en-US" sz="6000" dirty="0">
                          <a:latin typeface="Times New Roman" pitchFamily="18" charset="0"/>
                          <a:cs typeface="Times New Roman" pitchFamily="18" charset="0"/>
                        </a:rPr>
                        <m:t> </m:t>
                      </m:r>
                      <m:r>
                        <m:rPr>
                          <m:nor/>
                        </m:rPr>
                        <a:rPr lang="en-US" sz="6000" dirty="0" err="1">
                          <a:latin typeface="Times New Roman" pitchFamily="18" charset="0"/>
                          <a:cs typeface="Times New Roman" pitchFamily="18" charset="0"/>
                        </a:rPr>
                        <m:t>sau</m:t>
                      </m:r>
                      <m:r>
                        <m:rPr>
                          <m:nor/>
                        </m:rPr>
                        <a:rPr lang="en-US" sz="6000" dirty="0">
                          <a:latin typeface="Times New Roman" pitchFamily="18" charset="0"/>
                          <a:cs typeface="Times New Roman" pitchFamily="18" charset="0"/>
                        </a:rPr>
                        <m:t>.</m:t>
                      </m:r>
                    </m:oMath>
                  </m:oMathPara>
                </a14:m>
                <a:endParaRPr lang="en-US" sz="6000" dirty="0">
                  <a:latin typeface="Times New Roman" pitchFamily="18" charset="0"/>
                  <a:cs typeface="Times New Roman" pitchFamily="18" charset="0"/>
                </a:endParaRPr>
              </a:p>
            </p:txBody>
          </p:sp>
        </mc:Choice>
        <mc:Fallback xmlns="">
          <p:sp>
            <p:nvSpPr>
              <p:cNvPr id="90" name="Rectangle 89"/>
              <p:cNvSpPr>
                <a:spLocks noRot="1" noChangeAspect="1" noMove="1" noResize="1" noEditPoints="1" noAdjustHandles="1" noChangeArrowheads="1" noChangeShapeType="1" noTextEdit="1"/>
              </p:cNvSpPr>
              <p:nvPr/>
            </p:nvSpPr>
            <p:spPr>
              <a:xfrm>
                <a:off x="-159103" y="6586001"/>
                <a:ext cx="23140206" cy="2123284"/>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446503" y="8819876"/>
                <a:ext cx="20642008" cy="1158276"/>
              </a:xfrm>
              <a:prstGeom prst="rect">
                <a:avLst/>
              </a:prstGeom>
              <a:noFill/>
            </p:spPr>
            <p:txBody>
              <a:bodyPr wrap="square" lIns="182889" tIns="91445" rIns="182889" bIns="91445" rtlCol="0">
                <a:spAutoFit/>
              </a:bodyPr>
              <a:lstStyle/>
              <a:p>
                <a:r>
                  <a:rPr lang="en-US" sz="6000" dirty="0">
                    <a:latin typeface="Times New Roman" pitchFamily="18" charset="0"/>
                    <a:cs typeface="Times New Roman" pitchFamily="18" charset="0"/>
                  </a:rPr>
                  <a:t>Trường </a:t>
                </a:r>
                <a:r>
                  <a:rPr lang="en-US" sz="6000" dirty="0" err="1">
                    <a:latin typeface="Times New Roman" pitchFamily="18" charset="0"/>
                    <a:cs typeface="Times New Roman" pitchFamily="18" charset="0"/>
                  </a:rPr>
                  <a:t>hợp</a:t>
                </a:r>
                <a:r>
                  <a:rPr lang="en-US" sz="6000" dirty="0">
                    <a:latin typeface="Times New Roman" pitchFamily="18" charset="0"/>
                    <a:cs typeface="Times New Roman" pitchFamily="18" charset="0"/>
                  </a:rPr>
                  <a:t> 1: </a:t>
                </a:r>
                <a:r>
                  <a:rPr lang="en-US" sz="6000" dirty="0" err="1">
                    <a:latin typeface="Times New Roman" pitchFamily="18" charset="0"/>
                    <a:cs typeface="Times New Roman" pitchFamily="18" charset="0"/>
                  </a:rPr>
                  <a:t>Bốc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14:m>
                  <m:oMath xmlns:m="http://schemas.openxmlformats.org/officeDocument/2006/math">
                    <m:r>
                      <a:rPr lang="en-US" sz="6000" i="1">
                        <a:latin typeface="Cambria Math"/>
                      </a:rPr>
                      <m:t>1</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quả</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lẻ</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14:m>
                  <m:oMath xmlns:m="http://schemas.openxmlformats.org/officeDocument/2006/math">
                    <m:sSubSup>
                      <m:sSubSupPr>
                        <m:ctrlPr>
                          <a:rPr lang="en-US" sz="6000" i="1">
                            <a:latin typeface="Cambria Math"/>
                          </a:rPr>
                        </m:ctrlPr>
                      </m:sSubSupPr>
                      <m:e>
                        <m:r>
                          <a:rPr lang="en-US" sz="6000" i="1">
                            <a:latin typeface="Cambria Math"/>
                          </a:rPr>
                          <m:t>𝐶</m:t>
                        </m:r>
                      </m:e>
                      <m:sub>
                        <m:r>
                          <a:rPr lang="en-US" sz="6000" i="1">
                            <a:latin typeface="Cambria Math"/>
                          </a:rPr>
                          <m:t>6</m:t>
                        </m:r>
                      </m:sub>
                      <m:sup>
                        <m:r>
                          <a:rPr lang="en-US" sz="6000" i="1">
                            <a:latin typeface="Cambria Math"/>
                          </a:rPr>
                          <m:t>1</m:t>
                        </m:r>
                      </m:sup>
                    </m:sSubSup>
                    <m:r>
                      <a:rPr lang="en-US" sz="6000" i="1">
                        <a:latin typeface="Cambria Math"/>
                      </a:rPr>
                      <m:t>⋅</m:t>
                    </m:r>
                    <m:sSubSup>
                      <m:sSubSupPr>
                        <m:ctrlPr>
                          <a:rPr lang="en-US" sz="6000" i="1">
                            <a:latin typeface="Cambria Math"/>
                          </a:rPr>
                        </m:ctrlPr>
                      </m:sSubSupPr>
                      <m:e>
                        <m:r>
                          <a:rPr lang="en-US" sz="6000" i="1">
                            <a:latin typeface="Cambria Math"/>
                          </a:rPr>
                          <m:t>𝐶</m:t>
                        </m:r>
                      </m:e>
                      <m:sub>
                        <m:r>
                          <a:rPr lang="en-US" sz="6000" i="1">
                            <a:latin typeface="Cambria Math"/>
                          </a:rPr>
                          <m:t>5</m:t>
                        </m:r>
                      </m:sub>
                      <m:sup>
                        <m:r>
                          <a:rPr lang="en-US" sz="6000" i="1">
                            <a:latin typeface="Cambria Math"/>
                          </a:rPr>
                          <m:t>5</m:t>
                        </m:r>
                      </m:sup>
                    </m:sSubSup>
                    <m:r>
                      <a:rPr lang="en-US" sz="6000" i="1">
                        <a:latin typeface="Cambria Math"/>
                      </a:rPr>
                      <m:t>=6</m:t>
                    </m:r>
                  </m:oMath>
                </a14:m>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cách</a:t>
                </a:r>
                <a:r>
                  <a:rPr lang="en-US" sz="6000" dirty="0">
                    <a:latin typeface="Times New Roman" pitchFamily="18" charset="0"/>
                    <a:cs typeface="Times New Roman" pitchFamily="18" charset="0"/>
                  </a:rPr>
                  <a:t>.</a:t>
                </a:r>
              </a:p>
            </p:txBody>
          </p:sp>
        </mc:Choice>
        <mc:Fallback xmlns="">
          <p:sp>
            <p:nvSpPr>
              <p:cNvPr id="91" name="Rectangle 90"/>
              <p:cNvSpPr>
                <a:spLocks noRot="1" noChangeAspect="1" noMove="1" noResize="1" noEditPoints="1" noAdjustHandles="1" noChangeArrowheads="1" noChangeShapeType="1" noTextEdit="1"/>
              </p:cNvSpPr>
              <p:nvPr/>
            </p:nvSpPr>
            <p:spPr>
              <a:xfrm>
                <a:off x="446503" y="8819876"/>
                <a:ext cx="20642008" cy="1158276"/>
              </a:xfrm>
              <a:prstGeom prst="rect">
                <a:avLst/>
              </a:prstGeom>
              <a:blipFill rotWithShape="0">
                <a:blip r:embed="rId13"/>
                <a:stretch>
                  <a:fillRect l="-1329" t="-842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2664672" y="11917714"/>
                <a:ext cx="23060611" cy="1776009"/>
              </a:xfrm>
              <a:prstGeom prst="rect">
                <a:avLst/>
              </a:prstGeom>
              <a:noFill/>
            </p:spPr>
            <p:txBody>
              <a:bodyPr wrap="square" lIns="182889" tIns="91445" rIns="182889" bIns="91445" rtlCol="0">
                <a:spAutoFit/>
              </a:bodyPr>
              <a:lstStyle/>
              <a:p>
                <a:pPr algn="just">
                  <a:spcAft>
                    <a:spcPts val="1600"/>
                  </a:spcAft>
                </a:pPr>
                <a:r>
                  <a:rPr lang="en-US" sz="5400" smtClean="0">
                    <a:latin typeface="Times New Roman" pitchFamily="18" charset="0"/>
                    <a:cs typeface="Times New Roman" pitchFamily="18" charset="0"/>
                  </a:rPr>
                  <a:t>Vậy </a:t>
                </a:r>
                <a:r>
                  <a:rPr lang="en-US" sz="5400" dirty="0" err="1">
                    <a:latin typeface="Times New Roman" pitchFamily="18" charset="0"/>
                    <a:cs typeface="Times New Roman" pitchFamily="18" charset="0"/>
                  </a:rPr>
                  <a:t>xác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suất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cần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tính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là</a:t>
                </a:r>
                <a:r>
                  <a:rPr lang="en-US" sz="5400" dirty="0">
                    <a:latin typeface="Times New Roman" pitchFamily="18" charset="0"/>
                    <a:cs typeface="Times New Roman" pitchFamily="18" charset="0"/>
                  </a:rPr>
                  <a:t> </a:t>
                </a:r>
                <a14:m>
                  <m:oMath xmlns:m="http://schemas.openxmlformats.org/officeDocument/2006/math">
                    <m:r>
                      <a:rPr lang="en-US" sz="6600" i="1">
                        <a:latin typeface="Cambria Math"/>
                      </a:rPr>
                      <m:t>𝑃</m:t>
                    </m:r>
                    <m:d>
                      <m:dPr>
                        <m:ctrlPr>
                          <a:rPr lang="en-US" sz="6600" i="1">
                            <a:latin typeface="Cambria Math"/>
                          </a:rPr>
                        </m:ctrlPr>
                      </m:dPr>
                      <m:e>
                        <m:r>
                          <a:rPr lang="en-US" sz="6600" i="1">
                            <a:latin typeface="Cambria Math"/>
                          </a:rPr>
                          <m:t>𝐴</m:t>
                        </m:r>
                      </m:e>
                    </m:d>
                    <m:r>
                      <a:rPr lang="en-US" sz="6600" b="1" i="1">
                        <a:latin typeface="Cambria Math"/>
                      </a:rPr>
                      <m:t>=</m:t>
                    </m:r>
                    <m:f>
                      <m:fPr>
                        <m:ctrlPr>
                          <a:rPr lang="en-US" sz="6600" b="1" i="1">
                            <a:latin typeface="Cambria Math"/>
                          </a:rPr>
                        </m:ctrlPr>
                      </m:fPr>
                      <m:num>
                        <m:r>
                          <a:rPr lang="en-US" sz="6600" i="1">
                            <a:latin typeface="Cambria Math"/>
                          </a:rPr>
                          <m:t>𝑛</m:t>
                        </m:r>
                        <m:r>
                          <a:rPr lang="en-US" sz="6600" b="1" i="1">
                            <a:latin typeface="Cambria Math"/>
                          </a:rPr>
                          <m:t>(</m:t>
                        </m:r>
                        <m:r>
                          <a:rPr lang="en-US" sz="6600" i="1">
                            <a:latin typeface="Cambria Math"/>
                          </a:rPr>
                          <m:t>𝐴</m:t>
                        </m:r>
                        <m:r>
                          <a:rPr lang="en-US" sz="6600" b="1" i="1">
                            <a:latin typeface="Cambria Math"/>
                          </a:rPr>
                          <m:t>)</m:t>
                        </m:r>
                      </m:num>
                      <m:den>
                        <m:r>
                          <a:rPr lang="en-US" sz="6600" i="1">
                            <a:latin typeface="Cambria Math"/>
                          </a:rPr>
                          <m:t>𝑛</m:t>
                        </m:r>
                        <m:d>
                          <m:dPr>
                            <m:ctrlPr>
                              <a:rPr lang="en-US" sz="6600" i="1">
                                <a:latin typeface="Cambria Math"/>
                              </a:rPr>
                            </m:ctrlPr>
                          </m:dPr>
                          <m:e>
                            <m:r>
                              <a:rPr lang="en-US" sz="6600" i="1">
                                <a:latin typeface="Cambria Math"/>
                              </a:rPr>
                              <m:t>𝛺</m:t>
                            </m:r>
                          </m:e>
                        </m:d>
                      </m:den>
                    </m:f>
                    <m:r>
                      <a:rPr lang="en-US" sz="6600" b="1" i="1">
                        <a:latin typeface="Cambria Math"/>
                      </a:rPr>
                      <m:t>=</m:t>
                    </m:r>
                    <m:f>
                      <m:fPr>
                        <m:ctrlPr>
                          <a:rPr lang="en-US" sz="6600" b="1" i="1">
                            <a:latin typeface="Cambria Math"/>
                          </a:rPr>
                        </m:ctrlPr>
                      </m:fPr>
                      <m:num>
                        <m:r>
                          <a:rPr lang="en-US" sz="6600" i="1">
                            <a:latin typeface="Cambria Math"/>
                          </a:rPr>
                          <m:t>6+200+30</m:t>
                        </m:r>
                      </m:num>
                      <m:den>
                        <m:r>
                          <a:rPr lang="en-US" sz="6600" i="1">
                            <a:latin typeface="Cambria Math"/>
                          </a:rPr>
                          <m:t>462</m:t>
                        </m:r>
                      </m:den>
                    </m:f>
                    <m:r>
                      <a:rPr lang="en-US" sz="6600" i="1">
                        <a:latin typeface="Cambria Math"/>
                      </a:rPr>
                      <m:t>=</m:t>
                    </m:r>
                    <m:f>
                      <m:fPr>
                        <m:ctrlPr>
                          <a:rPr lang="en-US" sz="6600" i="1">
                            <a:latin typeface="Cambria Math"/>
                          </a:rPr>
                        </m:ctrlPr>
                      </m:fPr>
                      <m:num>
                        <m:r>
                          <a:rPr lang="en-US" sz="6600" i="1">
                            <a:latin typeface="Cambria Math"/>
                          </a:rPr>
                          <m:t>118</m:t>
                        </m:r>
                      </m:num>
                      <m:den>
                        <m:r>
                          <a:rPr lang="en-US" sz="6600" i="1">
                            <a:latin typeface="Cambria Math"/>
                          </a:rPr>
                          <m:t>231</m:t>
                        </m:r>
                      </m:den>
                    </m:f>
                  </m:oMath>
                </a14:m>
                <a:r>
                  <a:rPr lang="en-US" sz="5400" dirty="0" smtClean="0">
                    <a:latin typeface="Times New Roman" pitchFamily="18" charset="0"/>
                    <a:cs typeface="Times New Roman" pitchFamily="18" charset="0"/>
                  </a:rPr>
                  <a:t>.</a:t>
                </a:r>
                <a:endParaRPr lang="en-US" sz="5400" dirty="0">
                  <a:latin typeface="Times New Roman" pitchFamily="18" charset="0"/>
                  <a:cs typeface="Times New Roman" pitchFamily="18" charset="0"/>
                </a:endParaRPr>
              </a:p>
            </p:txBody>
          </p:sp>
        </mc:Choice>
        <mc:Fallback xmlns="">
          <p:sp>
            <p:nvSpPr>
              <p:cNvPr id="92" name="Rectangle 91"/>
              <p:cNvSpPr>
                <a:spLocks noRot="1" noChangeAspect="1" noMove="1" noResize="1" noEditPoints="1" noAdjustHandles="1" noChangeArrowheads="1" noChangeShapeType="1" noTextEdit="1"/>
              </p:cNvSpPr>
              <p:nvPr/>
            </p:nvSpPr>
            <p:spPr>
              <a:xfrm>
                <a:off x="2664672" y="11917714"/>
                <a:ext cx="23060611" cy="1776009"/>
              </a:xfrm>
              <a:prstGeom prst="rect">
                <a:avLst/>
              </a:prstGeom>
              <a:blipFill rotWithShape="0">
                <a:blip r:embed="rId14"/>
                <a:stretch>
                  <a:fillRect l="-1004"/>
                </a:stretch>
              </a:blipFill>
            </p:spPr>
            <p:txBody>
              <a:bodyPr/>
              <a:lstStyle/>
              <a:p>
                <a:r>
                  <a:rPr lang="en-US">
                    <a:noFill/>
                  </a:rPr>
                  <a:t> </a:t>
                </a:r>
              </a:p>
            </p:txBody>
          </p:sp>
        </mc:Fallback>
      </mc:AlternateContent>
    </p:spTree>
    <p:extLst>
      <p:ext uri="{BB962C8B-B14F-4D97-AF65-F5344CB8AC3E}">
        <p14:creationId xmlns:p14="http://schemas.microsoft.com/office/powerpoint/2010/main" val="30052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left)">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left)">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wipe(left)">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wipe(left)">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wipe(left)">
                                      <p:cBhvr>
                                        <p:cTn id="37" dur="500"/>
                                        <p:tgtEl>
                                          <p:spTgt spid="8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7" grpId="0"/>
      <p:bldP spid="81" grpId="0"/>
      <p:bldP spid="82" grpId="0"/>
      <p:bldP spid="86" grpId="0" animBg="1"/>
      <p:bldP spid="90" grpId="0"/>
      <p:bldP spid="91" grpId="0"/>
      <p:bldP spid="9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52816" y="-134669"/>
            <a:ext cx="23815893" cy="2962667"/>
            <a:chOff x="534987" y="1718083"/>
            <a:chExt cx="23340848" cy="2484466"/>
          </a:xfrm>
        </p:grpSpPr>
        <p:grpSp>
          <p:nvGrpSpPr>
            <p:cNvPr id="21" name="Group 20"/>
            <p:cNvGrpSpPr/>
            <p:nvPr/>
          </p:nvGrpSpPr>
          <p:grpSpPr>
            <a:xfrm>
              <a:off x="534987" y="1869705"/>
              <a:ext cx="23340848" cy="2332844"/>
              <a:chOff x="534987" y="1647866"/>
              <a:chExt cx="23340848" cy="2332844"/>
            </a:xfrm>
          </p:grpSpPr>
          <p:sp>
            <p:nvSpPr>
              <p:cNvPr id="25" name="Rounded Rectangle 24"/>
              <p:cNvSpPr/>
              <p:nvPr/>
            </p:nvSpPr>
            <p:spPr bwMode="auto">
              <a:xfrm>
                <a:off x="755649" y="1720892"/>
                <a:ext cx="23120186" cy="2259818"/>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2</a:t>
                  </a:r>
                </a:p>
              </p:txBody>
            </p:sp>
          </p:grpSp>
        </p:grpSp>
        <mc:AlternateContent xmlns:mc="http://schemas.openxmlformats.org/markup-compatibility/2006" xmlns:a14="http://schemas.microsoft.com/office/drawing/2010/main">
          <mc:Choice Requires="a14">
            <p:sp>
              <p:nvSpPr>
                <p:cNvPr id="23" name="Rectangle 22"/>
                <p:cNvSpPr/>
                <p:nvPr/>
              </p:nvSpPr>
              <p:spPr>
                <a:xfrm>
                  <a:off x="955702" y="1718083"/>
                  <a:ext cx="22831688" cy="22919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nSpc>
                      <a:spcPct val="115000"/>
                    </a:lnSpc>
                    <a:spcAft>
                      <a:spcPts val="1000"/>
                    </a:spcAft>
                  </a:pPr>
                  <a:r>
                    <a:rPr lang="en-US" sz="7200" smtClean="0">
                      <a:latin typeface="Times New Roman"/>
                      <a:ea typeface="Calibri"/>
                      <a:cs typeface="Times New Roman"/>
                    </a:rPr>
                    <a:t>              Xét </a:t>
                  </a:r>
                  <a:r>
                    <a:rPr lang="en-US" sz="7200">
                      <a:latin typeface="Times New Roman"/>
                      <a:ea typeface="Calibri"/>
                      <a:cs typeface="Times New Roman"/>
                    </a:rPr>
                    <a:t>phép thử ngẫu nhiên với không gian mẫu </a:t>
                  </a:r>
                  <a14:m>
                    <m:oMath xmlns:m="http://schemas.openxmlformats.org/officeDocument/2006/math">
                      <m:r>
                        <a:rPr lang="en-US" sz="7200" i="1">
                          <a:latin typeface="Cambria Math"/>
                          <a:ea typeface="Calibri"/>
                          <a:cs typeface="Times New Roman"/>
                        </a:rPr>
                        <m:t>𝛺</m:t>
                      </m:r>
                    </m:oMath>
                  </a14:m>
                  <a:r>
                    <a:rPr lang="en-US" sz="7200">
                      <a:latin typeface="Times New Roman"/>
                      <a:ea typeface="Calibri"/>
                      <a:cs typeface="Times New Roman"/>
                    </a:rPr>
                    <a:t> có hai biến cố A và B xung khắc. Mệnh đề nào sau đây là đúng</a:t>
                  </a:r>
                  <a:r>
                    <a:rPr lang="en-US" sz="7200" smtClean="0">
                      <a:latin typeface="Times New Roman"/>
                      <a:ea typeface="Calibri"/>
                      <a:cs typeface="Times New Roman"/>
                    </a:rPr>
                    <a:t>:</a:t>
                  </a:r>
                  <a:endParaRPr lang="en-US" sz="6000" b="1"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955702" y="1718083"/>
                  <a:ext cx="22831688" cy="2291925"/>
                </a:xfrm>
                <a:prstGeom prst="rect">
                  <a:avLst/>
                </a:prstGeom>
                <a:blipFill rotWithShape="0">
                  <a:blip r:embed="rId3"/>
                  <a:stretch>
                    <a:fillRect l="-1570" t="-4688" b="-120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51" name="Group 50"/>
          <p:cNvGrpSpPr/>
          <p:nvPr/>
        </p:nvGrpSpPr>
        <p:grpSpPr>
          <a:xfrm>
            <a:off x="13145736" y="4597082"/>
            <a:ext cx="10367869" cy="2233000"/>
            <a:chOff x="5595442" y="1557992"/>
            <a:chExt cx="2550395" cy="1037945"/>
          </a:xfrm>
        </p:grpSpPr>
        <p:sp>
          <p:nvSpPr>
            <p:cNvPr id="52" name="Rectangle 51"/>
            <p:cNvSpPr/>
            <p:nvPr/>
          </p:nvSpPr>
          <p:spPr>
            <a:xfrm>
              <a:off x="5753867" y="1557992"/>
              <a:ext cx="2233531" cy="103794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95442" y="1833121"/>
              <a:ext cx="373664" cy="545997"/>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smtClean="0"/>
                <a:t>B</a:t>
              </a:r>
              <a:endParaRPr lang="en-US" sz="8000" b="1" dirty="0"/>
            </a:p>
          </p:txBody>
        </p:sp>
        <mc:AlternateContent xmlns:mc="http://schemas.openxmlformats.org/markup-compatibility/2006" xmlns:a14="http://schemas.microsoft.com/office/drawing/2010/main">
          <mc:Choice Requires="a14">
            <p:sp>
              <p:nvSpPr>
                <p:cNvPr id="54" name="TextBox 53"/>
                <p:cNvSpPr txBox="1"/>
                <p:nvPr/>
              </p:nvSpPr>
              <p:spPr>
                <a:xfrm>
                  <a:off x="5864989" y="1839359"/>
                  <a:ext cx="2280848" cy="515020"/>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solidFill>
                              <a:schemeClr val="bg1"/>
                            </a:solidFill>
                            <a:latin typeface="Cambria Math" panose="02040503050406030204" pitchFamily="18" charset="0"/>
                            <a:cs typeface="Times New Roman" panose="02020603050405020304" pitchFamily="18" charset="0"/>
                          </a:rPr>
                          <m:t>𝐴</m:t>
                        </m:r>
                        <m:r>
                          <a:rPr lang="en-US" sz="6600" b="0" i="1" smtClean="0">
                            <a:solidFill>
                              <a:schemeClr val="bg1"/>
                            </a:solidFill>
                            <a:latin typeface="Cambria Math" panose="02040503050406030204" pitchFamily="18" charset="0"/>
                            <a:cs typeface="Times New Roman" panose="02020603050405020304" pitchFamily="18" charset="0"/>
                          </a:rPr>
                          <m:t>∩</m:t>
                        </m:r>
                        <m:r>
                          <a:rPr lang="en-US" sz="6600" b="0" i="1" smtClean="0">
                            <a:solidFill>
                              <a:schemeClr val="bg1"/>
                            </a:solidFill>
                            <a:latin typeface="Cambria Math" panose="02040503050406030204" pitchFamily="18" charset="0"/>
                            <a:cs typeface="Times New Roman" panose="02020603050405020304" pitchFamily="18" charset="0"/>
                          </a:rPr>
                          <m:t>𝐵</m:t>
                        </m:r>
                        <m:r>
                          <a:rPr lang="en-US" sz="6600" b="0" i="1" smtClean="0">
                            <a:solidFill>
                              <a:schemeClr val="bg1"/>
                            </a:solidFill>
                            <a:latin typeface="Cambria Math" panose="02040503050406030204" pitchFamily="18" charset="0"/>
                            <a:cs typeface="Times New Roman" panose="02020603050405020304" pitchFamily="18" charset="0"/>
                          </a:rPr>
                          <m:t>=</m:t>
                        </m:r>
                        <m:r>
                          <m:rPr>
                            <m:sty m:val="p"/>
                          </m:rPr>
                          <a:rPr lang="el-GR" sz="6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Ω</m:t>
                        </m:r>
                        <m:r>
                          <a:rPr lang="en-US" sz="6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66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5864989" y="1839359"/>
                  <a:ext cx="2280848" cy="515020"/>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137927" y="4729236"/>
            <a:ext cx="12785493" cy="2653078"/>
            <a:chOff x="5012083" y="1604995"/>
            <a:chExt cx="4027084" cy="1233205"/>
          </a:xfrm>
        </p:grpSpPr>
        <p:sp>
          <p:nvSpPr>
            <p:cNvPr id="56" name="Rectangle 55"/>
            <p:cNvSpPr/>
            <p:nvPr/>
          </p:nvSpPr>
          <p:spPr>
            <a:xfrm>
              <a:off x="5264654" y="1604995"/>
              <a:ext cx="3440009" cy="103794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012083" y="1832311"/>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smtClean="0"/>
                <a:t>A</a:t>
              </a:r>
              <a:endParaRPr lang="en-US" sz="6400" b="1" dirty="0"/>
            </a:p>
          </p:txBody>
        </p:sp>
        <mc:AlternateContent xmlns:mc="http://schemas.openxmlformats.org/markup-compatibility/2006" xmlns:a14="http://schemas.microsoft.com/office/drawing/2010/main">
          <mc:Choice Requires="a14">
            <p:sp>
              <p:nvSpPr>
                <p:cNvPr id="58" name="TextBox 57"/>
                <p:cNvSpPr txBox="1"/>
                <p:nvPr/>
              </p:nvSpPr>
              <p:spPr>
                <a:xfrm>
                  <a:off x="5842251" y="1861958"/>
                  <a:ext cx="3196916" cy="976242"/>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r>
                        <a:rPr lang="en-US" sz="6600" i="1" smtClean="0">
                          <a:latin typeface="Cambria Math" panose="02040503050406030204" pitchFamily="18" charset="0"/>
                          <a:cs typeface="Times New Roman" panose="02020603050405020304" pitchFamily="18" charset="0"/>
                        </a:rPr>
                        <m:t>𝑃</m:t>
                      </m:r>
                      <m:r>
                        <a:rPr lang="en-US" sz="6600" i="1" smtClean="0">
                          <a:latin typeface="Cambria Math" panose="02040503050406030204" pitchFamily="18" charset="0"/>
                          <a:cs typeface="Times New Roman" panose="02020603050405020304" pitchFamily="18" charset="0"/>
                        </a:rPr>
                        <m:t>(</m:t>
                      </m:r>
                      <m:r>
                        <a:rPr lang="en-US" sz="6600" i="1" smtClean="0">
                          <a:latin typeface="Cambria Math" panose="02040503050406030204" pitchFamily="18" charset="0"/>
                          <a:cs typeface="Times New Roman" panose="02020603050405020304" pitchFamily="18" charset="0"/>
                        </a:rPr>
                        <m:t>𝐴𝐵</m:t>
                      </m:r>
                      <m:r>
                        <a:rPr lang="en-US" sz="6600" i="1" smtClean="0">
                          <a:latin typeface="Cambria Math" panose="02040503050406030204" pitchFamily="18" charset="0"/>
                          <a:cs typeface="Times New Roman" panose="02020603050405020304" pitchFamily="18" charset="0"/>
                        </a:rPr>
                        <m:t>)=</m:t>
                      </m:r>
                      <m:r>
                        <a:rPr lang="en-US" sz="6600" i="1" smtClean="0">
                          <a:latin typeface="Cambria Math" panose="02040503050406030204" pitchFamily="18" charset="0"/>
                          <a:cs typeface="Times New Roman" panose="02020603050405020304" pitchFamily="18" charset="0"/>
                        </a:rPr>
                        <m:t>𝑃</m:t>
                      </m:r>
                      <m:r>
                        <a:rPr lang="en-US" sz="6600" i="1" smtClean="0">
                          <a:latin typeface="Cambria Math" panose="02040503050406030204" pitchFamily="18" charset="0"/>
                          <a:cs typeface="Times New Roman" panose="02020603050405020304" pitchFamily="18" charset="0"/>
                        </a:rPr>
                        <m:t>(</m:t>
                      </m:r>
                      <m:r>
                        <a:rPr lang="en-US" sz="6600" i="1" smtClean="0">
                          <a:latin typeface="Cambria Math" panose="02040503050406030204" pitchFamily="18" charset="0"/>
                          <a:cs typeface="Times New Roman" panose="02020603050405020304" pitchFamily="18" charset="0"/>
                        </a:rPr>
                        <m:t>𝐴</m:t>
                      </m:r>
                      <m:r>
                        <a:rPr lang="en-US" sz="6600" i="1" smtClean="0">
                          <a:latin typeface="Cambria Math" panose="02040503050406030204" pitchFamily="18" charset="0"/>
                          <a:cs typeface="Times New Roman" panose="02020603050405020304" pitchFamily="18" charset="0"/>
                        </a:rPr>
                        <m:t>)+</m:t>
                      </m:r>
                      <m:r>
                        <a:rPr lang="en-US" sz="6600" i="1" smtClean="0">
                          <a:latin typeface="Cambria Math" panose="02040503050406030204" pitchFamily="18" charset="0"/>
                          <a:cs typeface="Times New Roman" panose="02020603050405020304" pitchFamily="18" charset="0"/>
                        </a:rPr>
                        <m:t>𝑃</m:t>
                      </m:r>
                      <m:r>
                        <a:rPr lang="en-US" sz="6600" i="1" smtClean="0">
                          <a:latin typeface="Cambria Math" panose="02040503050406030204" pitchFamily="18" charset="0"/>
                          <a:cs typeface="Times New Roman" panose="02020603050405020304" pitchFamily="18" charset="0"/>
                        </a:rPr>
                        <m:t>(</m:t>
                      </m:r>
                      <m:r>
                        <a:rPr lang="en-US" sz="6600" i="1" smtClean="0">
                          <a:latin typeface="Cambria Math" panose="02040503050406030204" pitchFamily="18" charset="0"/>
                          <a:cs typeface="Times New Roman" panose="02020603050405020304" pitchFamily="18" charset="0"/>
                        </a:rPr>
                        <m:t>𝐵</m:t>
                      </m:r>
                      <m:r>
                        <a:rPr lang="en-US" sz="6600" i="1" smtClean="0">
                          <a:latin typeface="Cambria Math" panose="02040503050406030204" pitchFamily="18" charset="0"/>
                          <a:cs typeface="Times New Roman" panose="02020603050405020304" pitchFamily="18" charset="0"/>
                        </a:rPr>
                        <m:t>).</m:t>
                      </m:r>
                    </m:oMath>
                  </a14:m>
                  <a:r>
                    <a:rPr lang="pt-BR" sz="6600" i="0" dirty="0">
                      <a:latin typeface="Times New Roman" panose="02020603050405020304" pitchFamily="18" charset="0"/>
                      <a:cs typeface="Times New Roman" panose="02020603050405020304" pitchFamily="18" charset="0"/>
                    </a:rPr>
                    <a:t>	</a:t>
                  </a:r>
                  <a:endParaRPr lang="en-US" sz="6600" i="0" dirty="0">
                    <a:latin typeface="Times New Roman" panose="02020603050405020304" pitchFamily="18" charset="0"/>
                    <a:cs typeface="Times New Roman" panose="020206030504050203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842251" y="1861958"/>
                  <a:ext cx="3196916" cy="976242"/>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232930" y="7191839"/>
            <a:ext cx="12077804" cy="2233002"/>
            <a:chOff x="5537206" y="1536032"/>
            <a:chExt cx="2994666" cy="1037945"/>
          </a:xfrm>
        </p:grpSpPr>
        <p:sp>
          <p:nvSpPr>
            <p:cNvPr id="46" name="Rectangle 45"/>
            <p:cNvSpPr/>
            <p:nvPr/>
          </p:nvSpPr>
          <p:spPr>
            <a:xfrm>
              <a:off x="5712475" y="1536032"/>
              <a:ext cx="2789360" cy="103794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354980" cy="522059"/>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5922223" y="1748231"/>
                  <a:ext cx="2609649" cy="557937"/>
                </a:xfrm>
                <a:prstGeom prst="rect">
                  <a:avLst/>
                </a:prstGeom>
                <a:noFill/>
              </p:spPr>
              <p:txBody>
                <a:bodyPr wrap="square" rtlCol="0">
                  <a:spAutoFit/>
                </a:bodyPr>
                <a:lstStyle>
                  <a:defPPr>
                    <a:defRPr lang="vi-VN"/>
                  </a:defPPr>
                  <a:lvl1pPr>
                    <a:defRPr sz="3200" i="1">
                      <a:solidFill>
                        <a:schemeClr val="bg1"/>
                      </a:solidFill>
                    </a:defRPr>
                  </a:lvl1pPr>
                </a:lstStyle>
                <a:p>
                  <a:r>
                    <a:rPr lang="en-US" sz="7200" smtClean="0">
                      <a:latin typeface="Times New Roman" panose="02020603050405020304" pitchFamily="18" charset="0"/>
                      <a:cs typeface="Times New Roman" panose="02020603050405020304" pitchFamily="18" charset="0"/>
                    </a:rPr>
                    <a:t> </a:t>
                  </a:r>
                  <a14:m>
                    <m:oMath xmlns:m="http://schemas.openxmlformats.org/officeDocument/2006/math">
                      <m:r>
                        <a:rPr lang="en-US" sz="7200" b="0" i="1" smtClean="0">
                          <a:latin typeface="Cambria Math" panose="02040503050406030204" pitchFamily="18" charset="0"/>
                          <a:cs typeface="Times New Roman" panose="02020603050405020304" pitchFamily="18" charset="0"/>
                        </a:rPr>
                        <m:t>𝑃</m:t>
                      </m:r>
                      <m:d>
                        <m:dPr>
                          <m:ctrlPr>
                            <a:rPr lang="en-US" sz="7200" b="0" i="1" smtClean="0">
                              <a:latin typeface="Cambria Math"/>
                              <a:cs typeface="Times New Roman" panose="02020603050405020304" pitchFamily="18" charset="0"/>
                            </a:rPr>
                          </m:ctrlPr>
                        </m:dPr>
                        <m:e>
                          <m:r>
                            <a:rPr lang="en-US" sz="7200" b="0" i="1" smtClean="0">
                              <a:latin typeface="Cambria Math" panose="02040503050406030204" pitchFamily="18" charset="0"/>
                              <a:cs typeface="Times New Roman" panose="02020603050405020304" pitchFamily="18" charset="0"/>
                            </a:rPr>
                            <m:t>𝐴</m:t>
                          </m:r>
                          <m:r>
                            <a:rPr lang="en-US" sz="7200" b="0" i="1" smtClean="0">
                              <a:latin typeface="Cambria Math" panose="02040503050406030204" pitchFamily="18" charset="0"/>
                              <a:cs typeface="Times New Roman" panose="02020603050405020304" pitchFamily="18" charset="0"/>
                            </a:rPr>
                            <m:t>∪</m:t>
                          </m:r>
                          <m:r>
                            <a:rPr lang="en-US" sz="7200" b="0" i="1" smtClean="0">
                              <a:latin typeface="Cambria Math" panose="02040503050406030204" pitchFamily="18" charset="0"/>
                              <a:cs typeface="Times New Roman" panose="02020603050405020304" pitchFamily="18" charset="0"/>
                            </a:rPr>
                            <m:t>𝐵</m:t>
                          </m:r>
                        </m:e>
                      </m:d>
                      <m:r>
                        <a:rPr lang="en-US" sz="7200" b="0" i="1" smtClean="0">
                          <a:latin typeface="Cambria Math" panose="02040503050406030204" pitchFamily="18" charset="0"/>
                          <a:cs typeface="Times New Roman" panose="02020603050405020304" pitchFamily="18" charset="0"/>
                        </a:rPr>
                        <m:t>=</m:t>
                      </m:r>
                      <m:r>
                        <a:rPr lang="en-US" sz="7200" b="0" i="1" smtClean="0">
                          <a:latin typeface="Cambria Math" panose="02040503050406030204" pitchFamily="18" charset="0"/>
                          <a:cs typeface="Times New Roman" panose="02020603050405020304" pitchFamily="18" charset="0"/>
                        </a:rPr>
                        <m:t>𝑃</m:t>
                      </m:r>
                      <m:d>
                        <m:dPr>
                          <m:ctrlPr>
                            <a:rPr lang="en-US" sz="7200" b="0" i="1" smtClean="0">
                              <a:latin typeface="Cambria Math"/>
                              <a:cs typeface="Times New Roman" panose="02020603050405020304" pitchFamily="18" charset="0"/>
                            </a:rPr>
                          </m:ctrlPr>
                        </m:dPr>
                        <m:e>
                          <m:r>
                            <a:rPr lang="en-US" sz="7200" b="0" i="1" smtClean="0">
                              <a:latin typeface="Cambria Math" panose="02040503050406030204" pitchFamily="18" charset="0"/>
                              <a:cs typeface="Times New Roman" panose="02020603050405020304" pitchFamily="18" charset="0"/>
                            </a:rPr>
                            <m:t>𝐴</m:t>
                          </m:r>
                        </m:e>
                      </m:d>
                      <m:r>
                        <a:rPr lang="en-US" sz="7200" b="0" i="1" smtClean="0">
                          <a:latin typeface="Cambria Math" panose="02040503050406030204" pitchFamily="18" charset="0"/>
                          <a:cs typeface="Times New Roman" panose="02020603050405020304" pitchFamily="18" charset="0"/>
                        </a:rPr>
                        <m:t>+</m:t>
                      </m:r>
                      <m:r>
                        <a:rPr lang="en-US" sz="7200" b="0" i="1" smtClean="0">
                          <a:latin typeface="Cambria Math" panose="02040503050406030204" pitchFamily="18" charset="0"/>
                          <a:cs typeface="Times New Roman" panose="02020603050405020304" pitchFamily="18" charset="0"/>
                        </a:rPr>
                        <m:t>𝑃</m:t>
                      </m:r>
                      <m:d>
                        <m:dPr>
                          <m:ctrlPr>
                            <a:rPr lang="en-US" sz="7200" b="0" i="1" smtClean="0">
                              <a:latin typeface="Cambria Math"/>
                              <a:cs typeface="Times New Roman" panose="02020603050405020304" pitchFamily="18" charset="0"/>
                            </a:rPr>
                          </m:ctrlPr>
                        </m:dPr>
                        <m:e>
                          <m:r>
                            <a:rPr lang="en-US" sz="7200" b="0" i="1" smtClean="0">
                              <a:latin typeface="Cambria Math" panose="02040503050406030204" pitchFamily="18" charset="0"/>
                              <a:cs typeface="Times New Roman" panose="02020603050405020304" pitchFamily="18" charset="0"/>
                            </a:rPr>
                            <m:t>𝐵</m:t>
                          </m:r>
                        </m:e>
                      </m:d>
                      <m:r>
                        <a:rPr lang="en-US" sz="7200" b="0" i="1" smtClean="0">
                          <a:latin typeface="Cambria Math" panose="02040503050406030204" pitchFamily="18" charset="0"/>
                          <a:cs typeface="Times New Roman" panose="02020603050405020304" pitchFamily="18" charset="0"/>
                        </a:rPr>
                        <m:t>.</m:t>
                      </m:r>
                    </m:oMath>
                  </a14:m>
                  <a:endParaRPr lang="en-US" sz="7200" dirty="0">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5922223" y="1748231"/>
                  <a:ext cx="2609649" cy="557937"/>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13055935" y="7132115"/>
            <a:ext cx="8750375" cy="2233004"/>
            <a:chOff x="5708035" y="1574534"/>
            <a:chExt cx="3044697" cy="1037945"/>
          </a:xfrm>
        </p:grpSpPr>
        <p:sp>
          <p:nvSpPr>
            <p:cNvPr id="60" name="Rectangle 59"/>
            <p:cNvSpPr/>
            <p:nvPr/>
          </p:nvSpPr>
          <p:spPr>
            <a:xfrm>
              <a:off x="5963372" y="1574534"/>
              <a:ext cx="2789360" cy="103794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708035" y="1811005"/>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6123623" y="1761297"/>
                  <a:ext cx="2493487" cy="515019"/>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latin typeface="Cambria Math" panose="02040503050406030204" pitchFamily="18" charset="0"/>
                            <a:cs typeface="Times New Roman" panose="02020603050405020304" pitchFamily="18" charset="0"/>
                          </a:rPr>
                          <m:t>𝑃</m:t>
                        </m:r>
                        <m:d>
                          <m:dPr>
                            <m:ctrlPr>
                              <a:rPr lang="en-US" sz="6600" b="0" i="1" smtClean="0">
                                <a:latin typeface="Cambria Math"/>
                                <a:cs typeface="Times New Roman" panose="02020603050405020304" pitchFamily="18" charset="0"/>
                              </a:rPr>
                            </m:ctrlPr>
                          </m:dPr>
                          <m:e>
                            <m:r>
                              <a:rPr lang="en-US" sz="6600" b="0" i="1" smtClean="0">
                                <a:latin typeface="Cambria Math" panose="02040503050406030204" pitchFamily="18" charset="0"/>
                                <a:cs typeface="Times New Roman" panose="02020603050405020304" pitchFamily="18" charset="0"/>
                              </a:rPr>
                              <m:t>𝐴</m:t>
                            </m:r>
                          </m:e>
                        </m:d>
                        <m:r>
                          <a:rPr lang="en-US" sz="6600" b="0" i="1" smtClean="0">
                            <a:latin typeface="Cambria Math" panose="02040503050406030204" pitchFamily="18" charset="0"/>
                            <a:cs typeface="Times New Roman" panose="02020603050405020304" pitchFamily="18" charset="0"/>
                          </a:rPr>
                          <m:t>=1−</m:t>
                        </m:r>
                        <m:r>
                          <a:rPr lang="en-US" sz="6600" b="0" i="1" smtClean="0">
                            <a:latin typeface="Cambria Math" panose="02040503050406030204" pitchFamily="18" charset="0"/>
                            <a:cs typeface="Times New Roman" panose="02020603050405020304" pitchFamily="18" charset="0"/>
                          </a:rPr>
                          <m:t>𝑃</m:t>
                        </m:r>
                        <m:d>
                          <m:dPr>
                            <m:ctrlPr>
                              <a:rPr lang="en-US" sz="6600" b="0" i="1" smtClean="0">
                                <a:latin typeface="Cambria Math"/>
                                <a:cs typeface="Times New Roman" panose="02020603050405020304" pitchFamily="18" charset="0"/>
                              </a:rPr>
                            </m:ctrlPr>
                          </m:dPr>
                          <m:e>
                            <m:r>
                              <a:rPr lang="en-US" sz="6600" b="0" i="1" smtClean="0">
                                <a:latin typeface="Cambria Math" panose="02040503050406030204" pitchFamily="18" charset="0"/>
                                <a:cs typeface="Times New Roman" panose="02020603050405020304" pitchFamily="18" charset="0"/>
                              </a:rPr>
                              <m:t>𝐵</m:t>
                            </m:r>
                          </m:e>
                        </m:d>
                        <m:r>
                          <a:rPr lang="en-US" sz="6600" b="0" i="1" smtClean="0">
                            <a:latin typeface="Cambria Math" panose="02040503050406030204" pitchFamily="18" charset="0"/>
                            <a:cs typeface="Times New Roman" panose="02020603050405020304" pitchFamily="18" charset="0"/>
                          </a:rPr>
                          <m:t>.</m:t>
                        </m:r>
                      </m:oMath>
                    </m:oMathPara>
                  </a14:m>
                  <a:endParaRPr lang="en-US" sz="6600" dirty="0">
                    <a:latin typeface="Times New Roman" panose="02020603050405020304" pitchFamily="18"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6123623" y="1761297"/>
                  <a:ext cx="2493487" cy="515019"/>
                </a:xfrm>
                <a:prstGeom prst="rect">
                  <a:avLst/>
                </a:prstGeom>
                <a:blipFill rotWithShape="0">
                  <a:blip r:embed="rId7"/>
                  <a:stretch>
                    <a:fillRect/>
                  </a:stretch>
                </a:blipFill>
              </p:spPr>
              <p:txBody>
                <a:bodyPr/>
                <a:lstStyle/>
                <a:p>
                  <a:r>
                    <a:rPr lang="en-US">
                      <a:noFill/>
                    </a:rPr>
                    <a:t> </a:t>
                  </a:r>
                </a:p>
              </p:txBody>
            </p:sp>
          </mc:Fallback>
        </mc:AlternateContent>
      </p:grpSp>
      <p:sp>
        <p:nvSpPr>
          <p:cNvPr id="97" name="Action Button: Forward or Next 96">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50" name="Oval 49">
            <a:extLst>
              <a:ext uri="{FF2B5EF4-FFF2-40B4-BE49-F238E27FC236}">
                <a16:creationId xmlns:a16="http://schemas.microsoft.com/office/drawing/2014/main" xmlns="" id="{14E4121E-5E64-4E3D-830F-6D502EA4FAA1}"/>
              </a:ext>
            </a:extLst>
          </p:cNvPr>
          <p:cNvSpPr/>
          <p:nvPr/>
        </p:nvSpPr>
        <p:spPr>
          <a:xfrm>
            <a:off x="418026" y="7745560"/>
            <a:ext cx="1246575" cy="1169028"/>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p:grpSp>
        <p:nvGrpSpPr>
          <p:cNvPr id="13" name="Group 12"/>
          <p:cNvGrpSpPr/>
          <p:nvPr/>
        </p:nvGrpSpPr>
        <p:grpSpPr>
          <a:xfrm>
            <a:off x="418026" y="9673523"/>
            <a:ext cx="23672882" cy="3589842"/>
            <a:chOff x="418026" y="9673523"/>
            <a:chExt cx="23672882" cy="3589842"/>
          </a:xfrm>
        </p:grpSpPr>
        <p:grpSp>
          <p:nvGrpSpPr>
            <p:cNvPr id="89" name="Group 88"/>
            <p:cNvGrpSpPr/>
            <p:nvPr/>
          </p:nvGrpSpPr>
          <p:grpSpPr>
            <a:xfrm>
              <a:off x="418026" y="9673523"/>
              <a:ext cx="23672882" cy="3589842"/>
              <a:chOff x="184495" y="3636274"/>
              <a:chExt cx="11834900" cy="3558304"/>
            </a:xfrm>
          </p:grpSpPr>
          <p:sp>
            <p:nvSpPr>
              <p:cNvPr id="5" name="Rounded Rectangle 4"/>
              <p:cNvSpPr/>
              <p:nvPr/>
            </p:nvSpPr>
            <p:spPr>
              <a:xfrm>
                <a:off x="184495" y="3865217"/>
                <a:ext cx="11834900" cy="3329361"/>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6" name="Group 5"/>
              <p:cNvGrpSpPr/>
              <p:nvPr/>
            </p:nvGrpSpPr>
            <p:grpSpPr>
              <a:xfrm>
                <a:off x="203200" y="3636274"/>
                <a:ext cx="2342697" cy="1216855"/>
                <a:chOff x="1275608" y="6239450"/>
                <a:chExt cx="4592536" cy="2210967"/>
              </a:xfrm>
            </p:grpSpPr>
            <p:sp>
              <p:nvSpPr>
                <p:cNvPr id="7" name="Freeform 20"/>
                <p:cNvSpPr>
                  <a:spLocks/>
                </p:cNvSpPr>
                <p:nvPr/>
              </p:nvSpPr>
              <p:spPr bwMode="auto">
                <a:xfrm rot="16200000" flipV="1">
                  <a:off x="2768388" y="5350660"/>
                  <a:ext cx="2127622"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22706"/>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mc:AlternateContent xmlns:mc="http://schemas.openxmlformats.org/markup-compatibility/2006" xmlns:a14="http://schemas.microsoft.com/office/drawing/2010/main">
          <mc:Choice Requires="a14">
            <p:sp>
              <p:nvSpPr>
                <p:cNvPr id="11" name="TextBox 10"/>
                <p:cNvSpPr txBox="1"/>
                <p:nvPr/>
              </p:nvSpPr>
              <p:spPr>
                <a:xfrm>
                  <a:off x="777969" y="11252717"/>
                  <a:ext cx="22735636" cy="1938992"/>
                </a:xfrm>
                <a:prstGeom prst="rect">
                  <a:avLst/>
                </a:prstGeom>
                <a:noFill/>
              </p:spPr>
              <p:txBody>
                <a:bodyPr wrap="square" rtlCol="0">
                  <a:spAutoFit/>
                </a:bodyPr>
                <a:lstStyle/>
                <a:p>
                  <a:r>
                    <a:rPr lang="en-US" sz="6000" smtClean="0">
                      <a:latin typeface="Times New Roman" panose="02020603050405020304" pitchFamily="18" charset="0"/>
                      <a:cs typeface="Times New Roman" panose="02020603050405020304" pitchFamily="18" charset="0"/>
                    </a:rPr>
                    <a:t>Do </a:t>
                  </a:r>
                  <a14:m>
                    <m:oMath xmlns:m="http://schemas.openxmlformats.org/officeDocument/2006/math">
                      <m:r>
                        <a:rPr lang="en-US" sz="6000" b="0" i="1" smtClean="0">
                          <a:latin typeface="Cambria Math" panose="02040503050406030204" pitchFamily="18" charset="0"/>
                        </a:rPr>
                        <m:t>𝐴</m:t>
                      </m:r>
                    </m:oMath>
                  </a14:m>
                  <a:r>
                    <a:rPr lang="en-US" sz="6000" smtClean="0">
                      <a:latin typeface="Times New Roman" panose="02020603050405020304" pitchFamily="18" charset="0"/>
                      <a:cs typeface="Times New Roman" panose="02020603050405020304" pitchFamily="18" charset="0"/>
                    </a:rPr>
                    <a:t> và </a:t>
                  </a:r>
                  <a14:m>
                    <m:oMath xmlns:m="http://schemas.openxmlformats.org/officeDocument/2006/math">
                      <m:r>
                        <a:rPr lang="en-US" sz="6000" b="0" i="1" smtClean="0">
                          <a:latin typeface="Cambria Math" panose="02040503050406030204" pitchFamily="18" charset="0"/>
                        </a:rPr>
                        <m:t>𝐵</m:t>
                      </m:r>
                    </m:oMath>
                  </a14:m>
                  <a:r>
                    <a:rPr lang="en-US" sz="6000" smtClean="0">
                      <a:latin typeface="Times New Roman" panose="02020603050405020304" pitchFamily="18" charset="0"/>
                      <a:cs typeface="Times New Roman" panose="02020603050405020304" pitchFamily="18" charset="0"/>
                    </a:rPr>
                    <a:t> xung khắc tức là </a:t>
                  </a:r>
                  <a14:m>
                    <m:oMath xmlns:m="http://schemas.openxmlformats.org/officeDocument/2006/math">
                      <m:r>
                        <a:rPr lang="en-US" sz="6000" b="0" i="1" smtClean="0">
                          <a:latin typeface="Cambria Math" panose="02040503050406030204" pitchFamily="18" charset="0"/>
                        </a:rPr>
                        <m:t>𝐴</m:t>
                      </m:r>
                      <m:r>
                        <a:rPr lang="en-US" sz="6000" b="0" i="1" smtClean="0">
                          <a:latin typeface="Cambria Math" panose="02040503050406030204" pitchFamily="18" charset="0"/>
                        </a:rPr>
                        <m:t>∩</m:t>
                      </m:r>
                      <m:r>
                        <a:rPr lang="en-US" sz="6000" b="0" i="1" smtClean="0">
                          <a:latin typeface="Cambria Math" panose="02040503050406030204" pitchFamily="18" charset="0"/>
                        </a:rPr>
                        <m:t>𝐵</m:t>
                      </m:r>
                      <m:r>
                        <a:rPr lang="en-US" sz="6000" b="0" i="1" smtClean="0">
                          <a:latin typeface="Cambria Math" panose="02040503050406030204" pitchFamily="18" charset="0"/>
                        </a:rPr>
                        <m:t>=∅ </m:t>
                      </m:r>
                    </m:oMath>
                  </a14:m>
                  <a:r>
                    <a:rPr lang="en-US" sz="6000" smtClean="0">
                      <a:latin typeface="Times New Roman" panose="02020603050405020304" pitchFamily="18" charset="0"/>
                      <a:cs typeface="Times New Roman" panose="02020603050405020304" pitchFamily="18" charset="0"/>
                    </a:rPr>
                    <a:t>nên </a:t>
                  </a:r>
                  <a14:m>
                    <m:oMath xmlns:m="http://schemas.openxmlformats.org/officeDocument/2006/math">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m:t>
                          </m:r>
                          <m:r>
                            <a:rPr lang="en-US" sz="6000" b="0" i="1" smtClean="0">
                              <a:latin typeface="Cambria Math" panose="02040503050406030204" pitchFamily="18" charset="0"/>
                            </a:rPr>
                            <m:t>∪</m:t>
                          </m:r>
                          <m:r>
                            <a:rPr lang="en-US" sz="6000" b="0" i="1" smtClean="0">
                              <a:latin typeface="Cambria Math" panose="02040503050406030204" pitchFamily="18" charset="0"/>
                            </a:rPr>
                            <m:t>𝐵</m:t>
                          </m:r>
                        </m:e>
                      </m:d>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m:t>
                          </m:r>
                        </m:e>
                      </m:d>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𝐵</m:t>
                          </m:r>
                        </m:e>
                      </m:d>
                      <m:r>
                        <a:rPr lang="en-US" sz="6000" b="0" i="1" smtClean="0">
                          <a:latin typeface="Cambria Math" panose="02040503050406030204" pitchFamily="18" charset="0"/>
                        </a:rPr>
                        <m:t>. </m:t>
                      </m:r>
                    </m:oMath>
                  </a14:m>
                  <a:r>
                    <a:rPr lang="en-US" sz="6000" smtClean="0">
                      <a:latin typeface="Times New Roman" panose="02020603050405020304" pitchFamily="18" charset="0"/>
                      <a:cs typeface="Times New Roman" panose="02020603050405020304" pitchFamily="18" charset="0"/>
                    </a:rPr>
                    <a:t> Vậy A đúng.</a:t>
                  </a:r>
                  <a:endParaRPr lang="en-US" sz="600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77969" y="11252717"/>
                  <a:ext cx="22735636" cy="1938992"/>
                </a:xfrm>
                <a:prstGeom prst="rect">
                  <a:avLst/>
                </a:prstGeom>
                <a:blipFill rotWithShape="0">
                  <a:blip r:embed="rId8"/>
                  <a:stretch>
                    <a:fillRect l="-1636" t="-9748" b="-20440"/>
                  </a:stretch>
                </a:blipFill>
              </p:spPr>
              <p:txBody>
                <a:bodyPr/>
                <a:lstStyle/>
                <a:p>
                  <a:r>
                    <a:rPr lang="en-US">
                      <a:noFill/>
                    </a:rPr>
                    <a:t> </a:t>
                  </a:r>
                </a:p>
              </p:txBody>
            </p:sp>
          </mc:Fallback>
        </mc:AlternateContent>
      </p:grpSp>
    </p:spTree>
    <p:extLst>
      <p:ext uri="{BB962C8B-B14F-4D97-AF65-F5344CB8AC3E}">
        <p14:creationId xmlns:p14="http://schemas.microsoft.com/office/powerpoint/2010/main" val="192061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wipe(left)">
                                      <p:cBhvr>
                                        <p:cTn id="10"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325589" y="8233641"/>
            <a:ext cx="23672882" cy="5479635"/>
            <a:chOff x="184495" y="3636270"/>
            <a:chExt cx="11834900" cy="2909013"/>
          </a:xfrm>
        </p:grpSpPr>
        <p:sp>
          <p:nvSpPr>
            <p:cNvPr id="5" name="Rounded Rectangle 4"/>
            <p:cNvSpPr/>
            <p:nvPr/>
          </p:nvSpPr>
          <p:spPr>
            <a:xfrm>
              <a:off x="184495" y="3865218"/>
              <a:ext cx="11834900" cy="268006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07737" y="-74623"/>
            <a:ext cx="24179437" cy="3323996"/>
            <a:chOff x="534987" y="1811111"/>
            <a:chExt cx="23542285" cy="2787469"/>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a:t>
                  </a:r>
                  <a:r>
                    <a:rPr lang="vi-VN" sz="6000" dirty="0">
                      <a:solidFill>
                        <a:schemeClr val="bg1"/>
                      </a:solidFill>
                      <a:latin typeface="Tahoma" pitchFamily="34" charset="0"/>
                      <a:cs typeface="Tahoma" pitchFamily="34" charset="0"/>
                    </a:rPr>
                    <a:t>3</a:t>
                  </a:r>
                  <a:endParaRPr lang="en-US" sz="6000" dirty="0">
                    <a:solidFill>
                      <a:schemeClr val="bg1"/>
                    </a:solidFill>
                    <a:latin typeface="Tahoma" pitchFamily="34" charset="0"/>
                    <a:cs typeface="Tahoma" pitchFamily="34" charset="0"/>
                  </a:endParaRPr>
                </a:p>
              </p:txBody>
            </p:sp>
          </p:grpSp>
        </p:grpSp>
        <mc:AlternateContent xmlns:mc="http://schemas.openxmlformats.org/markup-compatibility/2006" xmlns:a14="http://schemas.microsoft.com/office/drawing/2010/main">
          <mc:Choice Requires="a14">
            <p:sp>
              <p:nvSpPr>
                <p:cNvPr id="23" name="Rectangle 22"/>
                <p:cNvSpPr/>
                <p:nvPr/>
              </p:nvSpPr>
              <p:spPr>
                <a:xfrm>
                  <a:off x="3920891" y="1811111"/>
                  <a:ext cx="20156381" cy="278746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algn="just" fontAlgn="base">
                    <a:buClr>
                      <a:srgbClr val="0000FF"/>
                    </a:buClr>
                    <a:tabLst>
                      <a:tab pos="1259903" algn="l"/>
                    </a:tabLst>
                  </a:pPr>
                  <a:r>
                    <a:rPr lang="en-US" sz="7200">
                      <a:latin typeface="Times New Roman"/>
                      <a:ea typeface="Calibri"/>
                      <a:cs typeface="Times New Roman"/>
                    </a:rPr>
                    <a:t>Cho hai biến cố A và B với </a:t>
                  </a:r>
                  <a14:m>
                    <m:oMath xmlns:m="http://schemas.openxmlformats.org/officeDocument/2006/math">
                      <m:r>
                        <a:rPr lang="en-US" sz="7200" i="1">
                          <a:latin typeface="Cambria Math"/>
                          <a:ea typeface="Calibri"/>
                          <a:cs typeface="Times New Roman"/>
                        </a:rPr>
                        <m:t>𝑃</m:t>
                      </m:r>
                      <m:d>
                        <m:dPr>
                          <m:ctrlPr>
                            <a:rPr lang="vi-VN" sz="7200" i="1">
                              <a:latin typeface="Cambria Math"/>
                              <a:ea typeface="Calibri"/>
                              <a:cs typeface="Times New Roman"/>
                            </a:rPr>
                          </m:ctrlPr>
                        </m:dPr>
                        <m:e>
                          <m:r>
                            <a:rPr lang="en-US" sz="7200" i="1">
                              <a:latin typeface="Cambria Math"/>
                              <a:ea typeface="Calibri"/>
                              <a:cs typeface="Times New Roman"/>
                            </a:rPr>
                            <m:t>𝐴</m:t>
                          </m:r>
                        </m:e>
                      </m:d>
                      <m:r>
                        <a:rPr lang="en-US" sz="7200" i="1">
                          <a:latin typeface="Cambria Math"/>
                          <a:ea typeface="Calibri"/>
                          <a:cs typeface="Times New Roman"/>
                        </a:rPr>
                        <m:t>=0,3;</m:t>
                      </m:r>
                      <m:r>
                        <a:rPr lang="en-US" sz="7200" i="1">
                          <a:latin typeface="Cambria Math"/>
                          <a:ea typeface="Calibri"/>
                          <a:cs typeface="Times New Roman"/>
                        </a:rPr>
                        <m:t>𝑃</m:t>
                      </m:r>
                      <m:d>
                        <m:dPr>
                          <m:ctrlPr>
                            <a:rPr lang="vi-VN" sz="7200" i="1">
                              <a:latin typeface="Cambria Math"/>
                              <a:ea typeface="Calibri"/>
                              <a:cs typeface="Times New Roman"/>
                            </a:rPr>
                          </m:ctrlPr>
                        </m:dPr>
                        <m:e>
                          <m:r>
                            <a:rPr lang="en-US" sz="7200" i="1">
                              <a:latin typeface="Cambria Math"/>
                              <a:ea typeface="Calibri"/>
                              <a:cs typeface="Times New Roman"/>
                            </a:rPr>
                            <m:t>𝐵</m:t>
                          </m:r>
                        </m:e>
                      </m:d>
                      <m:r>
                        <a:rPr lang="en-US" sz="7200" i="1">
                          <a:latin typeface="Cambria Math"/>
                          <a:ea typeface="Calibri"/>
                          <a:cs typeface="Times New Roman"/>
                        </a:rPr>
                        <m:t>=0,4</m:t>
                      </m:r>
                    </m:oMath>
                  </a14:m>
                  <a:r>
                    <a:rPr lang="en-US" sz="7200">
                      <a:latin typeface="Times New Roman"/>
                      <a:ea typeface="Calibri"/>
                      <a:cs typeface="Times New Roman"/>
                    </a:rPr>
                    <a:t> </a:t>
                  </a:r>
                  <a:endParaRPr lang="en-US" sz="7200" smtClean="0">
                    <a:latin typeface="Times New Roman"/>
                    <a:ea typeface="Calibri"/>
                    <a:cs typeface="Times New Roman"/>
                  </a:endParaRPr>
                </a:p>
                <a:p>
                  <a:pPr algn="just" fontAlgn="base">
                    <a:buClr>
                      <a:srgbClr val="0000FF"/>
                    </a:buClr>
                    <a:tabLst>
                      <a:tab pos="1259903" algn="l"/>
                    </a:tabLst>
                  </a:pPr>
                  <a:r>
                    <a:rPr lang="en-US" sz="7200" smtClean="0">
                      <a:latin typeface="Times New Roman"/>
                      <a:ea typeface="Calibri"/>
                      <a:cs typeface="Times New Roman"/>
                    </a:rPr>
                    <a:t>và </a:t>
                  </a:r>
                  <a14:m>
                    <m:oMath xmlns:m="http://schemas.openxmlformats.org/officeDocument/2006/math">
                      <m:r>
                        <a:rPr lang="en-US" sz="7200" i="1">
                          <a:latin typeface="Cambria Math"/>
                          <a:ea typeface="Calibri"/>
                          <a:cs typeface="Times New Roman"/>
                        </a:rPr>
                        <m:t>𝑃</m:t>
                      </m:r>
                      <m:d>
                        <m:dPr>
                          <m:ctrlPr>
                            <a:rPr lang="vi-VN" sz="7200" i="1">
                              <a:latin typeface="Cambria Math"/>
                              <a:ea typeface="Calibri"/>
                              <a:cs typeface="Times New Roman"/>
                            </a:rPr>
                          </m:ctrlPr>
                        </m:dPr>
                        <m:e>
                          <m:r>
                            <a:rPr lang="en-US" sz="7200" i="1">
                              <a:latin typeface="Cambria Math"/>
                              <a:ea typeface="Calibri"/>
                              <a:cs typeface="Times New Roman"/>
                            </a:rPr>
                            <m:t>𝐴𝐵</m:t>
                          </m:r>
                        </m:e>
                      </m:d>
                      <m:r>
                        <a:rPr lang="en-US" sz="7200" i="1">
                          <a:latin typeface="Cambria Math"/>
                          <a:ea typeface="Calibri"/>
                          <a:cs typeface="Times New Roman"/>
                        </a:rPr>
                        <m:t>=0,2.</m:t>
                      </m:r>
                    </m:oMath>
                  </a14:m>
                  <a:r>
                    <a:rPr lang="en-US" sz="7200">
                      <a:latin typeface="Times New Roman"/>
                      <a:ea typeface="Calibri"/>
                      <a:cs typeface="Times New Roman"/>
                    </a:rPr>
                    <a:t> Mệnh đề nào sai:</a:t>
                  </a:r>
                  <a:endParaRPr lang="vi-VN" sz="7200">
                    <a:latin typeface="Calibri"/>
                    <a:ea typeface="Calibri"/>
                    <a:cs typeface="Times New Roman"/>
                  </a:endParaRPr>
                </a:p>
                <a:p>
                  <a:pPr algn="ctr" fontAlgn="base">
                    <a:buClr>
                      <a:srgbClr val="0000FF"/>
                    </a:buClr>
                    <a:tabLst>
                      <a:tab pos="1259903" algn="l"/>
                    </a:tabLst>
                  </a:pPr>
                  <a:endParaRPr lang="en-US" sz="6000" dirty="0">
                    <a:latin typeface="Times New Roman" panose="02020603050405020304" pitchFamily="18" charset="0"/>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920891" y="1811111"/>
                  <a:ext cx="20156381" cy="2787469"/>
                </a:xfrm>
                <a:prstGeom prst="rect">
                  <a:avLst/>
                </a:prstGeom>
                <a:blipFill rotWithShape="0">
                  <a:blip r:embed="rId3"/>
                  <a:stretch>
                    <a:fillRect l="-1796" t="-5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118900" y="3164166"/>
            <a:ext cx="24299185" cy="4588256"/>
            <a:chOff x="296000" y="1485655"/>
            <a:chExt cx="12148011" cy="2294128"/>
          </a:xfrm>
        </p:grpSpPr>
        <p:grpSp>
          <p:nvGrpSpPr>
            <p:cNvPr id="51" name="Group 50"/>
            <p:cNvGrpSpPr/>
            <p:nvPr/>
          </p:nvGrpSpPr>
          <p:grpSpPr>
            <a:xfrm>
              <a:off x="296000" y="1553118"/>
              <a:ext cx="7868575" cy="914401"/>
              <a:chOff x="5585860" y="1606126"/>
              <a:chExt cx="7841899" cy="850065"/>
            </a:xfrm>
          </p:grpSpPr>
          <p:sp>
            <p:nvSpPr>
              <p:cNvPr id="52" name="Rectangle 51"/>
              <p:cNvSpPr/>
              <p:nvPr/>
            </p:nvSpPr>
            <p:spPr>
              <a:xfrm>
                <a:off x="5951720" y="1606126"/>
                <a:ext cx="711018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85860" y="169940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08331" y="1732392"/>
                    <a:ext cx="7319428" cy="472101"/>
                  </a:xfrm>
                  <a:prstGeom prst="rect">
                    <a:avLst/>
                  </a:prstGeom>
                  <a:noFill/>
                </p:spPr>
                <p:txBody>
                  <a:bodyPr wrap="square" rtlCol="0">
                    <a:spAutoFit/>
                  </a:bodyPr>
                  <a:lstStyle>
                    <a:defPPr>
                      <a:defRPr lang="vi-VN"/>
                    </a:defPPr>
                    <a:lvl1pPr>
                      <a:defRPr sz="3200" i="1">
                        <a:solidFill>
                          <a:schemeClr val="bg1"/>
                        </a:solidFill>
                      </a:defRPr>
                    </a:lvl1pPr>
                  </a:lstStyle>
                  <a:p>
                    <a14:m>
                      <m:oMath xmlns:m="http://schemas.openxmlformats.org/officeDocument/2006/math">
                        <m:r>
                          <m:rPr>
                            <m:sty m:val="p"/>
                          </m:rPr>
                          <a:rPr lang="en-US" sz="6000" b="0" i="0" smtClean="0">
                            <a:latin typeface="Cambria Math" panose="02040503050406030204" pitchFamily="18" charset="0"/>
                          </a:rPr>
                          <m:t>A</m:t>
                        </m:r>
                      </m:oMath>
                    </a14:m>
                    <a:r>
                      <a:rPr lang="en-US" sz="6000" i="0" dirty="0" smtClean="0">
                        <a:latin typeface="Times New Roman" panose="02020603050405020304" pitchFamily="18" charset="0"/>
                        <a:cs typeface="Times New Roman" panose="02020603050405020304" pitchFamily="18" charset="0"/>
                      </a:rPr>
                      <a:t> </a:t>
                    </a:r>
                    <a:r>
                      <a:rPr lang="en-US" sz="6000" i="0" smtClean="0">
                        <a:latin typeface="Times New Roman" panose="02020603050405020304" pitchFamily="18" charset="0"/>
                        <a:cs typeface="Times New Roman" panose="02020603050405020304" pitchFamily="18" charset="0"/>
                      </a:rPr>
                      <a:t>và </a:t>
                    </a:r>
                    <a14:m>
                      <m:oMath xmlns:m="http://schemas.openxmlformats.org/officeDocument/2006/math">
                        <m:r>
                          <m:rPr>
                            <m:sty m:val="p"/>
                          </m:rPr>
                          <a:rPr lang="en-US" sz="6000" b="0" i="0" smtClean="0">
                            <a:latin typeface="Cambria Math" panose="02040503050406030204" pitchFamily="18" charset="0"/>
                          </a:rPr>
                          <m:t>B</m:t>
                        </m:r>
                      </m:oMath>
                    </a14:m>
                    <a:r>
                      <a:rPr lang="en-US" sz="6000" i="0" dirty="0" smtClean="0">
                        <a:latin typeface="Times New Roman" panose="02020603050405020304" pitchFamily="18" charset="0"/>
                        <a:cs typeface="Times New Roman" panose="02020603050405020304" pitchFamily="18" charset="0"/>
                      </a:rPr>
                      <a:t> </a:t>
                    </a:r>
                    <a:r>
                      <a:rPr lang="en-US" sz="6000" i="0" smtClean="0">
                        <a:latin typeface="Times New Roman" panose="02020603050405020304" pitchFamily="18" charset="0"/>
                        <a:cs typeface="Times New Roman" panose="02020603050405020304" pitchFamily="18" charset="0"/>
                      </a:rPr>
                      <a:t>không phải là hai biến cố xung khắc</a:t>
                    </a:r>
                    <a:r>
                      <a:rPr lang="en-US" sz="6000" smtClean="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108331" y="1732392"/>
                    <a:ext cx="7319428" cy="472101"/>
                  </a:xfrm>
                  <a:prstGeom prst="rect">
                    <a:avLst/>
                  </a:prstGeom>
                  <a:blipFill rotWithShape="0">
                    <a:blip r:embed="rId4"/>
                    <a:stretch>
                      <a:fillRect t="-18675" b="-40361"/>
                    </a:stretch>
                  </a:blipFill>
                </p:spPr>
                <p:txBody>
                  <a:bodyPr/>
                  <a:lstStyle/>
                  <a:p>
                    <a:r>
                      <a:rPr lang="en-US">
                        <a:noFill/>
                      </a:rPr>
                      <a:t> </a:t>
                    </a:r>
                  </a:p>
                </p:txBody>
              </p:sp>
            </mc:Fallback>
          </mc:AlternateContent>
        </p:grpSp>
        <p:grpSp>
          <p:nvGrpSpPr>
            <p:cNvPr id="55" name="Group 54"/>
            <p:cNvGrpSpPr/>
            <p:nvPr/>
          </p:nvGrpSpPr>
          <p:grpSpPr>
            <a:xfrm>
              <a:off x="326622" y="2821868"/>
              <a:ext cx="7470849" cy="914401"/>
              <a:chOff x="2710343" y="2785604"/>
              <a:chExt cx="7445522" cy="850064"/>
            </a:xfrm>
          </p:grpSpPr>
          <p:sp>
            <p:nvSpPr>
              <p:cNvPr id="56" name="Rectangle 55"/>
              <p:cNvSpPr/>
              <p:nvPr/>
            </p:nvSpPr>
            <p:spPr>
              <a:xfrm>
                <a:off x="3028935" y="2785604"/>
                <a:ext cx="712693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2710343" y="295443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p:grpSp>
        <p:grpSp>
          <p:nvGrpSpPr>
            <p:cNvPr id="4" name="Group 3"/>
            <p:cNvGrpSpPr/>
            <p:nvPr/>
          </p:nvGrpSpPr>
          <p:grpSpPr>
            <a:xfrm>
              <a:off x="7938541" y="1485655"/>
              <a:ext cx="4480079" cy="914402"/>
              <a:chOff x="7390421" y="1543408"/>
              <a:chExt cx="4464891" cy="850064"/>
            </a:xfrm>
          </p:grpSpPr>
          <p:sp>
            <p:nvSpPr>
              <p:cNvPr id="46" name="Rectangle 45"/>
              <p:cNvSpPr/>
              <p:nvPr/>
            </p:nvSpPr>
            <p:spPr>
              <a:xfrm>
                <a:off x="7709417" y="1543408"/>
                <a:ext cx="4145895"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7390421" y="170422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p:grpSp>
        <p:grpSp>
          <p:nvGrpSpPr>
            <p:cNvPr id="59" name="Group 58"/>
            <p:cNvGrpSpPr/>
            <p:nvPr/>
          </p:nvGrpSpPr>
          <p:grpSpPr>
            <a:xfrm>
              <a:off x="7950842" y="1618236"/>
              <a:ext cx="4493169" cy="2161547"/>
              <a:chOff x="4496645" y="1666659"/>
              <a:chExt cx="4477936" cy="2009461"/>
            </a:xfrm>
          </p:grpSpPr>
          <p:sp>
            <p:nvSpPr>
              <p:cNvPr id="60" name="Rectangle 59"/>
              <p:cNvSpPr/>
              <p:nvPr/>
            </p:nvSpPr>
            <p:spPr>
              <a:xfrm>
                <a:off x="4753312" y="2826057"/>
                <a:ext cx="2789360"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4496645" y="297088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003348" y="1666659"/>
                    <a:ext cx="3971233" cy="472100"/>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rPr>
                            <m:t>2</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m:t>
                              </m:r>
                            </m:e>
                          </m:d>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𝐵</m:t>
                              </m:r>
                            </m:e>
                          </m:d>
                          <m:r>
                            <a:rPr lang="en-US" sz="6000" b="0" i="1" smtClean="0">
                              <a:latin typeface="Cambria Math" panose="02040503050406030204" pitchFamily="18" charset="0"/>
                            </a:rPr>
                            <m:t>=</m:t>
                          </m:r>
                          <m:r>
                            <a:rPr lang="en-US" sz="6000" b="0" i="1" smtClean="0">
                              <a:latin typeface="Cambria Math" panose="02040503050406030204" pitchFamily="18" charset="0"/>
                            </a:rPr>
                            <m:t>𝑃</m:t>
                          </m:r>
                          <m:r>
                            <a:rPr lang="en-US" sz="6000" b="0" i="1" smtClean="0">
                              <a:latin typeface="Cambria Math" panose="02040503050406030204" pitchFamily="18" charset="0"/>
                            </a:rPr>
                            <m:t>(</m:t>
                          </m:r>
                          <m:r>
                            <a:rPr lang="en-US" sz="6000" b="0" i="1" smtClean="0">
                              <a:latin typeface="Cambria Math" panose="02040503050406030204" pitchFamily="18" charset="0"/>
                            </a:rPr>
                            <m:t>𝐴𝐵</m:t>
                          </m:r>
                          <m:r>
                            <a:rPr lang="en-US" sz="60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003348" y="1666659"/>
                    <a:ext cx="3971233" cy="472100"/>
                  </a:xfrm>
                  <a:prstGeom prst="rect">
                    <a:avLst/>
                  </a:prstGeom>
                  <a:blipFill rotWithShape="0">
                    <a:blip r:embed="rId5"/>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64" name="Oval 63">
            <a:extLst>
              <a:ext uri="{FF2B5EF4-FFF2-40B4-BE49-F238E27FC236}">
                <a16:creationId xmlns:a16="http://schemas.microsoft.com/office/drawing/2014/main" xmlns="" id="{78901251-A012-4798-8FF5-A48A2302F0D4}"/>
              </a:ext>
            </a:extLst>
          </p:cNvPr>
          <p:cNvSpPr/>
          <p:nvPr/>
        </p:nvSpPr>
        <p:spPr>
          <a:xfrm>
            <a:off x="22536" y="6354624"/>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solidFill>
                  <a:schemeClr val="bg1"/>
                </a:solidFill>
                <a:latin typeface="Tahoma" pitchFamily="34" charset="0"/>
                <a:ea typeface="Tahoma" pitchFamily="34" charset="0"/>
                <a:cs typeface="Tahoma" pitchFamily="34" charset="0"/>
              </a:rPr>
              <a:t>B</a:t>
            </a:r>
            <a:endParaRPr lang="en-US" sz="6400" dirty="0">
              <a:solidFill>
                <a:schemeClr val="bg1"/>
              </a:solidFill>
            </a:endParaRPr>
          </a:p>
        </p:txBody>
      </p:sp>
      <mc:AlternateContent xmlns:mc="http://schemas.openxmlformats.org/markup-compatibility/2006" xmlns:a14="http://schemas.microsoft.com/office/drawing/2010/main">
        <mc:Choice Requires="a14">
          <p:sp>
            <p:nvSpPr>
              <p:cNvPr id="13" name="TextBox 12"/>
              <p:cNvSpPr txBox="1"/>
              <p:nvPr/>
            </p:nvSpPr>
            <p:spPr>
              <a:xfrm>
                <a:off x="1396559" y="6344247"/>
                <a:ext cx="13083026" cy="1107996"/>
              </a:xfrm>
              <a:prstGeom prst="rect">
                <a:avLst/>
              </a:prstGeom>
              <a:noFill/>
            </p:spPr>
            <p:txBody>
              <a:bodyPr wrap="square" rtlCol="0">
                <a:spAutoFit/>
              </a:bodyPr>
              <a:lstStyle/>
              <a:p>
                <a14:m>
                  <m:oMath xmlns:m="http://schemas.openxmlformats.org/officeDocument/2006/math">
                    <m:r>
                      <a:rPr lang="en-US" sz="6600" b="0" i="1" smtClean="0">
                        <a:solidFill>
                          <a:schemeClr val="bg1"/>
                        </a:solidFill>
                        <a:latin typeface="Cambria Math" panose="02040503050406030204" pitchFamily="18" charset="0"/>
                      </a:rPr>
                      <m:t>𝐴</m:t>
                    </m:r>
                  </m:oMath>
                </a14:m>
                <a:r>
                  <a:rPr lang="en-US" sz="6600" smtClean="0">
                    <a:solidFill>
                      <a:schemeClr val="bg1"/>
                    </a:solidFill>
                    <a:latin typeface="Times New Roman" panose="02020603050405020304" pitchFamily="18" charset="0"/>
                    <a:cs typeface="Times New Roman" panose="02020603050405020304" pitchFamily="18" charset="0"/>
                  </a:rPr>
                  <a:t> và </a:t>
                </a:r>
                <a14:m>
                  <m:oMath xmlns:m="http://schemas.openxmlformats.org/officeDocument/2006/math">
                    <m:r>
                      <a:rPr lang="en-US" sz="6600" b="0" i="1" smtClean="0">
                        <a:solidFill>
                          <a:schemeClr val="bg1"/>
                        </a:solidFill>
                        <a:latin typeface="Cambria Math" panose="02040503050406030204" pitchFamily="18" charset="0"/>
                      </a:rPr>
                      <m:t>𝐵</m:t>
                    </m:r>
                  </m:oMath>
                </a14:m>
                <a:r>
                  <a:rPr lang="en-US" sz="6600" smtClean="0">
                    <a:solidFill>
                      <a:schemeClr val="bg1"/>
                    </a:solidFill>
                    <a:latin typeface="Times New Roman" panose="02020603050405020304" pitchFamily="18" charset="0"/>
                    <a:cs typeface="Times New Roman" panose="02020603050405020304" pitchFamily="18" charset="0"/>
                  </a:rPr>
                  <a:t> là hai biến cố độc lập.</a:t>
                </a:r>
                <a:endParaRPr lang="en-US" sz="660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396559" y="6344247"/>
                <a:ext cx="13083026" cy="1107996"/>
              </a:xfrm>
              <a:prstGeom prst="rect">
                <a:avLst/>
              </a:prstGeom>
              <a:blipFill rotWithShape="0">
                <a:blip r:embed="rId6"/>
                <a:stretch>
                  <a:fillRect t="-19337" b="-41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6642725" y="6404841"/>
                <a:ext cx="2496709" cy="101566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rPr>
                        <m:t>𝐴</m:t>
                      </m:r>
                      <m:r>
                        <a:rPr lang="en-US" sz="6000" b="0" i="1" smtClean="0">
                          <a:solidFill>
                            <a:schemeClr val="bg1"/>
                          </a:solidFill>
                          <a:latin typeface="Cambria Math" panose="02040503050406030204" pitchFamily="18" charset="0"/>
                        </a:rPr>
                        <m:t>≠∅.</m:t>
                      </m:r>
                    </m:oMath>
                  </m:oMathPara>
                </a14:m>
                <a:endParaRPr lang="en-US" sz="6000" dirty="0">
                  <a:solidFill>
                    <a:schemeClr val="bg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16642725" y="6404841"/>
                <a:ext cx="2496709" cy="101566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76453" y="9301413"/>
                <a:ext cx="22837152" cy="4154984"/>
              </a:xfrm>
              <a:prstGeom prst="rect">
                <a:avLst/>
              </a:prstGeom>
              <a:noFill/>
            </p:spPr>
            <p:txBody>
              <a:bodyPr wrap="square" rtlCol="0">
                <a:spAutoFit/>
              </a:bodyPr>
              <a:lstStyle/>
              <a:p>
                <a:r>
                  <a:rPr lang="en-US" sz="6600" smtClean="0">
                    <a:latin typeface="Times New Roman" panose="02020603050405020304" pitchFamily="18" charset="0"/>
                    <a:cs typeface="Times New Roman" panose="02020603050405020304" pitchFamily="18" charset="0"/>
                  </a:rPr>
                  <a:t>Vì </a:t>
                </a:r>
                <a14:m>
                  <m:oMath xmlns:m="http://schemas.openxmlformats.org/officeDocument/2006/math">
                    <m:r>
                      <a:rPr lang="en-US" sz="6600" b="0" i="1" smtClean="0">
                        <a:latin typeface="Cambria Math" panose="02040503050406030204" pitchFamily="18" charset="0"/>
                      </a:rPr>
                      <m:t>𝑃</m:t>
                    </m:r>
                    <m:d>
                      <m:dPr>
                        <m:ctrlPr>
                          <a:rPr lang="en-US" sz="6600" b="0" i="1" smtClean="0">
                            <a:latin typeface="Cambria Math"/>
                          </a:rPr>
                        </m:ctrlPr>
                      </m:dPr>
                      <m:e>
                        <m:r>
                          <a:rPr lang="en-US" sz="6600" b="0" i="1" smtClean="0">
                            <a:latin typeface="Cambria Math" panose="02040503050406030204" pitchFamily="18" charset="0"/>
                          </a:rPr>
                          <m:t>𝐴𝐵</m:t>
                        </m:r>
                      </m:e>
                    </m:d>
                    <m:r>
                      <a:rPr lang="en-US" sz="6600" b="0" i="1" smtClean="0">
                        <a:latin typeface="Cambria Math" panose="02040503050406030204" pitchFamily="18" charset="0"/>
                      </a:rPr>
                      <m:t>=0,2≠0</m:t>
                    </m:r>
                  </m:oMath>
                </a14:m>
                <a:r>
                  <a:rPr lang="en-US" sz="6600" smtClean="0">
                    <a:latin typeface="Times New Roman" panose="02020603050405020304" pitchFamily="18" charset="0"/>
                    <a:cs typeface="Times New Roman" panose="02020603050405020304" pitchFamily="18" charset="0"/>
                  </a:rPr>
                  <a:t> nên hai biến cố </a:t>
                </a:r>
                <a14:m>
                  <m:oMath xmlns:m="http://schemas.openxmlformats.org/officeDocument/2006/math">
                    <m:r>
                      <a:rPr lang="en-US" sz="6600" b="0" i="1" smtClean="0">
                        <a:latin typeface="Cambria Math" panose="02040503050406030204" pitchFamily="18" charset="0"/>
                      </a:rPr>
                      <m:t>𝐴</m:t>
                    </m:r>
                  </m:oMath>
                </a14:m>
                <a:r>
                  <a:rPr lang="en-US" sz="6600" smtClean="0">
                    <a:latin typeface="Times New Roman" panose="02020603050405020304" pitchFamily="18" charset="0"/>
                    <a:cs typeface="Times New Roman" panose="02020603050405020304" pitchFamily="18" charset="0"/>
                  </a:rPr>
                  <a:t> và </a:t>
                </a:r>
                <a14:m>
                  <m:oMath xmlns:m="http://schemas.openxmlformats.org/officeDocument/2006/math">
                    <m:r>
                      <a:rPr lang="en-US" sz="6600" b="0" i="1" smtClean="0">
                        <a:latin typeface="Cambria Math" panose="02040503050406030204" pitchFamily="18" charset="0"/>
                      </a:rPr>
                      <m:t>𝐵</m:t>
                    </m:r>
                  </m:oMath>
                </a14:m>
                <a:r>
                  <a:rPr lang="en-US" sz="6600" smtClean="0">
                    <a:latin typeface="Times New Roman" panose="02020603050405020304" pitchFamily="18" charset="0"/>
                    <a:cs typeface="Times New Roman" panose="02020603050405020304" pitchFamily="18" charset="0"/>
                  </a:rPr>
                  <a:t> không xung khắc. Suy ra </a:t>
                </a:r>
                <a14:m>
                  <m:oMath xmlns:m="http://schemas.openxmlformats.org/officeDocument/2006/math">
                    <m:r>
                      <a:rPr lang="en-US" sz="6600" b="0" i="1" smtClean="0">
                        <a:latin typeface="Cambria Math" panose="02040503050406030204" pitchFamily="18" charset="0"/>
                      </a:rPr>
                      <m:t>𝐴</m:t>
                    </m:r>
                  </m:oMath>
                </a14:m>
                <a:r>
                  <a:rPr lang="en-US" sz="6600" smtClean="0">
                    <a:latin typeface="Times New Roman" panose="02020603050405020304" pitchFamily="18" charset="0"/>
                    <a:cs typeface="Times New Roman" panose="02020603050405020304" pitchFamily="18" charset="0"/>
                  </a:rPr>
                  <a:t> đúng.</a:t>
                </a:r>
              </a:p>
              <a:p>
                <a:r>
                  <a:rPr lang="en-US" sz="6600" smtClean="0">
                    <a:latin typeface="Times New Roman" panose="02020603050405020304" pitchFamily="18" charset="0"/>
                    <a:cs typeface="Times New Roman" panose="02020603050405020304" pitchFamily="18" charset="0"/>
                  </a:rPr>
                  <a:t>Ta có </a:t>
                </a:r>
                <a14:m>
                  <m:oMath xmlns:m="http://schemas.openxmlformats.org/officeDocument/2006/math">
                    <m:r>
                      <a:rPr lang="en-US" sz="6600" b="0" i="1" smtClean="0">
                        <a:latin typeface="Cambria Math" panose="02040503050406030204" pitchFamily="18" charset="0"/>
                      </a:rPr>
                      <m:t>𝑃</m:t>
                    </m:r>
                    <m:d>
                      <m:dPr>
                        <m:ctrlPr>
                          <a:rPr lang="en-US" sz="6600" b="0" i="1" smtClean="0">
                            <a:latin typeface="Cambria Math"/>
                          </a:rPr>
                        </m:ctrlPr>
                      </m:dPr>
                      <m:e>
                        <m:r>
                          <a:rPr lang="en-US" sz="6600" b="0" i="1" smtClean="0">
                            <a:latin typeface="Cambria Math" panose="02040503050406030204" pitchFamily="18" charset="0"/>
                          </a:rPr>
                          <m:t>𝐴</m:t>
                        </m:r>
                      </m:e>
                    </m:d>
                    <m:r>
                      <a:rPr lang="en-US" sz="6600" b="0" i="1" smtClean="0">
                        <a:latin typeface="Cambria Math" panose="02040503050406030204" pitchFamily="18" charset="0"/>
                      </a:rPr>
                      <m:t>.</m:t>
                    </m:r>
                    <m:r>
                      <a:rPr lang="en-US" sz="6600" b="0" i="1" smtClean="0">
                        <a:latin typeface="Cambria Math" panose="02040503050406030204" pitchFamily="18" charset="0"/>
                      </a:rPr>
                      <m:t>𝑃</m:t>
                    </m:r>
                    <m:d>
                      <m:dPr>
                        <m:ctrlPr>
                          <a:rPr lang="en-US" sz="6600" b="0" i="1" smtClean="0">
                            <a:latin typeface="Cambria Math"/>
                          </a:rPr>
                        </m:ctrlPr>
                      </m:dPr>
                      <m:e>
                        <m:r>
                          <a:rPr lang="en-US" sz="6600" b="0" i="1" smtClean="0">
                            <a:latin typeface="Cambria Math" panose="02040503050406030204" pitchFamily="18" charset="0"/>
                          </a:rPr>
                          <m:t>𝐵</m:t>
                        </m:r>
                      </m:e>
                    </m:d>
                    <m:r>
                      <a:rPr lang="en-US" sz="6600" b="0" i="1" smtClean="0">
                        <a:latin typeface="Cambria Math" panose="02040503050406030204" pitchFamily="18" charset="0"/>
                      </a:rPr>
                      <m:t>=0,12≠0,2=</m:t>
                    </m:r>
                    <m:r>
                      <a:rPr lang="en-US" sz="6600" b="0" i="1" smtClean="0">
                        <a:latin typeface="Cambria Math" panose="02040503050406030204" pitchFamily="18" charset="0"/>
                      </a:rPr>
                      <m:t>𝑃</m:t>
                    </m:r>
                    <m:r>
                      <a:rPr lang="en-US" sz="6600" b="0" i="1" smtClean="0">
                        <a:latin typeface="Cambria Math" panose="02040503050406030204" pitchFamily="18" charset="0"/>
                      </a:rPr>
                      <m:t>(</m:t>
                    </m:r>
                    <m:r>
                      <a:rPr lang="en-US" sz="6600" b="0" i="1" smtClean="0">
                        <a:latin typeface="Cambria Math" panose="02040503050406030204" pitchFamily="18" charset="0"/>
                      </a:rPr>
                      <m:t>𝐴𝐵</m:t>
                    </m:r>
                    <m:r>
                      <a:rPr lang="en-US" sz="6600" b="0" i="1" smtClean="0">
                        <a:latin typeface="Cambria Math" panose="02040503050406030204" pitchFamily="18" charset="0"/>
                      </a:rPr>
                      <m:t>)</m:t>
                    </m:r>
                  </m:oMath>
                </a14:m>
                <a:r>
                  <a:rPr lang="en-US" sz="6600" smtClean="0">
                    <a:latin typeface="Times New Roman" panose="02020603050405020304" pitchFamily="18" charset="0"/>
                    <a:cs typeface="Times New Roman" panose="02020603050405020304" pitchFamily="18" charset="0"/>
                  </a:rPr>
                  <a:t> nên hai biến cố </a:t>
                </a:r>
                <a14:m>
                  <m:oMath xmlns:m="http://schemas.openxmlformats.org/officeDocument/2006/math">
                    <m:r>
                      <a:rPr lang="en-US" sz="6600" b="0" i="1" smtClean="0">
                        <a:latin typeface="Cambria Math" panose="02040503050406030204" pitchFamily="18" charset="0"/>
                      </a:rPr>
                      <m:t>𝐴</m:t>
                    </m:r>
                  </m:oMath>
                </a14:m>
                <a:r>
                  <a:rPr lang="en-US" sz="6600" smtClean="0">
                    <a:latin typeface="Times New Roman" panose="02020603050405020304" pitchFamily="18" charset="0"/>
                    <a:cs typeface="Times New Roman" panose="02020603050405020304" pitchFamily="18" charset="0"/>
                  </a:rPr>
                  <a:t> và </a:t>
                </a:r>
                <a14:m>
                  <m:oMath xmlns:m="http://schemas.openxmlformats.org/officeDocument/2006/math">
                    <m:r>
                      <a:rPr lang="en-US" sz="6600" b="0" i="1" smtClean="0">
                        <a:latin typeface="Cambria Math" panose="02040503050406030204" pitchFamily="18" charset="0"/>
                      </a:rPr>
                      <m:t>𝐵</m:t>
                    </m:r>
                  </m:oMath>
                </a14:m>
                <a:r>
                  <a:rPr lang="en-US" sz="6600" smtClean="0">
                    <a:latin typeface="Times New Roman" panose="02020603050405020304" pitchFamily="18" charset="0"/>
                    <a:cs typeface="Times New Roman" panose="02020603050405020304" pitchFamily="18" charset="0"/>
                  </a:rPr>
                  <a:t> không độc lập với nhau. Vậy </a:t>
                </a:r>
                <a14:m>
                  <m:oMath xmlns:m="http://schemas.openxmlformats.org/officeDocument/2006/math">
                    <m:r>
                      <a:rPr lang="en-US" sz="6600" b="0" i="1" smtClean="0">
                        <a:latin typeface="Cambria Math" panose="02040503050406030204" pitchFamily="18" charset="0"/>
                      </a:rPr>
                      <m:t>𝐵</m:t>
                    </m:r>
                  </m:oMath>
                </a14:m>
                <a:r>
                  <a:rPr lang="en-US" sz="6600" smtClean="0">
                    <a:latin typeface="Times New Roman" panose="02020603050405020304" pitchFamily="18" charset="0"/>
                    <a:cs typeface="Times New Roman" panose="02020603050405020304" pitchFamily="18" charset="0"/>
                  </a:rPr>
                  <a:t> sai.</a:t>
                </a:r>
                <a:endParaRPr lang="en-US" sz="6600">
                  <a:latin typeface="Times New Roman" panose="02020603050405020304" pitchFamily="18"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76453" y="9301413"/>
                <a:ext cx="22837152" cy="4154984"/>
              </a:xfrm>
              <a:prstGeom prst="rect">
                <a:avLst/>
              </a:prstGeom>
              <a:blipFill rotWithShape="0">
                <a:blip r:embed="rId8"/>
                <a:stretch>
                  <a:fillRect l="-1842" t="-5140" b="-10426"/>
                </a:stretch>
              </a:blipFill>
            </p:spPr>
            <p:txBody>
              <a:bodyPr/>
              <a:lstStyle/>
              <a:p>
                <a:r>
                  <a:rPr lang="en-US">
                    <a:noFill/>
                  </a:rPr>
                  <a:t> </a:t>
                </a:r>
              </a:p>
            </p:txBody>
          </p:sp>
        </mc:Fallback>
      </mc:AlternateContent>
    </p:spTree>
    <p:extLst>
      <p:ext uri="{BB962C8B-B14F-4D97-AF65-F5344CB8AC3E}">
        <p14:creationId xmlns:p14="http://schemas.microsoft.com/office/powerpoint/2010/main" val="322769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down)">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left)">
                                      <p:cBhvr>
                                        <p:cTn id="2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2108" y="5137659"/>
            <a:ext cx="23475121" cy="5908159"/>
            <a:chOff x="184495" y="3636270"/>
            <a:chExt cx="11834900" cy="4481563"/>
          </a:xfrm>
        </p:grpSpPr>
        <p:sp>
          <p:nvSpPr>
            <p:cNvPr id="5" name="Rounded Rectangle 4"/>
            <p:cNvSpPr/>
            <p:nvPr/>
          </p:nvSpPr>
          <p:spPr>
            <a:xfrm>
              <a:off x="184495" y="3865218"/>
              <a:ext cx="11834900" cy="4252615"/>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784738"/>
              <a:chOff x="1275608" y="6239450"/>
              <a:chExt cx="4592537" cy="1425833"/>
            </a:xfrm>
          </p:grpSpPr>
          <p:sp>
            <p:nvSpPr>
              <p:cNvPr id="7" name="Freeform 20"/>
              <p:cNvSpPr>
                <a:spLocks/>
              </p:cNvSpPr>
              <p:nvPr/>
            </p:nvSpPr>
            <p:spPr bwMode="auto">
              <a:xfrm rot="16200000" flipV="1">
                <a:off x="3160957" y="4958094"/>
                <a:ext cx="1342486"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10924" y="90780"/>
            <a:ext cx="24587966" cy="2076769"/>
            <a:chOff x="534987" y="1869705"/>
            <a:chExt cx="24097523" cy="1741557"/>
          </a:xfrm>
        </p:grpSpPr>
        <p:grpSp>
          <p:nvGrpSpPr>
            <p:cNvPr id="21" name="Group 20"/>
            <p:cNvGrpSpPr/>
            <p:nvPr/>
          </p:nvGrpSpPr>
          <p:grpSpPr>
            <a:xfrm>
              <a:off x="534987" y="1869705"/>
              <a:ext cx="23340848" cy="1741557"/>
              <a:chOff x="534987" y="1647866"/>
              <a:chExt cx="23340848" cy="1741557"/>
            </a:xfrm>
          </p:grpSpPr>
          <p:sp>
            <p:nvSpPr>
              <p:cNvPr id="25" name="Rounded Rectangle 24"/>
              <p:cNvSpPr/>
              <p:nvPr/>
            </p:nvSpPr>
            <p:spPr bwMode="auto">
              <a:xfrm>
                <a:off x="755649" y="1720890"/>
                <a:ext cx="23120186" cy="166853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4</a:t>
                  </a:r>
                </a:p>
              </p:txBody>
            </p:sp>
          </p:grpSp>
        </p:grpSp>
        <mc:AlternateContent xmlns:mc="http://schemas.openxmlformats.org/markup-compatibility/2006" xmlns:a14="http://schemas.microsoft.com/office/drawing/2010/main">
          <mc:Choice Requires="a14">
            <p:sp>
              <p:nvSpPr>
                <p:cNvPr id="23" name="Rectangle 22"/>
                <p:cNvSpPr/>
                <p:nvPr/>
              </p:nvSpPr>
              <p:spPr>
                <a:xfrm>
                  <a:off x="4060798" y="2132418"/>
                  <a:ext cx="20571712" cy="122339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indent="-457200" algn="just">
                    <a:lnSpc>
                      <a:spcPct val="115000"/>
                    </a:lnSpc>
                  </a:pPr>
                  <a:r>
                    <a:rPr lang="en-US" sz="7200">
                      <a:latin typeface="Times New Roman"/>
                      <a:ea typeface="Calibri"/>
                      <a:cs typeface="Times New Roman"/>
                    </a:rPr>
                    <a:t>Cho hai biến cố A và B độc lập. Khi đó </a:t>
                  </a:r>
                  <a14:m>
                    <m:oMath xmlns:m="http://schemas.openxmlformats.org/officeDocument/2006/math">
                      <m:r>
                        <a:rPr lang="en-US" sz="7200" i="1">
                          <a:latin typeface="Cambria Math"/>
                          <a:ea typeface="Calibri"/>
                          <a:cs typeface="Times New Roman"/>
                        </a:rPr>
                        <m:t>𝑃</m:t>
                      </m:r>
                      <m:d>
                        <m:dPr>
                          <m:ctrlPr>
                            <a:rPr lang="vi-VN" sz="7200" i="1">
                              <a:latin typeface="Cambria Math"/>
                              <a:ea typeface="Calibri"/>
                              <a:cs typeface="Times New Roman"/>
                            </a:rPr>
                          </m:ctrlPr>
                        </m:dPr>
                        <m:e>
                          <m:r>
                            <a:rPr lang="en-US" sz="7200" i="1">
                              <a:latin typeface="Cambria Math"/>
                              <a:ea typeface="Calibri"/>
                              <a:cs typeface="Times New Roman"/>
                            </a:rPr>
                            <m:t>𝐴𝐵</m:t>
                          </m:r>
                        </m:e>
                      </m:d>
                    </m:oMath>
                  </a14:m>
                  <a:r>
                    <a:rPr lang="en-US" sz="7200">
                      <a:latin typeface="Times New Roman"/>
                      <a:ea typeface="Calibri"/>
                      <a:cs typeface="Times New Roman"/>
                    </a:rPr>
                    <a:t> bằng</a:t>
                  </a:r>
                  <a:endParaRPr lang="vi-VN" sz="7200">
                    <a:latin typeface="Calibri"/>
                    <a:ea typeface="Calibri"/>
                    <a:cs typeface="Times New Roman"/>
                  </a:endParaRPr>
                </a:p>
              </p:txBody>
            </p:sp>
          </mc:Choice>
          <mc:Fallback xmlns="">
            <p:sp>
              <p:nvSpPr>
                <p:cNvPr id="23" name="Rectangle 22"/>
                <p:cNvSpPr>
                  <a:spLocks noRot="1" noChangeAspect="1" noMove="1" noResize="1" noEditPoints="1" noAdjustHandles="1" noChangeArrowheads="1" noChangeShapeType="1" noTextEdit="1"/>
                </p:cNvSpPr>
                <p:nvPr/>
              </p:nvSpPr>
              <p:spPr>
                <a:xfrm>
                  <a:off x="4060798" y="2132418"/>
                  <a:ext cx="20571712" cy="1223394"/>
                </a:xfrm>
                <a:prstGeom prst="rect">
                  <a:avLst/>
                </a:prstGeom>
                <a:blipFill rotWithShape="0">
                  <a:blip r:embed="rId3"/>
                  <a:stretch>
                    <a:fillRect l="-1772" t="-8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90015" y="2362450"/>
            <a:ext cx="24304351" cy="1828810"/>
            <a:chOff x="247181" y="1501340"/>
            <a:chExt cx="12150593" cy="914405"/>
          </a:xfrm>
        </p:grpSpPr>
        <p:grpSp>
          <p:nvGrpSpPr>
            <p:cNvPr id="51" name="Group 50"/>
            <p:cNvGrpSpPr/>
            <p:nvPr/>
          </p:nvGrpSpPr>
          <p:grpSpPr>
            <a:xfrm>
              <a:off x="247181" y="1501340"/>
              <a:ext cx="3090381" cy="914401"/>
              <a:chOff x="5537206" y="1557991"/>
              <a:chExt cx="3079904" cy="850065"/>
            </a:xfrm>
          </p:grpSpPr>
          <p:sp>
            <p:nvSpPr>
              <p:cNvPr id="52" name="Rectangle 51"/>
              <p:cNvSpPr/>
              <p:nvPr/>
            </p:nvSpPr>
            <p:spPr>
              <a:xfrm>
                <a:off x="5827750" y="1557991"/>
                <a:ext cx="2789360"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08332" y="1732392"/>
                    <a:ext cx="2280848" cy="472101"/>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m:t>
                              </m:r>
                            </m:e>
                          </m:d>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𝐵</m:t>
                              </m:r>
                            </m:e>
                          </m:d>
                          <m:r>
                            <a:rPr lang="en-US" sz="6000" b="0" i="1" smtClean="0">
                              <a:latin typeface="Cambria Math" panose="02040503050406030204" pitchFamily="18" charset="0"/>
                            </a:rPr>
                            <m:t>.</m:t>
                          </m:r>
                        </m:oMath>
                      </m:oMathPara>
                    </a14:m>
                    <a:endParaRPr lang="en-US" sz="6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08332" y="1732392"/>
                    <a:ext cx="2280848" cy="472101"/>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3163101" y="1501344"/>
              <a:ext cx="3090381" cy="914401"/>
              <a:chOff x="5537206" y="1557992"/>
              <a:chExt cx="3079904" cy="850064"/>
            </a:xfrm>
          </p:grpSpPr>
          <p:sp>
            <p:nvSpPr>
              <p:cNvPr id="56" name="Rectangle 55"/>
              <p:cNvSpPr/>
              <p:nvPr/>
            </p:nvSpPr>
            <p:spPr>
              <a:xfrm>
                <a:off x="5827750" y="1557992"/>
                <a:ext cx="2789360"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6155232" y="1783354"/>
                    <a:ext cx="2280848" cy="472101"/>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m:rPr>
                              <m:sty m:val="p"/>
                            </m:rPr>
                            <a:rPr lang="en-US" sz="6000" smtClean="0">
                              <a:latin typeface="Cambria Math" panose="02040503050406030204" pitchFamily="18" charset="0"/>
                            </a:rPr>
                            <m:t>P</m:t>
                          </m:r>
                          <m:d>
                            <m:dPr>
                              <m:ctrlPr>
                                <a:rPr lang="en-US" sz="6000" b="0" i="1" smtClean="0">
                                  <a:latin typeface="Cambria Math"/>
                                </a:rPr>
                              </m:ctrlPr>
                            </m:dPr>
                            <m:e>
                              <m:r>
                                <a:rPr lang="en-US" sz="6000" b="0" i="1" smtClean="0">
                                  <a:latin typeface="Cambria Math" panose="02040503050406030204" pitchFamily="18" charset="0"/>
                                </a:rPr>
                                <m:t>𝐴</m:t>
                              </m:r>
                            </m:e>
                          </m:d>
                          <m:r>
                            <a:rPr lang="en-US" sz="6000" b="0" i="1" smtClean="0">
                              <a:latin typeface="Cambria Math" panose="02040503050406030204" pitchFamily="18" charset="0"/>
                            </a:rPr>
                            <m:t>+</m:t>
                          </m:r>
                          <m:r>
                            <a:rPr lang="en-US" sz="6000" b="0" i="1" smtClean="0">
                              <a:latin typeface="Cambria Math" panose="02040503050406030204" pitchFamily="18" charset="0"/>
                            </a:rPr>
                            <m:t>𝑃</m:t>
                          </m:r>
                          <m:r>
                            <a:rPr lang="en-US" sz="6000" b="0" i="1" smtClean="0">
                              <a:latin typeface="Cambria Math" panose="02040503050406030204" pitchFamily="18" charset="0"/>
                            </a:rPr>
                            <m:t>(</m:t>
                          </m:r>
                          <m:r>
                            <a:rPr lang="en-US" sz="6000" b="0" i="1" smtClean="0">
                              <a:latin typeface="Cambria Math" panose="02040503050406030204" pitchFamily="18" charset="0"/>
                            </a:rPr>
                            <m:t>𝐵</m:t>
                          </m:r>
                          <m:r>
                            <a:rPr lang="en-US" sz="6000" b="0" i="1" smtClean="0">
                              <a:latin typeface="Cambria Math" panose="02040503050406030204" pitchFamily="18" charset="0"/>
                            </a:rPr>
                            <m:t>)</m:t>
                          </m:r>
                          <m:r>
                            <m:rPr>
                              <m:nor/>
                            </m:rPr>
                            <a:rPr lang="vi-VN" sz="6000" dirty="0"/>
                            <m:t>.</m:t>
                          </m:r>
                        </m:oMath>
                      </m:oMathPara>
                    </a14:m>
                    <a:endParaRPr lang="en-US" sz="6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155232" y="1783354"/>
                    <a:ext cx="2280848" cy="472101"/>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6079022" y="1501343"/>
              <a:ext cx="2877019" cy="914402"/>
              <a:chOff x="5537206" y="1557992"/>
              <a:chExt cx="2867265" cy="850064"/>
            </a:xfrm>
          </p:grpSpPr>
          <p:sp>
            <p:nvSpPr>
              <p:cNvPr id="46" name="Rectangle 45"/>
              <p:cNvSpPr/>
              <p:nvPr/>
            </p:nvSpPr>
            <p:spPr>
              <a:xfrm>
                <a:off x="5827750" y="1557992"/>
                <a:ext cx="2485926"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6123623" y="1753409"/>
                    <a:ext cx="2280848" cy="472100"/>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m:t>
                              </m:r>
                            </m:e>
                          </m:d>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𝐵</m:t>
                              </m:r>
                            </m:e>
                          </m:d>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123623" y="1753409"/>
                    <a:ext cx="2280848" cy="472100"/>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8771396" y="1501341"/>
              <a:ext cx="3626378" cy="914400"/>
              <a:chOff x="5314421" y="1557988"/>
              <a:chExt cx="3614084" cy="850063"/>
            </a:xfrm>
          </p:grpSpPr>
          <p:sp>
            <p:nvSpPr>
              <p:cNvPr id="60" name="Rectangle 59"/>
              <p:cNvSpPr/>
              <p:nvPr/>
            </p:nvSpPr>
            <p:spPr>
              <a:xfrm>
                <a:off x="5530462" y="1557988"/>
                <a:ext cx="3304612"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5314421" y="1662811"/>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5752045" y="1753407"/>
                    <a:ext cx="3176460" cy="430464"/>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d>
                            <m:dPr>
                              <m:ctrlPr>
                                <a:rPr lang="en-US" sz="4800" b="0" i="1" smtClean="0">
                                  <a:latin typeface="Cambria Math"/>
                                </a:rPr>
                              </m:ctrlPr>
                            </m:dPr>
                            <m:e>
                              <m:r>
                                <a:rPr lang="en-US" sz="4800" b="0" i="1" smtClean="0">
                                  <a:latin typeface="Cambria Math" panose="02040503050406030204" pitchFamily="18" charset="0"/>
                                </a:rPr>
                                <m:t>1−</m:t>
                              </m:r>
                              <m:r>
                                <a:rPr lang="en-US" sz="4800" b="0" i="1" smtClean="0">
                                  <a:latin typeface="Cambria Math" panose="02040503050406030204" pitchFamily="18" charset="0"/>
                                </a:rPr>
                                <m:t>𝑃</m:t>
                              </m:r>
                              <m:d>
                                <m:dPr>
                                  <m:ctrlPr>
                                    <a:rPr lang="en-US" sz="4800" b="0" i="1" smtClean="0">
                                      <a:latin typeface="Cambria Math"/>
                                    </a:rPr>
                                  </m:ctrlPr>
                                </m:dPr>
                                <m:e>
                                  <m:r>
                                    <a:rPr lang="en-US" sz="4800" b="0" i="1" smtClean="0">
                                      <a:latin typeface="Cambria Math" panose="02040503050406030204" pitchFamily="18" charset="0"/>
                                    </a:rPr>
                                    <m:t>𝐴</m:t>
                                  </m:r>
                                </m:e>
                              </m:d>
                            </m:e>
                          </m:d>
                          <m:d>
                            <m:dPr>
                              <m:ctrlPr>
                                <a:rPr lang="en-US" sz="4800" b="0" i="1" smtClean="0">
                                  <a:latin typeface="Cambria Math"/>
                                </a:rPr>
                              </m:ctrlPr>
                            </m:dPr>
                            <m:e>
                              <m:r>
                                <a:rPr lang="en-US" sz="4800" b="0" i="1" smtClean="0">
                                  <a:latin typeface="Cambria Math" panose="02040503050406030204" pitchFamily="18" charset="0"/>
                                </a:rPr>
                                <m:t>1−</m:t>
                              </m:r>
                              <m:r>
                                <a:rPr lang="en-US" sz="4800" b="0" i="1" smtClean="0">
                                  <a:latin typeface="Cambria Math" panose="02040503050406030204" pitchFamily="18" charset="0"/>
                                </a:rPr>
                                <m:t>𝑃</m:t>
                              </m:r>
                              <m:d>
                                <m:dPr>
                                  <m:ctrlPr>
                                    <a:rPr lang="en-US" sz="4800" b="0" i="1" smtClean="0">
                                      <a:latin typeface="Cambria Math"/>
                                    </a:rPr>
                                  </m:ctrlPr>
                                </m:dPr>
                                <m:e>
                                  <m:r>
                                    <a:rPr lang="en-US" sz="4800" b="0" i="1" smtClean="0">
                                      <a:latin typeface="Cambria Math" panose="02040503050406030204" pitchFamily="18" charset="0"/>
                                    </a:rPr>
                                    <m:t>𝐵</m:t>
                                  </m:r>
                                </m:e>
                              </m:d>
                            </m:e>
                          </m:d>
                          <m:r>
                            <a:rPr lang="en-US" sz="4800" b="0" i="1" smtClean="0">
                              <a:latin typeface="Cambria Math" panose="02040503050406030204" pitchFamily="18" charset="0"/>
                            </a:rPr>
                            <m:t>.</m:t>
                          </m:r>
                        </m:oMath>
                      </m:oMathPara>
                    </a14:m>
                    <a:endParaRPr lang="en-US" sz="6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752045" y="1753407"/>
                    <a:ext cx="3176460" cy="430464"/>
                  </a:xfrm>
                  <a:prstGeom prst="rect">
                    <a:avLst/>
                  </a:prstGeom>
                  <a:blipFill rotWithShape="0">
                    <a:blip r:embed="rId7"/>
                    <a:stretch>
                      <a:fillRect/>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33285FEC-3AD2-4E36-A897-75948A39E6B4}"/>
                  </a:ext>
                </a:extLst>
              </p:cNvPr>
              <p:cNvSpPr/>
              <p:nvPr/>
            </p:nvSpPr>
            <p:spPr>
              <a:xfrm>
                <a:off x="2462619" y="7148162"/>
                <a:ext cx="18923065" cy="1015663"/>
              </a:xfrm>
              <a:prstGeom prst="rect">
                <a:avLst/>
              </a:prstGeom>
            </p:spPr>
            <p:txBody>
              <a:bodyPr wrap="none">
                <a:spAutoFit/>
              </a:bodyPr>
              <a:lstStyle/>
              <a:p>
                <a:r>
                  <a:rPr lang="en-US" sz="6000" smtClean="0">
                    <a:latin typeface="Times New Roman" panose="02020603050405020304" pitchFamily="18" charset="0"/>
                    <a:cs typeface="Times New Roman" panose="02020603050405020304" pitchFamily="18" charset="0"/>
                  </a:rPr>
                  <a:t>Vì </a:t>
                </a:r>
                <a14:m>
                  <m:oMath xmlns:m="http://schemas.openxmlformats.org/officeDocument/2006/math">
                    <m:r>
                      <a:rPr lang="en-US" sz="6000" b="0" i="1" smtClean="0">
                        <a:latin typeface="Cambria Math" panose="02040503050406030204" pitchFamily="18" charset="0"/>
                        <a:cs typeface="Times New Roman" panose="02020603050405020304" pitchFamily="18" charset="0"/>
                      </a:rPr>
                      <m:t>𝐴</m:t>
                    </m:r>
                    <m:r>
                      <a:rPr lang="en-US" sz="6000" b="0" i="1" smtClean="0">
                        <a:latin typeface="Cambria Math" panose="02040503050406030204" pitchFamily="18" charset="0"/>
                        <a:cs typeface="Times New Roman" panose="02020603050405020304" pitchFamily="18" charset="0"/>
                      </a:rPr>
                      <m:t>,</m:t>
                    </m:r>
                    <m:r>
                      <a:rPr lang="en-US" sz="6000" b="0" i="1" smtClean="0">
                        <a:latin typeface="Cambria Math" panose="02040503050406030204" pitchFamily="18" charset="0"/>
                        <a:cs typeface="Times New Roman" panose="02020603050405020304" pitchFamily="18" charset="0"/>
                      </a:rPr>
                      <m:t>𝐵</m:t>
                    </m:r>
                  </m:oMath>
                </a14:m>
                <a:r>
                  <a:rPr lang="en-US" sz="6000" smtClean="0">
                    <a:latin typeface="Times New Roman" panose="02020603050405020304" pitchFamily="18" charset="0"/>
                    <a:cs typeface="Times New Roman" panose="02020603050405020304" pitchFamily="18" charset="0"/>
                  </a:rPr>
                  <a:t> độc lập nên ta có quy tắc nhân xác suất, vậy chọn C.</a:t>
                </a:r>
                <a:endParaRPr lang="en-US" sz="6000" dirty="0">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4="http://schemas.microsoft.com/office/drawing/2010/main" xmlns:a16="http://schemas.microsoft.com/office/drawing/2014/main" xmlns="" id="{33285FEC-3AD2-4E36-A897-75948A39E6B4}"/>
                  </a:ext>
                </a:extLst>
              </p:cNvPr>
              <p:cNvSpPr>
                <a:spLocks noRot="1" noChangeAspect="1" noMove="1" noResize="1" noEditPoints="1" noAdjustHandles="1" noChangeArrowheads="1" noChangeShapeType="1" noTextEdit="1"/>
              </p:cNvSpPr>
              <p:nvPr/>
            </p:nvSpPr>
            <p:spPr>
              <a:xfrm>
                <a:off x="2462619" y="7148162"/>
                <a:ext cx="18923065" cy="1015663"/>
              </a:xfrm>
              <a:prstGeom prst="rect">
                <a:avLst/>
              </a:prstGeom>
              <a:blipFill rotWithShape="0">
                <a:blip r:embed="rId8"/>
                <a:stretch>
                  <a:fillRect l="-1965" t="-18675" r="-64" b="-40361"/>
                </a:stretch>
              </a:blipFill>
            </p:spPr>
            <p:txBody>
              <a:bodyPr/>
              <a:lstStyle/>
              <a:p>
                <a:r>
                  <a:rPr lang="en-US">
                    <a:noFill/>
                  </a:rPr>
                  <a:t> </a:t>
                </a:r>
              </a:p>
            </p:txBody>
          </p:sp>
        </mc:Fallback>
      </mc:AlternateContent>
      <p:sp>
        <p:nvSpPr>
          <p:cNvPr id="50" name="Oval 49">
            <a:extLst>
              <a:ext uri="{FF2B5EF4-FFF2-40B4-BE49-F238E27FC236}">
                <a16:creationId xmlns:a16="http://schemas.microsoft.com/office/drawing/2014/main" xmlns="" id="{70322A43-D7E3-4B56-A792-373282F37703}"/>
              </a:ext>
            </a:extLst>
          </p:cNvPr>
          <p:cNvSpPr/>
          <p:nvPr/>
        </p:nvSpPr>
        <p:spPr>
          <a:xfrm>
            <a:off x="11549444" y="2877647"/>
            <a:ext cx="1092375" cy="1076257"/>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smtClean="0"/>
              <a:t>C</a:t>
            </a:r>
            <a:endParaRPr lang="en-US" sz="8800" b="1" dirty="0"/>
          </a:p>
        </p:txBody>
      </p:sp>
    </p:spTree>
    <p:extLst>
      <p:ext uri="{BB962C8B-B14F-4D97-AF65-F5344CB8AC3E}">
        <p14:creationId xmlns:p14="http://schemas.microsoft.com/office/powerpoint/2010/main" val="309497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68022" y="6984687"/>
            <a:ext cx="23925856" cy="6887982"/>
            <a:chOff x="184495" y="3636270"/>
            <a:chExt cx="11906751" cy="3726640"/>
          </a:xfrm>
        </p:grpSpPr>
        <p:sp>
          <p:nvSpPr>
            <p:cNvPr id="5" name="Rounded Rectangle 4"/>
            <p:cNvSpPr/>
            <p:nvPr/>
          </p:nvSpPr>
          <p:spPr>
            <a:xfrm>
              <a:off x="184495" y="3865218"/>
              <a:ext cx="11906751" cy="3497692"/>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p>
          </p:txBody>
        </p:sp>
        <p:grpSp>
          <p:nvGrpSpPr>
            <p:cNvPr id="6" name="Group 5"/>
            <p:cNvGrpSpPr/>
            <p:nvPr/>
          </p:nvGrpSpPr>
          <p:grpSpPr>
            <a:xfrm>
              <a:off x="203200" y="3636270"/>
              <a:ext cx="2342698" cy="520984"/>
              <a:chOff x="1275608" y="6239450"/>
              <a:chExt cx="4592537" cy="946604"/>
            </a:xfrm>
          </p:grpSpPr>
          <p:sp>
            <p:nvSpPr>
              <p:cNvPr id="7" name="Freeform 20"/>
              <p:cNvSpPr>
                <a:spLocks/>
              </p:cNvSpPr>
              <p:nvPr/>
            </p:nvSpPr>
            <p:spPr bwMode="auto">
              <a:xfrm rot="16200000" flipV="1">
                <a:off x="3417884" y="4701166"/>
                <a:ext cx="828631" cy="4071891"/>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sz="6400"/>
              </a:p>
            </p:txBody>
          </p:sp>
          <p:sp>
            <p:nvSpPr>
              <p:cNvPr id="8" name="TextBox 7"/>
              <p:cNvSpPr txBox="1"/>
              <p:nvPr/>
            </p:nvSpPr>
            <p:spPr>
              <a:xfrm>
                <a:off x="2187353" y="6239450"/>
                <a:ext cx="2633359" cy="946604"/>
              </a:xfrm>
              <a:prstGeom prst="rect">
                <a:avLst/>
              </a:prstGeom>
              <a:noFill/>
            </p:spPr>
            <p:txBody>
              <a:bodyPr wrap="none" rtlCol="0">
                <a:spAutoFit/>
              </a:bodyPr>
              <a:lstStyle/>
              <a:p>
                <a:r>
                  <a:rPr lang="vi-VN" sz="6000" dirty="0">
                    <a:solidFill>
                      <a:srgbClr val="FF0000"/>
                    </a:solidFill>
                    <a:latin typeface="Tahoma" pitchFamily="34" charset="0"/>
                    <a:ea typeface="Tahoma" pitchFamily="34" charset="0"/>
                    <a:cs typeface="Tahoma" pitchFamily="34" charset="0"/>
                  </a:rPr>
                  <a:t>Lời Giải</a:t>
                </a:r>
                <a:endParaRPr lang="en-US" sz="6000" dirty="0">
                  <a:solidFill>
                    <a:srgbClr val="FF0000"/>
                  </a:solidFill>
                  <a:latin typeface="Tahoma" pitchFamily="34" charset="0"/>
                  <a:ea typeface="Tahoma" pitchFamily="34" charset="0"/>
                  <a:cs typeface="Tahoma" pitchFamily="34" charset="0"/>
                </a:endParaRPr>
              </a:p>
            </p:txBody>
          </p:sp>
          <p:sp>
            <p:nvSpPr>
              <p:cNvPr id="9" name="Round Diagonal Corner Rectangle 8"/>
              <p:cNvSpPr/>
              <p:nvPr/>
            </p:nvSpPr>
            <p:spPr>
              <a:xfrm flipV="1">
                <a:off x="1275608" y="6330946"/>
                <a:ext cx="852450" cy="820481"/>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0" name="Freeform 9"/>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400"/>
              </a:p>
            </p:txBody>
          </p:sp>
        </p:grpSp>
      </p:grpSp>
      <p:grpSp>
        <p:nvGrpSpPr>
          <p:cNvPr id="20" name="Group 19"/>
          <p:cNvGrpSpPr/>
          <p:nvPr/>
        </p:nvGrpSpPr>
        <p:grpSpPr>
          <a:xfrm>
            <a:off x="294153" y="90050"/>
            <a:ext cx="24201901" cy="2808876"/>
            <a:chOff x="534987" y="1869705"/>
            <a:chExt cx="23719158" cy="2355494"/>
          </a:xfrm>
        </p:grpSpPr>
        <p:grpSp>
          <p:nvGrpSpPr>
            <p:cNvPr id="21" name="Group 20"/>
            <p:cNvGrpSpPr/>
            <p:nvPr/>
          </p:nvGrpSpPr>
          <p:grpSpPr>
            <a:xfrm>
              <a:off x="534987" y="1869705"/>
              <a:ext cx="23340848" cy="2254377"/>
              <a:chOff x="534987" y="1647866"/>
              <a:chExt cx="23340848" cy="2254377"/>
            </a:xfrm>
          </p:grpSpPr>
          <p:sp>
            <p:nvSpPr>
              <p:cNvPr id="25" name="Rounded Rectangle 24"/>
              <p:cNvSpPr/>
              <p:nvPr/>
            </p:nvSpPr>
            <p:spPr bwMode="auto">
              <a:xfrm>
                <a:off x="755649" y="1720890"/>
                <a:ext cx="23120186" cy="2181353"/>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0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34987" y="1647866"/>
                <a:ext cx="3505200" cy="1176337"/>
                <a:chOff x="534987" y="1647866"/>
                <a:chExt cx="3505200" cy="1176337"/>
              </a:xfrm>
            </p:grpSpPr>
            <p:sp>
              <p:nvSpPr>
                <p:cNvPr id="27"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sp>
              <p:nvSpPr>
                <p:cNvPr id="28" name="Pentagon 27"/>
                <p:cNvSpPr/>
                <p:nvPr/>
              </p:nvSpPr>
              <p:spPr bwMode="auto">
                <a:xfrm>
                  <a:off x="534987" y="1647866"/>
                  <a:ext cx="3505200" cy="955675"/>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4774"/>
                  <a:endParaRPr lang="en-US" sz="6400">
                    <a:solidFill>
                      <a:prstClr val="white"/>
                    </a:solidFill>
                  </a:endParaRPr>
                </a:p>
              </p:txBody>
            </p:sp>
            <p:grpSp>
              <p:nvGrpSpPr>
                <p:cNvPr id="29" name="Group 11"/>
                <p:cNvGrpSpPr/>
                <p:nvPr/>
              </p:nvGrpSpPr>
              <p:grpSpPr bwMode="auto">
                <a:xfrm>
                  <a:off x="683775" y="1836907"/>
                  <a:ext cx="582199" cy="537956"/>
                  <a:chOff x="7440266" y="3398551"/>
                  <a:chExt cx="757238" cy="765175"/>
                </a:xfrm>
                <a:solidFill>
                  <a:schemeClr val="bg1">
                    <a:lumMod val="95000"/>
                  </a:schemeClr>
                </a:solidFill>
              </p:grpSpPr>
              <p:sp>
                <p:nvSpPr>
                  <p:cNvPr id="32" name="Freeform 31"/>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4774">
                      <a:defRPr/>
                    </a:pPr>
                    <a:endParaRPr lang="en-US" sz="6400"/>
                  </a:p>
                </p:txBody>
              </p:sp>
              <p:sp>
                <p:nvSpPr>
                  <p:cNvPr id="33" name="Freeform 32"/>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4774">
                      <a:defRPr/>
                    </a:pPr>
                    <a:endParaRPr lang="en-US" sz="6400"/>
                  </a:p>
                </p:txBody>
              </p:sp>
              <p:sp>
                <p:nvSpPr>
                  <p:cNvPr id="34" name="Freeform 33"/>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4774">
                      <a:defRPr/>
                    </a:pPr>
                    <a:endParaRPr lang="en-US" sz="6400"/>
                  </a:p>
                </p:txBody>
              </p:sp>
              <p:sp>
                <p:nvSpPr>
                  <p:cNvPr id="35" name="Rectangle 34"/>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4774">
                      <a:defRPr/>
                    </a:pPr>
                    <a:endParaRPr lang="en-US" sz="6400"/>
                  </a:p>
                </p:txBody>
              </p:sp>
              <p:sp>
                <p:nvSpPr>
                  <p:cNvPr id="36" name="Rectangle 35"/>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4774">
                      <a:defRPr/>
                    </a:pPr>
                    <a:endParaRPr lang="en-US" sz="6400"/>
                  </a:p>
                </p:txBody>
              </p:sp>
              <p:sp>
                <p:nvSpPr>
                  <p:cNvPr id="37" name="Rectangle 36"/>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4774">
                      <a:defRPr/>
                    </a:pPr>
                    <a:endParaRPr lang="en-US" sz="6400"/>
                  </a:p>
                </p:txBody>
              </p:sp>
              <p:sp>
                <p:nvSpPr>
                  <p:cNvPr id="38" name="Rectangle 37"/>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4774">
                      <a:defRPr/>
                    </a:pPr>
                    <a:endParaRPr lang="en-US" sz="6400"/>
                  </a:p>
                </p:txBody>
              </p:sp>
            </p:grpSp>
            <p:sp>
              <p:nvSpPr>
                <p:cNvPr id="30" name="Chevron 29"/>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4774">
                    <a:defRPr/>
                  </a:pPr>
                  <a:endParaRPr lang="en-US" sz="6400">
                    <a:solidFill>
                      <a:schemeClr val="tx1"/>
                    </a:solidFill>
                  </a:endParaRPr>
                </a:p>
              </p:txBody>
            </p:sp>
            <p:sp>
              <p:nvSpPr>
                <p:cNvPr id="31" name="TextBox 13"/>
                <p:cNvSpPr txBox="1">
                  <a:spLocks noChangeArrowheads="1"/>
                </p:cNvSpPr>
                <p:nvPr/>
              </p:nvSpPr>
              <p:spPr bwMode="auto">
                <a:xfrm>
                  <a:off x="1624599" y="1653394"/>
                  <a:ext cx="2097638" cy="8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eaLnBrk="1" hangingPunct="1"/>
                  <a:r>
                    <a:rPr lang="en-US" sz="6000" dirty="0" err="1">
                      <a:solidFill>
                        <a:schemeClr val="bg1"/>
                      </a:solidFill>
                      <a:latin typeface="Tahoma" pitchFamily="34" charset="0"/>
                      <a:cs typeface="Tahoma" pitchFamily="34" charset="0"/>
                    </a:rPr>
                    <a:t>Câu</a:t>
                  </a:r>
                  <a:r>
                    <a:rPr lang="en-US" sz="6000" dirty="0">
                      <a:solidFill>
                        <a:schemeClr val="bg1"/>
                      </a:solidFill>
                      <a:latin typeface="Tahoma" pitchFamily="34" charset="0"/>
                      <a:cs typeface="Tahoma" pitchFamily="34" charset="0"/>
                    </a:rPr>
                    <a:t> 5</a:t>
                  </a:r>
                </a:p>
              </p:txBody>
            </p:sp>
          </p:grpSp>
        </p:grpSp>
        <mc:AlternateContent xmlns:mc="http://schemas.openxmlformats.org/markup-compatibility/2006" xmlns:a14="http://schemas.microsoft.com/office/drawing/2010/main">
          <mc:Choice Requires="a14">
            <p:sp>
              <p:nvSpPr>
                <p:cNvPr id="23" name="Rectangle 22"/>
                <p:cNvSpPr/>
                <p:nvPr/>
              </p:nvSpPr>
              <p:spPr>
                <a:xfrm>
                  <a:off x="3682433" y="1933278"/>
                  <a:ext cx="20571712" cy="22919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182889" tIns="91445" rIns="182889" bIns="91445">
                  <a:spAutoFit/>
                </a:bodyPr>
                <a:lstStyle/>
                <a:p>
                  <a:pPr indent="-457200" algn="just">
                    <a:lnSpc>
                      <a:spcPct val="115000"/>
                    </a:lnSpc>
                  </a:pPr>
                  <a:r>
                    <a:rPr lang="en-US" sz="7200" b="1">
                      <a:solidFill>
                        <a:srgbClr val="0000FF"/>
                      </a:solidFill>
                      <a:latin typeface="Times New Roman" panose="02020603050405020304" pitchFamily="18" charset="0"/>
                      <a:ea typeface="Times New Roman" panose="02020603050405020304" pitchFamily="18" charset="0"/>
                    </a:rPr>
                    <a:t>. </a:t>
                  </a:r>
                  <a:r>
                    <a:rPr lang="en-US" sz="7200">
                      <a:latin typeface="Times New Roman"/>
                      <a:ea typeface="Calibri"/>
                      <a:cs typeface="Times New Roman"/>
                    </a:rPr>
                    <a:t>Cho </a:t>
                  </a:r>
                  <a14:m>
                    <m:oMath xmlns:m="http://schemas.openxmlformats.org/officeDocument/2006/math">
                      <m:r>
                        <a:rPr lang="en-US" sz="7200" i="1">
                          <a:latin typeface="Cambria Math"/>
                          <a:ea typeface="Calibri"/>
                          <a:cs typeface="Times New Roman"/>
                        </a:rPr>
                        <m:t>𝐴</m:t>
                      </m:r>
                      <m:r>
                        <a:rPr lang="en-US" sz="7200" i="1">
                          <a:latin typeface="Cambria Math"/>
                          <a:ea typeface="Calibri"/>
                          <a:cs typeface="Times New Roman"/>
                        </a:rPr>
                        <m:t>,</m:t>
                      </m:r>
                      <m:r>
                        <a:rPr lang="en-US" sz="7200" i="1">
                          <a:latin typeface="Cambria Math"/>
                          <a:ea typeface="Calibri"/>
                          <a:cs typeface="Times New Roman"/>
                        </a:rPr>
                        <m:t>𝐵</m:t>
                      </m:r>
                    </m:oMath>
                  </a14:m>
                  <a:r>
                    <a:rPr lang="en-US" sz="7200">
                      <a:latin typeface="Times New Roman"/>
                      <a:ea typeface="Calibri"/>
                      <a:cs typeface="Times New Roman"/>
                    </a:rPr>
                    <a:t> là 2 biến cố liên quan đến phép thử có không gian mẫu là </a:t>
                  </a:r>
                  <a14:m>
                    <m:oMath xmlns:m="http://schemas.openxmlformats.org/officeDocument/2006/math">
                      <m:r>
                        <m:rPr>
                          <m:sty m:val="p"/>
                        </m:rPr>
                        <a:rPr lang="en-US" sz="7200" i="0">
                          <a:latin typeface="Cambria Math"/>
                          <a:ea typeface="Calibri"/>
                          <a:cs typeface="Times New Roman"/>
                        </a:rPr>
                        <m:t>Ω</m:t>
                      </m:r>
                      <m:r>
                        <a:rPr lang="en-US" sz="7200" i="1">
                          <a:latin typeface="Cambria Math"/>
                          <a:ea typeface="Calibri"/>
                          <a:cs typeface="Times New Roman"/>
                        </a:rPr>
                        <m:t>.</m:t>
                      </m:r>
                    </m:oMath>
                  </a14:m>
                  <a:r>
                    <a:rPr lang="en-US" sz="7200">
                      <a:latin typeface="Times New Roman"/>
                      <a:ea typeface="Calibri"/>
                      <a:cs typeface="Times New Roman"/>
                    </a:rPr>
                    <a:t> Khẳng định nào dưới đây sai</a:t>
                  </a:r>
                  <a:r>
                    <a:rPr lang="en-US" sz="7200" smtClean="0">
                      <a:latin typeface="Times New Roman"/>
                      <a:ea typeface="Calibri"/>
                      <a:cs typeface="Times New Roman"/>
                    </a:rPr>
                    <a:t>?</a:t>
                  </a:r>
                  <a:endParaRPr lang="en-US" sz="7200" dirty="0">
                    <a:latin typeface="+mj-lt"/>
                    <a:ea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682433" y="1933278"/>
                  <a:ext cx="20571712" cy="2291921"/>
                </a:xfrm>
                <a:prstGeom prst="rect">
                  <a:avLst/>
                </a:prstGeom>
                <a:blipFill rotWithShape="0">
                  <a:blip r:embed="rId3"/>
                  <a:stretch>
                    <a:fillRect l="-1743" t="-4454" r="-1772" b="-120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 name="Group 2"/>
          <p:cNvGrpSpPr/>
          <p:nvPr/>
        </p:nvGrpSpPr>
        <p:grpSpPr>
          <a:xfrm>
            <a:off x="294151" y="3093213"/>
            <a:ext cx="24220039" cy="3939672"/>
            <a:chOff x="247180" y="1501339"/>
            <a:chExt cx="12108443" cy="1969836"/>
          </a:xfrm>
        </p:grpSpPr>
        <p:grpSp>
          <p:nvGrpSpPr>
            <p:cNvPr id="51" name="Group 50"/>
            <p:cNvGrpSpPr/>
            <p:nvPr/>
          </p:nvGrpSpPr>
          <p:grpSpPr>
            <a:xfrm>
              <a:off x="247180" y="1501340"/>
              <a:ext cx="4920378" cy="914401"/>
              <a:chOff x="5537206" y="1557991"/>
              <a:chExt cx="4903697" cy="850065"/>
            </a:xfrm>
          </p:grpSpPr>
          <p:sp>
            <p:nvSpPr>
              <p:cNvPr id="52" name="Rectangle 51"/>
              <p:cNvSpPr/>
              <p:nvPr/>
            </p:nvSpPr>
            <p:spPr>
              <a:xfrm>
                <a:off x="5827750" y="1557991"/>
                <a:ext cx="4613153" cy="850065"/>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3" name="Oval 52"/>
              <p:cNvSpPr/>
              <p:nvPr/>
            </p:nvSpPr>
            <p:spPr>
              <a:xfrm>
                <a:off x="5537206" y="181119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A</a:t>
                </a:r>
                <a:endParaRPr lang="en-US" sz="6400" dirty="0"/>
              </a:p>
            </p:txBody>
          </p:sp>
          <mc:AlternateContent xmlns:mc="http://schemas.openxmlformats.org/markup-compatibility/2006" xmlns:a14="http://schemas.microsoft.com/office/drawing/2010/main">
            <mc:Choice Requires="a14">
              <p:sp>
                <p:nvSpPr>
                  <p:cNvPr id="54" name="TextBox 53"/>
                  <p:cNvSpPr txBox="1"/>
                  <p:nvPr/>
                </p:nvSpPr>
                <p:spPr>
                  <a:xfrm>
                    <a:off x="6108332" y="1732392"/>
                    <a:ext cx="3910929" cy="515019"/>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600" b="0" i="1" smtClean="0">
                              <a:latin typeface="Cambria Math" panose="02040503050406030204" pitchFamily="18" charset="0"/>
                            </a:rPr>
                            <m:t>𝑃</m:t>
                          </m:r>
                          <m:d>
                            <m:dPr>
                              <m:ctrlPr>
                                <a:rPr lang="en-US" sz="6600" b="0" i="1" smtClean="0">
                                  <a:latin typeface="Cambria Math"/>
                                </a:rPr>
                              </m:ctrlPr>
                            </m:dPr>
                            <m:e>
                              <m:r>
                                <a:rPr lang="en-US" sz="6600" b="0" i="1" smtClean="0">
                                  <a:latin typeface="Cambria Math" panose="02040503050406030204" pitchFamily="18" charset="0"/>
                                </a:rPr>
                                <m:t>𝐴</m:t>
                              </m:r>
                              <m:r>
                                <a:rPr lang="en-US" sz="6600" b="0" i="1" smtClean="0">
                                  <a:latin typeface="Cambria Math" panose="02040503050406030204" pitchFamily="18" charset="0"/>
                                </a:rPr>
                                <m:t>∩</m:t>
                              </m:r>
                              <m:r>
                                <a:rPr lang="en-US" sz="6600" b="0" i="1" smtClean="0">
                                  <a:latin typeface="Cambria Math" panose="02040503050406030204" pitchFamily="18" charset="0"/>
                                </a:rPr>
                                <m:t>𝐵</m:t>
                              </m:r>
                            </m:e>
                          </m:d>
                          <m:r>
                            <a:rPr lang="en-US" sz="6600" b="0" i="1" smtClean="0">
                              <a:latin typeface="Cambria Math" panose="02040503050406030204" pitchFamily="18" charset="0"/>
                            </a:rPr>
                            <m:t>=</m:t>
                          </m:r>
                          <m:r>
                            <a:rPr lang="en-US" sz="6600" b="0" i="1" smtClean="0">
                              <a:latin typeface="Cambria Math" panose="02040503050406030204" pitchFamily="18" charset="0"/>
                            </a:rPr>
                            <m:t>𝑃</m:t>
                          </m:r>
                          <m:d>
                            <m:dPr>
                              <m:ctrlPr>
                                <a:rPr lang="en-US" sz="6600" b="0" i="1" smtClean="0">
                                  <a:latin typeface="Cambria Math"/>
                                </a:rPr>
                              </m:ctrlPr>
                            </m:dPr>
                            <m:e>
                              <m:r>
                                <a:rPr lang="en-US" sz="6600" b="0" i="1" smtClean="0">
                                  <a:latin typeface="Cambria Math" panose="02040503050406030204" pitchFamily="18" charset="0"/>
                                </a:rPr>
                                <m:t>𝐴𝐵</m:t>
                              </m:r>
                            </m:e>
                          </m:d>
                          <m:r>
                            <a:rPr lang="en-US" sz="6600" b="0" i="1" smtClean="0">
                              <a:latin typeface="Cambria Math" panose="02040503050406030204" pitchFamily="18" charset="0"/>
                            </a:rPr>
                            <m:t>.</m:t>
                          </m:r>
                        </m:oMath>
                      </m:oMathPara>
                    </a14:m>
                    <a:endParaRPr lang="en-US" sz="66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108332" y="1732392"/>
                    <a:ext cx="3910929" cy="515019"/>
                  </a:xfrm>
                  <a:prstGeom prst="rect">
                    <a:avLst/>
                  </a:prstGeom>
                  <a:blipFill rotWithShape="0">
                    <a:blip r:embed="rId4"/>
                    <a:stretch>
                      <a:fillRect/>
                    </a:stretch>
                  </a:blipFill>
                </p:spPr>
                <p:txBody>
                  <a:bodyPr/>
                  <a:lstStyle/>
                  <a:p>
                    <a:r>
                      <a:rPr lang="en-US">
                        <a:noFill/>
                      </a:rPr>
                      <a:t> </a:t>
                    </a:r>
                  </a:p>
                </p:txBody>
              </p:sp>
            </mc:Fallback>
          </mc:AlternateContent>
        </p:grpSp>
        <p:grpSp>
          <p:nvGrpSpPr>
            <p:cNvPr id="55" name="Group 54"/>
            <p:cNvGrpSpPr/>
            <p:nvPr/>
          </p:nvGrpSpPr>
          <p:grpSpPr>
            <a:xfrm>
              <a:off x="249288" y="2536505"/>
              <a:ext cx="4918269" cy="914401"/>
              <a:chOff x="2633272" y="2520319"/>
              <a:chExt cx="4901595" cy="850064"/>
            </a:xfrm>
          </p:grpSpPr>
          <p:sp>
            <p:nvSpPr>
              <p:cNvPr id="56" name="Rectangle 55"/>
              <p:cNvSpPr/>
              <p:nvPr/>
            </p:nvSpPr>
            <p:spPr>
              <a:xfrm>
                <a:off x="2932984" y="2520319"/>
                <a:ext cx="4601883"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57" name="Oval 56"/>
              <p:cNvSpPr/>
              <p:nvPr/>
            </p:nvSpPr>
            <p:spPr>
              <a:xfrm>
                <a:off x="2633272" y="2638687"/>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400" b="1" dirty="0">
                    <a:latin typeface="Tahoma" pitchFamily="34" charset="0"/>
                    <a:ea typeface="Tahoma" pitchFamily="34" charset="0"/>
                    <a:cs typeface="Tahoma" pitchFamily="34" charset="0"/>
                  </a:rPr>
                  <a:t>B</a:t>
                </a:r>
                <a:endParaRPr lang="en-US" sz="6400" dirty="0"/>
              </a:p>
            </p:txBody>
          </p:sp>
          <mc:AlternateContent xmlns:mc="http://schemas.openxmlformats.org/markup-compatibility/2006" xmlns:a14="http://schemas.microsoft.com/office/drawing/2010/main">
            <mc:Choice Requires="a14">
              <p:sp>
                <p:nvSpPr>
                  <p:cNvPr id="58" name="TextBox 57"/>
                  <p:cNvSpPr txBox="1"/>
                  <p:nvPr/>
                </p:nvSpPr>
                <p:spPr>
                  <a:xfrm>
                    <a:off x="3175971" y="2616854"/>
                    <a:ext cx="3637543" cy="559040"/>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rPr>
                            <m:t>𝑃</m:t>
                          </m:r>
                          <m:d>
                            <m:dPr>
                              <m:ctrlPr>
                                <a:rPr lang="en-US" sz="7200" b="0" i="1" smtClean="0">
                                  <a:latin typeface="Cambria Math"/>
                                </a:rPr>
                              </m:ctrlPr>
                            </m:dPr>
                            <m:e>
                              <m:acc>
                                <m:accPr>
                                  <m:chr m:val="̅"/>
                                  <m:ctrlPr>
                                    <a:rPr lang="en-US" sz="7200" b="0" i="1" smtClean="0">
                                      <a:latin typeface="Cambria Math"/>
                                    </a:rPr>
                                  </m:ctrlPr>
                                </m:accPr>
                                <m:e>
                                  <m:r>
                                    <a:rPr lang="en-US" sz="7200" b="0" i="1" smtClean="0">
                                      <a:latin typeface="Cambria Math" panose="02040503050406030204" pitchFamily="18" charset="0"/>
                                    </a:rPr>
                                    <m:t>𝐴</m:t>
                                  </m:r>
                                </m:e>
                              </m:acc>
                            </m:e>
                          </m:d>
                          <m:r>
                            <a:rPr lang="en-US" sz="7200" b="0" i="1" smtClean="0">
                              <a:latin typeface="Cambria Math" panose="02040503050406030204" pitchFamily="18" charset="0"/>
                            </a:rPr>
                            <m:t>=1−</m:t>
                          </m:r>
                          <m:d>
                            <m:dPr>
                              <m:ctrlPr>
                                <a:rPr lang="en-US" sz="7200" b="0" i="1" smtClean="0">
                                  <a:latin typeface="Cambria Math"/>
                                </a:rPr>
                              </m:ctrlPr>
                            </m:dPr>
                            <m:e>
                              <m:r>
                                <a:rPr lang="en-US" sz="7200" b="0" i="1" smtClean="0">
                                  <a:latin typeface="Cambria Math" panose="02040503050406030204" pitchFamily="18" charset="0"/>
                                </a:rPr>
                                <m:t>𝐴</m:t>
                              </m:r>
                            </m:e>
                          </m:d>
                          <m:r>
                            <a:rPr lang="en-US" sz="7200" b="0" i="1" smtClean="0">
                              <a:latin typeface="Cambria Math" panose="02040503050406030204" pitchFamily="18" charset="0"/>
                            </a:rPr>
                            <m:t>.</m:t>
                          </m:r>
                        </m:oMath>
                      </m:oMathPara>
                    </a14:m>
                    <a:endParaRPr lang="en-US" sz="7200" dirty="0"/>
                  </a:p>
                </p:txBody>
              </p:sp>
            </mc:Choice>
            <mc:Fallback xmlns="">
              <p:sp>
                <p:nvSpPr>
                  <p:cNvPr id="58" name="TextBox 57"/>
                  <p:cNvSpPr txBox="1">
                    <a:spLocks noRot="1" noChangeAspect="1" noMove="1" noResize="1" noEditPoints="1" noAdjustHandles="1" noChangeArrowheads="1" noChangeShapeType="1" noTextEdit="1"/>
                  </p:cNvSpPr>
                  <p:nvPr/>
                </p:nvSpPr>
                <p:spPr>
                  <a:xfrm>
                    <a:off x="3175971" y="2616854"/>
                    <a:ext cx="3637543" cy="559040"/>
                  </a:xfrm>
                  <a:prstGeom prst="rect">
                    <a:avLst/>
                  </a:prstGeom>
                  <a:blipFill rotWithShape="0">
                    <a:blip r:embed="rId5"/>
                    <a:stretch>
                      <a:fillRect/>
                    </a:stretch>
                  </a:blipFill>
                </p:spPr>
                <p:txBody>
                  <a:bodyPr/>
                  <a:lstStyle/>
                  <a:p>
                    <a:r>
                      <a:rPr lang="en-US">
                        <a:noFill/>
                      </a:rPr>
                      <a:t> </a:t>
                    </a:r>
                  </a:p>
                </p:txBody>
              </p:sp>
            </mc:Fallback>
          </mc:AlternateContent>
        </p:grpSp>
        <p:grpSp>
          <p:nvGrpSpPr>
            <p:cNvPr id="4" name="Group 3"/>
            <p:cNvGrpSpPr/>
            <p:nvPr/>
          </p:nvGrpSpPr>
          <p:grpSpPr>
            <a:xfrm>
              <a:off x="5295378" y="1501339"/>
              <a:ext cx="7060245" cy="914402"/>
              <a:chOff x="4756220" y="1557987"/>
              <a:chExt cx="7036309" cy="850064"/>
            </a:xfrm>
          </p:grpSpPr>
          <p:sp>
            <p:nvSpPr>
              <p:cNvPr id="46" name="Rectangle 45"/>
              <p:cNvSpPr/>
              <p:nvPr/>
            </p:nvSpPr>
            <p:spPr>
              <a:xfrm>
                <a:off x="5012470" y="1557987"/>
                <a:ext cx="6431483" cy="850064"/>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47" name="Oval 46"/>
              <p:cNvSpPr/>
              <p:nvPr/>
            </p:nvSpPr>
            <p:spPr>
              <a:xfrm>
                <a:off x="4756220" y="1700159"/>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C</a:t>
                </a:r>
                <a:endParaRPr lang="en-US" sz="6400" dirty="0"/>
              </a:p>
            </p:txBody>
          </p:sp>
          <mc:AlternateContent xmlns:mc="http://schemas.openxmlformats.org/markup-compatibility/2006" xmlns:a14="http://schemas.microsoft.com/office/drawing/2010/main">
            <mc:Choice Requires="a14">
              <p:sp>
                <p:nvSpPr>
                  <p:cNvPr id="48" name="TextBox 47"/>
                  <p:cNvSpPr txBox="1"/>
                  <p:nvPr/>
                </p:nvSpPr>
                <p:spPr>
                  <a:xfrm>
                    <a:off x="5028352" y="1797625"/>
                    <a:ext cx="6764177" cy="472100"/>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m:t>
                              </m:r>
                              <m:r>
                                <a:rPr lang="en-US" sz="6000" b="0" i="1" smtClean="0">
                                  <a:latin typeface="Cambria Math" panose="02040503050406030204" pitchFamily="18" charset="0"/>
                                </a:rPr>
                                <m:t>∪</m:t>
                              </m:r>
                              <m:r>
                                <a:rPr lang="en-US" sz="6000" b="0" i="1" smtClean="0">
                                  <a:latin typeface="Cambria Math" panose="02040503050406030204" pitchFamily="18" charset="0"/>
                                </a:rPr>
                                <m:t>𝐵</m:t>
                              </m:r>
                            </m:e>
                          </m:d>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m:t>
                              </m:r>
                            </m:e>
                          </m:d>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𝐵</m:t>
                              </m:r>
                            </m:e>
                          </m:d>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a:rPr>
                              </m:ctrlPr>
                            </m:dPr>
                            <m:e>
                              <m:r>
                                <a:rPr lang="en-US" sz="6000" b="0" i="1" smtClean="0">
                                  <a:latin typeface="Cambria Math" panose="02040503050406030204" pitchFamily="18" charset="0"/>
                                </a:rPr>
                                <m:t>𝐴𝐵</m:t>
                              </m:r>
                            </m:e>
                          </m:d>
                          <m:r>
                            <a:rPr lang="en-US" sz="6000" b="0" i="1" smtClean="0">
                              <a:latin typeface="Cambria Math" panose="02040503050406030204" pitchFamily="18" charset="0"/>
                            </a:rPr>
                            <m:t>.</m:t>
                          </m:r>
                        </m:oMath>
                      </m:oMathPara>
                    </a14:m>
                    <a:endParaRPr lang="en-US" sz="6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5028352" y="1797625"/>
                    <a:ext cx="6764177" cy="472100"/>
                  </a:xfrm>
                  <a:prstGeom prst="rect">
                    <a:avLst/>
                  </a:prstGeom>
                  <a:blipFill rotWithShape="0">
                    <a:blip r:embed="rId6"/>
                    <a:stretch>
                      <a:fillRect/>
                    </a:stretch>
                  </a:blipFill>
                </p:spPr>
                <p:txBody>
                  <a:bodyPr/>
                  <a:lstStyle/>
                  <a:p>
                    <a:r>
                      <a:rPr lang="en-US">
                        <a:noFill/>
                      </a:rPr>
                      <a:t> </a:t>
                    </a:r>
                  </a:p>
                </p:txBody>
              </p:sp>
            </mc:Fallback>
          </mc:AlternateContent>
        </p:grpSp>
        <p:grpSp>
          <p:nvGrpSpPr>
            <p:cNvPr id="59" name="Group 58"/>
            <p:cNvGrpSpPr/>
            <p:nvPr/>
          </p:nvGrpSpPr>
          <p:grpSpPr>
            <a:xfrm>
              <a:off x="5478274" y="2556775"/>
              <a:ext cx="6813850" cy="914400"/>
              <a:chOff x="2032462" y="2539162"/>
              <a:chExt cx="6790750" cy="850063"/>
            </a:xfrm>
          </p:grpSpPr>
          <p:sp>
            <p:nvSpPr>
              <p:cNvPr id="60" name="Rectangle 59"/>
              <p:cNvSpPr/>
              <p:nvPr/>
            </p:nvSpPr>
            <p:spPr>
              <a:xfrm>
                <a:off x="2253650" y="2539162"/>
                <a:ext cx="6431484" cy="850063"/>
              </a:xfrm>
              <a:prstGeom prst="rect">
                <a:avLst/>
              </a:prstGeom>
              <a:solidFill>
                <a:schemeClr val="accent5">
                  <a:lumMod val="50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b="1">
                  <a:latin typeface="Tahoma" pitchFamily="34" charset="0"/>
                  <a:ea typeface="Tahoma" pitchFamily="34" charset="0"/>
                  <a:cs typeface="Tahoma" pitchFamily="34" charset="0"/>
                </a:endParaRPr>
              </a:p>
            </p:txBody>
          </p:sp>
          <p:sp>
            <p:nvSpPr>
              <p:cNvPr id="61" name="Oval 60"/>
              <p:cNvSpPr/>
              <p:nvPr/>
            </p:nvSpPr>
            <p:spPr>
              <a:xfrm>
                <a:off x="2032462" y="2661314"/>
                <a:ext cx="544265" cy="500266"/>
              </a:xfrm>
              <a:prstGeom prst="ellipse">
                <a:avLst/>
              </a:prstGeom>
              <a:solidFill>
                <a:schemeClr val="accent5">
                  <a:lumMod val="50000"/>
                </a:schemeClr>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latin typeface="Tahoma" pitchFamily="34" charset="0"/>
                    <a:ea typeface="Tahoma" pitchFamily="34" charset="0"/>
                    <a:cs typeface="Tahoma" pitchFamily="34" charset="0"/>
                  </a:rPr>
                  <a:t>D</a:t>
                </a:r>
                <a:endParaRPr lang="en-US" sz="6400" dirty="0"/>
              </a:p>
            </p:txBody>
          </p:sp>
          <mc:AlternateContent xmlns:mc="http://schemas.openxmlformats.org/markup-compatibility/2006" xmlns:a14="http://schemas.microsoft.com/office/drawing/2010/main">
            <mc:Choice Requires="a14">
              <p:sp>
                <p:nvSpPr>
                  <p:cNvPr id="62" name="TextBox 61"/>
                  <p:cNvSpPr txBox="1"/>
                  <p:nvPr/>
                </p:nvSpPr>
                <p:spPr>
                  <a:xfrm>
                    <a:off x="2576727" y="2651380"/>
                    <a:ext cx="6246485" cy="515019"/>
                  </a:xfrm>
                  <a:prstGeom prst="rect">
                    <a:avLst/>
                  </a:prstGeom>
                  <a:noFill/>
                </p:spPr>
                <p:txBody>
                  <a:bodyPr wrap="square" rtlCol="0">
                    <a:spAutoFit/>
                  </a:bodyPr>
                  <a:lstStyle>
                    <a:defPPr>
                      <a:defRPr lang="vi-VN"/>
                    </a:defPPr>
                    <a:lvl1pPr>
                      <a:defRPr sz="3200" i="1">
                        <a:solidFill>
                          <a:schemeClr val="bg1"/>
                        </a:solidFill>
                      </a:defRPr>
                    </a:lvl1pPr>
                  </a:lstStyle>
                  <a:p>
                    <a:r>
                      <a:rPr lang="en-US" sz="6600" i="0" smtClean="0">
                        <a:latin typeface="Times New Roman" panose="02020603050405020304" pitchFamily="18" charset="0"/>
                        <a:cs typeface="Times New Roman" panose="02020603050405020304" pitchFamily="18" charset="0"/>
                      </a:rPr>
                      <a:t>Nếu </a:t>
                    </a:r>
                    <a14:m>
                      <m:oMath xmlns:m="http://schemas.openxmlformats.org/officeDocument/2006/math">
                        <m:r>
                          <a:rPr lang="en-US" sz="6600" b="0" i="1" smtClean="0">
                            <a:latin typeface="Cambria Math" panose="02040503050406030204" pitchFamily="18" charset="0"/>
                            <a:cs typeface="Times New Roman" panose="02020603050405020304" pitchFamily="18" charset="0"/>
                          </a:rPr>
                          <m:t>𝐴</m:t>
                        </m:r>
                        <m:r>
                          <a:rPr lang="en-US" sz="6600" b="0" i="1" smtClean="0">
                            <a:latin typeface="Cambria Math" panose="02040503050406030204" pitchFamily="18" charset="0"/>
                            <a:cs typeface="Times New Roman" panose="02020603050405020304" pitchFamily="18" charset="0"/>
                          </a:rPr>
                          <m:t>,</m:t>
                        </m:r>
                        <m:r>
                          <a:rPr lang="en-US" sz="6600" b="0" i="1" smtClean="0">
                            <a:latin typeface="Cambria Math" panose="02040503050406030204" pitchFamily="18" charset="0"/>
                            <a:cs typeface="Times New Roman" panose="02020603050405020304" pitchFamily="18" charset="0"/>
                          </a:rPr>
                          <m:t>𝐵</m:t>
                        </m:r>
                      </m:oMath>
                    </a14:m>
                    <a:r>
                      <a:rPr lang="en-US" sz="6600" i="0" dirty="0" smtClean="0">
                        <a:latin typeface="Times New Roman" panose="02020603050405020304" pitchFamily="18" charset="0"/>
                        <a:cs typeface="Times New Roman" panose="02020603050405020304" pitchFamily="18" charset="0"/>
                      </a:rPr>
                      <a:t> </a:t>
                    </a:r>
                    <a:r>
                      <a:rPr lang="en-US" sz="6600" i="0" smtClean="0">
                        <a:latin typeface="Times New Roman" panose="02020603050405020304" pitchFamily="18" charset="0"/>
                        <a:cs typeface="Times New Roman" panose="02020603050405020304" pitchFamily="18" charset="0"/>
                      </a:rPr>
                      <a:t>xung khắc thì </a:t>
                    </a:r>
                    <a14:m>
                      <m:oMath xmlns:m="http://schemas.openxmlformats.org/officeDocument/2006/math">
                        <m:r>
                          <a:rPr lang="en-US" sz="6600" b="0" i="1" smtClean="0">
                            <a:latin typeface="Cambria Math" panose="02040503050406030204" pitchFamily="18" charset="0"/>
                            <a:cs typeface="Times New Roman" panose="02020603050405020304" pitchFamily="18" charset="0"/>
                          </a:rPr>
                          <m:t>𝐴</m:t>
                        </m:r>
                        <m:r>
                          <a:rPr lang="en-US" sz="6600" b="0" i="1" smtClean="0">
                            <a:latin typeface="Cambria Math" panose="02040503050406030204" pitchFamily="18" charset="0"/>
                            <a:cs typeface="Times New Roman" panose="02020603050405020304" pitchFamily="18" charset="0"/>
                          </a:rPr>
                          <m:t>,</m:t>
                        </m:r>
                        <m:r>
                          <a:rPr lang="en-US" sz="6600" b="0" i="1" smtClean="0">
                            <a:latin typeface="Cambria Math" panose="02040503050406030204" pitchFamily="18" charset="0"/>
                            <a:cs typeface="Times New Roman" panose="02020603050405020304" pitchFamily="18" charset="0"/>
                          </a:rPr>
                          <m:t>𝐵</m:t>
                        </m:r>
                      </m:oMath>
                    </a14:m>
                    <a:r>
                      <a:rPr lang="en-US" sz="6600" i="0" smtClean="0">
                        <a:latin typeface="Times New Roman" panose="02020603050405020304" pitchFamily="18" charset="0"/>
                        <a:cs typeface="Times New Roman" panose="02020603050405020304" pitchFamily="18" charset="0"/>
                      </a:rPr>
                      <a:t> độc lập. </a:t>
                    </a:r>
                    <a:endParaRPr lang="en-US" sz="6600" i="0" dirty="0">
                      <a:latin typeface="Times New Roman" panose="02020603050405020304" pitchFamily="18" charset="0"/>
                      <a:cs typeface="Times New Roman" panose="02020603050405020304"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2576727" y="2651380"/>
                    <a:ext cx="6246485" cy="515019"/>
                  </a:xfrm>
                  <a:prstGeom prst="rect">
                    <a:avLst/>
                  </a:prstGeom>
                  <a:blipFill rotWithShape="0">
                    <a:blip r:embed="rId7"/>
                    <a:stretch>
                      <a:fillRect l="-3354" t="-18681" r="-4424" b="-41209"/>
                    </a:stretch>
                  </a:blipFill>
                </p:spPr>
                <p:txBody>
                  <a:bodyPr/>
                  <a:lstStyle/>
                  <a:p>
                    <a:r>
                      <a:rPr lang="en-US">
                        <a:noFill/>
                      </a:rPr>
                      <a:t> </a:t>
                    </a:r>
                  </a:p>
                </p:txBody>
              </p:sp>
            </mc:Fallback>
          </mc:AlternateContent>
        </p:grpSp>
      </p:grpSp>
      <p:sp>
        <p:nvSpPr>
          <p:cNvPr id="63" name="Action Button: Forward or Next 62">
            <a:hlinkClick r:id="" action="ppaction://hlinkshowjump?jump=nextslide" highlightClick="1"/>
          </p:cNvPr>
          <p:cNvSpPr/>
          <p:nvPr/>
        </p:nvSpPr>
        <p:spPr>
          <a:xfrm>
            <a:off x="23513605" y="12839820"/>
            <a:ext cx="873570" cy="873456"/>
          </a:xfrm>
          <a:prstGeom prst="actionButtonForwardNex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5AA5A020-D726-42A7-8B6A-44EB31AF9AA6}"/>
                  </a:ext>
                </a:extLst>
              </p:cNvPr>
              <p:cNvSpPr/>
              <p:nvPr/>
            </p:nvSpPr>
            <p:spPr>
              <a:xfrm>
                <a:off x="191957" y="8430219"/>
                <a:ext cx="10096354" cy="1015663"/>
              </a:xfrm>
              <a:prstGeom prst="rect">
                <a:avLst/>
              </a:prstGeom>
            </p:spPr>
            <p:txBody>
              <a:bodyPr wrap="none">
                <a:spAutoFit/>
              </a:bodyPr>
              <a:lstStyle/>
              <a:p>
                <a14:m>
                  <m:oMath xmlns:m="http://schemas.openxmlformats.org/officeDocument/2006/math">
                    <m:r>
                      <a:rPr lang="en-US" sz="6000" b="0" i="1" smtClean="0">
                        <a:latin typeface="Cambria Math" panose="02040503050406030204" pitchFamily="18" charset="0"/>
                        <a:cs typeface="Times New Roman" panose="02020603050405020304" pitchFamily="18" charset="0"/>
                      </a:rPr>
                      <m:t>𝐴</m:t>
                    </m:r>
                    <m:r>
                      <a:rPr lang="en-US" sz="6000" b="0" i="1" smtClean="0">
                        <a:latin typeface="Cambria Math" panose="02040503050406030204" pitchFamily="18" charset="0"/>
                        <a:cs typeface="Times New Roman" panose="02020603050405020304" pitchFamily="18" charset="0"/>
                      </a:rPr>
                      <m:t>,</m:t>
                    </m:r>
                    <m:r>
                      <a:rPr lang="en-US" sz="6000" b="0" i="1" smtClean="0">
                        <a:latin typeface="Cambria Math" panose="02040503050406030204" pitchFamily="18" charset="0"/>
                        <a:cs typeface="Times New Roman" panose="02020603050405020304" pitchFamily="18" charset="0"/>
                      </a:rPr>
                      <m:t>𝐵</m:t>
                    </m:r>
                  </m:oMath>
                </a14:m>
                <a:r>
                  <a:rPr lang="en-US" sz="6000" dirty="0" smtClean="0">
                    <a:latin typeface="Times New Roman" panose="02020603050405020304" pitchFamily="18" charset="0"/>
                    <a:cs typeface="Times New Roman" panose="02020603050405020304" pitchFamily="18" charset="0"/>
                  </a:rPr>
                  <a:t> </a:t>
                </a:r>
                <a:r>
                  <a:rPr lang="en-US" sz="6000" smtClean="0">
                    <a:latin typeface="Times New Roman" panose="02020603050405020304" pitchFamily="18" charset="0"/>
                    <a:cs typeface="Times New Roman" panose="02020603050405020304" pitchFamily="18" charset="0"/>
                  </a:rPr>
                  <a:t>xung khắc nên </a:t>
                </a:r>
                <a14:m>
                  <m:oMath xmlns:m="http://schemas.openxmlformats.org/officeDocument/2006/math">
                    <m:r>
                      <a:rPr lang="en-US" sz="6000" b="0" i="1" smtClean="0">
                        <a:latin typeface="Cambria Math" panose="02040503050406030204" pitchFamily="18" charset="0"/>
                        <a:cs typeface="Times New Roman" panose="02020603050405020304" pitchFamily="18" charset="0"/>
                      </a:rPr>
                      <m:t>𝑃</m:t>
                    </m:r>
                    <m:d>
                      <m:dPr>
                        <m:ctrlPr>
                          <a:rPr lang="en-US" sz="6000" b="0" i="1" smtClean="0">
                            <a:latin typeface="Cambria Math"/>
                            <a:cs typeface="Times New Roman" panose="02020603050405020304" pitchFamily="18" charset="0"/>
                          </a:rPr>
                        </m:ctrlPr>
                      </m:dPr>
                      <m:e>
                        <m:r>
                          <a:rPr lang="en-US" sz="6000" b="0" i="1" smtClean="0">
                            <a:latin typeface="Cambria Math" panose="02040503050406030204" pitchFamily="18" charset="0"/>
                            <a:cs typeface="Times New Roman" panose="02020603050405020304" pitchFamily="18" charset="0"/>
                          </a:rPr>
                          <m:t>𝐴𝐵</m:t>
                        </m:r>
                      </m:e>
                    </m:d>
                    <m:r>
                      <a:rPr lang="en-US" sz="6000" b="0" i="1" smtClean="0">
                        <a:latin typeface="Cambria Math" panose="02040503050406030204" pitchFamily="18" charset="0"/>
                        <a:cs typeface="Times New Roman" panose="02020603050405020304" pitchFamily="18" charset="0"/>
                      </a:rPr>
                      <m:t>=0.</m:t>
                    </m:r>
                  </m:oMath>
                </a14:m>
                <a:endParaRPr lang="en-US" sz="6000" dirty="0">
                  <a:latin typeface="Times New Roman" panose="02020603050405020304" pitchFamily="18" charset="0"/>
                  <a:cs typeface="Times New Roman" panose="02020603050405020304" pitchFamily="18" charset="0"/>
                </a:endParaRPr>
              </a:p>
            </p:txBody>
          </p:sp>
        </mc:Choice>
        <mc:Fallback xmlns="">
          <p:sp>
            <p:nvSpPr>
              <p:cNvPr id="11" name="Rectangle 10">
                <a:extLst>
                  <a:ext uri="{FF2B5EF4-FFF2-40B4-BE49-F238E27FC236}">
                    <a16:creationId xmlns="" xmlns:a16="http://schemas.microsoft.com/office/drawing/2014/main" xmlns:a14="http://schemas.microsoft.com/office/drawing/2010/main" id="{5AA5A020-D726-42A7-8B6A-44EB31AF9AA6}"/>
                  </a:ext>
                </a:extLst>
              </p:cNvPr>
              <p:cNvSpPr>
                <a:spLocks noRot="1" noChangeAspect="1" noMove="1" noResize="1" noEditPoints="1" noAdjustHandles="1" noChangeArrowheads="1" noChangeShapeType="1" noTextEdit="1"/>
              </p:cNvSpPr>
              <p:nvPr/>
            </p:nvSpPr>
            <p:spPr>
              <a:xfrm>
                <a:off x="191957" y="8430219"/>
                <a:ext cx="10096354" cy="1015663"/>
              </a:xfrm>
              <a:prstGeom prst="rect">
                <a:avLst/>
              </a:prstGeom>
              <a:blipFill rotWithShape="0">
                <a:blip r:embed="rId8"/>
                <a:stretch>
                  <a:fillRect t="-18563" b="-39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97F9E0C6-4884-40EF-8E95-483E62DDAA5F}"/>
                  </a:ext>
                </a:extLst>
              </p:cNvPr>
              <p:cNvSpPr txBox="1"/>
              <p:nvPr/>
            </p:nvSpPr>
            <p:spPr>
              <a:xfrm>
                <a:off x="206412" y="9708112"/>
                <a:ext cx="23743978" cy="1015663"/>
              </a:xfrm>
              <a:prstGeom prst="rect">
                <a:avLst/>
              </a:prstGeom>
              <a:noFill/>
            </p:spPr>
            <p:txBody>
              <a:bodyPr wrap="square" rtlCol="0">
                <a:spAutoFit/>
              </a:bodyPr>
              <a:lstStyle/>
              <a:p>
                <a:r>
                  <a:rPr lang="en-US" sz="6000" smtClean="0">
                    <a:latin typeface="Times New Roman" panose="02020603050405020304" pitchFamily="18" charset="0"/>
                    <a:cs typeface="Times New Roman" panose="02020603050405020304" pitchFamily="18" charset="0"/>
                  </a:rPr>
                  <a:t>Trong khi đó hai biến cố độc lập </a:t>
                </a:r>
                <a14:m>
                  <m:oMath xmlns:m="http://schemas.openxmlformats.org/officeDocument/2006/math">
                    <m:r>
                      <a:rPr lang="en-US" sz="6000" b="0" i="1" smtClean="0">
                        <a:latin typeface="Cambria Math" panose="02040503050406030204" pitchFamily="18" charset="0"/>
                        <a:cs typeface="Times New Roman" panose="02020603050405020304" pitchFamily="18" charset="0"/>
                      </a:rPr>
                      <m:t>𝐴</m:t>
                    </m:r>
                    <m:r>
                      <a:rPr lang="en-US" sz="6000" b="0" i="1" smtClean="0">
                        <a:latin typeface="Cambria Math" panose="02040503050406030204" pitchFamily="18" charset="0"/>
                        <a:cs typeface="Times New Roman" panose="02020603050405020304" pitchFamily="18" charset="0"/>
                      </a:rPr>
                      <m:t>,</m:t>
                    </m:r>
                    <m:r>
                      <a:rPr lang="en-US" sz="6000" b="0" i="1" smtClean="0">
                        <a:latin typeface="Cambria Math" panose="02040503050406030204" pitchFamily="18" charset="0"/>
                        <a:cs typeface="Times New Roman" panose="02020603050405020304" pitchFamily="18" charset="0"/>
                      </a:rPr>
                      <m:t>𝐵</m:t>
                    </m:r>
                  </m:oMath>
                </a14:m>
                <a:r>
                  <a:rPr lang="en-US" sz="6000" dirty="0" smtClean="0">
                    <a:latin typeface="Times New Roman" panose="02020603050405020304" pitchFamily="18" charset="0"/>
                    <a:cs typeface="Times New Roman" panose="02020603050405020304" pitchFamily="18" charset="0"/>
                  </a:rPr>
                  <a:t> </a:t>
                </a:r>
                <a:r>
                  <a:rPr lang="en-US" sz="6000" smtClean="0">
                    <a:latin typeface="Times New Roman" panose="02020603050405020304" pitchFamily="18" charset="0"/>
                    <a:cs typeface="Times New Roman" panose="02020603050405020304" pitchFamily="18" charset="0"/>
                  </a:rPr>
                  <a:t>không nhất thiết xác suất </a:t>
                </a:r>
                <a14:m>
                  <m:oMath xmlns:m="http://schemas.openxmlformats.org/officeDocument/2006/math">
                    <m:r>
                      <a:rPr lang="en-US" sz="6000" b="0" i="1" smtClean="0">
                        <a:latin typeface="Cambria Math" panose="02040503050406030204" pitchFamily="18" charset="0"/>
                        <a:cs typeface="Times New Roman" panose="02020603050405020304" pitchFamily="18" charset="0"/>
                      </a:rPr>
                      <m:t>𝑃</m:t>
                    </m:r>
                    <m:d>
                      <m:dPr>
                        <m:ctrlPr>
                          <a:rPr lang="en-US" sz="6000" b="0" i="1" smtClean="0">
                            <a:latin typeface="Cambria Math"/>
                            <a:cs typeface="Times New Roman" panose="02020603050405020304" pitchFamily="18" charset="0"/>
                          </a:rPr>
                        </m:ctrlPr>
                      </m:dPr>
                      <m:e>
                        <m:r>
                          <a:rPr lang="en-US" sz="6000" b="0" i="1" smtClean="0">
                            <a:latin typeface="Cambria Math" panose="02040503050406030204" pitchFamily="18" charset="0"/>
                            <a:cs typeface="Times New Roman" panose="02020603050405020304" pitchFamily="18" charset="0"/>
                          </a:rPr>
                          <m:t>𝐴𝐵</m:t>
                        </m:r>
                      </m:e>
                    </m:d>
                    <m:r>
                      <a:rPr lang="en-US" sz="6000" b="0" i="1" smtClean="0">
                        <a:latin typeface="Cambria Math" panose="02040503050406030204" pitchFamily="18" charset="0"/>
                        <a:cs typeface="Times New Roman" panose="02020603050405020304" pitchFamily="18" charset="0"/>
                      </a:rPr>
                      <m:t>=0.</m:t>
                    </m:r>
                  </m:oMath>
                </a14:m>
                <a:r>
                  <a:rPr lang="en-US" sz="6000" smtClean="0">
                    <a:latin typeface="Times New Roman" panose="02020603050405020304" pitchFamily="18" charset="0"/>
                    <a:cs typeface="Times New Roman" panose="02020603050405020304" pitchFamily="18" charset="0"/>
                  </a:rPr>
                  <a:t>  </a:t>
                </a:r>
                <a:endParaRPr lang="en-US" sz="6000" dirty="0">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 xmlns:a16="http://schemas.microsoft.com/office/drawing/2014/main" id="{97F9E0C6-4884-40EF-8E95-483E62DDAA5F}"/>
                  </a:ext>
                </a:extLst>
              </p:cNvPr>
              <p:cNvSpPr txBox="1">
                <a:spLocks noRot="1" noChangeAspect="1" noMove="1" noResize="1" noEditPoints="1" noAdjustHandles="1" noChangeArrowheads="1" noChangeShapeType="1" noTextEdit="1"/>
              </p:cNvSpPr>
              <p:nvPr/>
            </p:nvSpPr>
            <p:spPr>
              <a:xfrm>
                <a:off x="206412" y="9708112"/>
                <a:ext cx="23743978" cy="1015663"/>
              </a:xfrm>
              <a:prstGeom prst="rect">
                <a:avLst/>
              </a:prstGeom>
              <a:blipFill rotWithShape="0">
                <a:blip r:embed="rId9"/>
                <a:stretch>
                  <a:fillRect l="-1566" t="-18675" b="-40361"/>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xmlns="" id="{25D02854-E6E4-42B7-B0E2-CD9E2C9EECB7}"/>
              </a:ext>
            </a:extLst>
          </p:cNvPr>
          <p:cNvSpPr/>
          <p:nvPr/>
        </p:nvSpPr>
        <p:spPr>
          <a:xfrm>
            <a:off x="10737728" y="5511655"/>
            <a:ext cx="1092375" cy="1076256"/>
          </a:xfrm>
          <a:prstGeom prst="ellipse">
            <a:avLst/>
          </a:prstGeom>
          <a:solidFill>
            <a:schemeClr val="accent2"/>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smtClean="0"/>
              <a:t>D</a:t>
            </a:r>
            <a:endParaRPr lang="en-US" sz="6400" b="1" dirty="0"/>
          </a:p>
        </p:txBody>
      </p:sp>
      <p:sp>
        <p:nvSpPr>
          <p:cNvPr id="2" name="TextBox 1"/>
          <p:cNvSpPr txBox="1"/>
          <p:nvPr/>
        </p:nvSpPr>
        <p:spPr>
          <a:xfrm>
            <a:off x="409160" y="11109914"/>
            <a:ext cx="21501218" cy="2123658"/>
          </a:xfrm>
          <a:prstGeom prst="rect">
            <a:avLst/>
          </a:prstGeom>
          <a:noFill/>
        </p:spPr>
        <p:txBody>
          <a:bodyPr wrap="square" rtlCol="0">
            <a:spAutoFit/>
          </a:bodyPr>
          <a:lstStyle/>
          <a:p>
            <a:r>
              <a:rPr lang="en-US" sz="6600" smtClean="0">
                <a:latin typeface="Times New Roman" panose="02020603050405020304" pitchFamily="18" charset="0"/>
                <a:cs typeface="Times New Roman" panose="02020603050405020304" pitchFamily="18" charset="0"/>
              </a:rPr>
              <a:t>Ví dụ biến cố mặt sấp và biến cố mặt ngửa trong phép gieo đồng tiền là xung khắc nhưng không độc lập</a:t>
            </a:r>
            <a:r>
              <a:rPr lang="en-US" sz="6000" smtClean="0">
                <a:latin typeface="Times New Roman" panose="02020603050405020304" pitchFamily="18" charset="0"/>
                <a:cs typeface="Times New Roman" panose="02020603050405020304" pitchFamily="18" charset="0"/>
              </a:rPr>
              <a:t>.</a:t>
            </a:r>
            <a:endParaRPr lang="en-US"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0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left)">
                                      <p:cBhvr>
                                        <p:cTn id="32" dur="500"/>
                                        <p:tgtEl>
                                          <p:spTgt spid="6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1" grpId="0"/>
      <p:bldP spid="24" grpId="0"/>
      <p:bldP spid="65"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7&quot;/&gt;&lt;/object&gt;&lt;object type=&quot;3&quot; unique_id=&quot;10013&quot;&gt;&lt;property id=&quot;20148&quot; value=&quot;5&quot;/&gt;&lt;property id=&quot;20300&quot; value=&quot;Slide 11&quot;/&gt;&lt;property id=&quot;20307&quot; value=&quot;269&quot;/&gt;&lt;/object&gt;&lt;object type=&quot;3&quot; unique_id=&quot;10014&quot;&gt;&lt;property id=&quot;20148&quot; value=&quot;5&quot;/&gt;&lt;property id=&quot;20300&quot; value=&quot;Slide 12&quot;/&gt;&lt;property id=&quot;20307&quot; value=&quot;270&quot;/&gt;&lt;/object&gt;&lt;object type=&quot;3&quot; unique_id=&quot;10015&quot;&gt;&lt;property id=&quot;20148&quot; value=&quot;5&quot;/&gt;&lt;property id=&quot;20300&quot; value=&quot;Slide 13&quot;/&gt;&lt;property id=&quot;20307&quot; value=&quot;274&quot;/&gt;&lt;/object&gt;&lt;object type=&quot;3&quot; unique_id=&quot;10016&quot;&gt;&lt;property id=&quot;20148&quot; value=&quot;5&quot;/&gt;&lt;property id=&quot;20300&quot; value=&quot;Slide 14&quot;/&gt;&lt;property id=&quot;20307&quot; value=&quot;275&quot;/&gt;&lt;/object&gt;&lt;object type=&quot;3&quot; unique_id=&quot;10017&quot;&gt;&lt;property id=&quot;20148&quot; value=&quot;5&quot;/&gt;&lt;property id=&quot;20300&quot; value=&quot;Slide 15&quot;/&gt;&lt;property id=&quot;20307&quot; value=&quot;276&quot;/&gt;&lt;/object&gt;&lt;object type=&quot;3&quot; unique_id=&quot;10018&quot;&gt;&lt;property id=&quot;20148&quot; value=&quot;5&quot;/&gt;&lt;property id=&quot;20300&quot; value=&quot;Slide 16&quot;/&gt;&lt;property id=&quot;20307&quot; value=&quot;277&quot;/&gt;&lt;/object&gt;&lt;object type=&quot;3&quot; unique_id=&quot;10019&quot;&gt;&lt;property id=&quot;20148&quot; value=&quot;5&quot;/&gt;&lt;property id=&quot;20300&quot; value=&quot;Slide 17&quot;/&gt;&lt;property id=&quot;20307&quot; value=&quot;271&quot;/&gt;&lt;/object&gt;&lt;object type=&quot;3&quot; unique_id=&quot;10020&quot;&gt;&lt;property id=&quot;20148&quot; value=&quot;5&quot;/&gt;&lt;property id=&quot;20300&quot; value=&quot;Slide 18&quot;/&gt;&lt;property id=&quot;20307&quot; value=&quot;278&quot;/&gt;&lt;/object&gt;&lt;object type=&quot;3&quot; unique_id=&quot;10021&quot;&gt;&lt;property id=&quot;20148&quot; value=&quot;5&quot;/&gt;&lt;property id=&quot;20300&quot; value=&quot;Slide 19&quot;/&gt;&lt;property id=&quot;20307&quot; value=&quot;279&quot;/&gt;&lt;/object&gt;&lt;object type=&quot;3&quot; unique_id=&quot;10022&quot;&gt;&lt;property id=&quot;20148&quot; value=&quot;5&quot;/&gt;&lt;property id=&quot;20300&quot; value=&quot;Slide 20&quot;/&gt;&lt;property id=&quot;20307&quot; value=&quot;272&quot;/&gt;&lt;/object&gt;&lt;object type=&quot;3&quot; unique_id=&quot;10023&quot;&gt;&lt;property id=&quot;20148&quot; value=&quot;5&quot;/&gt;&lt;property id=&quot;20300&quot; value=&quot;Slide 21&quot;/&gt;&lt;property id=&quot;20307&quot; value=&quot;273&quot;/&gt;&lt;/object&gt;&lt;object type=&quot;3&quot; unique_id=&quot;10024&quot;&gt;&lt;property id=&quot;20148&quot; value=&quot;5&quot;/&gt;&lt;property id=&quot;20300&quot; value=&quot;Slide 22&quot;/&gt;&lt;property id=&quot;20307&quot; value=&quot;268&quot;/&gt;&lt;/object&gt;&lt;object type=&quot;3&quot; unique_id=&quot;10025&quot;&gt;&lt;property id=&quot;20148&quot; value=&quot;5&quot;/&gt;&lt;property id=&quot;20300&quot; value=&quot;Slide 23&quot;/&gt;&lt;property id=&quot;20307&quot; value=&quot;280&quot;/&gt;&lt;/object&gt;&lt;object type=&quot;3&quot; unique_id=&quot;10026&quot;&gt;&lt;property id=&quot;20148&quot; value=&quot;5&quot;/&gt;&lt;property id=&quot;20300&quot; value=&quot;Slide 24&quot;/&gt;&lt;property id=&quot;20307&quot; value=&quot;281&quot;/&gt;&lt;/object&gt;&lt;object type=&quot;3&quot; unique_id=&quot;10027&quot;&gt;&lt;property id=&quot;20148&quot; value=&quot;5&quot;/&gt;&lt;property id=&quot;20300&quot; value=&quot;Slide 25&quot;/&gt;&lt;property id=&quot;20307&quot; value=&quot;282&quot;/&gt;&lt;/object&gt;&lt;/object&gt;&lt;object type=&quot;8&quot; unique_id=&quot;1005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2691</TotalTime>
  <Words>10269</Words>
  <PresentationFormat>Custom</PresentationFormat>
  <Paragraphs>989</Paragraphs>
  <Slides>59</Slides>
  <Notes>40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2013-08-31T11:42:51Z</dcterms:created>
  <dcterms:modified xsi:type="dcterms:W3CDTF">2020-03-15T22:45:53Z</dcterms:modified>
</cp:coreProperties>
</file>