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  <p:sldMasterId id="2147483696" r:id="rId3"/>
    <p:sldMasterId id="2147483720" r:id="rId4"/>
    <p:sldMasterId id="2147483732" r:id="rId5"/>
    <p:sldMasterId id="2147483744" r:id="rId6"/>
  </p:sldMasterIdLst>
  <p:notesMasterIdLst>
    <p:notesMasterId r:id="rId28"/>
  </p:notesMasterIdLst>
  <p:sldIdLst>
    <p:sldId id="256" r:id="rId7"/>
    <p:sldId id="257" r:id="rId8"/>
    <p:sldId id="355" r:id="rId9"/>
    <p:sldId id="258" r:id="rId10"/>
    <p:sldId id="356" r:id="rId11"/>
    <p:sldId id="357" r:id="rId12"/>
    <p:sldId id="362" r:id="rId13"/>
    <p:sldId id="359" r:id="rId14"/>
    <p:sldId id="261" r:id="rId15"/>
    <p:sldId id="262" r:id="rId16"/>
    <p:sldId id="360" r:id="rId17"/>
    <p:sldId id="361" r:id="rId18"/>
    <p:sldId id="351" r:id="rId19"/>
    <p:sldId id="353" r:id="rId20"/>
    <p:sldId id="354" r:id="rId21"/>
    <p:sldId id="263" r:id="rId22"/>
    <p:sldId id="311" r:id="rId23"/>
    <p:sldId id="264" r:id="rId24"/>
    <p:sldId id="265" r:id="rId25"/>
    <p:sldId id="266" r:id="rId26"/>
    <p:sldId id="296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ambria Math" panose="02040503050406030204" pitchFamily="18" charset="0"/>
      <p:regular r:id="rId35"/>
    </p:embeddedFont>
    <p:embeddedFont>
      <p:font typeface="UTM Avo" panose="02040603050506020204" pitchFamily="18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8" roundtripDataSignature="AMtx7miaBWwIcrU9n4N1e5s1b0zNy0su1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5EC91"/>
    <a:srgbClr val="FFFAF7"/>
    <a:srgbClr val="F7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9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commentAuthors" Target="commentAuthors.xml"/><Relationship Id="rId21" Type="http://schemas.openxmlformats.org/officeDocument/2006/relationships/slide" Target="slides/slide15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5.fntdata"/><Relationship Id="rId38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0929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417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4" name="Google Shape;2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Hướng dẫn: GV click vào Du thuyền để di chuyển đến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vi-VN" dirty="0"/>
              <a:t>&gt;&gt;&gt; chọn vào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vi-VN" dirty="0"/>
              <a:t>để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vi-VN" dirty="0"/>
              <a:t>hiện câu hỏi</a:t>
            </a:r>
            <a:r>
              <a:rPr lang="en-US" dirty="0"/>
              <a:t>.</a:t>
            </a:r>
            <a:endParaRPr lang="vi-VN" dirty="0"/>
          </a:p>
          <a:p>
            <a:r>
              <a:rPr lang="vi-VN" dirty="0"/>
              <a:t>Lặp lại các bước trên để đến câu hỏi tiếp 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733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</a:t>
            </a:r>
            <a:r>
              <a:rPr lang="en-US" dirty="0"/>
              <a:t>du </a:t>
            </a:r>
            <a:r>
              <a:rPr lang="en-US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708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</a:t>
            </a:r>
            <a:r>
              <a:rPr lang="en-US" dirty="0"/>
              <a:t>du </a:t>
            </a:r>
            <a:r>
              <a:rPr lang="en-US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777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Hướng dẫn: GV click vào </a:t>
            </a:r>
            <a:r>
              <a:rPr lang="en-US" dirty="0"/>
              <a:t>du </a:t>
            </a:r>
            <a:r>
              <a:rPr lang="en-US" dirty="0" err="1"/>
              <a:t>thuyền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901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" name="Google Shape;19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0340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5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1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9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7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1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3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2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98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315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95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028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814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038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4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16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6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562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24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050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862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988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894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067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497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104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076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599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86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13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20-12-2023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4920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20-12-2023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365049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20-12-2023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11331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20-12-2023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79018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20-12-2023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572989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20-12-2023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550703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20-12-2023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453120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20-12-2023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24432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20-12-2023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529824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20-12-2023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863998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20-12-2023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52918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5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62D52B3-CF31-4732-86D0-40AC1C07CA05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1931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1B85617-5F9C-4A1A-B683-2137AA5F1868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16893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2F87C-BCA9-43C6-9FC1-2CD6AB618253}" type="datetimeFigureOut">
              <a:rPr lang="es-CL" smtClean="0"/>
              <a:t>20-12-2023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286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2/1/391/21/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21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21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openxmlformats.org/officeDocument/2006/relationships/slide" Target="slide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slide" Target="slide6.xml"/><Relationship Id="rId11" Type="http://schemas.openxmlformats.org/officeDocument/2006/relationships/slide" Target="slide8.xml"/><Relationship Id="rId5" Type="http://schemas.openxmlformats.org/officeDocument/2006/relationships/slide" Target="slide5.xml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1.png"/><Relationship Id="rId11" Type="http://schemas.openxmlformats.org/officeDocument/2006/relationships/image" Target="../media/image7.png"/><Relationship Id="rId5" Type="http://schemas.openxmlformats.org/officeDocument/2006/relationships/image" Target="../media/image10.jpg"/><Relationship Id="rId10" Type="http://schemas.openxmlformats.org/officeDocument/2006/relationships/image" Target="../media/image14.jpeg"/><Relationship Id="rId4" Type="http://schemas.openxmlformats.org/officeDocument/2006/relationships/audio" Target="../media/audio2.wav"/><Relationship Id="rId9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1.png"/><Relationship Id="rId11" Type="http://schemas.openxmlformats.org/officeDocument/2006/relationships/slide" Target="slide4.xml"/><Relationship Id="rId5" Type="http://schemas.openxmlformats.org/officeDocument/2006/relationships/image" Target="../media/image10.jpg"/><Relationship Id="rId1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0.jp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hyperlink" Target="https://hoc10.vn/doc-sach/toan-4-tap-2/1/391/21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9510944" y="81280"/>
            <a:ext cx="26810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TOÁN 4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10807051" y="670412"/>
            <a:ext cx="990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 err="1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Tập</a:t>
            </a:r>
            <a:r>
              <a:rPr lang="en-US" sz="2400" b="0" i="0" u="none" strike="noStrike" cap="none" dirty="0">
                <a:solidFill>
                  <a:srgbClr val="FFFFFF"/>
                </a:solidFill>
                <a:latin typeface="UTM Avo" panose="02040603050506020204" pitchFamily="18" charset="0"/>
                <a:sym typeface="Arial"/>
              </a:rPr>
              <a:t> 2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65" name="Google Shape;165;p1"/>
          <p:cNvSpPr txBox="1"/>
          <p:nvPr/>
        </p:nvSpPr>
        <p:spPr>
          <a:xfrm>
            <a:off x="605187" y="1381760"/>
            <a:ext cx="10737785" cy="391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-US" sz="5400" b="1" i="0" u="none" strike="noStrike" cap="none" dirty="0" err="1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Tuần</a:t>
            </a:r>
            <a:r>
              <a:rPr lang="en-US" sz="5400" b="1" i="0" u="none" strike="noStrike" cap="none" dirty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 21</a:t>
            </a:r>
            <a:endParaRPr sz="1600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Bài 60: Quy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đồng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mẫu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số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các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phân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số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- </a:t>
            </a:r>
            <a:r>
              <a:rPr lang="en-US" sz="54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Tiết</a:t>
            </a:r>
            <a:r>
              <a:rPr lang="en-US" sz="54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2</a:t>
            </a:r>
            <a:endParaRPr sz="1600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662898" y="175185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04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432384" y="1719081"/>
            <a:ext cx="10502942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8A220E-13F1-359B-72DA-CA907C9CF8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9883"/>
          <a:stretch/>
        </p:blipFill>
        <p:spPr>
          <a:xfrm>
            <a:off x="8345982" y="1492595"/>
            <a:ext cx="3547781" cy="198130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A4926A2-1283-DF30-8F2C-BB505066C996}"/>
                  </a:ext>
                </a:extLst>
              </p:cNvPr>
              <p:cNvSpPr txBox="1"/>
              <p:nvPr/>
            </p:nvSpPr>
            <p:spPr>
              <a:xfrm>
                <a:off x="542442" y="2315898"/>
                <a:ext cx="8546140" cy="1906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pt-BR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Rút gọn phân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4, ta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giữ</a:t>
                </a:r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nguyên</a:t>
                </a:r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.</a:t>
                </a:r>
                <a:endParaRPr lang="en-VN" sz="2400" dirty="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A4926A2-1283-DF30-8F2C-BB505066C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42" y="2315898"/>
                <a:ext cx="8546140" cy="1906291"/>
              </a:xfrm>
              <a:prstGeom prst="rect">
                <a:avLst/>
              </a:prstGeom>
              <a:blipFill>
                <a:blip r:embed="rId5"/>
                <a:stretch>
                  <a:fillRect l="-1427" b="-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0198FA-2B1A-E909-FC0B-71DE0420286B}"/>
                  </a:ext>
                </a:extLst>
              </p:cNvPr>
              <p:cNvSpPr txBox="1"/>
              <p:nvPr/>
            </p:nvSpPr>
            <p:spPr>
              <a:xfrm>
                <a:off x="466444" y="4158753"/>
                <a:ext cx="7586712" cy="1900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VN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Vậy quy đồng mẫu số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VN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VN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ta được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VN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VN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0198FA-2B1A-E909-FC0B-71DE04202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44" y="4158753"/>
                <a:ext cx="7586712" cy="1900649"/>
              </a:xfrm>
              <a:prstGeom prst="rect">
                <a:avLst/>
              </a:prstGeom>
              <a:blipFill>
                <a:blip r:embed="rId6"/>
                <a:stretch>
                  <a:fillRect l="-1286" r="-2251" b="-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662898" y="175185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04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432384" y="1719081"/>
            <a:ext cx="10502942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8A220E-13F1-359B-72DA-CA907C9CF8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146" r="34737"/>
          <a:stretch/>
        </p:blipFill>
        <p:spPr>
          <a:xfrm>
            <a:off x="8319349" y="1751850"/>
            <a:ext cx="3547781" cy="1981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A4926A2-1283-DF30-8F2C-BB505066C996}"/>
                  </a:ext>
                </a:extLst>
              </p:cNvPr>
              <p:cNvSpPr txBox="1"/>
              <p:nvPr/>
            </p:nvSpPr>
            <p:spPr>
              <a:xfrm>
                <a:off x="542442" y="2315898"/>
                <a:ext cx="8546140" cy="190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pt-BR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b) Rút gọn phân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28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14, ta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giữ</a:t>
                </a:r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nguyên</a:t>
                </a:r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.</a:t>
                </a:r>
                <a:endParaRPr lang="en-VN" sz="2400" dirty="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A4926A2-1283-DF30-8F2C-BB505066C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42" y="2315898"/>
                <a:ext cx="8546140" cy="1907189"/>
              </a:xfrm>
              <a:prstGeom prst="rect">
                <a:avLst/>
              </a:prstGeom>
              <a:blipFill>
                <a:blip r:embed="rId5"/>
                <a:stretch>
                  <a:fillRect l="-1141" b="-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0198FA-2B1A-E909-FC0B-71DE0420286B}"/>
                  </a:ext>
                </a:extLst>
              </p:cNvPr>
              <p:cNvSpPr txBox="1"/>
              <p:nvPr/>
            </p:nvSpPr>
            <p:spPr>
              <a:xfrm>
                <a:off x="448689" y="4052220"/>
                <a:ext cx="7586712" cy="18952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VN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Vậy quy đồng mẫu số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VN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VN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ta được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VN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VN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0198FA-2B1A-E909-FC0B-71DE04202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89" y="4052220"/>
                <a:ext cx="7586712" cy="1895262"/>
              </a:xfrm>
              <a:prstGeom prst="rect">
                <a:avLst/>
              </a:prstGeom>
              <a:blipFill>
                <a:blip r:embed="rId6"/>
                <a:stretch>
                  <a:fillRect l="-1286" b="-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674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31EC15C-4F50-D363-C3AD-A6E17BA196A9}"/>
              </a:ext>
            </a:extLst>
          </p:cNvPr>
          <p:cNvSpPr/>
          <p:nvPr/>
        </p:nvSpPr>
        <p:spPr>
          <a:xfrm>
            <a:off x="662898" y="175185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UTM Avo" panose="02040603050506020204" pitchFamily="18" charset="0"/>
              </a:rPr>
              <a:t>04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CE4AAE-802D-2A1C-CF78-C08FCD693EF5}"/>
              </a:ext>
            </a:extLst>
          </p:cNvPr>
          <p:cNvSpPr txBox="1"/>
          <p:nvPr/>
        </p:nvSpPr>
        <p:spPr>
          <a:xfrm>
            <a:off x="1432384" y="1719081"/>
            <a:ext cx="10502942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8A220E-13F1-359B-72DA-CA907C9CF8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753" r="130"/>
          <a:stretch/>
        </p:blipFill>
        <p:spPr>
          <a:xfrm>
            <a:off x="8387545" y="1719081"/>
            <a:ext cx="3547781" cy="19813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A4926A2-1283-DF30-8F2C-BB505066C996}"/>
                  </a:ext>
                </a:extLst>
              </p:cNvPr>
              <p:cNvSpPr txBox="1"/>
              <p:nvPr/>
            </p:nvSpPr>
            <p:spPr>
              <a:xfrm>
                <a:off x="542442" y="2209050"/>
                <a:ext cx="8546140" cy="19122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pt-BR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c) Rút gọn phân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60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30, ta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sz="2400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giữ</a:t>
                </a:r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cs typeface="Arial" panose="020B0604020202020204" pitchFamily="34" charset="0"/>
                  </a:rPr>
                  <a:t>nguyên</a:t>
                </a:r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.</a:t>
                </a:r>
                <a:endParaRPr lang="en-VN" sz="2400" dirty="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A4926A2-1283-DF30-8F2C-BB505066C9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42" y="2209050"/>
                <a:ext cx="8546140" cy="1912255"/>
              </a:xfrm>
              <a:prstGeom prst="rect">
                <a:avLst/>
              </a:prstGeom>
              <a:blipFill>
                <a:blip r:embed="rId5"/>
                <a:stretch>
                  <a:fillRect l="-1141" b="-3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0198FA-2B1A-E909-FC0B-71DE0420286B}"/>
                  </a:ext>
                </a:extLst>
              </p:cNvPr>
              <p:cNvSpPr txBox="1"/>
              <p:nvPr/>
            </p:nvSpPr>
            <p:spPr>
              <a:xfrm>
                <a:off x="542442" y="3972321"/>
                <a:ext cx="7586712" cy="19122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VN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Vậy quy đồng mẫu số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VN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VN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ta được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30</m:t>
                        </m:r>
                      </m:den>
                    </m:f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VN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VN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0198FA-2B1A-E909-FC0B-71DE04202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42" y="3972321"/>
                <a:ext cx="7586712" cy="1912255"/>
              </a:xfrm>
              <a:prstGeom prst="rect">
                <a:avLst/>
              </a:prstGeom>
              <a:blipFill>
                <a:blip r:embed="rId6"/>
                <a:stretch>
                  <a:fillRect l="-1285" b="-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035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3"/>
            <a:extLst>
              <a:ext uri="{FF2B5EF4-FFF2-40B4-BE49-F238E27FC236}">
                <a16:creationId xmlns:a16="http://schemas.microsoft.com/office/drawing/2014/main" id="{00E040AB-583D-9064-295C-60D2A220E1B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35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618836" y="1724040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4BE783-AA9F-401A-B489-90DD261E2B5E}"/>
                  </a:ext>
                </a:extLst>
              </p:cNvPr>
              <p:cNvSpPr txBox="1"/>
              <p:nvPr/>
            </p:nvSpPr>
            <p:spPr>
              <a:xfrm>
                <a:off x="1258916" y="1722000"/>
                <a:ext cx="5576890" cy="46712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000"/>
                  </a:spcAft>
                </a:pP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Nam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Trang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pano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tuyên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truyền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phòng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chống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dịch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. Nam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dự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kiến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sẽ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dán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ảnh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tấm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pano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. Trang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dự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kiến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sẽ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dán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ảnh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vào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tấm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pano</a:t>
                </a:r>
                <a:r>
                  <a:rPr lang="en-US" sz="2400" dirty="0">
                    <a:latin typeface="UTM Avo" panose="02040603050506020204" pitchFamily="18" charset="0"/>
                    <a:ea typeface="SimSun" panose="02010600030101010101" pitchFamily="2" charset="-122"/>
                    <a:cs typeface="Arial" panose="020B0604020202020204" pitchFamily="34" charset="0"/>
                  </a:rPr>
                  <a:t>. </a:t>
                </a:r>
                <a:r>
                  <a:rPr lang="en-VN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Em hãy quy đồng mẫu số hai phân số chỉ phần pano hai bạn dự kiến sẽ dán ảnh.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F4BE783-AA9F-401A-B489-90DD261E2B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916" y="1722000"/>
                <a:ext cx="5576890" cy="4671215"/>
              </a:xfrm>
              <a:prstGeom prst="rect">
                <a:avLst/>
              </a:prstGeom>
              <a:blipFill>
                <a:blip r:embed="rId3"/>
                <a:stretch>
                  <a:fillRect l="-1751" r="-1751" b="-1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214131D4-AB85-EB2A-8FF0-10CED61F5790}"/>
              </a:ext>
            </a:extLst>
          </p:cNvPr>
          <p:cNvGrpSpPr/>
          <p:nvPr/>
        </p:nvGrpSpPr>
        <p:grpSpPr>
          <a:xfrm>
            <a:off x="7962900" y="864115"/>
            <a:ext cx="3771900" cy="585704"/>
            <a:chOff x="1028700" y="8270294"/>
            <a:chExt cx="6362700" cy="988006"/>
          </a:xfrm>
        </p:grpSpPr>
        <p:grpSp>
          <p:nvGrpSpPr>
            <p:cNvPr id="6" name="Group 8">
              <a:extLst>
                <a:ext uri="{FF2B5EF4-FFF2-40B4-BE49-F238E27FC236}">
                  <a16:creationId xmlns:a16="http://schemas.microsoft.com/office/drawing/2014/main" id="{FF1BF333-757F-1087-F70E-3FCE37A01C95}"/>
                </a:ext>
              </a:extLst>
            </p:cNvPr>
            <p:cNvGrpSpPr/>
            <p:nvPr/>
          </p:nvGrpSpPr>
          <p:grpSpPr>
            <a:xfrm>
              <a:off x="1028700" y="8270294"/>
              <a:ext cx="6362700" cy="988006"/>
              <a:chOff x="0" y="0"/>
              <a:chExt cx="465583" cy="79040"/>
            </a:xfrm>
          </p:grpSpPr>
          <p:sp>
            <p:nvSpPr>
              <p:cNvPr id="9" name="Freeform 21">
                <a:extLst>
                  <a:ext uri="{FF2B5EF4-FFF2-40B4-BE49-F238E27FC236}">
                    <a16:creationId xmlns:a16="http://schemas.microsoft.com/office/drawing/2014/main" id="{745A362F-04F1-B058-EB07-0E50A4B7CF10}"/>
                  </a:ext>
                </a:extLst>
              </p:cNvPr>
              <p:cNvSpPr/>
              <p:nvPr/>
            </p:nvSpPr>
            <p:spPr>
              <a:xfrm>
                <a:off x="0" y="0"/>
                <a:ext cx="465583" cy="79040"/>
              </a:xfrm>
              <a:custGeom>
                <a:avLst/>
                <a:gdLst/>
                <a:ahLst/>
                <a:cxnLst/>
                <a:rect l="l" t="t" r="r" b="b"/>
                <a:pathLst>
                  <a:path w="465583" h="79040">
                    <a:moveTo>
                      <a:pt x="39520" y="0"/>
                    </a:moveTo>
                    <a:lnTo>
                      <a:pt x="426063" y="0"/>
                    </a:lnTo>
                    <a:cubicBezTo>
                      <a:pt x="447889" y="0"/>
                      <a:pt x="465583" y="17694"/>
                      <a:pt x="465583" y="39520"/>
                    </a:cubicBezTo>
                    <a:lnTo>
                      <a:pt x="465583" y="39520"/>
                    </a:lnTo>
                    <a:cubicBezTo>
                      <a:pt x="465583" y="61346"/>
                      <a:pt x="447889" y="79040"/>
                      <a:pt x="426063" y="79040"/>
                    </a:cubicBezTo>
                    <a:lnTo>
                      <a:pt x="39520" y="79040"/>
                    </a:lnTo>
                    <a:cubicBezTo>
                      <a:pt x="17694" y="79040"/>
                      <a:pt x="0" y="61346"/>
                      <a:pt x="0" y="39520"/>
                    </a:cubicBezTo>
                    <a:lnTo>
                      <a:pt x="0" y="39520"/>
                    </a:lnTo>
                    <a:cubicBezTo>
                      <a:pt x="0" y="17694"/>
                      <a:pt x="17694" y="0"/>
                      <a:pt x="39520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 cap="rnd">
                <a:solidFill>
                  <a:schemeClr val="tx1"/>
                </a:solidFill>
                <a:prstDash val="solid"/>
                <a:round/>
              </a:ln>
            </p:spPr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C931F3-F4CE-160C-2395-B58625ADE911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65583" cy="1076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900"/>
              </a:p>
            </p:txBody>
          </p:sp>
        </p:grpSp>
        <p:sp>
          <p:nvSpPr>
            <p:cNvPr id="8" name="TextBox 16">
              <a:extLst>
                <a:ext uri="{FF2B5EF4-FFF2-40B4-BE49-F238E27FC236}">
                  <a16:creationId xmlns:a16="http://schemas.microsoft.com/office/drawing/2014/main" id="{53AD956F-088D-51A5-E430-12680599D9B7}"/>
                </a:ext>
              </a:extLst>
            </p:cNvPr>
            <p:cNvSpPr txBox="1"/>
            <p:nvPr/>
          </p:nvSpPr>
          <p:spPr>
            <a:xfrm>
              <a:off x="1220462" y="8455658"/>
              <a:ext cx="5975783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HOẠT ĐỘNG NHÓM 4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9BCC0D3-195E-528D-3407-2C5393C5C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806" y="1895687"/>
            <a:ext cx="5673737" cy="306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2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F11228-AD21-D458-9398-1C752383BD5B}"/>
              </a:ext>
            </a:extLst>
          </p:cNvPr>
          <p:cNvSpPr/>
          <p:nvPr/>
        </p:nvSpPr>
        <p:spPr>
          <a:xfrm>
            <a:off x="812800" y="1710185"/>
            <a:ext cx="640080" cy="457200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05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42BE66D-46EC-8C1F-5CDB-2561607FA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263" y="1525433"/>
            <a:ext cx="5673737" cy="30666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77AB4E3-1EFF-EA4E-92EF-293AD9DB15EE}"/>
                  </a:ext>
                </a:extLst>
              </p:cNvPr>
              <p:cNvSpPr txBox="1"/>
              <p:nvPr/>
            </p:nvSpPr>
            <p:spPr>
              <a:xfrm>
                <a:off x="694842" y="2232771"/>
                <a:ext cx="5927339" cy="727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8, ta </a:t>
                </a:r>
                <a:r>
                  <a:rPr lang="en-US" sz="2400" dirty="0" err="1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VN" sz="2400" dirty="0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77AB4E3-1EFF-EA4E-92EF-293AD9DB1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42" y="2232771"/>
                <a:ext cx="5927339" cy="727379"/>
              </a:xfrm>
              <a:prstGeom prst="rect">
                <a:avLst/>
              </a:prstGeom>
              <a:blipFill>
                <a:blip r:embed="rId5"/>
                <a:stretch>
                  <a:fillRect l="-1646"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D16DBBC-7A65-A8BD-F836-1A10AEF05953}"/>
                  </a:ext>
                </a:extLst>
              </p:cNvPr>
              <p:cNvSpPr txBox="1"/>
              <p:nvPr/>
            </p:nvSpPr>
            <p:spPr>
              <a:xfrm>
                <a:off x="694842" y="2968421"/>
                <a:ext cx="6526730" cy="1906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VN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Vậy quy đồng mẫu số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VN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VN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ta được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 </a:t>
                </a:r>
                <a:r>
                  <a:rPr lang="en-VN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VN" sz="2400" dirty="0">
                    <a:latin typeface="UTM Avo" panose="02040603050506020204" pitchFamily="18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D16DBBC-7A65-A8BD-F836-1A10AEF05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842" y="2968421"/>
                <a:ext cx="6526730" cy="1906932"/>
              </a:xfrm>
              <a:prstGeom prst="rect">
                <a:avLst/>
              </a:prstGeom>
              <a:blipFill>
                <a:blip r:embed="rId6"/>
                <a:stretch>
                  <a:fillRect l="-1494" b="-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513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1805FE-F4B8-89FA-B008-9FB0A4F1061C}"/>
              </a:ext>
            </a:extLst>
          </p:cNvPr>
          <p:cNvSpPr txBox="1"/>
          <p:nvPr/>
        </p:nvSpPr>
        <p:spPr>
          <a:xfrm>
            <a:off x="1534160" y="1589692"/>
            <a:ext cx="8940800" cy="1646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vi-VN" sz="36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bài học hôm nay, em học được những kiến thức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ECF460-B2B0-9ACD-4B00-2492AA68E9D6}"/>
              </a:ext>
            </a:extLst>
          </p:cNvPr>
          <p:cNvSpPr txBox="1"/>
          <p:nvPr/>
        </p:nvSpPr>
        <p:spPr>
          <a:xfrm>
            <a:off x="442778" y="954091"/>
            <a:ext cx="11271702" cy="3850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Muốn quy đồng mẫu số hai phân số trong trường hợp mẫu số chung là một trong hai mẫu số của hai phân số đã cho em cần lưu ý điều gì?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+ Xác định mẫu số chung;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+ Tìm thương của mẫu số chung và mẫu số của hai phân số kia;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+ Lấy thương tìm được nhân với tử số và mẫu số của phân số kia;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+ Giữ nguyên phân số có mẫu số là mẫu số chung.</a:t>
            </a:r>
          </a:p>
        </p:txBody>
      </p:sp>
      <p:pic>
        <p:nvPicPr>
          <p:cNvPr id="3" name="Picture 2" descr="Notebook ">
            <a:extLst>
              <a:ext uri="{FF2B5EF4-FFF2-40B4-BE49-F238E27FC236}">
                <a16:creationId xmlns:a16="http://schemas.microsoft.com/office/drawing/2014/main" id="{65BF09B5-3C28-E3A9-46FF-EF8C33A9F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480" y="427228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598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6EBC578A-5412-E858-1607-AB36A077355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813;p56">
            <a:extLst>
              <a:ext uri="{FF2B5EF4-FFF2-40B4-BE49-F238E27FC236}">
                <a16:creationId xmlns:a16="http://schemas.microsoft.com/office/drawing/2014/main" id="{E69692BD-BC2E-8764-1FB9-E2B67904CC66}"/>
              </a:ext>
            </a:extLst>
          </p:cNvPr>
          <p:cNvGrpSpPr/>
          <p:nvPr/>
        </p:nvGrpSpPr>
        <p:grpSpPr>
          <a:xfrm>
            <a:off x="2180402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3" name="Google Shape;2814;p56">
              <a:extLst>
                <a:ext uri="{FF2B5EF4-FFF2-40B4-BE49-F238E27FC236}">
                  <a16:creationId xmlns:a16="http://schemas.microsoft.com/office/drawing/2014/main" id="{048B393E-0D61-67A3-ADC7-EE9D1ED0BF0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5" name="Google Shape;2815;p56">
                <a:extLst>
                  <a:ext uri="{FF2B5EF4-FFF2-40B4-BE49-F238E27FC236}">
                    <a16:creationId xmlns:a16="http://schemas.microsoft.com/office/drawing/2014/main" id="{589BA6D3-58CD-4488-0E38-241396A859D2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2816;p56">
                <a:extLst>
                  <a:ext uri="{FF2B5EF4-FFF2-40B4-BE49-F238E27FC236}">
                    <a16:creationId xmlns:a16="http://schemas.microsoft.com/office/drawing/2014/main" id="{B65DD50C-70E0-7EDB-24FA-941214C9FFD6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" name="Google Shape;2817;p56">
                <a:extLst>
                  <a:ext uri="{FF2B5EF4-FFF2-40B4-BE49-F238E27FC236}">
                    <a16:creationId xmlns:a16="http://schemas.microsoft.com/office/drawing/2014/main" id="{FB6A8CAD-52F1-BA2B-B14F-27C3962D8EE3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Google Shape;2818;p56">
              <a:extLst>
                <a:ext uri="{FF2B5EF4-FFF2-40B4-BE49-F238E27FC236}">
                  <a16:creationId xmlns:a16="http://schemas.microsoft.com/office/drawing/2014/main" id="{2514CB88-3925-82C9-D82D-B1ACE5295585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2813;p56">
            <a:extLst>
              <a:ext uri="{FF2B5EF4-FFF2-40B4-BE49-F238E27FC236}">
                <a16:creationId xmlns:a16="http://schemas.microsoft.com/office/drawing/2014/main" id="{27ADE279-C5C1-7CC0-5017-7885514F0142}"/>
              </a:ext>
            </a:extLst>
          </p:cNvPr>
          <p:cNvGrpSpPr/>
          <p:nvPr/>
        </p:nvGrpSpPr>
        <p:grpSpPr>
          <a:xfrm>
            <a:off x="6407598" y="2162361"/>
            <a:ext cx="3142799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9" name="Google Shape;2814;p56">
              <a:extLst>
                <a:ext uri="{FF2B5EF4-FFF2-40B4-BE49-F238E27FC236}">
                  <a16:creationId xmlns:a16="http://schemas.microsoft.com/office/drawing/2014/main" id="{A269A6B1-B4A6-6610-A88B-5D216F3DBBDC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11" name="Google Shape;2815;p56">
                <a:extLst>
                  <a:ext uri="{FF2B5EF4-FFF2-40B4-BE49-F238E27FC236}">
                    <a16:creationId xmlns:a16="http://schemas.microsoft.com/office/drawing/2014/main" id="{3B511914-1266-F264-819F-B468EB2ABDC3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816;p56">
                <a:extLst>
                  <a:ext uri="{FF2B5EF4-FFF2-40B4-BE49-F238E27FC236}">
                    <a16:creationId xmlns:a16="http://schemas.microsoft.com/office/drawing/2014/main" id="{ED4E6027-345B-9D64-FD71-BFD717CCB28E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" name="Google Shape;2817;p56">
                <a:extLst>
                  <a:ext uri="{FF2B5EF4-FFF2-40B4-BE49-F238E27FC236}">
                    <a16:creationId xmlns:a16="http://schemas.microsoft.com/office/drawing/2014/main" id="{CA0A627C-6500-356C-4872-6FAE6EEA4950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2818;p56">
              <a:extLst>
                <a:ext uri="{FF2B5EF4-FFF2-40B4-BE49-F238E27FC236}">
                  <a16:creationId xmlns:a16="http://schemas.microsoft.com/office/drawing/2014/main" id="{DA095A6C-F066-C53B-3125-2CF0CCB4EA88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F856922-F7CD-DBB1-8360-98888FC6C773}"/>
              </a:ext>
            </a:extLst>
          </p:cNvPr>
          <p:cNvSpPr txBox="1"/>
          <p:nvPr/>
        </p:nvSpPr>
        <p:spPr>
          <a:xfrm>
            <a:off x="2603790" y="2659452"/>
            <a:ext cx="2295940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Ôn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kiến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đã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học</a:t>
            </a:r>
            <a:endParaRPr lang="en-VN" sz="2000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C22F3-1D2F-D176-A30B-05C34ECD1318}"/>
              </a:ext>
            </a:extLst>
          </p:cNvPr>
          <p:cNvSpPr txBox="1"/>
          <p:nvPr/>
        </p:nvSpPr>
        <p:spPr>
          <a:xfrm>
            <a:off x="6854491" y="2633889"/>
            <a:ext cx="2295940" cy="958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VBT</a:t>
            </a:r>
            <a:endParaRPr lang="en-VN" sz="20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AC2217-DE0E-9730-2CDC-B02D6F579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650" y="1767029"/>
            <a:ext cx="932769" cy="9327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C15673D-FC98-7274-A138-1139896D38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119" y="1657802"/>
            <a:ext cx="932769" cy="932769"/>
          </a:xfrm>
          <a:prstGeom prst="rect">
            <a:avLst/>
          </a:prstGeom>
        </p:spPr>
      </p:pic>
      <p:grpSp>
        <p:nvGrpSpPr>
          <p:cNvPr id="18" name="Google Shape;2813;p56">
            <a:extLst>
              <a:ext uri="{FF2B5EF4-FFF2-40B4-BE49-F238E27FC236}">
                <a16:creationId xmlns:a16="http://schemas.microsoft.com/office/drawing/2014/main" id="{303C0D4B-5E2F-7700-F4F3-05B10209836D}"/>
              </a:ext>
            </a:extLst>
          </p:cNvPr>
          <p:cNvGrpSpPr/>
          <p:nvPr/>
        </p:nvGrpSpPr>
        <p:grpSpPr>
          <a:xfrm>
            <a:off x="4021586" y="4319773"/>
            <a:ext cx="3850827" cy="1746026"/>
            <a:chOff x="2475929" y="1409100"/>
            <a:chExt cx="4192200" cy="2329036"/>
          </a:xfrm>
          <a:solidFill>
            <a:schemeClr val="accent2"/>
          </a:solidFill>
        </p:grpSpPr>
        <p:grpSp>
          <p:nvGrpSpPr>
            <p:cNvPr id="19" name="Google Shape;2814;p56">
              <a:extLst>
                <a:ext uri="{FF2B5EF4-FFF2-40B4-BE49-F238E27FC236}">
                  <a16:creationId xmlns:a16="http://schemas.microsoft.com/office/drawing/2014/main" id="{94F565BC-3A87-0007-3D01-EFB0918E72B6}"/>
                </a:ext>
              </a:extLst>
            </p:cNvPr>
            <p:cNvGrpSpPr/>
            <p:nvPr/>
          </p:nvGrpSpPr>
          <p:grpSpPr>
            <a:xfrm>
              <a:off x="2475929" y="1409100"/>
              <a:ext cx="4192200" cy="2329036"/>
              <a:chOff x="2475929" y="1409100"/>
              <a:chExt cx="4192200" cy="2329036"/>
            </a:xfrm>
            <a:grpFill/>
          </p:grpSpPr>
          <p:sp>
            <p:nvSpPr>
              <p:cNvPr id="21" name="Google Shape;2815;p56">
                <a:extLst>
                  <a:ext uri="{FF2B5EF4-FFF2-40B4-BE49-F238E27FC236}">
                    <a16:creationId xmlns:a16="http://schemas.microsoft.com/office/drawing/2014/main" id="{F90D5895-1CC6-9704-3E0B-C1C92EDA448B}"/>
                  </a:ext>
                </a:extLst>
              </p:cNvPr>
              <p:cNvSpPr/>
              <p:nvPr/>
            </p:nvSpPr>
            <p:spPr>
              <a:xfrm>
                <a:off x="2475929" y="3556636"/>
                <a:ext cx="4192200" cy="181500"/>
              </a:xfrm>
              <a:prstGeom prst="roundRect">
                <a:avLst>
                  <a:gd name="adj" fmla="val 24076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16;p56">
                <a:extLst>
                  <a:ext uri="{FF2B5EF4-FFF2-40B4-BE49-F238E27FC236}">
                    <a16:creationId xmlns:a16="http://schemas.microsoft.com/office/drawing/2014/main" id="{4378A2A1-1F50-C6F0-F9DB-83E18DA504CA}"/>
                  </a:ext>
                </a:extLst>
              </p:cNvPr>
              <p:cNvSpPr/>
              <p:nvPr/>
            </p:nvSpPr>
            <p:spPr>
              <a:xfrm>
                <a:off x="2769475" y="1409100"/>
                <a:ext cx="3605100" cy="2147700"/>
              </a:xfrm>
              <a:prstGeom prst="roundRect">
                <a:avLst>
                  <a:gd name="adj" fmla="val 6101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2817;p56">
                <a:extLst>
                  <a:ext uri="{FF2B5EF4-FFF2-40B4-BE49-F238E27FC236}">
                    <a16:creationId xmlns:a16="http://schemas.microsoft.com/office/drawing/2014/main" id="{AF510153-6472-BEC2-F21B-2651A3A8AC9B}"/>
                  </a:ext>
                </a:extLst>
              </p:cNvPr>
              <p:cNvSpPr/>
              <p:nvPr/>
            </p:nvSpPr>
            <p:spPr>
              <a:xfrm>
                <a:off x="4208075" y="3556625"/>
                <a:ext cx="727800" cy="80100"/>
              </a:xfrm>
              <a:prstGeom prst="roundRect">
                <a:avLst>
                  <a:gd name="adj" fmla="val 50000"/>
                </a:avLst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818;p56">
              <a:extLst>
                <a:ext uri="{FF2B5EF4-FFF2-40B4-BE49-F238E27FC236}">
                  <a16:creationId xmlns:a16="http://schemas.microsoft.com/office/drawing/2014/main" id="{D3BB1711-8ECA-77B9-EED5-89C3C1A2B234}"/>
                </a:ext>
              </a:extLst>
            </p:cNvPr>
            <p:cNvSpPr/>
            <p:nvPr/>
          </p:nvSpPr>
          <p:spPr>
            <a:xfrm>
              <a:off x="4540627" y="1472528"/>
              <a:ext cx="62700" cy="62700"/>
            </a:xfrm>
            <a:prstGeom prst="ellipse">
              <a:avLst/>
            </a:pr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103B4FF0-0060-7213-8AE0-5E2B9063B8DF}"/>
              </a:ext>
            </a:extLst>
          </p:cNvPr>
          <p:cNvSpPr txBox="1"/>
          <p:nvPr/>
        </p:nvSpPr>
        <p:spPr>
          <a:xfrm>
            <a:off x="4397042" y="4434114"/>
            <a:ext cx="3042849" cy="1417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và chuẩn bị trước </a:t>
            </a:r>
            <a:r>
              <a:rPr lang="vi-VN" sz="20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61:</a:t>
            </a:r>
            <a:r>
              <a:rPr lang="en-US" sz="20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 sánh hai phân số cùng mẫu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D64170D-490C-3E5D-5924-72599EB4DC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145" y="3600900"/>
            <a:ext cx="932769" cy="932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9613FEBB-24FC-6998-EA2B-BAAD494B38A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80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>
            <a:hlinkClick r:id="rId3" action="ppaction://hlinksldjump"/>
          </p:cNvPr>
          <p:cNvSpPr/>
          <p:nvPr/>
        </p:nvSpPr>
        <p:spPr>
          <a:xfrm>
            <a:off x="8171635" y="4179381"/>
            <a:ext cx="2410640" cy="10219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7" name="PLANETA 3" descr="Resultado de imagen para PLANETA 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783" y="489566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552"/>
            <a:ext cx="4367579" cy="40396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3723" y="703385"/>
            <a:ext cx="4114800" cy="6001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DU HÀNH VŨ TRỤ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BE81FF-18F1-7CB1-8B74-C649E5ED7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17296" y="0"/>
            <a:ext cx="874703" cy="9753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8963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LANETA 1" descr="Resultado de imagen para PLANETA 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" y="940239"/>
            <a:ext cx="1717478" cy="12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LANETA 2" descr="Resultado de imagen para PLANETA 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537" y="665682"/>
            <a:ext cx="2072692" cy="155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LANETA 4" descr="Resultado de imagen para PLANETA 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71" y="687344"/>
            <a:ext cx="1821036" cy="136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hlinkClick r:id="rId5" action="ppaction://hlinksldjump"/>
          </p:cNvPr>
          <p:cNvSpPr/>
          <p:nvPr/>
        </p:nvSpPr>
        <p:spPr>
          <a:xfrm>
            <a:off x="990679" y="1153121"/>
            <a:ext cx="907264" cy="900000"/>
          </a:xfrm>
          <a:prstGeom prst="ellipse">
            <a:avLst/>
          </a:prstGeom>
          <a:solidFill>
            <a:srgbClr val="5C819C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</a:t>
            </a:r>
            <a:endParaRPr kumimoji="0" lang="es-CL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Elipse 12">
            <a:hlinkClick r:id="rId6" action="ppaction://hlinksldjump"/>
          </p:cNvPr>
          <p:cNvSpPr/>
          <p:nvPr/>
        </p:nvSpPr>
        <p:spPr>
          <a:xfrm>
            <a:off x="5375850" y="984460"/>
            <a:ext cx="967800" cy="958639"/>
          </a:xfrm>
          <a:prstGeom prst="ellipse">
            <a:avLst/>
          </a:prstGeom>
          <a:solidFill>
            <a:srgbClr val="8EBC7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2</a:t>
            </a:r>
            <a:endParaRPr kumimoji="0" lang="es-CL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Elipse 11">
            <a:hlinkClick r:id="rId7" action="ppaction://hlinksldjump"/>
          </p:cNvPr>
          <p:cNvSpPr/>
          <p:nvPr/>
        </p:nvSpPr>
        <p:spPr>
          <a:xfrm>
            <a:off x="9886950" y="920232"/>
            <a:ext cx="1021864" cy="946668"/>
          </a:xfrm>
          <a:prstGeom prst="ellipse">
            <a:avLst/>
          </a:prstGeom>
          <a:solidFill>
            <a:srgbClr val="DBAA34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3</a:t>
            </a:r>
            <a:endParaRPr kumimoji="0" lang="es-CL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NAVE"/>
          <p:cNvGrpSpPr/>
          <p:nvPr/>
        </p:nvGrpSpPr>
        <p:grpSpPr>
          <a:xfrm>
            <a:off x="347031" y="4301909"/>
            <a:ext cx="2194560" cy="1830600"/>
            <a:chOff x="473051" y="4548249"/>
            <a:chExt cx="1634866" cy="1630483"/>
          </a:xfrm>
        </p:grpSpPr>
        <p:pic>
          <p:nvPicPr>
            <p:cNvPr id="5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1" y="4548249"/>
              <a:ext cx="1634866" cy="163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Resultado de imagen para marciano  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36"/>
            <a:stretch/>
          </p:blipFill>
          <p:spPr bwMode="auto">
            <a:xfrm>
              <a:off x="977431" y="4823225"/>
              <a:ext cx="626106" cy="5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D02DE60-A7D4-53D5-36C0-0EA34FF913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17296" y="0"/>
            <a:ext cx="874703" cy="9753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ángulo redondeado 4">
            <a:hlinkClick r:id="rId11" action="ppaction://hlinksldjump"/>
            <a:extLst>
              <a:ext uri="{FF2B5EF4-FFF2-40B4-BE49-F238E27FC236}">
                <a16:creationId xmlns:a16="http://schemas.microsoft.com/office/drawing/2014/main" id="{53327B72-AFE6-4627-D8D1-0470AD4B04B3}"/>
              </a:ext>
            </a:extLst>
          </p:cNvPr>
          <p:cNvSpPr/>
          <p:nvPr/>
        </p:nvSpPr>
        <p:spPr>
          <a:xfrm>
            <a:off x="9094913" y="5426780"/>
            <a:ext cx="2410640" cy="10219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s-CL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THÚC</a:t>
            </a:r>
            <a:endParaRPr kumimoji="0" lang="es-CL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97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85185E-6 L 0.00195 -0.350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754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-0.3507 L 0.24713 -0.4817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-657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14 -0.48171 L 0.24714 -0.48449 C 0.25312 -0.48449 0.26016 -0.48704 0.26693 -0.48704 C 0.27005 -0.48959 0.27461 -0.48959 0.2776 -0.48959 C 0.28021 -0.48959 0.28021 -0.49213 0.28268 -0.49213 C 0.28893 -0.49213 0.29648 -0.49491 0.30365 -0.49491 L 0.31367 -0.49746 C 0.32682 -0.50255 0.30924 -0.49746 0.32956 -0.50255 C 0.3319 -0.50255 0.3319 -0.5 0.33437 -0.50255 C 0.34089 -0.50509 0.34857 -0.50509 0.35547 -0.50787 L 0.36536 -0.51042 L 0.37617 -0.51042 C 0.38815 -0.51551 0.37253 -0.51042 0.39206 -0.51551 C 0.39388 -0.51551 0.3944 -0.51806 0.39687 -0.51806 C 0.41029 -0.52084 0.4026 -0.51806 0.41784 -0.52084 C 0.42161 -0.52338 0.42422 -0.52338 0.42786 -0.52338 C 0.42786 -0.52084 0.45391 -0.52847 0.45885 -0.53102 L 0.46966 -0.53102 C 0.47148 -0.5338 0.47214 -0.5338 0.47474 -0.5338 C 0.48099 -0.53634 0.49557 -0.53889 0.49557 -0.53634 C 0.50443 -0.54144 0.49727 -0.53889 0.52148 -0.54398 L 0.53151 -0.54676 L 0.54232 -0.54676 C 0.55417 -0.55185 0.53724 -0.54676 0.56315 -0.55185 C 0.57812 -0.5544 0.55104 -0.5544 0.58893 -0.55695 L 0.60508 -0.55695 " pathEditMode="relative" rAng="0" ptsTypes="AAAAAAAAAAAAAAAAAAAAAAAA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-377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2" grpId="0" animBg="1"/>
      <p:bldP spid="3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5" y="4120588"/>
            <a:ext cx="1746837" cy="235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/>
              <p:cNvSpPr txBox="1"/>
              <p:nvPr/>
            </p:nvSpPr>
            <p:spPr>
              <a:xfrm>
                <a:off x="1255119" y="878499"/>
                <a:ext cx="9809121" cy="824393"/>
              </a:xfrm>
              <a:prstGeom prst="rect">
                <a:avLst/>
              </a:prstGeom>
              <a:solidFill>
                <a:srgbClr val="0070C0"/>
              </a:solidFill>
              <a:ln w="5715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Câu 1: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Mẫu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số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chung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của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hai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phân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số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và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là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: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Cuadro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119" y="878499"/>
                <a:ext cx="9809121" cy="82439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5715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BUENO"/>
          <p:cNvSpPr/>
          <p:nvPr/>
        </p:nvSpPr>
        <p:spPr>
          <a:xfrm>
            <a:off x="2354863" y="4027354"/>
            <a:ext cx="3397867" cy="96460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C. 24</a:t>
            </a:r>
          </a:p>
        </p:txBody>
      </p:sp>
      <p:sp>
        <p:nvSpPr>
          <p:cNvPr id="13" name="MALO1"/>
          <p:cNvSpPr/>
          <p:nvPr/>
        </p:nvSpPr>
        <p:spPr>
          <a:xfrm>
            <a:off x="2345140" y="2653936"/>
            <a:ext cx="3303563" cy="102624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A. 30</a:t>
            </a:r>
            <a:endParaRPr kumimoji="0" lang="es-CL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MALO2"/>
          <p:cNvSpPr/>
          <p:nvPr/>
        </p:nvSpPr>
        <p:spPr>
          <a:xfrm>
            <a:off x="6581422" y="2713914"/>
            <a:ext cx="3115982" cy="96626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B. 18</a:t>
            </a:r>
          </a:p>
        </p:txBody>
      </p:sp>
      <p:pic>
        <p:nvPicPr>
          <p:cNvPr id="1026" name="MARCIANO1" descr="Resultado de imagen para marciano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303" y="2382024"/>
            <a:ext cx="715607" cy="129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310" y="2380365"/>
            <a:ext cx="715606" cy="129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923" y="5191397"/>
            <a:ext cx="1530910" cy="1415960"/>
          </a:xfrm>
          <a:prstGeom prst="rect">
            <a:avLst/>
          </a:prstGeom>
        </p:spPr>
      </p:pic>
      <p:sp>
        <p:nvSpPr>
          <p:cNvPr id="2" name="MALO1">
            <a:extLst>
              <a:ext uri="{FF2B5EF4-FFF2-40B4-BE49-F238E27FC236}">
                <a16:creationId xmlns:a16="http://schemas.microsoft.com/office/drawing/2014/main" id="{23840908-49AA-67E1-D5CC-2630E89126EF}"/>
              </a:ext>
            </a:extLst>
          </p:cNvPr>
          <p:cNvSpPr/>
          <p:nvPr/>
        </p:nvSpPr>
        <p:spPr>
          <a:xfrm>
            <a:off x="6522720" y="3950429"/>
            <a:ext cx="3118863" cy="102624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D. 6</a:t>
            </a:r>
            <a:endParaRPr kumimoji="0" lang="es-CL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MARCIANO1" descr="Resultado de imagen para marciano png">
            <a:extLst>
              <a:ext uri="{FF2B5EF4-FFF2-40B4-BE49-F238E27FC236}">
                <a16:creationId xmlns:a16="http://schemas.microsoft.com/office/drawing/2014/main" id="{D0BFCBFE-409A-100C-C79D-002E554D4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703" y="3678517"/>
            <a:ext cx="715607" cy="129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920C01-75F1-C78F-D566-11EF67EA96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17296" y="0"/>
            <a:ext cx="874703" cy="9753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66777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5" y="4120588"/>
            <a:ext cx="1746837" cy="235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BUENO"/>
              <p:cNvSpPr/>
              <p:nvPr/>
            </p:nvSpPr>
            <p:spPr>
              <a:xfrm>
                <a:off x="6587633" y="2644916"/>
                <a:ext cx="3303563" cy="1202741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2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2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endParaRPr kumimoji="0" lang="es-MX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BUEN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7633" y="2644916"/>
                <a:ext cx="3303563" cy="120274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MALO1"/>
              <p:cNvSpPr/>
              <p:nvPr/>
            </p:nvSpPr>
            <p:spPr>
              <a:xfrm>
                <a:off x="2375620" y="2653936"/>
                <a:ext cx="3303563" cy="1202741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2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2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2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endParaRPr kumimoji="0" lang="es-C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MALO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620" y="2653936"/>
                <a:ext cx="3303563" cy="120274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MALO2"/>
              <p:cNvSpPr/>
              <p:nvPr/>
            </p:nvSpPr>
            <p:spPr>
              <a:xfrm>
                <a:off x="2344702" y="4065194"/>
                <a:ext cx="3416906" cy="1132448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2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2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endParaRPr kumimoji="0" lang="es-MX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MALO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702" y="4065194"/>
                <a:ext cx="3416906" cy="113244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MARCIANO1" descr="Resultado de imagen para marciano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429" y="2510361"/>
            <a:ext cx="715607" cy="129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946" y="3970749"/>
            <a:ext cx="715606" cy="129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283" y="5191397"/>
            <a:ext cx="1530910" cy="1415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MALO1">
                <a:extLst>
                  <a:ext uri="{FF2B5EF4-FFF2-40B4-BE49-F238E27FC236}">
                    <a16:creationId xmlns:a16="http://schemas.microsoft.com/office/drawing/2014/main" id="{23840908-49AA-67E1-D5CC-2630E89126EF}"/>
                  </a:ext>
                </a:extLst>
              </p:cNvPr>
              <p:cNvSpPr/>
              <p:nvPr/>
            </p:nvSpPr>
            <p:spPr>
              <a:xfrm>
                <a:off x="6561102" y="3970749"/>
                <a:ext cx="3303563" cy="1202741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2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2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endParaRPr kumimoji="0" lang="es-C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MALO1">
                <a:extLst>
                  <a:ext uri="{FF2B5EF4-FFF2-40B4-BE49-F238E27FC236}">
                    <a16:creationId xmlns:a16="http://schemas.microsoft.com/office/drawing/2014/main" id="{23840908-49AA-67E1-D5CC-2630E89126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1102" y="3970749"/>
                <a:ext cx="3303563" cy="1202741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 w="7620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MARCIANO1" descr="Resultado de imagen para marciano png">
            <a:extLst>
              <a:ext uri="{FF2B5EF4-FFF2-40B4-BE49-F238E27FC236}">
                <a16:creationId xmlns:a16="http://schemas.microsoft.com/office/drawing/2014/main" id="{D0BFCBFE-409A-100C-C79D-002E554D4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8461" y="3830917"/>
            <a:ext cx="715607" cy="129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7">
                <a:extLst>
                  <a:ext uri="{FF2B5EF4-FFF2-40B4-BE49-F238E27FC236}">
                    <a16:creationId xmlns:a16="http://schemas.microsoft.com/office/drawing/2014/main" id="{64296E42-D6CC-4EBC-D617-0C4EEC9EC093}"/>
                  </a:ext>
                </a:extLst>
              </p:cNvPr>
              <p:cNvSpPr txBox="1"/>
              <p:nvPr/>
            </p:nvSpPr>
            <p:spPr>
              <a:xfrm>
                <a:off x="1204319" y="807379"/>
                <a:ext cx="9809121" cy="1255280"/>
              </a:xfrm>
              <a:prstGeom prst="rect">
                <a:avLst/>
              </a:prstGeom>
              <a:solidFill>
                <a:srgbClr val="0070C0"/>
              </a:solidFill>
              <a:ln w="5715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</a:t>
                </a:r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âu 2: Quy đồng mẫu số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ta được hai phân số là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: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CuadroTexto 7">
                <a:extLst>
                  <a:ext uri="{FF2B5EF4-FFF2-40B4-BE49-F238E27FC236}">
                    <a16:creationId xmlns:a16="http://schemas.microsoft.com/office/drawing/2014/main" id="{64296E42-D6CC-4EBC-D617-0C4EEC9EC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319" y="807379"/>
                <a:ext cx="9809121" cy="125528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5715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489FA87-A43F-E0A9-3167-6ABDF582DF6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317296" y="0"/>
            <a:ext cx="874703" cy="9753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0217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5" y="4120588"/>
            <a:ext cx="1746837" cy="235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UENO"/>
          <p:cNvSpPr/>
          <p:nvPr/>
        </p:nvSpPr>
        <p:spPr>
          <a:xfrm>
            <a:off x="2354863" y="4027354"/>
            <a:ext cx="3397867" cy="96460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C. 25</a:t>
            </a:r>
          </a:p>
        </p:txBody>
      </p:sp>
      <p:sp>
        <p:nvSpPr>
          <p:cNvPr id="13" name="MALO1"/>
          <p:cNvSpPr/>
          <p:nvPr/>
        </p:nvSpPr>
        <p:spPr>
          <a:xfrm>
            <a:off x="2345140" y="2653936"/>
            <a:ext cx="3303563" cy="102624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A. 30</a:t>
            </a:r>
            <a:endParaRPr kumimoji="0" lang="es-CL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MALO2"/>
          <p:cNvSpPr/>
          <p:nvPr/>
        </p:nvSpPr>
        <p:spPr>
          <a:xfrm>
            <a:off x="6581422" y="2713914"/>
            <a:ext cx="3115982" cy="96626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B. 20</a:t>
            </a:r>
          </a:p>
        </p:txBody>
      </p:sp>
      <p:pic>
        <p:nvPicPr>
          <p:cNvPr id="1026" name="MARCIANO1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303" y="2382024"/>
            <a:ext cx="715607" cy="129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310" y="2380365"/>
            <a:ext cx="715606" cy="129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923" y="5191397"/>
            <a:ext cx="1530910" cy="1415960"/>
          </a:xfrm>
          <a:prstGeom prst="rect">
            <a:avLst/>
          </a:prstGeom>
        </p:spPr>
      </p:pic>
      <p:sp>
        <p:nvSpPr>
          <p:cNvPr id="2" name="MALO1">
            <a:extLst>
              <a:ext uri="{FF2B5EF4-FFF2-40B4-BE49-F238E27FC236}">
                <a16:creationId xmlns:a16="http://schemas.microsoft.com/office/drawing/2014/main" id="{23840908-49AA-67E1-D5CC-2630E89126EF}"/>
              </a:ext>
            </a:extLst>
          </p:cNvPr>
          <p:cNvSpPr/>
          <p:nvPr/>
        </p:nvSpPr>
        <p:spPr>
          <a:xfrm>
            <a:off x="6522720" y="3950429"/>
            <a:ext cx="3118863" cy="102624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D. 5</a:t>
            </a:r>
            <a:endParaRPr kumimoji="0" lang="es-CL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MARCIANO1" descr="Resultado de imagen para marciano png">
            <a:extLst>
              <a:ext uri="{FF2B5EF4-FFF2-40B4-BE49-F238E27FC236}">
                <a16:creationId xmlns:a16="http://schemas.microsoft.com/office/drawing/2014/main" id="{D0BFCBFE-409A-100C-C79D-002E554D4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703" y="3678517"/>
            <a:ext cx="715607" cy="129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920C01-75F1-C78F-D566-11EF67EA96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17296" y="0"/>
            <a:ext cx="874703" cy="975360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7">
                <a:extLst>
                  <a:ext uri="{FF2B5EF4-FFF2-40B4-BE49-F238E27FC236}">
                    <a16:creationId xmlns:a16="http://schemas.microsoft.com/office/drawing/2014/main" id="{3F07222A-B21F-611C-1BDA-5D8ED96227AB}"/>
                  </a:ext>
                </a:extLst>
              </p:cNvPr>
              <p:cNvSpPr txBox="1"/>
              <p:nvPr/>
            </p:nvSpPr>
            <p:spPr>
              <a:xfrm>
                <a:off x="1295257" y="920330"/>
                <a:ext cx="9809121" cy="834203"/>
              </a:xfrm>
              <a:prstGeom prst="rect">
                <a:avLst/>
              </a:prstGeom>
              <a:solidFill>
                <a:srgbClr val="0070C0"/>
              </a:solidFill>
              <a:ln w="5715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Câu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3: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Mẫu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số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chung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của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hai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phân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số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vi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28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UTM Avo" panose="02040603050506020204" pitchFamily="18" charset="0"/>
                            <a:ea typeface="+mn-ea"/>
                            <a:cs typeface="Times New Roman" pitchFamily="18" charset="0"/>
                          </a:rPr>
                          <m:t>25</m:t>
                        </m:r>
                      </m:den>
                    </m:f>
                    <m:r>
                      <a:rPr kumimoji="0" lang="en-US" sz="28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là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CuadroTexto 7">
                <a:extLst>
                  <a:ext uri="{FF2B5EF4-FFF2-40B4-BE49-F238E27FC236}">
                    <a16:creationId xmlns:a16="http://schemas.microsoft.com/office/drawing/2014/main" id="{3F07222A-B21F-611C-1BDA-5D8ED96227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257" y="920330"/>
                <a:ext cx="9809121" cy="8342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5715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192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4" y="3052640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n para marciano 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20" y="3621068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8192238" y="791859"/>
            <a:ext cx="3021288" cy="2912425"/>
            <a:chOff x="7198843" y="1036948"/>
            <a:chExt cx="3021288" cy="2912425"/>
          </a:xfrm>
        </p:grpSpPr>
        <p:pic>
          <p:nvPicPr>
            <p:cNvPr id="6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843" y="1036948"/>
              <a:ext cx="3021288" cy="291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MARCIANO2" descr="Resultado de imagen para marciano 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857"/>
            <a:stretch/>
          </p:blipFill>
          <p:spPr bwMode="auto">
            <a:xfrm>
              <a:off x="8229600" y="1428520"/>
              <a:ext cx="876530" cy="111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909" y="4673254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540" y="3465513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145962" y="406400"/>
            <a:ext cx="7313294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Chào</a:t>
            </a:r>
            <a:r>
              <a:rPr kumimoji="0" lang="es-CL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s-CL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mừng</a:t>
            </a:r>
            <a:r>
              <a:rPr kumimoji="0" lang="es-CL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s-CL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s-CL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s-CL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s-CL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s-CL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s-CL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s-CL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s-CL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s-CL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s-CL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s-CL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tinh</a:t>
            </a:r>
            <a:r>
              <a:rPr kumimoji="0" lang="es-CL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của </a:t>
            </a:r>
            <a:r>
              <a:rPr kumimoji="0" lang="es-CL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chúng</a:t>
            </a:r>
            <a:r>
              <a:rPr kumimoji="0" lang="es-CL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s-CL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s-CL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726854-648C-CF58-893F-4C6C4D23C4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17296" y="0"/>
            <a:ext cx="874703" cy="9753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76861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92;p6">
            <a:hlinkClick r:id="rId4"/>
            <a:extLst>
              <a:ext uri="{FF2B5EF4-FFF2-40B4-BE49-F238E27FC236}">
                <a16:creationId xmlns:a16="http://schemas.microsoft.com/office/drawing/2014/main" id="{E6FE2AD1-A5F4-7264-7E59-F6D0B0510F3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2693" y="2657109"/>
            <a:ext cx="2866614" cy="1879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665</Words>
  <PresentationFormat>Widescreen</PresentationFormat>
  <Paragraphs>72</Paragraphs>
  <Slides>21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UTM Avo</vt:lpstr>
      <vt:lpstr>Calibri</vt:lpstr>
      <vt:lpstr>Arial</vt:lpstr>
      <vt:lpstr>Cambria Math</vt:lpstr>
      <vt:lpstr>Calibri Light</vt:lpstr>
      <vt:lpstr>1_Office Theme</vt:lpstr>
      <vt:lpstr>Office Theme</vt:lpstr>
      <vt:lpstr>4_Office Theme</vt:lpstr>
      <vt:lpstr>6_Office Theme</vt:lpstr>
      <vt:lpstr>7_Office Theme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2023-10-24T04:45:10Z</dcterms:created>
  <dcterms:modified xsi:type="dcterms:W3CDTF">2023-12-20T10:33:34Z</dcterms:modified>
</cp:coreProperties>
</file>