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4"/>
  </p:notesMasterIdLst>
  <p:sldIdLst>
    <p:sldId id="1310" r:id="rId2"/>
    <p:sldId id="1292" r:id="rId3"/>
    <p:sldId id="477" r:id="rId4"/>
    <p:sldId id="489" r:id="rId5"/>
    <p:sldId id="488" r:id="rId6"/>
    <p:sldId id="1293" r:id="rId7"/>
    <p:sldId id="490" r:id="rId8"/>
    <p:sldId id="1311" r:id="rId9"/>
    <p:sldId id="492" r:id="rId10"/>
    <p:sldId id="493" r:id="rId11"/>
    <p:sldId id="481" r:id="rId12"/>
    <p:sldId id="458" r:id="rId13"/>
    <p:sldId id="1294" r:id="rId14"/>
    <p:sldId id="494" r:id="rId15"/>
    <p:sldId id="495" r:id="rId16"/>
    <p:sldId id="496" r:id="rId17"/>
    <p:sldId id="1295" r:id="rId18"/>
    <p:sldId id="1298" r:id="rId19"/>
    <p:sldId id="1297" r:id="rId20"/>
    <p:sldId id="1309" r:id="rId21"/>
    <p:sldId id="1312" r:id="rId22"/>
    <p:sldId id="497" r:id="rId23"/>
  </p:sldIdLst>
  <p:sldSz cx="12192000" cy="6858000"/>
  <p:notesSz cx="9144000" cy="6858000"/>
  <p:embeddedFontLst>
    <p:embeddedFont>
      <p:font typeface="#9Slide02 Noi dung rat dai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2 Tieu de rat dai 01" panose="020B0604020202020204" charset="0"/>
      <p:bold r:id="rId30"/>
    </p:embeddedFont>
    <p:embeddedFont>
      <p:font typeface="#9Slide02 Noi dung dai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26"/>
    <a:srgbClr val="0094A8"/>
    <a:srgbClr val="00434C"/>
    <a:srgbClr val="0000CC"/>
    <a:srgbClr val="00FFFF"/>
    <a:srgbClr val="FFD54F"/>
    <a:srgbClr val="FFFF66"/>
    <a:srgbClr val="79ADDD"/>
    <a:srgbClr val="0029A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800" autoAdjust="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07918-77F7-4B22-AB31-93CFB8004869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CB4A-C594-4CB1-9E5E-A377DD219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4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2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42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2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5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18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6F175EA-5274-4A23-9104-ACD30A6553A1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9Slide.vn - 2019">
            <a:extLst>
              <a:ext uri="{FF2B5EF4-FFF2-40B4-BE49-F238E27FC236}">
                <a16:creationId xmlns:a16="http://schemas.microsoft.com/office/drawing/2014/main" id="{FED34AA6-B397-404E-A629-7E8A5855522F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2000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Ptu07enIsY" TargetMode="External"/><Relationship Id="rId2" Type="http://schemas.openxmlformats.org/officeDocument/2006/relationships/hyperlink" Target="https://www.youtube.com/results?search_query=electric+line+of+force&amp;sp=EgIYAQ%253D%253D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VebB-D61XD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Calibri" panose="020F0502020204030204" pitchFamily="34" charset="0"/>
              </a:rPr>
              <a:t>VẬT LÍ </a:t>
            </a:r>
            <a:r>
              <a:rPr lang="en-US" sz="8000" b="1" smtClean="0">
                <a:solidFill>
                  <a:srgbClr val="FFC000"/>
                </a:solidFill>
                <a:latin typeface="Calibri" panose="020F0502020204030204" pitchFamily="34" charset="0"/>
              </a:rPr>
              <a:t>11</a:t>
            </a:r>
            <a:endParaRPr lang="en-US" sz="8000" b="1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Calibri" panose="020F0502020204030204" pitchFamily="34" charset="0"/>
              </a:rPr>
              <a:t>Bài 3: Điện trường và cường độ điện trường. Đường sức điện</a:t>
            </a:r>
            <a:endParaRPr lang="en-US" sz="40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546" y="270357"/>
            <a:ext cx="698716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</a:t>
            </a:r>
            <a:r>
              <a:rPr lang="vi-VN" sz="28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một điện tích điểm q = 5 nC trong không gian đồng nhất, có </a:t>
            </a:r>
            <a:r>
              <a:rPr lang="el-GR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2. Cho hằng số điện k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9.10</a:t>
            </a:r>
            <a:r>
              <a:rPr lang="en-US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Nm</a:t>
            </a:r>
            <a:r>
              <a:rPr lang="en-US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</a:t>
            </a:r>
            <a:r>
              <a:rPr lang="en-US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Tìm độ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điểm cách q một đoạn 4 mm.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7106" y="223702"/>
            <a:ext cx="7211490" cy="1818471"/>
          </a:xfrm>
          <a:prstGeom prst="roundRect">
            <a:avLst>
              <a:gd name="adj" fmla="val 5431"/>
            </a:avLst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5" name="Object 6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974426"/>
              </p:ext>
            </p:extLst>
          </p:nvPr>
        </p:nvGraphicFramePr>
        <p:xfrm>
          <a:off x="7221713" y="2730663"/>
          <a:ext cx="188118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4" imgW="799920" imgH="355320" progId="Equation.DSMT4">
                  <p:embed/>
                </p:oleObj>
              </mc:Choice>
              <mc:Fallback>
                <p:oleObj name="Equation" r:id="rId4" imgW="799920" imgH="355320" progId="Equation.DSMT4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713" y="2730663"/>
                        <a:ext cx="1881187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1886546" y="2689772"/>
            <a:ext cx="565487" cy="925217"/>
            <a:chOff x="1438968" y="1332620"/>
            <a:chExt cx="565487" cy="925217"/>
          </a:xfrm>
        </p:grpSpPr>
        <p:sp>
          <p:nvSpPr>
            <p:cNvPr id="58" name="Oval 89"/>
            <p:cNvSpPr>
              <a:spLocks noChangeAspect="1" noChangeArrowheads="1"/>
            </p:cNvSpPr>
            <p:nvPr/>
          </p:nvSpPr>
          <p:spPr bwMode="auto">
            <a:xfrm flipH="1">
              <a:off x="1581084" y="198351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 Box 86"/>
            <p:cNvSpPr txBox="1">
              <a:spLocks noChangeAspect="1" noChangeArrowheads="1"/>
            </p:cNvSpPr>
            <p:nvPr/>
          </p:nvSpPr>
          <p:spPr bwMode="auto">
            <a:xfrm>
              <a:off x="1438968" y="1332620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endParaRPr lang="el-GR" sz="28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099738" y="4519270"/>
            <a:ext cx="996196" cy="921958"/>
            <a:chOff x="3625527" y="3144363"/>
            <a:chExt cx="996196" cy="921958"/>
          </a:xfrm>
        </p:grpSpPr>
        <p:grpSp>
          <p:nvGrpSpPr>
            <p:cNvPr id="62" name="Group 61"/>
            <p:cNvGrpSpPr/>
            <p:nvPr/>
          </p:nvGrpSpPr>
          <p:grpSpPr>
            <a:xfrm>
              <a:off x="4052057" y="3573878"/>
              <a:ext cx="569666" cy="492443"/>
              <a:chOff x="2649960" y="2105391"/>
              <a:chExt cx="569666" cy="492443"/>
            </a:xfrm>
          </p:grpSpPr>
          <p:sp>
            <p:nvSpPr>
              <p:cNvPr id="65" name="Text Box 94"/>
              <p:cNvSpPr txBox="1">
                <a:spLocks noChangeArrowheads="1"/>
              </p:cNvSpPr>
              <p:nvPr/>
            </p:nvSpPr>
            <p:spPr bwMode="auto">
              <a:xfrm>
                <a:off x="2670986" y="2105391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endParaRPr lang="el-GR" sz="2600" b="1" i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Line 95"/>
              <p:cNvSpPr>
                <a:spLocks noChangeShapeType="1"/>
              </p:cNvSpPr>
              <p:nvPr/>
            </p:nvSpPr>
            <p:spPr bwMode="auto">
              <a:xfrm>
                <a:off x="2649960" y="2183472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4" name="Line 87"/>
            <p:cNvSpPr>
              <a:spLocks noChangeShapeType="1"/>
            </p:cNvSpPr>
            <p:nvPr/>
          </p:nvSpPr>
          <p:spPr bwMode="auto">
            <a:xfrm>
              <a:off x="3625527" y="3144363"/>
              <a:ext cx="623485" cy="333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2" name="Straight Connector 71"/>
          <p:cNvCxnSpPr/>
          <p:nvPr/>
        </p:nvCxnSpPr>
        <p:spPr>
          <a:xfrm>
            <a:off x="2181173" y="3483541"/>
            <a:ext cx="1892721" cy="1018017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6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060817"/>
              </p:ext>
            </p:extLst>
          </p:nvPr>
        </p:nvGraphicFramePr>
        <p:xfrm>
          <a:off x="6200781" y="3958606"/>
          <a:ext cx="25701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6" imgW="1091880" imgH="203040" progId="Equation.DSMT4">
                  <p:embed/>
                </p:oleObj>
              </mc:Choice>
              <mc:Fallback>
                <p:oleObj name="Equation" r:id="rId6" imgW="1091880" imgH="203040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81" y="3958606"/>
                        <a:ext cx="25701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308717"/>
              </p:ext>
            </p:extLst>
          </p:nvPr>
        </p:nvGraphicFramePr>
        <p:xfrm>
          <a:off x="5789788" y="2682397"/>
          <a:ext cx="14319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8" imgW="520560" imgH="355320" progId="Equation.DSMT4">
                  <p:embed/>
                </p:oleObj>
              </mc:Choice>
              <mc:Fallback>
                <p:oleObj name="Equation" r:id="rId8" imgW="520560" imgH="355320" progId="Equation.DSMT4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788" y="2682397"/>
                        <a:ext cx="1431925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1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260991" y="1622511"/>
            <a:ext cx="3579123" cy="1834376"/>
            <a:chOff x="736990" y="1733827"/>
            <a:chExt cx="3579123" cy="18343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736990" y="1733827"/>
              <a:ext cx="1892721" cy="1018017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3767473" y="3044983"/>
              <a:ext cx="548640" cy="523220"/>
              <a:chOff x="3361981" y="1865694"/>
              <a:chExt cx="548640" cy="523220"/>
            </a:xfrm>
          </p:grpSpPr>
          <p:sp>
            <p:nvSpPr>
              <p:cNvPr id="53" name="Text Box 94"/>
              <p:cNvSpPr txBox="1">
                <a:spLocks noChangeArrowheads="1"/>
              </p:cNvSpPr>
              <p:nvPr/>
            </p:nvSpPr>
            <p:spPr bwMode="auto">
              <a:xfrm>
                <a:off x="3361981" y="1865694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fr-FR" sz="2800" b="1" baseline="-25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1M</a:t>
                </a:r>
                <a:endParaRPr lang="el-GR" sz="2800" b="1" i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Line 87"/>
            <p:cNvSpPr>
              <a:spLocks noChangeShapeType="1"/>
            </p:cNvSpPr>
            <p:nvPr/>
          </p:nvSpPr>
          <p:spPr bwMode="auto">
            <a:xfrm>
              <a:off x="2628922" y="2751801"/>
              <a:ext cx="1026900" cy="5651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689434" y="1479640"/>
            <a:ext cx="891203" cy="2229797"/>
            <a:chOff x="165433" y="1590955"/>
            <a:chExt cx="891203" cy="2229797"/>
          </a:xfrm>
        </p:grpSpPr>
        <p:sp>
          <p:nvSpPr>
            <p:cNvPr id="56" name="Oval 89"/>
            <p:cNvSpPr>
              <a:spLocks noChangeAspect="1" noChangeArrowheads="1"/>
            </p:cNvSpPr>
            <p:nvPr/>
          </p:nvSpPr>
          <p:spPr bwMode="auto">
            <a:xfrm flipH="1">
              <a:off x="592430" y="1590955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82316" y="3454687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 Box 86"/>
            <p:cNvSpPr txBox="1">
              <a:spLocks noChangeAspect="1" noChangeArrowheads="1"/>
            </p:cNvSpPr>
            <p:nvPr/>
          </p:nvSpPr>
          <p:spPr bwMode="auto">
            <a:xfrm>
              <a:off x="165433" y="1720567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fr-FR" sz="28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l-GR" sz="28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 Box 86"/>
            <p:cNvSpPr txBox="1">
              <a:spLocks noChangeAspect="1" noChangeArrowheads="1"/>
            </p:cNvSpPr>
            <p:nvPr/>
          </p:nvSpPr>
          <p:spPr bwMode="auto">
            <a:xfrm>
              <a:off x="185459" y="3297532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fr-FR" sz="28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l-GR" sz="28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444186" y="2595658"/>
            <a:ext cx="1709435" cy="887409"/>
            <a:chOff x="920185" y="2706973"/>
            <a:chExt cx="1709435" cy="887409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920185" y="2770730"/>
              <a:ext cx="1709435" cy="82365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87"/>
            <p:cNvSpPr>
              <a:spLocks noChangeShapeType="1"/>
            </p:cNvSpPr>
            <p:nvPr/>
          </p:nvSpPr>
          <p:spPr bwMode="auto">
            <a:xfrm flipH="1">
              <a:off x="1508917" y="2761184"/>
              <a:ext cx="1118242" cy="55778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050261" y="2706973"/>
              <a:ext cx="548640" cy="523220"/>
              <a:chOff x="3361981" y="1874572"/>
              <a:chExt cx="548640" cy="523220"/>
            </a:xfrm>
          </p:grpSpPr>
          <p:sp>
            <p:nvSpPr>
              <p:cNvPr id="66" name="Text Box 94"/>
              <p:cNvSpPr txBox="1">
                <a:spLocks noChangeArrowheads="1"/>
              </p:cNvSpPr>
              <p:nvPr/>
            </p:nvSpPr>
            <p:spPr bwMode="auto">
              <a:xfrm>
                <a:off x="3361981" y="1874572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fr-FR" sz="2800" b="1" baseline="-25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2M</a:t>
                </a:r>
                <a:endParaRPr lang="el-GR" sz="2800" b="1" i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024040" y="2632113"/>
            <a:ext cx="2120057" cy="1729545"/>
            <a:chOff x="1500039" y="2743428"/>
            <a:chExt cx="2120057" cy="1729545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00039" y="3320424"/>
              <a:ext cx="1004148" cy="54009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526000" y="3310209"/>
              <a:ext cx="1094096" cy="527165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2411374" y="3949753"/>
              <a:ext cx="585960" cy="523220"/>
              <a:chOff x="3404563" y="1865694"/>
              <a:chExt cx="585960" cy="523220"/>
            </a:xfrm>
          </p:grpSpPr>
          <p:sp>
            <p:nvSpPr>
              <p:cNvPr id="78" name="Text Box 94"/>
              <p:cNvSpPr txBox="1">
                <a:spLocks noChangeArrowheads="1"/>
              </p:cNvSpPr>
              <p:nvPr/>
            </p:nvSpPr>
            <p:spPr bwMode="auto">
              <a:xfrm>
                <a:off x="3441883" y="1865694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fr-FR" sz="2800" b="1" baseline="-2500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l-GR" sz="2800" b="1" i="1" baseline="-2500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Line 87"/>
            <p:cNvSpPr>
              <a:spLocks noChangeShapeType="1"/>
            </p:cNvSpPr>
            <p:nvPr/>
          </p:nvSpPr>
          <p:spPr bwMode="auto">
            <a:xfrm flipH="1">
              <a:off x="2488196" y="2743428"/>
              <a:ext cx="137160" cy="1108208"/>
            </a:xfrm>
            <a:prstGeom prst="line">
              <a:avLst/>
            </a:prstGeom>
            <a:noFill/>
            <a:ln w="41275">
              <a:solidFill>
                <a:srgbClr val="FFFF00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439078"/>
              </p:ext>
            </p:extLst>
          </p:nvPr>
        </p:nvGraphicFramePr>
        <p:xfrm>
          <a:off x="2157491" y="4545713"/>
          <a:ext cx="2090171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3" imgW="761760" imgH="190440" progId="Equation.DSMT4">
                  <p:embed/>
                </p:oleObj>
              </mc:Choice>
              <mc:Fallback>
                <p:oleObj name="Equation" r:id="rId3" imgW="761760" imgH="190440" progId="Equation.DSMT4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91" y="4545713"/>
                        <a:ext cx="2090171" cy="502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647473"/>
              </p:ext>
            </p:extLst>
          </p:nvPr>
        </p:nvGraphicFramePr>
        <p:xfrm>
          <a:off x="2093051" y="6032500"/>
          <a:ext cx="407193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5" imgW="1612800" imgH="253800" progId="Equation.DSMT4">
                  <p:embed/>
                </p:oleObj>
              </mc:Choice>
              <mc:Fallback>
                <p:oleObj name="Equation" r:id="rId5" imgW="1612800" imgH="253800" progId="Equation.DSMT4">
                  <p:embed/>
                  <p:pic>
                    <p:nvPicPr>
                      <p:cNvPr id="0" name="Picture 2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051" y="6032500"/>
                        <a:ext cx="4071938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613713"/>
              </p:ext>
            </p:extLst>
          </p:nvPr>
        </p:nvGraphicFramePr>
        <p:xfrm>
          <a:off x="2121626" y="5308600"/>
          <a:ext cx="40909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7" imgW="1511280" imgH="203040" progId="Equation.DSMT4">
                  <p:embed/>
                </p:oleObj>
              </mc:Choice>
              <mc:Fallback>
                <p:oleObj name="Equation" r:id="rId7" imgW="1511280" imgH="203040" progId="Equation.DSMT4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626" y="5308600"/>
                        <a:ext cx="40909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Group 82"/>
          <p:cNvGrpSpPr/>
          <p:nvPr/>
        </p:nvGrpSpPr>
        <p:grpSpPr>
          <a:xfrm>
            <a:off x="3840874" y="2334031"/>
            <a:ext cx="654478" cy="828176"/>
            <a:chOff x="2316874" y="2445347"/>
            <a:chExt cx="654478" cy="828176"/>
          </a:xfrm>
        </p:grpSpPr>
        <p:sp>
          <p:nvSpPr>
            <p:cNvPr id="84" name="Arc 83"/>
            <p:cNvSpPr/>
            <p:nvPr/>
          </p:nvSpPr>
          <p:spPr>
            <a:xfrm rot="19509483">
              <a:off x="2316874" y="2445347"/>
              <a:ext cx="568957" cy="542697"/>
            </a:xfrm>
            <a:prstGeom prst="arc">
              <a:avLst>
                <a:gd name="adj1" fmla="val 4097297"/>
                <a:gd name="adj2" fmla="val 10726064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Text Box 2700"/>
            <p:cNvSpPr txBox="1">
              <a:spLocks noChangeAspect="1" noChangeArrowheads="1"/>
            </p:cNvSpPr>
            <p:nvPr/>
          </p:nvSpPr>
          <p:spPr bwMode="auto">
            <a:xfrm>
              <a:off x="2526000" y="2970735"/>
              <a:ext cx="445352" cy="30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/>
              <a:r>
                <a:rPr lang="el-GR" sz="2400" b="1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α</a:t>
              </a:r>
              <a:endParaRPr lang="en-US" sz="24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437418" y="2378876"/>
            <a:ext cx="1931964" cy="1947871"/>
            <a:chOff x="5913418" y="2490191"/>
            <a:chExt cx="1931964" cy="1947871"/>
          </a:xfrm>
        </p:grpSpPr>
        <p:sp>
          <p:nvSpPr>
            <p:cNvPr id="87" name="Line 87"/>
            <p:cNvSpPr>
              <a:spLocks noChangeShapeType="1"/>
            </p:cNvSpPr>
            <p:nvPr/>
          </p:nvSpPr>
          <p:spPr bwMode="auto">
            <a:xfrm>
              <a:off x="6030608" y="2743429"/>
              <a:ext cx="115163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 flipH="1">
              <a:off x="6030609" y="2743428"/>
              <a:ext cx="0" cy="111708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flipV="1">
              <a:off x="6030608" y="3842758"/>
              <a:ext cx="1094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V="1">
              <a:off x="6612677" y="3290326"/>
              <a:ext cx="1094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Line 87"/>
            <p:cNvSpPr>
              <a:spLocks noChangeShapeType="1"/>
            </p:cNvSpPr>
            <p:nvPr/>
          </p:nvSpPr>
          <p:spPr bwMode="auto">
            <a:xfrm>
              <a:off x="6019071" y="2746667"/>
              <a:ext cx="1143000" cy="1097280"/>
            </a:xfrm>
            <a:prstGeom prst="line">
              <a:avLst/>
            </a:prstGeom>
            <a:noFill/>
            <a:ln w="41275">
              <a:solidFill>
                <a:srgbClr val="FFFF00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913418" y="3914241"/>
              <a:ext cx="577619" cy="523220"/>
              <a:chOff x="3404563" y="1874572"/>
              <a:chExt cx="577619" cy="523220"/>
            </a:xfrm>
          </p:grpSpPr>
          <p:sp>
            <p:nvSpPr>
              <p:cNvPr id="99" name="Text Box 94"/>
              <p:cNvSpPr txBox="1">
                <a:spLocks noChangeArrowheads="1"/>
              </p:cNvSpPr>
              <p:nvPr/>
            </p:nvSpPr>
            <p:spPr bwMode="auto">
              <a:xfrm>
                <a:off x="3433542" y="1874572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fr-FR" sz="2800" b="1" baseline="-25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l-GR" sz="2800" b="1" i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275324" y="3914842"/>
              <a:ext cx="570058" cy="523220"/>
              <a:chOff x="3404563" y="1873645"/>
              <a:chExt cx="570058" cy="523220"/>
            </a:xfrm>
          </p:grpSpPr>
          <p:sp>
            <p:nvSpPr>
              <p:cNvPr id="97" name="Text Box 94"/>
              <p:cNvSpPr txBox="1">
                <a:spLocks noChangeArrowheads="1"/>
              </p:cNvSpPr>
              <p:nvPr/>
            </p:nvSpPr>
            <p:spPr bwMode="auto">
              <a:xfrm>
                <a:off x="3425981" y="1873645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endParaRPr lang="el-GR" sz="2800" b="1" i="1" baseline="-2500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7275324" y="2490191"/>
              <a:ext cx="569666" cy="523220"/>
              <a:chOff x="3404563" y="1865694"/>
              <a:chExt cx="569666" cy="523220"/>
            </a:xfrm>
          </p:grpSpPr>
          <p:sp>
            <p:nvSpPr>
              <p:cNvPr id="95" name="Text Box 94"/>
              <p:cNvSpPr txBox="1">
                <a:spLocks noChangeArrowheads="1"/>
              </p:cNvSpPr>
              <p:nvPr/>
            </p:nvSpPr>
            <p:spPr bwMode="auto">
              <a:xfrm>
                <a:off x="3425589" y="1865694"/>
                <a:ext cx="5486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fr-FR" sz="2800" b="1" baseline="-25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l-GR" sz="2800" b="1" i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650809"/>
              </p:ext>
            </p:extLst>
          </p:nvPr>
        </p:nvGraphicFramePr>
        <p:xfrm>
          <a:off x="7305675" y="5232400"/>
          <a:ext cx="214153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9" imgW="850680" imgH="253800" progId="Equation.DSMT4">
                  <p:embed/>
                </p:oleObj>
              </mc:Choice>
              <mc:Fallback>
                <p:oleObj name="Equation" r:id="rId9" imgW="850680" imgH="253800" progId="Equation.DSMT4">
                  <p:embed/>
                  <p:pic>
                    <p:nvPicPr>
                      <p:cNvPr id="0" name="Picture 2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675" y="5232400"/>
                        <a:ext cx="2141538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562091"/>
              </p:ext>
            </p:extLst>
          </p:nvPr>
        </p:nvGraphicFramePr>
        <p:xfrm>
          <a:off x="7292975" y="4572000"/>
          <a:ext cx="18605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11" imgW="749160" imgH="203040" progId="Equation.DSMT4">
                  <p:embed/>
                </p:oleObj>
              </mc:Choice>
              <mc:Fallback>
                <p:oleObj name="Equation" r:id="rId11" imgW="749160" imgH="203040" progId="Equation.DSMT4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2975" y="4572000"/>
                        <a:ext cx="18605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869630" y="2030375"/>
            <a:ext cx="548640" cy="607254"/>
            <a:chOff x="2345630" y="2030375"/>
            <a:chExt cx="548640" cy="607254"/>
          </a:xfrm>
        </p:grpSpPr>
        <p:sp>
          <p:nvSpPr>
            <p:cNvPr id="103" name="Text Box 94"/>
            <p:cNvSpPr txBox="1">
              <a:spLocks noChangeArrowheads="1"/>
            </p:cNvSpPr>
            <p:nvPr/>
          </p:nvSpPr>
          <p:spPr bwMode="auto">
            <a:xfrm>
              <a:off x="2345630" y="2030375"/>
              <a:ext cx="54864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l-GR" sz="28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605968" y="2591909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9D84C31-2BBC-4895-BCA3-3F6AE679A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8" y="129209"/>
            <a:ext cx="7400016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CHỒNG CHẤT ĐIỆN TRƯỜNG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6199" y="386858"/>
            <a:ext cx="699442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</a:t>
            </a:r>
            <a:r>
              <a:rPr lang="vi-VN" sz="24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Ox,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6,0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2,0 cm.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 </a:t>
            </a:r>
            <a:r>
              <a:rPr lang="vi-V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bằng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591497"/>
              </p:ext>
            </p:extLst>
          </p:nvPr>
        </p:nvGraphicFramePr>
        <p:xfrm>
          <a:off x="2034066" y="4154069"/>
          <a:ext cx="8953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Equation" r:id="rId4" imgW="380880" imgH="190440" progId="Equation.DSMT4">
                  <p:embed/>
                </p:oleObj>
              </mc:Choice>
              <mc:Fallback>
                <p:oleObj name="Equation" r:id="rId4" imgW="380880" imgH="190440" progId="Equation.DSMT4">
                  <p:embed/>
                  <p:pic>
                    <p:nvPicPr>
                      <p:cNvPr id="0" name="Picture 1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066" y="4154069"/>
                        <a:ext cx="8953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89850"/>
              </p:ext>
            </p:extLst>
          </p:nvPr>
        </p:nvGraphicFramePr>
        <p:xfrm>
          <a:off x="3177304" y="5010372"/>
          <a:ext cx="25685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Equation" r:id="rId6" imgW="1091880" imgH="203040" progId="Equation.DSMT4">
                  <p:embed/>
                </p:oleObj>
              </mc:Choice>
              <mc:Fallback>
                <p:oleObj name="Equation" r:id="rId6" imgW="1091880" imgH="203040" progId="Equation.DSMT4">
                  <p:embed/>
                  <p:pic>
                    <p:nvPicPr>
                      <p:cNvPr id="0" name="Picture 1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304" y="5010372"/>
                        <a:ext cx="2568575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1774863" y="312480"/>
            <a:ext cx="7286975" cy="1739533"/>
          </a:xfrm>
          <a:prstGeom prst="roundRect">
            <a:avLst>
              <a:gd name="adj" fmla="val 1806"/>
            </a:avLst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851400" y="1811338"/>
          <a:ext cx="152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Equation" r:id="rId8" imgW="152334" imgH="190417" progId="Equation.DSMT4">
                  <p:embed/>
                </p:oleObj>
              </mc:Choice>
              <mc:Fallback>
                <p:oleObj name="Equation" r:id="rId8" imgW="152334" imgH="190417" progId="Equation.DSMT4">
                  <p:embed/>
                  <p:pic>
                    <p:nvPicPr>
                      <p:cNvPr id="0" name="Picture 1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400" y="1811338"/>
                        <a:ext cx="1524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77053"/>
              </p:ext>
            </p:extLst>
          </p:nvPr>
        </p:nvGraphicFramePr>
        <p:xfrm>
          <a:off x="3177304" y="3946140"/>
          <a:ext cx="2325687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Equation" r:id="rId10" imgW="965160" imgH="380880" progId="Equation.DSMT4">
                  <p:embed/>
                </p:oleObj>
              </mc:Choice>
              <mc:Fallback>
                <p:oleObj name="Equation" r:id="rId10" imgW="965160" imgH="380880" progId="Equation.DSMT4">
                  <p:embed/>
                  <p:pic>
                    <p:nvPicPr>
                      <p:cNvPr id="0" name="Picture 1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304" y="3946140"/>
                        <a:ext cx="2325687" cy="91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991" name="Object 3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089215"/>
              </p:ext>
            </p:extLst>
          </p:nvPr>
        </p:nvGraphicFramePr>
        <p:xfrm>
          <a:off x="3189767" y="5697119"/>
          <a:ext cx="24971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Equation" r:id="rId12" imgW="1066680" imgH="215640" progId="Equation.DSMT4">
                  <p:embed/>
                </p:oleObj>
              </mc:Choice>
              <mc:Fallback>
                <p:oleObj name="Equation" r:id="rId12" imgW="1066680" imgH="215640" progId="Equation.DSMT4">
                  <p:embed/>
                  <p:pic>
                    <p:nvPicPr>
                      <p:cNvPr id="0" name="Picture 1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767" y="5697119"/>
                        <a:ext cx="2497137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992" name="Object 3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56067"/>
              </p:ext>
            </p:extLst>
          </p:nvPr>
        </p:nvGraphicFramePr>
        <p:xfrm>
          <a:off x="5810728" y="5736806"/>
          <a:ext cx="214788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14" imgW="914400" imgH="190440" progId="Equation.DSMT4">
                  <p:embed/>
                </p:oleObj>
              </mc:Choice>
              <mc:Fallback>
                <p:oleObj name="Equation" r:id="rId14" imgW="914400" imgH="190440" progId="Equation.DSMT4">
                  <p:embed/>
                  <p:pic>
                    <p:nvPicPr>
                      <p:cNvPr id="0" name="Picture 1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728" y="5736806"/>
                        <a:ext cx="214788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844227" y="2613131"/>
            <a:ext cx="4017844" cy="995648"/>
            <a:chOff x="294349" y="3035825"/>
            <a:chExt cx="4017844" cy="99564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07214" y="3466988"/>
              <a:ext cx="0" cy="9144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36606" y="3502130"/>
              <a:ext cx="3775587" cy="18288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26973" y="3035825"/>
              <a:ext cx="339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48744" y="3056642"/>
              <a:ext cx="339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" name="Text Box 86"/>
            <p:cNvSpPr txBox="1">
              <a:spLocks noChangeAspect="1" noChangeArrowheads="1"/>
            </p:cNvSpPr>
            <p:nvPr/>
          </p:nvSpPr>
          <p:spPr bwMode="auto">
            <a:xfrm>
              <a:off x="294349" y="3562536"/>
              <a:ext cx="565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en-US" sz="2400" b="1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l-GR" sz="2400" b="1" i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 Box 86"/>
            <p:cNvSpPr txBox="1">
              <a:spLocks noChangeAspect="1" noChangeArrowheads="1"/>
            </p:cNvSpPr>
            <p:nvPr/>
          </p:nvSpPr>
          <p:spPr bwMode="auto">
            <a:xfrm>
              <a:off x="2972082" y="3569808"/>
              <a:ext cx="565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fr-FR" sz="24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l-GR" sz="24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0173" y="3162944"/>
            <a:ext cx="1554480" cy="495290"/>
            <a:chOff x="1640295" y="3585638"/>
            <a:chExt cx="1554480" cy="495290"/>
          </a:xfrm>
        </p:grpSpPr>
        <p:sp>
          <p:nvSpPr>
            <p:cNvPr id="44" name="Left Brace 43"/>
            <p:cNvSpPr/>
            <p:nvPr/>
          </p:nvSpPr>
          <p:spPr>
            <a:xfrm rot="16200000">
              <a:off x="2371815" y="2854118"/>
              <a:ext cx="91440" cy="1554480"/>
            </a:xfrm>
            <a:prstGeom prst="leftBrace">
              <a:avLst>
                <a:gd name="adj1" fmla="val 89159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 Box 86"/>
            <p:cNvSpPr txBox="1">
              <a:spLocks noChangeAspect="1" noChangeArrowheads="1"/>
            </p:cNvSpPr>
            <p:nvPr/>
          </p:nvSpPr>
          <p:spPr bwMode="auto">
            <a:xfrm>
              <a:off x="2085930" y="3619263"/>
              <a:ext cx="7436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2 - x</a:t>
              </a:r>
              <a:r>
                <a:rPr lang="en-US" sz="24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l-GR" sz="24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83690" y="2532598"/>
            <a:ext cx="1333176" cy="1102121"/>
            <a:chOff x="533812" y="2955291"/>
            <a:chExt cx="1333176" cy="1102121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633769" y="3456408"/>
              <a:ext cx="0" cy="9144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Left Brace 1"/>
            <p:cNvSpPr/>
            <p:nvPr/>
          </p:nvSpPr>
          <p:spPr>
            <a:xfrm rot="16200000">
              <a:off x="1036732" y="3076014"/>
              <a:ext cx="91440" cy="1097280"/>
            </a:xfrm>
            <a:prstGeom prst="leftBrace">
              <a:avLst>
                <a:gd name="adj1" fmla="val 89159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 Box 86"/>
            <p:cNvSpPr txBox="1">
              <a:spLocks noChangeAspect="1" noChangeArrowheads="1"/>
            </p:cNvSpPr>
            <p:nvPr/>
          </p:nvSpPr>
          <p:spPr bwMode="auto">
            <a:xfrm>
              <a:off x="843547" y="3595747"/>
              <a:ext cx="565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sz="24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l-GR" sz="24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413018" y="2955291"/>
              <a:ext cx="453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31059" y="2518226"/>
            <a:ext cx="646245" cy="561209"/>
            <a:chOff x="981180" y="2940919"/>
            <a:chExt cx="646245" cy="561209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1037489" y="3502128"/>
              <a:ext cx="589936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94"/>
            <p:cNvSpPr txBox="1">
              <a:spLocks noChangeArrowheads="1"/>
            </p:cNvSpPr>
            <p:nvPr/>
          </p:nvSpPr>
          <p:spPr bwMode="auto">
            <a:xfrm>
              <a:off x="1012938" y="2940919"/>
              <a:ext cx="3615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FR" sz="24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l-GR" sz="24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95"/>
            <p:cNvSpPr>
              <a:spLocks noChangeShapeType="1"/>
            </p:cNvSpPr>
            <p:nvPr/>
          </p:nvSpPr>
          <p:spPr bwMode="auto">
            <a:xfrm>
              <a:off x="981180" y="3010122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85890" y="2519549"/>
            <a:ext cx="733682" cy="561360"/>
            <a:chOff x="1636012" y="2942243"/>
            <a:chExt cx="733682" cy="561360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1636012" y="3503603"/>
              <a:ext cx="53094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94"/>
            <p:cNvSpPr txBox="1">
              <a:spLocks noChangeArrowheads="1"/>
            </p:cNvSpPr>
            <p:nvPr/>
          </p:nvSpPr>
          <p:spPr bwMode="auto">
            <a:xfrm>
              <a:off x="2008177" y="2942243"/>
              <a:ext cx="3615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FR" sz="2400" b="1" baseline="-25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l-GR" sz="2400" b="1" i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Line 95"/>
            <p:cNvSpPr>
              <a:spLocks noChangeShapeType="1"/>
            </p:cNvSpPr>
            <p:nvPr/>
          </p:nvSpPr>
          <p:spPr bwMode="auto">
            <a:xfrm>
              <a:off x="1976419" y="3011446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0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40"/>
          <p:cNvGrpSpPr/>
          <p:nvPr/>
        </p:nvGrpSpPr>
        <p:grpSpPr>
          <a:xfrm>
            <a:off x="2484120" y="2788920"/>
            <a:ext cx="7223760" cy="1280160"/>
            <a:chOff x="1645343" y="2232174"/>
            <a:chExt cx="5705077" cy="1897380"/>
          </a:xfrm>
          <a:noFill/>
        </p:grpSpPr>
        <p:sp>
          <p:nvSpPr>
            <p:cNvPr id="143" name="Google Shape;143;p40"/>
            <p:cNvSpPr/>
            <p:nvPr/>
          </p:nvSpPr>
          <p:spPr>
            <a:xfrm>
              <a:off x="1645343" y="2232174"/>
              <a:ext cx="5665004" cy="1897380"/>
            </a:xfrm>
            <a:prstGeom prst="roundRect">
              <a:avLst>
                <a:gd name="adj" fmla="val 10865"/>
              </a:avLst>
            </a:prstGeom>
            <a:grpFill/>
            <a:ln w="57150" cap="flat" cmpd="sng">
              <a:solidFill>
                <a:schemeClr val="bg2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400"/>
              </a:pP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Calibri"/>
                <a:sym typeface="Calibri"/>
              </a:endParaRPr>
            </a:p>
          </p:txBody>
        </p:sp>
        <p:sp>
          <p:nvSpPr>
            <p:cNvPr id="144" name="Google Shape;144;p40"/>
            <p:cNvSpPr/>
            <p:nvPr/>
          </p:nvSpPr>
          <p:spPr>
            <a:xfrm>
              <a:off x="1699427" y="2258616"/>
              <a:ext cx="5650993" cy="182533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ts val="3080"/>
              </a:pPr>
              <a:r>
                <a:rPr lang="vi-VN" sz="400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ĐƯỜNG SỨC CỦA ĐIỆN TRƯỜNG</a:t>
              </a: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1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541624" y="3683953"/>
            <a:ext cx="274320" cy="274320"/>
            <a:chOff x="2019746" y="3692058"/>
            <a:chExt cx="274320" cy="274320"/>
          </a:xfrm>
        </p:grpSpPr>
        <p:sp>
          <p:nvSpPr>
            <p:cNvPr id="71" name="Oval 89"/>
            <p:cNvSpPr>
              <a:spLocks noChangeArrowheads="1"/>
            </p:cNvSpPr>
            <p:nvPr/>
          </p:nvSpPr>
          <p:spPr bwMode="auto">
            <a:xfrm flipH="1">
              <a:off x="2019746" y="3692058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2086499" y="3839321"/>
              <a:ext cx="13716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V="1">
              <a:off x="2086528" y="3836951"/>
              <a:ext cx="13716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65132" y="1923969"/>
            <a:ext cx="3821024" cy="3818451"/>
            <a:chOff x="241132" y="1923968"/>
            <a:chExt cx="3821024" cy="3818451"/>
          </a:xfrm>
        </p:grpSpPr>
        <p:sp>
          <p:nvSpPr>
            <p:cNvPr id="109" name="Line 38"/>
            <p:cNvSpPr>
              <a:spLocks noChangeShapeType="1"/>
            </p:cNvSpPr>
            <p:nvPr/>
          </p:nvSpPr>
          <p:spPr bwMode="auto">
            <a:xfrm rot="5400000">
              <a:off x="1273262" y="4858374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157307" y="4772601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Line 38"/>
            <p:cNvSpPr>
              <a:spLocks noChangeShapeType="1"/>
            </p:cNvSpPr>
            <p:nvPr/>
          </p:nvSpPr>
          <p:spPr bwMode="auto">
            <a:xfrm rot="16200000" flipV="1">
              <a:off x="1271034" y="2808013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03" name="Straight Connector 202"/>
            <p:cNvCxnSpPr/>
            <p:nvPr/>
          </p:nvCxnSpPr>
          <p:spPr>
            <a:xfrm flipV="1">
              <a:off x="2155079" y="2802346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Line 38"/>
            <p:cNvSpPr>
              <a:spLocks noChangeShapeType="1"/>
            </p:cNvSpPr>
            <p:nvPr/>
          </p:nvSpPr>
          <p:spPr bwMode="auto">
            <a:xfrm flipV="1">
              <a:off x="2294066" y="3845120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 flipV="1">
              <a:off x="3138058" y="379940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" name="Group 203"/>
            <p:cNvGrpSpPr/>
            <p:nvPr/>
          </p:nvGrpSpPr>
          <p:grpSpPr>
            <a:xfrm rot="1800000" flipV="1">
              <a:off x="2682740" y="2066260"/>
              <a:ext cx="0" cy="1768090"/>
              <a:chOff x="4701449" y="3108471"/>
              <a:chExt cx="0" cy="1768090"/>
            </a:xfrm>
          </p:grpSpPr>
          <p:sp>
            <p:nvSpPr>
              <p:cNvPr id="205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06" name="Straight Connector 205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 rot="3600000" flipV="1">
              <a:off x="3056017" y="2449764"/>
              <a:ext cx="0" cy="1768090"/>
              <a:chOff x="4701449" y="3108471"/>
              <a:chExt cx="0" cy="1768090"/>
            </a:xfrm>
          </p:grpSpPr>
          <p:sp>
            <p:nvSpPr>
              <p:cNvPr id="211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12" name="Straight Connector 211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Group 212"/>
            <p:cNvGrpSpPr/>
            <p:nvPr/>
          </p:nvGrpSpPr>
          <p:grpSpPr>
            <a:xfrm rot="19800000" flipH="1" flipV="1">
              <a:off x="1620548" y="2067585"/>
              <a:ext cx="0" cy="1768090"/>
              <a:chOff x="4701449" y="3108471"/>
              <a:chExt cx="0" cy="1768090"/>
            </a:xfrm>
          </p:grpSpPr>
          <p:sp>
            <p:nvSpPr>
              <p:cNvPr id="214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15" name="Straight Connector 214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Group 215"/>
            <p:cNvGrpSpPr/>
            <p:nvPr/>
          </p:nvGrpSpPr>
          <p:grpSpPr>
            <a:xfrm rot="16200000" flipH="1" flipV="1">
              <a:off x="1125177" y="2962400"/>
              <a:ext cx="0" cy="1768090"/>
              <a:chOff x="4701449" y="3108471"/>
              <a:chExt cx="0" cy="1768090"/>
            </a:xfrm>
          </p:grpSpPr>
          <p:sp>
            <p:nvSpPr>
              <p:cNvPr id="217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oup 218"/>
            <p:cNvGrpSpPr/>
            <p:nvPr/>
          </p:nvGrpSpPr>
          <p:grpSpPr>
            <a:xfrm rot="18000000" flipH="1" flipV="1">
              <a:off x="1247271" y="2451089"/>
              <a:ext cx="0" cy="1768090"/>
              <a:chOff x="4701449" y="3108471"/>
              <a:chExt cx="0" cy="1768090"/>
            </a:xfrm>
          </p:grpSpPr>
          <p:sp>
            <p:nvSpPr>
              <p:cNvPr id="220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oup 222"/>
            <p:cNvGrpSpPr/>
            <p:nvPr/>
          </p:nvGrpSpPr>
          <p:grpSpPr>
            <a:xfrm rot="19800000">
              <a:off x="2668165" y="3848675"/>
              <a:ext cx="0" cy="1768090"/>
              <a:chOff x="4701449" y="3108471"/>
              <a:chExt cx="0" cy="1768090"/>
            </a:xfrm>
          </p:grpSpPr>
          <p:sp>
            <p:nvSpPr>
              <p:cNvPr id="227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28" name="Straight Connector 227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 rot="18000000">
              <a:off x="3041442" y="3465171"/>
              <a:ext cx="0" cy="1768090"/>
              <a:chOff x="4701449" y="3108471"/>
              <a:chExt cx="0" cy="1768090"/>
            </a:xfrm>
          </p:grpSpPr>
          <p:sp>
            <p:nvSpPr>
              <p:cNvPr id="225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 229"/>
            <p:cNvGrpSpPr/>
            <p:nvPr/>
          </p:nvGrpSpPr>
          <p:grpSpPr>
            <a:xfrm rot="1800000" flipH="1">
              <a:off x="1651536" y="3848675"/>
              <a:ext cx="0" cy="1768090"/>
              <a:chOff x="4701449" y="3108471"/>
              <a:chExt cx="0" cy="1768090"/>
            </a:xfrm>
          </p:grpSpPr>
          <p:sp>
            <p:nvSpPr>
              <p:cNvPr id="234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35" name="Straight Connector 234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 rot="3600000" flipH="1">
              <a:off x="1278259" y="3465171"/>
              <a:ext cx="0" cy="1768090"/>
              <a:chOff x="4701449" y="3108471"/>
              <a:chExt cx="0" cy="1768090"/>
            </a:xfrm>
          </p:grpSpPr>
          <p:sp>
            <p:nvSpPr>
              <p:cNvPr id="232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33" name="Straight Connector 232"/>
              <p:cNvCxnSpPr/>
              <p:nvPr/>
            </p:nvCxnSpPr>
            <p:spPr>
              <a:xfrm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987114" y="3699791"/>
            <a:ext cx="274320" cy="274320"/>
            <a:chOff x="1969319" y="4273963"/>
            <a:chExt cx="274320" cy="274320"/>
          </a:xfrm>
        </p:grpSpPr>
        <p:sp>
          <p:nvSpPr>
            <p:cNvPr id="72" name="Oval 71"/>
            <p:cNvSpPr/>
            <p:nvPr/>
          </p:nvSpPr>
          <p:spPr>
            <a:xfrm>
              <a:off x="1969319" y="4273963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15486" y="4421445"/>
              <a:ext cx="182880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>
            <a:off x="6219827" y="1927943"/>
            <a:ext cx="3821024" cy="3818451"/>
            <a:chOff x="241132" y="1923968"/>
            <a:chExt cx="3821024" cy="3818451"/>
          </a:xfrm>
        </p:grpSpPr>
        <p:sp>
          <p:nvSpPr>
            <p:cNvPr id="240" name="Line 38"/>
            <p:cNvSpPr>
              <a:spLocks noChangeShapeType="1"/>
            </p:cNvSpPr>
            <p:nvPr/>
          </p:nvSpPr>
          <p:spPr bwMode="auto">
            <a:xfrm rot="5400000">
              <a:off x="1273262" y="4858374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41" name="Straight Connector 240"/>
            <p:cNvCxnSpPr/>
            <p:nvPr/>
          </p:nvCxnSpPr>
          <p:spPr>
            <a:xfrm flipV="1">
              <a:off x="2157307" y="4772601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Line 38"/>
            <p:cNvSpPr>
              <a:spLocks noChangeShapeType="1"/>
            </p:cNvSpPr>
            <p:nvPr/>
          </p:nvSpPr>
          <p:spPr bwMode="auto">
            <a:xfrm rot="16200000" flipV="1">
              <a:off x="1271034" y="2808013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43" name="Straight Connector 242"/>
            <p:cNvCxnSpPr/>
            <p:nvPr/>
          </p:nvCxnSpPr>
          <p:spPr>
            <a:xfrm>
              <a:off x="2155079" y="2802346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Line 38"/>
            <p:cNvSpPr>
              <a:spLocks noChangeShapeType="1"/>
            </p:cNvSpPr>
            <p:nvPr/>
          </p:nvSpPr>
          <p:spPr bwMode="auto">
            <a:xfrm flipV="1">
              <a:off x="2294066" y="3845120"/>
              <a:ext cx="176809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45" name="Straight Connector 244"/>
            <p:cNvCxnSpPr/>
            <p:nvPr/>
          </p:nvCxnSpPr>
          <p:spPr>
            <a:xfrm rot="16200000" flipH="1" flipV="1">
              <a:off x="3138058" y="379940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" name="Group 245"/>
            <p:cNvGrpSpPr/>
            <p:nvPr/>
          </p:nvGrpSpPr>
          <p:grpSpPr>
            <a:xfrm rot="1800000" flipV="1">
              <a:off x="2682740" y="2066260"/>
              <a:ext cx="0" cy="1768090"/>
              <a:chOff x="4701449" y="3108471"/>
              <a:chExt cx="0" cy="1768090"/>
            </a:xfrm>
          </p:grpSpPr>
          <p:sp>
            <p:nvSpPr>
              <p:cNvPr id="271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72" name="Straight Connector 271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 rot="3600000" flipV="1">
              <a:off x="3056017" y="2449764"/>
              <a:ext cx="0" cy="1768090"/>
              <a:chOff x="4701449" y="3108471"/>
              <a:chExt cx="0" cy="1768090"/>
            </a:xfrm>
          </p:grpSpPr>
          <p:sp>
            <p:nvSpPr>
              <p:cNvPr id="269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70" name="Straight Connector 269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 rot="19800000" flipH="1" flipV="1">
              <a:off x="1620548" y="2067585"/>
              <a:ext cx="0" cy="1768090"/>
              <a:chOff x="4701449" y="3108471"/>
              <a:chExt cx="0" cy="1768090"/>
            </a:xfrm>
          </p:grpSpPr>
          <p:sp>
            <p:nvSpPr>
              <p:cNvPr id="267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68" name="Straight Connector 267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 rot="16200000" flipH="1" flipV="1">
              <a:off x="1125177" y="2962400"/>
              <a:ext cx="0" cy="1768090"/>
              <a:chOff x="4701449" y="3108471"/>
              <a:chExt cx="0" cy="1768090"/>
            </a:xfrm>
          </p:grpSpPr>
          <p:sp>
            <p:nvSpPr>
              <p:cNvPr id="265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66" name="Straight Connector 265"/>
              <p:cNvCxnSpPr/>
              <p:nvPr/>
            </p:nvCxnSpPr>
            <p:spPr>
              <a:xfrm rot="10800000" flipH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oup 249"/>
            <p:cNvGrpSpPr/>
            <p:nvPr/>
          </p:nvGrpSpPr>
          <p:grpSpPr>
            <a:xfrm rot="18000000" flipH="1" flipV="1">
              <a:off x="1247271" y="2451089"/>
              <a:ext cx="0" cy="1768090"/>
              <a:chOff x="4701449" y="3108471"/>
              <a:chExt cx="0" cy="1768090"/>
            </a:xfrm>
          </p:grpSpPr>
          <p:sp>
            <p:nvSpPr>
              <p:cNvPr id="263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64" name="Straight Connector 263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 rot="19800000">
              <a:off x="2668165" y="3848675"/>
              <a:ext cx="0" cy="1768090"/>
              <a:chOff x="4701449" y="3108471"/>
              <a:chExt cx="0" cy="1768090"/>
            </a:xfrm>
          </p:grpSpPr>
          <p:sp>
            <p:nvSpPr>
              <p:cNvPr id="261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 rot="18000000">
              <a:off x="3041442" y="3465171"/>
              <a:ext cx="0" cy="1768090"/>
              <a:chOff x="4701449" y="3108471"/>
              <a:chExt cx="0" cy="1768090"/>
            </a:xfrm>
          </p:grpSpPr>
          <p:sp>
            <p:nvSpPr>
              <p:cNvPr id="259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60" name="Straight Connector 259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Group 252"/>
            <p:cNvGrpSpPr/>
            <p:nvPr/>
          </p:nvGrpSpPr>
          <p:grpSpPr>
            <a:xfrm rot="1800000" flipH="1">
              <a:off x="1651536" y="3848675"/>
              <a:ext cx="0" cy="1768090"/>
              <a:chOff x="4701449" y="3108471"/>
              <a:chExt cx="0" cy="1768090"/>
            </a:xfrm>
          </p:grpSpPr>
          <p:sp>
            <p:nvSpPr>
              <p:cNvPr id="257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58" name="Straight Connector 257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4" name="Group 253"/>
            <p:cNvGrpSpPr/>
            <p:nvPr/>
          </p:nvGrpSpPr>
          <p:grpSpPr>
            <a:xfrm rot="3600000" flipH="1">
              <a:off x="1278259" y="3465171"/>
              <a:ext cx="0" cy="1768090"/>
              <a:chOff x="4701449" y="3108471"/>
              <a:chExt cx="0" cy="1768090"/>
            </a:xfrm>
          </p:grpSpPr>
          <p:sp>
            <p:nvSpPr>
              <p:cNvPr id="255" name="Line 38"/>
              <p:cNvSpPr>
                <a:spLocks noChangeShapeType="1"/>
              </p:cNvSpPr>
              <p:nvPr/>
            </p:nvSpPr>
            <p:spPr bwMode="auto">
              <a:xfrm rot="5400000">
                <a:off x="3817404" y="3992516"/>
                <a:ext cx="176809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56" name="Straight Connector 255"/>
              <p:cNvCxnSpPr/>
              <p:nvPr/>
            </p:nvCxnSpPr>
            <p:spPr>
              <a:xfrm flipH="1" flipV="1">
                <a:off x="4701449" y="3906743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921D3724-F72F-4C3C-8524-962E3407C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HÌNH DẠNG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8566" y="1726757"/>
            <a:ext cx="3725187" cy="4389120"/>
            <a:chOff x="234565" y="1726757"/>
            <a:chExt cx="3725187" cy="4389120"/>
          </a:xfrm>
        </p:grpSpPr>
        <p:sp>
          <p:nvSpPr>
            <p:cNvPr id="110" name="Oval 34"/>
            <p:cNvSpPr>
              <a:spLocks noChangeArrowheads="1"/>
            </p:cNvSpPr>
            <p:nvPr/>
          </p:nvSpPr>
          <p:spPr bwMode="auto">
            <a:xfrm rot="5400000">
              <a:off x="1048042" y="3380404"/>
              <a:ext cx="1463040" cy="9144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" name="Oval 34"/>
            <p:cNvSpPr>
              <a:spLocks noChangeArrowheads="1"/>
            </p:cNvSpPr>
            <p:nvPr/>
          </p:nvSpPr>
          <p:spPr bwMode="auto">
            <a:xfrm rot="5400000">
              <a:off x="-396993" y="2888301"/>
              <a:ext cx="3200400" cy="192414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Oval 34"/>
            <p:cNvSpPr>
              <a:spLocks noChangeArrowheads="1"/>
            </p:cNvSpPr>
            <p:nvPr/>
          </p:nvSpPr>
          <p:spPr bwMode="auto">
            <a:xfrm rot="5400000">
              <a:off x="366602" y="3158458"/>
              <a:ext cx="2231102" cy="13716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 rot="5400000" flipV="1">
              <a:off x="1356526" y="3654976"/>
              <a:ext cx="1188720" cy="38483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auto">
            <a:xfrm rot="5400000" flipV="1">
              <a:off x="1698127" y="3391899"/>
              <a:ext cx="1463040" cy="9144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" name="Oval 34"/>
            <p:cNvSpPr>
              <a:spLocks noChangeArrowheads="1"/>
            </p:cNvSpPr>
            <p:nvPr/>
          </p:nvSpPr>
          <p:spPr bwMode="auto">
            <a:xfrm rot="5400000" flipV="1">
              <a:off x="1397477" y="2881265"/>
              <a:ext cx="3200400" cy="192414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" name="Oval 34"/>
            <p:cNvSpPr>
              <a:spLocks noChangeArrowheads="1"/>
            </p:cNvSpPr>
            <p:nvPr/>
          </p:nvSpPr>
          <p:spPr bwMode="auto">
            <a:xfrm rot="5400000" flipV="1">
              <a:off x="1604077" y="3154055"/>
              <a:ext cx="2231102" cy="13716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7" name="Oval 33"/>
            <p:cNvSpPr>
              <a:spLocks noChangeArrowheads="1"/>
            </p:cNvSpPr>
            <p:nvPr/>
          </p:nvSpPr>
          <p:spPr bwMode="auto">
            <a:xfrm rot="5400000">
              <a:off x="1649681" y="3650572"/>
              <a:ext cx="1188720" cy="38483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 rot="5400000">
              <a:off x="1552277" y="3652057"/>
              <a:ext cx="1097280" cy="365760"/>
            </a:xfrm>
            <a:prstGeom prst="rect">
              <a:avLst/>
            </a:prstGeom>
            <a:solidFill>
              <a:srgbClr val="00434C"/>
            </a:solidFill>
            <a:ln>
              <a:solidFill>
                <a:srgbClr val="004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Line 38"/>
            <p:cNvSpPr>
              <a:spLocks noChangeShapeType="1"/>
            </p:cNvSpPr>
            <p:nvPr/>
          </p:nvSpPr>
          <p:spPr bwMode="auto">
            <a:xfrm rot="5400000">
              <a:off x="-97363" y="3921317"/>
              <a:ext cx="438912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959752" y="379807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404487" y="381530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2888976" y="3816629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2427800" y="381663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750620" y="379940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314620" y="381663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791156" y="3817956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234565" y="3817957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083049" y="381811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2084529" y="5311039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2091684" y="242845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476633" y="3127170"/>
            <a:ext cx="282271" cy="1410898"/>
            <a:chOff x="1961368" y="3137385"/>
            <a:chExt cx="282271" cy="1410898"/>
          </a:xfrm>
        </p:grpSpPr>
        <p:grpSp>
          <p:nvGrpSpPr>
            <p:cNvPr id="13" name="Group 12"/>
            <p:cNvGrpSpPr/>
            <p:nvPr/>
          </p:nvGrpSpPr>
          <p:grpSpPr>
            <a:xfrm>
              <a:off x="1961368" y="3137385"/>
              <a:ext cx="274320" cy="274320"/>
              <a:chOff x="1961368" y="3137385"/>
              <a:chExt cx="274320" cy="274320"/>
            </a:xfrm>
          </p:grpSpPr>
          <p:sp>
            <p:nvSpPr>
              <p:cNvPr id="71" name="Oval 89"/>
              <p:cNvSpPr>
                <a:spLocks noChangeArrowheads="1"/>
              </p:cNvSpPr>
              <p:nvPr/>
            </p:nvSpPr>
            <p:spPr bwMode="auto">
              <a:xfrm flipH="1">
                <a:off x="1961368" y="3137385"/>
                <a:ext cx="274320" cy="2743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V="1">
                <a:off x="2028121" y="328464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 flipV="1">
                <a:off x="2028150" y="328227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1969319" y="4273963"/>
              <a:ext cx="274320" cy="274320"/>
              <a:chOff x="1969319" y="4273963"/>
              <a:chExt cx="274320" cy="27432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969319" y="427396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 flipV="1">
                <a:off x="2015486" y="4421445"/>
                <a:ext cx="182880" cy="0"/>
              </a:xfrm>
              <a:prstGeom prst="line">
                <a:avLst/>
              </a:prstGeom>
              <a:ln w="317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6319964" y="1661829"/>
            <a:ext cx="3726826" cy="4389120"/>
            <a:chOff x="4795964" y="1661829"/>
            <a:chExt cx="3726826" cy="4389120"/>
          </a:xfrm>
        </p:grpSpPr>
        <p:sp>
          <p:nvSpPr>
            <p:cNvPr id="149" name="Line 38"/>
            <p:cNvSpPr>
              <a:spLocks noChangeShapeType="1"/>
            </p:cNvSpPr>
            <p:nvPr/>
          </p:nvSpPr>
          <p:spPr bwMode="auto">
            <a:xfrm rot="5400000">
              <a:off x="4465689" y="3856389"/>
              <a:ext cx="438912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704976" y="1701406"/>
              <a:ext cx="1817814" cy="4292218"/>
              <a:chOff x="6378972" y="1701406"/>
              <a:chExt cx="1817814" cy="429221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378972" y="1701406"/>
                <a:ext cx="1816489" cy="2088382"/>
                <a:chOff x="6378972" y="1701406"/>
                <a:chExt cx="1816489" cy="2088382"/>
              </a:xfrm>
            </p:grpSpPr>
            <p:sp>
              <p:nvSpPr>
                <p:cNvPr id="14" name="Freeform 13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407622" y="1701406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 flipV="1">
                <a:off x="6380297" y="3921317"/>
                <a:ext cx="1816489" cy="2072307"/>
                <a:chOff x="6378972" y="1717481"/>
                <a:chExt cx="1816489" cy="2072307"/>
              </a:xfrm>
            </p:grpSpPr>
            <p:sp>
              <p:nvSpPr>
                <p:cNvPr id="152" name="Freeform 151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>
                  <a:off x="6400799" y="1717481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7" name="Group 156"/>
            <p:cNvGrpSpPr/>
            <p:nvPr/>
          </p:nvGrpSpPr>
          <p:grpSpPr>
            <a:xfrm flipH="1">
              <a:off x="4795964" y="1703550"/>
              <a:ext cx="1817814" cy="4299523"/>
              <a:chOff x="6378972" y="1702225"/>
              <a:chExt cx="1817814" cy="4299523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6378972" y="1702225"/>
                <a:ext cx="1816489" cy="2087563"/>
                <a:chOff x="6378972" y="1702225"/>
                <a:chExt cx="1816489" cy="2087563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>
                  <a:off x="6401082" y="1702225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 flipV="1">
                <a:off x="6380297" y="3921317"/>
                <a:ext cx="1816489" cy="2080431"/>
                <a:chOff x="6378972" y="1709357"/>
                <a:chExt cx="1816489" cy="2080431"/>
              </a:xfrm>
            </p:grpSpPr>
            <p:sp>
              <p:nvSpPr>
                <p:cNvPr id="160" name="Freeform 159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Freeform 160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Freeform 163"/>
                <p:cNvSpPr/>
                <p:nvPr/>
              </p:nvSpPr>
              <p:spPr>
                <a:xfrm>
                  <a:off x="6393309" y="1709357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77" name="Straight Connector 176"/>
            <p:cNvCxnSpPr/>
            <p:nvPr/>
          </p:nvCxnSpPr>
          <p:spPr>
            <a:xfrm>
              <a:off x="6660249" y="5182925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7019382" y="3945835"/>
              <a:ext cx="599657" cy="1288773"/>
              <a:chOff x="6685427" y="3945835"/>
              <a:chExt cx="599657" cy="1288773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 rot="-1080000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rot="-2820000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-4080000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rot="16200000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rot="15960000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 flipH="1">
              <a:off x="5708995" y="3949554"/>
              <a:ext cx="599657" cy="1288773"/>
              <a:chOff x="6685427" y="3945835"/>
              <a:chExt cx="599657" cy="1288773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rot="-1080000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rot="-2820000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rot="-4080000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rot="16200000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rot="15960000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/>
            <p:cNvGrpSpPr/>
            <p:nvPr/>
          </p:nvGrpSpPr>
          <p:grpSpPr>
            <a:xfrm flipH="1" flipV="1">
              <a:off x="5702370" y="2471936"/>
              <a:ext cx="599657" cy="1288773"/>
              <a:chOff x="6685427" y="3945835"/>
              <a:chExt cx="599657" cy="1288773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rot="-1080000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rot="-2820000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rot="-4080000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rot="16200000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rot="15960000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 flipV="1">
              <a:off x="7023615" y="2473261"/>
              <a:ext cx="599657" cy="1288773"/>
              <a:chOff x="6685427" y="3945835"/>
              <a:chExt cx="599657" cy="1288773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 rot="-1080000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-2820000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-4080000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16200000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rot="15960000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6612453" y="3815303"/>
              <a:ext cx="92523" cy="91440"/>
            </a:xfrm>
            <a:prstGeom prst="ellipse">
              <a:avLst/>
            </a:prstGeom>
            <a:solidFill>
              <a:srgbClr val="00434C"/>
            </a:solidFill>
            <a:ln>
              <a:solidFill>
                <a:srgbClr val="004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6650331" y="2426216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8038972" y="3128246"/>
            <a:ext cx="276147" cy="1410898"/>
            <a:chOff x="6516964" y="3137385"/>
            <a:chExt cx="276147" cy="1410898"/>
          </a:xfrm>
        </p:grpSpPr>
        <p:grpSp>
          <p:nvGrpSpPr>
            <p:cNvPr id="141" name="Group 140"/>
            <p:cNvGrpSpPr/>
            <p:nvPr/>
          </p:nvGrpSpPr>
          <p:grpSpPr>
            <a:xfrm>
              <a:off x="6518791" y="3137385"/>
              <a:ext cx="274320" cy="274320"/>
              <a:chOff x="1961368" y="3137385"/>
              <a:chExt cx="274320" cy="274320"/>
            </a:xfrm>
          </p:grpSpPr>
          <p:sp>
            <p:nvSpPr>
              <p:cNvPr id="142" name="Oval 89"/>
              <p:cNvSpPr>
                <a:spLocks noChangeArrowheads="1"/>
              </p:cNvSpPr>
              <p:nvPr/>
            </p:nvSpPr>
            <p:spPr bwMode="auto">
              <a:xfrm flipH="1">
                <a:off x="1961368" y="3137385"/>
                <a:ext cx="274320" cy="2743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 flipV="1">
                <a:off x="2028121" y="328464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5400000" flipV="1">
                <a:off x="2028150" y="328227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6516964" y="4273963"/>
              <a:ext cx="274320" cy="274320"/>
              <a:chOff x="1961368" y="3137385"/>
              <a:chExt cx="274320" cy="274320"/>
            </a:xfrm>
          </p:grpSpPr>
          <p:sp>
            <p:nvSpPr>
              <p:cNvPr id="146" name="Oval 89"/>
              <p:cNvSpPr>
                <a:spLocks noChangeArrowheads="1"/>
              </p:cNvSpPr>
              <p:nvPr/>
            </p:nvSpPr>
            <p:spPr bwMode="auto">
              <a:xfrm flipH="1">
                <a:off x="1961368" y="3137385"/>
                <a:ext cx="274320" cy="2743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 flipV="1">
                <a:off x="2028121" y="328464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rot="5400000" flipV="1">
                <a:off x="2028150" y="328227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1510D2F9-DB3C-423A-ADF9-1CD1EE83D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HÌNH DẠNG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1758566" y="1726757"/>
            <a:ext cx="3725187" cy="4389120"/>
            <a:chOff x="234565" y="1726757"/>
            <a:chExt cx="3725187" cy="4389120"/>
          </a:xfrm>
        </p:grpSpPr>
        <p:sp>
          <p:nvSpPr>
            <p:cNvPr id="89" name="Oval 34"/>
            <p:cNvSpPr>
              <a:spLocks noChangeArrowheads="1"/>
            </p:cNvSpPr>
            <p:nvPr/>
          </p:nvSpPr>
          <p:spPr bwMode="auto">
            <a:xfrm rot="5400000">
              <a:off x="1048042" y="3380404"/>
              <a:ext cx="1463040" cy="9144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" name="Oval 34"/>
            <p:cNvSpPr>
              <a:spLocks noChangeArrowheads="1"/>
            </p:cNvSpPr>
            <p:nvPr/>
          </p:nvSpPr>
          <p:spPr bwMode="auto">
            <a:xfrm rot="5400000">
              <a:off x="-396993" y="2888301"/>
              <a:ext cx="3200400" cy="192414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8" name="Oval 34"/>
            <p:cNvSpPr>
              <a:spLocks noChangeArrowheads="1"/>
            </p:cNvSpPr>
            <p:nvPr/>
          </p:nvSpPr>
          <p:spPr bwMode="auto">
            <a:xfrm rot="5400000">
              <a:off x="366602" y="3158458"/>
              <a:ext cx="2231102" cy="13716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" name="Oval 33"/>
            <p:cNvSpPr>
              <a:spLocks noChangeArrowheads="1"/>
            </p:cNvSpPr>
            <p:nvPr/>
          </p:nvSpPr>
          <p:spPr bwMode="auto">
            <a:xfrm rot="5400000" flipV="1">
              <a:off x="1356526" y="3654976"/>
              <a:ext cx="1188720" cy="38483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0" name="Oval 34"/>
            <p:cNvSpPr>
              <a:spLocks noChangeArrowheads="1"/>
            </p:cNvSpPr>
            <p:nvPr/>
          </p:nvSpPr>
          <p:spPr bwMode="auto">
            <a:xfrm rot="5400000" flipV="1">
              <a:off x="1698127" y="3391899"/>
              <a:ext cx="1463040" cy="9144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" name="Oval 34"/>
            <p:cNvSpPr>
              <a:spLocks noChangeArrowheads="1"/>
            </p:cNvSpPr>
            <p:nvPr/>
          </p:nvSpPr>
          <p:spPr bwMode="auto">
            <a:xfrm rot="5400000" flipV="1">
              <a:off x="1397477" y="2881265"/>
              <a:ext cx="3200400" cy="192414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" name="Oval 34"/>
            <p:cNvSpPr>
              <a:spLocks noChangeArrowheads="1"/>
            </p:cNvSpPr>
            <p:nvPr/>
          </p:nvSpPr>
          <p:spPr bwMode="auto">
            <a:xfrm rot="5400000" flipV="1">
              <a:off x="1604077" y="3154055"/>
              <a:ext cx="2231102" cy="13716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 rot="5400000">
              <a:off x="1649681" y="3650572"/>
              <a:ext cx="1188720" cy="38483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 rot="5400000">
              <a:off x="1552277" y="3652057"/>
              <a:ext cx="1097280" cy="365760"/>
            </a:xfrm>
            <a:prstGeom prst="rect">
              <a:avLst/>
            </a:prstGeom>
            <a:solidFill>
              <a:srgbClr val="00434C"/>
            </a:solidFill>
            <a:ln>
              <a:solidFill>
                <a:srgbClr val="004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Line 38"/>
            <p:cNvSpPr>
              <a:spLocks noChangeShapeType="1"/>
            </p:cNvSpPr>
            <p:nvPr/>
          </p:nvSpPr>
          <p:spPr bwMode="auto">
            <a:xfrm rot="5400000">
              <a:off x="-97363" y="3921317"/>
              <a:ext cx="438912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3959752" y="379807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404487" y="381530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888976" y="3816629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2427800" y="381663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750620" y="379940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314620" y="381663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91156" y="3817956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34565" y="3817957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083049" y="3818110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2084529" y="5311039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2091684" y="242845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476633" y="3127170"/>
            <a:ext cx="282271" cy="1410898"/>
            <a:chOff x="1961368" y="3137385"/>
            <a:chExt cx="282271" cy="1410898"/>
          </a:xfrm>
        </p:grpSpPr>
        <p:grpSp>
          <p:nvGrpSpPr>
            <p:cNvPr id="128" name="Group 127"/>
            <p:cNvGrpSpPr/>
            <p:nvPr/>
          </p:nvGrpSpPr>
          <p:grpSpPr>
            <a:xfrm>
              <a:off x="1961368" y="3137385"/>
              <a:ext cx="274320" cy="274320"/>
              <a:chOff x="1961368" y="3137385"/>
              <a:chExt cx="274320" cy="274320"/>
            </a:xfrm>
          </p:grpSpPr>
          <p:sp>
            <p:nvSpPr>
              <p:cNvPr id="132" name="Oval 89"/>
              <p:cNvSpPr>
                <a:spLocks noChangeArrowheads="1"/>
              </p:cNvSpPr>
              <p:nvPr/>
            </p:nvSpPr>
            <p:spPr bwMode="auto">
              <a:xfrm flipH="1">
                <a:off x="1961368" y="3137385"/>
                <a:ext cx="274320" cy="2743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2028121" y="328464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5400000" flipV="1">
                <a:off x="2028150" y="3282278"/>
                <a:ext cx="1371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>
              <a:off x="1969319" y="4273963"/>
              <a:ext cx="274320" cy="274320"/>
              <a:chOff x="1969319" y="4273963"/>
              <a:chExt cx="274320" cy="27432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1969319" y="427396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V="1">
                <a:off x="2015486" y="4421445"/>
                <a:ext cx="182880" cy="0"/>
              </a:xfrm>
              <a:prstGeom prst="line">
                <a:avLst/>
              </a:prstGeom>
              <a:ln w="317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6319964" y="1661829"/>
            <a:ext cx="3726826" cy="4389120"/>
            <a:chOff x="4795964" y="1661829"/>
            <a:chExt cx="3726826" cy="4389120"/>
          </a:xfrm>
        </p:grpSpPr>
        <p:sp>
          <p:nvSpPr>
            <p:cNvPr id="149" name="Line 38"/>
            <p:cNvSpPr>
              <a:spLocks noChangeShapeType="1"/>
            </p:cNvSpPr>
            <p:nvPr/>
          </p:nvSpPr>
          <p:spPr bwMode="auto">
            <a:xfrm rot="5400000">
              <a:off x="4465689" y="3856389"/>
              <a:ext cx="438912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704976" y="1701406"/>
              <a:ext cx="1817814" cy="4292218"/>
              <a:chOff x="6378972" y="1701406"/>
              <a:chExt cx="1817814" cy="429221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378972" y="1701406"/>
                <a:ext cx="1816489" cy="2088382"/>
                <a:chOff x="6378972" y="1701406"/>
                <a:chExt cx="1816489" cy="2088382"/>
              </a:xfrm>
            </p:grpSpPr>
            <p:sp>
              <p:nvSpPr>
                <p:cNvPr id="14" name="Freeform 13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407622" y="1701406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 flipV="1">
                <a:off x="6380297" y="3921317"/>
                <a:ext cx="1816489" cy="2072307"/>
                <a:chOff x="6378972" y="1717481"/>
                <a:chExt cx="1816489" cy="2072307"/>
              </a:xfrm>
            </p:grpSpPr>
            <p:sp>
              <p:nvSpPr>
                <p:cNvPr id="152" name="Freeform 151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>
                  <a:off x="6400799" y="1717481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7" name="Group 156"/>
            <p:cNvGrpSpPr/>
            <p:nvPr/>
          </p:nvGrpSpPr>
          <p:grpSpPr>
            <a:xfrm flipH="1">
              <a:off x="4795964" y="1703550"/>
              <a:ext cx="1817814" cy="4299523"/>
              <a:chOff x="6378972" y="1702225"/>
              <a:chExt cx="1817814" cy="4299523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6378972" y="1702225"/>
                <a:ext cx="1816489" cy="2087563"/>
                <a:chOff x="6378972" y="1702225"/>
                <a:chExt cx="1816489" cy="2087563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>
                  <a:off x="6401082" y="1702225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 flipV="1">
                <a:off x="6380297" y="3921317"/>
                <a:ext cx="1816489" cy="2080431"/>
                <a:chOff x="6378972" y="1709357"/>
                <a:chExt cx="1816489" cy="2080431"/>
              </a:xfrm>
            </p:grpSpPr>
            <p:sp>
              <p:nvSpPr>
                <p:cNvPr id="160" name="Freeform 159"/>
                <p:cNvSpPr/>
                <p:nvPr/>
              </p:nvSpPr>
              <p:spPr>
                <a:xfrm rot="21344339">
                  <a:off x="6432532" y="3311090"/>
                  <a:ext cx="1762929" cy="169490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Freeform 160"/>
                <p:cNvSpPr/>
                <p:nvPr/>
              </p:nvSpPr>
              <p:spPr>
                <a:xfrm>
                  <a:off x="6378972" y="3414277"/>
                  <a:ext cx="1762928" cy="375511"/>
                </a:xfrm>
                <a:custGeom>
                  <a:avLst/>
                  <a:gdLst>
                    <a:gd name="connsiteX0" fmla="*/ 0 w 2337684"/>
                    <a:gd name="connsiteY0" fmla="*/ 0 h 508883"/>
                    <a:gd name="connsiteX1" fmla="*/ 556592 w 2337684"/>
                    <a:gd name="connsiteY1" fmla="*/ 397565 h 508883"/>
                    <a:gd name="connsiteX2" fmla="*/ 2337684 w 2337684"/>
                    <a:gd name="connsiteY2" fmla="*/ 508883 h 50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7684" h="508883">
                      <a:moveTo>
                        <a:pt x="0" y="0"/>
                      </a:moveTo>
                      <a:cubicBezTo>
                        <a:pt x="83489" y="156375"/>
                        <a:pt x="166978" y="312751"/>
                        <a:pt x="556592" y="397565"/>
                      </a:cubicBezTo>
                      <a:cubicBezTo>
                        <a:pt x="946206" y="482379"/>
                        <a:pt x="1641945" y="495631"/>
                        <a:pt x="2337684" y="508883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/>
                <p:cNvSpPr/>
                <p:nvPr/>
              </p:nvSpPr>
              <p:spPr>
                <a:xfrm rot="21402667">
                  <a:off x="6447525" y="2772570"/>
                  <a:ext cx="1697047" cy="504106"/>
                </a:xfrm>
                <a:custGeom>
                  <a:avLst/>
                  <a:gdLst>
                    <a:gd name="connsiteX0" fmla="*/ 0 w 1669774"/>
                    <a:gd name="connsiteY0" fmla="*/ 445273 h 470619"/>
                    <a:gd name="connsiteX1" fmla="*/ 604299 w 1669774"/>
                    <a:gd name="connsiteY1" fmla="*/ 421419 h 470619"/>
                    <a:gd name="connsiteX2" fmla="*/ 1669774 w 1669774"/>
                    <a:gd name="connsiteY2" fmla="*/ 0 h 47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9774" h="470619">
                      <a:moveTo>
                        <a:pt x="0" y="445273"/>
                      </a:moveTo>
                      <a:cubicBezTo>
                        <a:pt x="163001" y="470452"/>
                        <a:pt x="326003" y="495631"/>
                        <a:pt x="604299" y="421419"/>
                      </a:cubicBezTo>
                      <a:cubicBezTo>
                        <a:pt x="882595" y="347207"/>
                        <a:pt x="1276184" y="173603"/>
                        <a:pt x="1669774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/>
                <p:cNvSpPr/>
                <p:nvPr/>
              </p:nvSpPr>
              <p:spPr>
                <a:xfrm rot="413842">
                  <a:off x="6531800" y="1820587"/>
                  <a:ext cx="1176793" cy="1470991"/>
                </a:xfrm>
                <a:custGeom>
                  <a:avLst/>
                  <a:gdLst>
                    <a:gd name="connsiteX0" fmla="*/ 0 w 1176793"/>
                    <a:gd name="connsiteY0" fmla="*/ 1470991 h 1470991"/>
                    <a:gd name="connsiteX1" fmla="*/ 524786 w 1176793"/>
                    <a:gd name="connsiteY1" fmla="*/ 985962 h 1470991"/>
                    <a:gd name="connsiteX2" fmla="*/ 1176793 w 1176793"/>
                    <a:gd name="connsiteY2" fmla="*/ 0 h 1470991"/>
                    <a:gd name="connsiteX3" fmla="*/ 1176793 w 1176793"/>
                    <a:gd name="connsiteY3" fmla="*/ 0 h 147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6793" h="1470991">
                      <a:moveTo>
                        <a:pt x="0" y="1470991"/>
                      </a:moveTo>
                      <a:cubicBezTo>
                        <a:pt x="164327" y="1351059"/>
                        <a:pt x="328654" y="1231127"/>
                        <a:pt x="524786" y="985962"/>
                      </a:cubicBezTo>
                      <a:cubicBezTo>
                        <a:pt x="720918" y="740797"/>
                        <a:pt x="1176793" y="0"/>
                        <a:pt x="1176793" y="0"/>
                      </a:cubicBezTo>
                      <a:lnTo>
                        <a:pt x="1176793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Freeform 163"/>
                <p:cNvSpPr/>
                <p:nvPr/>
              </p:nvSpPr>
              <p:spPr>
                <a:xfrm>
                  <a:off x="6393309" y="1709357"/>
                  <a:ext cx="548640" cy="1463040"/>
                </a:xfrm>
                <a:custGeom>
                  <a:avLst/>
                  <a:gdLst>
                    <a:gd name="connsiteX0" fmla="*/ 0 w 763325"/>
                    <a:gd name="connsiteY0" fmla="*/ 1820849 h 1820849"/>
                    <a:gd name="connsiteX1" fmla="*/ 421419 w 763325"/>
                    <a:gd name="connsiteY1" fmla="*/ 970059 h 1820849"/>
                    <a:gd name="connsiteX2" fmla="*/ 763325 w 763325"/>
                    <a:gd name="connsiteY2" fmla="*/ 0 h 182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3325" h="1820849">
                      <a:moveTo>
                        <a:pt x="0" y="1820849"/>
                      </a:moveTo>
                      <a:cubicBezTo>
                        <a:pt x="147099" y="1547191"/>
                        <a:pt x="294198" y="1273534"/>
                        <a:pt x="421419" y="970059"/>
                      </a:cubicBezTo>
                      <a:cubicBezTo>
                        <a:pt x="548640" y="666584"/>
                        <a:pt x="655982" y="333292"/>
                        <a:pt x="763325" y="0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77" name="Straight Connector 176"/>
            <p:cNvCxnSpPr/>
            <p:nvPr/>
          </p:nvCxnSpPr>
          <p:spPr>
            <a:xfrm flipV="1">
              <a:off x="6660249" y="5182925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7019382" y="3945835"/>
              <a:ext cx="599657" cy="1288773"/>
              <a:chOff x="6685427" y="3945835"/>
              <a:chExt cx="599657" cy="1288773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 rot="20520000" flipH="1" flipV="1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rot="18780000" flipH="1" flipV="1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17520000" flipH="1" flipV="1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rot="16200000" flipH="1" flipV="1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rot="15960000" flipH="1" flipV="1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 flipH="1">
              <a:off x="5708995" y="3949554"/>
              <a:ext cx="599657" cy="1288773"/>
              <a:chOff x="6685427" y="3945835"/>
              <a:chExt cx="599657" cy="1288773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rot="20520000" flipH="1" flipV="1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rot="18780000" flipH="1" flipV="1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rot="17520000" flipH="1" flipV="1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rot="16200000" flipH="1" flipV="1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rot="15960000" flipH="1" flipV="1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/>
            <p:cNvGrpSpPr/>
            <p:nvPr/>
          </p:nvGrpSpPr>
          <p:grpSpPr>
            <a:xfrm flipH="1" flipV="1">
              <a:off x="5702370" y="2471936"/>
              <a:ext cx="599657" cy="1288773"/>
              <a:chOff x="6685427" y="3945835"/>
              <a:chExt cx="599657" cy="1288773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rot="20520000" flipH="1" flipV="1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rot="18780000" flipH="1" flipV="1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rot="17520000" flipH="1" flipV="1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rot="16200000" flipH="1" flipV="1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rot="15960000" flipH="1" flipV="1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 flipV="1">
              <a:off x="7023615" y="2473261"/>
              <a:ext cx="599657" cy="1288773"/>
              <a:chOff x="6685427" y="3945835"/>
              <a:chExt cx="599657" cy="1288773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 rot="20520000" flipH="1" flipV="1">
                <a:off x="6685427" y="514316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18780000" flipH="1" flipV="1">
                <a:off x="7020708" y="4866201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17520000" flipH="1" flipV="1">
                <a:off x="7149255" y="4454057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16200000" flipH="1" flipV="1">
                <a:off x="7206236" y="4192988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rot="15960000" flipH="1" flipV="1">
                <a:off x="7239364" y="3900115"/>
                <a:ext cx="0" cy="91440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6612453" y="3815303"/>
              <a:ext cx="92523" cy="91440"/>
            </a:xfrm>
            <a:prstGeom prst="ellipse">
              <a:avLst/>
            </a:prstGeom>
            <a:solidFill>
              <a:srgbClr val="00434C"/>
            </a:solidFill>
            <a:ln>
              <a:solidFill>
                <a:srgbClr val="004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4"/>
            <p:cNvCxnSpPr/>
            <p:nvPr/>
          </p:nvCxnSpPr>
          <p:spPr>
            <a:xfrm>
              <a:off x="6653368" y="2382733"/>
              <a:ext cx="0" cy="91440"/>
            </a:xfrm>
            <a:prstGeom prst="line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042553" y="3130238"/>
            <a:ext cx="275226" cy="1404660"/>
            <a:chOff x="6519462" y="3139138"/>
            <a:chExt cx="275226" cy="1404660"/>
          </a:xfrm>
        </p:grpSpPr>
        <p:grpSp>
          <p:nvGrpSpPr>
            <p:cNvPr id="90" name="Group 89"/>
            <p:cNvGrpSpPr/>
            <p:nvPr/>
          </p:nvGrpSpPr>
          <p:grpSpPr>
            <a:xfrm>
              <a:off x="6519462" y="3139138"/>
              <a:ext cx="274320" cy="274320"/>
              <a:chOff x="1969319" y="4273963"/>
              <a:chExt cx="274320" cy="274320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1969319" y="427396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2006608" y="4421445"/>
                <a:ext cx="182880" cy="0"/>
              </a:xfrm>
              <a:prstGeom prst="line">
                <a:avLst/>
              </a:prstGeom>
              <a:ln w="254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6520368" y="4269478"/>
              <a:ext cx="274320" cy="274320"/>
              <a:chOff x="1969319" y="4273963"/>
              <a:chExt cx="274320" cy="274320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1969319" y="427396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 flipV="1">
                <a:off x="2005681" y="4413494"/>
                <a:ext cx="182880" cy="0"/>
              </a:xfrm>
              <a:prstGeom prst="line">
                <a:avLst/>
              </a:prstGeom>
              <a:ln w="254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6CD098-C277-4607-8275-AB6CC7567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HÌNH DẠNG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A5C4F299-8C71-4790-A862-C7C6AB500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TÍNH CHẤT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6B4E8A3-5046-4B64-AEBC-FC7D3FD4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60" y="5107473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  <a:buSzPct val="70000"/>
            </a:pPr>
            <a:r>
              <a:rPr lang="vi-VN" sz="24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 đường sức không giao nhau</a:t>
            </a:r>
            <a:endParaRPr lang="en-US" sz="24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97617F2-4421-4E71-AD08-7B40A8A0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60" y="5603548"/>
            <a:ext cx="6641697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  <a:buSzPct val="70000"/>
            </a:pPr>
            <a:r>
              <a:rPr lang="vi-VN" sz="24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Đường sức càng dày thì điện trường càng mạnh</a:t>
            </a:r>
            <a:endParaRPr lang="en-US" sz="24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21C0E70-232E-4062-A881-AAF8BD37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60" y="6099623"/>
            <a:ext cx="7127473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  <a:buSzPct val="70000"/>
            </a:pPr>
            <a:r>
              <a:rPr lang="vi-VN" sz="24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Véc tơ cường độ điện trường tiếp tuyến với đường sức</a:t>
            </a:r>
            <a:endParaRPr lang="en-US" sz="24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3ADA1CD-A7DC-4F8E-9F97-71AB7F7D26B4}"/>
              </a:ext>
            </a:extLst>
          </p:cNvPr>
          <p:cNvGrpSpPr/>
          <p:nvPr/>
        </p:nvGrpSpPr>
        <p:grpSpPr>
          <a:xfrm>
            <a:off x="4520786" y="1547275"/>
            <a:ext cx="1717780" cy="1537375"/>
            <a:chOff x="3468048" y="2301670"/>
            <a:chExt cx="1717780" cy="1537375"/>
          </a:xfrm>
        </p:grpSpPr>
        <p:sp>
          <p:nvSpPr>
            <p:cNvPr id="113" name="Line 87">
              <a:extLst>
                <a:ext uri="{FF2B5EF4-FFF2-40B4-BE49-F238E27FC236}">
                  <a16:creationId xmlns:a16="http://schemas.microsoft.com/office/drawing/2014/main" id="{7423BE25-06FA-439C-8E56-556FD309BB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8048" y="2539014"/>
              <a:ext cx="1027489" cy="8469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14" name="Text Box 94">
              <a:extLst>
                <a:ext uri="{FF2B5EF4-FFF2-40B4-BE49-F238E27FC236}">
                  <a16:creationId xmlns:a16="http://schemas.microsoft.com/office/drawing/2014/main" id="{2B830AE9-309E-4CE0-99FC-A79077A92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7188" y="23016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vi-VN" sz="2600" b="1" baseline="-25000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115" name="Line 95">
              <a:extLst>
                <a:ext uri="{FF2B5EF4-FFF2-40B4-BE49-F238E27FC236}">
                  <a16:creationId xmlns:a16="http://schemas.microsoft.com/office/drawing/2014/main" id="{4F24664E-4811-4B61-81A3-A27E6481A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  <p:sp>
          <p:nvSpPr>
            <p:cNvPr id="116" name="Text Box 94">
              <a:extLst>
                <a:ext uri="{FF2B5EF4-FFF2-40B4-BE49-F238E27FC236}">
                  <a16:creationId xmlns:a16="http://schemas.microsoft.com/office/drawing/2014/main" id="{584B838E-190F-41C0-B853-D283B1195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0863" y="3346602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600" b="1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BE904E6-FA1E-4015-8167-FB056C57A780}"/>
              </a:ext>
            </a:extLst>
          </p:cNvPr>
          <p:cNvGrpSpPr/>
          <p:nvPr/>
        </p:nvGrpSpPr>
        <p:grpSpPr>
          <a:xfrm>
            <a:off x="7545211" y="3420842"/>
            <a:ext cx="1750881" cy="713830"/>
            <a:chOff x="3177772" y="2492170"/>
            <a:chExt cx="1750881" cy="713830"/>
          </a:xfrm>
        </p:grpSpPr>
        <p:sp>
          <p:nvSpPr>
            <p:cNvPr id="118" name="Line 87">
              <a:extLst>
                <a:ext uri="{FF2B5EF4-FFF2-40B4-BE49-F238E27FC236}">
                  <a16:creationId xmlns:a16="http://schemas.microsoft.com/office/drawing/2014/main" id="{33FAD2AE-4450-45AB-9A65-C333DD5308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9712" y="2569431"/>
              <a:ext cx="923925" cy="10731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36" name="Text Box 94">
              <a:extLst>
                <a:ext uri="{FF2B5EF4-FFF2-40B4-BE49-F238E27FC236}">
                  <a16:creationId xmlns:a16="http://schemas.microsoft.com/office/drawing/2014/main" id="{E60ECC87-5BDA-4852-9956-0009355C6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0013" y="24921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vi-VN" sz="2600" b="1" baseline="-25000">
                  <a:solidFill>
                    <a:schemeClr val="bg1"/>
                  </a:solidFill>
                  <a:cs typeface="Times New Roman" pitchFamily="18" charset="0"/>
                </a:rPr>
                <a:t>N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137" name="Line 95">
              <a:extLst>
                <a:ext uri="{FF2B5EF4-FFF2-40B4-BE49-F238E27FC236}">
                  <a16:creationId xmlns:a16="http://schemas.microsoft.com/office/drawing/2014/main" id="{7D80D8EB-8D46-4547-B86E-E63342C34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0109" y="25702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  <p:sp>
          <p:nvSpPr>
            <p:cNvPr id="138" name="Text Box 94">
              <a:extLst>
                <a:ext uri="{FF2B5EF4-FFF2-40B4-BE49-F238E27FC236}">
                  <a16:creationId xmlns:a16="http://schemas.microsoft.com/office/drawing/2014/main" id="{DFE019FF-A103-4369-B9F1-6D4B58991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7772" y="2713557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600" b="1">
                  <a:solidFill>
                    <a:schemeClr val="bg1"/>
                  </a:solidFill>
                  <a:cs typeface="Times New Roman" pitchFamily="18" charset="0"/>
                </a:rPr>
                <a:t>N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EB4C7A-DCEE-405E-9A32-7BF3BA77D0F2}"/>
              </a:ext>
            </a:extLst>
          </p:cNvPr>
          <p:cNvGrpSpPr/>
          <p:nvPr/>
        </p:nvGrpSpPr>
        <p:grpSpPr>
          <a:xfrm>
            <a:off x="3209686" y="250957"/>
            <a:ext cx="6199864" cy="5405587"/>
            <a:chOff x="1685686" y="746256"/>
            <a:chExt cx="6199864" cy="540558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927A9AB-802D-44C0-A300-EDD7197EE6E9}"/>
                </a:ext>
              </a:extLst>
            </p:cNvPr>
            <p:cNvSpPr/>
            <p:nvPr/>
          </p:nvSpPr>
          <p:spPr>
            <a:xfrm>
              <a:off x="2409825" y="1446548"/>
              <a:ext cx="4895850" cy="2505075"/>
            </a:xfrm>
            <a:custGeom>
              <a:avLst/>
              <a:gdLst>
                <a:gd name="connsiteX0" fmla="*/ 0 w 4895850"/>
                <a:gd name="connsiteY0" fmla="*/ 2505075 h 2505075"/>
                <a:gd name="connsiteX1" fmla="*/ 1066800 w 4895850"/>
                <a:gd name="connsiteY1" fmla="*/ 1390650 h 2505075"/>
                <a:gd name="connsiteX2" fmla="*/ 3162300 w 4895850"/>
                <a:gd name="connsiteY2" fmla="*/ 1314450 h 2505075"/>
                <a:gd name="connsiteX3" fmla="*/ 4895850 w 4895850"/>
                <a:gd name="connsiteY3" fmla="*/ 0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5850" h="2505075">
                  <a:moveTo>
                    <a:pt x="0" y="2505075"/>
                  </a:moveTo>
                  <a:cubicBezTo>
                    <a:pt x="269875" y="2047081"/>
                    <a:pt x="539750" y="1589087"/>
                    <a:pt x="1066800" y="1390650"/>
                  </a:cubicBezTo>
                  <a:cubicBezTo>
                    <a:pt x="1593850" y="1192213"/>
                    <a:pt x="2524125" y="1546225"/>
                    <a:pt x="3162300" y="1314450"/>
                  </a:cubicBezTo>
                  <a:cubicBezTo>
                    <a:pt x="3800475" y="1082675"/>
                    <a:pt x="4348162" y="541337"/>
                    <a:pt x="48958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E76F45A-8909-4821-9939-902DD30E5993}"/>
                </a:ext>
              </a:extLst>
            </p:cNvPr>
            <p:cNvSpPr/>
            <p:nvPr/>
          </p:nvSpPr>
          <p:spPr>
            <a:xfrm rot="20411135">
              <a:off x="1685686" y="746256"/>
              <a:ext cx="4895850" cy="2131471"/>
            </a:xfrm>
            <a:custGeom>
              <a:avLst/>
              <a:gdLst>
                <a:gd name="connsiteX0" fmla="*/ 0 w 4895850"/>
                <a:gd name="connsiteY0" fmla="*/ 2505075 h 2505075"/>
                <a:gd name="connsiteX1" fmla="*/ 1066800 w 4895850"/>
                <a:gd name="connsiteY1" fmla="*/ 1390650 h 2505075"/>
                <a:gd name="connsiteX2" fmla="*/ 3162300 w 4895850"/>
                <a:gd name="connsiteY2" fmla="*/ 1314450 h 2505075"/>
                <a:gd name="connsiteX3" fmla="*/ 4895850 w 4895850"/>
                <a:gd name="connsiteY3" fmla="*/ 0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5850" h="2505075">
                  <a:moveTo>
                    <a:pt x="0" y="2505075"/>
                  </a:moveTo>
                  <a:cubicBezTo>
                    <a:pt x="269875" y="2047081"/>
                    <a:pt x="539750" y="1589087"/>
                    <a:pt x="1066800" y="1390650"/>
                  </a:cubicBezTo>
                  <a:cubicBezTo>
                    <a:pt x="1593850" y="1192213"/>
                    <a:pt x="2524125" y="1546225"/>
                    <a:pt x="3162300" y="1314450"/>
                  </a:cubicBezTo>
                  <a:cubicBezTo>
                    <a:pt x="3800475" y="1082675"/>
                    <a:pt x="4348162" y="541337"/>
                    <a:pt x="48958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AF5CDC-CB73-4511-97F0-B90276025053}"/>
                </a:ext>
              </a:extLst>
            </p:cNvPr>
            <p:cNvSpPr/>
            <p:nvPr/>
          </p:nvSpPr>
          <p:spPr>
            <a:xfrm rot="1179648">
              <a:off x="2871434" y="2555308"/>
              <a:ext cx="4895850" cy="2505075"/>
            </a:xfrm>
            <a:custGeom>
              <a:avLst/>
              <a:gdLst>
                <a:gd name="connsiteX0" fmla="*/ 0 w 4895850"/>
                <a:gd name="connsiteY0" fmla="*/ 2505075 h 2505075"/>
                <a:gd name="connsiteX1" fmla="*/ 1066800 w 4895850"/>
                <a:gd name="connsiteY1" fmla="*/ 1390650 h 2505075"/>
                <a:gd name="connsiteX2" fmla="*/ 3162300 w 4895850"/>
                <a:gd name="connsiteY2" fmla="*/ 1314450 h 2505075"/>
                <a:gd name="connsiteX3" fmla="*/ 4895850 w 4895850"/>
                <a:gd name="connsiteY3" fmla="*/ 0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5850" h="2505075">
                  <a:moveTo>
                    <a:pt x="0" y="2505075"/>
                  </a:moveTo>
                  <a:cubicBezTo>
                    <a:pt x="269875" y="2047081"/>
                    <a:pt x="539750" y="1589087"/>
                    <a:pt x="1066800" y="1390650"/>
                  </a:cubicBezTo>
                  <a:cubicBezTo>
                    <a:pt x="1593850" y="1192213"/>
                    <a:pt x="2524125" y="1546225"/>
                    <a:pt x="3162300" y="1314450"/>
                  </a:cubicBezTo>
                  <a:cubicBezTo>
                    <a:pt x="3800475" y="1082675"/>
                    <a:pt x="4348162" y="541337"/>
                    <a:pt x="48958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856834E-9DEF-41EC-A423-0A2C7DA56117}"/>
                </a:ext>
              </a:extLst>
            </p:cNvPr>
            <p:cNvSpPr/>
            <p:nvPr/>
          </p:nvSpPr>
          <p:spPr>
            <a:xfrm rot="2190146">
              <a:off x="2989700" y="3646768"/>
              <a:ext cx="4895850" cy="2505075"/>
            </a:xfrm>
            <a:custGeom>
              <a:avLst/>
              <a:gdLst>
                <a:gd name="connsiteX0" fmla="*/ 0 w 4895850"/>
                <a:gd name="connsiteY0" fmla="*/ 2505075 h 2505075"/>
                <a:gd name="connsiteX1" fmla="*/ 1066800 w 4895850"/>
                <a:gd name="connsiteY1" fmla="*/ 1390650 h 2505075"/>
                <a:gd name="connsiteX2" fmla="*/ 3162300 w 4895850"/>
                <a:gd name="connsiteY2" fmla="*/ 1314450 h 2505075"/>
                <a:gd name="connsiteX3" fmla="*/ 4895850 w 4895850"/>
                <a:gd name="connsiteY3" fmla="*/ 0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5850" h="2505075">
                  <a:moveTo>
                    <a:pt x="0" y="2505075"/>
                  </a:moveTo>
                  <a:cubicBezTo>
                    <a:pt x="269875" y="2047081"/>
                    <a:pt x="539750" y="1589087"/>
                    <a:pt x="1066800" y="1390650"/>
                  </a:cubicBezTo>
                  <a:cubicBezTo>
                    <a:pt x="1593850" y="1192213"/>
                    <a:pt x="2524125" y="1546225"/>
                    <a:pt x="3162300" y="1314450"/>
                  </a:cubicBezTo>
                  <a:cubicBezTo>
                    <a:pt x="3800475" y="1082675"/>
                    <a:pt x="4348162" y="541337"/>
                    <a:pt x="48958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320B359-5A9E-4088-9F54-7423D5FFB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60" y="4611398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  <a:buSzPct val="70000"/>
            </a:pPr>
            <a:r>
              <a:rPr lang="vi-VN" sz="24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Mỗi điểm không có quá một đường sức</a:t>
            </a:r>
            <a:endParaRPr lang="en-US" sz="24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10" grpId="0"/>
      <p:bldP spid="111" grpId="0"/>
      <p:bldP spid="1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46EDD1-54B4-4D42-AD57-B6A85F578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320" y="129208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ĐIỆN TRƯỜNG ĐỀU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Text Box 2700">
            <a:extLst>
              <a:ext uri="{FF2B5EF4-FFF2-40B4-BE49-F238E27FC236}">
                <a16:creationId xmlns:a16="http://schemas.microsoft.com/office/drawing/2014/main" id="{2F26BE9D-68CA-48C7-A96F-827B8A5E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813" y="5417889"/>
            <a:ext cx="6863576" cy="914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Véc tơ cương độ điện trường tại mọi điểm bằng nhau</a:t>
            </a:r>
          </a:p>
          <a:p>
            <a:pPr>
              <a:lnSpc>
                <a:spcPct val="120000"/>
              </a:lnSpc>
            </a:pPr>
            <a:r>
              <a:rPr lang="en-US" sz="2400" b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 đường sức từ song song cách đều nhau.</a:t>
            </a:r>
            <a:endParaRPr lang="vi-VN" sz="2400" b="1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60DA4D-2470-4241-A0B1-18BED231B228}"/>
              </a:ext>
            </a:extLst>
          </p:cNvPr>
          <p:cNvGrpSpPr/>
          <p:nvPr/>
        </p:nvGrpSpPr>
        <p:grpSpPr>
          <a:xfrm>
            <a:off x="1773954" y="1693188"/>
            <a:ext cx="3964934" cy="2882048"/>
            <a:chOff x="1711250" y="1770926"/>
            <a:chExt cx="5721507" cy="3060665"/>
          </a:xfrm>
        </p:grpSpPr>
        <p:sp>
          <p:nvSpPr>
            <p:cNvPr id="7" name="Line 38">
              <a:extLst>
                <a:ext uri="{FF2B5EF4-FFF2-40B4-BE49-F238E27FC236}">
                  <a16:creationId xmlns:a16="http://schemas.microsoft.com/office/drawing/2014/main" id="{089FAEE6-2536-420C-9A60-FA7A8AB07B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0" y="1770926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BD85521-44BC-4B0D-A192-FD6338AF4B8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1728064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Line 38">
              <a:extLst>
                <a:ext uri="{FF2B5EF4-FFF2-40B4-BE49-F238E27FC236}">
                  <a16:creationId xmlns:a16="http://schemas.microsoft.com/office/drawing/2014/main" id="{7296D257-919A-443D-A2A9-3841E4B24A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0" y="2281037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AEDCF4-EA93-4ADF-8B0F-EC00A9CAFD8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2234316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Line 38">
              <a:extLst>
                <a:ext uri="{FF2B5EF4-FFF2-40B4-BE49-F238E27FC236}">
                  <a16:creationId xmlns:a16="http://schemas.microsoft.com/office/drawing/2014/main" id="{85071CDE-F24B-4933-9D31-707FFED9E7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0" y="2791148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B57D554-4C67-4AC7-8267-E647A135FF1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2740568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Line 38">
              <a:extLst>
                <a:ext uri="{FF2B5EF4-FFF2-40B4-BE49-F238E27FC236}">
                  <a16:creationId xmlns:a16="http://schemas.microsoft.com/office/drawing/2014/main" id="{EBABCFE4-896C-4A15-8F6E-4F304FA04A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0" y="3301259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6F483AB-D6E4-478D-AE92-3337FAB9EF6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3246820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Line 38">
              <a:extLst>
                <a:ext uri="{FF2B5EF4-FFF2-40B4-BE49-F238E27FC236}">
                  <a16:creationId xmlns:a16="http://schemas.microsoft.com/office/drawing/2014/main" id="{547AB960-2784-4E0F-ADEF-03FDF32ED5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1" y="3811370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3A7BCEC-FCC6-4CC1-8980-DCA422E361B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3753072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F7EEF7C0-1E7A-4B3E-955F-A02F0D212E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1" y="4321481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01659A8-9D27-46F4-B47F-530316B7FEA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4259324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Line 38">
              <a:extLst>
                <a:ext uri="{FF2B5EF4-FFF2-40B4-BE49-F238E27FC236}">
                  <a16:creationId xmlns:a16="http://schemas.microsoft.com/office/drawing/2014/main" id="{90DC8D63-FAF6-4EF8-B31B-5EAF0A2C43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711251" y="4831591"/>
              <a:ext cx="57215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E4F768-2E67-42AD-812F-384F8E68FD0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572000" y="4777154"/>
              <a:ext cx="0" cy="9144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5B41D-3D34-4B1B-8883-F8CC8FD26623}"/>
              </a:ext>
            </a:extLst>
          </p:cNvPr>
          <p:cNvGrpSpPr/>
          <p:nvPr/>
        </p:nvGrpSpPr>
        <p:grpSpPr>
          <a:xfrm>
            <a:off x="1999642" y="1702921"/>
            <a:ext cx="1126259" cy="865626"/>
            <a:chOff x="3560606" y="2301670"/>
            <a:chExt cx="1625222" cy="919274"/>
          </a:xfrm>
        </p:grpSpPr>
        <p:sp>
          <p:nvSpPr>
            <p:cNvPr id="22" name="Line 87">
              <a:extLst>
                <a:ext uri="{FF2B5EF4-FFF2-40B4-BE49-F238E27FC236}">
                  <a16:creationId xmlns:a16="http://schemas.microsoft.com/office/drawing/2014/main" id="{48F5AF6E-CDC3-4B0B-9CE9-CD62385AF7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2788" y="2810313"/>
              <a:ext cx="9144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23" name="Text Box 94">
              <a:extLst>
                <a:ext uri="{FF2B5EF4-FFF2-40B4-BE49-F238E27FC236}">
                  <a16:creationId xmlns:a16="http://schemas.microsoft.com/office/drawing/2014/main" id="{D609A6CB-87F8-489E-B8FB-1F70218F4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7188" y="2301670"/>
              <a:ext cx="5486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vi-VN" sz="2000" b="1" baseline="-25000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20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24" name="Line 95">
              <a:extLst>
                <a:ext uri="{FF2B5EF4-FFF2-40B4-BE49-F238E27FC236}">
                  <a16:creationId xmlns:a16="http://schemas.microsoft.com/office/drawing/2014/main" id="{E97E33AE-70EF-4773-B707-FC7BC4442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25" name="Text Box 94">
              <a:extLst>
                <a:ext uri="{FF2B5EF4-FFF2-40B4-BE49-F238E27FC236}">
                  <a16:creationId xmlns:a16="http://schemas.microsoft.com/office/drawing/2014/main" id="{543F628C-9C0E-440F-9CE3-44EB3974B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0606" y="2820834"/>
              <a:ext cx="5486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000" b="1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20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C7960D-BDE2-493D-A507-BF42D61CEA17}"/>
              </a:ext>
            </a:extLst>
          </p:cNvPr>
          <p:cNvGrpSpPr/>
          <p:nvPr/>
        </p:nvGrpSpPr>
        <p:grpSpPr>
          <a:xfrm>
            <a:off x="4307149" y="3134125"/>
            <a:ext cx="1108326" cy="865626"/>
            <a:chOff x="3586484" y="2301670"/>
            <a:chExt cx="1599344" cy="919274"/>
          </a:xfrm>
        </p:grpSpPr>
        <p:sp>
          <p:nvSpPr>
            <p:cNvPr id="27" name="Line 87">
              <a:extLst>
                <a:ext uri="{FF2B5EF4-FFF2-40B4-BE49-F238E27FC236}">
                  <a16:creationId xmlns:a16="http://schemas.microsoft.com/office/drawing/2014/main" id="{C78A92F2-C944-497B-B77B-B92380ED6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2788" y="2810313"/>
              <a:ext cx="9144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28" name="Text Box 94">
              <a:extLst>
                <a:ext uri="{FF2B5EF4-FFF2-40B4-BE49-F238E27FC236}">
                  <a16:creationId xmlns:a16="http://schemas.microsoft.com/office/drawing/2014/main" id="{4FD20A1C-541E-4F5C-A637-6C58D3FAA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7188" y="2301670"/>
              <a:ext cx="5486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vi-VN" sz="2000" b="1" baseline="-25000">
                  <a:solidFill>
                    <a:schemeClr val="bg1"/>
                  </a:solidFill>
                  <a:cs typeface="Times New Roman" pitchFamily="18" charset="0"/>
                </a:rPr>
                <a:t>N</a:t>
              </a:r>
              <a:endParaRPr lang="el-GR" sz="20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29" name="Line 95">
              <a:extLst>
                <a:ext uri="{FF2B5EF4-FFF2-40B4-BE49-F238E27FC236}">
                  <a16:creationId xmlns:a16="http://schemas.microsoft.com/office/drawing/2014/main" id="{3CF9DC1E-F62A-474D-91E2-53FF514FE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30" name="Text Box 94">
              <a:extLst>
                <a:ext uri="{FF2B5EF4-FFF2-40B4-BE49-F238E27FC236}">
                  <a16:creationId xmlns:a16="http://schemas.microsoft.com/office/drawing/2014/main" id="{0E33E5CB-DA68-4689-A269-A49C6D768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484" y="2820834"/>
              <a:ext cx="5486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000" b="1">
                  <a:solidFill>
                    <a:schemeClr val="bg1"/>
                  </a:solidFill>
                  <a:cs typeface="Times New Roman" pitchFamily="18" charset="0"/>
                </a:rPr>
                <a:t>N</a:t>
              </a:r>
              <a:endParaRPr lang="el-GR" sz="20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33DE1A-043B-4522-BE93-EDA153AD7C06}"/>
              </a:ext>
            </a:extLst>
          </p:cNvPr>
          <p:cNvGrpSpPr/>
          <p:nvPr/>
        </p:nvGrpSpPr>
        <p:grpSpPr>
          <a:xfrm>
            <a:off x="6482089" y="1719086"/>
            <a:ext cx="3020090" cy="2896269"/>
            <a:chOff x="295201" y="2229715"/>
            <a:chExt cx="3020090" cy="28962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824780B-1783-4000-9FB9-D872AF42B2E5}"/>
                </a:ext>
              </a:extLst>
            </p:cNvPr>
            <p:cNvGrpSpPr/>
            <p:nvPr/>
          </p:nvGrpSpPr>
          <p:grpSpPr>
            <a:xfrm>
              <a:off x="295201" y="2229715"/>
              <a:ext cx="3020090" cy="2896269"/>
              <a:chOff x="295201" y="2229715"/>
              <a:chExt cx="3020090" cy="289626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2ABEA8B-C010-4DD7-9016-0FA6D9D226AB}"/>
                  </a:ext>
                </a:extLst>
              </p:cNvPr>
              <p:cNvGrpSpPr/>
              <p:nvPr/>
            </p:nvGrpSpPr>
            <p:grpSpPr>
              <a:xfrm>
                <a:off x="295201" y="2229715"/>
                <a:ext cx="3020090" cy="2005555"/>
                <a:chOff x="5242306" y="3063595"/>
                <a:chExt cx="3020090" cy="2005555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8534CD8-034D-41C9-A176-9549D74F909B}"/>
                    </a:ext>
                  </a:extLst>
                </p:cNvPr>
                <p:cNvSpPr/>
                <p:nvPr/>
              </p:nvSpPr>
              <p:spPr>
                <a:xfrm>
                  <a:off x="5242306" y="3369168"/>
                  <a:ext cx="3020090" cy="1699982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9698A556-A836-4BBD-8505-50C1CAF90C56}"/>
                    </a:ext>
                  </a:extLst>
                </p:cNvPr>
                <p:cNvGrpSpPr/>
                <p:nvPr/>
              </p:nvGrpSpPr>
              <p:grpSpPr>
                <a:xfrm>
                  <a:off x="6699393" y="3063595"/>
                  <a:ext cx="126136" cy="581485"/>
                  <a:chOff x="1508997" y="3472002"/>
                  <a:chExt cx="138974" cy="365760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A1E21FC3-C19C-4F7D-89B7-990E0D4E1C4E}"/>
                      </a:ext>
                    </a:extLst>
                  </p:cNvPr>
                  <p:cNvSpPr/>
                  <p:nvPr/>
                </p:nvSpPr>
                <p:spPr>
                  <a:xfrm>
                    <a:off x="1521596" y="3537122"/>
                    <a:ext cx="121891" cy="256206"/>
                  </a:xfrm>
                  <a:prstGeom prst="rect">
                    <a:avLst/>
                  </a:prstGeom>
                  <a:solidFill>
                    <a:srgbClr val="00434C"/>
                  </a:solidFill>
                  <a:ln w="47625">
                    <a:solidFill>
                      <a:srgbClr val="00434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16CB08C1-F238-4C82-83DF-D2A1046CF91A}"/>
                      </a:ext>
                    </a:extLst>
                  </p:cNvPr>
                  <p:cNvCxnSpPr/>
                  <p:nvPr/>
                </p:nvCxnSpPr>
                <p:spPr>
                  <a:xfrm>
                    <a:off x="1508997" y="3472002"/>
                    <a:ext cx="0" cy="365760"/>
                  </a:xfrm>
                  <a:prstGeom prst="line">
                    <a:avLst/>
                  </a:prstGeom>
                  <a:ln w="476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FFC4F7AB-755A-4042-B7E2-A1E8C95FC1D0}"/>
                      </a:ext>
                    </a:extLst>
                  </p:cNvPr>
                  <p:cNvCxnSpPr/>
                  <p:nvPr/>
                </p:nvCxnSpPr>
                <p:spPr>
                  <a:xfrm>
                    <a:off x="1647971" y="3587712"/>
                    <a:ext cx="0" cy="143792"/>
                  </a:xfrm>
                  <a:prstGeom prst="line">
                    <a:avLst/>
                  </a:prstGeom>
                  <a:ln w="476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3E7C97E-B27D-41C5-9F41-5EFBB2D45B43}"/>
                  </a:ext>
                </a:extLst>
              </p:cNvPr>
              <p:cNvSpPr/>
              <p:nvPr/>
            </p:nvSpPr>
            <p:spPr>
              <a:xfrm>
                <a:off x="1077063" y="3385279"/>
                <a:ext cx="1457087" cy="1740705"/>
              </a:xfrm>
              <a:prstGeom prst="rect">
                <a:avLst/>
              </a:prstGeom>
              <a:solidFill>
                <a:srgbClr val="00434C"/>
              </a:solidFill>
              <a:ln>
                <a:solidFill>
                  <a:srgbClr val="0043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28731D-7FC6-46C7-923B-DE4C7C0BD8B0}"/>
                  </a:ext>
                </a:extLst>
              </p:cNvPr>
              <p:cNvSpPr txBox="1"/>
              <p:nvPr/>
            </p:nvSpPr>
            <p:spPr>
              <a:xfrm>
                <a:off x="1070186" y="2780831"/>
                <a:ext cx="149332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U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50223F-F1EF-4D7B-9D92-24D71509D932}"/>
                </a:ext>
              </a:extLst>
            </p:cNvPr>
            <p:cNvGrpSpPr/>
            <p:nvPr/>
          </p:nvGrpSpPr>
          <p:grpSpPr>
            <a:xfrm>
              <a:off x="985623" y="3549953"/>
              <a:ext cx="1639967" cy="1373307"/>
              <a:chOff x="5638043" y="4171382"/>
              <a:chExt cx="1639967" cy="137330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AFF26D-47BC-49F8-86E4-42D65474756D}"/>
                  </a:ext>
                </a:extLst>
              </p:cNvPr>
              <p:cNvSpPr/>
              <p:nvPr/>
            </p:nvSpPr>
            <p:spPr>
              <a:xfrm>
                <a:off x="5638043" y="4173089"/>
                <a:ext cx="182880" cy="1371600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41817FA-2D3E-4B5D-8340-327506BD996B}"/>
                  </a:ext>
                </a:extLst>
              </p:cNvPr>
              <p:cNvSpPr/>
              <p:nvPr/>
            </p:nvSpPr>
            <p:spPr>
              <a:xfrm>
                <a:off x="7095130" y="4171382"/>
                <a:ext cx="182880" cy="1371600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DE0AD3A-AF13-4CF4-BB4C-787616D11E09}"/>
                  </a:ext>
                </a:extLst>
              </p:cNvPr>
              <p:cNvGrpSpPr/>
              <p:nvPr/>
            </p:nvGrpSpPr>
            <p:grpSpPr>
              <a:xfrm>
                <a:off x="5664677" y="4230256"/>
                <a:ext cx="137160" cy="137160"/>
                <a:chOff x="1253646" y="2838365"/>
                <a:chExt cx="1363577" cy="1371555"/>
              </a:xfrm>
            </p:grpSpPr>
            <p:sp>
              <p:nvSpPr>
                <p:cNvPr id="38" name="Line 91">
                  <a:extLst>
                    <a:ext uri="{FF2B5EF4-FFF2-40B4-BE49-F238E27FC236}">
                      <a16:creationId xmlns:a16="http://schemas.microsoft.com/office/drawing/2014/main" id="{67256521-5CF1-4070-865B-8D0991F0CC3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948617" y="2838365"/>
                  <a:ext cx="0" cy="1371555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Line 92">
                  <a:extLst>
                    <a:ext uri="{FF2B5EF4-FFF2-40B4-BE49-F238E27FC236}">
                      <a16:creationId xmlns:a16="http://schemas.microsoft.com/office/drawing/2014/main" id="{96D662D5-BB28-403C-A087-18FB3BFBD3E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1935435" y="2837592"/>
                  <a:ext cx="0" cy="1363577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7" name="Line 92">
                <a:extLst>
                  <a:ext uri="{FF2B5EF4-FFF2-40B4-BE49-F238E27FC236}">
                    <a16:creationId xmlns:a16="http://schemas.microsoft.com/office/drawing/2014/main" id="{28E198C6-362C-4D27-98E8-1E5993A6DE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7186570" y="4220902"/>
                <a:ext cx="0" cy="13716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FF46B8-C9F9-4E86-A1F7-DF93C1A7F913}"/>
              </a:ext>
            </a:extLst>
          </p:cNvPr>
          <p:cNvGrpSpPr/>
          <p:nvPr/>
        </p:nvGrpSpPr>
        <p:grpSpPr>
          <a:xfrm>
            <a:off x="7592254" y="3385875"/>
            <a:ext cx="824752" cy="745972"/>
            <a:chOff x="6057786" y="4517933"/>
            <a:chExt cx="824752" cy="7459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1A56262-87CB-43B4-9B5A-8DA71B939423}"/>
                </a:ext>
              </a:extLst>
            </p:cNvPr>
            <p:cNvGrpSpPr/>
            <p:nvPr/>
          </p:nvGrpSpPr>
          <p:grpSpPr>
            <a:xfrm>
              <a:off x="6363294" y="4735864"/>
              <a:ext cx="330470" cy="382485"/>
              <a:chOff x="5962725" y="5135759"/>
              <a:chExt cx="330470" cy="382485"/>
            </a:xfrm>
          </p:grpSpPr>
          <p:sp>
            <p:nvSpPr>
              <p:cNvPr id="52" name="Text Box 2700">
                <a:extLst>
                  <a:ext uri="{FF2B5EF4-FFF2-40B4-BE49-F238E27FC236}">
                    <a16:creationId xmlns:a16="http://schemas.microsoft.com/office/drawing/2014/main" id="{5ED3B272-CBE4-414A-BA4F-6795653EA57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984345" y="5135759"/>
                <a:ext cx="308850" cy="382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2400" b="1">
                    <a:solidFill>
                      <a:srgbClr val="FFFF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n-US" sz="2400" b="1" baseline="-25000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9F19121-DAC5-42F6-98B7-CF8F4F15CFA2}"/>
                  </a:ext>
                </a:extLst>
              </p:cNvPr>
              <p:cNvCxnSpPr/>
              <p:nvPr/>
            </p:nvCxnSpPr>
            <p:spPr>
              <a:xfrm>
                <a:off x="5962725" y="5171271"/>
                <a:ext cx="228600" cy="0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ACE0460-E8D6-4435-80B0-1C7C28EDD7D5}"/>
                </a:ext>
              </a:extLst>
            </p:cNvPr>
            <p:cNvCxnSpPr/>
            <p:nvPr/>
          </p:nvCxnSpPr>
          <p:spPr>
            <a:xfrm>
              <a:off x="6057786" y="4517933"/>
              <a:ext cx="822960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946D78C-B199-48CF-BBB7-9579696F180B}"/>
                </a:ext>
              </a:extLst>
            </p:cNvPr>
            <p:cNvCxnSpPr/>
            <p:nvPr/>
          </p:nvCxnSpPr>
          <p:spPr>
            <a:xfrm>
              <a:off x="6059578" y="5263905"/>
              <a:ext cx="822960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2552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See the source image">
            <a:extLst>
              <a:ext uri="{FF2B5EF4-FFF2-40B4-BE49-F238E27FC236}">
                <a16:creationId xmlns:a16="http://schemas.microsoft.com/office/drawing/2014/main" id="{7551A683-8334-4213-8235-17B6CD28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68" y="823095"/>
            <a:ext cx="5353609" cy="57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00">
            <a:extLst>
              <a:ext uri="{FF2B5EF4-FFF2-40B4-BE49-F238E27FC236}">
                <a16:creationId xmlns:a16="http://schemas.microsoft.com/office/drawing/2014/main" id="{EB22ECA9-1DD8-419F-8C9B-ADF1EEC34B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41776" y="4825928"/>
            <a:ext cx="2537472" cy="14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100000"/>
                    <a:lumOff val="0"/>
                  </a:schemeClr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vi-VN" sz="2400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 bột trong dầu</a:t>
            </a:r>
          </a:p>
          <a:p>
            <a:pPr>
              <a:spcAft>
                <a:spcPts val="600"/>
              </a:spcAft>
            </a:pPr>
            <a:r>
              <a:rPr lang="vi-VN" sz="2400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giữa 2 điện cực</a:t>
            </a:r>
          </a:p>
          <a:p>
            <a:pPr>
              <a:spcAft>
                <a:spcPts val="600"/>
              </a:spcAft>
            </a:pPr>
            <a:r>
              <a:rPr lang="vi-VN" sz="2400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(semolina)</a:t>
            </a:r>
            <a:endParaRPr lang="en-US" sz="2400" i="1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748F1-F685-43B2-9771-61B03FA5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8" y="129209"/>
            <a:ext cx="5868148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THỰC NGHIỆM VỀ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40"/>
          <p:cNvGrpSpPr/>
          <p:nvPr/>
        </p:nvGrpSpPr>
        <p:grpSpPr>
          <a:xfrm>
            <a:off x="4130040" y="2788920"/>
            <a:ext cx="3931920" cy="1280160"/>
            <a:chOff x="1645343" y="2232174"/>
            <a:chExt cx="5705077" cy="1897380"/>
          </a:xfrm>
        </p:grpSpPr>
        <p:sp>
          <p:nvSpPr>
            <p:cNvPr id="143" name="Google Shape;143;p40"/>
            <p:cNvSpPr/>
            <p:nvPr/>
          </p:nvSpPr>
          <p:spPr>
            <a:xfrm>
              <a:off x="1645343" y="2232174"/>
              <a:ext cx="5665004" cy="1897380"/>
            </a:xfrm>
            <a:prstGeom prst="roundRect">
              <a:avLst>
                <a:gd name="adj" fmla="val 10865"/>
              </a:avLst>
            </a:prstGeom>
            <a:solidFill>
              <a:srgbClr val="005964"/>
            </a:solidFill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400"/>
              </a:pP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Calibri"/>
                <a:sym typeface="Calibri"/>
              </a:endParaRPr>
            </a:p>
          </p:txBody>
        </p:sp>
        <p:sp>
          <p:nvSpPr>
            <p:cNvPr id="144" name="Google Shape;144;p40"/>
            <p:cNvSpPr/>
            <p:nvPr/>
          </p:nvSpPr>
          <p:spPr>
            <a:xfrm>
              <a:off x="1699427" y="2258616"/>
              <a:ext cx="5650993" cy="182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ts val="3080"/>
              </a:pPr>
              <a:r>
                <a:rPr lang="vi-VN" sz="400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sym typeface="Arial"/>
                </a:rPr>
                <a:t>ĐIỆN TRƯỜNG</a:t>
              </a: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2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4" y="337417"/>
            <a:ext cx="10515600" cy="964909"/>
          </a:xfrm>
        </p:spPr>
        <p:txBody>
          <a:bodyPr/>
          <a:lstStyle/>
          <a:p>
            <a:r>
              <a:rPr lang="vi-VN" sz="36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THỰC NGHIỆM VỀ ĐƯỜNG </a:t>
            </a:r>
            <a:r>
              <a:rPr lang="vi-VN" sz="3600" b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SỨC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</a:t>
            </a:r>
            <a:r>
              <a:rPr lang="en-US">
                <a:hlinkClick r:id="rId2"/>
              </a:rPr>
              <a:t>://</a:t>
            </a:r>
            <a:r>
              <a:rPr lang="en-US" smtClean="0">
                <a:hlinkClick r:id="rId2"/>
              </a:rPr>
              <a:t>www.youtube.com/results?search_query=electric+line+of+force&amp;sp=EgIYAQ%253D%253D</a:t>
            </a:r>
            <a:endParaRPr lang="en-US" smtClean="0"/>
          </a:p>
          <a:p>
            <a:r>
              <a:rPr lang="en-US">
                <a:hlinkClick r:id="rId3"/>
              </a:rPr>
              <a:t>https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www.youtube.com/watch?v=3Ptu07enIsY</a:t>
            </a:r>
            <a:endParaRPr lang="en-US" smtClean="0"/>
          </a:p>
          <a:p>
            <a:r>
              <a:rPr lang="en-US">
                <a:hlinkClick r:id="rId4"/>
              </a:rPr>
              <a:t>https</a:t>
            </a:r>
            <a:r>
              <a:rPr lang="en-US">
                <a:hlinkClick r:id="rId4"/>
              </a:rPr>
              <a:t>://</a:t>
            </a:r>
            <a:r>
              <a:rPr lang="en-US" smtClean="0">
                <a:hlinkClick r:id="rId4"/>
              </a:rPr>
              <a:t>www.youtube.com/watch?v=VebB-D61XDM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4" y="337417"/>
            <a:ext cx="10515600" cy="964909"/>
          </a:xfrm>
        </p:spPr>
        <p:txBody>
          <a:bodyPr/>
          <a:lstStyle/>
          <a:p>
            <a:r>
              <a:rPr lang="vi-VN" sz="36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THỰC NGHIỆM VỀ ĐƯỜNG </a:t>
            </a:r>
            <a:r>
              <a:rPr lang="vi-VN" sz="3600" b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SỨC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693" y="1882993"/>
            <a:ext cx="3240000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036" t="35001" r="41672" b="28571"/>
          <a:stretch/>
        </p:blipFill>
        <p:spPr>
          <a:xfrm>
            <a:off x="6375728" y="1867080"/>
            <a:ext cx="3240000" cy="43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8748F1-F685-43B2-9771-61B03FA5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8" y="129209"/>
            <a:ext cx="5868148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THỰC NGHIỆM VỀ ĐƯỜNG SỨC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2" name="Candle flame between capacitor plates  Current_1080p">
            <a:hlinkClick r:id="" action="ppaction://media"/>
            <a:extLst>
              <a:ext uri="{FF2B5EF4-FFF2-40B4-BE49-F238E27FC236}">
                <a16:creationId xmlns:a16="http://schemas.microsoft.com/office/drawing/2014/main" id="{36D49116-FA64-4F89-9531-663883A60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286" y="1162957"/>
            <a:ext cx="7953829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2854" y="2126389"/>
            <a:ext cx="972859" cy="2519084"/>
            <a:chOff x="748853" y="2126389"/>
            <a:chExt cx="972859" cy="2519084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748853" y="2126389"/>
              <a:ext cx="972859" cy="2294007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 Box 86"/>
            <p:cNvSpPr txBox="1">
              <a:spLocks noChangeAspect="1" noChangeArrowheads="1"/>
            </p:cNvSpPr>
            <p:nvPr/>
          </p:nvSpPr>
          <p:spPr bwMode="auto">
            <a:xfrm>
              <a:off x="748853" y="2667311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r</a:t>
              </a:r>
              <a:r>
                <a:rPr lang="fr-FR" sz="2800" b="1" baseline="-25000">
                  <a:solidFill>
                    <a:schemeClr val="bg1"/>
                  </a:solidFill>
                  <a:cs typeface="Times New Roman" pitchFamily="18" charset="0"/>
                </a:rPr>
                <a:t>2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30" name="Text Box 86"/>
            <p:cNvSpPr txBox="1">
              <a:spLocks noChangeAspect="1" noChangeArrowheads="1"/>
            </p:cNvSpPr>
            <p:nvPr/>
          </p:nvSpPr>
          <p:spPr bwMode="auto">
            <a:xfrm>
              <a:off x="859673" y="4183808"/>
              <a:ext cx="565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cs typeface="Times New Roman" pitchFamily="18" charset="0"/>
                </a:rPr>
                <a:t>(2)</a:t>
              </a:r>
              <a:endParaRPr lang="el-GR" sz="24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73629" y="129209"/>
            <a:ext cx="450279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TƯƠNG TÁC TĨNH ĐIỆN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2969" y="1332621"/>
            <a:ext cx="565487" cy="925217"/>
            <a:chOff x="1438968" y="1332620"/>
            <a:chExt cx="565487" cy="925217"/>
          </a:xfrm>
        </p:grpSpPr>
        <p:sp>
          <p:nvSpPr>
            <p:cNvPr id="42" name="Oval 89"/>
            <p:cNvSpPr>
              <a:spLocks noChangeAspect="1" noChangeArrowheads="1"/>
            </p:cNvSpPr>
            <p:nvPr/>
          </p:nvSpPr>
          <p:spPr bwMode="auto">
            <a:xfrm flipH="1">
              <a:off x="1581084" y="198351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0" name="Text Box 86"/>
            <p:cNvSpPr txBox="1">
              <a:spLocks noChangeAspect="1" noChangeArrowheads="1"/>
            </p:cNvSpPr>
            <p:nvPr/>
          </p:nvSpPr>
          <p:spPr bwMode="auto">
            <a:xfrm>
              <a:off x="1438968" y="1332620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 smtClean="0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07980" y="2602189"/>
            <a:ext cx="765033" cy="674195"/>
            <a:chOff x="3483979" y="2602188"/>
            <a:chExt cx="765033" cy="674195"/>
          </a:xfrm>
        </p:grpSpPr>
        <p:sp>
          <p:nvSpPr>
            <p:cNvPr id="29" name="Oval 89"/>
            <p:cNvSpPr>
              <a:spLocks noChangeAspect="1" noChangeArrowheads="1"/>
            </p:cNvSpPr>
            <p:nvPr/>
          </p:nvSpPr>
          <p:spPr bwMode="auto">
            <a:xfrm flipH="1">
              <a:off x="3483979" y="3002063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1" name="Text Box 86"/>
            <p:cNvSpPr txBox="1">
              <a:spLocks noChangeAspect="1" noChangeArrowheads="1"/>
            </p:cNvSpPr>
            <p:nvPr/>
          </p:nvSpPr>
          <p:spPr bwMode="auto">
            <a:xfrm>
              <a:off x="3683525" y="2602188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 smtClean="0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r>
                <a:rPr lang="fr-FR" sz="2800" b="1" baseline="-25000" smtClean="0">
                  <a:solidFill>
                    <a:schemeClr val="bg1"/>
                  </a:solidFill>
                  <a:cs typeface="Times New Roman" pitchFamily="18" charset="0"/>
                </a:rPr>
                <a:t>1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79139" y="3426958"/>
            <a:ext cx="1155883" cy="991826"/>
            <a:chOff x="755138" y="3426958"/>
            <a:chExt cx="1155883" cy="991826"/>
          </a:xfrm>
        </p:grpSpPr>
        <p:sp>
          <p:nvSpPr>
            <p:cNvPr id="70" name="Line 87"/>
            <p:cNvSpPr>
              <a:spLocks noChangeShapeType="1"/>
            </p:cNvSpPr>
            <p:nvPr/>
          </p:nvSpPr>
          <p:spPr bwMode="auto">
            <a:xfrm flipV="1">
              <a:off x="755138" y="3523577"/>
              <a:ext cx="374872" cy="89520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341355" y="3426958"/>
              <a:ext cx="569666" cy="492443"/>
              <a:chOff x="3404563" y="1865694"/>
              <a:chExt cx="569666" cy="563552"/>
            </a:xfrm>
          </p:grpSpPr>
          <p:sp>
            <p:nvSpPr>
              <p:cNvPr id="72" name="Text Box 94"/>
              <p:cNvSpPr txBox="1">
                <a:spLocks noChangeArrowheads="1"/>
              </p:cNvSpPr>
              <p:nvPr/>
            </p:nvSpPr>
            <p:spPr bwMode="auto">
              <a:xfrm>
                <a:off x="3425589" y="1865694"/>
                <a:ext cx="548640" cy="563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F</a:t>
                </a:r>
                <a:r>
                  <a:rPr lang="fr-FR" sz="2600" b="1" baseline="-25000">
                    <a:solidFill>
                      <a:schemeClr val="bg1"/>
                    </a:solidFill>
                    <a:cs typeface="Times New Roman" pitchFamily="18" charset="0"/>
                  </a:rPr>
                  <a:t>2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3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8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149528" y="3144364"/>
            <a:ext cx="1750799" cy="682261"/>
            <a:chOff x="3625527" y="3144363"/>
            <a:chExt cx="1750799" cy="682261"/>
          </a:xfrm>
        </p:grpSpPr>
        <p:grpSp>
          <p:nvGrpSpPr>
            <p:cNvPr id="34" name="Group 33"/>
            <p:cNvGrpSpPr/>
            <p:nvPr/>
          </p:nvGrpSpPr>
          <p:grpSpPr>
            <a:xfrm>
              <a:off x="4806660" y="3334181"/>
              <a:ext cx="569666" cy="492443"/>
              <a:chOff x="3404563" y="1865694"/>
              <a:chExt cx="569666" cy="492443"/>
            </a:xfrm>
          </p:grpSpPr>
          <p:sp>
            <p:nvSpPr>
              <p:cNvPr id="35" name="Text Box 94"/>
              <p:cNvSpPr txBox="1">
                <a:spLocks noChangeArrowheads="1"/>
              </p:cNvSpPr>
              <p:nvPr/>
            </p:nvSpPr>
            <p:spPr bwMode="auto">
              <a:xfrm>
                <a:off x="3425589" y="1865694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F</a:t>
                </a:r>
                <a:r>
                  <a:rPr lang="fr-FR" sz="2600" b="1" baseline="-25000">
                    <a:solidFill>
                      <a:schemeClr val="bg1"/>
                    </a:solidFill>
                    <a:cs typeface="Times New Roman" pitchFamily="18" charset="0"/>
                  </a:rPr>
                  <a:t>1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" name="Line 95"/>
              <p:cNvSpPr>
                <a:spLocks noChangeShapeType="1"/>
              </p:cNvSpPr>
              <p:nvPr/>
            </p:nvSpPr>
            <p:spPr bwMode="auto">
              <a:xfrm>
                <a:off x="3404563" y="1943775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Line 87"/>
            <p:cNvSpPr>
              <a:spLocks noChangeShapeType="1"/>
            </p:cNvSpPr>
            <p:nvPr/>
          </p:nvSpPr>
          <p:spPr bwMode="auto">
            <a:xfrm>
              <a:off x="3625527" y="3144363"/>
              <a:ext cx="1026900" cy="5486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57596" y="2126390"/>
            <a:ext cx="2176039" cy="1593903"/>
            <a:chOff x="1733595" y="2126389"/>
            <a:chExt cx="2176039" cy="1593903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733595" y="2126389"/>
              <a:ext cx="1892721" cy="1018017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86"/>
            <p:cNvSpPr txBox="1">
              <a:spLocks noChangeAspect="1" noChangeArrowheads="1"/>
            </p:cNvSpPr>
            <p:nvPr/>
          </p:nvSpPr>
          <p:spPr bwMode="auto">
            <a:xfrm>
              <a:off x="2591851" y="2155325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r</a:t>
              </a:r>
              <a:r>
                <a:rPr lang="fr-FR" sz="2800" b="1" baseline="-25000">
                  <a:solidFill>
                    <a:schemeClr val="bg1"/>
                  </a:solidFill>
                  <a:cs typeface="Times New Roman" pitchFamily="18" charset="0"/>
                </a:rPr>
                <a:t>1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28" name="Text Box 86"/>
            <p:cNvSpPr txBox="1">
              <a:spLocks noChangeAspect="1" noChangeArrowheads="1"/>
            </p:cNvSpPr>
            <p:nvPr/>
          </p:nvSpPr>
          <p:spPr bwMode="auto">
            <a:xfrm>
              <a:off x="3344147" y="3258627"/>
              <a:ext cx="565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chemeClr val="bg1"/>
                  </a:solidFill>
                  <a:cs typeface="Times New Roman" pitchFamily="18" charset="0"/>
                </a:rPr>
                <a:t>(1)</a:t>
              </a:r>
              <a:endParaRPr lang="el-GR" sz="24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55410" y="4283237"/>
            <a:ext cx="565487" cy="739043"/>
            <a:chOff x="531409" y="4283236"/>
            <a:chExt cx="565487" cy="739043"/>
          </a:xfrm>
        </p:grpSpPr>
        <p:sp>
          <p:nvSpPr>
            <p:cNvPr id="18" name="Oval 17"/>
            <p:cNvSpPr/>
            <p:nvPr/>
          </p:nvSpPr>
          <p:spPr>
            <a:xfrm>
              <a:off x="604850" y="4283236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Text Box 86"/>
            <p:cNvSpPr txBox="1">
              <a:spLocks noChangeAspect="1" noChangeArrowheads="1"/>
            </p:cNvSpPr>
            <p:nvPr/>
          </p:nvSpPr>
          <p:spPr bwMode="auto">
            <a:xfrm>
              <a:off x="531409" y="4499059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r>
                <a:rPr lang="fr-FR" sz="2800" b="1" baseline="-25000">
                  <a:solidFill>
                    <a:schemeClr val="bg1"/>
                  </a:solidFill>
                  <a:cs typeface="Times New Roman" pitchFamily="18" charset="0"/>
                </a:rPr>
                <a:t>2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007308" y="1997278"/>
            <a:ext cx="4209894" cy="4206240"/>
          </a:xfrm>
          <a:prstGeom prst="ellipse">
            <a:avLst/>
          </a:prstGeom>
          <a:gradFill flip="none" rotWithShape="1">
            <a:gsLst>
              <a:gs pos="62000">
                <a:srgbClr val="00434C">
                  <a:alpha val="63000"/>
                  <a:lumMod val="10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32980" y="3312342"/>
            <a:ext cx="565487" cy="925217"/>
            <a:chOff x="1438968" y="1332620"/>
            <a:chExt cx="565487" cy="925217"/>
          </a:xfrm>
        </p:grpSpPr>
        <p:sp>
          <p:nvSpPr>
            <p:cNvPr id="42" name="Oval 89"/>
            <p:cNvSpPr>
              <a:spLocks noChangeAspect="1" noChangeArrowheads="1"/>
            </p:cNvSpPr>
            <p:nvPr/>
          </p:nvSpPr>
          <p:spPr bwMode="auto">
            <a:xfrm flipH="1">
              <a:off x="1581084" y="198351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0" name="Text Box 86"/>
            <p:cNvSpPr txBox="1">
              <a:spLocks noChangeAspect="1" noChangeArrowheads="1"/>
            </p:cNvSpPr>
            <p:nvPr/>
          </p:nvSpPr>
          <p:spPr bwMode="auto">
            <a:xfrm>
              <a:off x="1438968" y="1332620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77991" y="4581910"/>
            <a:ext cx="765033" cy="674195"/>
            <a:chOff x="3483979" y="2602188"/>
            <a:chExt cx="765033" cy="674195"/>
          </a:xfrm>
        </p:grpSpPr>
        <p:sp>
          <p:nvSpPr>
            <p:cNvPr id="29" name="Oval 89"/>
            <p:cNvSpPr>
              <a:spLocks noChangeAspect="1" noChangeArrowheads="1"/>
            </p:cNvSpPr>
            <p:nvPr/>
          </p:nvSpPr>
          <p:spPr bwMode="auto">
            <a:xfrm flipH="1">
              <a:off x="3483979" y="3002063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1" name="Text Box 86"/>
            <p:cNvSpPr txBox="1">
              <a:spLocks noChangeAspect="1" noChangeArrowheads="1"/>
            </p:cNvSpPr>
            <p:nvPr/>
          </p:nvSpPr>
          <p:spPr bwMode="auto">
            <a:xfrm>
              <a:off x="3683525" y="2602188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q'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19538" y="5124085"/>
            <a:ext cx="1262528" cy="513585"/>
            <a:chOff x="3625527" y="3144363"/>
            <a:chExt cx="1262528" cy="513585"/>
          </a:xfrm>
        </p:grpSpPr>
        <p:grpSp>
          <p:nvGrpSpPr>
            <p:cNvPr id="34" name="Group 33"/>
            <p:cNvGrpSpPr/>
            <p:nvPr/>
          </p:nvGrpSpPr>
          <p:grpSpPr>
            <a:xfrm>
              <a:off x="4318389" y="3165505"/>
              <a:ext cx="569666" cy="492443"/>
              <a:chOff x="2916292" y="1697018"/>
              <a:chExt cx="569666" cy="492443"/>
            </a:xfrm>
          </p:grpSpPr>
          <p:sp>
            <p:nvSpPr>
              <p:cNvPr id="35" name="Text Box 94"/>
              <p:cNvSpPr txBox="1">
                <a:spLocks noChangeArrowheads="1"/>
              </p:cNvSpPr>
              <p:nvPr/>
            </p:nvSpPr>
            <p:spPr bwMode="auto">
              <a:xfrm>
                <a:off x="2937318" y="1697018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F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" name="Line 95"/>
              <p:cNvSpPr>
                <a:spLocks noChangeShapeType="1"/>
              </p:cNvSpPr>
              <p:nvPr/>
            </p:nvSpPr>
            <p:spPr bwMode="auto">
              <a:xfrm>
                <a:off x="2916292" y="1775099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Line 87"/>
            <p:cNvSpPr>
              <a:spLocks noChangeShapeType="1"/>
            </p:cNvSpPr>
            <p:nvPr/>
          </p:nvSpPr>
          <p:spPr bwMode="auto">
            <a:xfrm>
              <a:off x="3625527" y="3144363"/>
              <a:ext cx="623485" cy="333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4127607" y="4106111"/>
            <a:ext cx="1892721" cy="1018017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14788" y="3384042"/>
            <a:ext cx="871075" cy="729673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845376" y="3253546"/>
            <a:ext cx="769974" cy="559334"/>
            <a:chOff x="3483979" y="3002063"/>
            <a:chExt cx="769974" cy="559334"/>
          </a:xfrm>
        </p:grpSpPr>
        <p:sp>
          <p:nvSpPr>
            <p:cNvPr id="25" name="Oval 89"/>
            <p:cNvSpPr>
              <a:spLocks noChangeAspect="1" noChangeArrowheads="1"/>
            </p:cNvSpPr>
            <p:nvPr/>
          </p:nvSpPr>
          <p:spPr bwMode="auto">
            <a:xfrm flipH="1">
              <a:off x="3483979" y="3002063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26" name="Text Box 86"/>
            <p:cNvSpPr txBox="1">
              <a:spLocks noChangeAspect="1" noChangeArrowheads="1"/>
            </p:cNvSpPr>
            <p:nvPr/>
          </p:nvSpPr>
          <p:spPr bwMode="auto">
            <a:xfrm>
              <a:off x="3688466" y="3038177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q'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92048" y="2301671"/>
            <a:ext cx="1708902" cy="1093195"/>
            <a:chOff x="3468048" y="2301670"/>
            <a:chExt cx="1708902" cy="1093195"/>
          </a:xfrm>
        </p:grpSpPr>
        <p:sp>
          <p:nvSpPr>
            <p:cNvPr id="23" name="Line 87"/>
            <p:cNvSpPr>
              <a:spLocks noChangeShapeType="1"/>
            </p:cNvSpPr>
            <p:nvPr/>
          </p:nvSpPr>
          <p:spPr bwMode="auto">
            <a:xfrm flipV="1">
              <a:off x="3468048" y="2547892"/>
              <a:ext cx="1027489" cy="8469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27" name="Text Box 94"/>
            <p:cNvSpPr txBox="1">
              <a:spLocks noChangeArrowheads="1"/>
            </p:cNvSpPr>
            <p:nvPr/>
          </p:nvSpPr>
          <p:spPr bwMode="auto">
            <a:xfrm>
              <a:off x="4628310" y="23016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F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28" name="Line 95"/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 Box 2700"/>
          <p:cNvSpPr txBox="1">
            <a:spLocks noChangeAspect="1" noChangeArrowheads="1"/>
          </p:cNvSpPr>
          <p:nvPr/>
        </p:nvSpPr>
        <p:spPr bwMode="auto">
          <a:xfrm>
            <a:off x="7737590" y="2668702"/>
            <a:ext cx="2635359" cy="171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100000"/>
                    <a:lumOff val="0"/>
                  </a:schemeClr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400" b="1" i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"Môi trường đặc biệt quanh các điện tích. Truyền tương tác tĩnh điện."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83FB20-EC82-4FE2-A72B-AE5B36029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50279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ĐIỆN TRƯỜNG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32980" y="3312342"/>
            <a:ext cx="565487" cy="925217"/>
            <a:chOff x="1438968" y="1332620"/>
            <a:chExt cx="565487" cy="925217"/>
          </a:xfrm>
        </p:grpSpPr>
        <p:sp>
          <p:nvSpPr>
            <p:cNvPr id="66" name="Oval 89"/>
            <p:cNvSpPr>
              <a:spLocks noChangeAspect="1" noChangeArrowheads="1"/>
            </p:cNvSpPr>
            <p:nvPr/>
          </p:nvSpPr>
          <p:spPr bwMode="auto">
            <a:xfrm flipH="1">
              <a:off x="1581084" y="198351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7" name="Text Box 86"/>
            <p:cNvSpPr txBox="1">
              <a:spLocks noChangeAspect="1" noChangeArrowheads="1"/>
            </p:cNvSpPr>
            <p:nvPr/>
          </p:nvSpPr>
          <p:spPr bwMode="auto">
            <a:xfrm>
              <a:off x="1438968" y="1332620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877991" y="4581910"/>
            <a:ext cx="765033" cy="674195"/>
            <a:chOff x="3483979" y="2602188"/>
            <a:chExt cx="765033" cy="674195"/>
          </a:xfrm>
        </p:grpSpPr>
        <p:sp>
          <p:nvSpPr>
            <p:cNvPr id="82" name="Oval 89"/>
            <p:cNvSpPr>
              <a:spLocks noChangeAspect="1" noChangeArrowheads="1"/>
            </p:cNvSpPr>
            <p:nvPr/>
          </p:nvSpPr>
          <p:spPr bwMode="auto">
            <a:xfrm flipH="1">
              <a:off x="3483979" y="3002063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3" name="Text Box 86"/>
            <p:cNvSpPr txBox="1">
              <a:spLocks noChangeAspect="1" noChangeArrowheads="1"/>
            </p:cNvSpPr>
            <p:nvPr/>
          </p:nvSpPr>
          <p:spPr bwMode="auto">
            <a:xfrm>
              <a:off x="3683525" y="2602188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q'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19538" y="5124085"/>
            <a:ext cx="1262528" cy="513585"/>
            <a:chOff x="3625527" y="3144363"/>
            <a:chExt cx="1262528" cy="513585"/>
          </a:xfrm>
        </p:grpSpPr>
        <p:grpSp>
          <p:nvGrpSpPr>
            <p:cNvPr id="85" name="Group 84"/>
            <p:cNvGrpSpPr/>
            <p:nvPr/>
          </p:nvGrpSpPr>
          <p:grpSpPr>
            <a:xfrm>
              <a:off x="4318389" y="3165505"/>
              <a:ext cx="569666" cy="492443"/>
              <a:chOff x="2916292" y="1697018"/>
              <a:chExt cx="569666" cy="492443"/>
            </a:xfrm>
          </p:grpSpPr>
          <p:sp>
            <p:nvSpPr>
              <p:cNvPr id="87" name="Text Box 94"/>
              <p:cNvSpPr txBox="1">
                <a:spLocks noChangeArrowheads="1"/>
              </p:cNvSpPr>
              <p:nvPr/>
            </p:nvSpPr>
            <p:spPr bwMode="auto">
              <a:xfrm>
                <a:off x="2937318" y="1697018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F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88" name="Line 95"/>
              <p:cNvSpPr>
                <a:spLocks noChangeShapeType="1"/>
              </p:cNvSpPr>
              <p:nvPr/>
            </p:nvSpPr>
            <p:spPr bwMode="auto">
              <a:xfrm>
                <a:off x="2916292" y="1775099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Line 87"/>
            <p:cNvSpPr>
              <a:spLocks noChangeShapeType="1"/>
            </p:cNvSpPr>
            <p:nvPr/>
          </p:nvSpPr>
          <p:spPr bwMode="auto">
            <a:xfrm>
              <a:off x="3625527" y="3144363"/>
              <a:ext cx="623485" cy="333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4127607" y="4106111"/>
            <a:ext cx="1892721" cy="1018017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114788" y="3384042"/>
            <a:ext cx="871075" cy="729673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4845376" y="3253546"/>
            <a:ext cx="769974" cy="559334"/>
            <a:chOff x="3483979" y="3002063"/>
            <a:chExt cx="769974" cy="559334"/>
          </a:xfrm>
        </p:grpSpPr>
        <p:sp>
          <p:nvSpPr>
            <p:cNvPr id="92" name="Oval 89"/>
            <p:cNvSpPr>
              <a:spLocks noChangeAspect="1" noChangeArrowheads="1"/>
            </p:cNvSpPr>
            <p:nvPr/>
          </p:nvSpPr>
          <p:spPr bwMode="auto">
            <a:xfrm flipH="1">
              <a:off x="3483979" y="3002063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93" name="Text Box 86"/>
            <p:cNvSpPr txBox="1">
              <a:spLocks noChangeAspect="1" noChangeArrowheads="1"/>
            </p:cNvSpPr>
            <p:nvPr/>
          </p:nvSpPr>
          <p:spPr bwMode="auto">
            <a:xfrm>
              <a:off x="3688466" y="3038177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q'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992048" y="2301671"/>
            <a:ext cx="1708902" cy="1093195"/>
            <a:chOff x="3468048" y="2301670"/>
            <a:chExt cx="1708902" cy="1093195"/>
          </a:xfrm>
        </p:grpSpPr>
        <p:sp>
          <p:nvSpPr>
            <p:cNvPr id="95" name="Line 87"/>
            <p:cNvSpPr>
              <a:spLocks noChangeShapeType="1"/>
            </p:cNvSpPr>
            <p:nvPr/>
          </p:nvSpPr>
          <p:spPr bwMode="auto">
            <a:xfrm flipV="1">
              <a:off x="3468048" y="2547892"/>
              <a:ext cx="1027489" cy="8469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96" name="Text Box 94"/>
            <p:cNvSpPr txBox="1">
              <a:spLocks noChangeArrowheads="1"/>
            </p:cNvSpPr>
            <p:nvPr/>
          </p:nvSpPr>
          <p:spPr bwMode="auto">
            <a:xfrm>
              <a:off x="4628310" y="23016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F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F22B5-1548-4764-BF2C-0517DFE55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50279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ĐIỆN TRƯỜNG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40"/>
          <p:cNvGrpSpPr/>
          <p:nvPr/>
        </p:nvGrpSpPr>
        <p:grpSpPr>
          <a:xfrm>
            <a:off x="2895600" y="2788920"/>
            <a:ext cx="6400800" cy="1280160"/>
            <a:chOff x="1645343" y="2232174"/>
            <a:chExt cx="5705077" cy="1897380"/>
          </a:xfrm>
        </p:grpSpPr>
        <p:sp>
          <p:nvSpPr>
            <p:cNvPr id="143" name="Google Shape;143;p40"/>
            <p:cNvSpPr/>
            <p:nvPr/>
          </p:nvSpPr>
          <p:spPr>
            <a:xfrm>
              <a:off x="1645343" y="2232174"/>
              <a:ext cx="5665004" cy="1897380"/>
            </a:xfrm>
            <a:prstGeom prst="roundRect">
              <a:avLst>
                <a:gd name="adj" fmla="val 10865"/>
              </a:avLst>
            </a:prstGeom>
            <a:solidFill>
              <a:srgbClr val="005964"/>
            </a:solidFill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400"/>
              </a:pP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Calibri"/>
                <a:sym typeface="Calibri"/>
              </a:endParaRPr>
            </a:p>
          </p:txBody>
        </p:sp>
        <p:sp>
          <p:nvSpPr>
            <p:cNvPr id="144" name="Google Shape;144;p40"/>
            <p:cNvSpPr/>
            <p:nvPr/>
          </p:nvSpPr>
          <p:spPr>
            <a:xfrm>
              <a:off x="1699427" y="2258616"/>
              <a:ext cx="5650993" cy="182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ts val="3080"/>
              </a:pPr>
              <a:r>
                <a:rPr lang="vi-VN" sz="400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CƯỜNG ĐỘ ĐIỆN TRƯỜNG</a:t>
              </a:r>
              <a:endParaRPr sz="400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9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C378076B-5892-4941-97ED-D568468EFE70}"/>
              </a:ext>
            </a:extLst>
          </p:cNvPr>
          <p:cNvSpPr/>
          <p:nvPr/>
        </p:nvSpPr>
        <p:spPr>
          <a:xfrm>
            <a:off x="491155" y="1182404"/>
            <a:ext cx="6367730" cy="5340356"/>
          </a:xfrm>
          <a:custGeom>
            <a:avLst/>
            <a:gdLst>
              <a:gd name="connsiteX0" fmla="*/ 0 w 4209894"/>
              <a:gd name="connsiteY0" fmla="*/ 2103120 h 4206240"/>
              <a:gd name="connsiteX1" fmla="*/ 2104947 w 4209894"/>
              <a:gd name="connsiteY1" fmla="*/ 0 h 4206240"/>
              <a:gd name="connsiteX2" fmla="*/ 4209894 w 4209894"/>
              <a:gd name="connsiteY2" fmla="*/ 2103120 h 4206240"/>
              <a:gd name="connsiteX3" fmla="*/ 2104947 w 4209894"/>
              <a:gd name="connsiteY3" fmla="*/ 4206240 h 4206240"/>
              <a:gd name="connsiteX4" fmla="*/ 0 w 4209894"/>
              <a:gd name="connsiteY4" fmla="*/ 2103120 h 4206240"/>
              <a:gd name="connsiteX0" fmla="*/ 261336 w 4471230"/>
              <a:gd name="connsiteY0" fmla="*/ 2359794 h 4462914"/>
              <a:gd name="connsiteX1" fmla="*/ 810199 w 4471230"/>
              <a:gd name="connsiteY1" fmla="*/ 0 h 4462914"/>
              <a:gd name="connsiteX2" fmla="*/ 4471230 w 4471230"/>
              <a:gd name="connsiteY2" fmla="*/ 2359794 h 4462914"/>
              <a:gd name="connsiteX3" fmla="*/ 2366283 w 4471230"/>
              <a:gd name="connsiteY3" fmla="*/ 4462914 h 4462914"/>
              <a:gd name="connsiteX4" fmla="*/ 261336 w 4471230"/>
              <a:gd name="connsiteY4" fmla="*/ 2359794 h 4462914"/>
              <a:gd name="connsiteX0" fmla="*/ 33926 w 5655525"/>
              <a:gd name="connsiteY0" fmla="*/ 3351725 h 4505328"/>
              <a:gd name="connsiteX1" fmla="*/ 1994494 w 5655525"/>
              <a:gd name="connsiteY1" fmla="*/ 13363 h 4505328"/>
              <a:gd name="connsiteX2" fmla="*/ 5655525 w 5655525"/>
              <a:gd name="connsiteY2" fmla="*/ 2373157 h 4505328"/>
              <a:gd name="connsiteX3" fmla="*/ 3550578 w 5655525"/>
              <a:gd name="connsiteY3" fmla="*/ 4476277 h 4505328"/>
              <a:gd name="connsiteX4" fmla="*/ 33926 w 5655525"/>
              <a:gd name="connsiteY4" fmla="*/ 3351725 h 4505328"/>
              <a:gd name="connsiteX0" fmla="*/ 36395 w 6299678"/>
              <a:gd name="connsiteY0" fmla="*/ 3346664 h 4492381"/>
              <a:gd name="connsiteX1" fmla="*/ 1996963 w 6299678"/>
              <a:gd name="connsiteY1" fmla="*/ 8302 h 4492381"/>
              <a:gd name="connsiteX2" fmla="*/ 6299678 w 6299678"/>
              <a:gd name="connsiteY2" fmla="*/ 2544559 h 4492381"/>
              <a:gd name="connsiteX3" fmla="*/ 3553047 w 6299678"/>
              <a:gd name="connsiteY3" fmla="*/ 4471216 h 4492381"/>
              <a:gd name="connsiteX4" fmla="*/ 36395 w 6299678"/>
              <a:gd name="connsiteY4" fmla="*/ 3346664 h 4492381"/>
              <a:gd name="connsiteX0" fmla="*/ 36395 w 6299678"/>
              <a:gd name="connsiteY0" fmla="*/ 3896563 h 5179067"/>
              <a:gd name="connsiteX1" fmla="*/ 1996963 w 6299678"/>
              <a:gd name="connsiteY1" fmla="*/ 558201 h 5179067"/>
              <a:gd name="connsiteX2" fmla="*/ 6299678 w 6299678"/>
              <a:gd name="connsiteY2" fmla="*/ 720226 h 5179067"/>
              <a:gd name="connsiteX3" fmla="*/ 3553047 w 6299678"/>
              <a:gd name="connsiteY3" fmla="*/ 5021115 h 5179067"/>
              <a:gd name="connsiteX4" fmla="*/ 36395 w 6299678"/>
              <a:gd name="connsiteY4" fmla="*/ 3896563 h 5179067"/>
              <a:gd name="connsiteX0" fmla="*/ 104447 w 6367730"/>
              <a:gd name="connsiteY0" fmla="*/ 3896563 h 5340356"/>
              <a:gd name="connsiteX1" fmla="*/ 2065015 w 6367730"/>
              <a:gd name="connsiteY1" fmla="*/ 558201 h 5340356"/>
              <a:gd name="connsiteX2" fmla="*/ 6367730 w 6367730"/>
              <a:gd name="connsiteY2" fmla="*/ 720226 h 5340356"/>
              <a:gd name="connsiteX3" fmla="*/ 5080931 w 6367730"/>
              <a:gd name="connsiteY3" fmla="*/ 5197578 h 5340356"/>
              <a:gd name="connsiteX4" fmla="*/ 104447 w 6367730"/>
              <a:gd name="connsiteY4" fmla="*/ 3896563 h 534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7730" h="5340356">
                <a:moveTo>
                  <a:pt x="104447" y="3896563"/>
                </a:moveTo>
                <a:cubicBezTo>
                  <a:pt x="-398206" y="3123334"/>
                  <a:pt x="1021135" y="1087590"/>
                  <a:pt x="2065015" y="558201"/>
                </a:cubicBezTo>
                <a:cubicBezTo>
                  <a:pt x="3108895" y="28812"/>
                  <a:pt x="6367730" y="-441295"/>
                  <a:pt x="6367730" y="720226"/>
                </a:cubicBezTo>
                <a:cubicBezTo>
                  <a:pt x="6367730" y="1881747"/>
                  <a:pt x="6124811" y="4668189"/>
                  <a:pt x="5080931" y="5197578"/>
                </a:cubicBezTo>
                <a:cubicBezTo>
                  <a:pt x="4037051" y="5726967"/>
                  <a:pt x="607100" y="4669792"/>
                  <a:pt x="104447" y="3896563"/>
                </a:cubicBezTo>
                <a:close/>
              </a:path>
            </a:pathLst>
          </a:custGeom>
          <a:gradFill flip="none" rotWithShape="1">
            <a:gsLst>
              <a:gs pos="62000">
                <a:srgbClr val="00434C">
                  <a:alpha val="63000"/>
                  <a:lumMod val="10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290626"/>
              </p:ext>
            </p:extLst>
          </p:nvPr>
        </p:nvGraphicFramePr>
        <p:xfrm>
          <a:off x="7810500" y="2706688"/>
          <a:ext cx="1093788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368280" imgH="393480" progId="Equation.DSMT4">
                  <p:embed/>
                </p:oleObj>
              </mc:Choice>
              <mc:Fallback>
                <p:oleObj name="Equation" r:id="rId3" imgW="368280" imgH="39348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0" y="2706688"/>
                        <a:ext cx="1093788" cy="116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2700"/>
          <p:cNvSpPr txBox="1">
            <a:spLocks noChangeAspect="1" noChangeArrowheads="1"/>
          </p:cNvSpPr>
          <p:nvPr/>
        </p:nvSpPr>
        <p:spPr bwMode="auto">
          <a:xfrm>
            <a:off x="7414425" y="4539768"/>
            <a:ext cx="2416469" cy="54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100000"/>
                    <a:lumOff val="0"/>
                  </a:schemeClr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b="1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[E] = </a:t>
            </a:r>
            <a:r>
              <a:rPr lang="en-US" sz="2400" b="1" i="1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N/C = V/m</a:t>
            </a:r>
            <a:endParaRPr lang="en-US" sz="2400" b="1" i="1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853354" y="1726410"/>
            <a:ext cx="962162" cy="952927"/>
            <a:chOff x="1042294" y="1332620"/>
            <a:chExt cx="962162" cy="952927"/>
          </a:xfrm>
        </p:grpSpPr>
        <p:sp>
          <p:nvSpPr>
            <p:cNvPr id="52" name="Oval 89"/>
            <p:cNvSpPr>
              <a:spLocks noChangeAspect="1" noChangeArrowheads="1"/>
            </p:cNvSpPr>
            <p:nvPr/>
          </p:nvSpPr>
          <p:spPr bwMode="auto">
            <a:xfrm flipH="1">
              <a:off x="1622649" y="201122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3" name="Text Box 86"/>
            <p:cNvSpPr txBox="1">
              <a:spLocks noChangeAspect="1" noChangeArrowheads="1"/>
            </p:cNvSpPr>
            <p:nvPr/>
          </p:nvSpPr>
          <p:spPr bwMode="auto">
            <a:xfrm>
              <a:off x="1042294" y="1332620"/>
              <a:ext cx="9621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 smtClean="0">
                  <a:solidFill>
                    <a:schemeClr val="bg1"/>
                  </a:solidFill>
                  <a:cs typeface="Times New Roman" pitchFamily="18" charset="0"/>
                </a:rPr>
                <a:t>q &gt; 0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588691" y="1445861"/>
            <a:ext cx="1717780" cy="1084317"/>
            <a:chOff x="3468048" y="2301670"/>
            <a:chExt cx="1717780" cy="1084317"/>
          </a:xfrm>
        </p:grpSpPr>
        <p:sp>
          <p:nvSpPr>
            <p:cNvPr id="71" name="Line 87"/>
            <p:cNvSpPr>
              <a:spLocks noChangeShapeType="1"/>
            </p:cNvSpPr>
            <p:nvPr/>
          </p:nvSpPr>
          <p:spPr bwMode="auto">
            <a:xfrm flipV="1">
              <a:off x="3468048" y="2539014"/>
              <a:ext cx="1027489" cy="8469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2" name="Text Box 94"/>
            <p:cNvSpPr txBox="1">
              <a:spLocks noChangeArrowheads="1"/>
            </p:cNvSpPr>
            <p:nvPr/>
          </p:nvSpPr>
          <p:spPr bwMode="auto">
            <a:xfrm>
              <a:off x="4637188" y="23016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F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73" name="Line 95"/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6F51F9B-40E2-452B-B19C-9E6DF60C6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CƯỜNG ĐỘ ĐIỆN TRƯỜNG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594924" y="2110238"/>
            <a:ext cx="1050467" cy="596450"/>
            <a:chOff x="3321881" y="2813647"/>
            <a:chExt cx="1050467" cy="596450"/>
          </a:xfrm>
        </p:grpSpPr>
        <p:sp>
          <p:nvSpPr>
            <p:cNvPr id="32" name="Line 87"/>
            <p:cNvSpPr>
              <a:spLocks noChangeShapeType="1"/>
            </p:cNvSpPr>
            <p:nvPr/>
          </p:nvSpPr>
          <p:spPr bwMode="auto">
            <a:xfrm flipV="1">
              <a:off x="3321881" y="2813647"/>
              <a:ext cx="503662" cy="415176"/>
            </a:xfrm>
            <a:prstGeom prst="lin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33" name="Text Box 94"/>
            <p:cNvSpPr txBox="1">
              <a:spLocks noChangeArrowheads="1"/>
            </p:cNvSpPr>
            <p:nvPr/>
          </p:nvSpPr>
          <p:spPr bwMode="auto">
            <a:xfrm>
              <a:off x="3793804" y="2917654"/>
              <a:ext cx="57854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2">
                      <a:lumMod val="50000"/>
                    </a:schemeClr>
                  </a:solidFill>
                  <a:cs typeface="Times New Roman" pitchFamily="18" charset="0"/>
                </a:rPr>
                <a:t>E</a:t>
              </a:r>
              <a:endParaRPr lang="el-GR" sz="2600" b="1" i="1" baseline="-2500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36" name="Line 95"/>
            <p:cNvSpPr>
              <a:spLocks noChangeShapeType="1"/>
            </p:cNvSpPr>
            <p:nvPr/>
          </p:nvSpPr>
          <p:spPr bwMode="auto">
            <a:xfrm>
              <a:off x="3793804" y="2942213"/>
              <a:ext cx="274320" cy="0"/>
            </a:xfrm>
            <a:prstGeom prst="lin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33600" y="3414621"/>
            <a:ext cx="2455091" cy="1946918"/>
            <a:chOff x="2133600" y="3414621"/>
            <a:chExt cx="2455091" cy="1946918"/>
          </a:xfrm>
        </p:grpSpPr>
        <p:grpSp>
          <p:nvGrpSpPr>
            <p:cNvPr id="82" name="Group 81"/>
            <p:cNvGrpSpPr/>
            <p:nvPr/>
          </p:nvGrpSpPr>
          <p:grpSpPr>
            <a:xfrm>
              <a:off x="2133600" y="3695170"/>
              <a:ext cx="964135" cy="925217"/>
              <a:chOff x="1040320" y="1332620"/>
              <a:chExt cx="964135" cy="925217"/>
            </a:xfrm>
          </p:grpSpPr>
          <p:sp>
            <p:nvSpPr>
              <p:cNvPr id="83" name="Oval 89"/>
              <p:cNvSpPr>
                <a:spLocks noChangeAspect="1" noChangeArrowheads="1"/>
              </p:cNvSpPr>
              <p:nvPr/>
            </p:nvSpPr>
            <p:spPr bwMode="auto">
              <a:xfrm flipH="1">
                <a:off x="1622649" y="1983517"/>
                <a:ext cx="274320" cy="27432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Text Box 86"/>
              <p:cNvSpPr txBox="1">
                <a:spLocks noChangeAspect="1" noChangeArrowheads="1"/>
              </p:cNvSpPr>
              <p:nvPr/>
            </p:nvSpPr>
            <p:spPr bwMode="auto">
              <a:xfrm>
                <a:off x="1040320" y="1332620"/>
                <a:ext cx="964135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800" b="1" smtClean="0">
                    <a:solidFill>
                      <a:schemeClr val="bg1"/>
                    </a:solidFill>
                    <a:cs typeface="Times New Roman" pitchFamily="18" charset="0"/>
                  </a:rPr>
                  <a:t>q &lt; 0</a:t>
                </a:r>
                <a:endParaRPr lang="el-GR" sz="28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870911" y="3414621"/>
              <a:ext cx="1717780" cy="1084317"/>
              <a:chOff x="3468048" y="2301670"/>
              <a:chExt cx="1717780" cy="1084317"/>
            </a:xfrm>
          </p:grpSpPr>
          <p:sp>
            <p:nvSpPr>
              <p:cNvPr id="86" name="Line 87"/>
              <p:cNvSpPr>
                <a:spLocks noChangeShapeType="1"/>
              </p:cNvSpPr>
              <p:nvPr/>
            </p:nvSpPr>
            <p:spPr bwMode="auto">
              <a:xfrm flipV="1">
                <a:off x="3468048" y="2539014"/>
                <a:ext cx="1027489" cy="8469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oval" w="sm" len="sm"/>
                <a:tailEnd type="stealth" w="lg" len="lg"/>
              </a:ln>
            </p:spPr>
            <p:txBody>
              <a:bodyPr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Text Box 94"/>
              <p:cNvSpPr txBox="1">
                <a:spLocks noChangeArrowheads="1"/>
              </p:cNvSpPr>
              <p:nvPr/>
            </p:nvSpPr>
            <p:spPr bwMode="auto">
              <a:xfrm>
                <a:off x="4637188" y="2301670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F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88" name="Line 95"/>
              <p:cNvSpPr>
                <a:spLocks noChangeShapeType="1"/>
              </p:cNvSpPr>
              <p:nvPr/>
            </p:nvSpPr>
            <p:spPr bwMode="auto">
              <a:xfrm>
                <a:off x="4607284" y="2379751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2315370" y="4494173"/>
              <a:ext cx="782365" cy="867366"/>
              <a:chOff x="2760107" y="3228822"/>
              <a:chExt cx="782365" cy="867366"/>
            </a:xfrm>
          </p:grpSpPr>
          <p:sp>
            <p:nvSpPr>
              <p:cNvPr id="90" name="Line 87"/>
              <p:cNvSpPr>
                <a:spLocks noChangeShapeType="1"/>
              </p:cNvSpPr>
              <p:nvPr/>
            </p:nvSpPr>
            <p:spPr bwMode="auto">
              <a:xfrm flipH="1">
                <a:off x="2760107" y="3228822"/>
                <a:ext cx="561772" cy="495048"/>
              </a:xfrm>
              <a:prstGeom prst="line">
                <a:avLst/>
              </a:prstGeom>
              <a:noFill/>
              <a:ln w="38100">
                <a:solidFill>
                  <a:schemeClr val="bg2">
                    <a:lumMod val="50000"/>
                  </a:schemeClr>
                </a:solidFill>
                <a:round/>
                <a:headEnd type="oval" w="sm" len="sm"/>
                <a:tailEnd type="stealth" w="lg" len="lg"/>
              </a:ln>
            </p:spPr>
            <p:txBody>
              <a:bodyPr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 Box 94"/>
              <p:cNvSpPr txBox="1">
                <a:spLocks noChangeArrowheads="1"/>
              </p:cNvSpPr>
              <p:nvPr/>
            </p:nvSpPr>
            <p:spPr bwMode="auto">
              <a:xfrm>
                <a:off x="2963928" y="3603745"/>
                <a:ext cx="57854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2">
                        <a:lumMod val="50000"/>
                      </a:schemeClr>
                    </a:solidFill>
                    <a:cs typeface="Times New Roman" pitchFamily="18" charset="0"/>
                  </a:rPr>
                  <a:t>E</a:t>
                </a:r>
                <a:endParaRPr lang="el-GR" sz="2600" b="1" i="1" baseline="-25000">
                  <a:solidFill>
                    <a:schemeClr val="bg2">
                      <a:lumMod val="50000"/>
                    </a:schemeClr>
                  </a:solidFill>
                  <a:cs typeface="Times New Roman" pitchFamily="18" charset="0"/>
                </a:endParaRPr>
              </a:p>
            </p:txBody>
          </p:sp>
          <p:sp>
            <p:nvSpPr>
              <p:cNvPr id="92" name="Line 95"/>
              <p:cNvSpPr>
                <a:spLocks noChangeShapeType="1"/>
              </p:cNvSpPr>
              <p:nvPr/>
            </p:nvSpPr>
            <p:spPr bwMode="auto">
              <a:xfrm>
                <a:off x="2963928" y="3676934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82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C378076B-5892-4941-97ED-D568468EFE70}"/>
              </a:ext>
            </a:extLst>
          </p:cNvPr>
          <p:cNvSpPr/>
          <p:nvPr/>
        </p:nvSpPr>
        <p:spPr>
          <a:xfrm>
            <a:off x="2007308" y="1997278"/>
            <a:ext cx="4209894" cy="4206240"/>
          </a:xfrm>
          <a:prstGeom prst="ellipse">
            <a:avLst/>
          </a:prstGeom>
          <a:gradFill flip="none" rotWithShape="1">
            <a:gsLst>
              <a:gs pos="62000">
                <a:srgbClr val="00434C">
                  <a:alpha val="63000"/>
                  <a:lumMod val="10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290626"/>
              </p:ext>
            </p:extLst>
          </p:nvPr>
        </p:nvGraphicFramePr>
        <p:xfrm>
          <a:off x="7810500" y="2706688"/>
          <a:ext cx="1093788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3" imgW="368280" imgH="393480" progId="Equation.DSMT4">
                  <p:embed/>
                </p:oleObj>
              </mc:Choice>
              <mc:Fallback>
                <p:oleObj name="Equation" r:id="rId3" imgW="368280" imgH="39348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0" y="2706688"/>
                        <a:ext cx="1093788" cy="116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703795"/>
              </p:ext>
            </p:extLst>
          </p:nvPr>
        </p:nvGraphicFramePr>
        <p:xfrm>
          <a:off x="7685088" y="4368802"/>
          <a:ext cx="14319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5" imgW="520560" imgH="355320" progId="Equation.DSMT4">
                  <p:embed/>
                </p:oleObj>
              </mc:Choice>
              <mc:Fallback>
                <p:oleObj name="Equation" r:id="rId5" imgW="520560" imgH="355320" progId="Equation.DSMT4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4368802"/>
                        <a:ext cx="1431925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3832980" y="3312342"/>
            <a:ext cx="565487" cy="925217"/>
            <a:chOff x="1438968" y="1332620"/>
            <a:chExt cx="565487" cy="925217"/>
          </a:xfrm>
        </p:grpSpPr>
        <p:sp>
          <p:nvSpPr>
            <p:cNvPr id="52" name="Oval 89"/>
            <p:cNvSpPr>
              <a:spLocks noChangeAspect="1" noChangeArrowheads="1"/>
            </p:cNvSpPr>
            <p:nvPr/>
          </p:nvSpPr>
          <p:spPr bwMode="auto">
            <a:xfrm flipH="1">
              <a:off x="1581084" y="1983517"/>
              <a:ext cx="274320" cy="2743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3" name="Text Box 86"/>
            <p:cNvSpPr txBox="1">
              <a:spLocks noChangeAspect="1" noChangeArrowheads="1"/>
            </p:cNvSpPr>
            <p:nvPr/>
          </p:nvSpPr>
          <p:spPr bwMode="auto">
            <a:xfrm>
              <a:off x="1438968" y="1332620"/>
              <a:ext cx="5654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>
                  <a:solidFill>
                    <a:schemeClr val="bg1"/>
                  </a:solidFill>
                  <a:cs typeface="Times New Roman" pitchFamily="18" charset="0"/>
                </a:rPr>
                <a:t>q</a:t>
              </a:r>
              <a:endParaRPr lang="el-GR" sz="28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046172" y="5141840"/>
            <a:ext cx="996196" cy="921958"/>
            <a:chOff x="3625527" y="3144363"/>
            <a:chExt cx="996196" cy="921958"/>
          </a:xfrm>
        </p:grpSpPr>
        <p:grpSp>
          <p:nvGrpSpPr>
            <p:cNvPr id="58" name="Group 57"/>
            <p:cNvGrpSpPr/>
            <p:nvPr/>
          </p:nvGrpSpPr>
          <p:grpSpPr>
            <a:xfrm>
              <a:off x="4052057" y="3573878"/>
              <a:ext cx="569666" cy="492443"/>
              <a:chOff x="2649960" y="2105391"/>
              <a:chExt cx="569666" cy="492443"/>
            </a:xfrm>
          </p:grpSpPr>
          <p:sp>
            <p:nvSpPr>
              <p:cNvPr id="60" name="Text Box 94"/>
              <p:cNvSpPr txBox="1">
                <a:spLocks noChangeArrowheads="1"/>
              </p:cNvSpPr>
              <p:nvPr/>
            </p:nvSpPr>
            <p:spPr bwMode="auto">
              <a:xfrm>
                <a:off x="2670986" y="2105391"/>
                <a:ext cx="54864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600" b="1">
                    <a:solidFill>
                      <a:schemeClr val="bg1"/>
                    </a:solidFill>
                    <a:cs typeface="Times New Roman" pitchFamily="18" charset="0"/>
                  </a:rPr>
                  <a:t>E</a:t>
                </a:r>
                <a:endParaRPr lang="el-GR" sz="2600" b="1" i="1" baseline="-250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1" name="Line 95"/>
              <p:cNvSpPr>
                <a:spLocks noChangeShapeType="1"/>
              </p:cNvSpPr>
              <p:nvPr/>
            </p:nvSpPr>
            <p:spPr bwMode="auto">
              <a:xfrm>
                <a:off x="2649960" y="2183472"/>
                <a:ext cx="274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Line 87"/>
            <p:cNvSpPr>
              <a:spLocks noChangeShapeType="1"/>
            </p:cNvSpPr>
            <p:nvPr/>
          </p:nvSpPr>
          <p:spPr bwMode="auto">
            <a:xfrm>
              <a:off x="3625527" y="3144363"/>
              <a:ext cx="623485" cy="333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009733" y="2286654"/>
            <a:ext cx="1717780" cy="1084317"/>
            <a:chOff x="3468048" y="2301670"/>
            <a:chExt cx="1717780" cy="1084317"/>
          </a:xfrm>
        </p:grpSpPr>
        <p:sp>
          <p:nvSpPr>
            <p:cNvPr id="71" name="Line 87"/>
            <p:cNvSpPr>
              <a:spLocks noChangeShapeType="1"/>
            </p:cNvSpPr>
            <p:nvPr/>
          </p:nvSpPr>
          <p:spPr bwMode="auto">
            <a:xfrm flipV="1">
              <a:off x="3468048" y="2539014"/>
              <a:ext cx="1027489" cy="8469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sm" len="sm"/>
              <a:tailEnd type="stealth" w="lg" len="lg"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2" name="Text Box 94"/>
            <p:cNvSpPr txBox="1">
              <a:spLocks noChangeArrowheads="1"/>
            </p:cNvSpPr>
            <p:nvPr/>
          </p:nvSpPr>
          <p:spPr bwMode="auto">
            <a:xfrm>
              <a:off x="4637188" y="2301670"/>
              <a:ext cx="54864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endParaRPr lang="el-GR" sz="2600" b="1" i="1" baseline="-25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73" name="Line 95"/>
            <p:cNvSpPr>
              <a:spLocks noChangeShapeType="1"/>
            </p:cNvSpPr>
            <p:nvPr/>
          </p:nvSpPr>
          <p:spPr bwMode="auto">
            <a:xfrm>
              <a:off x="4607284" y="2379751"/>
              <a:ext cx="2743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chemeClr val="bg1"/>
                </a:solidFill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 flipV="1">
            <a:off x="4114787" y="3384042"/>
            <a:ext cx="871075" cy="729673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127607" y="4106111"/>
            <a:ext cx="1892721" cy="1018017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6F51F9B-40E2-452B-B19C-9E6DF60C6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8907285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CƯỜNG ĐỘ ĐIỆN </a:t>
            </a:r>
            <a:r>
              <a:rPr lang="vi-VN" sz="3200" b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3200" b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CỦA ĐIỆN TÍCH ĐIỂM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DFAC5B-841A-46E9-B96B-1C0CC6FBCF00}"/>
              </a:ext>
            </a:extLst>
          </p:cNvPr>
          <p:cNvGrpSpPr/>
          <p:nvPr/>
        </p:nvGrpSpPr>
        <p:grpSpPr>
          <a:xfrm>
            <a:off x="6027202" y="1755745"/>
            <a:ext cx="4209894" cy="4206240"/>
            <a:chOff x="4503202" y="1755745"/>
            <a:chExt cx="4209894" cy="42062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F89371-1ECA-4014-ABC4-62CD02094C2B}"/>
                </a:ext>
              </a:extLst>
            </p:cNvPr>
            <p:cNvSpPr/>
            <p:nvPr/>
          </p:nvSpPr>
          <p:spPr>
            <a:xfrm>
              <a:off x="4503202" y="1755745"/>
              <a:ext cx="4209894" cy="4206240"/>
            </a:xfrm>
            <a:prstGeom prst="ellipse">
              <a:avLst/>
            </a:prstGeom>
            <a:gradFill flip="none" rotWithShape="1">
              <a:gsLst>
                <a:gs pos="62000">
                  <a:srgbClr val="00434C">
                    <a:alpha val="63000"/>
                    <a:lumMod val="100000"/>
                  </a:srgbClr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4761909" y="2010777"/>
              <a:ext cx="3657600" cy="3684701"/>
              <a:chOff x="4761909" y="2010777"/>
              <a:chExt cx="3657600" cy="3684701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6463114" y="3699791"/>
                <a:ext cx="274320" cy="274320"/>
                <a:chOff x="1969319" y="4273963"/>
                <a:chExt cx="274320" cy="274320"/>
              </a:xfrm>
            </p:grpSpPr>
            <p:sp>
              <p:nvSpPr>
                <p:cNvPr id="172" name="Oval 171"/>
                <p:cNvSpPr/>
                <p:nvPr/>
              </p:nvSpPr>
              <p:spPr>
                <a:xfrm>
                  <a:off x="1969319" y="4273963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00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2015486" y="4421445"/>
                  <a:ext cx="182880" cy="0"/>
                </a:xfrm>
                <a:prstGeom prst="line">
                  <a:avLst/>
                </a:prstGeom>
                <a:ln w="254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Straight Connector 147"/>
              <p:cNvCxnSpPr/>
              <p:nvPr/>
            </p:nvCxnSpPr>
            <p:spPr>
              <a:xfrm rot="5400000" flipV="1">
                <a:off x="7412293" y="3610052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rot="16200000" flipH="1" flipV="1">
                <a:off x="5774979" y="3611394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6597136" y="2786071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1800000" flipV="1">
                <a:off x="7021164" y="2900018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rot="3600000" flipV="1">
                <a:off x="7318330" y="3204798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19800000" flipH="1" flipV="1">
                <a:off x="6166109" y="2901361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rot="18000000" flipH="1" flipV="1">
                <a:off x="5868942" y="3206140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6598641" y="4425805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19800000">
                <a:off x="7022670" y="4311858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18000000">
                <a:off x="7319835" y="4004659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rot="1800000" flipH="1">
                <a:off x="6167615" y="4310515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3600000" flipH="1">
                <a:off x="5870448" y="4003317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rot="5400000" flipV="1">
                <a:off x="8236629" y="3665955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rot="16200000" flipH="1" flipV="1">
                <a:off x="4944789" y="3668289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6596796" y="2010777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1800000" flipV="1">
                <a:off x="7444268" y="2238430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3600000" flipV="1">
                <a:off x="8043449" y="2850082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19800000" flipH="1" flipV="1">
                <a:off x="5737151" y="2240765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18000000" flipH="1" flipV="1">
                <a:off x="5137969" y="2852416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6601345" y="5329718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rot="19800000">
                <a:off x="7448817" y="5102065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rot="18000000">
                <a:off x="8047998" y="4490413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1800000" flipH="1">
                <a:off x="5741700" y="5099730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rot="3600000" flipH="1">
                <a:off x="5142518" y="4488079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stealth" w="lg" len="lg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1141CC-A56F-46E5-BCD9-6B8E89342E5E}"/>
              </a:ext>
            </a:extLst>
          </p:cNvPr>
          <p:cNvGrpSpPr/>
          <p:nvPr/>
        </p:nvGrpSpPr>
        <p:grpSpPr>
          <a:xfrm>
            <a:off x="1575993" y="1747114"/>
            <a:ext cx="4585387" cy="4206240"/>
            <a:chOff x="51992" y="1747114"/>
            <a:chExt cx="4585387" cy="420624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EE40C6B-CDBB-4E89-928D-E719F311FFB5}"/>
                </a:ext>
              </a:extLst>
            </p:cNvPr>
            <p:cNvSpPr/>
            <p:nvPr/>
          </p:nvSpPr>
          <p:spPr>
            <a:xfrm>
              <a:off x="51992" y="1747114"/>
              <a:ext cx="4209894" cy="4206240"/>
            </a:xfrm>
            <a:prstGeom prst="ellipse">
              <a:avLst/>
            </a:prstGeom>
            <a:gradFill flip="none" rotWithShape="1">
              <a:gsLst>
                <a:gs pos="62000">
                  <a:srgbClr val="00434C">
                    <a:alpha val="63000"/>
                    <a:lumMod val="100000"/>
                  </a:srgb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312709" y="2000418"/>
              <a:ext cx="3657600" cy="3684701"/>
              <a:chOff x="312709" y="2000418"/>
              <a:chExt cx="3657600" cy="3684701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2019746" y="3692058"/>
                <a:ext cx="274320" cy="274320"/>
                <a:chOff x="2019746" y="3692058"/>
                <a:chExt cx="274320" cy="274320"/>
              </a:xfrm>
            </p:grpSpPr>
            <p:sp>
              <p:nvSpPr>
                <p:cNvPr id="141" name="Oval 89"/>
                <p:cNvSpPr>
                  <a:spLocks noChangeArrowheads="1"/>
                </p:cNvSpPr>
                <p:nvPr/>
              </p:nvSpPr>
              <p:spPr bwMode="auto">
                <a:xfrm flipH="1">
                  <a:off x="2019746" y="3692058"/>
                  <a:ext cx="274320" cy="27432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2086499" y="3839321"/>
                  <a:ext cx="13716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 flipV="1">
                  <a:off x="2086528" y="3836951"/>
                  <a:ext cx="13716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Connector 67"/>
              <p:cNvCxnSpPr/>
              <p:nvPr/>
            </p:nvCxnSpPr>
            <p:spPr>
              <a:xfrm rot="5400000" flipV="1">
                <a:off x="2963093" y="3599693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 flipV="1">
                <a:off x="1325779" y="3601035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2147936" y="2775712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800000" flipV="1">
                <a:off x="2571964" y="2889659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3600000" flipV="1">
                <a:off x="2869130" y="3194439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19800000" flipH="1" flipV="1">
                <a:off x="1716909" y="2891002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8000000" flipH="1" flipV="1">
                <a:off x="1419742" y="3195781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2149441" y="4415446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19800000">
                <a:off x="2573470" y="4301499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18000000">
                <a:off x="2870635" y="3994300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800000" flipH="1">
                <a:off x="1718415" y="4300156"/>
                <a:ext cx="0" cy="463386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3600000" flipH="1">
                <a:off x="1421248" y="3992958"/>
                <a:ext cx="0" cy="465805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 flipV="1">
                <a:off x="3787429" y="3655596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16200000" flipH="1" flipV="1">
                <a:off x="495589" y="3657930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2147596" y="2000418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1800000" flipV="1">
                <a:off x="2995068" y="2228071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3600000" flipV="1">
                <a:off x="3594249" y="2839723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19800000" flipH="1" flipV="1">
                <a:off x="1287951" y="2230406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18000000" flipH="1" flipV="1">
                <a:off x="688769" y="2842057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152145" y="5319359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9800000">
                <a:off x="2999617" y="5091706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18000000">
                <a:off x="3598798" y="4480054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1800000" flipH="1">
                <a:off x="1292500" y="5089371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3600000" flipH="1">
                <a:off x="693318" y="4477720"/>
                <a:ext cx="0" cy="36576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5" name="Text Box 94"/>
            <p:cNvSpPr txBox="1">
              <a:spLocks noChangeArrowheads="1"/>
            </p:cNvSpPr>
            <p:nvPr/>
          </p:nvSpPr>
          <p:spPr bwMode="auto">
            <a:xfrm>
              <a:off x="4319646" y="1829862"/>
              <a:ext cx="317733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600" b="1">
                  <a:solidFill>
                    <a:srgbClr val="FFFF00"/>
                  </a:solidFill>
                  <a:cs typeface="Times New Roman" pitchFamily="18" charset="0"/>
                </a:rPr>
                <a:t>E</a:t>
              </a:r>
              <a:endParaRPr lang="el-GR" sz="2600" b="1" i="1" baseline="-2500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176" name="Line 95"/>
            <p:cNvSpPr>
              <a:spLocks noChangeShapeType="1"/>
            </p:cNvSpPr>
            <p:nvPr/>
          </p:nvSpPr>
          <p:spPr bwMode="auto">
            <a:xfrm>
              <a:off x="4289742" y="1907943"/>
              <a:ext cx="27432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600">
                <a:solidFill>
                  <a:srgbClr val="FFFF00"/>
                </a:solidFill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8B2AE85-59B4-4B59-B561-BBCF639C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629" y="129209"/>
            <a:ext cx="499602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vi-VN" sz="32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CƯỜNG ĐỘ ĐIỆN TRƯỜNG</a:t>
            </a:r>
            <a:endParaRPr lang="en-US" sz="3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Blank">
  <a:themeElements>
    <a:clrScheme name="#Hocmai [by 9Slide]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14F83"/>
      </a:accent1>
      <a:accent2>
        <a:srgbClr val="01609F"/>
      </a:accent2>
      <a:accent3>
        <a:srgbClr val="0171BB"/>
      </a:accent3>
      <a:accent4>
        <a:srgbClr val="018EEB"/>
      </a:accent4>
      <a:accent5>
        <a:srgbClr val="1FA5FE"/>
      </a:accent5>
      <a:accent6>
        <a:srgbClr val="4FB8FE"/>
      </a:accent6>
      <a:hlink>
        <a:srgbClr val="5D9CEC"/>
      </a:hlink>
      <a:folHlink>
        <a:srgbClr val="AC92EC"/>
      </a:folHlink>
    </a:clrScheme>
    <a:fontScheme name="9Slide - No Adm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7517539D-6603-4F7B-B1F1-E1093FFCC0F8}" vid="{538782C9-125E-4746-8ED4-FC1DFF15BF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21095</TotalTime>
  <Words>389</Words>
  <Application>Microsoft Office PowerPoint</Application>
  <PresentationFormat>Widescreen</PresentationFormat>
  <Paragraphs>103</Paragraphs>
  <Slides>22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Times New Roman</vt:lpstr>
      <vt:lpstr>#9Slide02 Noi dung rat dai</vt:lpstr>
      <vt:lpstr>Calibri</vt:lpstr>
      <vt:lpstr>#9Slide02 Tieu de rat dai 01</vt:lpstr>
      <vt:lpstr>#9Slide02 Noi dung dai</vt:lpstr>
      <vt:lpstr>Blank</vt:lpstr>
      <vt:lpstr>Equation</vt:lpstr>
      <vt:lpstr>VẬT LÍ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NGHIỆM VỀ ĐƯỜNG SỨC</vt:lpstr>
      <vt:lpstr>THỰC NGHIỆM VỀ ĐƯỜNG SỨC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NAMNT</dc:creator>
  <dc:description>9Slide.vn</dc:description>
  <cp:lastModifiedBy>duc.levan</cp:lastModifiedBy>
  <cp:revision>1322</cp:revision>
  <dcterms:created xsi:type="dcterms:W3CDTF">2016-02-28T00:23:09Z</dcterms:created>
  <dcterms:modified xsi:type="dcterms:W3CDTF">2021-09-05T10:10:34Z</dcterms:modified>
  <cp:category>9Slide.vn</cp:category>
</cp:coreProperties>
</file>